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335" r:id="rId4"/>
    <p:sldId id="353" r:id="rId5"/>
    <p:sldId id="354" r:id="rId6"/>
    <p:sldId id="259" r:id="rId7"/>
    <p:sldId id="355" r:id="rId8"/>
    <p:sldId id="260" r:id="rId9"/>
    <p:sldId id="356" r:id="rId10"/>
    <p:sldId id="264" r:id="rId11"/>
    <p:sldId id="357" r:id="rId12"/>
    <p:sldId id="263" r:id="rId13"/>
    <p:sldId id="358" r:id="rId14"/>
    <p:sldId id="258" r:id="rId15"/>
    <p:sldId id="359" r:id="rId16"/>
    <p:sldId id="360" r:id="rId17"/>
    <p:sldId id="261" r:id="rId18"/>
    <p:sldId id="262" r:id="rId19"/>
    <p:sldId id="361" r:id="rId20"/>
    <p:sldId id="286" r:id="rId21"/>
    <p:sldId id="362" r:id="rId22"/>
    <p:sldId id="363" r:id="rId23"/>
    <p:sldId id="279" r:id="rId24"/>
    <p:sldId id="307" r:id="rId25"/>
    <p:sldId id="364" r:id="rId26"/>
    <p:sldId id="352" r:id="rId27"/>
    <p:sldId id="365" r:id="rId28"/>
    <p:sldId id="349" r:id="rId29"/>
    <p:sldId id="285" r:id="rId3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7" d="100"/>
          <a:sy n="67" d="100"/>
        </p:scale>
        <p:origin x="604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1810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526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60045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1614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19262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682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6264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75061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52587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944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68038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849699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21512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660732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91731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4219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0851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70366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photos/oGafvInnHlY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photos/xmWlqeYtcQQ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photos/mVqTumQH-c0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photos/oGafvInnHlY" TargetMode="Externa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photos/mVqTumQH-c0" TargetMode="Externa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2074" y="344978"/>
            <a:ext cx="8001000" cy="2148841"/>
          </a:xfrm>
        </p:spPr>
        <p:txBody>
          <a:bodyPr>
            <a:normAutofit fontScale="90000"/>
          </a:bodyPr>
          <a:lstStyle/>
          <a:p>
            <a:pPr lvl="0" defTabSz="914400">
              <a:spcBef>
                <a:spcPts val="0"/>
              </a:spcBef>
            </a:pPr>
            <a:r>
              <a:rPr lang="uz-Cyrl-UZ" sz="4000" b="1" cap="none" dirty="0">
                <a:ln>
                  <a:noFill/>
                </a:ln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AVTOMOBILLARDA TASHISH </a:t>
            </a:r>
            <a:r>
              <a:rPr lang="en-US" sz="4000" b="1" cap="none" dirty="0">
                <a:ln>
                  <a:noFill/>
                </a:ln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 VA HARAKAT XAVFSIZLIGINI TASHKIL  ETISH </a:t>
            </a:r>
            <a:r>
              <a:rPr lang="uz-Cyrl-UZ" sz="4000" b="1" cap="none" dirty="0">
                <a:ln>
                  <a:noFill/>
                </a:ln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ASOSLARI</a:t>
            </a:r>
            <a:br>
              <a:rPr lang="en-US" sz="4000" b="1" cap="none" dirty="0">
                <a:ln>
                  <a:noFill/>
                </a:ln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2074" y="2139757"/>
            <a:ext cx="6400800" cy="1359901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  <a:spcAft>
                <a:spcPts val="0"/>
              </a:spcAft>
              <a:buClrTx/>
              <a:buSzTx/>
            </a:pP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11 –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Mavzu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: Bir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tomonlama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mayatnik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marshrutining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ish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hisobi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.</a:t>
            </a:r>
            <a:endParaRPr lang="ru-RU" sz="2400" dirty="0">
              <a:solidFill>
                <a:prstClr val="white"/>
              </a:solidFill>
              <a:latin typeface="Oswald" pitchFamily="2" charset="-52"/>
              <a:ea typeface="Roboto Condens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F1E0505-E303-D8ED-6CC0-D70EACE43B47}"/>
              </a:ext>
            </a:extLst>
          </p:cNvPr>
          <p:cNvSpPr txBox="1">
            <a:spLocks/>
          </p:cNvSpPr>
          <p:nvPr/>
        </p:nvSpPr>
        <p:spPr bwMode="gray">
          <a:xfrm>
            <a:off x="313715" y="4119321"/>
            <a:ext cx="380587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en-US" sz="2200" dirty="0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Prof. </a:t>
            </a:r>
            <a:r>
              <a:rPr lang="en-US" sz="2200" dirty="0" err="1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Nurdinov</a:t>
            </a:r>
            <a:r>
              <a:rPr lang="en-US" sz="2200" dirty="0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 </a:t>
            </a:r>
            <a:r>
              <a:rPr lang="en-US" sz="2200" dirty="0" err="1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Murodali</a:t>
            </a:r>
            <a:endParaRPr lang="ru-RU" sz="2200" dirty="0">
              <a:solidFill>
                <a:srgbClr val="FFFF00"/>
              </a:solidFill>
              <a:latin typeface="Oswald Light" pitchFamily="2" charset="-52"/>
              <a:ea typeface="VTB Group Cond Book" panose="020B0506050504020204" pitchFamily="34" charset="77"/>
            </a:endParaRPr>
          </a:p>
        </p:txBody>
      </p:sp>
      <p:sp>
        <p:nvSpPr>
          <p:cNvPr id="5" name="Rounded Rectangle 17">
            <a:extLst>
              <a:ext uri="{FF2B5EF4-FFF2-40B4-BE49-F238E27FC236}">
                <a16:creationId xmlns:a16="http://schemas.microsoft.com/office/drawing/2014/main" id="{6AB33A65-AF4F-1F56-FEAF-DC2BF6049A20}"/>
              </a:ext>
            </a:extLst>
          </p:cNvPr>
          <p:cNvSpPr/>
          <p:nvPr/>
        </p:nvSpPr>
        <p:spPr>
          <a:xfrm>
            <a:off x="313715" y="5217251"/>
            <a:ext cx="3174328" cy="510230"/>
          </a:xfrm>
          <a:prstGeom prst="roundRect">
            <a:avLst/>
          </a:prstGeom>
          <a:solidFill>
            <a:srgbClr val="00369B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228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swald Light" pitchFamily="2" charset="-52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85399D5-B759-F1E3-BA76-36685FD6CB58}"/>
              </a:ext>
            </a:extLst>
          </p:cNvPr>
          <p:cNvSpPr txBox="1">
            <a:spLocks/>
          </p:cNvSpPr>
          <p:nvPr/>
        </p:nvSpPr>
        <p:spPr bwMode="gray">
          <a:xfrm>
            <a:off x="627155" y="5334046"/>
            <a:ext cx="277531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en-US" dirty="0" err="1">
                <a:solidFill>
                  <a:prstClr val="white"/>
                </a:solidFill>
                <a:latin typeface="Oswald Light" pitchFamily="2" charset="-52"/>
                <a:ea typeface="VTB Group Cond Book" panose="020B0506050504020204" pitchFamily="34" charset="77"/>
              </a:rPr>
              <a:t>AndMI</a:t>
            </a:r>
            <a:r>
              <a:rPr lang="en-US" dirty="0">
                <a:solidFill>
                  <a:prstClr val="white"/>
                </a:solidFill>
                <a:latin typeface="Oswald Light" pitchFamily="2" charset="-52"/>
                <a:ea typeface="VTB Group Cond Book" panose="020B0506050504020204" pitchFamily="34" charset="77"/>
              </a:rPr>
              <a:t>   2023-2024</a:t>
            </a:r>
            <a:endParaRPr lang="ru-RU" dirty="0">
              <a:solidFill>
                <a:prstClr val="white"/>
              </a:solidFill>
              <a:latin typeface="Oswald Light" pitchFamily="2" charset="-52"/>
              <a:ea typeface="VTB Group Cond Book" panose="020B0506050504020204" pitchFamily="34" charset="77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63732" y="641929"/>
            <a:ext cx="6028267" cy="6216072"/>
          </a:xfrm>
          <a:prstGeom prst="rtTriangle">
            <a:avLst/>
          </a:prstGeom>
        </p:spPr>
      </p:pic>
      <p:sp>
        <p:nvSpPr>
          <p:cNvPr id="8" name="Прямоугольник 7"/>
          <p:cNvSpPr/>
          <p:nvPr/>
        </p:nvSpPr>
        <p:spPr>
          <a:xfrm rot="18843338">
            <a:off x="3798674" y="2570183"/>
            <a:ext cx="6096000" cy="1289071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[Organizing vehicle transportation and traffic safety] week11 - Work calculation of one-way shuttle pendulum route.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64545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4067" y="4903258"/>
            <a:ext cx="10809288" cy="1507067"/>
          </a:xfrm>
        </p:spPr>
        <p:txBody>
          <a:bodyPr>
            <a:noAutofit/>
          </a:bodyPr>
          <a:lstStyle/>
          <a:p>
            <a:pPr hangingPunct="0"/>
            <a:r>
              <a:rPr lang="uz-Cyrl-UZ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Tayanch so‘z va iboralar: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nolinchi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qatnov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yuk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tomonlama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qatnovchi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mayatnikli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marshrut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teskari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yoʻnalish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harakat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tezligi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yuk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ortish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yoʻldan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koeffitsiyenti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avtomobillar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saroyi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shaxarlararo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xalqaro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57512" y="620889"/>
            <a:ext cx="8534400" cy="3615267"/>
          </a:xfrm>
        </p:spPr>
        <p:txBody>
          <a:bodyPr>
            <a:normAutofit/>
          </a:bodyPr>
          <a:lstStyle/>
          <a:p>
            <a:r>
              <a:rPr lang="en-US" b="1" dirty="0" err="1">
                <a:solidFill>
                  <a:schemeClr val="tx1"/>
                </a:solidFill>
              </a:rPr>
              <a:t>Rеja</a:t>
            </a:r>
            <a:r>
              <a:rPr lang="en-US" b="1" dirty="0">
                <a:solidFill>
                  <a:schemeClr val="tx1"/>
                </a:solidFill>
              </a:rPr>
              <a:t>: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en-US" sz="1800" dirty="0"/>
              <a:t>11.1. </a:t>
            </a:r>
            <a:r>
              <a:rPr lang="en-US" sz="1800" dirty="0" err="1"/>
              <a:t>Mayatnik</a:t>
            </a:r>
            <a:r>
              <a:rPr lang="en-US" sz="1800" dirty="0"/>
              <a:t> </a:t>
            </a:r>
            <a:r>
              <a:rPr lang="en-US" sz="1800" dirty="0" err="1"/>
              <a:t>marshrutlar</a:t>
            </a:r>
            <a:r>
              <a:rPr lang="en-US" sz="1800" dirty="0"/>
              <a:t> </a:t>
            </a:r>
            <a:r>
              <a:rPr lang="en-US" sz="1800" dirty="0" err="1"/>
              <a:t>turlari</a:t>
            </a:r>
            <a:r>
              <a:rPr lang="en-US" sz="1800" dirty="0"/>
              <a:t>.</a:t>
            </a:r>
          </a:p>
          <a:p>
            <a:r>
              <a:rPr lang="en-US" sz="1800" dirty="0"/>
              <a:t>11.2. Bir </a:t>
            </a:r>
            <a:r>
              <a:rPr lang="en-US" sz="1800" dirty="0" err="1"/>
              <a:t>tomonlama</a:t>
            </a:r>
            <a:r>
              <a:rPr lang="en-US" sz="1800" dirty="0"/>
              <a:t> </a:t>
            </a:r>
            <a:r>
              <a:rPr lang="en-US" sz="1800" dirty="0" err="1"/>
              <a:t>yukli</a:t>
            </a:r>
            <a:r>
              <a:rPr lang="en-US" sz="1800" dirty="0"/>
              <a:t> </a:t>
            </a:r>
            <a:r>
              <a:rPr lang="en-US" sz="1800" dirty="0" err="1"/>
              <a:t>qatnovchi</a:t>
            </a:r>
            <a:r>
              <a:rPr lang="en-US" sz="1800" dirty="0"/>
              <a:t> </a:t>
            </a:r>
            <a:r>
              <a:rPr lang="en-US" sz="1800" dirty="0" err="1"/>
              <a:t>mayatnik</a:t>
            </a:r>
            <a:r>
              <a:rPr lang="en-US" sz="1800" dirty="0"/>
              <a:t> </a:t>
            </a:r>
            <a:r>
              <a:rPr lang="en-US" sz="1800" dirty="0" err="1"/>
              <a:t>marshrutda</a:t>
            </a:r>
            <a:r>
              <a:rPr lang="en-US" sz="1800" dirty="0"/>
              <a:t> transport </a:t>
            </a:r>
            <a:r>
              <a:rPr lang="en-US" sz="1800" dirty="0" err="1"/>
              <a:t>vositalari</a:t>
            </a:r>
            <a:r>
              <a:rPr lang="en-US" sz="1800" dirty="0"/>
              <a:t>  </a:t>
            </a:r>
            <a:r>
              <a:rPr lang="en-US" sz="1800" dirty="0" err="1"/>
              <a:t>ish</a:t>
            </a:r>
            <a:r>
              <a:rPr lang="en-US" sz="1800" dirty="0"/>
              <a:t> </a:t>
            </a:r>
            <a:r>
              <a:rPr lang="en-US" sz="1800" dirty="0" err="1"/>
              <a:t>hisobi</a:t>
            </a:r>
            <a:r>
              <a:rPr lang="en-US" sz="1800" dirty="0"/>
              <a:t>.</a:t>
            </a:r>
          </a:p>
          <a:p>
            <a:r>
              <a:rPr lang="en-US" sz="1800" dirty="0"/>
              <a:t>11.3. </a:t>
            </a:r>
            <a:r>
              <a:rPr lang="en-US" sz="1800" dirty="0" err="1"/>
              <a:t>Ikki</a:t>
            </a:r>
            <a:r>
              <a:rPr lang="en-US" sz="1800" dirty="0"/>
              <a:t> </a:t>
            </a:r>
            <a:r>
              <a:rPr lang="en-US" sz="1800" dirty="0" err="1"/>
              <a:t>tomonlama</a:t>
            </a:r>
            <a:r>
              <a:rPr lang="en-US" sz="1800" dirty="0"/>
              <a:t> </a:t>
            </a:r>
            <a:r>
              <a:rPr lang="en-US" sz="1800" dirty="0" err="1"/>
              <a:t>yukli</a:t>
            </a:r>
            <a:r>
              <a:rPr lang="en-US" sz="1800" dirty="0"/>
              <a:t> </a:t>
            </a:r>
            <a:r>
              <a:rPr lang="en-US" sz="1800" dirty="0" err="1"/>
              <a:t>qatnovchi</a:t>
            </a:r>
            <a:r>
              <a:rPr lang="en-US" sz="1800" dirty="0"/>
              <a:t> </a:t>
            </a:r>
            <a:r>
              <a:rPr lang="en-US" sz="1800" dirty="0" err="1"/>
              <a:t>mayatnikli</a:t>
            </a:r>
            <a:r>
              <a:rPr lang="en-US" sz="1800" dirty="0"/>
              <a:t> </a:t>
            </a:r>
            <a:r>
              <a:rPr lang="en-US" sz="1800" dirty="0" err="1"/>
              <a:t>marshrutda</a:t>
            </a:r>
            <a:r>
              <a:rPr lang="en-US" sz="1800" dirty="0"/>
              <a:t> transport </a:t>
            </a:r>
            <a:r>
              <a:rPr lang="en-US" sz="1800" dirty="0" err="1"/>
              <a:t>vositalari</a:t>
            </a:r>
            <a:r>
              <a:rPr lang="en-US" sz="1800" dirty="0"/>
              <a:t>  </a:t>
            </a:r>
            <a:r>
              <a:rPr lang="en-US" sz="1800" dirty="0" err="1"/>
              <a:t>ish</a:t>
            </a:r>
            <a:r>
              <a:rPr lang="en-US" sz="1800" dirty="0"/>
              <a:t> </a:t>
            </a:r>
            <a:r>
              <a:rPr lang="en-US" sz="1800" dirty="0" err="1"/>
              <a:t>hisobi</a:t>
            </a:r>
            <a:r>
              <a:rPr lang="en-US" sz="1800" dirty="0"/>
              <a:t>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86"/>
          <a:stretch/>
        </p:blipFill>
        <p:spPr>
          <a:xfrm>
            <a:off x="364067" y="368299"/>
            <a:ext cx="2442632" cy="25202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364067" y="3888906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 err="1">
                <a:solidFill>
                  <a:schemeClr val="accent6"/>
                </a:solidFill>
              </a:rPr>
              <a:t>Henderson</a:t>
            </a:r>
            <a:r>
              <a:rPr lang="ru-RU" sz="1200" dirty="0">
                <a:solidFill>
                  <a:schemeClr val="accent6"/>
                </a:solidFill>
              </a:rPr>
              <a:t> K. (</a:t>
            </a:r>
            <a:r>
              <a:rPr lang="ru-RU" sz="1200" dirty="0" err="1">
                <a:solidFill>
                  <a:schemeClr val="accent6"/>
                </a:solidFill>
              </a:rPr>
              <a:t>Published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on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November</a:t>
            </a:r>
            <a:r>
              <a:rPr lang="ru-RU" sz="1200" dirty="0">
                <a:solidFill>
                  <a:schemeClr val="accent6"/>
                </a:solidFill>
              </a:rPr>
              <a:t> 5, 2015). </a:t>
            </a:r>
            <a:r>
              <a:rPr lang="ru-RU" sz="1200" dirty="0" err="1">
                <a:solidFill>
                  <a:schemeClr val="accent6"/>
                </a:solidFill>
              </a:rPr>
              <a:t>Pink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Japanese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truck</a:t>
            </a:r>
            <a:r>
              <a:rPr lang="ru-RU" sz="1200" dirty="0">
                <a:solidFill>
                  <a:schemeClr val="accent6"/>
                </a:solidFill>
              </a:rPr>
              <a:t>. </a:t>
            </a:r>
            <a:r>
              <a:rPr lang="ru-RU" sz="1200" dirty="0" err="1">
                <a:solidFill>
                  <a:schemeClr val="accent6"/>
                </a:solidFill>
              </a:rPr>
              <a:t>Free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to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use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under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the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Unsplash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License</a:t>
            </a:r>
            <a:r>
              <a:rPr lang="ru-RU" sz="1200" dirty="0">
                <a:solidFill>
                  <a:schemeClr val="accent6"/>
                </a:solidFill>
              </a:rPr>
              <a:t> https://unsplash.com/photos/Pj6TgpS_Vt4</a:t>
            </a:r>
          </a:p>
        </p:txBody>
      </p:sp>
    </p:spTree>
    <p:extLst>
      <p:ext uri="{BB962C8B-B14F-4D97-AF65-F5344CB8AC3E}">
        <p14:creationId xmlns:p14="http://schemas.microsoft.com/office/powerpoint/2010/main" val="31257613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86"/>
          <a:stretch/>
        </p:blipFill>
        <p:spPr>
          <a:xfrm>
            <a:off x="8165041" y="187324"/>
            <a:ext cx="3731683" cy="38502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690562" y="6136806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 err="1">
                <a:solidFill>
                  <a:schemeClr val="accent6"/>
                </a:solidFill>
              </a:rPr>
              <a:t>Henderson</a:t>
            </a:r>
            <a:r>
              <a:rPr lang="ru-RU" sz="1200" dirty="0">
                <a:solidFill>
                  <a:schemeClr val="accent6"/>
                </a:solidFill>
              </a:rPr>
              <a:t> K. (</a:t>
            </a:r>
            <a:r>
              <a:rPr lang="ru-RU" sz="1200" dirty="0" err="1">
                <a:solidFill>
                  <a:schemeClr val="accent6"/>
                </a:solidFill>
              </a:rPr>
              <a:t>Published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on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November</a:t>
            </a:r>
            <a:r>
              <a:rPr lang="ru-RU" sz="1200" dirty="0">
                <a:solidFill>
                  <a:schemeClr val="accent6"/>
                </a:solidFill>
              </a:rPr>
              <a:t> 5, 2015). </a:t>
            </a:r>
            <a:r>
              <a:rPr lang="ru-RU" sz="1200" dirty="0" err="1">
                <a:solidFill>
                  <a:schemeClr val="accent6"/>
                </a:solidFill>
              </a:rPr>
              <a:t>Pink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Japanese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truck</a:t>
            </a:r>
            <a:r>
              <a:rPr lang="ru-RU" sz="1200" dirty="0">
                <a:solidFill>
                  <a:schemeClr val="accent6"/>
                </a:solidFill>
              </a:rPr>
              <a:t>. </a:t>
            </a:r>
            <a:r>
              <a:rPr lang="ru-RU" sz="1200" dirty="0" err="1">
                <a:solidFill>
                  <a:schemeClr val="accent6"/>
                </a:solidFill>
              </a:rPr>
              <a:t>Free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to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use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under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the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Unsplash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License</a:t>
            </a:r>
            <a:r>
              <a:rPr lang="ru-RU" sz="1200" dirty="0">
                <a:solidFill>
                  <a:schemeClr val="accent6"/>
                </a:solidFill>
              </a:rPr>
              <a:t> https://unsplash.com/photos/Pj6TgpS_Vt4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5CC7EA2-5347-A07A-5129-F155DB4B0108}"/>
              </a:ext>
            </a:extLst>
          </p:cNvPr>
          <p:cNvSpPr txBox="1"/>
          <p:nvPr/>
        </p:nvSpPr>
        <p:spPr>
          <a:xfrm>
            <a:off x="681038" y="1096972"/>
            <a:ext cx="6105524" cy="45861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>
              <a:lnSpc>
                <a:spcPct val="150000"/>
              </a:lnSpc>
              <a:spcAft>
                <a:spcPts val="1000"/>
              </a:spcAft>
              <a:tabLst>
                <a:tab pos="180340" algn="l"/>
              </a:tabLst>
            </a:pP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11.1.</a:t>
            </a:r>
            <a:r>
              <a:rPr lang="uz-Cyrl-UZ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Mayatnik marshrutlar turlari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algn="just">
              <a:lnSpc>
                <a:spcPct val="150000"/>
              </a:lnSpc>
              <a:spcAft>
                <a:spcPts val="1000"/>
              </a:spcAft>
              <a:tabLst>
                <a:tab pos="180340" algn="l"/>
              </a:tabLst>
            </a:pP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n-US" sz="2400" b="1" kern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Mayatniksimon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marshruti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nuqta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orasidagi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harakat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ko‘p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marta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takrorlanadigan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marshrut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kern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Mayatniksimon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marshrutlari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teskari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bo‘shashmasdan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teskari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to‘liq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yuklanmagan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kilometr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tomonga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yuklangan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masofa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0050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Объект 9">
            <a:extLst>
              <a:ext uri="{FF2B5EF4-FFF2-40B4-BE49-F238E27FC236}">
                <a16:creationId xmlns:a16="http://schemas.microsoft.com/office/drawing/2014/main" id="{C54970C0-A9D1-4167-30D6-F0CA5C3585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4552" y="439245"/>
            <a:ext cx="8777949" cy="5979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6735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3AC8E8-E468-4658-9CC6-3A3EF6074A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135169C-188E-8FDB-FE17-16E52F0ECB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4A613D6-F6CB-6E7E-8B3D-947B08E71DFE}"/>
              </a:ext>
            </a:extLst>
          </p:cNvPr>
          <p:cNvSpPr txBox="1"/>
          <p:nvPr/>
        </p:nvSpPr>
        <p:spPr>
          <a:xfrm>
            <a:off x="684212" y="289679"/>
            <a:ext cx="10450513" cy="62786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 err="1"/>
              <a:t>Orqaga</a:t>
            </a:r>
            <a:r>
              <a:rPr lang="en-US" sz="2400" dirty="0"/>
              <a:t> </a:t>
            </a:r>
            <a:r>
              <a:rPr lang="en-US" sz="2400" dirty="0" err="1"/>
              <a:t>bo‘sh</a:t>
            </a:r>
            <a:r>
              <a:rPr lang="en-US" sz="2400" dirty="0"/>
              <a:t> harakat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qaytish</a:t>
            </a:r>
            <a:r>
              <a:rPr lang="en-US" sz="2400" dirty="0"/>
              <a:t> </a:t>
            </a:r>
            <a:r>
              <a:rPr lang="en-US" sz="2400" dirty="0" err="1"/>
              <a:t>oddiy</a:t>
            </a:r>
            <a:r>
              <a:rPr lang="en-US" sz="2400" dirty="0"/>
              <a:t> </a:t>
            </a:r>
            <a:r>
              <a:rPr lang="en-US" sz="2400" dirty="0" err="1"/>
              <a:t>mayatniksimon</a:t>
            </a:r>
            <a:r>
              <a:rPr lang="en-US" sz="2400" dirty="0"/>
              <a:t> </a:t>
            </a:r>
            <a:r>
              <a:rPr lang="en-US" sz="2400" dirty="0" err="1"/>
              <a:t>marshrut</a:t>
            </a:r>
            <a:r>
              <a:rPr lang="en-US" sz="2400" dirty="0"/>
              <a:t> deb </a:t>
            </a:r>
            <a:r>
              <a:rPr lang="en-US" sz="2400" dirty="0" err="1"/>
              <a:t>ataladi</a:t>
            </a:r>
            <a:r>
              <a:rPr lang="en-US" sz="2400" dirty="0"/>
              <a:t> (1-rasm).</a:t>
            </a:r>
          </a:p>
          <a:p>
            <a:r>
              <a:rPr lang="en-US" sz="2400" dirty="0"/>
              <a:t> </a:t>
            </a:r>
          </a:p>
          <a:p>
            <a:r>
              <a:rPr lang="en-US" sz="2400" dirty="0"/>
              <a:t> </a:t>
            </a:r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pPr algn="ctr"/>
            <a:r>
              <a:rPr lang="en-US" b="1" dirty="0"/>
              <a:t>1-rasm.  </a:t>
            </a:r>
            <a:r>
              <a:rPr lang="en-US" b="1" dirty="0" err="1"/>
              <a:t>Orqaga</a:t>
            </a:r>
            <a:r>
              <a:rPr lang="en-US" b="1" dirty="0"/>
              <a:t> </a:t>
            </a:r>
            <a:r>
              <a:rPr lang="en-US" b="1" dirty="0" err="1"/>
              <a:t>bo‘sh</a:t>
            </a:r>
            <a:r>
              <a:rPr lang="en-US" b="1" dirty="0"/>
              <a:t> harakat </a:t>
            </a:r>
            <a:r>
              <a:rPr lang="en-US" b="1" dirty="0" err="1"/>
              <a:t>bilan</a:t>
            </a:r>
            <a:r>
              <a:rPr lang="en-US" b="1" dirty="0"/>
              <a:t> </a:t>
            </a:r>
            <a:r>
              <a:rPr lang="en-US" b="1" dirty="0" err="1"/>
              <a:t>mayatniksimon</a:t>
            </a:r>
            <a:r>
              <a:rPr lang="en-US" b="1" dirty="0"/>
              <a:t> </a:t>
            </a:r>
            <a:r>
              <a:rPr lang="en-US" b="1" dirty="0" err="1"/>
              <a:t>marshrut</a:t>
            </a:r>
            <a:r>
              <a:rPr lang="en-US" b="1" dirty="0"/>
              <a:t> </a:t>
            </a:r>
            <a:r>
              <a:rPr lang="en-US" b="1" dirty="0" err="1"/>
              <a:t>diagrammasi</a:t>
            </a:r>
            <a:r>
              <a:rPr lang="en-US" b="1" dirty="0"/>
              <a:t>.</a:t>
            </a:r>
          </a:p>
          <a:p>
            <a:r>
              <a:rPr lang="en-US" sz="2400" dirty="0" err="1"/>
              <a:t>Oddiy</a:t>
            </a:r>
            <a:r>
              <a:rPr lang="en-US" sz="2400" dirty="0"/>
              <a:t> </a:t>
            </a:r>
            <a:r>
              <a:rPr lang="en-US" sz="2400" dirty="0" err="1"/>
              <a:t>mayatnikli</a:t>
            </a:r>
            <a:r>
              <a:rPr lang="en-US" sz="2400" dirty="0"/>
              <a:t> </a:t>
            </a:r>
            <a:r>
              <a:rPr lang="en-US" sz="2400" dirty="0" err="1"/>
              <a:t>marshrutda</a:t>
            </a:r>
            <a:r>
              <a:rPr lang="en-US" sz="2400" dirty="0"/>
              <a:t> </a:t>
            </a:r>
            <a:r>
              <a:rPr lang="en-US" sz="2400" dirty="0" err="1"/>
              <a:t>ishlaganda</a:t>
            </a:r>
            <a:r>
              <a:rPr lang="en-US" sz="2400" dirty="0"/>
              <a:t> </a:t>
            </a:r>
            <a:r>
              <a:rPr lang="en-US" sz="2400" dirty="0" err="1"/>
              <a:t>mashina</a:t>
            </a:r>
            <a:r>
              <a:rPr lang="en-US" sz="2400" dirty="0"/>
              <a:t> A </a:t>
            </a:r>
            <a:r>
              <a:rPr lang="en-US" sz="2400" dirty="0" err="1"/>
              <a:t>nuqtada</a:t>
            </a:r>
            <a:r>
              <a:rPr lang="en-US" sz="2400" dirty="0"/>
              <a:t> </a:t>
            </a:r>
            <a:r>
              <a:rPr lang="en-US" sz="2400" dirty="0" err="1"/>
              <a:t>yuklanadi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yukni</a:t>
            </a:r>
            <a:r>
              <a:rPr lang="en-US" sz="2400" dirty="0"/>
              <a:t> B </a:t>
            </a:r>
            <a:r>
              <a:rPr lang="en-US" sz="2400" dirty="0" err="1"/>
              <a:t>nuqtaga</a:t>
            </a:r>
            <a:r>
              <a:rPr lang="en-US" sz="2400" dirty="0"/>
              <a:t> </a:t>
            </a:r>
            <a:r>
              <a:rPr lang="en-US" sz="2400" dirty="0" err="1"/>
              <a:t>masofadan</a:t>
            </a:r>
            <a:r>
              <a:rPr lang="en-US" sz="2400" dirty="0"/>
              <a:t> leg </a:t>
            </a:r>
            <a:r>
              <a:rPr lang="en-US" sz="2400" dirty="0" err="1"/>
              <a:t>masalan</a:t>
            </a:r>
            <a:r>
              <a:rPr lang="en-US" sz="2400" dirty="0"/>
              <a:t>. B </a:t>
            </a:r>
            <a:r>
              <a:rPr lang="en-US" sz="2400" dirty="0" err="1"/>
              <a:t>nuqtasida</a:t>
            </a:r>
            <a:r>
              <a:rPr lang="en-US" sz="2400" dirty="0"/>
              <a:t> </a:t>
            </a:r>
            <a:r>
              <a:rPr lang="en-US" sz="2400" dirty="0" err="1"/>
              <a:t>mashina</a:t>
            </a:r>
            <a:r>
              <a:rPr lang="en-US" sz="2400" dirty="0"/>
              <a:t> </a:t>
            </a:r>
            <a:r>
              <a:rPr lang="en-US" sz="2400" dirty="0" err="1"/>
              <a:t>yukni</a:t>
            </a:r>
            <a:r>
              <a:rPr lang="en-US" sz="2400" dirty="0"/>
              <a:t> </a:t>
            </a:r>
            <a:r>
              <a:rPr lang="en-US" sz="2400" dirty="0" err="1"/>
              <a:t>tushiradi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1-sonli </a:t>
            </a:r>
            <a:r>
              <a:rPr lang="en-US" sz="2400" dirty="0" err="1"/>
              <a:t>bo‘sh</a:t>
            </a:r>
            <a:r>
              <a:rPr lang="en-US" sz="2400" dirty="0"/>
              <a:t> </a:t>
            </a:r>
            <a:r>
              <a:rPr lang="en-US" sz="2400" dirty="0" err="1"/>
              <a:t>harakatni</a:t>
            </a:r>
            <a:r>
              <a:rPr lang="en-US" sz="2400" dirty="0"/>
              <a:t> A </a:t>
            </a:r>
            <a:r>
              <a:rPr lang="en-US" sz="2400" dirty="0" err="1"/>
              <a:t>nuqtasiga</a:t>
            </a:r>
            <a:r>
              <a:rPr lang="en-US" sz="2400" dirty="0"/>
              <a:t> </a:t>
            </a:r>
            <a:r>
              <a:rPr lang="en-US" sz="2400" dirty="0" err="1"/>
              <a:t>qaytaradi</a:t>
            </a:r>
            <a:r>
              <a:rPr lang="en-US" sz="2400" dirty="0"/>
              <a:t>. </a:t>
            </a:r>
            <a:r>
              <a:rPr lang="en-US" sz="2400" dirty="0" err="1"/>
              <a:t>Bunday</a:t>
            </a:r>
            <a:r>
              <a:rPr lang="en-US" sz="2400" dirty="0"/>
              <a:t> </a:t>
            </a:r>
            <a:r>
              <a:rPr lang="en-US" sz="2400" dirty="0" err="1"/>
              <a:t>marshrut</a:t>
            </a:r>
            <a:r>
              <a:rPr lang="en-US" sz="2400" dirty="0"/>
              <a:t> </a:t>
            </a:r>
            <a:r>
              <a:rPr lang="en-US" sz="2400" dirty="0" err="1"/>
              <a:t>maqsadga</a:t>
            </a:r>
            <a:r>
              <a:rPr lang="en-US" sz="2400" dirty="0"/>
              <a:t> </a:t>
            </a:r>
            <a:r>
              <a:rPr lang="en-US" sz="2400" dirty="0" err="1"/>
              <a:t>muvofiq</a:t>
            </a:r>
            <a:r>
              <a:rPr lang="en-US" sz="2400" dirty="0"/>
              <a:t> </a:t>
            </a:r>
            <a:r>
              <a:rPr lang="en-US" sz="2400" dirty="0" err="1"/>
              <a:t>emas</a:t>
            </a:r>
            <a:r>
              <a:rPr lang="en-US" sz="2400" dirty="0"/>
              <a:t>, </a:t>
            </a:r>
            <a:r>
              <a:rPr lang="en-US" sz="2400" dirty="0" err="1"/>
              <a:t>chunki</a:t>
            </a:r>
            <a:r>
              <a:rPr lang="en-US" sz="2400" dirty="0"/>
              <a:t> u </a:t>
            </a:r>
            <a:r>
              <a:rPr lang="en-US" sz="2400" dirty="0" err="1"/>
              <a:t>ustida</a:t>
            </a:r>
            <a:r>
              <a:rPr lang="en-US" sz="2400" dirty="0"/>
              <a:t> </a:t>
            </a:r>
            <a:r>
              <a:rPr lang="en-US" sz="2400" dirty="0" err="1"/>
              <a:t>ishlaganda</a:t>
            </a:r>
            <a:r>
              <a:rPr lang="en-US" sz="2400" dirty="0"/>
              <a:t> </a:t>
            </a:r>
            <a:r>
              <a:rPr lang="en-US" sz="2400" dirty="0" err="1"/>
              <a:t>bitta</a:t>
            </a:r>
            <a:r>
              <a:rPr lang="en-US" sz="2400" dirty="0"/>
              <a:t> </a:t>
            </a:r>
            <a:r>
              <a:rPr lang="en-US" sz="2400" dirty="0" err="1"/>
              <a:t>aylanada</a:t>
            </a:r>
            <a:r>
              <a:rPr lang="en-US" sz="2400" dirty="0"/>
              <a:t> yuk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bitta</a:t>
            </a:r>
            <a:r>
              <a:rPr lang="en-US" sz="2400" dirty="0"/>
              <a:t> </a:t>
            </a:r>
            <a:r>
              <a:rPr lang="en-US" sz="2400" dirty="0" err="1"/>
              <a:t>sayohat</a:t>
            </a:r>
            <a:r>
              <a:rPr lang="en-US" sz="2400" dirty="0"/>
              <a:t> </a:t>
            </a:r>
            <a:r>
              <a:rPr lang="en-US" sz="2400" dirty="0" err="1"/>
              <a:t>amalga</a:t>
            </a:r>
            <a:r>
              <a:rPr lang="en-US" sz="2400" dirty="0"/>
              <a:t> </a:t>
            </a:r>
            <a:r>
              <a:rPr lang="en-US" sz="2400" dirty="0" err="1"/>
              <a:t>oshiriladi</a:t>
            </a:r>
            <a:r>
              <a:rPr lang="en-US" sz="2400" dirty="0"/>
              <a:t>. </a:t>
            </a:r>
            <a:r>
              <a:rPr lang="en-US" sz="2400" dirty="0" err="1"/>
              <a:t>Qatnashlardan</a:t>
            </a:r>
            <a:r>
              <a:rPr lang="en-US" sz="2400" dirty="0"/>
              <a:t> </a:t>
            </a:r>
            <a:r>
              <a:rPr lang="en-US" sz="2400" dirty="0" err="1"/>
              <a:t>foydalanish</a:t>
            </a:r>
            <a:r>
              <a:rPr lang="en-US" sz="2400" dirty="0"/>
              <a:t> </a:t>
            </a:r>
            <a:r>
              <a:rPr lang="en-US" sz="2400" dirty="0" err="1"/>
              <a:t>koeffitsienti</a:t>
            </a:r>
            <a:r>
              <a:rPr lang="en-US" sz="2400" dirty="0"/>
              <a:t> </a:t>
            </a:r>
            <a:r>
              <a:rPr lang="en-US" sz="2400" dirty="0" err="1"/>
              <a:t>oddiy</a:t>
            </a:r>
            <a:r>
              <a:rPr lang="en-US" sz="2400" dirty="0"/>
              <a:t> </a:t>
            </a:r>
            <a:r>
              <a:rPr lang="en-US" sz="2400" dirty="0" err="1"/>
              <a:t>mayatniksimon</a:t>
            </a:r>
            <a:r>
              <a:rPr lang="en-US" sz="2400" dirty="0"/>
              <a:t> </a:t>
            </a:r>
            <a:r>
              <a:rPr lang="en-US" sz="2400" dirty="0" err="1"/>
              <a:t>marshrutida</a:t>
            </a:r>
            <a:r>
              <a:rPr lang="en-US" sz="2400" dirty="0"/>
              <a:t> 0,5 ga </a:t>
            </a:r>
            <a:r>
              <a:rPr lang="en-US" sz="2400" dirty="0" err="1"/>
              <a:t>teng</a:t>
            </a:r>
            <a:r>
              <a:rPr lang="en-US" sz="2400" dirty="0"/>
              <a:t>, </a:t>
            </a:r>
            <a:r>
              <a:rPr lang="en-US" sz="2400" dirty="0" err="1"/>
              <a:t>chunki</a:t>
            </a:r>
            <a:r>
              <a:rPr lang="en-US" sz="2400" dirty="0"/>
              <a:t> leg = </a:t>
            </a:r>
            <a:r>
              <a:rPr lang="en-US" sz="2400" dirty="0" err="1"/>
              <a:t>lX</a:t>
            </a:r>
            <a:r>
              <a:rPr lang="en-US" sz="2400" dirty="0"/>
              <a:t>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1DDE9F0-7E9A-1BD0-7293-60FF8BFDCF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1325" y="953770"/>
            <a:ext cx="3689350" cy="22936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237801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       	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736"/>
          <a:stretch/>
        </p:blipFill>
        <p:spPr>
          <a:xfrm>
            <a:off x="0" y="0"/>
            <a:ext cx="3318933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410373" y="6195367"/>
            <a:ext cx="68718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CHUTTERSNAP.  (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Published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May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10, 2017).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Busy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cargo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port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endParaRPr lang="en-US" sz="12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Free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use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under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Unsplash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License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https://unsplash.com/photos/eqwFWHfQipg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64B5D33-9162-D27B-639D-032ECA381479}"/>
              </a:ext>
            </a:extLst>
          </p:cNvPr>
          <p:cNvSpPr txBox="1"/>
          <p:nvPr/>
        </p:nvSpPr>
        <p:spPr>
          <a:xfrm>
            <a:off x="3797300" y="587271"/>
            <a:ext cx="8051800" cy="55659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Qaytib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to‘liq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yuklanmagan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yurish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mayatniksimon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marshruti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bo‘ylab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harakatini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qilishda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yo‘nalishida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qoida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tariqasida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teskari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qismi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vositasi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qismi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yuksiz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harakatlanadi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Shu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munosabat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ushbu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sxemalarga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marshrutda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ishlaganda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bitta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aylanishda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ikkita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sayohat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qilinadi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Ushbu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harakatlanuvchi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tarkibning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yurish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masofasidan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50% dan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ortiq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ammo 100% dan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ya'ni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0,5 &lt; </a:t>
            </a:r>
            <a:r>
              <a:rPr lang="en-US" sz="24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 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&lt; 1.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70803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EFAC54-16B4-CB4A-21FA-D43144C4F2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F4DBA50-C627-0EC0-A0FC-0772464958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8ACB050-0780-7601-CE94-53201CE536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0867" y="499535"/>
            <a:ext cx="5516921" cy="3419474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C1D32BB-F1E8-C02C-27D4-4B71581796EC}"/>
              </a:ext>
            </a:extLst>
          </p:cNvPr>
          <p:cNvSpPr txBox="1"/>
          <p:nvPr/>
        </p:nvSpPr>
        <p:spPr>
          <a:xfrm>
            <a:off x="5881688" y="4578126"/>
            <a:ext cx="6105524" cy="8735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800" b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3-rasm.  Orqaga to‘liq yuklanmagan mayatniksimon marshrutining sxemasi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E05A4C4-474A-7FD2-3291-DD7B5F3A6A49}"/>
              </a:ext>
            </a:extLst>
          </p:cNvPr>
          <p:cNvSpPr txBox="1"/>
          <p:nvPr/>
        </p:nvSpPr>
        <p:spPr>
          <a:xfrm>
            <a:off x="766763" y="685800"/>
            <a:ext cx="4833937" cy="5115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yuklangan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marshruti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harakatlanuvchi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tarkibning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to‘liq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ishlatilishini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ta'minlaydi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marshrutda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ham A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nuqtadan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nuqtaga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ya'ni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nuqtalar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holatda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ham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hisoblanadi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Oldinga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teskari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yo‘nalishdagi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masofa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harakatlanuvchi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tarkibning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masofasidan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to‘liq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ta'minlaydi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ya'ni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= 1.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Bitta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aylanishda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ikkita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sayohat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oshiriladi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79749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90"/>
          <a:stretch/>
        </p:blipFill>
        <p:spPr>
          <a:xfrm>
            <a:off x="7763932" y="0"/>
            <a:ext cx="4428067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910946" y="501272"/>
            <a:ext cx="39845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err="1"/>
              <a:t>Abreu</a:t>
            </a:r>
            <a:r>
              <a:rPr lang="ru-RU" sz="1200" dirty="0"/>
              <a:t> R. (</a:t>
            </a:r>
            <a:r>
              <a:rPr lang="ru-RU" sz="1200" dirty="0" err="1"/>
              <a:t>Published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February</a:t>
            </a:r>
            <a:r>
              <a:rPr lang="ru-RU" sz="1200" dirty="0"/>
              <a:t> 19, 2018). </a:t>
            </a:r>
            <a:r>
              <a:rPr lang="ru-RU" sz="1200" dirty="0" err="1"/>
              <a:t>truck</a:t>
            </a:r>
            <a:r>
              <a:rPr lang="ru-RU" sz="1200" dirty="0"/>
              <a:t> </a:t>
            </a:r>
            <a:r>
              <a:rPr lang="ru-RU" sz="1200" dirty="0" err="1"/>
              <a:t>in</a:t>
            </a:r>
            <a:r>
              <a:rPr lang="ru-RU" sz="1200" dirty="0"/>
              <a:t> </a:t>
            </a:r>
            <a:r>
              <a:rPr lang="ru-RU" sz="1200" dirty="0" err="1"/>
              <a:t>between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mountains</a:t>
            </a:r>
            <a:r>
              <a:rPr lang="ru-RU" sz="1200" dirty="0"/>
              <a:t>. </a:t>
            </a:r>
            <a:r>
              <a:rPr lang="ru-RU" sz="1200" dirty="0" err="1"/>
              <a:t>Free</a:t>
            </a:r>
            <a:r>
              <a:rPr lang="ru-RU" sz="1200" dirty="0"/>
              <a:t> </a:t>
            </a:r>
            <a:r>
              <a:rPr lang="ru-RU" sz="1200" dirty="0" err="1"/>
              <a:t>to</a:t>
            </a:r>
            <a:r>
              <a:rPr lang="ru-RU" sz="1200" dirty="0"/>
              <a:t> </a:t>
            </a:r>
            <a:r>
              <a:rPr lang="ru-RU" sz="1200" dirty="0" err="1"/>
              <a:t>use</a:t>
            </a:r>
            <a:r>
              <a:rPr lang="ru-RU" sz="1200" dirty="0"/>
              <a:t> </a:t>
            </a:r>
            <a:r>
              <a:rPr lang="ru-RU" sz="1200" dirty="0" err="1"/>
              <a:t>under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Unsplash</a:t>
            </a:r>
            <a:r>
              <a:rPr lang="ru-RU" sz="1200" dirty="0"/>
              <a:t> </a:t>
            </a:r>
            <a:r>
              <a:rPr lang="ru-RU" sz="1200" dirty="0" err="1"/>
              <a:t>License</a:t>
            </a:r>
            <a:r>
              <a:rPr lang="ru-RU" sz="1200" dirty="0"/>
              <a:t>. https://unsplash.com/photos/lq9PxpwDZUk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30BB441-0A0A-2919-82D7-3B1D0B4C59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651" y="501272"/>
            <a:ext cx="5918187" cy="347027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FB8DA01-6545-AE84-CF3B-2EC59458D361}"/>
              </a:ext>
            </a:extLst>
          </p:cNvPr>
          <p:cNvSpPr txBox="1"/>
          <p:nvPr/>
        </p:nvSpPr>
        <p:spPr>
          <a:xfrm>
            <a:off x="757238" y="4711476"/>
            <a:ext cx="6105524" cy="8735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4-rasm. 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Ikkala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yo‘nalishda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yuklangan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harakatlanuvchi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mayatniksimon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marshrutining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62713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B710BEB-5F81-933C-47CC-4DB7DE0916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4DA74CB-E6A8-EF36-EE1C-7AD6DAF321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24C480-9455-6229-04E5-BD590F1F498B}"/>
              </a:ext>
            </a:extLst>
          </p:cNvPr>
          <p:cNvSpPr txBox="1"/>
          <p:nvPr/>
        </p:nvSpPr>
        <p:spPr>
          <a:xfrm>
            <a:off x="1745456" y="177968"/>
            <a:ext cx="8701087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11.2 </a:t>
            </a:r>
            <a:r>
              <a:rPr lang="uz-Cyrl-UZ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 tomonlama yukli qatnovchi mayatnik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marshrut</a:t>
            </a:r>
            <a:r>
              <a:rPr lang="uz-Cyrl-UZ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z-Cyrl-UZ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transport vositalari 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isobi</a:t>
            </a:r>
            <a:endParaRPr lang="ru-RU" sz="24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5068655-3F3F-774E-11F1-332D7680E0C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7749" y="1586356"/>
            <a:ext cx="7196083" cy="250825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30A1F95-A526-D6BD-B885-ABB7299053D3}"/>
              </a:ext>
            </a:extLst>
          </p:cNvPr>
          <p:cNvSpPr txBox="1"/>
          <p:nvPr/>
        </p:nvSpPr>
        <p:spPr>
          <a:xfrm>
            <a:off x="2490788" y="4301067"/>
            <a:ext cx="6105524" cy="4580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algn="ctr">
              <a:lnSpc>
                <a:spcPct val="150000"/>
              </a:lnSpc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6 - rasm. Yuk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tasviri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5729E3F-3F9D-2959-D810-3559361E68DE}"/>
              </a:ext>
            </a:extLst>
          </p:cNvPr>
          <p:cNvSpPr txBox="1"/>
          <p:nvPr/>
        </p:nvSpPr>
        <p:spPr>
          <a:xfrm>
            <a:off x="754856" y="4807823"/>
            <a:ext cx="9691687" cy="17045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449580"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algn="just">
              <a:lnSpc>
                <a:spcPct val="150000"/>
              </a:lnSpc>
            </a:pP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en-US" sz="1800" i="1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n1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= 4 km, 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en-US" sz="1800" i="1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n2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 8 km,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en-US" sz="1800" i="1" baseline="-25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</a:t>
            </a:r>
            <a:r>
              <a:rPr lang="en-US" sz="18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 10km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algn="just">
              <a:lnSpc>
                <a:spcPct val="150000"/>
              </a:lnSpc>
            </a:pP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en-US" sz="1800" i="1" baseline="-25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reja</a:t>
            </a:r>
            <a:r>
              <a:rPr lang="en-US" sz="1800" i="1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 30000 t,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muddati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US" sz="1800" i="1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US" sz="18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 30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ISUZU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en-US" sz="1800" i="1" baseline="-25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US" sz="18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 20km/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US" sz="1800" i="1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o-t</a:t>
            </a:r>
            <a:r>
              <a:rPr lang="en-US" sz="18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 0.8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γ</a:t>
            </a:r>
            <a:r>
              <a:rPr lang="en-US" sz="1800" i="1" baseline="-25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n-US" sz="18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 1,0, 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US" sz="1800" i="1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US" sz="18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 14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β</a:t>
            </a:r>
            <a:r>
              <a:rPr lang="en-US" sz="1800" i="1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= 0,5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soat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96708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8231" y="4203949"/>
            <a:ext cx="3581011" cy="26540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554672" y="6031440"/>
            <a:ext cx="672242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Meissner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J. (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Published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July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28, 2020).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Outer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Harbor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Hamburg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Germany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Free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use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under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Unsplash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License</a:t>
            </a:r>
            <a:r>
              <a:rPr lang="en-US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  <a:hlinkClick r:id="rId3"/>
              </a:rPr>
              <a:t>https://unsplash.com/photos/oGafvInnHlY</a:t>
            </a:r>
            <a:r>
              <a:rPr lang="en-US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endParaRPr lang="ru-RU" sz="1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9A717EB0-BB9E-1F0E-CCCA-88E398C2A369}"/>
                  </a:ext>
                </a:extLst>
              </p:cNvPr>
              <p:cNvSpPr txBox="1"/>
              <p:nvPr/>
            </p:nvSpPr>
            <p:spPr>
              <a:xfrm>
                <a:off x="1322581" y="345807"/>
                <a:ext cx="9686535" cy="489505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457200" indent="449580" algn="just">
                  <a:lnSpc>
                    <a:spcPct val="150000"/>
                  </a:lnSpc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Yechish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 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457200" indent="449580" algn="just">
                  <a:lnSpc>
                    <a:spcPct val="150000"/>
                  </a:lnSpc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1.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Qatnov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vaqtini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aniqlaymiz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457200" algn="ctr">
                  <a:lnSpc>
                    <a:spcPct val="15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b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𝑞</m:t>
                        </m:r>
                      </m:sub>
                    </m:sSub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= </m:t>
                    </m:r>
                    <m:f>
                      <m:fPr>
                        <m:ctrlPr>
                          <a:rPr lang="ru-RU" sz="1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14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ru-RU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ru-RU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𝑞𝑢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sz="14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ru-RU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ru-RU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𝑞</m:t>
                            </m:r>
                          </m:sub>
                        </m:sSub>
                        <m:sSub>
                          <m:sSubPr>
                            <m:ctrlPr>
                              <a:rPr lang="ru-RU" sz="14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ru-RU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ru-RU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𝑡</m:t>
                            </m:r>
                          </m:sub>
                        </m:sSub>
                      </m:den>
                    </m:f>
                    <m:r>
                      <a:rPr lang="en-US" sz="16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 </m:t>
                    </m:r>
                    <m:sSub>
                      <m:sSubPr>
                        <m:ctrlPr>
                          <a:rPr lang="ru-RU" sz="1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bPr>
                      <m:e>
                        <m:r>
                          <a:rPr lang="ru-RU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ru-RU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𝑜</m:t>
                        </m:r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r>
                          <a:rPr lang="ru-RU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sub>
                    </m:sSub>
                    <m:r>
                      <a:rPr lang="en-US" sz="16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 </m:t>
                    </m:r>
                    <m:f>
                      <m:fPr>
                        <m:ctrlPr>
                          <a:rPr lang="ru-RU" sz="1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14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ru-RU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ru-RU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𝑦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sz="14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ru-RU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𝑏𝑢</m:t>
                            </m:r>
                          </m:e>
                          <m:sub>
                            <m:r>
                              <a:rPr lang="ru-RU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𝑡</m:t>
                            </m:r>
                          </m:sub>
                        </m:sSub>
                      </m:den>
                    </m:f>
                    <m:r>
                      <a:rPr lang="en-US" sz="16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ru-RU" sz="1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bPr>
                      <m:e>
                        <m:r>
                          <a:rPr lang="ru-RU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ru-RU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𝑜</m:t>
                        </m:r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r>
                          <a:rPr lang="ru-RU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sub>
                    </m:sSub>
                    <m:r>
                      <a:rPr lang="en-US" sz="16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 </m:t>
                    </m:r>
                    <m:f>
                      <m:fPr>
                        <m:ctrlPr>
                          <a:rPr lang="ru-RU" sz="1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fPr>
                      <m:num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10</m:t>
                        </m:r>
                      </m:num>
                      <m:den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0.5∗20</m:t>
                        </m:r>
                      </m:den>
                    </m:f>
                    <m:r>
                      <a:rPr lang="en-US" sz="16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+0.3=1.8</m:t>
                    </m:r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457200" indent="449580" algn="just">
                  <a:lnSpc>
                    <a:spcPct val="150000"/>
                  </a:lnSpc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Bunda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 </a:t>
                </a:r>
                <a:r>
                  <a:rPr lang="en-US" sz="1800" i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l</a:t>
                </a:r>
                <a:r>
                  <a:rPr lang="en-US" sz="1800" i="1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qu</a:t>
                </a:r>
                <a:r>
                  <a:rPr lang="en-US" sz="1800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</a:t>
                </a:r>
                <a:r>
                  <a:rPr lang="en-US" sz="1800" i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l</a:t>
                </a:r>
                <a:r>
                  <a:rPr lang="en-US" sz="1800" i="1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yu</a:t>
                </a:r>
                <a:r>
                  <a:rPr lang="en-US" sz="1800" i="1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457200" indent="449580" algn="just">
                  <a:lnSpc>
                    <a:spcPct val="150000"/>
                  </a:lnSpc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2.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Yo‘nalish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vaqtini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aniqlaymiz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457200" algn="ctr">
                  <a:lnSpc>
                    <a:spcPct val="15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1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bPr>
                      <m:e>
                        <m:r>
                          <a:rPr lang="ru-RU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𝑇</m:t>
                        </m:r>
                      </m:e>
                      <m:sub>
                        <m:r>
                          <a:rPr lang="ru-RU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𝑦</m:t>
                        </m:r>
                      </m:sub>
                    </m:sSub>
                    <m:r>
                      <a:rPr lang="ru-RU" sz="16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ru-RU" sz="1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bPr>
                      <m:e>
                        <m:r>
                          <a:rPr lang="ru-RU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𝑇</m:t>
                        </m:r>
                      </m:e>
                      <m:sub>
                        <m:r>
                          <a:rPr lang="ru-RU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ru-RU" sz="16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f>
                      <m:fPr>
                        <m:ctrlPr>
                          <a:rPr lang="ru-RU" sz="1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14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ru-RU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ru-RU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𝑛</m:t>
                            </m:r>
                            <m:r>
                              <a:rPr lang="ru-RU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ru-RU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ru-RU" sz="14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ru-RU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ru-RU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𝑛</m:t>
                            </m:r>
                            <m:r>
                              <a:rPr lang="ru-RU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sz="14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ru-RU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ru-RU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𝑡</m:t>
                            </m:r>
                          </m:sub>
                        </m:sSub>
                      </m:den>
                    </m:f>
                    <m:r>
                      <a:rPr lang="ru-RU" sz="16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=14−</m:t>
                    </m:r>
                    <m:f>
                      <m:fPr>
                        <m:ctrlPr>
                          <a:rPr lang="ru-RU" sz="1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fPr>
                      <m:num>
                        <m:r>
                          <a:rPr lang="ru-RU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4+8</m:t>
                        </m:r>
                      </m:num>
                      <m:den>
                        <m:r>
                          <a:rPr lang="ru-RU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20</m:t>
                        </m:r>
                      </m:den>
                    </m:f>
                    <m:r>
                      <a:rPr lang="ru-RU" sz="16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−14−0,6−13,4</m:t>
                    </m:r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	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457200" indent="449580">
                  <a:lnSpc>
                    <a:spcPct val="150000"/>
                  </a:lnSpc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3. Bir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ish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kunidagi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qatnоvlar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sоnini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aniqlaymiz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n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q</m:t>
                        </m:r>
                      </m:sub>
                    </m:sSub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 </m:t>
                    </m:r>
                    <m:f>
                      <m:fPr>
                        <m:ctrlPr>
                          <a:rPr lang="ru-RU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1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T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y</m:t>
                            </m:r>
                          </m:sub>
                        </m:sSub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b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 </m:t>
                        </m:r>
                        <m:sSub>
                          <m:sSubPr>
                            <m:ctrlPr>
                              <a:rPr lang="ru-RU" sz="1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u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t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sz="1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l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y</m:t>
                            </m:r>
                          </m:sub>
                        </m:sSub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</m:t>
                        </m:r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b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 </m:t>
                        </m:r>
                        <m:sSub>
                          <m:sSubPr>
                            <m:ctrlPr>
                              <a:rPr lang="ru-RU" sz="1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u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t</m:t>
                            </m:r>
                          </m:sub>
                        </m:sSub>
                        <m:sSub>
                          <m:sSubPr>
                            <m:ctrlPr>
                              <a:rPr lang="ru-RU" sz="1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t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o</m:t>
                            </m:r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−</m:t>
                            </m:r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t</m:t>
                            </m:r>
                          </m:sub>
                        </m:sSub>
                      </m:den>
                    </m:f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 </m:t>
                    </m:r>
                    <m:f>
                      <m:fPr>
                        <m:ctrlPr>
                          <a:rPr lang="ru-RU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1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T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y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sz="1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t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q</m:t>
                            </m:r>
                          </m:sub>
                        </m:sSub>
                      </m:den>
                    </m:f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 </m:t>
                    </m:r>
                    <m:f>
                      <m:fPr>
                        <m:ctrlPr>
                          <a:rPr lang="ru-RU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fPr>
                      <m:num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13,4</m:t>
                        </m:r>
                      </m:num>
                      <m:den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1,8</m:t>
                        </m:r>
                      </m:den>
                    </m:f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7,44 	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sоnni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yaхlitlaymiz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 n</a:t>
                </a:r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  ≈ 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7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9A717EB0-BB9E-1F0E-CCCA-88E398C2A3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2581" y="345807"/>
                <a:ext cx="9686535" cy="4895058"/>
              </a:xfrm>
              <a:prstGeom prst="rect">
                <a:avLst/>
              </a:prstGeom>
              <a:blipFill>
                <a:blip r:embed="rId4"/>
                <a:stretch>
                  <a:fillRect l="-566" b="-99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596951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8A5130-069B-7709-B3F1-19621DBC5D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3329BB8-287A-670E-36E2-D934D5CE65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2EB74656-7413-3662-E155-13537864DBE0}"/>
                  </a:ext>
                </a:extLst>
              </p:cNvPr>
              <p:cNvSpPr txBox="1"/>
              <p:nvPr/>
            </p:nvSpPr>
            <p:spPr>
              <a:xfrm>
                <a:off x="476250" y="583894"/>
                <a:ext cx="11163300" cy="492692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indent="449580">
                  <a:lnSpc>
                    <a:spcPct val="150000"/>
                  </a:lnSpc>
                </a:pP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4.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Avtоmоbilning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yo‘nalishdagi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ish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vaqtidagi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qatnоvlar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sоnini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yaхlitlash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оrqali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qaytadan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aniqlaymiz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𝑖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`</m:t>
                        </m:r>
                      </m:sup>
                    </m:sSubSup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ru-RU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𝑞</m:t>
                        </m:r>
                      </m:sub>
                    </m:sSub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∗</m:t>
                    </m:r>
                    <m:sSubSup>
                      <m:sSubSupPr>
                        <m:ctrlPr>
                          <a:rPr lang="ru-RU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𝑛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𝑞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`</m:t>
                        </m:r>
                      </m:sup>
                    </m:sSubSup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=1,8∗7=12,6</m:t>
                    </m:r>
                  </m:oMath>
                </a14:m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	</a:t>
                </a:r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ru-RU" sz="20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</m:ctrlPr>
                        </m:sSubSupPr>
                        <m:e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𝑖</m:t>
                          </m:r>
                        </m:sub>
                        <m:sup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`</m:t>
                          </m:r>
                        </m:sup>
                      </m:sSubSup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ru-RU" sz="20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</m:ctrlPr>
                        </m:sSubSupPr>
                        <m:e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𝑦</m:t>
                          </m:r>
                        </m:sub>
                        <m:sup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`</m:t>
                          </m:r>
                        </m:sup>
                      </m:sSubSup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 </m:t>
                      </m:r>
                      <m:f>
                        <m:fPr>
                          <m:ctrlPr>
                            <a:rPr lang="ru-RU" sz="20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sz="20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</a:rPr>
                              </m:ctrlPr>
                            </m:sSubPr>
                            <m:e>
                              <m:r>
                                <a:rPr lang="ru-RU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𝑙</m:t>
                              </m:r>
                            </m:e>
                            <m:sub>
                              <m:r>
                                <a:rPr lang="ru-RU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𝑛</m:t>
                              </m:r>
                              <m:r>
                                <a:rPr lang="ru-RU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ru-RU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ru-RU" sz="20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</a:rPr>
                              </m:ctrlPr>
                            </m:sSubPr>
                            <m:e>
                              <m:r>
                                <a:rPr lang="ru-RU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𝑙</m:t>
                              </m:r>
                            </m:e>
                            <m:sub>
                              <m:r>
                                <a:rPr lang="ru-RU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𝑛</m:t>
                              </m:r>
                              <m:r>
                                <a:rPr lang="ru-RU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ru-RU" sz="20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</a:rPr>
                              </m:ctrlPr>
                            </m:sSubPr>
                            <m:e>
                              <m:r>
                                <a:rPr lang="ru-RU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𝑢</m:t>
                              </m:r>
                            </m:e>
                            <m:sub>
                              <m:r>
                                <a:rPr lang="ru-RU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𝑡</m:t>
                              </m:r>
                            </m:sub>
                          </m:sSub>
                        </m:den>
                      </m:f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−12,6+</m:t>
                      </m:r>
                      <m:f>
                        <m:fPr>
                          <m:ctrlPr>
                            <a:rPr lang="ru-RU" sz="20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</m:ctrlPr>
                        </m:fPr>
                        <m:num>
                          <m:r>
                            <a:rPr lang="ru-RU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4+8</m:t>
                          </m:r>
                        </m:num>
                        <m:den>
                          <m:r>
                            <a:rPr lang="ru-RU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20</m:t>
                          </m:r>
                        </m:den>
                      </m:f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 </m:t>
                      </m:r>
                      <m:f>
                        <m:fPr>
                          <m:ctrlPr>
                            <a:rPr lang="ru-RU" sz="20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</m:ctrlPr>
                        </m:fPr>
                        <m:num>
                          <m:r>
                            <a:rPr lang="ru-RU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10</m:t>
                          </m:r>
                        </m:num>
                        <m:den>
                          <m:r>
                            <a:rPr lang="ru-RU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20</m:t>
                          </m:r>
                        </m:den>
                      </m:f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=12,7</m:t>
                      </m:r>
                    </m:oMath>
                  </m:oMathPara>
                </a14:m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457200" indent="449580" algn="just">
                  <a:lnSpc>
                    <a:spcPct val="150000"/>
                  </a:lnSpc>
                </a:pP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5. Bir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kunlik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tashilgan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yuk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hajmi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yuk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aylanishini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aniqlaymiz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457200" algn="ctr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0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𝑘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ru-RU" sz="20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𝑛</m:t>
                          </m:r>
                        </m:sub>
                      </m:sSub>
                      <m:sSub>
                        <m:sSubPr>
                          <m:ctrlPr>
                            <a:rPr lang="ru-RU" sz="20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𝛾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𝑠</m:t>
                          </m:r>
                        </m:sub>
                      </m:sSub>
                      <m:sSub>
                        <m:sSubPr>
                          <m:ctrlPr>
                            <a:rPr lang="ru-RU" sz="20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𝑛</m:t>
                          </m:r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`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𝑞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=4∗1∗7=28 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𝑡</m:t>
                      </m:r>
                    </m:oMath>
                  </m:oMathPara>
                </a14:m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457200" algn="ctr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0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𝑘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ru-RU" sz="20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𝑛</m:t>
                          </m:r>
                        </m:sub>
                      </m:sSub>
                      <m:sSub>
                        <m:sSubPr>
                          <m:ctrlPr>
                            <a:rPr lang="ru-RU" sz="20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𝛾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𝑑</m:t>
                          </m:r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 </m:t>
                          </m:r>
                        </m:sub>
                      </m:sSub>
                      <m:sSub>
                        <m:sSubPr>
                          <m:ctrlPr>
                            <a:rPr lang="ru-RU" sz="20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𝑞𝑢</m:t>
                          </m:r>
                        </m:sub>
                      </m:sSub>
                      <m:sSub>
                        <m:sSubPr>
                          <m:ctrlPr>
                            <a:rPr lang="ru-RU" sz="20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𝑛</m:t>
                          </m:r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`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𝑞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ru-RU" sz="20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𝑘</m:t>
                          </m:r>
                        </m:sub>
                      </m:sSub>
                      <m:sSub>
                        <m:sSubPr>
                          <m:ctrlPr>
                            <a:rPr lang="ru-RU" sz="20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𝑞𝑢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=28∗10=280 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𝑡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∗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𝑘𝑚</m:t>
                      </m:r>
                    </m:oMath>
                  </m:oMathPara>
                </a14:m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457200" indent="449580" algn="just">
                  <a:lnSpc>
                    <a:spcPct val="150000"/>
                  </a:lnSpc>
                </a:pP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6.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Tashish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rеjasini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bajarish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uchun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zarur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avtоmоbillar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sоnini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aniqlaymiz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</a:t>
                </a:r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457200" algn="ctr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𝐴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𝑐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 </m:t>
                      </m:r>
                      <m:f>
                        <m:fPr>
                          <m:ctrlPr>
                            <a:rPr lang="ru-RU" sz="20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sz="20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</a:rPr>
                              </m:ctrlPr>
                            </m:sSubPr>
                            <m:e>
                              <m:r>
                                <a:rPr lang="ru-RU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𝑟𝑒𝑗𝑎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ru-RU" sz="20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</a:rPr>
                              </m:ctrlPr>
                            </m:sSubPr>
                            <m:e>
                              <m:r>
                                <a:rPr lang="ru-RU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𝐾</m:t>
                              </m:r>
                            </m:e>
                            <m:sub>
                              <m:r>
                                <a:rPr lang="ru-RU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𝑡</m:t>
                              </m:r>
                              <m:r>
                                <a:rPr lang="ru-RU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 </m:t>
                              </m:r>
                            </m:sub>
                          </m:sSub>
                          <m:sSub>
                            <m:sSubPr>
                              <m:ctrlPr>
                                <a:rPr lang="ru-RU" sz="20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𝑘</m:t>
                              </m:r>
                            </m:sub>
                          </m:sSub>
                        </m:den>
                      </m:f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0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</m:ctrlPr>
                        </m:fPr>
                        <m:num>
                          <m:r>
                            <a:rPr lang="ru-RU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30000</m:t>
                          </m:r>
                        </m:num>
                        <m:den>
                          <m:r>
                            <a:rPr lang="ru-RU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30∗28</m:t>
                          </m:r>
                        </m:den>
                      </m:f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=36 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avtomobil</m:t>
                      </m:r>
                    </m:oMath>
                  </m:oMathPara>
                </a14:m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2EB74656-7413-3662-E155-13537864DBE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6250" y="583894"/>
                <a:ext cx="11163300" cy="4926926"/>
              </a:xfrm>
              <a:prstGeom prst="rect">
                <a:avLst/>
              </a:prstGeom>
              <a:blipFill>
                <a:blip r:embed="rId2"/>
                <a:stretch>
                  <a:fillRect r="-60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095362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31" r="22424"/>
          <a:stretch/>
        </p:blipFill>
        <p:spPr>
          <a:xfrm>
            <a:off x="-30275" y="0"/>
            <a:ext cx="4943098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21179" y="6000726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 err="1"/>
              <a:t>Khalfalli</a:t>
            </a:r>
            <a:r>
              <a:rPr lang="ru-RU" sz="1200" dirty="0"/>
              <a:t> Y. (</a:t>
            </a:r>
            <a:r>
              <a:rPr lang="ru-RU" sz="1200" dirty="0" err="1"/>
              <a:t>Published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April</a:t>
            </a:r>
            <a:r>
              <a:rPr lang="ru-RU" sz="1200" dirty="0"/>
              <a:t> 14, 2020). </a:t>
            </a:r>
            <a:r>
              <a:rPr lang="ru-RU" sz="1200" dirty="0" err="1"/>
              <a:t>Truck</a:t>
            </a:r>
            <a:r>
              <a:rPr lang="ru-RU" sz="1200" dirty="0"/>
              <a:t>. </a:t>
            </a:r>
            <a:endParaRPr lang="en-US" sz="1200" dirty="0"/>
          </a:p>
          <a:p>
            <a:r>
              <a:rPr lang="ru-RU" sz="1200" dirty="0" err="1"/>
              <a:t>Free</a:t>
            </a:r>
            <a:r>
              <a:rPr lang="ru-RU" sz="1200" dirty="0"/>
              <a:t> </a:t>
            </a:r>
            <a:r>
              <a:rPr lang="ru-RU" sz="1200" dirty="0" err="1"/>
              <a:t>to</a:t>
            </a:r>
            <a:r>
              <a:rPr lang="ru-RU" sz="1200" dirty="0"/>
              <a:t> </a:t>
            </a:r>
            <a:r>
              <a:rPr lang="ru-RU" sz="1200" dirty="0" err="1"/>
              <a:t>use</a:t>
            </a:r>
            <a:r>
              <a:rPr lang="ru-RU" sz="1200" dirty="0"/>
              <a:t> </a:t>
            </a:r>
            <a:r>
              <a:rPr lang="ru-RU" sz="1200" dirty="0" err="1"/>
              <a:t>under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Unsplash</a:t>
            </a:r>
            <a:r>
              <a:rPr lang="ru-RU" sz="1200" dirty="0"/>
              <a:t> </a:t>
            </a:r>
            <a:r>
              <a:rPr lang="ru-RU" sz="1200" dirty="0" err="1"/>
              <a:t>License</a:t>
            </a:r>
            <a:r>
              <a:rPr lang="ru-RU" sz="1200" dirty="0"/>
              <a:t> </a:t>
            </a:r>
            <a:r>
              <a:rPr lang="ru-RU" sz="1200" dirty="0">
                <a:hlinkClick r:id="rId3"/>
              </a:rPr>
              <a:t>https://unsplash.com/photos/xmWlqeYtcQQ</a:t>
            </a:r>
            <a:r>
              <a:rPr lang="en-US" sz="1200" dirty="0"/>
              <a:t> </a:t>
            </a:r>
            <a:endParaRPr lang="ru-RU" sz="12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B59EAC0E-46FD-D21F-AFB3-3ABD2043EDF1}"/>
                  </a:ext>
                </a:extLst>
              </p:cNvPr>
              <p:cNvSpPr txBox="1"/>
              <p:nvPr/>
            </p:nvSpPr>
            <p:spPr>
              <a:xfrm>
                <a:off x="5355430" y="627382"/>
                <a:ext cx="6360319" cy="553061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457200" indent="449580" algn="just">
                  <a:lnSpc>
                    <a:spcPct val="150000"/>
                  </a:lnSpc>
                </a:pP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7.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Avtоmоbilning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sutkada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yurish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masоfasini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aniqlaymiz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endPara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𝑙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𝑦</m:t>
                        </m:r>
                      </m:sub>
                    </m:sSub>
                  </m:oMath>
                </a14:m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𝑛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𝑞</m:t>
                            </m:r>
                          </m:sub>
                        </m:s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∗</m:t>
                        </m:r>
                        <m:sSub>
                          <m:sSubPr>
                            <m:ctrlPr>
                              <a:rPr lang="ru-RU" sz="24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𝑞𝑢</m:t>
                            </m:r>
                          </m:sub>
                        </m:s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 </m:t>
                        </m:r>
                      </m:num>
                      <m:den>
                        <m:sSub>
                          <m:sSubPr>
                            <m:ctrlPr>
                              <a:rPr lang="ru-RU" sz="24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𝑞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-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𝑙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𝑏</m:t>
                        </m:r>
                      </m:sub>
                    </m:sSub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d>
                      <m:d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ru-RU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ru-RU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𝑛</m:t>
                            </m:r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ru-RU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ru-RU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ru-RU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𝑛</m:t>
                            </m:r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 </m:t>
                    </m:r>
                    <m:f>
                      <m:f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7∗10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0,5</m:t>
                        </m:r>
                      </m:den>
                    </m:f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−10+</m:t>
                    </m:r>
                    <m:d>
                      <m:d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4+8</m:t>
                        </m:r>
                      </m:e>
                    </m:d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=142 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𝑘𝑚</m:t>
                    </m:r>
                  </m:oMath>
                </a14:m>
                <a:endPara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457200" algn="ctr">
                  <a:lnSpc>
                    <a:spcPct val="150000"/>
                  </a:lnSpc>
                </a:pP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457200" indent="449580" algn="just">
                  <a:lnSpc>
                    <a:spcPct val="150000"/>
                  </a:lnSpc>
                </a:pP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8. Ish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kunida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avtоmоbilning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masоfadan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fоydalanish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kоeffitsiеntini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aniqlaymiz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</a:t>
                </a:r>
                <a:endPara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457200" algn="ctr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𝑏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 </m:t>
                      </m:r>
                      <m:f>
                        <m:fPr>
                          <m:ctrlPr>
                            <a:rPr lang="ru-RU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sz="24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𝑙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𝑦𝑢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ru-RU" sz="24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𝑙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𝑢</m:t>
                              </m:r>
                            </m:sub>
                          </m:sSub>
                        </m:den>
                      </m:f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 </m:t>
                      </m:r>
                      <m:f>
                        <m:fPr>
                          <m:ctrlPr>
                            <a:rPr lang="ru-RU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sz="24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𝑞</m:t>
                              </m:r>
                            </m:sub>
                          </m:s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∗</m:t>
                          </m:r>
                          <m:sSub>
                            <m:sSubPr>
                              <m:ctrlPr>
                                <a:rPr lang="ru-RU" sz="24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𝑙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𝑞𝑢</m:t>
                              </m:r>
                            </m:sub>
                          </m:s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 </m:t>
                          </m:r>
                        </m:num>
                        <m:den>
                          <m:sSub>
                            <m:sSubPr>
                              <m:ctrlPr>
                                <a:rPr lang="ru-RU" sz="24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𝑙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𝑢</m:t>
                              </m:r>
                            </m:sub>
                          </m:sSub>
                        </m:den>
                      </m:f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 </m:t>
                      </m:r>
                      <m:f>
                        <m:fPr>
                          <m:ctrlPr>
                            <a:rPr lang="ru-RU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7∗10</m:t>
                          </m:r>
                        </m:num>
                        <m:den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142</m:t>
                          </m:r>
                        </m:den>
                      </m:f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=0,49</m:t>
                      </m:r>
                    </m:oMath>
                  </m:oMathPara>
                </a14:m>
                <a:endPara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B59EAC0E-46FD-D21F-AFB3-3ABD2043EDF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55430" y="627382"/>
                <a:ext cx="6360319" cy="5530617"/>
              </a:xfrm>
              <a:prstGeom prst="rect">
                <a:avLst/>
              </a:prstGeom>
              <a:blipFill>
                <a:blip r:embed="rId4"/>
                <a:stretch>
                  <a:fillRect r="-143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12013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3F927B-5977-521D-C9BF-33523A06B9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E2CF44E-369E-E3C5-38C8-13EB24C694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95CF2C-F432-30BE-4B57-9B97C4161C9C}"/>
              </a:ext>
            </a:extLst>
          </p:cNvPr>
          <p:cNvSpPr txBox="1"/>
          <p:nvPr/>
        </p:nvSpPr>
        <p:spPr>
          <a:xfrm>
            <a:off x="1095375" y="62749"/>
            <a:ext cx="9248775" cy="11339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algn="ctr">
              <a:lnSpc>
                <a:spcPct val="150000"/>
              </a:lnSpc>
            </a:pPr>
            <a:r>
              <a:rPr lang="en-US" sz="2400" b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11.3. Ikki tomonlama yukli qatnovchi mayatnikli </a:t>
            </a:r>
            <a:endParaRPr lang="ru-RU" sz="20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algn="ctr">
              <a:lnSpc>
                <a:spcPct val="150000"/>
              </a:lnSpc>
            </a:pPr>
            <a:r>
              <a:rPr lang="en-US" sz="2400" b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marshrut</a:t>
            </a:r>
            <a:r>
              <a:rPr lang="uz-Cyrl-UZ" sz="2400" b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 transport vositalari </a:t>
            </a:r>
            <a:r>
              <a:rPr lang="en-US" sz="2400" b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ish </a:t>
            </a:r>
            <a:r>
              <a:rPr lang="uz-Cyrl-UZ" sz="2400" b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en-US" sz="2400" b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isobi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2CCE6EE-E65C-1E98-A852-4B4ACE8E2C37}"/>
              </a:ext>
            </a:extLst>
          </p:cNvPr>
          <p:cNvSpPr txBox="1"/>
          <p:nvPr/>
        </p:nvSpPr>
        <p:spPr>
          <a:xfrm>
            <a:off x="1338262" y="1293921"/>
            <a:ext cx="10320337" cy="50119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ham yuk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qatnaydigan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mayatnikli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marshrut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(8-rasm)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tashuvchi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ishini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hisoblashda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birlamchi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ko‘rsatkichlarni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olamiz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en-US" sz="2400" baseline="-25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yuq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=10km,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nolinchi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qatnovlar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l</a:t>
            </a:r>
            <a:r>
              <a:rPr lang="en-US" sz="24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en-US" sz="2400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=l</a:t>
            </a:r>
            <a:r>
              <a:rPr lang="en-US" sz="24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en-US" sz="2400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11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=4km, transport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vositasining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en-US" sz="24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= 16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soat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A nuqta (joy)dan B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nuqtagacha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tashiluvchi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Q</a:t>
            </a:r>
            <a:r>
              <a:rPr lang="en-US" sz="24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AB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=20000t. B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nuqtadan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nuqtagacha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tashiluvchi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Q</a:t>
            </a:r>
            <a:r>
              <a:rPr lang="en-US" sz="24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=20000t.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ikkala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tomonga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tashiluvchi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1-sinfga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mansub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ya`ni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γ</a:t>
            </a:r>
            <a:r>
              <a:rPr lang="en-US" sz="2400" baseline="-25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=1.0 ga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muddati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20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Ishlovchi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ISUZU (q</a:t>
            </a:r>
            <a:r>
              <a:rPr lang="en-US" sz="24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=4t). Harakat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tezligi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en-US" sz="24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=25km/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soat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qatnovda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ortish-tushirishda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en-US" sz="24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o-t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=0.6soat.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36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877"/>
          <a:stretch/>
        </p:blipFill>
        <p:spPr>
          <a:xfrm>
            <a:off x="0" y="4148903"/>
            <a:ext cx="12192000" cy="270909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710718" y="6298959"/>
            <a:ext cx="87228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Hochgesang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J. (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Published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January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14, 2020).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Highway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Free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use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under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Unsplash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License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https://unsplash.com/photos/3-y9vq8uoxk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30749A7-D8F0-AE4C-616D-2957DABE6D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74" y="177922"/>
            <a:ext cx="7489825" cy="310738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8" name="Таблица 7">
            <a:extLst>
              <a:ext uri="{FF2B5EF4-FFF2-40B4-BE49-F238E27FC236}">
                <a16:creationId xmlns:a16="http://schemas.microsoft.com/office/drawing/2014/main" id="{616811A6-FD79-8120-98D8-0E2446F7D8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3819072"/>
              </p:ext>
            </p:extLst>
          </p:nvPr>
        </p:nvGraphicFramePr>
        <p:xfrm>
          <a:off x="2238374" y="3469232"/>
          <a:ext cx="7362825" cy="58229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362825">
                  <a:extLst>
                    <a:ext uri="{9D8B030D-6E8A-4147-A177-3AD203B41FA5}">
                      <a16:colId xmlns:a16="http://schemas.microsoft.com/office/drawing/2014/main" val="13198042"/>
                    </a:ext>
                  </a:extLst>
                </a:gridCol>
              </a:tblGrid>
              <a:tr h="58229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400" dirty="0">
                          <a:effectLst/>
                        </a:rPr>
                        <a:t>7-rasm. </a:t>
                      </a:r>
                      <a:r>
                        <a:rPr lang="en-US" sz="1400" dirty="0" err="1">
                          <a:effectLst/>
                        </a:rPr>
                        <a:t>Orqa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yo‘nalishda</a:t>
                      </a:r>
                      <a:r>
                        <a:rPr lang="en-US" sz="1400" dirty="0">
                          <a:effectLst/>
                        </a:rPr>
                        <a:t> ham yuk </a:t>
                      </a:r>
                      <a:r>
                        <a:rPr lang="en-US" sz="1400" dirty="0" err="1">
                          <a:effectLst/>
                        </a:rPr>
                        <a:t>bilan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qatnaydigan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mayatnikli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marshrut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13001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345811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8738419-1F50-81D1-8ECF-8FF1EE0BA0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4AC4130-1735-7037-16DB-F62AF0BE76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6AA88DC8-8A46-BDB3-F3B4-EBFFE692D4A3}"/>
                  </a:ext>
                </a:extLst>
              </p:cNvPr>
              <p:cNvSpPr txBox="1"/>
              <p:nvPr/>
            </p:nvSpPr>
            <p:spPr>
              <a:xfrm>
                <a:off x="684212" y="466779"/>
                <a:ext cx="10726738" cy="565045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Hisoblash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tartibi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1.Marshrut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ichi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yoʻldan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foydalanish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koeffitsiyenti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β</a:t>
                </a:r>
                <a:r>
                  <a:rPr lang="en-US" sz="20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=1,0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ekanligini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nazarda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tutib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avtomobilning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marshrutda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ishlash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vaqtini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aniqlaymiz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</a:t>
                </a:r>
                <a:r>
                  <a:rPr lang="en-US" sz="20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=T</a:t>
                </a:r>
                <a:r>
                  <a:rPr lang="en-US" sz="20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ish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-t</a:t>
                </a:r>
                <a:r>
                  <a:rPr lang="en-US" sz="20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=T</a:t>
                </a:r>
                <a:r>
                  <a:rPr lang="en-US" sz="20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ish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ru-RU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𝑜</m:t>
                            </m:r>
                          </m:sub>
                          <m:sup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1</m:t>
                            </m:r>
                          </m:sup>
                        </m:sSubSup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</m:t>
                        </m:r>
                        <m:sSubSup>
                          <m:sSubSupPr>
                            <m:ctrlPr>
                              <a:rPr lang="ru-RU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𝑜</m:t>
                            </m:r>
                          </m:sub>
                          <m:sup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11</m:t>
                            </m:r>
                          </m:sup>
                        </m:sSubSup>
                      </m:num>
                      <m:den>
                        <m:sSub>
                          <m:sSubPr>
                            <m:ctrlPr>
                              <a:rPr lang="ru-RU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𝑇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= 16-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4+4</m:t>
                        </m:r>
                      </m:num>
                      <m:den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25</m:t>
                        </m:r>
                      </m:den>
                    </m:f>
                  </m:oMath>
                </a14:m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=15.68</a:t>
                </a:r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2.Avtomobilning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bir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kundagi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yukli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qatnovlarini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hisoblaymiz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Z</a:t>
                </a:r>
                <a:r>
                  <a:rPr lang="en-US" sz="20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yuq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𝑀</m:t>
                            </m:r>
                          </m:sub>
                        </m:sSub>
                        <m:sSub>
                          <m:sSubPr>
                            <m:ctrlPr>
                              <a:rPr lang="ru-RU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𝛽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𝑀</m:t>
                            </m:r>
                          </m:sub>
                        </m:sSub>
                        <m:sSub>
                          <m:sSubPr>
                            <m:ctrlPr>
                              <a:rPr lang="ru-RU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𝑇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𝑦𝑢𝑞</m:t>
                            </m:r>
                          </m:sub>
                        </m:sSub>
                        <m:sSub>
                          <m:sSubPr>
                            <m:ctrlPr>
                              <a:rPr lang="ru-RU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+</m:t>
                            </m:r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𝛽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𝑀</m:t>
                            </m:r>
                          </m:sub>
                        </m:sSub>
                        <m:sSub>
                          <m:sSubPr>
                            <m:ctrlPr>
                              <a:rPr lang="ru-RU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𝑇</m:t>
                            </m:r>
                          </m:sub>
                        </m:sSub>
                        <m:sSub>
                          <m:sSubPr>
                            <m:ctrlPr>
                              <a:rPr lang="ru-RU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𝑡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𝑜</m:t>
                            </m:r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−</m:t>
                            </m:r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𝑡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15.68∙1.0∙25</m:t>
                        </m:r>
                      </m:num>
                      <m:den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10+1.0∙25∙0.6</m:t>
                        </m:r>
                      </m:den>
                    </m:f>
                  </m:oMath>
                </a14:m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15.68</a:t>
                </a:r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Qatnovlar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sonini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yaxlitlab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(16 ga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keltirib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),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marshrutdagi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vaqtni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qayta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hisoblaymiz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𝑀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ru-RU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𝑍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𝑦𝑢𝑞</m:t>
                            </m:r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 </m:t>
                            </m:r>
                          </m:sub>
                          <m:sup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1</m:t>
                            </m:r>
                          </m:sup>
                        </m:sSubSup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(</m:t>
                        </m:r>
                        <m:sSub>
                          <m:sSubPr>
                            <m:ctrlPr>
                              <a:rPr lang="ru-RU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𝑦𝑢𝑞</m:t>
                            </m:r>
                          </m:sub>
                        </m:sSub>
                        <m:sSub>
                          <m:sSubPr>
                            <m:ctrlPr>
                              <a:rPr lang="ru-RU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+</m:t>
                            </m:r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𝛽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𝑀</m:t>
                            </m:r>
                          </m:sub>
                        </m:sSub>
                        <m:sSub>
                          <m:sSubPr>
                            <m:ctrlPr>
                              <a:rPr lang="ru-RU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𝑇</m:t>
                            </m:r>
                          </m:sub>
                        </m:sSub>
                        <m:sSub>
                          <m:sSubPr>
                            <m:ctrlPr>
                              <a:rPr lang="ru-RU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𝑡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𝑜</m:t>
                            </m:r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−</m:t>
                            </m:r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𝑡</m:t>
                            </m:r>
                          </m:sub>
                        </m:sSub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)</m:t>
                        </m:r>
                      </m:num>
                      <m:den>
                        <m:sSub>
                          <m:sSubPr>
                            <m:ctrlPr>
                              <a:rPr lang="ru-RU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𝛽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𝑀</m:t>
                            </m:r>
                          </m:sub>
                        </m:sSub>
                        <m:sSub>
                          <m:sSubPr>
                            <m:ctrlPr>
                              <a:rPr lang="ru-RU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𝑇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16(10+1.0∙25∙0.6)</m:t>
                        </m:r>
                      </m:num>
                      <m:den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1.0∙25</m:t>
                        </m:r>
                      </m:den>
                    </m:f>
                  </m:oMath>
                </a14:m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16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soat</a:t>
                </a:r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Ish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vaqti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esa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𝑖𝑠h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𝑀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+t</a:t>
                </a:r>
                <a:r>
                  <a:rPr lang="en-US" sz="20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16+0.32=16.32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soat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bo‘ladi</a:t>
                </a:r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6AA88DC8-8A46-BDB3-F3B4-EBFFE692D4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4212" y="466779"/>
                <a:ext cx="10726738" cy="5650458"/>
              </a:xfrm>
              <a:prstGeom prst="rect">
                <a:avLst/>
              </a:prstGeom>
              <a:blipFill>
                <a:blip r:embed="rId2"/>
                <a:stretch>
                  <a:fillRect l="-568" r="-568" b="-108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728089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C4A670-3CF6-EBA7-5B64-07B28F67E9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DE0AFEA-D23C-2D80-0BB5-3A5FEB09E8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79EAF3F8-2E79-9249-3C53-7CFAFC19CF19}"/>
                  </a:ext>
                </a:extLst>
              </p:cNvPr>
              <p:cNvSpPr txBox="1"/>
              <p:nvPr/>
            </p:nvSpPr>
            <p:spPr>
              <a:xfrm>
                <a:off x="1077913" y="424601"/>
                <a:ext cx="10429875" cy="57475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3.Avtomobilning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bir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kunlik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ish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unumi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tonnada</a:t>
                </a:r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</a:t>
                </a:r>
                <a:r>
                  <a:rPr lang="en-US" sz="20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q</a:t>
                </a:r>
                <a:r>
                  <a:rPr lang="en-US" sz="20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γ</a:t>
                </a:r>
                <a:r>
                  <a:rPr lang="en-US" sz="20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st</a:t>
                </a:r>
                <a:r>
                  <a:rPr lang="en-US" sz="20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Z</a:t>
                </a:r>
                <a:r>
                  <a:rPr lang="en-US" sz="20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yuq</a:t>
                </a:r>
                <a:r>
                  <a:rPr lang="en-US" sz="20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= 4*1.0*16 = 64 t</a:t>
                </a:r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tonna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kilometrda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	</a:t>
                </a:r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P</a:t>
                </a:r>
                <a:r>
                  <a:rPr lang="en-US" sz="20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q</a:t>
                </a:r>
                <a:r>
                  <a:rPr lang="en-US" sz="20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 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γ</a:t>
                </a:r>
                <a:r>
                  <a:rPr lang="en-US" sz="20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Z</a:t>
                </a:r>
                <a:r>
                  <a:rPr lang="en-US" sz="20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yuq</a:t>
                </a:r>
                <a:r>
                  <a:rPr lang="en-US" sz="20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l</a:t>
                </a:r>
                <a:r>
                  <a:rPr lang="en-US" sz="20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yuq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4.0*1.0*16*10 = 640tkm</a:t>
                </a:r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Tashish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rejasini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bajarish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uchun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zarur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avtomobillar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soni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</a:t>
                </a:r>
                <a:r>
                  <a:rPr lang="en-US" sz="20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E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𝑄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𝐴𝐵</m:t>
                            </m:r>
                          </m:sub>
                        </m:sSub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ru-RU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𝑄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𝐵𝐴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𝐾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𝑖𝑠h</m:t>
                            </m:r>
                          </m:sub>
                        </m:sSub>
                        <m:sSub>
                          <m:sSubPr>
                            <m:ctrlPr>
                              <a:rPr lang="ru-RU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𝑄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𝐾</m:t>
                            </m:r>
                          </m:sub>
                        </m:sSub>
                      </m:den>
                    </m:f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20000+20000</m:t>
                        </m:r>
                      </m:num>
                      <m:den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2∗64</m:t>
                        </m:r>
                      </m:den>
                    </m:f>
                  </m:oMath>
                </a14:m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31</a:t>
                </a:r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4.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Avtomobilning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kunlik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qatnov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masofasi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L</a:t>
                </a:r>
                <a:r>
                  <a:rPr lang="en-US" sz="20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sut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𝑍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𝑦𝑢𝑞</m:t>
                        </m:r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 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l</a:t>
                </a:r>
                <a:r>
                  <a:rPr lang="en-US" sz="20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yuq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+ (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𝑙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𝑜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sup>
                    </m:sSubSup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sSubSup>
                      <m:sSubSupPr>
                        <m:ctrlPr>
                          <a:rPr lang="ru-RU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𝑙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𝑜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11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) = 16*10+(4+4) = 168 km</a:t>
                </a:r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Kun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davomida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avtomobilning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yo‘ldan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foydalanish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koeffisienti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14:m>
                  <m:oMath xmlns:m="http://schemas.openxmlformats.org/officeDocument/2006/math"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𝛽</m:t>
                    </m:r>
                  </m:oMath>
                </a14:m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ru-RU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𝑍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𝑦𝑢𝑞</m:t>
                            </m:r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 </m:t>
                            </m:r>
                          </m:sub>
                          <m:sup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1</m:t>
                            </m:r>
                          </m:sup>
                        </m:sSubSup>
                        <m:sSub>
                          <m:sSubPr>
                            <m:ctrlPr>
                              <a:rPr lang="ru-RU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𝑦𝑢𝑞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𝑠𝑢𝑡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10∗16</m:t>
                        </m:r>
                      </m:num>
                      <m:den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168</m:t>
                        </m:r>
                      </m:den>
                    </m:f>
                  </m:oMath>
                </a14:m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0.95</a:t>
                </a:r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79EAF3F8-2E79-9249-3C53-7CFAFC19CF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7913" y="424601"/>
                <a:ext cx="10429875" cy="5747599"/>
              </a:xfrm>
              <a:prstGeom prst="rect">
                <a:avLst/>
              </a:prstGeom>
              <a:blipFill>
                <a:blip r:embed="rId2"/>
                <a:stretch>
                  <a:fillRect l="-64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86677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7330" y="2474244"/>
            <a:ext cx="5704570" cy="37941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565265" y="5461152"/>
            <a:ext cx="26212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Le J</a:t>
            </a:r>
            <a:r>
              <a:rPr lang="ru-RU" sz="1200" dirty="0"/>
              <a:t>. (</a:t>
            </a:r>
            <a:r>
              <a:rPr lang="ru-RU" sz="1200" dirty="0" err="1"/>
              <a:t>Published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June</a:t>
            </a:r>
            <a:r>
              <a:rPr lang="ru-RU" sz="1200" dirty="0"/>
              <a:t> 10, 2020). </a:t>
            </a:r>
            <a:r>
              <a:rPr lang="ru-RU" sz="1200" dirty="0" err="1"/>
              <a:t>Truck</a:t>
            </a:r>
            <a:r>
              <a:rPr lang="ru-RU" sz="1200" dirty="0"/>
              <a:t> </a:t>
            </a:r>
            <a:r>
              <a:rPr lang="ru-RU" sz="1200" dirty="0" err="1"/>
              <a:t>driving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road</a:t>
            </a:r>
            <a:r>
              <a:rPr lang="ru-RU" sz="1200" dirty="0"/>
              <a:t>. </a:t>
            </a:r>
            <a:r>
              <a:rPr lang="ru-RU" sz="1200" dirty="0" err="1"/>
              <a:t>Free</a:t>
            </a:r>
            <a:r>
              <a:rPr lang="ru-RU" sz="1200" dirty="0"/>
              <a:t> </a:t>
            </a:r>
            <a:r>
              <a:rPr lang="ru-RU" sz="1200" dirty="0" err="1"/>
              <a:t>to</a:t>
            </a:r>
            <a:r>
              <a:rPr lang="ru-RU" sz="1200" dirty="0"/>
              <a:t> </a:t>
            </a:r>
            <a:r>
              <a:rPr lang="ru-RU" sz="1200" dirty="0" err="1"/>
              <a:t>use</a:t>
            </a:r>
            <a:r>
              <a:rPr lang="ru-RU" sz="1200" dirty="0"/>
              <a:t> </a:t>
            </a:r>
            <a:r>
              <a:rPr lang="ru-RU" sz="1200" dirty="0" err="1"/>
              <a:t>under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Unsplash</a:t>
            </a:r>
            <a:r>
              <a:rPr lang="ru-RU" sz="1200" dirty="0"/>
              <a:t> </a:t>
            </a:r>
            <a:r>
              <a:rPr lang="ru-RU" sz="1200" dirty="0" err="1"/>
              <a:t>License</a:t>
            </a:r>
            <a:r>
              <a:rPr lang="en-US" sz="1200" dirty="0"/>
              <a:t>.</a:t>
            </a:r>
            <a:r>
              <a:rPr lang="ru-RU" sz="1200" dirty="0"/>
              <a:t> </a:t>
            </a:r>
            <a:r>
              <a:rPr lang="ru-RU" sz="1200" dirty="0">
                <a:hlinkClick r:id="rId3"/>
              </a:rPr>
              <a:t>https://unsplash.com/photos/mVqTumQH-c0</a:t>
            </a:r>
            <a:r>
              <a:rPr lang="en-US" sz="1200" dirty="0"/>
              <a:t> </a:t>
            </a:r>
            <a:endParaRPr lang="ru-RU" sz="12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41F9D07D-A8A5-292E-A320-F255F53A1D10}"/>
                  </a:ext>
                </a:extLst>
              </p:cNvPr>
              <p:cNvSpPr txBox="1"/>
              <p:nvPr/>
            </p:nvSpPr>
            <p:spPr>
              <a:xfrm>
                <a:off x="642938" y="589621"/>
                <a:ext cx="6105524" cy="386900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Agar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ikkala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yoʻnalishdagi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yukli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qatnovlarda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ham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har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xil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sinfga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mansub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yuklar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tashilsa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yaʼni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yuk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koʻtaruvchanliklardan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foydalanish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koeffitsiyentlari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birlamchi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orqa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yoʻnalishda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oʻzaro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teng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boʻlmaganda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transport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vositasining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tonnada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oʻlchanuvchi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ish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unumi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quyidagicha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aniqlanadi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 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</a:t>
                </a:r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(q</a:t>
                </a:r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γ</a:t>
                </a:r>
                <a:r>
                  <a:rPr lang="en-US" sz="18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AB</a:t>
                </a:r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+ 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</a:t>
                </a:r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γ</a:t>
                </a:r>
                <a:r>
                  <a:rPr lang="en-US" sz="18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BA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)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ru-RU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𝑍</m:t>
                            </m:r>
                          </m:e>
                          <m:sub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𝑦𝑢𝑞</m:t>
                            </m:r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 </m:t>
                            </m:r>
                          </m:sub>
                          <m:sup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1</m:t>
                            </m:r>
                          </m:sup>
                        </m:sSubSup>
                      </m:num>
                      <m:den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(53)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bunda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q</a:t>
                </a:r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qavsdan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chiqarsak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</a:t>
                </a:r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q</a:t>
                </a:r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(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γ</a:t>
                </a:r>
                <a:r>
                  <a:rPr lang="en-US" sz="18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AB</a:t>
                </a:r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+ 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γ</a:t>
                </a:r>
                <a:r>
                  <a:rPr lang="en-US" sz="18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BA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)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ru-RU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𝑍</m:t>
                            </m:r>
                          </m:e>
                          <m:sub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𝑦𝑢𝑞</m:t>
                            </m:r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 </m:t>
                            </m:r>
                          </m:sub>
                          <m:sup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1</m:t>
                            </m:r>
                          </m:sup>
                        </m:sSubSup>
                      </m:num>
                      <m:den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(54)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41F9D07D-A8A5-292E-A320-F255F53A1D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2938" y="589621"/>
                <a:ext cx="6105524" cy="3869008"/>
              </a:xfrm>
              <a:prstGeom prst="rect">
                <a:avLst/>
              </a:prstGeom>
              <a:blipFill>
                <a:blip r:embed="rId4"/>
                <a:stretch>
                  <a:fillRect l="-798" r="-798" b="-15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841320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121"/>
          <a:stretch/>
        </p:blipFill>
        <p:spPr>
          <a:xfrm>
            <a:off x="0" y="0"/>
            <a:ext cx="12192000" cy="229431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41070" y="2421326"/>
            <a:ext cx="116461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Wang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C. (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Published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July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23, 2018).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Central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Hong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Kong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Free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use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under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Unsplash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License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https://unsplash.com/photos/3ttFTqPQs5A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8DD02016-D60C-CE30-1FB6-56AE1419A0CB}"/>
                  </a:ext>
                </a:extLst>
              </p:cNvPr>
              <p:cNvSpPr txBox="1"/>
              <p:nvPr/>
            </p:nvSpPr>
            <p:spPr>
              <a:xfrm>
                <a:off x="857250" y="3429000"/>
                <a:ext cx="10153650" cy="258141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Ayni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shartga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koʻra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transport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vositasining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tonna-kilometrdagi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ish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unumi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quyidagicha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endPara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P</a:t>
                </a:r>
                <a:r>
                  <a:rPr lang="en-US" sz="24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(q</a:t>
                </a:r>
                <a:r>
                  <a:rPr lang="en-US" sz="24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γ</a:t>
                </a:r>
                <a:r>
                  <a:rPr lang="en-US" sz="24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AB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l</a:t>
                </a:r>
                <a:r>
                  <a:rPr lang="en-US" sz="24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yuq</a:t>
                </a:r>
                <a:r>
                  <a:rPr lang="en-US" sz="24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+ 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</a:t>
                </a:r>
                <a:r>
                  <a:rPr lang="en-US" sz="24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γ</a:t>
                </a:r>
                <a:r>
                  <a:rPr lang="en-US" sz="24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BA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l</a:t>
                </a:r>
                <a:r>
                  <a:rPr lang="en-US" sz="24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yuq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)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ru-RU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𝑍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𝑦𝑢𝑞</m:t>
                            </m:r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 </m:t>
                            </m:r>
                          </m:sub>
                          <m:sup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1</m:t>
                            </m:r>
                          </m:sup>
                        </m:sSubSup>
                      </m:num>
                      <m:den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*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l</a:t>
                </a:r>
                <a:r>
                  <a:rPr lang="en-US" sz="24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yuq</a:t>
                </a:r>
                <a:r>
                  <a:rPr lang="en-US" sz="24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(55)</a:t>
                </a:r>
                <a:endPara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yoki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P</a:t>
                </a:r>
                <a:r>
                  <a:rPr lang="en-US" sz="24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Q</a:t>
                </a:r>
                <a:r>
                  <a:rPr lang="en-US" sz="24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l</a:t>
                </a:r>
                <a:r>
                  <a:rPr lang="en-US" sz="24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yuq</a:t>
                </a:r>
                <a:r>
                  <a:rPr lang="en-US" sz="24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bo‘ladi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Qolgan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hisoblarda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o‘zgarishlar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bo‘lmaydi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</a:t>
                </a:r>
                <a:endPara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8DD02016-D60C-CE30-1FB6-56AE1419A0C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7250" y="3429000"/>
                <a:ext cx="10153650" cy="2581412"/>
              </a:xfrm>
              <a:prstGeom prst="rect">
                <a:avLst/>
              </a:prstGeom>
              <a:blipFill>
                <a:blip r:embed="rId3"/>
                <a:stretch>
                  <a:fillRect l="-961" r="-901" b="-449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467291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61EA1E-00A1-D431-D234-CA0EB9DFD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55F208C-8B52-6A75-4A39-B14E3468E8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801E20C-7DCD-185E-BDA6-162E1A152815}"/>
              </a:ext>
            </a:extLst>
          </p:cNvPr>
          <p:cNvSpPr txBox="1"/>
          <p:nvPr/>
        </p:nvSpPr>
        <p:spPr>
          <a:xfrm>
            <a:off x="2671763" y="62749"/>
            <a:ext cx="6105524" cy="11339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49580" algn="ctr">
              <a:lnSpc>
                <a:spcPct val="150000"/>
              </a:lnSpc>
              <a:tabLst>
                <a:tab pos="180340" algn="l"/>
              </a:tabLst>
            </a:pPr>
            <a:r>
              <a:rPr lang="en-US" sz="2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yo‘nalishda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qisman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uz-Cyrl-UZ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mayatnik 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49580" algn="ctr">
              <a:lnSpc>
                <a:spcPct val="150000"/>
              </a:lnSpc>
              <a:tabLst>
                <a:tab pos="180340" algn="l"/>
              </a:tabLst>
            </a:pPr>
            <a:r>
              <a:rPr lang="en-US" sz="2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marshrut</a:t>
            </a:r>
            <a:r>
              <a:rPr lang="uz-Cyrl-UZ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 transport vositalari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isobi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6BB66A6-04EA-7717-E6C0-BB1D4462223F}"/>
              </a:ext>
            </a:extLst>
          </p:cNvPr>
          <p:cNvSpPr txBox="1"/>
          <p:nvPr/>
        </p:nvSpPr>
        <p:spPr>
          <a:xfrm>
            <a:off x="758826" y="1382979"/>
            <a:ext cx="10748962" cy="8735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tabLst>
                <a:tab pos="180340" algn="l"/>
              </a:tabLs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Mazkur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mayatnikli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marshrutda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hisoblashda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birlamchi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ko‘rsatkichlardan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foydalanamiz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3F407FA-25D1-6556-0AC1-2D3F46B7AB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3025" y="2532500"/>
            <a:ext cx="5625949" cy="279082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B06C9CE-C2FA-9AD2-A49C-8A9273040362}"/>
              </a:ext>
            </a:extLst>
          </p:cNvPr>
          <p:cNvSpPr txBox="1"/>
          <p:nvPr/>
        </p:nvSpPr>
        <p:spPr>
          <a:xfrm>
            <a:off x="3113088" y="5933649"/>
            <a:ext cx="61055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8-rasm.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to‘liq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bo‘lmagan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mayatnikli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8574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6" y="617768"/>
            <a:ext cx="4529638" cy="33571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35572" y="5240865"/>
            <a:ext cx="307016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Meissner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J. (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Published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July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28, 2020).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Outer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Harbor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Hamburg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Germany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Free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use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under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Unsplash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License</a:t>
            </a:r>
            <a:r>
              <a:rPr lang="en-US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  <a:hlinkClick r:id="rId3"/>
              </a:rPr>
              <a:t>https://unsplash.com/photos/oGafvInnHlY</a:t>
            </a:r>
            <a:r>
              <a:rPr lang="en-US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endParaRPr lang="ru-RU" sz="1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91242125-82DB-5222-5C03-B7F80E9F4670}"/>
                  </a:ext>
                </a:extLst>
              </p:cNvPr>
              <p:cNvSpPr txBox="1"/>
              <p:nvPr/>
            </p:nvSpPr>
            <p:spPr>
              <a:xfrm>
                <a:off x="4967288" y="749196"/>
                <a:ext cx="6878626" cy="465364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tabLst>
                    <a:tab pos="449580" algn="l"/>
                    <a:tab pos="899160" algn="l"/>
                    <a:tab pos="1348740" algn="l"/>
                    <a:tab pos="1798320" algn="l"/>
                  </a:tabLst>
                </a:pP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Avtomobilning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ishda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bo‘lish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vaqti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T</a:t>
                </a:r>
                <a:r>
                  <a:rPr lang="en-US" sz="20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ish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=12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soat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AB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birlamchi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(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toʻgʻri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)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yoʻnalishda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tashiluvchi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yuklar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hajmi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200 000 t,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birinchi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sinfli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yuk (</a:t>
                </a:r>
                <a14:m>
                  <m:oMath xmlns:m="http://schemas.openxmlformats.org/officeDocument/2006/math"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𝛾</m:t>
                    </m:r>
                  </m:oMath>
                </a14:m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=1,0 ),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marshrutning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teskari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yoʻnalishdagi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BV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boʻlagida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tashiluvchi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yuklar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hajmi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180 000 t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boʻlib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yuk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koʻtaruvchanlikdan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foydalanish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koeffitsiyenti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β</a:t>
                </a:r>
                <a:r>
                  <a:rPr lang="en-US" sz="20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BV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=0,9.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Tashiluvchi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yuklar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uyulib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tashiluvchi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sochiluvchan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boʻlganligi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uchun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ularni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yuk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koʻtaruvchanligi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4,5t li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samosval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avtomobillarda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tashish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moʻljallangan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Yukni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ortish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uchun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zarur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vaqt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t</a:t>
                </a:r>
                <a:r>
                  <a:rPr lang="en-US" sz="20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= 0,15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soat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tushirish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vaqti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</a:t>
                </a:r>
                <a:r>
                  <a:rPr lang="en-US" sz="20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= 0,1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soat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Tashish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muddati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120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kun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Avtomobilning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harakat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tezligi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V</a:t>
                </a:r>
                <a:r>
                  <a:rPr lang="en-US" sz="20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= 24 km/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soat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</a:t>
                </a:r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91242125-82DB-5222-5C03-B7F80E9F467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67288" y="749196"/>
                <a:ext cx="6878626" cy="4653646"/>
              </a:xfrm>
              <a:prstGeom prst="rect">
                <a:avLst/>
              </a:prstGeom>
              <a:blipFill>
                <a:blip r:embed="rId4"/>
                <a:stretch>
                  <a:fillRect l="-975" r="-887" b="-144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824315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22B18C-311B-18DD-36EF-29CD594F7B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327F132-A6E9-8457-671D-282275A091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5CDB62DF-FFE2-B65E-45EC-8C258C3F8E03}"/>
                  </a:ext>
                </a:extLst>
              </p:cNvPr>
              <p:cNvSpPr txBox="1"/>
              <p:nvPr/>
            </p:nvSpPr>
            <p:spPr>
              <a:xfrm>
                <a:off x="866774" y="383038"/>
                <a:ext cx="10887075" cy="609192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Hisoblash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tartibi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1 .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Avtomobilning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marshrutda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ishlash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vaqtini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topamiz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</a:t>
                </a:r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 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= T</a:t>
                </a:r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ish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ru-RU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en-US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𝑜</m:t>
                            </m:r>
                          </m:sub>
                          <m:sup>
                            <m:r>
                              <a:rPr lang="en-US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1</m:t>
                            </m:r>
                          </m:sup>
                        </m:sSubSup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</m:t>
                        </m:r>
                        <m:sSubSup>
                          <m:sSubSupPr>
                            <m:ctrlPr>
                              <a:rPr lang="ru-RU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en-US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𝑜</m:t>
                            </m:r>
                          </m:sub>
                          <m:sup>
                            <m:r>
                              <a:rPr lang="en-US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11</m:t>
                            </m:r>
                          </m:sup>
                        </m:sSubSup>
                      </m:num>
                      <m:den>
                        <m:sSub>
                          <m:sSubPr>
                            <m:ctrlPr>
                              <a:rPr lang="ru-RU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𝑇</m:t>
                            </m:r>
                          </m:sub>
                        </m:sSub>
                      </m:den>
                    </m:f>
                    <m:r>
                      <a:rPr lang="en-US" sz="16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= 12 -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5+5</m:t>
                        </m:r>
                      </m:num>
                      <m:den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24</m:t>
                        </m:r>
                      </m:den>
                    </m:f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11.58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avtomobilning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marshrutdagi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bir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aylanish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vaqtini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aniqlaymiz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</a:t>
                </a:r>
                <a:r>
                  <a:rPr lang="en-US" sz="18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ayl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∑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</a:t>
                </a:r>
                <a:r>
                  <a:rPr lang="en-US" sz="18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x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+ ∑</a:t>
                </a:r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to-t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𝑜</m:t>
                        </m:r>
                      </m:sub>
                      <m:sup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𝐴</m:t>
                        </m:r>
                      </m:sup>
                    </m:sSubSup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+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h</m:t>
                        </m:r>
                      </m:sub>
                      <m:sup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𝐴𝐵</m:t>
                        </m:r>
                      </m:sup>
                    </m:sSubSup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+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sub>
                      <m:sup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𝐵</m:t>
                        </m:r>
                      </m:sup>
                    </m:sSubSup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+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𝑜</m:t>
                        </m:r>
                      </m:sub>
                      <m:sup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𝐵</m:t>
                        </m:r>
                      </m:sup>
                    </m:sSubSup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+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h</m:t>
                        </m:r>
                      </m:sub>
                      <m:sup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𝐵𝑉</m:t>
                        </m:r>
                      </m:sup>
                    </m:sSubSup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+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sub>
                      <m:sup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𝑉</m:t>
                        </m:r>
                      </m:sup>
                    </m:sSubSup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+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h</m:t>
                        </m:r>
                      </m:sub>
                      <m:sup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𝑉𝐴</m:t>
                        </m:r>
                      </m:sup>
                    </m:sSubSup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;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</a:t>
                </a:r>
                <a:r>
                  <a:rPr lang="en-US" sz="18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ayl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𝑜</m:t>
                        </m:r>
                      </m:sub>
                      <m:sup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𝐴</m:t>
                        </m:r>
                      </m:sup>
                    </m:sSubSup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ru-RU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en-US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𝑦𝑢𝑞</m:t>
                            </m:r>
                          </m:sub>
                          <m:sup>
                            <m:r>
                              <a:rPr lang="en-US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𝐴𝐵</m:t>
                            </m:r>
                          </m:sup>
                        </m:sSubSup>
                      </m:num>
                      <m:den>
                        <m:sSub>
                          <m:sSubPr>
                            <m:ctrlPr>
                              <a:rPr lang="ru-RU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𝑇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+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sub>
                      <m:sup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𝐵</m:t>
                        </m:r>
                      </m:sup>
                    </m:sSubSup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+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𝑜</m:t>
                        </m:r>
                      </m:sub>
                      <m:sup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𝐵</m:t>
                        </m:r>
                      </m:sup>
                    </m:sSubSup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ru-RU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en-US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𝑦𝑢𝑞</m:t>
                            </m:r>
                          </m:sub>
                          <m:sup>
                            <m:r>
                              <a:rPr lang="en-US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𝐵𝑉</m:t>
                            </m:r>
                          </m:sup>
                        </m:sSubSup>
                      </m:num>
                      <m:den>
                        <m:sSub>
                          <m:sSubPr>
                            <m:ctrlPr>
                              <a:rPr lang="ru-RU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𝑇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+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sub>
                      <m:sup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𝑉</m:t>
                        </m:r>
                      </m:sup>
                    </m:sSubSup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+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𝑏𝑞</m:t>
                        </m:r>
                      </m:sub>
                      <m:sup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𝑉𝐴</m:t>
                        </m:r>
                      </m:sup>
                    </m:sSubSup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0.15+</a:t>
                </a:r>
                <a14:m>
                  <m:oMath xmlns:m="http://schemas.openxmlformats.org/officeDocument/2006/math">
                    <m:r>
                      <a:rPr lang="en-US" sz="16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  <m:f>
                      <m:fPr>
                        <m:ctrlPr>
                          <a:rPr lang="ru-RU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12</m:t>
                        </m:r>
                      </m:num>
                      <m:den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24</m:t>
                        </m:r>
                      </m:den>
                    </m:f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+0.1+.015+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8</m:t>
                        </m:r>
                      </m:num>
                      <m:den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24</m:t>
                        </m:r>
                      </m:den>
                    </m:f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+ 0.1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4</m:t>
                        </m:r>
                      </m:num>
                      <m:den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24</m:t>
                        </m:r>
                      </m:den>
                    </m:f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1.5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soat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2.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Avtomobilning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marshrutdagi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bir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kunlik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aylanishlar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soni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Z</a:t>
                </a:r>
                <a:r>
                  <a:rPr lang="en-US" sz="18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ayl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𝑀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𝑡</m:t>
                            </m:r>
                          </m:e>
                          <m:sub>
                            <m:r>
                              <a:rPr lang="en-US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𝑎𝑦𝑙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11.58</m:t>
                        </m:r>
                      </m:num>
                      <m:den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1.5</m:t>
                        </m:r>
                      </m:den>
                    </m:f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7.7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Aylanishlar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sonini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yaxlit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8 ga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keltirib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vaqtlarni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qayta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hisoblaymiz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 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marshrutdagisi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ru-RU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𝑀</m:t>
                        </m:r>
                      </m:sub>
                      <m:sup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sup>
                    </m:sSubSup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𝑍</m:t>
                        </m:r>
                      </m:e>
                      <m:sub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𝑎𝑦𝑙</m:t>
                        </m:r>
                      </m:sub>
                      <m:sup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sup>
                    </m:sSubSup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	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</a:t>
                </a:r>
                <a:r>
                  <a:rPr lang="en-US" sz="18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ayl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8	1.5=12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soat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Ishdagisi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ru-RU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𝑖𝑠h</m:t>
                        </m:r>
                      </m:sub>
                      <m:sup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sup>
                    </m:sSubSup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𝑀</m:t>
                        </m:r>
                      </m:sub>
                      <m:sup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sup>
                    </m:sSubSup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+ t</a:t>
                </a:r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12+0.42 = 12.42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soat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5CDB62DF-FFE2-B65E-45EC-8C258C3F8E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6774" y="383038"/>
                <a:ext cx="10887075" cy="6091924"/>
              </a:xfrm>
              <a:prstGeom prst="rect">
                <a:avLst/>
              </a:prstGeom>
              <a:blipFill>
                <a:blip r:embed="rId2"/>
                <a:stretch>
                  <a:fillRect l="-448" b="-70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361488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32609B-24B1-983D-4EA4-C4ADA06E2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1E0202-B04A-A405-EBB2-6A07C81EA5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B30B18CD-A563-7CA3-9891-0DEAA4D36514}"/>
                  </a:ext>
                </a:extLst>
              </p:cNvPr>
              <p:cNvSpPr txBox="1"/>
              <p:nvPr/>
            </p:nvSpPr>
            <p:spPr>
              <a:xfrm>
                <a:off x="866775" y="115639"/>
                <a:ext cx="10641013" cy="62374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3.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Avtomobilning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bir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kunlik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ish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unumini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hisoblaymiz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tonnada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  <a:spcBef>
                    <a:spcPts val="1200"/>
                  </a:spcBef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</a:t>
                </a:r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(q</a:t>
                </a:r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γ</a:t>
                </a:r>
                <a:r>
                  <a:rPr lang="en-US" sz="18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AB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+ q</a:t>
                </a:r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γ</a:t>
                </a:r>
                <a:r>
                  <a:rPr lang="en-US" sz="18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BV</a:t>
                </a:r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)	 Z</a:t>
                </a:r>
                <a:r>
                  <a:rPr lang="en-US" sz="1800" baseline="30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1</a:t>
                </a:r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ayl 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=  q</a:t>
                </a:r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(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γ</a:t>
                </a:r>
                <a:r>
                  <a:rPr lang="en-US" sz="18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AB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+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γ</a:t>
                </a:r>
                <a:r>
                  <a:rPr lang="en-US" sz="18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BV</a:t>
                </a:r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) = 4.5 (1.0+0.9) 8 = 64.6 t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Bef>
                    <a:spcPts val="1200"/>
                  </a:spcBef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tonna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–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kilometrda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  <a:spcBef>
                    <a:spcPts val="1200"/>
                  </a:spcBef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P</a:t>
                </a:r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(q</a:t>
                </a:r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γ</a:t>
                </a:r>
                <a:r>
                  <a:rPr lang="en-US" sz="18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AB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𝑙</m:t>
                        </m:r>
                      </m:e>
                      <m:sub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𝑦𝑢𝑞</m:t>
                        </m:r>
                      </m:sub>
                      <m:sup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𝐴𝐵</m:t>
                        </m:r>
                      </m:sup>
                    </m:sSubSup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+ q</a:t>
                </a:r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γ</a:t>
                </a:r>
                <a:r>
                  <a:rPr lang="en-US" sz="18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BV</a:t>
                </a:r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𝑙</m:t>
                        </m:r>
                      </m:e>
                      <m:sub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𝑦𝑢𝑞</m:t>
                        </m:r>
                      </m:sub>
                      <m:sup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𝐵𝑉</m:t>
                        </m:r>
                      </m:sup>
                    </m:sSubSup>
                  </m:oMath>
                </a14:m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)	Z</a:t>
                </a:r>
                <a:r>
                  <a:rPr lang="en-US" sz="1800" baseline="30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1</a:t>
                </a:r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ayl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tkm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Bef>
                    <a:spcPts val="1200"/>
                  </a:spcBef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yoki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  <a:spcBef>
                    <a:spcPts val="1200"/>
                  </a:spcBef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P</a:t>
                </a:r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(q</a:t>
                </a:r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γ</a:t>
                </a:r>
                <a:r>
                  <a:rPr lang="en-US" sz="18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AB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𝑙</m:t>
                        </m:r>
                      </m:e>
                      <m:sub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𝑦𝑢𝑞</m:t>
                        </m:r>
                      </m:sub>
                      <m:sup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𝐴𝐵</m:t>
                        </m:r>
                      </m:sup>
                    </m:sSubSup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+ q</a:t>
                </a:r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γ</a:t>
                </a:r>
                <a:r>
                  <a:rPr lang="en-US" sz="18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BV</a:t>
                </a:r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𝑙</m:t>
                        </m:r>
                      </m:e>
                      <m:sub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𝑦𝑢𝑞</m:t>
                        </m:r>
                      </m:sub>
                      <m:sup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𝐵𝑉</m:t>
                        </m:r>
                      </m:sup>
                    </m:sSubSup>
                  </m:oMath>
                </a14:m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)	Z</a:t>
                </a:r>
                <a:r>
                  <a:rPr lang="en-US" sz="1800" baseline="30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1</a:t>
                </a:r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ayl 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=4.5 (1.0*12+.9*8) 8 = 584.8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tkm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Bef>
                    <a:spcPts val="1200"/>
                  </a:spcBef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Yuklarni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tashish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uchun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zarur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bo‘lgan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avtomobillar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soni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  <a:spcBef>
                    <a:spcPts val="1200"/>
                  </a:spcBef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L</a:t>
                </a:r>
                <a:r>
                  <a:rPr lang="en-US" sz="18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sut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(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l</a:t>
                </a:r>
                <a:r>
                  <a:rPr lang="en-US" sz="18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AB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+l</a:t>
                </a:r>
                <a:r>
                  <a:rPr lang="en-US" sz="18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BV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+l</a:t>
                </a:r>
                <a:r>
                  <a:rPr lang="en-US" sz="18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BA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)*Z  +  (l</a:t>
                </a:r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</a:t>
                </a:r>
                <a:r>
                  <a:rPr lang="en-US" sz="1800" baseline="30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1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+l</a:t>
                </a:r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</a:t>
                </a:r>
                <a:r>
                  <a:rPr lang="en-US" sz="1800" baseline="30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11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)-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l</a:t>
                </a:r>
                <a:r>
                  <a:rPr lang="en-US" sz="18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BA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=  (12+8+4)*8 + (5+5) – 4 = 198 km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Bef>
                    <a:spcPts val="1200"/>
                  </a:spcBef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Kun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davomida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avtomobilning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yo‘ldan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foydalanish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koeffisienti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  <a:spcBef>
                    <a:spcPts val="1200"/>
                  </a:spcBef>
                </a:pPr>
                <a14:m>
                  <m:oMath xmlns:m="http://schemas.openxmlformats.org/officeDocument/2006/math">
                    <m:r>
                      <a:rPr lang="en-US" sz="16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𝛽</m:t>
                    </m:r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ru-RU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(</m:t>
                            </m:r>
                            <m:r>
                              <a:rPr lang="en-US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en-US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𝑦𝑢𝑞</m:t>
                            </m:r>
                          </m:sub>
                          <m:sup>
                            <m:r>
                              <a:rPr lang="en-US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𝐴𝐵</m:t>
                            </m:r>
                          </m:sup>
                        </m:sSubSup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</m:t>
                        </m:r>
                        <m:sSubSup>
                          <m:sSubSupPr>
                            <m:ctrlPr>
                              <a:rPr lang="ru-RU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en-US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𝑦𝑢𝑞</m:t>
                            </m:r>
                          </m:sub>
                          <m:sup>
                            <m:r>
                              <a:rPr lang="en-US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𝐵𝑉</m:t>
                            </m:r>
                          </m:sup>
                        </m:sSubSup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) </m:t>
                        </m:r>
                        <m:sSub>
                          <m:sSubPr>
                            <m:ctrlPr>
                              <a:rPr lang="ru-RU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𝑍</m:t>
                            </m:r>
                          </m:e>
                          <m:sub>
                            <m:r>
                              <a:rPr lang="en-US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𝑎𝑦𝑙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a:rPr lang="en-US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𝑠𝑢𝑡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d>
                          <m:dPr>
                            <m:ctrlPr>
                              <a:rPr lang="ru-RU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a:rPr lang="en-US" sz="1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12+0.8</m:t>
                            </m:r>
                          </m:e>
                        </m:d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∗8</m:t>
                        </m:r>
                      </m:num>
                      <m:den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198</m:t>
                        </m:r>
                      </m:den>
                    </m:f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0.81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B30B18CD-A563-7CA3-9891-0DEAA4D3651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6775" y="115639"/>
                <a:ext cx="10641013" cy="6237477"/>
              </a:xfrm>
              <a:prstGeom prst="rect">
                <a:avLst/>
              </a:prstGeom>
              <a:blipFill>
                <a:blip r:embed="rId2"/>
                <a:stretch>
                  <a:fillRect l="-45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446742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3588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255095" y="6078974"/>
            <a:ext cx="6795450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 err="1"/>
              <a:t>Ruiter</a:t>
            </a:r>
            <a:r>
              <a:rPr lang="en-US" sz="1050" dirty="0"/>
              <a:t> C. (Published on March 22, 2021). Sunset on Semi Truck. Free to use under the </a:t>
            </a:r>
            <a:r>
              <a:rPr lang="en-US" sz="1050" dirty="0" err="1"/>
              <a:t>Unsplash</a:t>
            </a:r>
            <a:r>
              <a:rPr lang="en-US" sz="1050" dirty="0"/>
              <a:t> License. </a:t>
            </a:r>
          </a:p>
          <a:p>
            <a:r>
              <a:rPr lang="en-US" sz="1050" dirty="0"/>
              <a:t>https://unsplash.com/photos/EmEQ6kK_5P0</a:t>
            </a:r>
            <a:endParaRPr lang="ru-RU" sz="105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112463E-1676-9440-5373-0FCE2DA2E659}"/>
              </a:ext>
            </a:extLst>
          </p:cNvPr>
          <p:cNvSpPr txBox="1"/>
          <p:nvPr/>
        </p:nvSpPr>
        <p:spPr>
          <a:xfrm>
            <a:off x="5157788" y="363528"/>
            <a:ext cx="6105524" cy="17045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z-Cyrl-UZ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alqasimon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marshrut</a:t>
            </a:r>
            <a:r>
              <a:rPr lang="uz-Cyrl-UZ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 transport vositalari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isobi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Halqasimon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marshrutda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hisoblashda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(9-rasm)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birlamchi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koʻrsatkichlardan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foydalanamiz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5708FB0-2B45-A52D-6ACE-41535C4ABB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0400" y="2351514"/>
            <a:ext cx="5329762" cy="243839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01E80AB-D8BB-6EFE-0525-A3A995DDAE16}"/>
              </a:ext>
            </a:extLst>
          </p:cNvPr>
          <p:cNvSpPr txBox="1"/>
          <p:nvPr/>
        </p:nvSpPr>
        <p:spPr>
          <a:xfrm>
            <a:off x="5352519" y="5205402"/>
            <a:ext cx="6105524" cy="4580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9-rasm.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Halqasimon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marshrut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50039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90"/>
          <a:stretch/>
        </p:blipFill>
        <p:spPr>
          <a:xfrm>
            <a:off x="7763932" y="0"/>
            <a:ext cx="4428067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910946" y="501272"/>
            <a:ext cx="39845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err="1"/>
              <a:t>Abreu</a:t>
            </a:r>
            <a:r>
              <a:rPr lang="ru-RU" sz="1200" dirty="0"/>
              <a:t> R. (</a:t>
            </a:r>
            <a:r>
              <a:rPr lang="ru-RU" sz="1200" dirty="0" err="1"/>
              <a:t>Published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February</a:t>
            </a:r>
            <a:r>
              <a:rPr lang="ru-RU" sz="1200" dirty="0"/>
              <a:t> 19, 2018). </a:t>
            </a:r>
            <a:r>
              <a:rPr lang="ru-RU" sz="1200" dirty="0" err="1"/>
              <a:t>truck</a:t>
            </a:r>
            <a:r>
              <a:rPr lang="ru-RU" sz="1200" dirty="0"/>
              <a:t> </a:t>
            </a:r>
            <a:r>
              <a:rPr lang="ru-RU" sz="1200" dirty="0" err="1"/>
              <a:t>in</a:t>
            </a:r>
            <a:r>
              <a:rPr lang="ru-RU" sz="1200" dirty="0"/>
              <a:t> </a:t>
            </a:r>
            <a:r>
              <a:rPr lang="ru-RU" sz="1200" dirty="0" err="1"/>
              <a:t>between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mountains</a:t>
            </a:r>
            <a:r>
              <a:rPr lang="ru-RU" sz="1200" dirty="0"/>
              <a:t>. </a:t>
            </a:r>
            <a:r>
              <a:rPr lang="ru-RU" sz="1200" dirty="0" err="1"/>
              <a:t>Free</a:t>
            </a:r>
            <a:r>
              <a:rPr lang="ru-RU" sz="1200" dirty="0"/>
              <a:t> </a:t>
            </a:r>
            <a:r>
              <a:rPr lang="ru-RU" sz="1200" dirty="0" err="1"/>
              <a:t>to</a:t>
            </a:r>
            <a:r>
              <a:rPr lang="ru-RU" sz="1200" dirty="0"/>
              <a:t> </a:t>
            </a:r>
            <a:r>
              <a:rPr lang="ru-RU" sz="1200" dirty="0" err="1"/>
              <a:t>use</a:t>
            </a:r>
            <a:r>
              <a:rPr lang="ru-RU" sz="1200" dirty="0"/>
              <a:t> </a:t>
            </a:r>
            <a:r>
              <a:rPr lang="ru-RU" sz="1200" dirty="0" err="1"/>
              <a:t>under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Unsplash</a:t>
            </a:r>
            <a:r>
              <a:rPr lang="ru-RU" sz="1200" dirty="0"/>
              <a:t> </a:t>
            </a:r>
            <a:r>
              <a:rPr lang="ru-RU" sz="1200" dirty="0" err="1"/>
              <a:t>License</a:t>
            </a:r>
            <a:r>
              <a:rPr lang="ru-RU" sz="1200" dirty="0"/>
              <a:t>. https://unsplash.com/photos/lq9PxpwDZUk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F1D557E-80A7-4F7D-D216-1BE9A537E4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5" y="501272"/>
            <a:ext cx="6447068" cy="5513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8987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B4F951-9800-85F6-8CA5-FF4E592F8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E56669C-018A-59E0-F785-9FE313634B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DE3F9666-A04F-4AE9-D4EC-E616A3B9D4CE}"/>
                  </a:ext>
                </a:extLst>
              </p:cNvPr>
              <p:cNvSpPr txBox="1"/>
              <p:nvPr/>
            </p:nvSpPr>
            <p:spPr>
              <a:xfrm>
                <a:off x="485775" y="181701"/>
                <a:ext cx="10744200" cy="613052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tabLst>
                    <a:tab pos="449580" algn="l"/>
                    <a:tab pos="899160" algn="l"/>
                    <a:tab pos="1348740" algn="l"/>
                    <a:tab pos="1798320" algn="l"/>
                  </a:tabLst>
                </a:pP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Hisoblash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tartibi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tabLst>
                    <a:tab pos="449580" algn="l"/>
                    <a:tab pos="899160" algn="l"/>
                    <a:tab pos="1348740" algn="l"/>
                    <a:tab pos="1798320" algn="l"/>
                  </a:tabLst>
                </a:pP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	1.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Avtomobilning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marshrutda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ishlash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vaqtini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topamiz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49580" algn="just">
                  <a:lnSpc>
                    <a:spcPct val="150000"/>
                  </a:lnSpc>
                </a:pP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	T</a:t>
                </a:r>
                <a:r>
                  <a:rPr lang="en-US" sz="20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=T</a:t>
                </a:r>
                <a:r>
                  <a:rPr lang="en-US" sz="20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ish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ru-RU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𝑜</m:t>
                            </m:r>
                          </m:sub>
                          <m:sup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1</m:t>
                            </m:r>
                          </m:sup>
                        </m:sSubSup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</m:t>
                        </m:r>
                        <m:sSubSup>
                          <m:sSubSupPr>
                            <m:ctrlPr>
                              <a:rPr lang="ru-RU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𝑜</m:t>
                            </m:r>
                          </m:sub>
                          <m:sup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11</m:t>
                            </m:r>
                          </m:sup>
                        </m:sSubSup>
                      </m:num>
                      <m:den>
                        <m:sSub>
                          <m:sSubPr>
                            <m:ctrlPr>
                              <a:rPr lang="ru-RU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𝑇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= 16-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6+6</m:t>
                        </m:r>
                      </m:num>
                      <m:den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20</m:t>
                        </m:r>
                      </m:den>
                    </m:f>
                  </m:oMath>
                </a14:m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=15.4</a:t>
                </a:r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49580" algn="just">
                  <a:lnSpc>
                    <a:spcPct val="150000"/>
                  </a:lnSpc>
                </a:pP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tabLst>
                    <a:tab pos="449580" algn="l"/>
                    <a:tab pos="899160" algn="l"/>
                    <a:tab pos="1348740" algn="l"/>
                    <a:tab pos="1798320" algn="l"/>
                  </a:tabLst>
                </a:pP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	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Avtomobilning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marshrutda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toʻliq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bir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aylanishida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harakatlanish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ortish-tushirishda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turish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vaqtlarining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jami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  <a:tabLst>
                    <a:tab pos="449580" algn="l"/>
                    <a:tab pos="899160" algn="l"/>
                    <a:tab pos="1348740" algn="l"/>
                    <a:tab pos="1798320" algn="l"/>
                  </a:tabLst>
                </a:pP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</a:t>
                </a:r>
                <a:r>
                  <a:rPr lang="en-US" sz="20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ayl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∑</m:t>
                    </m:r>
                    <m:sSub>
                      <m:sSubPr>
                        <m:ctrlPr>
                          <a:rPr lang="ru-RU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𝑥</m:t>
                        </m:r>
                      </m:sub>
                    </m:sSub>
                  </m:oMath>
                </a14:m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+ </a:t>
                </a:r>
                <a14:m>
                  <m:oMath xmlns:m="http://schemas.openxmlformats.org/officeDocument/2006/math"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∑</m:t>
                    </m:r>
                    <m:sSub>
                      <m:sSubPr>
                        <m:ctrlPr>
                          <a:rPr lang="ru-RU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𝑜</m:t>
                        </m:r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sub>
                    </m:sSub>
                  </m:oMath>
                </a14:m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,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soat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(56)</a:t>
                </a:r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tabLst>
                    <a:tab pos="449580" algn="l"/>
                    <a:tab pos="899160" algn="l"/>
                    <a:tab pos="1348740" algn="l"/>
                    <a:tab pos="1798320" algn="l"/>
                  </a:tabLst>
                </a:pP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	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jumladan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</a:t>
                </a:r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tabLst>
                    <a:tab pos="449580" algn="l"/>
                    <a:tab pos="899160" algn="l"/>
                    <a:tab pos="1348740" algn="l"/>
                    <a:tab pos="1798320" algn="l"/>
                  </a:tabLs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∑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𝑥</m:t>
                        </m:r>
                      </m:sub>
                    </m:sSub>
                  </m:oMath>
                </a14:m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h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𝐴𝐵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+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h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𝐵𝑉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+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h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𝑉𝐺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+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h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𝐺𝐷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+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h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𝐷𝐴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ru-RU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𝑦𝑢𝑞</m:t>
                            </m:r>
                          </m:sub>
                          <m:sup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𝐴𝐵</m:t>
                            </m:r>
                          </m:sup>
                        </m:sSubSup>
                      </m:num>
                      <m:den>
                        <m:sSub>
                          <m:sSubPr>
                            <m:ctrlPr>
                              <a:rPr lang="ru-RU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𝑇</m:t>
                            </m:r>
                          </m:sub>
                        </m:sSub>
                      </m:den>
                    </m:f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 </m:t>
                    </m:r>
                    <m:f>
                      <m:f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ru-RU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𝑦𝑢𝑞</m:t>
                            </m:r>
                          </m:sub>
                          <m:sup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𝐵𝑉</m:t>
                            </m:r>
                          </m:sup>
                        </m:sSubSup>
                      </m:num>
                      <m:den>
                        <m:sSub>
                          <m:sSubPr>
                            <m:ctrlPr>
                              <a:rPr lang="ru-RU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𝑇</m:t>
                            </m:r>
                          </m:sub>
                        </m:sSub>
                      </m:den>
                    </m:f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 </m:t>
                    </m:r>
                    <m:f>
                      <m:f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ru-RU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𝑦𝑢𝑞</m:t>
                            </m:r>
                          </m:sub>
                          <m:sup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𝑉𝐺</m:t>
                            </m:r>
                          </m:sup>
                        </m:sSubSup>
                      </m:num>
                      <m:den>
                        <m:sSub>
                          <m:sSubPr>
                            <m:ctrlPr>
                              <a:rPr lang="ru-RU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𝑇</m:t>
                            </m:r>
                          </m:sub>
                        </m:sSub>
                      </m:den>
                    </m:f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 </m:t>
                    </m:r>
                    <m:f>
                      <m:f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ru-RU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𝑦𝑢𝑞</m:t>
                            </m:r>
                          </m:sub>
                          <m:sup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𝐺𝐷</m:t>
                            </m:r>
                          </m:sup>
                        </m:sSubSup>
                      </m:num>
                      <m:den>
                        <m:sSub>
                          <m:sSubPr>
                            <m:ctrlPr>
                              <a:rPr lang="ru-RU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𝑇</m:t>
                            </m:r>
                          </m:sub>
                        </m:sSub>
                      </m:den>
                    </m:f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f>
                      <m:f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ru-RU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𝑦𝑢𝑞</m:t>
                            </m:r>
                          </m:sub>
                          <m:sup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𝐷𝐴</m:t>
                            </m:r>
                          </m:sup>
                        </m:sSubSup>
                      </m:num>
                      <m:den>
                        <m:sSub>
                          <m:sSubPr>
                            <m:ctrlPr>
                              <a:rPr lang="ru-RU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𝑇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10</m:t>
                        </m:r>
                      </m:num>
                      <m:den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24</m:t>
                        </m:r>
                      </m:den>
                    </m:f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f>
                      <m:f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4</m:t>
                        </m:r>
                      </m:num>
                      <m:den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22</m:t>
                        </m:r>
                      </m:den>
                    </m:f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f>
                      <m:f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14</m:t>
                        </m:r>
                      </m:num>
                      <m:den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22</m:t>
                        </m:r>
                      </m:den>
                    </m:f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f>
                      <m:f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12</m:t>
                        </m:r>
                      </m:num>
                      <m:den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24</m:t>
                        </m:r>
                      </m:den>
                    </m:f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f>
                      <m:f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6</m:t>
                        </m:r>
                      </m:num>
                      <m:den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20</m:t>
                        </m:r>
                      </m:den>
                    </m:f>
                  </m:oMath>
                </a14:m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2.04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soat</a:t>
                </a:r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tabLst>
                    <a:tab pos="449580" algn="l"/>
                    <a:tab pos="899160" algn="l"/>
                    <a:tab pos="1348740" algn="l"/>
                    <a:tab pos="1798320" algn="l"/>
                  </a:tabLst>
                </a:pP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∑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𝑜</m:t>
                        </m:r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sub>
                    </m:sSub>
                  </m:oMath>
                </a14:m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𝑜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𝐴</m:t>
                        </m:r>
                      </m:sup>
                    </m:sSubSup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+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 </m:t>
                        </m:r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𝐵</m:t>
                        </m:r>
                      </m:sup>
                    </m:sSubSup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sSubSup>
                      <m:sSubSup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𝑜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𝑉</m:t>
                        </m:r>
                      </m:sup>
                    </m:sSubSup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sSubSup>
                      <m:sSubSup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𝐺</m:t>
                        </m:r>
                      </m:sup>
                    </m:sSubSup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sSubSup>
                      <m:sSubSup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𝑜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𝐺</m:t>
                        </m:r>
                      </m:sup>
                    </m:sSubSup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sSubSup>
                      <m:sSubSup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𝐺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𝐷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0.5 + 0.3 + 0.5 + 0.3 + 0.5 + 0.3 = 2.4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soat</a:t>
                </a:r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tabLst>
                    <a:tab pos="449580" algn="l"/>
                    <a:tab pos="899160" algn="l"/>
                    <a:tab pos="1348740" algn="l"/>
                    <a:tab pos="1798320" algn="l"/>
                  </a:tabLst>
                </a:pP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	U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holda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 </a:t>
                </a:r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  <a:tabLst>
                    <a:tab pos="449580" algn="l"/>
                    <a:tab pos="899160" algn="l"/>
                    <a:tab pos="1348740" algn="l"/>
                    <a:tab pos="1798320" algn="l"/>
                  </a:tabLst>
                </a:pP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</a:t>
                </a:r>
                <a:r>
                  <a:rPr lang="en-US" sz="20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ayl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2.04+2.4=4.44soat</a:t>
                </a:r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DE3F9666-A04F-4AE9-D4EC-E616A3B9D4C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5775" y="181701"/>
                <a:ext cx="10744200" cy="6130524"/>
              </a:xfrm>
              <a:prstGeom prst="rect">
                <a:avLst/>
              </a:prstGeom>
              <a:blipFill>
                <a:blip r:embed="rId2"/>
                <a:stretch>
                  <a:fillRect l="-624" r="-568" b="-159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851753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5633" y="3903847"/>
            <a:ext cx="4260734" cy="28338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565265" y="5461152"/>
            <a:ext cx="26212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Le J</a:t>
            </a:r>
            <a:r>
              <a:rPr lang="ru-RU" sz="1200" dirty="0"/>
              <a:t>. (</a:t>
            </a:r>
            <a:r>
              <a:rPr lang="ru-RU" sz="1200" dirty="0" err="1"/>
              <a:t>Published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June</a:t>
            </a:r>
            <a:r>
              <a:rPr lang="ru-RU" sz="1200" dirty="0"/>
              <a:t> 10, 2020). </a:t>
            </a:r>
            <a:r>
              <a:rPr lang="ru-RU" sz="1200" dirty="0" err="1"/>
              <a:t>Truck</a:t>
            </a:r>
            <a:r>
              <a:rPr lang="ru-RU" sz="1200" dirty="0"/>
              <a:t> </a:t>
            </a:r>
            <a:r>
              <a:rPr lang="ru-RU" sz="1200" dirty="0" err="1"/>
              <a:t>driving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road</a:t>
            </a:r>
            <a:r>
              <a:rPr lang="ru-RU" sz="1200" dirty="0"/>
              <a:t>. </a:t>
            </a:r>
            <a:r>
              <a:rPr lang="ru-RU" sz="1200" dirty="0" err="1"/>
              <a:t>Free</a:t>
            </a:r>
            <a:r>
              <a:rPr lang="ru-RU" sz="1200" dirty="0"/>
              <a:t> </a:t>
            </a:r>
            <a:r>
              <a:rPr lang="ru-RU" sz="1200" dirty="0" err="1"/>
              <a:t>to</a:t>
            </a:r>
            <a:r>
              <a:rPr lang="ru-RU" sz="1200" dirty="0"/>
              <a:t> </a:t>
            </a:r>
            <a:r>
              <a:rPr lang="ru-RU" sz="1200" dirty="0" err="1"/>
              <a:t>use</a:t>
            </a:r>
            <a:r>
              <a:rPr lang="ru-RU" sz="1200" dirty="0"/>
              <a:t> </a:t>
            </a:r>
            <a:r>
              <a:rPr lang="ru-RU" sz="1200" dirty="0" err="1"/>
              <a:t>under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Unsplash</a:t>
            </a:r>
            <a:r>
              <a:rPr lang="ru-RU" sz="1200" dirty="0"/>
              <a:t> </a:t>
            </a:r>
            <a:r>
              <a:rPr lang="ru-RU" sz="1200" dirty="0" err="1"/>
              <a:t>License</a:t>
            </a:r>
            <a:r>
              <a:rPr lang="en-US" sz="1200" dirty="0"/>
              <a:t>.</a:t>
            </a:r>
            <a:r>
              <a:rPr lang="ru-RU" sz="1200" dirty="0"/>
              <a:t> </a:t>
            </a:r>
            <a:r>
              <a:rPr lang="ru-RU" sz="1200" dirty="0">
                <a:hlinkClick r:id="rId3"/>
              </a:rPr>
              <a:t>https://unsplash.com/photos/mVqTumQH-c0</a:t>
            </a:r>
            <a:r>
              <a:rPr lang="en-US" sz="1200" dirty="0"/>
              <a:t> </a:t>
            </a:r>
            <a:endParaRPr lang="ru-RU" sz="12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6221ED15-BD07-241F-5C56-09958921FCC6}"/>
                  </a:ext>
                </a:extLst>
              </p:cNvPr>
              <p:cNvSpPr txBox="1"/>
              <p:nvPr/>
            </p:nvSpPr>
            <p:spPr>
              <a:xfrm>
                <a:off x="657163" y="349897"/>
                <a:ext cx="10896662" cy="328525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tabLst>
                    <a:tab pos="449580" algn="l"/>
                    <a:tab pos="899160" algn="l"/>
                    <a:tab pos="1348740" algn="l"/>
                    <a:tab pos="1798320" algn="l"/>
                  </a:tabLs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2.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Avtomobilning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marshrutdagi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bir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kunlik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aylanishlar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soni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  <a:tabLst>
                    <a:tab pos="449580" algn="l"/>
                    <a:tab pos="899160" algn="l"/>
                    <a:tab pos="1348740" algn="l"/>
                    <a:tab pos="1798320" algn="l"/>
                  </a:tabLst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Z</a:t>
                </a:r>
                <a:r>
                  <a:rPr lang="en-US" sz="18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ayl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𝑀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𝑡</m:t>
                            </m:r>
                          </m:e>
                          <m:sub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𝑎𝑦𝑙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15.4</m:t>
                        </m:r>
                      </m:num>
                      <m:den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4.44</m:t>
                        </m:r>
                      </m:den>
                    </m:f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3.4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tabLst>
                    <a:tab pos="449580" algn="l"/>
                    <a:tab pos="899160" algn="l"/>
                    <a:tab pos="1348740" algn="l"/>
                    <a:tab pos="1798320" algn="l"/>
                  </a:tabLs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	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Aylanishlar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sonini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yaxlit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3 ga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keltirib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vaqt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sarflarini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qayta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hisoblaymiz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 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tabLst>
                    <a:tab pos="449580" algn="l"/>
                    <a:tab pos="899160" algn="l"/>
                    <a:tab pos="1348740" algn="l"/>
                    <a:tab pos="1798320" algn="l"/>
                  </a:tabLs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	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marshrutdagi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vaqt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  <a:tabLst>
                    <a:tab pos="449580" algn="l"/>
                    <a:tab pos="899160" algn="l"/>
                    <a:tab pos="1348740" algn="l"/>
                    <a:tab pos="1798320" algn="l"/>
                  </a:tabLst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ru-RU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𝑀</m:t>
                        </m:r>
                      </m:sub>
                      <m:sup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sup>
                    </m:sSubSup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</a:t>
                </a:r>
                <a:r>
                  <a:rPr lang="en-US" sz="18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ayl</a:t>
                </a:r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	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𝑍</m:t>
                        </m:r>
                      </m:e>
                      <m:sub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𝑎𝑦𝑙</m:t>
                        </m:r>
                      </m:sub>
                      <m:sup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sup>
                    </m:sSubSup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4.44 	  3.0=13.32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soat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tabLst>
                    <a:tab pos="449580" algn="l"/>
                    <a:tab pos="899160" algn="l"/>
                    <a:tab pos="1348740" algn="l"/>
                    <a:tab pos="1798320" algn="l"/>
                  </a:tabLs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	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ishda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bo‘lish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vaqti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  <a:tabLst>
                    <a:tab pos="449580" algn="l"/>
                    <a:tab pos="899160" algn="l"/>
                    <a:tab pos="1348740" algn="l"/>
                    <a:tab pos="1798320" algn="l"/>
                  </a:tabLs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</a:t>
                </a:r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ish 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𝑀</m:t>
                        </m:r>
                      </m:sub>
                      <m:sup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sup>
                    </m:sSubSup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+ t</a:t>
                </a:r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 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= 13.32+0.6=13.92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soat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6221ED15-BD07-241F-5C56-09958921FCC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7163" y="349897"/>
                <a:ext cx="10896662" cy="3285258"/>
              </a:xfrm>
              <a:prstGeom prst="rect">
                <a:avLst/>
              </a:prstGeom>
              <a:blipFill>
                <a:blip r:embed="rId4"/>
                <a:stretch>
                  <a:fillRect l="-504" b="-204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734755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1A5B955-82A2-1B7B-5709-E332E7D729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04F8F0C-3560-F053-CA6F-A23A06D5B2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EE5D15A4-B09C-9256-9FEF-26FE9A596DF7}"/>
                  </a:ext>
                </a:extLst>
              </p:cNvPr>
              <p:cNvSpPr txBox="1"/>
              <p:nvPr/>
            </p:nvSpPr>
            <p:spPr>
              <a:xfrm>
                <a:off x="957262" y="457200"/>
                <a:ext cx="10277475" cy="530863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tabLst>
                    <a:tab pos="449580" algn="l"/>
                    <a:tab pos="899160" algn="l"/>
                    <a:tab pos="1348740" algn="l"/>
                    <a:tab pos="1798320" algn="l"/>
                  </a:tabLst>
                </a:pP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3.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Avtomobilning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bir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kunlik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ish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unumini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hisoblaymiz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endPara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tabLst>
                    <a:tab pos="449580" algn="l"/>
                    <a:tab pos="899160" algn="l"/>
                    <a:tab pos="1348740" algn="l"/>
                    <a:tab pos="1798320" algn="l"/>
                  </a:tabLst>
                </a:pP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tonnada</a:t>
                </a:r>
                <a:endPara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  <a:tabLst>
                    <a:tab pos="449580" algn="l"/>
                    <a:tab pos="899160" algn="l"/>
                    <a:tab pos="1348740" algn="l"/>
                    <a:tab pos="1798320" algn="l"/>
                  </a:tabLst>
                </a:pP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</a:t>
                </a:r>
                <a:r>
                  <a:rPr lang="en-US" sz="24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 (q</a:t>
                </a:r>
                <a:r>
                  <a:rPr lang="en-US" sz="24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γ</a:t>
                </a:r>
                <a:r>
                  <a:rPr lang="en-US" sz="24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AB</a:t>
                </a:r>
                <a:r>
                  <a:rPr lang="en-US" sz="24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+ 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</a:t>
                </a:r>
                <a:r>
                  <a:rPr lang="en-US" sz="24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γ</a:t>
                </a:r>
                <a:r>
                  <a:rPr lang="en-US" sz="24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VG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+ q</a:t>
                </a:r>
                <a:r>
                  <a:rPr lang="en-US" sz="24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γ</a:t>
                </a:r>
                <a:r>
                  <a:rPr lang="en-US" sz="24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GD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)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𝑍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𝑎𝑦𝑙</m:t>
                        </m:r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 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= q</a:t>
                </a:r>
                <a:r>
                  <a:rPr lang="en-US" sz="24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(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γ</a:t>
                </a:r>
                <a:r>
                  <a:rPr lang="en-US" sz="24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AB</a:t>
                </a:r>
                <a:r>
                  <a:rPr lang="en-US" sz="24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+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γ</a:t>
                </a:r>
                <a:r>
                  <a:rPr lang="en-US" sz="24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VG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+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γ</a:t>
                </a:r>
                <a:r>
                  <a:rPr lang="en-US" sz="24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GD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)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𝑍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𝑎𝑦𝑙</m:t>
                        </m:r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 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5 (1+0.8+0.6)*3=36 t</a:t>
                </a:r>
                <a:endPara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tabLst>
                    <a:tab pos="449580" algn="l"/>
                    <a:tab pos="899160" algn="l"/>
                    <a:tab pos="1348740" algn="l"/>
                    <a:tab pos="1798320" algn="l"/>
                  </a:tabLst>
                </a:pP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tonna-kilometrda</a:t>
                </a:r>
                <a:endPara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  <a:tabLst>
                    <a:tab pos="449580" algn="l"/>
                    <a:tab pos="899160" algn="l"/>
                    <a:tab pos="1348740" algn="l"/>
                    <a:tab pos="1798320" algn="l"/>
                  </a:tabLst>
                </a:pP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P</a:t>
                </a:r>
                <a:r>
                  <a:rPr lang="en-US" sz="24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(q</a:t>
                </a:r>
                <a:r>
                  <a:rPr lang="en-US" sz="24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γ</a:t>
                </a:r>
                <a:r>
                  <a:rPr lang="en-US" sz="24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AB</a:t>
                </a:r>
                <a:r>
                  <a:rPr lang="en-US" sz="24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 baseline="-25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2000" i="1" baseline="-25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𝑙</m:t>
                        </m:r>
                      </m:e>
                      <m:sub>
                        <m:r>
                          <a:rPr lang="en-US" sz="2000" i="1" baseline="-25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𝑦𝑢𝑞</m:t>
                        </m:r>
                      </m:sub>
                      <m:sup>
                        <m:r>
                          <a:rPr lang="en-US" sz="2000" i="1" baseline="-25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𝐴𝐵</m:t>
                        </m:r>
                      </m:sup>
                    </m:sSubSup>
                  </m:oMath>
                </a14:m>
                <a:r>
                  <a:rPr lang="en-US" sz="24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+ 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</a:t>
                </a:r>
                <a:r>
                  <a:rPr lang="en-US" sz="24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γ</a:t>
                </a:r>
                <a:r>
                  <a:rPr lang="en-US" sz="24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VG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 baseline="-25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2000" i="1" baseline="-25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𝑙</m:t>
                        </m:r>
                      </m:e>
                      <m:sub>
                        <m:r>
                          <a:rPr lang="en-US" sz="2000" i="1" baseline="-25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𝑦𝑢𝑞</m:t>
                        </m:r>
                      </m:sub>
                      <m:sup>
                        <m:r>
                          <a:rPr lang="en-US" sz="2000" i="1" baseline="-25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𝑉𝐺</m:t>
                        </m:r>
                      </m:sup>
                    </m:sSubSup>
                    <m:r>
                      <a:rPr lang="en-US" sz="2000" i="1" baseline="-25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 </m:t>
                    </m:r>
                  </m:oMath>
                </a14:m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</a:t>
                </a:r>
                <a:r>
                  <a:rPr lang="en-US" sz="24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γ</a:t>
                </a:r>
                <a:r>
                  <a:rPr lang="en-US" sz="24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GD</a:t>
                </a:r>
                <a:r>
                  <a:rPr lang="en-US" sz="24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 baseline="-25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2000" i="1" baseline="-25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𝑙</m:t>
                        </m:r>
                      </m:e>
                      <m:sub>
                        <m:r>
                          <a:rPr lang="en-US" sz="2000" i="1" baseline="-25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𝑦𝑢𝑞</m:t>
                        </m:r>
                      </m:sub>
                      <m:sup>
                        <m:r>
                          <a:rPr lang="en-US" sz="2000" i="1" baseline="-25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𝐺𝐷</m:t>
                        </m:r>
                      </m:sup>
                    </m:sSubSup>
                  </m:oMath>
                </a14:m>
                <a:r>
                  <a:rPr lang="en-US" sz="24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)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𝑍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𝑎𝑦𝑙</m:t>
                        </m:r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 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= q</a:t>
                </a:r>
                <a:r>
                  <a:rPr lang="en-US" sz="24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(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γ</a:t>
                </a:r>
                <a:r>
                  <a:rPr lang="en-US" sz="24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AB</a:t>
                </a:r>
                <a:r>
                  <a:rPr lang="en-US" sz="24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 baseline="-25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2000" i="1" baseline="-25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𝑙</m:t>
                        </m:r>
                      </m:e>
                      <m:sub>
                        <m:r>
                          <a:rPr lang="en-US" sz="2000" i="1" baseline="-25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𝑦𝑢𝑞</m:t>
                        </m:r>
                      </m:sub>
                      <m:sup>
                        <m:r>
                          <a:rPr lang="en-US" sz="2000" i="1" baseline="-25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𝐴𝐵</m:t>
                        </m:r>
                      </m:sup>
                    </m:sSubSup>
                  </m:oMath>
                </a14:m>
                <a:r>
                  <a:rPr lang="en-US" sz="24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+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γ</a:t>
                </a:r>
                <a:r>
                  <a:rPr lang="en-US" sz="24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VG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 baseline="-25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2000" i="1" baseline="-25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𝑙</m:t>
                        </m:r>
                      </m:e>
                      <m:sub>
                        <m:r>
                          <a:rPr lang="en-US" sz="2000" i="1" baseline="-25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𝑦𝑢𝑞</m:t>
                        </m:r>
                      </m:sub>
                      <m:sup>
                        <m:r>
                          <a:rPr lang="en-US" sz="2000" i="1" baseline="-25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𝑉𝐺</m:t>
                        </m:r>
                      </m:sup>
                    </m:sSubSup>
                    <m:r>
                      <a:rPr lang="en-US" sz="2000" i="1" baseline="-25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 </m:t>
                    </m:r>
                  </m:oMath>
                </a14:m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γ</a:t>
                </a:r>
                <a:r>
                  <a:rPr lang="en-US" sz="24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GD</a:t>
                </a:r>
                <a:r>
                  <a:rPr lang="en-US" sz="24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 baseline="-25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2000" i="1" baseline="-25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𝑙</m:t>
                        </m:r>
                      </m:e>
                      <m:sub>
                        <m:r>
                          <a:rPr lang="en-US" sz="2000" i="1" baseline="-25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𝑦𝑢𝑞</m:t>
                        </m:r>
                      </m:sub>
                      <m:sup>
                        <m:r>
                          <a:rPr lang="en-US" sz="2000" i="1" baseline="-25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𝐺𝐷</m:t>
                        </m:r>
                      </m:sup>
                    </m:sSubSup>
                  </m:oMath>
                </a14:m>
                <a:r>
                  <a:rPr lang="en-US" sz="24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)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𝑍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𝑎𝑦𝑙</m:t>
                        </m:r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 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= 5 (1*10+0.8*14+0.6*12)*3 = 426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tkm</a:t>
                </a:r>
                <a:endPara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tabLst>
                    <a:tab pos="449580" algn="l"/>
                    <a:tab pos="899160" algn="l"/>
                    <a:tab pos="1348740" algn="l"/>
                    <a:tab pos="1798320" algn="l"/>
                  </a:tabLst>
                </a:pP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	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Yuklarni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tashish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uchun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zarur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bo‘lgan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avtomobillar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soni</a:t>
                </a:r>
                <a:endPara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  <a:tabLst>
                    <a:tab pos="449580" algn="l"/>
                    <a:tab pos="899160" algn="l"/>
                    <a:tab pos="1348740" algn="l"/>
                    <a:tab pos="1798320" algn="l"/>
                  </a:tabLst>
                </a:pP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</a:t>
                </a:r>
                <a:r>
                  <a:rPr lang="en-US" sz="24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E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𝑄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𝐴𝐵</m:t>
                            </m:r>
                          </m:sub>
                        </m:s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ru-RU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𝑄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𝑉𝐺</m:t>
                            </m:r>
                          </m:sub>
                        </m:sSub>
                        <m:sSub>
                          <m:sSubPr>
                            <m:ctrlPr>
                              <a:rPr lang="ru-RU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+</m:t>
                            </m:r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𝑄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𝐺𝐷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𝐾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𝐸</m:t>
                            </m:r>
                          </m:sub>
                        </m:sSub>
                        <m:sSub>
                          <m:sSubPr>
                            <m:ctrlPr>
                              <a:rPr lang="ru-RU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𝑄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𝐾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200000+160000+120000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360∗36</m:t>
                        </m:r>
                      </m:den>
                    </m:f>
                  </m:oMath>
                </a14:m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37</a:t>
                </a:r>
                <a:endPara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EE5D15A4-B09C-9256-9FEF-26FE9A596D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7262" y="457200"/>
                <a:ext cx="10277475" cy="5308633"/>
              </a:xfrm>
              <a:prstGeom prst="rect">
                <a:avLst/>
              </a:prstGeom>
              <a:blipFill>
                <a:blip r:embed="rId2"/>
                <a:stretch>
                  <a:fillRect l="-890" r="-71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878205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3588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51841" y="6038829"/>
            <a:ext cx="4269905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50" dirty="0" err="1"/>
              <a:t>Ruiter</a:t>
            </a:r>
            <a:r>
              <a:rPr lang="en-US" sz="1050" dirty="0"/>
              <a:t> C. (Published on March 22, 2021). Sunset on Semi Truck. Free to use under the </a:t>
            </a:r>
            <a:r>
              <a:rPr lang="en-US" sz="1050" dirty="0" err="1"/>
              <a:t>Unsplash</a:t>
            </a:r>
            <a:r>
              <a:rPr lang="en-US" sz="1050" dirty="0"/>
              <a:t> License. </a:t>
            </a:r>
          </a:p>
          <a:p>
            <a:r>
              <a:rPr lang="en-US" sz="1050" dirty="0"/>
              <a:t>https://unsplash.com/photos/EmEQ6kK_5P0</a:t>
            </a:r>
            <a:endParaRPr lang="ru-RU" sz="105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87F020C6-C8A4-FC27-3D9A-4D0AC6294E14}"/>
                  </a:ext>
                </a:extLst>
              </p:cNvPr>
              <p:cNvSpPr txBox="1"/>
              <p:nvPr/>
            </p:nvSpPr>
            <p:spPr>
              <a:xfrm>
                <a:off x="5338763" y="636216"/>
                <a:ext cx="6105524" cy="492134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tabLst>
                    <a:tab pos="449580" algn="l"/>
                    <a:tab pos="899160" algn="l"/>
                    <a:tab pos="1348740" algn="l"/>
                    <a:tab pos="1798320" algn="l"/>
                  </a:tabLst>
                </a:pP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4.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Avtomobilning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bir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kunlik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umumiy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qatnov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masofasi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endPara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  <a:tabLst>
                    <a:tab pos="449580" algn="l"/>
                    <a:tab pos="899160" algn="l"/>
                    <a:tab pos="1348740" algn="l"/>
                    <a:tab pos="1798320" algn="l"/>
                  </a:tabLst>
                </a:pP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L</a:t>
                </a:r>
                <a:r>
                  <a:rPr lang="en-US" sz="24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sut</a:t>
                </a:r>
                <a:r>
                  <a:rPr lang="en-US" sz="24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=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L</a:t>
                </a:r>
                <a:r>
                  <a:rPr lang="en-US" sz="24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ayl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𝑍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𝑎𝑦𝑙</m:t>
                        </m:r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 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+ l</a:t>
                </a:r>
                <a:r>
                  <a:rPr lang="en-US" sz="24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+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l</a:t>
                </a:r>
                <a:r>
                  <a:rPr lang="en-US" sz="24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bq</a:t>
                </a:r>
                <a:r>
                  <a:rPr lang="en-US" sz="24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=(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𝑙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𝑦𝑢𝑞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𝐴𝐵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+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𝑙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𝑏𝑞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𝐵𝑉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+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𝑙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𝑦𝑢𝑞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𝑉𝐺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+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𝑙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𝑦𝑢𝑞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𝐺𝐷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+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𝑙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𝑏𝑞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𝐷𝐴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)</a:t>
                </a:r>
                <a14:m>
                  <m:oMath xmlns:m="http://schemas.openxmlformats.org/officeDocument/2006/math"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  <m:sSubSup>
                      <m:sSubSupPr>
                        <m:ctrlPr>
                          <a:rPr lang="ru-RU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𝑍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𝑎𝑦𝑙</m:t>
                        </m:r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 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+ l</a:t>
                </a:r>
                <a:r>
                  <a:rPr lang="en-US" sz="24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+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l</a:t>
                </a:r>
                <a:r>
                  <a:rPr lang="en-US" sz="2400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bq</a:t>
                </a:r>
                <a:r>
                  <a:rPr lang="en-US" sz="24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=</a:t>
                </a:r>
                <a:endPara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  <a:tabLst>
                    <a:tab pos="449580" algn="l"/>
                    <a:tab pos="899160" algn="l"/>
                    <a:tab pos="1348740" algn="l"/>
                    <a:tab pos="1798320" algn="l"/>
                  </a:tabLst>
                </a:pP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=(10+14+12+4+6)*3+(6+6)-6=144km</a:t>
                </a:r>
                <a:endPara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tabLst>
                    <a:tab pos="449580" algn="l"/>
                    <a:tab pos="899160" algn="l"/>
                    <a:tab pos="1348740" algn="l"/>
                    <a:tab pos="1798320" algn="l"/>
                  </a:tabLst>
                </a:pP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	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Yo‘ldan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foydalanish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koeffisienti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endPara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  <a:tabLst>
                    <a:tab pos="449580" algn="l"/>
                    <a:tab pos="899160" algn="l"/>
                    <a:tab pos="1348740" algn="l"/>
                    <a:tab pos="1798320" algn="l"/>
                  </a:tabLst>
                </a:pP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β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𝑦𝑢𝑞</m:t>
                            </m:r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.</m:t>
                            </m:r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𝑎𝑦𝑙</m:t>
                            </m:r>
                          </m:sub>
                        </m:sSub>
                        <m:sSubSup>
                          <m:sSubSupPr>
                            <m:ctrlPr>
                              <a:rPr lang="ru-RU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𝑍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𝑎𝑦𝑙</m:t>
                            </m:r>
                          </m:sub>
                          <m:sup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1</m:t>
                            </m:r>
                          </m:sup>
                        </m:sSubSup>
                      </m:num>
                      <m:den>
                        <m:sSub>
                          <m:sSubPr>
                            <m:ctrlPr>
                              <a:rPr lang="ru-RU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𝑠𝑢𝑡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d>
                          <m:dPr>
                            <m:ctrlPr>
                              <a:rPr lang="ru-RU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lang="ru-RU" sz="2400" i="1" baseline="-2500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2400" i="1" baseline="-2500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𝑙</m:t>
                                </m:r>
                              </m:e>
                              <m:sub>
                                <m:r>
                                  <a:rPr lang="en-US" sz="2400" i="1" baseline="-2500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𝑦𝑢𝑞</m:t>
                                </m:r>
                              </m:sub>
                              <m:sup>
                                <m:r>
                                  <a:rPr lang="en-US" sz="2400" i="1" baseline="-2500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𝐴𝐵</m:t>
                                </m:r>
                              </m:sup>
                            </m:sSubSup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+</m:t>
                            </m:r>
                            <m:sSubSup>
                              <m:sSubSupPr>
                                <m:ctrlPr>
                                  <a:rPr lang="ru-RU" sz="2400" i="1" baseline="-2500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2400" i="1" baseline="-2500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𝑙</m:t>
                                </m:r>
                              </m:e>
                              <m:sub>
                                <m:r>
                                  <a:rPr lang="en-US" sz="2400" i="1" baseline="-2500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𝑦𝑢𝑞</m:t>
                                </m:r>
                              </m:sub>
                              <m:sup>
                                <m:r>
                                  <a:rPr lang="en-US" sz="2400" i="1" baseline="-2500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𝑉𝐺</m:t>
                                </m:r>
                              </m:sup>
                            </m:sSubSup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+</m:t>
                            </m:r>
                            <m:sSubSup>
                              <m:sSubSupPr>
                                <m:ctrlPr>
                                  <a:rPr lang="ru-RU" sz="2400" i="1" baseline="-2500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2400" i="1" baseline="-2500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𝑙</m:t>
                                </m:r>
                              </m:e>
                              <m:sub>
                                <m:r>
                                  <a:rPr lang="en-US" sz="2400" i="1" baseline="-2500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𝑦𝑢𝑞</m:t>
                                </m:r>
                              </m:sub>
                              <m:sup>
                                <m:r>
                                  <a:rPr lang="en-US" sz="2400" i="1" baseline="-2500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𝐺𝐷</m:t>
                                </m:r>
                              </m:sup>
                            </m:sSubSup>
                          </m:e>
                        </m:d>
                        <m:sSubSup>
                          <m:sSubSupPr>
                            <m:ctrlPr>
                              <a:rPr lang="ru-RU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𝑍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𝑎𝑦𝑙</m:t>
                            </m:r>
                          </m:sub>
                          <m:sup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1</m:t>
                            </m:r>
                          </m:sup>
                        </m:sSubSup>
                      </m:num>
                      <m:den>
                        <m:sSub>
                          <m:sSubPr>
                            <m:ctrlPr>
                              <a:rPr lang="ru-RU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𝑠𝑢𝑡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d>
                          <m:dPr>
                            <m:ctrlPr>
                              <a:rPr lang="ru-RU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10+14+12</m:t>
                            </m:r>
                          </m:e>
                        </m:d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∗3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144</m:t>
                        </m:r>
                      </m:den>
                    </m:f>
                  </m:oMath>
                </a14:m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0.75</a:t>
                </a:r>
                <a:endPara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87F020C6-C8A4-FC27-3D9A-4D0AC6294E1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8763" y="636216"/>
                <a:ext cx="6105524" cy="4921347"/>
              </a:xfrm>
              <a:prstGeom prst="rect">
                <a:avLst/>
              </a:prstGeom>
              <a:blipFill>
                <a:blip r:embed="rId3"/>
                <a:stretch>
                  <a:fillRect l="-1598" r="-1499" b="-185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6591625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9682" y="4578772"/>
            <a:ext cx="8534400" cy="1507067"/>
          </a:xfrm>
        </p:spPr>
        <p:txBody>
          <a:bodyPr/>
          <a:lstStyle/>
          <a:p>
            <a:r>
              <a:rPr lang="en-US"/>
              <a:t>E`tiboringiz uchun rahmat!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687" y="447450"/>
            <a:ext cx="6365681" cy="4243787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548640" y="118887"/>
            <a:ext cx="104906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>
                <a:solidFill>
                  <a:schemeClr val="bg1"/>
                </a:solidFill>
              </a:rPr>
              <a:t>Fewings</a:t>
            </a:r>
            <a:r>
              <a:rPr lang="ru-RU" dirty="0">
                <a:solidFill>
                  <a:schemeClr val="bg1"/>
                </a:solidFill>
              </a:rPr>
              <a:t> N. (</a:t>
            </a:r>
            <a:r>
              <a:rPr lang="ru-RU" dirty="0" err="1">
                <a:solidFill>
                  <a:schemeClr val="bg1"/>
                </a:solidFill>
              </a:rPr>
              <a:t>Published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on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March</a:t>
            </a:r>
            <a:r>
              <a:rPr lang="ru-RU" dirty="0">
                <a:solidFill>
                  <a:schemeClr val="bg1"/>
                </a:solidFill>
              </a:rPr>
              <a:t> 9, 2018), </a:t>
            </a:r>
            <a:r>
              <a:rPr lang="ru-RU" dirty="0" err="1">
                <a:solidFill>
                  <a:schemeClr val="bg1"/>
                </a:solidFill>
              </a:rPr>
              <a:t>aerial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photography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of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gray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concrete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roads</a:t>
            </a:r>
            <a:r>
              <a:rPr lang="ru-RU" dirty="0">
                <a:solidFill>
                  <a:schemeClr val="bg1"/>
                </a:solidFill>
              </a:rPr>
              <a:t>. </a:t>
            </a:r>
            <a:r>
              <a:rPr lang="ru-RU" dirty="0" err="1">
                <a:solidFill>
                  <a:schemeClr val="bg1"/>
                </a:solidFill>
              </a:rPr>
              <a:t>Free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to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use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under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the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Unsplash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License</a:t>
            </a:r>
            <a:r>
              <a:rPr lang="ru-RU" dirty="0">
                <a:solidFill>
                  <a:schemeClr val="bg1"/>
                </a:solidFill>
              </a:rPr>
              <a:t>. https://unsplash.com/photos/br9D5K3UTRQ</a:t>
            </a:r>
          </a:p>
        </p:txBody>
      </p:sp>
    </p:spTree>
    <p:extLst>
      <p:ext uri="{BB962C8B-B14F-4D97-AF65-F5344CB8AC3E}">
        <p14:creationId xmlns:p14="http://schemas.microsoft.com/office/powerpoint/2010/main" val="3405967125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309</TotalTime>
  <Words>2483</Words>
  <Application>Microsoft Office PowerPoint</Application>
  <PresentationFormat>Широкоэкранный</PresentationFormat>
  <Paragraphs>171</Paragraphs>
  <Slides>29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8" baseType="lpstr">
      <vt:lpstr>Arial</vt:lpstr>
      <vt:lpstr>Cambria Math</vt:lpstr>
      <vt:lpstr>Century Gothic</vt:lpstr>
      <vt:lpstr>Oswald</vt:lpstr>
      <vt:lpstr>Oswald Light</vt:lpstr>
      <vt:lpstr>Times New Roman</vt:lpstr>
      <vt:lpstr>Wingdings 3</vt:lpstr>
      <vt:lpstr>Сектор</vt:lpstr>
      <vt:lpstr>Paintbrush Picture</vt:lpstr>
      <vt:lpstr>AVTOMOBILLARDA TASHISH  VA HARAKAT XAVFSIZLIGINI TASHKIL  ETISH ASOSLARI </vt:lpstr>
      <vt:lpstr>Tayanch so‘z va iboralar: nolinchi qatnov, yuk hajmi, ikki tomonlama yukli qatnovchi mayatnikli marshrut, teskari yoʻnalish, harakat tezligi, avtomobilning ish vaqti, yuk ortish vaqti, yoʻldan foydalanish koeffitsiyenti, avtomobillar saroyi, shaxarlararo tashish, xalqaro tashish. </vt:lpstr>
      <vt:lpstr>Презентация PowerPoint</vt:lpstr>
      <vt:lpstr>Презентация PowerPoint</vt:lpstr>
      <vt:lpstr>Презентация PowerPoint</vt:lpstr>
      <vt:lpstr>    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E`tiboringiz uchun rahmat!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AVTOMOBILLARDA TASHISH  VA HARAKAT XAVFSIZLIGINI TASHKIL  ETISH ASOSLARI</dc:title>
  <dc:creator>Pilotech</dc:creator>
  <cp:lastModifiedBy>Furkat Dumakhonov</cp:lastModifiedBy>
  <cp:revision>32</cp:revision>
  <dcterms:created xsi:type="dcterms:W3CDTF">2023-09-12T00:06:03Z</dcterms:created>
  <dcterms:modified xsi:type="dcterms:W3CDTF">2023-11-05T06:47:05Z</dcterms:modified>
</cp:coreProperties>
</file>