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353" r:id="rId5"/>
    <p:sldId id="354" r:id="rId6"/>
    <p:sldId id="355" r:id="rId7"/>
    <p:sldId id="260" r:id="rId8"/>
    <p:sldId id="264" r:id="rId9"/>
    <p:sldId id="356" r:id="rId10"/>
    <p:sldId id="357" r:id="rId11"/>
    <p:sldId id="258" r:id="rId12"/>
    <p:sldId id="358" r:id="rId13"/>
    <p:sldId id="261" r:id="rId14"/>
    <p:sldId id="360" r:id="rId15"/>
    <p:sldId id="359" r:id="rId16"/>
    <p:sldId id="361" r:id="rId17"/>
    <p:sldId id="262" r:id="rId18"/>
    <p:sldId id="362" r:id="rId19"/>
    <p:sldId id="363" r:id="rId20"/>
    <p:sldId id="263" r:id="rId21"/>
    <p:sldId id="364" r:id="rId22"/>
    <p:sldId id="365" r:id="rId23"/>
    <p:sldId id="366" r:id="rId24"/>
    <p:sldId id="286" r:id="rId25"/>
    <p:sldId id="367" r:id="rId26"/>
    <p:sldId id="279" r:id="rId27"/>
    <p:sldId id="368" r:id="rId28"/>
    <p:sldId id="285" r:id="rId2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7" d="100"/>
          <a:sy n="67" d="100"/>
        </p:scale>
        <p:origin x="604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818104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45263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60045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16145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19262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6828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6264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75061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52587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89448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68038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849699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21512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660732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91731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44219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08515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703664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unsplash.com/photos/oGafvInnHlY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unsplash.com/photos/mVqTumQH-c0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unsplash.com/photos/xmWlqeYtcQQ" TargetMode="Externa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unsplash.com/photos/oGafvInnHlY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2074" y="344978"/>
            <a:ext cx="8001000" cy="2148841"/>
          </a:xfrm>
        </p:spPr>
        <p:txBody>
          <a:bodyPr>
            <a:normAutofit fontScale="90000"/>
          </a:bodyPr>
          <a:lstStyle/>
          <a:p>
            <a:pPr lvl="0" defTabSz="914400">
              <a:spcBef>
                <a:spcPts val="0"/>
              </a:spcBef>
            </a:pPr>
            <a:r>
              <a:rPr lang="uz-Cyrl-UZ" sz="4000" b="1" cap="none" dirty="0">
                <a:ln>
                  <a:noFill/>
                </a:ln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AVTOMOBILLARDA TASHISH </a:t>
            </a:r>
            <a:r>
              <a:rPr lang="en-US" sz="4000" b="1" cap="none" dirty="0">
                <a:ln>
                  <a:noFill/>
                </a:ln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 VA HARAKAT XAVFSIZLIGINI TASHKIL  ETISH </a:t>
            </a:r>
            <a:r>
              <a:rPr lang="uz-Cyrl-UZ" sz="4000" b="1" cap="none" dirty="0">
                <a:ln>
                  <a:noFill/>
                </a:ln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ASOSLARI</a:t>
            </a:r>
            <a:br>
              <a:rPr lang="en-US" sz="4000" b="1" cap="none" dirty="0">
                <a:ln>
                  <a:noFill/>
                </a:ln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2074" y="2139757"/>
            <a:ext cx="6400800" cy="1359901"/>
          </a:xfrm>
        </p:spPr>
        <p:txBody>
          <a:bodyPr>
            <a:normAutofit/>
          </a:bodyPr>
          <a:lstStyle/>
          <a:p>
            <a:pPr lvl="0" defTabSz="914400">
              <a:spcBef>
                <a:spcPts val="0"/>
              </a:spcBef>
              <a:spcAft>
                <a:spcPts val="0"/>
              </a:spcAft>
              <a:buClrTx/>
              <a:buSzTx/>
            </a:pP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12 –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Mavzu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: Yuk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tashishni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tashkil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etish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tizimlari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. Har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xil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o'lchamdagi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yirik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yuklarni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tashish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.</a:t>
            </a:r>
            <a:endParaRPr lang="ru-RU" sz="2400" dirty="0">
              <a:solidFill>
                <a:prstClr val="white"/>
              </a:solidFill>
              <a:latin typeface="Oswald" pitchFamily="2" charset="-52"/>
              <a:ea typeface="Roboto Condensed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F1E0505-E303-D8ED-6CC0-D70EACE43B47}"/>
              </a:ext>
            </a:extLst>
          </p:cNvPr>
          <p:cNvSpPr txBox="1">
            <a:spLocks/>
          </p:cNvSpPr>
          <p:nvPr/>
        </p:nvSpPr>
        <p:spPr bwMode="gray">
          <a:xfrm>
            <a:off x="313715" y="4119321"/>
            <a:ext cx="380587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fontAlgn="base">
              <a:spcAft>
                <a:spcPct val="0"/>
              </a:spcAft>
              <a:buClr>
                <a:srgbClr val="009FE9"/>
              </a:buClr>
            </a:pPr>
            <a:r>
              <a:rPr lang="en-US" sz="2200" dirty="0">
                <a:solidFill>
                  <a:srgbClr val="FFFF00"/>
                </a:solidFill>
                <a:latin typeface="Oswald Light" pitchFamily="2" charset="-52"/>
                <a:ea typeface="VTB Group Cond Book" panose="020B0506050504020204" pitchFamily="34" charset="77"/>
              </a:rPr>
              <a:t>Prof. </a:t>
            </a:r>
            <a:r>
              <a:rPr lang="en-US" sz="2200" dirty="0" err="1">
                <a:solidFill>
                  <a:srgbClr val="FFFF00"/>
                </a:solidFill>
                <a:latin typeface="Oswald Light" pitchFamily="2" charset="-52"/>
                <a:ea typeface="VTB Group Cond Book" panose="020B0506050504020204" pitchFamily="34" charset="77"/>
              </a:rPr>
              <a:t>Nurdinov</a:t>
            </a:r>
            <a:r>
              <a:rPr lang="en-US" sz="2200" dirty="0">
                <a:solidFill>
                  <a:srgbClr val="FFFF00"/>
                </a:solidFill>
                <a:latin typeface="Oswald Light" pitchFamily="2" charset="-52"/>
                <a:ea typeface="VTB Group Cond Book" panose="020B0506050504020204" pitchFamily="34" charset="77"/>
              </a:rPr>
              <a:t> </a:t>
            </a:r>
            <a:r>
              <a:rPr lang="en-US" sz="2200" dirty="0" err="1">
                <a:solidFill>
                  <a:srgbClr val="FFFF00"/>
                </a:solidFill>
                <a:latin typeface="Oswald Light" pitchFamily="2" charset="-52"/>
                <a:ea typeface="VTB Group Cond Book" panose="020B0506050504020204" pitchFamily="34" charset="77"/>
              </a:rPr>
              <a:t>Murodali</a:t>
            </a:r>
            <a:endParaRPr lang="ru-RU" sz="2200" dirty="0">
              <a:solidFill>
                <a:srgbClr val="FFFF00"/>
              </a:solidFill>
              <a:latin typeface="Oswald Light" pitchFamily="2" charset="-52"/>
              <a:ea typeface="VTB Group Cond Book" panose="020B0506050504020204" pitchFamily="34" charset="77"/>
            </a:endParaRPr>
          </a:p>
        </p:txBody>
      </p:sp>
      <p:sp>
        <p:nvSpPr>
          <p:cNvPr id="5" name="Rounded Rectangle 17">
            <a:extLst>
              <a:ext uri="{FF2B5EF4-FFF2-40B4-BE49-F238E27FC236}">
                <a16:creationId xmlns:a16="http://schemas.microsoft.com/office/drawing/2014/main" id="{6AB33A65-AF4F-1F56-FEAF-DC2BF6049A20}"/>
              </a:ext>
            </a:extLst>
          </p:cNvPr>
          <p:cNvSpPr/>
          <p:nvPr/>
        </p:nvSpPr>
        <p:spPr>
          <a:xfrm>
            <a:off x="313715" y="5217251"/>
            <a:ext cx="3174328" cy="510230"/>
          </a:xfrm>
          <a:prstGeom prst="roundRect">
            <a:avLst/>
          </a:prstGeom>
          <a:solidFill>
            <a:srgbClr val="00369B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228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Oswald Light" pitchFamily="2" charset="-52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85399D5-B759-F1E3-BA76-36685FD6CB58}"/>
              </a:ext>
            </a:extLst>
          </p:cNvPr>
          <p:cNvSpPr txBox="1">
            <a:spLocks/>
          </p:cNvSpPr>
          <p:nvPr/>
        </p:nvSpPr>
        <p:spPr bwMode="gray">
          <a:xfrm>
            <a:off x="627155" y="5334046"/>
            <a:ext cx="277531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fontAlgn="base">
              <a:spcAft>
                <a:spcPct val="0"/>
              </a:spcAft>
              <a:buClr>
                <a:srgbClr val="009FE9"/>
              </a:buClr>
            </a:pPr>
            <a:r>
              <a:rPr lang="en-US" dirty="0" err="1">
                <a:solidFill>
                  <a:prstClr val="white"/>
                </a:solidFill>
                <a:latin typeface="Oswald Light" pitchFamily="2" charset="-52"/>
                <a:ea typeface="VTB Group Cond Book" panose="020B0506050504020204" pitchFamily="34" charset="77"/>
              </a:rPr>
              <a:t>AndMI</a:t>
            </a:r>
            <a:r>
              <a:rPr lang="en-US" dirty="0">
                <a:solidFill>
                  <a:prstClr val="white"/>
                </a:solidFill>
                <a:latin typeface="Oswald Light" pitchFamily="2" charset="-52"/>
                <a:ea typeface="VTB Group Cond Book" panose="020B0506050504020204" pitchFamily="34" charset="77"/>
              </a:rPr>
              <a:t>   2023-2024</a:t>
            </a:r>
            <a:endParaRPr lang="ru-RU" dirty="0">
              <a:solidFill>
                <a:prstClr val="white"/>
              </a:solidFill>
              <a:latin typeface="Oswald Light" pitchFamily="2" charset="-52"/>
              <a:ea typeface="VTB Group Cond Book" panose="020B0506050504020204" pitchFamily="34" charset="77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63732" y="641929"/>
            <a:ext cx="6028267" cy="6216072"/>
          </a:xfrm>
          <a:prstGeom prst="rtTriangle">
            <a:avLst/>
          </a:prstGeom>
        </p:spPr>
      </p:pic>
      <p:sp>
        <p:nvSpPr>
          <p:cNvPr id="8" name="Прямоугольник 7"/>
          <p:cNvSpPr/>
          <p:nvPr/>
        </p:nvSpPr>
        <p:spPr>
          <a:xfrm rot="18843338">
            <a:off x="3798674" y="2570183"/>
            <a:ext cx="6096000" cy="1289071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[Organizing vehicle transportation and traffic safety] week12 - Shipping organization systems. Transportation of large cargoes of various sizes.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64545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57512" y="620889"/>
            <a:ext cx="8534400" cy="3615267"/>
          </a:xfrm>
        </p:spPr>
        <p:txBody>
          <a:bodyPr>
            <a:normAutofit/>
          </a:bodyPr>
          <a:lstStyle/>
          <a:p>
            <a:r>
              <a:rPr lang="en-US" b="1" dirty="0" err="1">
                <a:solidFill>
                  <a:schemeClr val="tx1"/>
                </a:solidFill>
              </a:rPr>
              <a:t>Rеja</a:t>
            </a:r>
            <a:r>
              <a:rPr lang="en-US" b="1" dirty="0">
                <a:solidFill>
                  <a:schemeClr val="tx1"/>
                </a:solidFill>
              </a:rPr>
              <a:t>:</a:t>
            </a:r>
            <a:endParaRPr lang="ru-RU" dirty="0">
              <a:solidFill>
                <a:schemeClr val="tx1"/>
              </a:solidFill>
            </a:endParaRPr>
          </a:p>
          <a:p>
            <a:r>
              <a:rPr lang="en-US" sz="1800" dirty="0">
                <a:solidFill>
                  <a:schemeClr val="tx1"/>
                </a:solidFill>
              </a:rPr>
              <a:t>12.1. </a:t>
            </a:r>
            <a:r>
              <a:rPr lang="en-US" sz="1800" dirty="0" err="1">
                <a:solidFill>
                  <a:schemeClr val="tx1"/>
                </a:solidFill>
              </a:rPr>
              <a:t>Tashish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paytida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yukga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ta'sir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qiluvchi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asosiy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kuchlar</a:t>
            </a:r>
            <a:r>
              <a:rPr lang="en-US" sz="1800" dirty="0">
                <a:solidFill>
                  <a:schemeClr val="tx1"/>
                </a:solidFill>
              </a:rPr>
              <a:t>.</a:t>
            </a:r>
          </a:p>
          <a:p>
            <a:r>
              <a:rPr lang="en-US" sz="1800" dirty="0">
                <a:solidFill>
                  <a:schemeClr val="tx1"/>
                </a:solidFill>
              </a:rPr>
              <a:t>12.2. Transport </a:t>
            </a:r>
            <a:r>
              <a:rPr lang="en-US" sz="1800" dirty="0" err="1">
                <a:solidFill>
                  <a:schemeClr val="tx1"/>
                </a:solidFill>
              </a:rPr>
              <a:t>vositasi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kuzoviga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yuklarni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joylashtirish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va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mahkamlash</a:t>
            </a:r>
            <a:r>
              <a:rPr lang="en-US" sz="1800" dirty="0">
                <a:solidFill>
                  <a:schemeClr val="tx1"/>
                </a:solidFill>
              </a:rPr>
              <a:t>.</a:t>
            </a:r>
          </a:p>
          <a:p>
            <a:r>
              <a:rPr lang="en-US" sz="1800" dirty="0">
                <a:solidFill>
                  <a:schemeClr val="tx1"/>
                </a:solidFill>
              </a:rPr>
              <a:t>12.3. </a:t>
            </a:r>
            <a:r>
              <a:rPr lang="en-US" sz="1800" dirty="0" err="1">
                <a:solidFill>
                  <a:schemeClr val="tx1"/>
                </a:solidFill>
              </a:rPr>
              <a:t>Ortish-tushirish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va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tashish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jarayonida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yuklarga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ta’sir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etuvchi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</a:p>
          <a:p>
            <a:r>
              <a:rPr lang="en-US" sz="1800" dirty="0" err="1">
                <a:solidFill>
                  <a:schemeClr val="tx1"/>
                </a:solidFill>
              </a:rPr>
              <a:t>omillar</a:t>
            </a:r>
            <a:r>
              <a:rPr lang="en-US" sz="1800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86"/>
          <a:stretch/>
        </p:blipFill>
        <p:spPr>
          <a:xfrm>
            <a:off x="364067" y="368299"/>
            <a:ext cx="2442632" cy="252024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364067" y="3888906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dirty="0" err="1">
                <a:solidFill>
                  <a:schemeClr val="accent6"/>
                </a:solidFill>
              </a:rPr>
              <a:t>Henderson</a:t>
            </a:r>
            <a:r>
              <a:rPr lang="ru-RU" sz="1200" dirty="0">
                <a:solidFill>
                  <a:schemeClr val="accent6"/>
                </a:solidFill>
              </a:rPr>
              <a:t> K. (</a:t>
            </a:r>
            <a:r>
              <a:rPr lang="ru-RU" sz="1200" dirty="0" err="1">
                <a:solidFill>
                  <a:schemeClr val="accent6"/>
                </a:solidFill>
              </a:rPr>
              <a:t>Published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on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November</a:t>
            </a:r>
            <a:r>
              <a:rPr lang="ru-RU" sz="1200" dirty="0">
                <a:solidFill>
                  <a:schemeClr val="accent6"/>
                </a:solidFill>
              </a:rPr>
              <a:t> 5, 2015). </a:t>
            </a:r>
            <a:r>
              <a:rPr lang="ru-RU" sz="1200" dirty="0" err="1">
                <a:solidFill>
                  <a:schemeClr val="accent6"/>
                </a:solidFill>
              </a:rPr>
              <a:t>Pink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Japanese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truck</a:t>
            </a:r>
            <a:r>
              <a:rPr lang="ru-RU" sz="1200" dirty="0">
                <a:solidFill>
                  <a:schemeClr val="accent6"/>
                </a:solidFill>
              </a:rPr>
              <a:t>. </a:t>
            </a:r>
            <a:r>
              <a:rPr lang="ru-RU" sz="1200" dirty="0" err="1">
                <a:solidFill>
                  <a:schemeClr val="accent6"/>
                </a:solidFill>
              </a:rPr>
              <a:t>Free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to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use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under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the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Unsplash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License</a:t>
            </a:r>
            <a:r>
              <a:rPr lang="ru-RU" sz="1200" dirty="0">
                <a:solidFill>
                  <a:schemeClr val="accent6"/>
                </a:solidFill>
              </a:rPr>
              <a:t> https://unsplash.com/photos/Pj6TgpS_Vt4</a:t>
            </a:r>
          </a:p>
        </p:txBody>
      </p:sp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83EDD686-DFB1-68F7-D9EE-765148CE65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AF0E94C-D9C8-5316-3616-001C5BAB79B8}"/>
              </a:ext>
            </a:extLst>
          </p:cNvPr>
          <p:cNvSpPr txBox="1"/>
          <p:nvPr/>
        </p:nvSpPr>
        <p:spPr>
          <a:xfrm>
            <a:off x="1233488" y="4601747"/>
            <a:ext cx="7300912" cy="12890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z-Cyrl-UZ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Tayanch so‘z va iboralar: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solishtirma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inersiya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kuchlari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avtomashinalarning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to‘qnashuv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holati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yon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inersiya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kuchlari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vertikal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inersiya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kuchlari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yukga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kuchlarni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ta’siri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ishqalanish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kuchlari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shamol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yuki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57613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       	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736"/>
          <a:stretch/>
        </p:blipFill>
        <p:spPr>
          <a:xfrm>
            <a:off x="0" y="0"/>
            <a:ext cx="3318933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410373" y="6195367"/>
            <a:ext cx="687185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CHUTTERSNAP.  (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Published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on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May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10, 2017).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Busy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cargo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port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 </a:t>
            </a:r>
            <a:endParaRPr lang="en-US" sz="12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Free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to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use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under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Unsplash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License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 https://unsplash.com/photos/eqwFWHfQipg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F2A3A90-292F-A7E5-9220-2B268473EB06}"/>
              </a:ext>
            </a:extLst>
          </p:cNvPr>
          <p:cNvSpPr txBox="1"/>
          <p:nvPr/>
        </p:nvSpPr>
        <p:spPr>
          <a:xfrm>
            <a:off x="3586162" y="200968"/>
            <a:ext cx="8158163" cy="5444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joylashtirish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mustahkamlash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usullarini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aniqlashda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massasi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qatorda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yuklanishlarni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hisobga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avtopoyezdning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tezlashishi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sekinlashishi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jarayonida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harakatlanish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paytida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manyevrlar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paytida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kamardan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demontaj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paytida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kuzovlarning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to‘qnashuvi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paytida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paydo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bo‘ladigan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bo‘ylama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inertsiya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avtopoyezdning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harakatidan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chiqadigan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egri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chiziqlariga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o‘tish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qismlariga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to‘g‘ri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kelganda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paydo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bo‘ladigan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ko‘ndalang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inersiya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harakatlanayotgan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avtopoyezdning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tebranishi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paytida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natijasida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vujudga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vertikal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inersiya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shamol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ishqalanish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Inersiya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qo‘llash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nuqtasi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og‘irlik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markazi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shamol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shamol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yuzasining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markazidir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70803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8557035-2673-7B57-6D2F-27F5FD50C4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AF362C3-BC82-372C-DC5E-B01304CDC4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BAA0E3A-2220-4B52-9405-7B21FBF0A4D9}"/>
              </a:ext>
            </a:extLst>
          </p:cNvPr>
          <p:cNvSpPr txBox="1"/>
          <p:nvPr/>
        </p:nvSpPr>
        <p:spPr>
          <a:xfrm>
            <a:off x="623886" y="499224"/>
            <a:ext cx="10748963" cy="55659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4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Solishtirma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inersiya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kuchlari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avtopoyezdlar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harakatining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o‘tish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rejimlarida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manyevrlar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tepaliklardan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demontaj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paytida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shuningdek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harakatlanayotgan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avtopoyezdning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tebranishi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paytida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paydo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bo‘ladi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Bunday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hollarda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tezligi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o‘zgaradi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tezlashuv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sekinlashuv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natijasida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paydo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inersiya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ta'sir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qiladi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Avtopoyezdlar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to‘qnashganda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tirkama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yarim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tirkama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tyagachga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yaqinlashganda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avtopoezd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harakatlana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boshlaganda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pastga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tushganda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beqaror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sekinlashishi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rejimi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manyevralar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tepalikdan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demontaj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qilinayotgan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kuzovlar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kuchsiz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zarba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harakatlanuvchi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tarkib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ta'sir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qiluvchi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inertsional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bo‘lishi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Avtopoyezdlarni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tormozlashning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barqaror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holatida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paydo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bo‘ladi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20119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D258170-32A7-A136-B7AA-CE3E220099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FEE7342-BFB4-C3F0-F470-F172B24FCF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44AB343-2865-4674-BBAE-600BE3EC3458}"/>
              </a:ext>
            </a:extLst>
          </p:cNvPr>
          <p:cNvSpPr txBox="1"/>
          <p:nvPr/>
        </p:nvSpPr>
        <p:spPr>
          <a:xfrm>
            <a:off x="1314450" y="303842"/>
            <a:ext cx="9263062" cy="17045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Kuzovlarning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to‘qnashuvidan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chiqadigan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bo‘ylama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tezlashishi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asosan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to‘qnashgan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avtomashinalarning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en-US" sz="18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en-US" sz="18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massalariga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avtomatik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biriktirgichlarning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tortish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tishli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uzatmalarining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qattiqligiga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mahsulotlarni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mahkamlashning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qattiqligiga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to‘qnashuvgacha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kelayotgan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tezligiga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avtomashinalarning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to‘qnashuv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tezligi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bog‘liqdir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194B606-6847-EE7C-E562-5AD8A1DA2D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4202" y="2367393"/>
            <a:ext cx="7962463" cy="3292475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E7E145C-9DCD-7839-B452-D3C1A9DB49E4}"/>
              </a:ext>
            </a:extLst>
          </p:cNvPr>
          <p:cNvSpPr txBox="1"/>
          <p:nvPr/>
        </p:nvSpPr>
        <p:spPr>
          <a:xfrm>
            <a:off x="3112671" y="5943163"/>
            <a:ext cx="6105524" cy="4580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1-rasm.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Tirkamalarning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to‘qnashuv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holatining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sxemasi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02777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46FA5E4-0648-4254-144D-0D9538F84E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D63197A-7C4A-EFDE-9D44-E5D00B0CE9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663A8EF-F87B-29A6-A614-0E1389783999}"/>
              </a:ext>
            </a:extLst>
          </p:cNvPr>
          <p:cNvSpPr txBox="1"/>
          <p:nvPr/>
        </p:nvSpPr>
        <p:spPr>
          <a:xfrm>
            <a:off x="684212" y="685800"/>
            <a:ext cx="10572750" cy="50285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to‘qnashganda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mahsulotlarning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noqulay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ta'siri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Avtopezdlarda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shuningdek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stantsiyalarda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ishlov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paytida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bo‘ylama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ta'sirlar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kuzovga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u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tomondan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uzatilishi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Avtopoezdlar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shuningdek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takroriy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zarbalar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ta'sirini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kechirishadi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birin-ketin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yo‘nalishda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yurishadi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yo‘nalishda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harakatlanishga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Avtopoyezddagi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tirkama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yarim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tirkama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lar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ham,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intensivligi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tengsiz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ta'sirga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ekanligi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aniqlandi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ozi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tagach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tirkamalar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tomonidan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sinovdan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o‘tkaziladi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(10 ga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yaqin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kuzovgacha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Avtopoyezdning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oxiridagi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tirkama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yarim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tirkama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bo‘ylama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zarbalarni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qaraganda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necha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baravar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ko‘proq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olishadi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Avtopoyezd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tirkama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yarim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tirkama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larda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tovarlarning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bo‘ylama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tezlashishi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ohiridan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kam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1000 km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masofa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yurganda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mahsulotlarning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kuzovga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nisbatan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harakatlanishi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harakatlanish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rejimidagi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o‘zgarishlar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sinovlar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paytida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tirkama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yarim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tirkama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avtopoyezd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joylashganligi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33 ta,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o‘rtada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132 ta,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oxirgi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334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tashkil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avtopoyezdning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ohirgi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qismida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boshidan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mahkamlash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yuqoriroq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17127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90"/>
          <a:stretch/>
        </p:blipFill>
        <p:spPr>
          <a:xfrm>
            <a:off x="7763932" y="0"/>
            <a:ext cx="4428067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910946" y="501272"/>
            <a:ext cx="39845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err="1"/>
              <a:t>Abreu</a:t>
            </a:r>
            <a:r>
              <a:rPr lang="ru-RU" sz="1200" dirty="0"/>
              <a:t> R. (</a:t>
            </a:r>
            <a:r>
              <a:rPr lang="ru-RU" sz="1200" dirty="0" err="1"/>
              <a:t>Published</a:t>
            </a:r>
            <a:r>
              <a:rPr lang="ru-RU" sz="1200" dirty="0"/>
              <a:t> </a:t>
            </a:r>
            <a:r>
              <a:rPr lang="ru-RU" sz="1200" dirty="0" err="1"/>
              <a:t>on</a:t>
            </a:r>
            <a:r>
              <a:rPr lang="ru-RU" sz="1200" dirty="0"/>
              <a:t> </a:t>
            </a:r>
            <a:r>
              <a:rPr lang="ru-RU" sz="1200" dirty="0" err="1"/>
              <a:t>February</a:t>
            </a:r>
            <a:r>
              <a:rPr lang="ru-RU" sz="1200" dirty="0"/>
              <a:t> 19, 2018). </a:t>
            </a:r>
            <a:r>
              <a:rPr lang="ru-RU" sz="1200" dirty="0" err="1"/>
              <a:t>truck</a:t>
            </a:r>
            <a:r>
              <a:rPr lang="ru-RU" sz="1200" dirty="0"/>
              <a:t> </a:t>
            </a:r>
            <a:r>
              <a:rPr lang="ru-RU" sz="1200" dirty="0" err="1"/>
              <a:t>in</a:t>
            </a:r>
            <a:r>
              <a:rPr lang="ru-RU" sz="1200" dirty="0"/>
              <a:t> </a:t>
            </a:r>
            <a:r>
              <a:rPr lang="ru-RU" sz="1200" dirty="0" err="1"/>
              <a:t>between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mountains</a:t>
            </a:r>
            <a:r>
              <a:rPr lang="ru-RU" sz="1200" dirty="0"/>
              <a:t>. </a:t>
            </a:r>
            <a:r>
              <a:rPr lang="ru-RU" sz="1200" dirty="0" err="1"/>
              <a:t>Free</a:t>
            </a:r>
            <a:r>
              <a:rPr lang="ru-RU" sz="1200" dirty="0"/>
              <a:t> </a:t>
            </a:r>
            <a:r>
              <a:rPr lang="ru-RU" sz="1200" dirty="0" err="1"/>
              <a:t>to</a:t>
            </a:r>
            <a:r>
              <a:rPr lang="ru-RU" sz="1200" dirty="0"/>
              <a:t> </a:t>
            </a:r>
            <a:r>
              <a:rPr lang="ru-RU" sz="1200" dirty="0" err="1"/>
              <a:t>use</a:t>
            </a:r>
            <a:r>
              <a:rPr lang="ru-RU" sz="1200" dirty="0"/>
              <a:t> </a:t>
            </a:r>
            <a:r>
              <a:rPr lang="ru-RU" sz="1200" dirty="0" err="1"/>
              <a:t>under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Unsplash</a:t>
            </a:r>
            <a:r>
              <a:rPr lang="ru-RU" sz="1200" dirty="0"/>
              <a:t> </a:t>
            </a:r>
            <a:r>
              <a:rPr lang="ru-RU" sz="1200" dirty="0" err="1"/>
              <a:t>License</a:t>
            </a:r>
            <a:r>
              <a:rPr lang="ru-RU" sz="1200" dirty="0"/>
              <a:t>. https://unsplash.com/photos/lq9PxpwDZUk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EF5611A-F41F-AFFB-F00B-D568E950A71E}"/>
              </a:ext>
            </a:extLst>
          </p:cNvPr>
          <p:cNvSpPr txBox="1"/>
          <p:nvPr/>
        </p:nvSpPr>
        <p:spPr>
          <a:xfrm>
            <a:off x="842963" y="501272"/>
            <a:ext cx="6105524" cy="60386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Avtopoyezdlarda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tirkamalar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ulardagi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harakatlanishni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boshlash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tormozlash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joylashish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avtopoyezd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tezligining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oshishi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silkinish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tezligining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pasayishi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tebranishlar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natijasida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ta'sir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kuzoviga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sezilarli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zarba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ta'sirlari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doim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barqarorligiga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salbiy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ta'sir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ko‘rsatmaydi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aksariyat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hollarda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bunday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zarbalar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zarba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to‘lqini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tirkamadan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o‘tayotganda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avtopoyezd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o‘rtasida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paydo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Eksperimental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ma'lumotlarning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tahlili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ko‘rsatdiki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avtopoyezdlarning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tez-tez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to‘qnashuvi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qo‘zg‘alishi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tez-tez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uchraydi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kuzovdagi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tormozlash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to‘xtashdan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avtopoyezdning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kabinasiga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qarab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siljitadi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62713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8106" y="4301067"/>
            <a:ext cx="3581011" cy="26540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135572" y="5240865"/>
            <a:ext cx="672242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Meissner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J. (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Published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on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July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28, 2020).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Outer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Harbor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,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Hamburg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,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Germany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Free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to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use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under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Unsplash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License</a:t>
            </a:r>
            <a:r>
              <a:rPr lang="en-US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  <a:hlinkClick r:id="rId3"/>
              </a:rPr>
              <a:t>https://unsplash.com/photos/oGafvInnHlY</a:t>
            </a:r>
            <a:r>
              <a:rPr lang="en-US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endParaRPr lang="ru-RU" sz="1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3689C02-3689-B06B-D6FC-30AFC0B1BB83}"/>
              </a:ext>
            </a:extLst>
          </p:cNvPr>
          <p:cNvSpPr txBox="1"/>
          <p:nvPr/>
        </p:nvSpPr>
        <p:spPr>
          <a:xfrm>
            <a:off x="808928" y="530121"/>
            <a:ext cx="10125771" cy="39039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Yurish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paytida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tirkamalar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nafaqat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tepaliklarga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harakatlanayotganda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balki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avtomobillarini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pastki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tomon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jo‘nash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paytida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muhim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bo‘ylama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ta'sirga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Avtomatik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bog‘lanishdagi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kuchlarni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avtopoyezdlarda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qayd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etilgan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bo‘ylama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tezlashuvlarni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shuningdek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tirkamalarning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zarba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sinovlari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paytida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bundan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keyin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"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zarba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sinovlari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" deb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ataladi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taqqoslab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biz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avtopoyezdlarda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xuddi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ta'sirlar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to‘qnashuvlar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paytida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normal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sharoitida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sodir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bo‘lishi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degan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xulosaga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kelishimiz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soatiga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4-5 km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gacha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96951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53D83FA-FC2F-1800-8D90-512B7F7000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72A0FF0-443D-1EFA-2279-60E8529677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DAF80DD-C975-0733-224C-60F8B38E6AE9}"/>
              </a:ext>
            </a:extLst>
          </p:cNvPr>
          <p:cNvSpPr txBox="1"/>
          <p:nvPr/>
        </p:nvSpPr>
        <p:spPr>
          <a:xfrm>
            <a:off x="923925" y="121377"/>
            <a:ext cx="10496550" cy="61199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vertikal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inersiya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kuchlari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Harakat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paytida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mashina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tanasi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harakat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tarkibining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o‘zaro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ta'siri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tufayli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murakkab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tebranuvchi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harakatlarni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oshiradi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Kuzov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tebranishining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rejimlari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sakrash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chopish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pitching,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yonma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-yon parallel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tebranish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lateral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harakatlanish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yonboshlab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siljish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tebranish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korpusi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turdagi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tebranishlarni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bajaradi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ammo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mahsulotlarning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barqarorligiga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sezilarli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ta'sir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ko‘rsatmaydi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ta'sir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etuvchi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vertikal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inersia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harakat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tezligiga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holatiga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omillarga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bog‘liq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Transver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gorizontal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inersiya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asosan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harakatlanish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tezligiga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tirkamalarning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prujinali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osma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turiga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yukning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kuzov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ramasida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joylashgan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joyiga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yo‘lning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holatiga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rejasiga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bog‘liq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83266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0A962D-2B5C-96F7-D337-1C7D10E7AE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BEBA485-5387-F1BB-FA90-7AF1BA18D9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B428A9C-1183-60AA-F026-411B9243C8C8}"/>
              </a:ext>
            </a:extLst>
          </p:cNvPr>
          <p:cNvSpPr txBox="1"/>
          <p:nvPr/>
        </p:nvSpPr>
        <p:spPr>
          <a:xfrm>
            <a:off x="7316786" y="499535"/>
            <a:ext cx="4651375" cy="46130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egri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chiziqlar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bo‘ylab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harakatlanayotganda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ko‘ndalang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gorizontal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inersiya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markazdan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qochirma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ta'sir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tezligi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egri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radiusiga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bog‘liq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Shu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tashqi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ko‘tarilishi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tufayli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egri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chiziqqa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tortilib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egri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chiziqqa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qarab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yo‘naltirilgan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markazdan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qochiruvchi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ta'sirini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asosan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susaytiruvchi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tortish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gorizontal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komponenti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paydo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4B316F3-0AA0-B9FF-BC75-D0904E7CFC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" y="479428"/>
            <a:ext cx="6632575" cy="3597913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A078B2C-1823-B286-3DC8-2AA9BB70305B}"/>
              </a:ext>
            </a:extLst>
          </p:cNvPr>
          <p:cNvSpPr txBox="1"/>
          <p:nvPr/>
        </p:nvSpPr>
        <p:spPr>
          <a:xfrm>
            <a:off x="1022351" y="4507439"/>
            <a:ext cx="6105524" cy="8735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2-rasm.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Kuzov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yo‘lning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egri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kesimidan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o‘tayotganda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yukga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kuchlarni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ta’sir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sxemasi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37010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877"/>
          <a:stretch/>
        </p:blipFill>
        <p:spPr>
          <a:xfrm>
            <a:off x="0" y="4148903"/>
            <a:ext cx="12192000" cy="2709097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729643" y="3641359"/>
            <a:ext cx="872282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Hochgesang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J. (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Published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on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January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14, 2020).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Highway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Free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to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use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under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Unsplash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License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 https://unsplash.com/photos/3-y9vq8uoxk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C07B6FD-D281-A3DF-7828-50929137AED6}"/>
              </a:ext>
            </a:extLst>
          </p:cNvPr>
          <p:cNvSpPr txBox="1"/>
          <p:nvPr/>
        </p:nvSpPr>
        <p:spPr>
          <a:xfrm>
            <a:off x="684211" y="334238"/>
            <a:ext cx="10964863" cy="3268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Tashqi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en-US" sz="2000" i="1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balandligi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egri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radiusi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ruxsat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etilgan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avtopoyezd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tezligiga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bog‘liq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80-110 km/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soat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tezlikda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turli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barqarorligini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baholash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tadqiqotlar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ko‘rsatdiki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bo‘ylab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siljitish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egri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chiziqlarida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ham,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tekis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uchastkalarida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Massa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markazining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(MM)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tayanch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sathidan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balandligi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proyeksiyasidan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ushbu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sirtga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proyeksiyasidan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qisqa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masofaga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aylanadigan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chetga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nisbati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birdan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kattaroq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tebranishlarga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uchraydi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Yon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gorizontal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vertikal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inersiya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avtomobillarda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joylashgan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vaqtning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o‘zida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ta'sir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qilishi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45811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80103BE-1AF5-36B5-AD8D-D4E9C37B1C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24B40D9-6C1F-B245-72B1-EF2FC53C60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F1AEE2F-0C5B-EA63-D9A4-6BCE65EAEF72}"/>
              </a:ext>
            </a:extLst>
          </p:cNvPr>
          <p:cNvSpPr txBox="1"/>
          <p:nvPr/>
        </p:nvSpPr>
        <p:spPr>
          <a:xfrm>
            <a:off x="569912" y="587219"/>
            <a:ext cx="10898188" cy="46536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Ishqalanish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kuchlari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shamol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yuki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kuzov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yuzasida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oldinga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siljishiga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ishqalanish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to‘sqinlik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ko‘plab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omillarga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jumladan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aloqa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qiladigan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sirtlarning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holati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kattaligi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harorati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bosimi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harakatlanish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tezligiga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bog‘liq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tagida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harakatlanayotganda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paydo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bo‘ladigan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qarshilik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nafaqat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aloqa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qiladigan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sirtlari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materiallariga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balki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holatiga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katta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darajada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bog‘liq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ifloslanishi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surtma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qoplanishi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Aloqa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yuzalarining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moylash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moylari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yog‘lar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mazut 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shuningdek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namlanishi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muzlashishi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ishqalanish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keskin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kamaytiradi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Sirtlarni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qum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sepish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aksincha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ishqalanish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oshiradi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Shu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nuqtai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nazardan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yuzalarini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tagini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axloqsizlikdan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yog‘dan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yaxshilab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tozalash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qum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metal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qirindisi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sepish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shuningdek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vositalardan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37626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855" y="3683120"/>
            <a:ext cx="4773506" cy="31748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565265" y="5461152"/>
            <a:ext cx="26212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Le J</a:t>
            </a:r>
            <a:r>
              <a:rPr lang="ru-RU" sz="1200" dirty="0"/>
              <a:t>. (</a:t>
            </a:r>
            <a:r>
              <a:rPr lang="ru-RU" sz="1200" dirty="0" err="1"/>
              <a:t>Published</a:t>
            </a:r>
            <a:r>
              <a:rPr lang="ru-RU" sz="1200" dirty="0"/>
              <a:t> </a:t>
            </a:r>
            <a:r>
              <a:rPr lang="ru-RU" sz="1200" dirty="0" err="1"/>
              <a:t>on</a:t>
            </a:r>
            <a:r>
              <a:rPr lang="ru-RU" sz="1200" dirty="0"/>
              <a:t> </a:t>
            </a:r>
            <a:r>
              <a:rPr lang="ru-RU" sz="1200" dirty="0" err="1"/>
              <a:t>June</a:t>
            </a:r>
            <a:r>
              <a:rPr lang="ru-RU" sz="1200" dirty="0"/>
              <a:t> 10, 2020). </a:t>
            </a:r>
            <a:r>
              <a:rPr lang="ru-RU" sz="1200" dirty="0" err="1"/>
              <a:t>Truck</a:t>
            </a:r>
            <a:r>
              <a:rPr lang="ru-RU" sz="1200" dirty="0"/>
              <a:t> </a:t>
            </a:r>
            <a:r>
              <a:rPr lang="ru-RU" sz="1200" dirty="0" err="1"/>
              <a:t>driving</a:t>
            </a:r>
            <a:r>
              <a:rPr lang="ru-RU" sz="1200" dirty="0"/>
              <a:t> </a:t>
            </a:r>
            <a:r>
              <a:rPr lang="ru-RU" sz="1200" dirty="0" err="1"/>
              <a:t>on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road</a:t>
            </a:r>
            <a:r>
              <a:rPr lang="ru-RU" sz="1200" dirty="0"/>
              <a:t>. </a:t>
            </a:r>
            <a:r>
              <a:rPr lang="ru-RU" sz="1200" dirty="0" err="1"/>
              <a:t>Free</a:t>
            </a:r>
            <a:r>
              <a:rPr lang="ru-RU" sz="1200" dirty="0"/>
              <a:t> </a:t>
            </a:r>
            <a:r>
              <a:rPr lang="ru-RU" sz="1200" dirty="0" err="1"/>
              <a:t>to</a:t>
            </a:r>
            <a:r>
              <a:rPr lang="ru-RU" sz="1200" dirty="0"/>
              <a:t> </a:t>
            </a:r>
            <a:r>
              <a:rPr lang="ru-RU" sz="1200" dirty="0" err="1"/>
              <a:t>use</a:t>
            </a:r>
            <a:r>
              <a:rPr lang="ru-RU" sz="1200" dirty="0"/>
              <a:t> </a:t>
            </a:r>
            <a:r>
              <a:rPr lang="ru-RU" sz="1200" dirty="0" err="1"/>
              <a:t>under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Unsplash</a:t>
            </a:r>
            <a:r>
              <a:rPr lang="ru-RU" sz="1200" dirty="0"/>
              <a:t> </a:t>
            </a:r>
            <a:r>
              <a:rPr lang="ru-RU" sz="1200" dirty="0" err="1"/>
              <a:t>License</a:t>
            </a:r>
            <a:r>
              <a:rPr lang="en-US" sz="1200" dirty="0"/>
              <a:t>.</a:t>
            </a:r>
            <a:r>
              <a:rPr lang="ru-RU" sz="1200" dirty="0"/>
              <a:t> </a:t>
            </a:r>
            <a:r>
              <a:rPr lang="ru-RU" sz="1200" dirty="0">
                <a:hlinkClick r:id="rId3"/>
              </a:rPr>
              <a:t>https://unsplash.com/photos/mVqTumQH-c0</a:t>
            </a:r>
            <a:r>
              <a:rPr lang="en-US" sz="1200" dirty="0"/>
              <a:t> </a:t>
            </a:r>
            <a:endParaRPr lang="ru-RU" sz="12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39F1BE7-F6C3-C05D-BDC9-7F1AE0E050BD}"/>
              </a:ext>
            </a:extLst>
          </p:cNvPr>
          <p:cNvSpPr txBox="1"/>
          <p:nvPr/>
        </p:nvSpPr>
        <p:spPr>
          <a:xfrm>
            <a:off x="565265" y="350946"/>
            <a:ext cx="10125075" cy="33665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Yukka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tushayotgan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shamol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havo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tezligiga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yuzasining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kattaligiga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holatiga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bog‘liq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xavfsizligini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hisoblashda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shamolning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ta'siri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faqat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bo‘ylab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yo‘nalishda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hisobga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olinadi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Bunday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shamol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yuzasiga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normal deb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qabul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qilinadi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500 N /m</a:t>
            </a:r>
            <a:r>
              <a:rPr lang="en-US" sz="1800" baseline="30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shamol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bosimini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hisoblashdan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aniqlanadi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Solishtirma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inersiya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</a:t>
            </a:r>
            <a:r>
              <a:rPr lang="en-US" sz="1800" baseline="-25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sol</a:t>
            </a:r>
            <a:r>
              <a:rPr lang="en-US" sz="18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formula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aniqlanadi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tabLst>
                <a:tab pos="762000" algn="l"/>
              </a:tabLs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</a:t>
            </a:r>
            <a:r>
              <a:rPr lang="en-US" sz="1800" baseline="-25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sol</a:t>
            </a:r>
            <a:r>
              <a:rPr lang="en-US" sz="18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=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1800" baseline="-25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en-US" sz="1800" baseline="-25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</a:t>
            </a:r>
            <a:r>
              <a:rPr lang="en-US" sz="18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(41)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yerda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1800" baseline="-25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- 1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tonna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massasiga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to‘g‘ri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keladigan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solishtirma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inersiya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ts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/ t.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41320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1E4232-E9D9-D98E-6E9C-197A485381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8" name="Объект 7">
            <a:extLst>
              <a:ext uri="{FF2B5EF4-FFF2-40B4-BE49-F238E27FC236}">
                <a16:creationId xmlns:a16="http://schemas.microsoft.com/office/drawing/2014/main" id="{9A84E212-6D64-EC8D-9E85-CCE6CF492E4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92033510"/>
              </p:ext>
            </p:extLst>
          </p:nvPr>
        </p:nvGraphicFramePr>
        <p:xfrm>
          <a:off x="1375886" y="1342230"/>
          <a:ext cx="9440227" cy="47728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818056">
                  <a:extLst>
                    <a:ext uri="{9D8B030D-6E8A-4147-A177-3AD203B41FA5}">
                      <a16:colId xmlns:a16="http://schemas.microsoft.com/office/drawing/2014/main" val="2535432552"/>
                    </a:ext>
                  </a:extLst>
                </a:gridCol>
                <a:gridCol w="1744166">
                  <a:extLst>
                    <a:ext uri="{9D8B030D-6E8A-4147-A177-3AD203B41FA5}">
                      <a16:colId xmlns:a16="http://schemas.microsoft.com/office/drawing/2014/main" val="849119612"/>
                    </a:ext>
                  </a:extLst>
                </a:gridCol>
                <a:gridCol w="1474391">
                  <a:extLst>
                    <a:ext uri="{9D8B030D-6E8A-4147-A177-3AD203B41FA5}">
                      <a16:colId xmlns:a16="http://schemas.microsoft.com/office/drawing/2014/main" val="3982152197"/>
                    </a:ext>
                  </a:extLst>
                </a:gridCol>
                <a:gridCol w="1474391">
                  <a:extLst>
                    <a:ext uri="{9D8B030D-6E8A-4147-A177-3AD203B41FA5}">
                      <a16:colId xmlns:a16="http://schemas.microsoft.com/office/drawing/2014/main" val="104258255"/>
                    </a:ext>
                  </a:extLst>
                </a:gridCol>
                <a:gridCol w="929223">
                  <a:extLst>
                    <a:ext uri="{9D8B030D-6E8A-4147-A177-3AD203B41FA5}">
                      <a16:colId xmlns:a16="http://schemas.microsoft.com/office/drawing/2014/main" val="2524963932"/>
                    </a:ext>
                  </a:extLst>
                </a:gridCol>
              </a:tblGrid>
              <a:tr h="954448">
                <a:tc row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1400">
                          <a:effectLst/>
                        </a:rPr>
                        <a:t>O‘rnatish turi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0" marR="95250" marT="95250" marB="95250" anchor="ctr"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1400">
                          <a:effectLst/>
                        </a:rPr>
                        <a:t>Brutto og‘irlikdagi o‘ziga xos solishtirma inersia kuch, ts/t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0" marR="95250" marT="95250" marB="9525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217417"/>
                  </a:ext>
                </a:extLst>
              </a:tr>
              <a:tr h="95464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</a:pPr>
                      <a:r>
                        <a:rPr lang="ru-RU" sz="1400">
                          <a:effectLst/>
                        </a:rPr>
                        <a:t>Bitta </a:t>
                      </a:r>
                      <a:r>
                        <a:rPr lang="en-US" sz="1400">
                          <a:effectLst/>
                        </a:rPr>
                        <a:t>tirkama uchun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0" marR="95250" marT="95250" marB="9525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</a:pPr>
                      <a:r>
                        <a:rPr lang="en-US" sz="1400">
                          <a:effectLst/>
                        </a:rPr>
                        <a:t>Ikkita tirkama uchun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0" marR="95250" marT="95250" marB="9525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513569"/>
                  </a:ext>
                </a:extLst>
              </a:tr>
              <a:tr h="129983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1400">
                          <a:effectLst/>
                        </a:rPr>
                        <a:t>22 </a:t>
                      </a:r>
                      <a:r>
                        <a:rPr lang="en-US" sz="1400">
                          <a:effectLst/>
                        </a:rPr>
                        <a:t>va undan kam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1400">
                          <a:effectLst/>
                        </a:rPr>
                        <a:t>94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1400">
                          <a:effectLst/>
                        </a:rPr>
                        <a:t>44 va </a:t>
                      </a:r>
                      <a:r>
                        <a:rPr lang="en-US" sz="1400">
                          <a:effectLst/>
                        </a:rPr>
                        <a:t>undan kam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1400">
                          <a:effectLst/>
                        </a:rPr>
                        <a:t>188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0" marR="95250" marT="95250" marB="95250" anchor="ctr"/>
                </a:tc>
                <a:extLst>
                  <a:ext uri="{0D108BD9-81ED-4DB2-BD59-A6C34878D82A}">
                    <a16:rowId xmlns:a16="http://schemas.microsoft.com/office/drawing/2014/main" val="1635802430"/>
                  </a:ext>
                </a:extLst>
              </a:tr>
              <a:tr h="60944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1400">
                          <a:effectLst/>
                        </a:rPr>
                        <a:t>Elastik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</a:pPr>
                      <a:r>
                        <a:rPr lang="ru-RU" sz="1400">
                          <a:effectLst/>
                        </a:rPr>
                        <a:t>1,2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</a:pPr>
                      <a:r>
                        <a:rPr lang="ru-RU" sz="1400">
                          <a:effectLst/>
                        </a:rPr>
                        <a:t>0,97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</a:pPr>
                      <a:r>
                        <a:rPr lang="ru-RU" sz="1400">
                          <a:effectLst/>
                        </a:rPr>
                        <a:t>1,2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1400">
                          <a:effectLst/>
                        </a:rPr>
                        <a:t>0,86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0" marR="95250" marT="95250" marB="95250" anchor="ctr"/>
                </a:tc>
                <a:extLst>
                  <a:ext uri="{0D108BD9-81ED-4DB2-BD59-A6C34878D82A}">
                    <a16:rowId xmlns:a16="http://schemas.microsoft.com/office/drawing/2014/main" val="3917009280"/>
                  </a:ext>
                </a:extLst>
              </a:tr>
              <a:tr h="95444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1400">
                          <a:effectLst/>
                        </a:rPr>
                        <a:t>Murakkab (murvatli va payvandlangan ulanishlar)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</a:pPr>
                      <a:r>
                        <a:rPr lang="ru-RU" sz="1400">
                          <a:effectLst/>
                        </a:rPr>
                        <a:t>1,9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</a:pPr>
                      <a:r>
                        <a:rPr lang="ru-RU" sz="1400">
                          <a:effectLst/>
                        </a:rPr>
                        <a:t>1,67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</a:pPr>
                      <a:r>
                        <a:rPr lang="ru-RU" sz="1400">
                          <a:effectLst/>
                        </a:rPr>
                        <a:t>1,9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</a:pPr>
                      <a:r>
                        <a:rPr lang="ru-RU" sz="1400" dirty="0">
                          <a:effectLst/>
                        </a:rPr>
                        <a:t>1,56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0" marR="95250" marT="95250" marB="95250" anchor="ctr"/>
                </a:tc>
                <a:extLst>
                  <a:ext uri="{0D108BD9-81ED-4DB2-BD59-A6C34878D82A}">
                    <a16:rowId xmlns:a16="http://schemas.microsoft.com/office/drawing/2014/main" val="2202003552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93FFC27E-29DE-CA3B-6AC2-5BCF74D25545}"/>
              </a:ext>
            </a:extLst>
          </p:cNvPr>
          <p:cNvSpPr txBox="1"/>
          <p:nvPr/>
        </p:nvSpPr>
        <p:spPr>
          <a:xfrm>
            <a:off x="2047875" y="153764"/>
            <a:ext cx="8882062" cy="4580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800" b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Solishtirma inersiya kuchining o‘ziga xos qiymatlari quyidagi jadvalda keltirilgan: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4742270-61D3-9A1D-66C8-D493069F552C}"/>
              </a:ext>
            </a:extLst>
          </p:cNvPr>
          <p:cNvSpPr txBox="1"/>
          <p:nvPr/>
        </p:nvSpPr>
        <p:spPr>
          <a:xfrm>
            <a:off x="5557838" y="456763"/>
            <a:ext cx="6105524" cy="4580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1-jadval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93685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BC3C392-FD04-55AE-AB78-F5905D71E2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8C07307-9320-28A2-1FD1-916E136D7D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677CC5A8-3ECD-AC7E-47DA-41CDB2064035}"/>
                  </a:ext>
                </a:extLst>
              </p:cNvPr>
              <p:cNvSpPr txBox="1"/>
              <p:nvPr/>
            </p:nvSpPr>
            <p:spPr>
              <a:xfrm>
                <a:off x="542924" y="533496"/>
                <a:ext cx="10391775" cy="550067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en-US" sz="2000" i="1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Gorizontal </a:t>
                </a:r>
                <a:r>
                  <a:rPr lang="en-US" sz="2000" i="1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inertsiya</a:t>
                </a:r>
                <a:r>
                  <a:rPr lang="en-US" sz="2000" i="1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i="1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kuchi</a:t>
                </a:r>
                <a:r>
                  <a:rPr lang="en-US" sz="2000" i="1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i="1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F</a:t>
                </a:r>
                <a:r>
                  <a:rPr lang="en-US" sz="2000" i="1" baseline="-25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</a:t>
                </a:r>
                <a:r>
                  <a:rPr lang="en-US" sz="2000" i="1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</a:t>
                </a:r>
                <a:r>
                  <a:rPr lang="en-US" sz="2000" i="1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ts</a:t>
                </a:r>
                <a:r>
                  <a:rPr lang="en-US" sz="2000" i="1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markazdan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qochiruvchi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kuch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ta'sirini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hisobga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olgan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holda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formula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bo‘yicha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aniqlanadi</a:t>
                </a:r>
                <a:endParaRPr lang="ru-RU" dirty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ctr">
                  <a:lnSpc>
                    <a:spcPct val="150000"/>
                  </a:lnSpc>
                  <a:tabLst>
                    <a:tab pos="762000" algn="l"/>
                  </a:tabLst>
                </a:pP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F</a:t>
                </a:r>
                <a:r>
                  <a:rPr lang="en-US" sz="2000" baseline="-25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</a:t>
                </a:r>
                <a:r>
                  <a:rPr lang="en-US" sz="2000" baseline="-25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=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</a:t>
                </a:r>
                <a:r>
                  <a:rPr lang="en-US" sz="2000" baseline="-25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</a:t>
                </a:r>
                <a:r>
                  <a:rPr lang="en-US" sz="2000" baseline="-25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yuk</a:t>
                </a:r>
                <a:r>
                  <a:rPr lang="en-US" sz="2000" baseline="-25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	(42)</a:t>
                </a:r>
                <a:endParaRPr lang="ru-RU" dirty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</a:pP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Bu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yerda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:</a:t>
                </a:r>
                <a:endParaRPr lang="ru-RU" dirty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</a:pP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</a:t>
                </a:r>
                <a:r>
                  <a:rPr lang="en-US" sz="2000" baseline="-25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- 1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tonna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yuk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massasiga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to‘g‘ri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keladigan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ko‘ndalang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inersiya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kuch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ts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/ t.</a:t>
                </a:r>
                <a:endParaRPr lang="ru-RU" dirty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</a:pPr>
                <a:r>
                  <a:rPr lang="en-US" sz="2000" i="1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Vertikal</a:t>
                </a:r>
                <a:r>
                  <a:rPr lang="en-US" sz="2000" i="1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i="1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inersiya</a:t>
                </a:r>
                <a:r>
                  <a:rPr lang="en-US" sz="2000" i="1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i="1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kuch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F</a:t>
                </a:r>
                <a:r>
                  <a:rPr lang="en-US" sz="2000" baseline="-25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tf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formula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bo‘yicha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: </a:t>
                </a:r>
                <a:endParaRPr lang="ru-RU" dirty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ctr">
                  <a:lnSpc>
                    <a:spcPct val="150000"/>
                  </a:lnSpc>
                  <a:tabLst>
                    <a:tab pos="762000" algn="l"/>
                  </a:tabLst>
                </a:pP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F</a:t>
                </a:r>
                <a:r>
                  <a:rPr lang="en-US" sz="2000" baseline="-25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</a:t>
                </a:r>
                <a:r>
                  <a:rPr lang="en-US" sz="2000" baseline="-25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=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</a:t>
                </a:r>
                <a:r>
                  <a:rPr lang="en-US" sz="2000" baseline="-25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</a:t>
                </a:r>
                <a:r>
                  <a:rPr lang="en-US" sz="2000" baseline="-25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yuk</a:t>
                </a:r>
                <a:r>
                  <a:rPr lang="en-US" sz="2000" baseline="-25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	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(43)</a:t>
                </a:r>
                <a:endParaRPr lang="ru-RU" dirty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</a:pP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Bu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yerda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:</a:t>
                </a:r>
                <a:endParaRPr lang="ru-RU" dirty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</a:pP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a</a:t>
                </a:r>
                <a:r>
                  <a:rPr lang="en-US" sz="2000" baseline="-25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- 1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tonna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yuk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massasiga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to‘g‘ri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keladigan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ko‘ndalang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inersiya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kuch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ts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/ t.</a:t>
                </a:r>
                <a:endParaRPr lang="ru-RU" dirty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</a:pPr>
                <a:r>
                  <a:rPr lang="en-US" sz="2000" i="1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Maxsus</a:t>
                </a:r>
                <a:r>
                  <a:rPr lang="en-US" sz="2000" i="1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i="1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vertikal</a:t>
                </a:r>
                <a:r>
                  <a:rPr lang="en-US" sz="2000" i="1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i="1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inertiya</a:t>
                </a:r>
                <a:r>
                  <a:rPr lang="en-US" sz="2000" i="1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000" i="1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kuchi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a</a:t>
                </a:r>
                <a:r>
                  <a:rPr lang="en-US" sz="2000" baseline="-25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ts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/t, formula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bilan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endParaRPr lang="ru-RU" dirty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ctr">
                  <a:lnSpc>
                    <a:spcPct val="150000"/>
                  </a:lnSpc>
                  <a:tabLst>
                    <a:tab pos="733425" algn="l"/>
                  </a:tabLst>
                </a:pP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</a:t>
                </a:r>
                <a:r>
                  <a:rPr lang="en-US" sz="2000" baseline="-25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 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= 250+kl</a:t>
                </a:r>
                <a:r>
                  <a:rPr lang="en-US" sz="2000" baseline="-25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yuk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000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000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2.14</m:t>
                        </m:r>
                      </m:num>
                      <m:den>
                        <m:sSubSup>
                          <m:sSubSupPr>
                            <m:ctrlPr>
                              <a:rPr lang="ru-RU" sz="2000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US" sz="2000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𝑄</m:t>
                            </m:r>
                          </m:e>
                          <m:sub>
                            <m:r>
                              <a:rPr lang="en-US" sz="2000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𝑦𝑢𝑘</m:t>
                            </m:r>
                          </m:sub>
                          <m:sup>
                            <m:r>
                              <a:rPr lang="en-US" sz="2000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𝑜</m:t>
                            </m:r>
                          </m:sup>
                        </m:sSubSup>
                      </m:den>
                    </m:f>
                  </m:oMath>
                </a14:m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	(44)</a:t>
                </a:r>
                <a:endParaRPr lang="ru-RU" dirty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677CC5A8-3ECD-AC7E-47DA-41CDB206403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2924" y="533496"/>
                <a:ext cx="10391775" cy="5500673"/>
              </a:xfrm>
              <a:prstGeom prst="rect">
                <a:avLst/>
              </a:prstGeom>
              <a:blipFill>
                <a:blip r:embed="rId2"/>
                <a:stretch>
                  <a:fillRect l="-587" r="-58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156002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75A30FD-5938-90C7-8114-9D30FC4B52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868B86A-1820-10A9-FBCC-84F6779AFF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304395A-217A-8E25-084A-666F9AAC34ED}"/>
              </a:ext>
            </a:extLst>
          </p:cNvPr>
          <p:cNvSpPr txBox="1"/>
          <p:nvPr/>
        </p:nvSpPr>
        <p:spPr>
          <a:xfrm>
            <a:off x="761999" y="499535"/>
            <a:ext cx="10372725" cy="50119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10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tonnadan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kam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yuklashda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qiymati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10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tonnani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qabul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qiladi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bitta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mashinaga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tayanch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k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koeffitsienti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5-10 ga,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ikkita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mashina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tayanch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olinadi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Shamol</a:t>
            </a:r>
            <a:r>
              <a:rPr lang="en-US" sz="24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yuki</a:t>
            </a:r>
            <a:r>
              <a:rPr lang="en-US" sz="24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W, </a:t>
            </a:r>
            <a:r>
              <a:rPr lang="en-US" sz="24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ts</a:t>
            </a:r>
            <a:r>
              <a:rPr lang="en-US" sz="24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formula </a:t>
            </a:r>
            <a:r>
              <a:rPr lang="en-US" sz="24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sz="24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aniqlanadi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W=0.05S</a:t>
            </a:r>
            <a:r>
              <a:rPr lang="en-US" sz="24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 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(45)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yerda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en-US" sz="24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avtomobilning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solishtirma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o‘qidan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o‘tuvchi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vertikal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tekislikda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shamol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ta'sirida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sirtining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proektsion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maydoni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m</a:t>
            </a:r>
            <a:r>
              <a:rPr lang="en-US" sz="2400" baseline="30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silindrsimon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sirt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maydon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proektsiya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maydonining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yarmiga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deb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qabul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qilinadi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70135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121"/>
          <a:stretch/>
        </p:blipFill>
        <p:spPr>
          <a:xfrm>
            <a:off x="0" y="0"/>
            <a:ext cx="12192000" cy="229431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41070" y="2421326"/>
            <a:ext cx="116461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Wang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C. (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Published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on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July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23, 2018).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Central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,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Hong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Kong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Free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to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use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under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Unsplash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License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https://unsplash.com/photos/3ttFTqPQs5A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DF40E03-5B92-8507-D34C-5193B3F786DD}"/>
              </a:ext>
            </a:extLst>
          </p:cNvPr>
          <p:cNvSpPr txBox="1"/>
          <p:nvPr/>
        </p:nvSpPr>
        <p:spPr>
          <a:xfrm>
            <a:off x="719137" y="3429607"/>
            <a:ext cx="11050817" cy="28069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12.2.Transport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vositasi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kuzoviga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joylashtirish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mahkamlash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murakkab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jarayon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oshirish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davomida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ko‘plab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muhim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fikrlarni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hisobga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Kamida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mashinasining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orqasida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mustahkamlangan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Bu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oddiy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sodda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oddiy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jarayon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tuyuladi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Darhaqiqat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tanadagi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joy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oqilona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ishlatilishi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paytida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tovarlar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buzilmasligi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siz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to‘g‘ri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joylashtira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olishingiz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Bundan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tashqari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tushirish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jarayoni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haqida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oldindan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o‘ylash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67291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E60CF2C-5911-3F08-957C-7D8AAECFCF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E5E7B89-9B51-0866-5AA5-39C6194BBE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14E8F71-3018-E87D-306A-DFE6A34197AA}"/>
              </a:ext>
            </a:extLst>
          </p:cNvPr>
          <p:cNvSpPr txBox="1"/>
          <p:nvPr/>
        </p:nvSpPr>
        <p:spPr>
          <a:xfrm>
            <a:off x="866775" y="212309"/>
            <a:ext cx="9505950" cy="50285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To‘g‘ri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transport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vositasini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tanlash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birinchidan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transport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vositasining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xususiyatlariga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mos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ravishda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to‘g‘ri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transport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vositasini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qanday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tanlashni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o‘rganishga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arziydi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To‘g‘ri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vakolatli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yondashuv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tarqalgan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xatolar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nazoratdan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qochishga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yordam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xarajatlarni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tejash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ijara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summasining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hajmi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hajmiga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bog‘liqligiga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asoslanadi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agar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siz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ushbu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fikrlarni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hisobga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olmasangiz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kutilganidan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ko‘proq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to‘lashingiz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Times New Roman" panose="02020603050405020304" pitchFamily="18" charset="0"/>
              <a:buChar char="-"/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tovarlarni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kengligi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yopiq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korpus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ichida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erkin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joylashtirib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barqaror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joylashuviga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erishish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qiyin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maxsus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mahkamlagichlardan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foydalanishingiz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kerak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bo‘ladi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;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lvl="0" indent="-342900" algn="just">
              <a:lnSpc>
                <a:spcPct val="150000"/>
              </a:lnSpc>
              <a:buFont typeface="Times New Roman" panose="02020603050405020304" pitchFamily="18" charset="0"/>
              <a:buChar char="-"/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tashiladigan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ob'ektlar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o‘rtasida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bo‘sh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joy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etishmasligi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xavfsizligi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xavfsizligini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oshirishga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imkon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beradi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;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lvl="0" indent="-342900" algn="just">
              <a:lnSpc>
                <a:spcPct val="150000"/>
              </a:lnSpc>
              <a:buFont typeface="Times New Roman" panose="02020603050405020304" pitchFamily="18" charset="0"/>
              <a:buChar char="-"/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sig‘imga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to‘ldirilgan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mashina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marshrutga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borishi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ehtimoldan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yiroq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kam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sonli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kompaniyalar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bunday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mashinani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tark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etishga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ruxsat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berishadi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;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haddan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tashqari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yuklangan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transport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vositasi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intensiv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ravishda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eskiradi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yo‘lda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xavfli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vaziyat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yaratadi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60376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C69C457-2E7B-5AAB-01D0-205AFBD1B4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6F90D2E-F8BC-2316-3E05-CE38C3FEF8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3A221BB-727E-FCA8-0660-6F6487AD7320}"/>
              </a:ext>
            </a:extLst>
          </p:cNvPr>
          <p:cNvSpPr txBox="1"/>
          <p:nvPr/>
        </p:nvSpPr>
        <p:spPr>
          <a:xfrm>
            <a:off x="115888" y="312647"/>
            <a:ext cx="11391900" cy="5859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avtomashinani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to‘g‘ri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tanlab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olishning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dolzarbligi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aniq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bo‘lganda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siz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rioya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qoidalarni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chiqishga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kirishingiz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Kichik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tonnajli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transport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mikroavtobuslar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kichik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o‘lchamdagi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mashinalari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tanasi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ochiq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tanlanadi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Bunday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transport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odatda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oziq-ovqat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mahsulotlari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maishiy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texnika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jihozlar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mebel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qurilish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ta'mirlash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materiallar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kichik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o‘tkazmalarini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ichiga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O‘rta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tonnajli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transport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og‘irligi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10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tonnadan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oshmasligi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Katta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hajmdagi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transport 10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tonnadan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ortiq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og‘irligi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ajralib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Bunday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hollarda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tanasi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avtoulovlardan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Siz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tonajdan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oshib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ketolmaysiz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Bunday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transport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manevrasi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pasayadi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Ommaviy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materiallar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samosvallar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yordamida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Maxsus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transport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maxsus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transport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yordamida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oshirish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Bu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konteyner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kemalari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tankerlar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sovutilgan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furgonlar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Tana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tashqarisida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butun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uzunligining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1/3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qismidan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oshmasligi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Bu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barcha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transport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ruxsat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etilgan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maksimal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og‘irligi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Siz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narsalarni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diagonal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qo‘yishingiz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siz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transport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qidirishingiz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Yana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muhim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jihat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hududda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avtoulovning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xos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xususiyatlariga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kross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qobiliyati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Ushbu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omil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tajribasiz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o‘ylash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qiyin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havaskor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ko‘proq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Shu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sababli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bunday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nozikliklarni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chindan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qadrlaydigan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tajribali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bog‘lanishga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arziydi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883961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31" r="22424"/>
          <a:stretch/>
        </p:blipFill>
        <p:spPr>
          <a:xfrm>
            <a:off x="-30275" y="0"/>
            <a:ext cx="4943098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21179" y="6000726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dirty="0" err="1"/>
              <a:t>Khalfalli</a:t>
            </a:r>
            <a:r>
              <a:rPr lang="ru-RU" sz="1200" dirty="0"/>
              <a:t> Y. (</a:t>
            </a:r>
            <a:r>
              <a:rPr lang="ru-RU" sz="1200" dirty="0" err="1"/>
              <a:t>Published</a:t>
            </a:r>
            <a:r>
              <a:rPr lang="ru-RU" sz="1200" dirty="0"/>
              <a:t> </a:t>
            </a:r>
            <a:r>
              <a:rPr lang="ru-RU" sz="1200" dirty="0" err="1"/>
              <a:t>on</a:t>
            </a:r>
            <a:r>
              <a:rPr lang="ru-RU" sz="1200" dirty="0"/>
              <a:t> </a:t>
            </a:r>
            <a:r>
              <a:rPr lang="ru-RU" sz="1200" dirty="0" err="1"/>
              <a:t>April</a:t>
            </a:r>
            <a:r>
              <a:rPr lang="ru-RU" sz="1200" dirty="0"/>
              <a:t> 14, 2020). </a:t>
            </a:r>
            <a:r>
              <a:rPr lang="ru-RU" sz="1200" dirty="0" err="1"/>
              <a:t>Truck</a:t>
            </a:r>
            <a:r>
              <a:rPr lang="ru-RU" sz="1200" dirty="0"/>
              <a:t>. </a:t>
            </a:r>
            <a:endParaRPr lang="en-US" sz="1200" dirty="0"/>
          </a:p>
          <a:p>
            <a:r>
              <a:rPr lang="ru-RU" sz="1200" dirty="0" err="1"/>
              <a:t>Free</a:t>
            </a:r>
            <a:r>
              <a:rPr lang="ru-RU" sz="1200" dirty="0"/>
              <a:t> </a:t>
            </a:r>
            <a:r>
              <a:rPr lang="ru-RU" sz="1200" dirty="0" err="1"/>
              <a:t>to</a:t>
            </a:r>
            <a:r>
              <a:rPr lang="ru-RU" sz="1200" dirty="0"/>
              <a:t> </a:t>
            </a:r>
            <a:r>
              <a:rPr lang="ru-RU" sz="1200" dirty="0" err="1"/>
              <a:t>use</a:t>
            </a:r>
            <a:r>
              <a:rPr lang="ru-RU" sz="1200" dirty="0"/>
              <a:t> </a:t>
            </a:r>
            <a:r>
              <a:rPr lang="ru-RU" sz="1200" dirty="0" err="1"/>
              <a:t>under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Unsplash</a:t>
            </a:r>
            <a:r>
              <a:rPr lang="ru-RU" sz="1200" dirty="0"/>
              <a:t> </a:t>
            </a:r>
            <a:r>
              <a:rPr lang="ru-RU" sz="1200" dirty="0" err="1"/>
              <a:t>License</a:t>
            </a:r>
            <a:r>
              <a:rPr lang="ru-RU" sz="1200" dirty="0"/>
              <a:t> </a:t>
            </a:r>
            <a:r>
              <a:rPr lang="ru-RU" sz="1200" dirty="0">
                <a:hlinkClick r:id="rId3"/>
              </a:rPr>
              <a:t>https://unsplash.com/photos/xmWlqeYtcQQ</a:t>
            </a:r>
            <a:r>
              <a:rPr lang="en-US" sz="1200" dirty="0"/>
              <a:t> </a:t>
            </a:r>
            <a:endParaRPr lang="ru-RU" sz="12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0D0A927-F4D7-02F9-84E5-A9A1ECB3282D}"/>
              </a:ext>
            </a:extLst>
          </p:cNvPr>
          <p:cNvSpPr txBox="1"/>
          <p:nvPr/>
        </p:nvSpPr>
        <p:spPr>
          <a:xfrm>
            <a:off x="5469731" y="461207"/>
            <a:ext cx="6119812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Qanday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tanaga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to‘g‘ri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joylashtirish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?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Siz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tanasiga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usullar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joylashtirishingiz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Ammo agar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siz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to‘g‘ri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bajaradigan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bo‘lsangiz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sayohatni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qilishingiz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tovarlarni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butunligini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saqlashingiz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xavfsizligini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ta'minlashingiz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To‘g‘ri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joylashtirilgan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kamar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kabi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cheklovlar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yordamida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qo‘shimcha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mahkamlashni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talab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qilmaydi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tashqari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keyingi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tezroq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osonroq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Tajribali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tashuvchilar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tanaga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joylashtirish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jarayonida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qator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qoidalardan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foydalanadilar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Yaxshilab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malakali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rejalashtirilgan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marshrut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sizga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tanada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kichik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katta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og‘irlikdagi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engil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og‘ir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to‘g‘ri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joylashtirishga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imkon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Avvalo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og‘ir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katta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narsalarni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sho‘ng‘ish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Keyin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kichikroq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tovarlarni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joylashtirish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allaqachon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oshirilgan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Bunday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avtoulovdagi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joy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oqilona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tejamkor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sayohat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imkon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qadar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Tanadagi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joylashishi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vaznning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taqsimlanishini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hisobga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oshirilishi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120139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EAF13E8-D99C-EC4D-B2D5-7DCAA3FC2F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DFDAF95-AD3D-1B28-DE05-CE2A07E72A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7E8E9EB-8F0C-0ADF-C66C-04DBC3751DE6}"/>
              </a:ext>
            </a:extLst>
          </p:cNvPr>
          <p:cNvSpPr txBox="1"/>
          <p:nvPr/>
        </p:nvSpPr>
        <p:spPr>
          <a:xfrm>
            <a:off x="915988" y="391606"/>
            <a:ext cx="10591800" cy="5444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Agar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og‘irlikning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qismi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tananing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old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qismiga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to‘g‘ri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kelsa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mashinani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qiyinlashadi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Og‘irligi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rulni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boshqarishga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xalaqit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avariyaga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Orqa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tomonda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to‘plangan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vazn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tanani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siljishiga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yordam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xos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tartibiga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ta'sir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Masalan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shisha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buyumlar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doimo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tepada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Mo‘rt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narsalar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birinchi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kelinmaydi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Masalan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hech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kim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metall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konstruktsiyalarni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ko‘pikli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kengaytirilgan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polistirol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plitalarga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yotqizmaydi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usullaridan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qo‘lda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sxemasidan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xususiyatlariga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muvofiq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tanlanadi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Agar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tanasi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to‘liq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to‘ldirilmagan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bo‘lsa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ob'ektlarni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tuzatish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ayniqsa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mo‘rt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qimmatbaho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narsalarni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maxsus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kamarlardan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Bo‘shliqlar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burchaklar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quvurlar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rulonli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buyumlar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ishlatiladi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bunday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yumaloq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narsalarning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tanasi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atrofida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harakatlanishiga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qo‘ymaydi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Hech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kim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haydovchisidan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yaxshi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bilmaydi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maslahatlarini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tinglash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hisobga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Agar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to‘g‘ri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bajarilgan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bo‘lsa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transport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vositasini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osonroq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tezroq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Har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alohida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element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kuzovdan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osongina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chiqarilishi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Bu transport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vositasining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to‘g‘ri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to‘g‘ri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yuklanganligining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belgisidir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863084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6A41E7-94A0-2900-8537-09F744F003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87FF2AC-5E4C-9913-0372-7568BC3990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42D21FB-AE96-028D-B4BD-5B1288FF03CF}"/>
              </a:ext>
            </a:extLst>
          </p:cNvPr>
          <p:cNvSpPr txBox="1"/>
          <p:nvPr/>
        </p:nvSpPr>
        <p:spPr>
          <a:xfrm>
            <a:off x="895350" y="685800"/>
            <a:ext cx="10612438" cy="5115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harakati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xavfsizligining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to‘g‘ri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joylashishiga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bog‘liqligi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Haydovchi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doimiy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ravishda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holati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tanadagi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joylashuvi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mahkamlashning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ishonchliligi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kuzatib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borishi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Agar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tashilgan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tovarlar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harakatlansa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transport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harakatiga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ta'sir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Bundan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tashqari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holat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baxtsiz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hodisaga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kelishi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nazorat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paytida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jo‘nashdan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oldin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harakat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paytida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oshirilishi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paytida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quyidagi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fikrlar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kuzatilgan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taqdirdagina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harakat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xavfsiz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haydovchining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ko‘rinishi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cheklanmagan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transport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vositasini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boshqarish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qiyin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emas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barqarorligi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buzilmaydi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tashqi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yorug‘lik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moslamalari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reflektorlarga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to‘sqinlik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qilinmaydi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chang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shovqin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ifloslanish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manbai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emas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old, yon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orqa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tomonlarning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to‘liq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ko‘rinishini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ta'minlash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tanadagi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og‘irligining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taqsimlanishi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Agar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yuqorida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tavsiflangan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talablardan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kamida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bittasi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buzilgan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bo‘lsa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haydovchi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marshrutga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kira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olmaydi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chunki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xavfsizligi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harakati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ishtirokchilari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xavf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ostida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4224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4A6028A-DFE6-AB61-0E77-87647BD941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82AD06F-3237-11E3-5133-C6F6F25C6F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Описание: Размещение груза по осям">
            <a:extLst>
              <a:ext uri="{FF2B5EF4-FFF2-40B4-BE49-F238E27FC236}">
                <a16:creationId xmlns:a16="http://schemas.microsoft.com/office/drawing/2014/main" id="{E15E3408-CB9D-0B4F-8AAB-27891DD0F4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3687" y="249090"/>
            <a:ext cx="9064625" cy="4488686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EE8B4FD-195A-2DF6-200C-D63C74A7963B}"/>
              </a:ext>
            </a:extLst>
          </p:cNvPr>
          <p:cNvSpPr txBox="1"/>
          <p:nvPr/>
        </p:nvSpPr>
        <p:spPr>
          <a:xfrm>
            <a:off x="3113088" y="4908013"/>
            <a:ext cx="6105524" cy="4580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3-rasm.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to`g`ri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joylashtirish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8780E4E-D063-3E42-80F6-ABCB30F2C98B}"/>
              </a:ext>
            </a:extLst>
          </p:cNvPr>
          <p:cNvSpPr txBox="1"/>
          <p:nvPr/>
        </p:nvSpPr>
        <p:spPr>
          <a:xfrm>
            <a:off x="363537" y="5315107"/>
            <a:ext cx="8855075" cy="12890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turganingizdek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ob'ektlarni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vositasida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joylashtirish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kabi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oddiy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masalada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juda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nozik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narsalar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qoidalar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me'yorlar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mavjud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Har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qanday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qoidabuzarlik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harakat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xavfsizligini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pasayishiga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738144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6" y="617768"/>
            <a:ext cx="3330427" cy="24683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135572" y="5240865"/>
            <a:ext cx="307016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Meissner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J. (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Published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on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July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28, 2020).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Outer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Harbor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,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Hamburg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,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Germany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Free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to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use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under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Unsplash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License</a:t>
            </a:r>
            <a:r>
              <a:rPr lang="en-US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  <a:hlinkClick r:id="rId3"/>
              </a:rPr>
              <a:t>https://unsplash.com/photos/oGafvInnHlY</a:t>
            </a:r>
            <a:r>
              <a:rPr lang="en-US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endParaRPr lang="ru-RU" sz="1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3EC26DF-0D67-A1AA-7141-C5A43F6CD8FC}"/>
              </a:ext>
            </a:extLst>
          </p:cNvPr>
          <p:cNvSpPr txBox="1"/>
          <p:nvPr/>
        </p:nvSpPr>
        <p:spPr>
          <a:xfrm>
            <a:off x="3995737" y="198025"/>
            <a:ext cx="7405687" cy="5859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800" b="1" kern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12.3. </a:t>
            </a:r>
            <a:r>
              <a:rPr lang="en-US" sz="1800" b="1" kern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Ortish</a:t>
            </a:r>
            <a:r>
              <a:rPr lang="en-US" sz="1800" b="1" kern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1800" b="1" kern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tushirish</a:t>
            </a:r>
            <a:r>
              <a:rPr lang="en-US" sz="1800" b="1" kern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kern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b="1" kern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kern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b="1" kern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kern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jarayonida</a:t>
            </a:r>
            <a:r>
              <a:rPr lang="en-US" sz="1800" b="1" kern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kern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yuklarga</a:t>
            </a:r>
            <a:r>
              <a:rPr lang="en-US" sz="1800" b="1" kern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kern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ta’sir</a:t>
            </a:r>
            <a:r>
              <a:rPr lang="en-US" sz="1800" b="1" kern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kern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etuvchi</a:t>
            </a:r>
            <a:r>
              <a:rPr lang="en-US" sz="1800" b="1" kern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kern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omillar</a:t>
            </a:r>
            <a:r>
              <a:rPr lang="en-US" sz="1800" b="1" kern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en-US" sz="1800" b="1" kern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 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uz-Cyrl-UZ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 asosiy qismida tashish va saqlash jarayonida ichki va tashqi omillar ta'sirida sifat va miqdoriy o‘zgarishlar yuz berishi mumkin: yuklarning tashqi muhit bilan o‘zaro ta'siri, harakatlanish, yuk ortish va tushirish paytida yuklarga mexanik ta'sirlar, transport vositalarining tanasi va omborxonalarining nosozliklari tufayli.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Havoning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namligi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harorati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tarkibi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changligi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yorug‘ligi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tarkibida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mikrobiologik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shakllarning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mavjudligi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tovarlarning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sifatiga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katta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ta'sir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Ushbu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omillar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ta'sirida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massasida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ma'lum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mahsulotlarga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xos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biokimyoviy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fizik-kimyoviy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mikrobiologik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jarayonlar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sodir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Atmosfera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havosi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quruq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gazlar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suv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bug‘lari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gazlardan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iborat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aralashmadir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243155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6D2DD0-AF0A-7664-ACC7-1007A56E42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42650D8-E2FD-045B-C4F6-24BB0A13DF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8C7692B-E4FB-CAC6-7978-79B5E5E368D7}"/>
              </a:ext>
            </a:extLst>
          </p:cNvPr>
          <p:cNvSpPr txBox="1"/>
          <p:nvPr/>
        </p:nvSpPr>
        <p:spPr>
          <a:xfrm>
            <a:off x="1038225" y="460603"/>
            <a:ext cx="9696450" cy="50285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Quruq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havoning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zichligi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0°C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haroratda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atmosfera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bosimi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101,325 kPa = 760 mm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simob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ustunida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1,293 kg / m</a:t>
            </a:r>
            <a:r>
              <a:rPr lang="en-US" sz="1800" baseline="30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tashkil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Oddiy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barometrik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bosim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760 mm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simob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ustunida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havo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harorati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20°C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nisbiy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namligi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70% normal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standart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atmosfera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deb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nomlangan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Havoda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suv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bug‘ining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mavjudligi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mutlaq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namlik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namlik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hajmi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nisbiy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namlik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shudring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nuqtasi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tavsiflanadi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Agar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harorati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shudring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nuqtasiga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past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bo‘lsa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kondensat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shudring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ustiga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havodan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qator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(don, charm,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metall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buyumlar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shikastlanishiga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Agar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chiqilgan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farq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ijobiy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bo‘lsa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issiqlik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namlikni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qisqarishni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qator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tovarlarning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tola,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quritilgan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mahsulotlar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mevalar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sabzavotlar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texnologik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ko‘rinishini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sifatini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yomonlashtiradi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harorati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havoning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shudring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nuqtasi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orasidagi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farq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harorat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zahirasi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deb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ataladi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Ko‘pgina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gigroskopik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harorat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zaxirasining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o‘rtacha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qiymati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5°C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gacha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ruxsat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081830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3588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255095" y="6078974"/>
            <a:ext cx="6795450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 err="1"/>
              <a:t>Ruiter</a:t>
            </a:r>
            <a:r>
              <a:rPr lang="en-US" sz="1050" dirty="0"/>
              <a:t> C. (Published on March 22, 2021). Sunset on Semi Truck. Free to use under the </a:t>
            </a:r>
            <a:r>
              <a:rPr lang="en-US" sz="1050" dirty="0" err="1"/>
              <a:t>Unsplash</a:t>
            </a:r>
            <a:r>
              <a:rPr lang="en-US" sz="1050" dirty="0"/>
              <a:t> License. </a:t>
            </a:r>
          </a:p>
          <a:p>
            <a:r>
              <a:rPr lang="en-US" sz="1050" dirty="0"/>
              <a:t>https://unsplash.com/photos/EmEQ6kK_5P0</a:t>
            </a:r>
            <a:endParaRPr lang="ru-RU" sz="105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652CFBD-8350-9B1B-C5C1-56D078DC66CC}"/>
              </a:ext>
            </a:extLst>
          </p:cNvPr>
          <p:cNvSpPr txBox="1"/>
          <p:nvPr/>
        </p:nvSpPr>
        <p:spPr>
          <a:xfrm>
            <a:off x="4976813" y="482496"/>
            <a:ext cx="6105524" cy="46536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mexanik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ta'sir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statik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dinamik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ko‘rinishida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namoyon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Statik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yig‘ma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pastki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darajalarida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maksimal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qiymatlariga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Dinamik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alohida-alohida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tushishidan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tushirish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tushirish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paytida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transport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vositalarining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to‘qnashuvidan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transport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vositalarining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harakatlanishidan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kelib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aloqa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joylarida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shikastlanishdan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himoya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turli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materiallardan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yasalgan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yostiqlar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ishlatiladi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500397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525BC3D-1A71-0B34-B306-B775787DDA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8157469-7485-BA31-7420-152FFC360C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4CA1D6F-61D3-9D6F-0E8A-CE106D243D4D}"/>
              </a:ext>
            </a:extLst>
          </p:cNvPr>
          <p:cNvSpPr txBox="1"/>
          <p:nvPr/>
        </p:nvSpPr>
        <p:spPr>
          <a:xfrm>
            <a:off x="1176337" y="211356"/>
            <a:ext cx="9839325" cy="5859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saqlash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jarayonida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omillar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ta'sir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massasining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miqdoriy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sifat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o‘zgarishini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keltirib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chiqarishi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Barcha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omillarni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guruhga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tashqi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muhit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o‘zaro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ta'siri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atrof-muhit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harorati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namligi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havoning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tarkibi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changlanishi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yorug‘lik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mikroorganizmlarning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mavjudligi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ta'siri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ostida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qismida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fizik-kimyoviy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biokimyoviy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mikrobiologik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jarayonlar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sodir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rivojlanishining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oldini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ma'lum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sharoitlarni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yaratish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harorat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namlik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yorug‘lik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sovutilgan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tirkamalarda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.).;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chiqarish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paytida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mexanik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ta'sirlar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bir-birining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ustiga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qo‘yishdan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chiqadigan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pastki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qavatdagi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katta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qiymatlarga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statik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dinamik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avtoulovlarning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harakatlanishi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to‘qnashuvidan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Tovarlarni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mexanik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ta'sirlardan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himoya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konteynerlari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amortizatsiya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yostiqchalari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OPSga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borishda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xavfsizligi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qo‘llaniladi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harakatlanuvchi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tarkib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omborlarning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qoniqarsiz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holati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tirkamalar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korpuslaridagi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yoriqlar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buziladigan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tovarlar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harorat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rejimining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buzilishi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778519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9682" y="4578772"/>
            <a:ext cx="8534400" cy="1507067"/>
          </a:xfrm>
        </p:spPr>
        <p:txBody>
          <a:bodyPr/>
          <a:lstStyle/>
          <a:p>
            <a:r>
              <a:rPr lang="en-US"/>
              <a:t>E`tiboringiz uchun rahmat!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7687" y="447450"/>
            <a:ext cx="6365681" cy="4243787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548640" y="118887"/>
            <a:ext cx="1049066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>
                <a:solidFill>
                  <a:schemeClr val="bg1"/>
                </a:solidFill>
              </a:rPr>
              <a:t>Fewings</a:t>
            </a:r>
            <a:r>
              <a:rPr lang="ru-RU" dirty="0">
                <a:solidFill>
                  <a:schemeClr val="bg1"/>
                </a:solidFill>
              </a:rPr>
              <a:t> N. (</a:t>
            </a:r>
            <a:r>
              <a:rPr lang="ru-RU" dirty="0" err="1">
                <a:solidFill>
                  <a:schemeClr val="bg1"/>
                </a:solidFill>
              </a:rPr>
              <a:t>Published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on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March</a:t>
            </a:r>
            <a:r>
              <a:rPr lang="ru-RU" dirty="0">
                <a:solidFill>
                  <a:schemeClr val="bg1"/>
                </a:solidFill>
              </a:rPr>
              <a:t> 9, 2018), </a:t>
            </a:r>
            <a:r>
              <a:rPr lang="ru-RU" dirty="0" err="1">
                <a:solidFill>
                  <a:schemeClr val="bg1"/>
                </a:solidFill>
              </a:rPr>
              <a:t>aerial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photography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of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gray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concrete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roads</a:t>
            </a:r>
            <a:r>
              <a:rPr lang="ru-RU" dirty="0">
                <a:solidFill>
                  <a:schemeClr val="bg1"/>
                </a:solidFill>
              </a:rPr>
              <a:t>. </a:t>
            </a:r>
            <a:r>
              <a:rPr lang="ru-RU" dirty="0" err="1">
                <a:solidFill>
                  <a:schemeClr val="bg1"/>
                </a:solidFill>
              </a:rPr>
              <a:t>Free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to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use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under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the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Unsplash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License</a:t>
            </a:r>
            <a:r>
              <a:rPr lang="ru-RU" dirty="0">
                <a:solidFill>
                  <a:schemeClr val="bg1"/>
                </a:solidFill>
              </a:rPr>
              <a:t>. https://unsplash.com/photos/br9D5K3UTRQ</a:t>
            </a:r>
          </a:p>
        </p:txBody>
      </p:sp>
    </p:spTree>
    <p:extLst>
      <p:ext uri="{BB962C8B-B14F-4D97-AF65-F5344CB8AC3E}">
        <p14:creationId xmlns:p14="http://schemas.microsoft.com/office/powerpoint/2010/main" val="3405967125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367</TotalTime>
  <Words>3732</Words>
  <Application>Microsoft Office PowerPoint</Application>
  <PresentationFormat>Широкоэкранный</PresentationFormat>
  <Paragraphs>119</Paragraphs>
  <Slides>28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6" baseType="lpstr">
      <vt:lpstr>Cambria Math</vt:lpstr>
      <vt:lpstr>Century Gothic</vt:lpstr>
      <vt:lpstr>Oswald</vt:lpstr>
      <vt:lpstr>Oswald Light</vt:lpstr>
      <vt:lpstr>Times New Roman</vt:lpstr>
      <vt:lpstr>Wingdings 3</vt:lpstr>
      <vt:lpstr>Сектор</vt:lpstr>
      <vt:lpstr>Paintbrush Picture</vt:lpstr>
      <vt:lpstr>AVTOMOBILLARDA TASHISH  VA HARAKAT XAVFSIZLIGINI TASHKIL  ETISH ASOSLARI </vt:lpstr>
      <vt:lpstr>Презентация PowerPoint</vt:lpstr>
      <vt:lpstr>      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E`tiboringiz uchun rahmat!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AVTOMOBILLARDA TASHISH  VA HARAKAT XAVFSIZLIGINI TASHKIL  ETISH ASOSLARI</dc:title>
  <dc:creator>Pilotech</dc:creator>
  <cp:lastModifiedBy>Furkat Dumakhonov</cp:lastModifiedBy>
  <cp:revision>33</cp:revision>
  <dcterms:created xsi:type="dcterms:W3CDTF">2023-09-12T00:06:03Z</dcterms:created>
  <dcterms:modified xsi:type="dcterms:W3CDTF">2023-11-05T08:22:39Z</dcterms:modified>
</cp:coreProperties>
</file>