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335" r:id="rId4"/>
    <p:sldId id="353" r:id="rId5"/>
    <p:sldId id="259" r:id="rId6"/>
    <p:sldId id="355" r:id="rId7"/>
    <p:sldId id="260" r:id="rId8"/>
    <p:sldId id="354" r:id="rId9"/>
    <p:sldId id="264" r:id="rId10"/>
    <p:sldId id="258" r:id="rId11"/>
    <p:sldId id="261" r:id="rId12"/>
    <p:sldId id="356" r:id="rId13"/>
    <p:sldId id="357" r:id="rId14"/>
    <p:sldId id="262" r:id="rId15"/>
    <p:sldId id="358" r:id="rId16"/>
    <p:sldId id="263" r:id="rId17"/>
    <p:sldId id="359" r:id="rId18"/>
    <p:sldId id="286" r:id="rId19"/>
    <p:sldId id="360" r:id="rId20"/>
    <p:sldId id="361" r:id="rId21"/>
    <p:sldId id="279" r:id="rId22"/>
    <p:sldId id="362" r:id="rId23"/>
    <p:sldId id="363" r:id="rId24"/>
    <p:sldId id="364" r:id="rId25"/>
    <p:sldId id="365" r:id="rId26"/>
    <p:sldId id="366" r:id="rId27"/>
    <p:sldId id="307" r:id="rId28"/>
    <p:sldId id="367" r:id="rId29"/>
    <p:sldId id="349" r:id="rId30"/>
    <p:sldId id="368" r:id="rId31"/>
    <p:sldId id="369" r:id="rId32"/>
    <p:sldId id="370" r:id="rId33"/>
    <p:sldId id="352" r:id="rId34"/>
    <p:sldId id="285" r:id="rId3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7" d="100"/>
          <a:sy n="67" d="100"/>
        </p:scale>
        <p:origin x="604" y="6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18104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5263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60045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16145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19262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6828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6264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75061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52587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89448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68038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849699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21512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660732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91731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44219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08515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703664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photos/oGafvInnHlY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photos/mVqTumQH-c0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photos/xmWlqeYtcQQ" TargetMode="Externa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photos/oGafvInnHlY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photos/mVqTumQH-c0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2074" y="344978"/>
            <a:ext cx="8001000" cy="2148841"/>
          </a:xfrm>
        </p:spPr>
        <p:txBody>
          <a:bodyPr>
            <a:normAutofit fontScale="90000"/>
          </a:bodyPr>
          <a:lstStyle/>
          <a:p>
            <a:pPr lvl="0" defTabSz="914400">
              <a:spcBef>
                <a:spcPts val="0"/>
              </a:spcBef>
            </a:pPr>
            <a:r>
              <a:rPr lang="uz-Cyrl-UZ" sz="4000" b="1" cap="none" dirty="0">
                <a:ln>
                  <a:noFill/>
                </a:ln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AVTOMOBILLARDA TASHISH </a:t>
            </a:r>
            <a:r>
              <a:rPr lang="en-US" sz="4000" b="1" cap="none" dirty="0">
                <a:ln>
                  <a:noFill/>
                </a:ln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 VA HARAKAT XAVFSIZLIGINI TASHKIL  ETISH </a:t>
            </a:r>
            <a:r>
              <a:rPr lang="uz-Cyrl-UZ" sz="4000" b="1" cap="none" dirty="0">
                <a:ln>
                  <a:noFill/>
                </a:ln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ASOSLARI</a:t>
            </a:r>
            <a:br>
              <a:rPr lang="en-US" sz="4000" b="1" cap="none" dirty="0">
                <a:ln>
                  <a:noFill/>
                </a:ln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2074" y="2139757"/>
            <a:ext cx="6400800" cy="1359901"/>
          </a:xfrm>
        </p:spPr>
        <p:txBody>
          <a:bodyPr>
            <a:normAutofit/>
          </a:bodyPr>
          <a:lstStyle/>
          <a:p>
            <a:pPr lvl="0" defTabSz="914400">
              <a:spcBef>
                <a:spcPts val="0"/>
              </a:spcBef>
              <a:spcAft>
                <a:spcPts val="0"/>
              </a:spcAft>
              <a:buClrTx/>
              <a:buSzTx/>
            </a:pP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13 –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Mavzu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: Yuk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tashish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transportini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tashkil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etish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.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Chiziqda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tashishni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tashkil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qilish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uchun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asosiy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talablar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.</a:t>
            </a:r>
            <a:endParaRPr lang="ru-RU" sz="2400" dirty="0">
              <a:solidFill>
                <a:prstClr val="white"/>
              </a:solidFill>
              <a:latin typeface="Oswald" pitchFamily="2" charset="-52"/>
              <a:ea typeface="Roboto Condensed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F1E0505-E303-D8ED-6CC0-D70EACE43B47}"/>
              </a:ext>
            </a:extLst>
          </p:cNvPr>
          <p:cNvSpPr txBox="1">
            <a:spLocks/>
          </p:cNvSpPr>
          <p:nvPr/>
        </p:nvSpPr>
        <p:spPr bwMode="gray">
          <a:xfrm>
            <a:off x="313715" y="4119321"/>
            <a:ext cx="380587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fontAlgn="base">
              <a:spcAft>
                <a:spcPct val="0"/>
              </a:spcAft>
              <a:buClr>
                <a:srgbClr val="009FE9"/>
              </a:buClr>
            </a:pPr>
            <a:r>
              <a:rPr lang="en-US" sz="2200" dirty="0">
                <a:solidFill>
                  <a:srgbClr val="FFFF00"/>
                </a:solidFill>
                <a:latin typeface="Oswald Light" pitchFamily="2" charset="-52"/>
                <a:ea typeface="VTB Group Cond Book" panose="020B0506050504020204" pitchFamily="34" charset="77"/>
              </a:rPr>
              <a:t>Prof. </a:t>
            </a:r>
            <a:r>
              <a:rPr lang="en-US" sz="2200" dirty="0" err="1">
                <a:solidFill>
                  <a:srgbClr val="FFFF00"/>
                </a:solidFill>
                <a:latin typeface="Oswald Light" pitchFamily="2" charset="-52"/>
                <a:ea typeface="VTB Group Cond Book" panose="020B0506050504020204" pitchFamily="34" charset="77"/>
              </a:rPr>
              <a:t>Nurdinov</a:t>
            </a:r>
            <a:r>
              <a:rPr lang="en-US" sz="2200" dirty="0">
                <a:solidFill>
                  <a:srgbClr val="FFFF00"/>
                </a:solidFill>
                <a:latin typeface="Oswald Light" pitchFamily="2" charset="-52"/>
                <a:ea typeface="VTB Group Cond Book" panose="020B0506050504020204" pitchFamily="34" charset="77"/>
              </a:rPr>
              <a:t> </a:t>
            </a:r>
            <a:r>
              <a:rPr lang="en-US" sz="2200" dirty="0" err="1">
                <a:solidFill>
                  <a:srgbClr val="FFFF00"/>
                </a:solidFill>
                <a:latin typeface="Oswald Light" pitchFamily="2" charset="-52"/>
                <a:ea typeface="VTB Group Cond Book" panose="020B0506050504020204" pitchFamily="34" charset="77"/>
              </a:rPr>
              <a:t>Murodali</a:t>
            </a:r>
            <a:endParaRPr lang="ru-RU" sz="2200" dirty="0">
              <a:solidFill>
                <a:srgbClr val="FFFF00"/>
              </a:solidFill>
              <a:latin typeface="Oswald Light" pitchFamily="2" charset="-52"/>
              <a:ea typeface="VTB Group Cond Book" panose="020B0506050504020204" pitchFamily="34" charset="77"/>
            </a:endParaRPr>
          </a:p>
        </p:txBody>
      </p:sp>
      <p:sp>
        <p:nvSpPr>
          <p:cNvPr id="5" name="Rounded Rectangle 17">
            <a:extLst>
              <a:ext uri="{FF2B5EF4-FFF2-40B4-BE49-F238E27FC236}">
                <a16:creationId xmlns:a16="http://schemas.microsoft.com/office/drawing/2014/main" id="{6AB33A65-AF4F-1F56-FEAF-DC2BF6049A20}"/>
              </a:ext>
            </a:extLst>
          </p:cNvPr>
          <p:cNvSpPr/>
          <p:nvPr/>
        </p:nvSpPr>
        <p:spPr>
          <a:xfrm>
            <a:off x="313715" y="5217251"/>
            <a:ext cx="3174328" cy="510230"/>
          </a:xfrm>
          <a:prstGeom prst="roundRect">
            <a:avLst/>
          </a:prstGeom>
          <a:solidFill>
            <a:srgbClr val="00369B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228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Oswald Light" pitchFamily="2" charset="-52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85399D5-B759-F1E3-BA76-36685FD6CB58}"/>
              </a:ext>
            </a:extLst>
          </p:cNvPr>
          <p:cNvSpPr txBox="1">
            <a:spLocks/>
          </p:cNvSpPr>
          <p:nvPr/>
        </p:nvSpPr>
        <p:spPr bwMode="gray">
          <a:xfrm>
            <a:off x="627155" y="5334046"/>
            <a:ext cx="277531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fontAlgn="base">
              <a:spcAft>
                <a:spcPct val="0"/>
              </a:spcAft>
              <a:buClr>
                <a:srgbClr val="009FE9"/>
              </a:buClr>
            </a:pPr>
            <a:r>
              <a:rPr lang="en-US" dirty="0" err="1">
                <a:solidFill>
                  <a:prstClr val="white"/>
                </a:solidFill>
                <a:latin typeface="Oswald Light" pitchFamily="2" charset="-52"/>
                <a:ea typeface="VTB Group Cond Book" panose="020B0506050504020204" pitchFamily="34" charset="77"/>
              </a:rPr>
              <a:t>AndMI</a:t>
            </a:r>
            <a:r>
              <a:rPr lang="en-US" dirty="0">
                <a:solidFill>
                  <a:prstClr val="white"/>
                </a:solidFill>
                <a:latin typeface="Oswald Light" pitchFamily="2" charset="-52"/>
                <a:ea typeface="VTB Group Cond Book" panose="020B0506050504020204" pitchFamily="34" charset="77"/>
              </a:rPr>
              <a:t>   2023-2024</a:t>
            </a:r>
            <a:endParaRPr lang="ru-RU" dirty="0">
              <a:solidFill>
                <a:prstClr val="white"/>
              </a:solidFill>
              <a:latin typeface="Oswald Light" pitchFamily="2" charset="-52"/>
              <a:ea typeface="VTB Group Cond Book" panose="020B0506050504020204" pitchFamily="34" charset="77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63732" y="641929"/>
            <a:ext cx="6028267" cy="6216072"/>
          </a:xfrm>
          <a:prstGeom prst="rtTriangle">
            <a:avLst/>
          </a:prstGeom>
        </p:spPr>
      </p:pic>
      <p:sp>
        <p:nvSpPr>
          <p:cNvPr id="8" name="Прямоугольник 7"/>
          <p:cNvSpPr/>
          <p:nvPr/>
        </p:nvSpPr>
        <p:spPr>
          <a:xfrm rot="18843338">
            <a:off x="3798674" y="2570183"/>
            <a:ext cx="6096000" cy="1289071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[Organizing vehicle transportation and traffic safety] week13 - Organization of truck traffic. Basic requirements for organizing transportation on the line.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64545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57512" y="620889"/>
            <a:ext cx="8534400" cy="3615267"/>
          </a:xfrm>
        </p:spPr>
        <p:txBody>
          <a:bodyPr>
            <a:normAutofit/>
          </a:bodyPr>
          <a:lstStyle/>
          <a:p>
            <a:r>
              <a:rPr lang="en-US" b="1" dirty="0" err="1">
                <a:solidFill>
                  <a:schemeClr val="tx1"/>
                </a:solidFill>
              </a:rPr>
              <a:t>Rеja</a:t>
            </a:r>
            <a:r>
              <a:rPr lang="en-US" b="1" dirty="0">
                <a:solidFill>
                  <a:schemeClr val="tx1"/>
                </a:solidFill>
              </a:rPr>
              <a:t>:</a:t>
            </a:r>
            <a:endParaRPr lang="ru-RU" dirty="0">
              <a:solidFill>
                <a:schemeClr val="tx1"/>
              </a:solidFill>
            </a:endParaRPr>
          </a:p>
          <a:p>
            <a:r>
              <a:rPr lang="en-US" sz="1800" dirty="0"/>
              <a:t>13.1. Yuk </a:t>
            </a:r>
            <a:r>
              <a:rPr lang="en-US" sz="1800" dirty="0" err="1"/>
              <a:t>hosil</a:t>
            </a:r>
            <a:r>
              <a:rPr lang="en-US" sz="1800" dirty="0"/>
              <a:t> </a:t>
            </a:r>
            <a:r>
              <a:rPr lang="en-US" sz="1800" dirty="0" err="1"/>
              <a:t>qiluvchi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yuk </a:t>
            </a:r>
            <a:r>
              <a:rPr lang="en-US" sz="1800" dirty="0" err="1"/>
              <a:t>qabul</a:t>
            </a:r>
            <a:r>
              <a:rPr lang="en-US" sz="1800" dirty="0"/>
              <a:t> </a:t>
            </a:r>
            <a:r>
              <a:rPr lang="en-US" sz="1800" dirty="0" err="1"/>
              <a:t>qiluvchi</a:t>
            </a:r>
            <a:r>
              <a:rPr lang="en-US" sz="1800" dirty="0"/>
              <a:t> </a:t>
            </a:r>
            <a:r>
              <a:rPr lang="en-US" sz="1800" dirty="0" err="1"/>
              <a:t>punktlar</a:t>
            </a:r>
            <a:r>
              <a:rPr lang="en-US" sz="1800" dirty="0"/>
              <a:t>, </a:t>
            </a:r>
            <a:r>
              <a:rPr lang="en-US" sz="1800" dirty="0" err="1"/>
              <a:t>ularni</a:t>
            </a:r>
            <a:r>
              <a:rPr lang="en-US" sz="1800" dirty="0"/>
              <a:t> </a:t>
            </a:r>
            <a:r>
              <a:rPr lang="en-US" sz="1800" dirty="0" err="1"/>
              <a:t>tasnifi</a:t>
            </a:r>
            <a:r>
              <a:rPr lang="en-US" sz="1800" dirty="0"/>
              <a:t>.</a:t>
            </a:r>
          </a:p>
          <a:p>
            <a:r>
              <a:rPr lang="en-US" sz="1800" dirty="0"/>
              <a:t>13.2. </a:t>
            </a:r>
            <a:r>
              <a:rPr lang="en-US" sz="1800" dirty="0" err="1"/>
              <a:t>Avtotransport</a:t>
            </a:r>
            <a:r>
              <a:rPr lang="en-US" sz="1800" dirty="0"/>
              <a:t> </a:t>
            </a:r>
            <a:r>
              <a:rPr lang="en-US" sz="1800" dirty="0" err="1"/>
              <a:t>korxonasi</a:t>
            </a:r>
            <a:r>
              <a:rPr lang="en-US" sz="1800" dirty="0"/>
              <a:t> yuk </a:t>
            </a:r>
            <a:r>
              <a:rPr lang="en-US" sz="1800" dirty="0" err="1"/>
              <a:t>tashish</a:t>
            </a:r>
            <a:r>
              <a:rPr lang="en-US" sz="1800" dirty="0"/>
              <a:t> </a:t>
            </a:r>
            <a:r>
              <a:rPr lang="en-US" sz="1800" dirty="0" err="1"/>
              <a:t>hajmi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yuk </a:t>
            </a:r>
            <a:r>
              <a:rPr lang="en-US" sz="1800" dirty="0" err="1"/>
              <a:t>oboroti</a:t>
            </a:r>
            <a:r>
              <a:rPr lang="en-US" sz="1800" dirty="0"/>
              <a:t>.</a:t>
            </a:r>
          </a:p>
          <a:p>
            <a:r>
              <a:rPr lang="en-US" sz="1800" dirty="0"/>
              <a:t>13.3. Yuk </a:t>
            </a:r>
            <a:r>
              <a:rPr lang="en-US" sz="1800" dirty="0" err="1"/>
              <a:t>oqimi</a:t>
            </a:r>
            <a:r>
              <a:rPr lang="en-US" sz="1800" dirty="0"/>
              <a:t>, </a:t>
            </a:r>
            <a:r>
              <a:rPr lang="en-US" sz="1800" dirty="0" err="1"/>
              <a:t>uning</a:t>
            </a:r>
            <a:r>
              <a:rPr lang="en-US" sz="1800" dirty="0"/>
              <a:t> </a:t>
            </a:r>
            <a:r>
              <a:rPr lang="en-US" sz="1800" dirty="0" err="1"/>
              <a:t>epyurasi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sxemasi</a:t>
            </a:r>
            <a:r>
              <a:rPr lang="en-US" sz="1800" dirty="0"/>
              <a:t>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86"/>
          <a:stretch/>
        </p:blipFill>
        <p:spPr>
          <a:xfrm>
            <a:off x="364067" y="368299"/>
            <a:ext cx="2442632" cy="252024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364067" y="3888906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dirty="0" err="1">
                <a:solidFill>
                  <a:schemeClr val="accent6"/>
                </a:solidFill>
              </a:rPr>
              <a:t>Henderson</a:t>
            </a:r>
            <a:r>
              <a:rPr lang="ru-RU" sz="1200" dirty="0">
                <a:solidFill>
                  <a:schemeClr val="accent6"/>
                </a:solidFill>
              </a:rPr>
              <a:t> K. (</a:t>
            </a:r>
            <a:r>
              <a:rPr lang="ru-RU" sz="1200" dirty="0" err="1">
                <a:solidFill>
                  <a:schemeClr val="accent6"/>
                </a:solidFill>
              </a:rPr>
              <a:t>Published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on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November</a:t>
            </a:r>
            <a:r>
              <a:rPr lang="ru-RU" sz="1200" dirty="0">
                <a:solidFill>
                  <a:schemeClr val="accent6"/>
                </a:solidFill>
              </a:rPr>
              <a:t> 5, 2015). </a:t>
            </a:r>
            <a:r>
              <a:rPr lang="ru-RU" sz="1200" dirty="0" err="1">
                <a:solidFill>
                  <a:schemeClr val="accent6"/>
                </a:solidFill>
              </a:rPr>
              <a:t>Pink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Japanese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truck</a:t>
            </a:r>
            <a:r>
              <a:rPr lang="ru-RU" sz="1200" dirty="0">
                <a:solidFill>
                  <a:schemeClr val="accent6"/>
                </a:solidFill>
              </a:rPr>
              <a:t>. </a:t>
            </a:r>
            <a:r>
              <a:rPr lang="ru-RU" sz="1200" dirty="0" err="1">
                <a:solidFill>
                  <a:schemeClr val="accent6"/>
                </a:solidFill>
              </a:rPr>
              <a:t>Free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to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use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under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the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Unsplash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License</a:t>
            </a:r>
            <a:r>
              <a:rPr lang="ru-RU" sz="1200" dirty="0">
                <a:solidFill>
                  <a:schemeClr val="accent6"/>
                </a:solidFill>
              </a:rPr>
              <a:t> https://unsplash.com/photos/Pj6TgpS_Vt4</a:t>
            </a:r>
          </a:p>
        </p:txBody>
      </p:sp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B6387F6F-1DD1-9DF8-41B0-A42957A755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ECAD6F5-606E-3287-264B-F2DCDE8369E0}"/>
              </a:ext>
            </a:extLst>
          </p:cNvPr>
          <p:cNvSpPr txBox="1"/>
          <p:nvPr/>
        </p:nvSpPr>
        <p:spPr>
          <a:xfrm>
            <a:off x="823912" y="4487332"/>
            <a:ext cx="8701087" cy="17045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z-Cyrl-UZ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Tayanch so‘z va iboralar: 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qiluvchi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punktlar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yuk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qabul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qiluvchi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punktlar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tayyor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mahsulot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yarim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tayyor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mahsulot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i="1" kern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yuklash</a:t>
            </a:r>
            <a:r>
              <a:rPr lang="en-US" sz="1800" i="1" kern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kern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hajmi</a:t>
            </a:r>
            <a:r>
              <a:rPr lang="en-US" sz="1800" i="1" kern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i="1" kern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tushirish</a:t>
            </a:r>
            <a:r>
              <a:rPr lang="en-US" sz="1800" i="1" kern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kern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hajmi</a:t>
            </a:r>
            <a:r>
              <a:rPr lang="en-US" sz="1800" i="1" kern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shahar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stantsiyalari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operatsiyalar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tijorat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operatsiyalari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yuk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operatsiyalari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axborot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operatsiyalari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yuk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oqimi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notekisligi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tarmoqli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tuzilish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guruxli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tuzilish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turdosh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tuzilish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57613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86"/>
          <a:stretch/>
        </p:blipFill>
        <p:spPr>
          <a:xfrm>
            <a:off x="8165041" y="461665"/>
            <a:ext cx="3731683" cy="38502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5800724" y="0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dirty="0" err="1">
                <a:solidFill>
                  <a:schemeClr val="accent6"/>
                </a:solidFill>
              </a:rPr>
              <a:t>Henderson</a:t>
            </a:r>
            <a:r>
              <a:rPr lang="ru-RU" sz="1200" dirty="0">
                <a:solidFill>
                  <a:schemeClr val="accent6"/>
                </a:solidFill>
              </a:rPr>
              <a:t> K. (</a:t>
            </a:r>
            <a:r>
              <a:rPr lang="ru-RU" sz="1200" dirty="0" err="1">
                <a:solidFill>
                  <a:schemeClr val="accent6"/>
                </a:solidFill>
              </a:rPr>
              <a:t>Published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on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November</a:t>
            </a:r>
            <a:r>
              <a:rPr lang="ru-RU" sz="1200" dirty="0">
                <a:solidFill>
                  <a:schemeClr val="accent6"/>
                </a:solidFill>
              </a:rPr>
              <a:t> 5, 2015). </a:t>
            </a:r>
            <a:r>
              <a:rPr lang="ru-RU" sz="1200" dirty="0" err="1">
                <a:solidFill>
                  <a:schemeClr val="accent6"/>
                </a:solidFill>
              </a:rPr>
              <a:t>Pink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Japanese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truck</a:t>
            </a:r>
            <a:r>
              <a:rPr lang="ru-RU" sz="1200" dirty="0">
                <a:solidFill>
                  <a:schemeClr val="accent6"/>
                </a:solidFill>
              </a:rPr>
              <a:t>. </a:t>
            </a:r>
            <a:r>
              <a:rPr lang="ru-RU" sz="1200" dirty="0" err="1">
                <a:solidFill>
                  <a:schemeClr val="accent6"/>
                </a:solidFill>
              </a:rPr>
              <a:t>Free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to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use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under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the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Unsplash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License</a:t>
            </a:r>
            <a:r>
              <a:rPr lang="ru-RU" sz="1200" dirty="0">
                <a:solidFill>
                  <a:schemeClr val="accent6"/>
                </a:solidFill>
              </a:rPr>
              <a:t> https://unsplash.com/photos/Pj6TgpS_Vt4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108B049-B1C9-AFA5-4A19-743784F29B3C}"/>
              </a:ext>
            </a:extLst>
          </p:cNvPr>
          <p:cNvSpPr txBox="1"/>
          <p:nvPr/>
        </p:nvSpPr>
        <p:spPr>
          <a:xfrm>
            <a:off x="509588" y="789095"/>
            <a:ext cx="6786562" cy="5115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yig‘iluvchi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punktlar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qiluvchi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qabul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qiluvchi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punktlar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qabul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qiluvchi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punktlar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deb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ataladi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qiluvchi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punktdan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jo‘natilgan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miqdori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punktning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jo‘natish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oborotini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xarakterlaydi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qabul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qiluvchi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punktga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keltirilgan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miqdori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ayni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punktning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tovar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qabul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qiluvchi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oborotini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xarakterlaydi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yig‘iluvchi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qabul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qiluvchi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punktlarga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sanoat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korxonalari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jamoa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fermer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xo‘jaliklari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tegirmon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(elevator)lar,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tayyorlov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punktlari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konlar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temir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bekatlari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suv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portlari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aeroportlar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qurilish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maydonlari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moddiy-texnika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ta’minoti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baza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omborlari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do‘kon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kabilar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kiradi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0050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3AD049E-5E46-754E-5ED1-90D69C37AF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1B97556-7B32-35D2-57E9-174635A0BA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B9D7633-013F-0809-5666-09CC30BD91B3}"/>
              </a:ext>
            </a:extLst>
          </p:cNvPr>
          <p:cNvSpPr txBox="1"/>
          <p:nvPr/>
        </p:nvSpPr>
        <p:spPr>
          <a:xfrm>
            <a:off x="538162" y="582106"/>
            <a:ext cx="11115675" cy="50285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qabul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punktlar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joylashuvi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o‘rtasidagi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transport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aloqalari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chiqaruvchi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iste’mol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korxona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tashkilotlar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joylashuvi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iqtisodiy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ahamiyati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tovar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almashinuv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shoxobchalari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chiqaruvchi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joylashuvi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barcha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transportlar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ortish-tushirish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punktlari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joylashuvi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chambarchas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bog‘liqdir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punktlar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xarakteri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hudud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tashqarida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iste’mol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sanoat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qishloq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xo‘jalik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mahsulotlari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bog‘liqdir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transporti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jo‘natiluvchi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umumiy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miqdori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chiqaruvchi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korxonalar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quvvati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qishloq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xo‘jaligi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maydonlari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unumdorligi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bog‘liqdir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Ayrim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davrlarda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chiqarilgan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mahsulotlar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joylarda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omborlarda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yig‘ilib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yig‘ilib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qolishiga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misol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tariqasida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zavod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shaxta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konlarning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sutkali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mahsuloti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jamoa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xo‘jaliklarining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tayyorlov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punkta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elevatorlarga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topshirilgunga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qadar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yig‘ilib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qolgan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don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mahsuloti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paxta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xom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ashyosi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keltirish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punktlar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qatoriga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kam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miqdorda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tashiladigan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qancha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obyektlar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kirishi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Bularga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bozorlar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do‘konlar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aholi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yashovchi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joylardan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axlatlarni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kiradi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53407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       	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736"/>
          <a:stretch/>
        </p:blipFill>
        <p:spPr>
          <a:xfrm>
            <a:off x="0" y="0"/>
            <a:ext cx="3318933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410373" y="6195367"/>
            <a:ext cx="687185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CHUTTERSNAP.  (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Published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on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May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10, 2017).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Busy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cargo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port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 </a:t>
            </a:r>
            <a:endParaRPr lang="en-US" sz="12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Free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to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use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under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Unsplash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License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 https://unsplash.com/photos/eqwFWHfQipg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E80AB17-32E3-0676-800C-FA8ED31A748B}"/>
              </a:ext>
            </a:extLst>
          </p:cNvPr>
          <p:cNvSpPr txBox="1"/>
          <p:nvPr/>
        </p:nvSpPr>
        <p:spPr>
          <a:xfrm>
            <a:off x="3652307" y="151148"/>
            <a:ext cx="8111067" cy="5859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qabul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punktlar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ta’minot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zarurati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mahsulotlarni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yetkazib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imkoniyati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bog‘liqdir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Har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yetkazib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ko‘pincha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moddiy-texnik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ta’minotning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qo‘yilganligi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bog‘liqdir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Ba’zi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holatlarda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keltirilgan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ma’lum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qismi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ishlov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berilgandan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so‘ng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tayyor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mahsulot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yarim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tayyor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mahsulot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sifatida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qaytadan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transportga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qaytarilishi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dastgoxlar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un,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oziq-ovqat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mahsulotlari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paxta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tolasi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gazlama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ba’zida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to‘la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ishlatilib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transportga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qaytarilmaydi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yonilg‘ilar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moylash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yog‘lari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kislota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oziq-ovqat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mahsulotlari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qurilishda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ishlatiluvchi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materiallar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kons-truksiyalar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). 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Ba’zi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punktlar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chiqarish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faoliyatiga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mahalning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kombinatsiyalashgan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jo‘natuvchi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qabul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zavod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fabrikalar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temir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suv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transporti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bekatlari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ulgurji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baza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omborlar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Bunday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kombinatsiyalashgan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punktlarning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tonnalarda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o‘lchanuvchi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oboroti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jo‘natiluvchi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qabul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ba’zida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transit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yig‘indisi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o‘lchanadi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70803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EFEB219-5549-14CA-C15D-D6C2DCCD88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9B256FC-A8BF-9280-9BB8-59B61EDBF4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3BF0B4B-F8C0-505F-742B-7F53A0967864}"/>
              </a:ext>
            </a:extLst>
          </p:cNvPr>
          <p:cNvSpPr txBox="1"/>
          <p:nvPr/>
        </p:nvSpPr>
        <p:spPr>
          <a:xfrm>
            <a:off x="1547812" y="499223"/>
            <a:ext cx="8534400" cy="5859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800" b="1" kern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 </a:t>
            </a:r>
            <a:r>
              <a:rPr lang="en-US" sz="1800" b="1" kern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en-US" sz="1800" b="1" kern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kern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qiluvchi</a:t>
            </a:r>
            <a:r>
              <a:rPr lang="en-US" sz="1800" b="1" kern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kern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b="1" kern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b="1" kern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qabul</a:t>
            </a:r>
            <a:r>
              <a:rPr lang="en-US" sz="1800" b="1" kern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kern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qiluvchi</a:t>
            </a:r>
            <a:r>
              <a:rPr lang="en-US" sz="1800" b="1" kern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joy (</a:t>
            </a:r>
            <a:r>
              <a:rPr lang="en-US" sz="1800" b="1" kern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punkt</a:t>
            </a:r>
            <a:r>
              <a:rPr lang="en-US" sz="1800" b="1" kern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)lar </a:t>
            </a:r>
            <a:r>
              <a:rPr lang="en-US" sz="1800" b="1" kern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tasnifi</a:t>
            </a:r>
            <a:r>
              <a:rPr lang="en-US" sz="1800" b="1" kern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800" kern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 </a:t>
            </a:r>
            <a:r>
              <a:rPr lang="en-US" sz="1800" kern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Bajarilgan</a:t>
            </a:r>
            <a:r>
              <a:rPr lang="en-US" sz="1800" kern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kern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ishning</a:t>
            </a:r>
            <a:r>
              <a:rPr lang="en-US" sz="1800" kern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kern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xususiyatiga</a:t>
            </a:r>
            <a:r>
              <a:rPr lang="en-US" sz="1800" kern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kern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qarab</a:t>
            </a:r>
            <a:r>
              <a:rPr lang="en-US" sz="1800" kern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800" kern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1800" kern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Yuklash</a:t>
            </a:r>
            <a:r>
              <a:rPr lang="en-US" sz="1800" kern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kern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yuklash</a:t>
            </a:r>
            <a:r>
              <a:rPr lang="en-US" sz="1800" kern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kern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hajmi-tushirish</a:t>
            </a:r>
            <a:r>
              <a:rPr lang="en-US" sz="1800" kern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kern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hajmi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hajmi-yuklash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hajmi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tushirish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Qayta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(port,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chegara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Alohida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transport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modullari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ishlashning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tabiati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kontsentratsiyasiga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qarab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ixtisoslashgan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ixtisoslashgan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emas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Shahar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stantsiyalari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(SHYS)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3.Yuk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tijorat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chiqarish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qarab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UFJ -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umumiy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joylari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KKIJ -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kamdan-kam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ishlatiladigan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joylar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35156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90"/>
          <a:stretch/>
        </p:blipFill>
        <p:spPr>
          <a:xfrm>
            <a:off x="7763932" y="0"/>
            <a:ext cx="4428067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910946" y="501272"/>
            <a:ext cx="39845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err="1"/>
              <a:t>Abreu</a:t>
            </a:r>
            <a:r>
              <a:rPr lang="ru-RU" sz="1200" dirty="0"/>
              <a:t> R. (</a:t>
            </a:r>
            <a:r>
              <a:rPr lang="ru-RU" sz="1200" dirty="0" err="1"/>
              <a:t>Published</a:t>
            </a:r>
            <a:r>
              <a:rPr lang="ru-RU" sz="1200" dirty="0"/>
              <a:t> </a:t>
            </a:r>
            <a:r>
              <a:rPr lang="ru-RU" sz="1200" dirty="0" err="1"/>
              <a:t>on</a:t>
            </a:r>
            <a:r>
              <a:rPr lang="ru-RU" sz="1200" dirty="0"/>
              <a:t> </a:t>
            </a:r>
            <a:r>
              <a:rPr lang="ru-RU" sz="1200" dirty="0" err="1"/>
              <a:t>February</a:t>
            </a:r>
            <a:r>
              <a:rPr lang="ru-RU" sz="1200" dirty="0"/>
              <a:t> 19, 2018). </a:t>
            </a:r>
            <a:r>
              <a:rPr lang="ru-RU" sz="1200" dirty="0" err="1"/>
              <a:t>truck</a:t>
            </a:r>
            <a:r>
              <a:rPr lang="ru-RU" sz="1200" dirty="0"/>
              <a:t> </a:t>
            </a:r>
            <a:r>
              <a:rPr lang="ru-RU" sz="1200" dirty="0" err="1"/>
              <a:t>in</a:t>
            </a:r>
            <a:r>
              <a:rPr lang="ru-RU" sz="1200" dirty="0"/>
              <a:t> </a:t>
            </a:r>
            <a:r>
              <a:rPr lang="ru-RU" sz="1200" dirty="0" err="1"/>
              <a:t>between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mountains</a:t>
            </a:r>
            <a:r>
              <a:rPr lang="ru-RU" sz="1200" dirty="0"/>
              <a:t>. </a:t>
            </a:r>
            <a:r>
              <a:rPr lang="ru-RU" sz="1200" dirty="0" err="1"/>
              <a:t>Free</a:t>
            </a:r>
            <a:r>
              <a:rPr lang="ru-RU" sz="1200" dirty="0"/>
              <a:t> </a:t>
            </a:r>
            <a:r>
              <a:rPr lang="ru-RU" sz="1200" dirty="0" err="1"/>
              <a:t>to</a:t>
            </a:r>
            <a:r>
              <a:rPr lang="ru-RU" sz="1200" dirty="0"/>
              <a:t> </a:t>
            </a:r>
            <a:r>
              <a:rPr lang="ru-RU" sz="1200" dirty="0" err="1"/>
              <a:t>use</a:t>
            </a:r>
            <a:r>
              <a:rPr lang="ru-RU" sz="1200" dirty="0"/>
              <a:t> </a:t>
            </a:r>
            <a:r>
              <a:rPr lang="ru-RU" sz="1200" dirty="0" err="1"/>
              <a:t>under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Unsplash</a:t>
            </a:r>
            <a:r>
              <a:rPr lang="ru-RU" sz="1200" dirty="0"/>
              <a:t> </a:t>
            </a:r>
            <a:r>
              <a:rPr lang="ru-RU" sz="1200" dirty="0" err="1"/>
              <a:t>License</a:t>
            </a:r>
            <a:r>
              <a:rPr lang="ru-RU" sz="1200" dirty="0"/>
              <a:t>. https://unsplash.com/photos/lq9PxpwDZUk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136298-265D-9364-A0D3-74AF63875D1A}"/>
              </a:ext>
            </a:extLst>
          </p:cNvPr>
          <p:cNvSpPr txBox="1"/>
          <p:nvPr/>
        </p:nvSpPr>
        <p:spPr>
          <a:xfrm>
            <a:off x="614363" y="398571"/>
            <a:ext cx="6538912" cy="5115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stansiyalarida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oshiriladigan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operatsiyalar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quyidagicha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operatsiyalar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poyezdlarni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tarqatib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yuborish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poyezdlarni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shakllantirish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ketish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vaqtida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poyezdlarni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qayta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ishlash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tirkamalarni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yetkazib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tozalash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Ushbu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operatsiyalarni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bajarish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stantsiyalar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quyidagilarga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temir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yo‘llar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signalizatsiya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aloqa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vositalari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62713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B4E3FB2-8898-41E6-6C9B-82AFBCC614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53F3F38-3A48-A8AD-CB2D-D9C0C79F01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DF0C4AE-E76B-33AF-4C97-B194F3522B2C}"/>
              </a:ext>
            </a:extLst>
          </p:cNvPr>
          <p:cNvSpPr txBox="1"/>
          <p:nvPr/>
        </p:nvSpPr>
        <p:spPr>
          <a:xfrm>
            <a:off x="471488" y="167450"/>
            <a:ext cx="4376737" cy="5444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2.Yuk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operatsiyalari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yuklash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tushirish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ortiqcha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tartiblash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operatsiyalarini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bajarish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sharoitlarni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yaratish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yopiq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ochiq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omborlari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ortish-tushirish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operatsiyalarini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chiqarish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mexanizmlari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tirkamalarni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yuklashga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tayyorlash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moslamalar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avtoulovlarni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tozalash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vositalar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E12EEC0-1866-5269-5662-F9015E28F6F9}"/>
              </a:ext>
            </a:extLst>
          </p:cNvPr>
          <p:cNvSpPr txBox="1"/>
          <p:nvPr/>
        </p:nvSpPr>
        <p:spPr>
          <a:xfrm>
            <a:off x="5684837" y="167450"/>
            <a:ext cx="6105524" cy="6690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Tijorat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operatsiyalari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qabul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yetkazib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berish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saqlash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tortish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yetkazib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hujjatlarini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ro‘yxatdan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o‘tkazish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soliq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kredit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hisobotni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joriy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etish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da'vo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faoliyati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tijorat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tekshiruvlar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Ushbu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operatsiyalarni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bajarish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sizga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quyidagilar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tijorat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tekshiruvi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punkti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punkti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tovar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idorasi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vaznni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boshqarish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transport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ekspeditsiya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bo‘limi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axborot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xizmati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da'vo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arizasi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xizmati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70452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9406" y="878471"/>
            <a:ext cx="5682982" cy="42119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135572" y="5240865"/>
            <a:ext cx="672242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Meissner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J. (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Published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on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July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28, 2020).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Outer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Harbor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,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Hamburg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,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Germany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Free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to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use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under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Unsplash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License</a:t>
            </a:r>
            <a:r>
              <a:rPr lang="en-US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  <a:hlinkClick r:id="rId3"/>
              </a:rPr>
              <a:t>https://unsplash.com/photos/oGafvInnHlY</a:t>
            </a:r>
            <a:r>
              <a:rPr lang="en-US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endParaRPr lang="ru-RU" sz="1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C0389EC-7318-166B-0AF0-B5A6A4B39CFF}"/>
              </a:ext>
            </a:extLst>
          </p:cNvPr>
          <p:cNvSpPr txBox="1"/>
          <p:nvPr/>
        </p:nvSpPr>
        <p:spPr>
          <a:xfrm>
            <a:off x="928688" y="802744"/>
            <a:ext cx="6105524" cy="3730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Axborot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operatsiyalari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stantsiyada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turli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aloqa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yordamida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oshiriladi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karnay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telefon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teletayp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televizor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pnevmatik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pochta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ACS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sharoitida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kompyuter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96951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877"/>
          <a:stretch/>
        </p:blipFill>
        <p:spPr>
          <a:xfrm>
            <a:off x="0" y="4148903"/>
            <a:ext cx="12192000" cy="2709097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729643" y="3641359"/>
            <a:ext cx="872282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Hochgesang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J. (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Published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on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January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14, 2020).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Highway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Free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to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use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under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Unsplash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License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 https://unsplash.com/photos/3-y9vq8uoxk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C81EA51-4329-39DD-E7A7-7155525332F3}"/>
              </a:ext>
            </a:extLst>
          </p:cNvPr>
          <p:cNvSpPr txBox="1"/>
          <p:nvPr/>
        </p:nvSpPr>
        <p:spPr>
          <a:xfrm>
            <a:off x="619125" y="274796"/>
            <a:ext cx="10953750" cy="33665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13.2.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Avtotransport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korxonalarining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hajmi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oboroti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b="1" kern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 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qanday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avtotransport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korxonasining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hajmi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—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mo‘ljallangan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ma’lum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davr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ichida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tonnalarda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o‘lchanuvchi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miqdoridir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Avtotransport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korxonasining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oboroti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deyilganda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ma’lum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davr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ichida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miqdorining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masofasiga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ko‘paytmasi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tushuniladi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u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tonna-kilometrda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o‘lchanadi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hajmi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oboroti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bajarilish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sutkali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oyli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chorakli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yarim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yillikk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yillikk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45811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4029" y="2771774"/>
            <a:ext cx="5828395" cy="38764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565265" y="5461152"/>
            <a:ext cx="26212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Le J</a:t>
            </a:r>
            <a:r>
              <a:rPr lang="ru-RU" sz="1200" dirty="0"/>
              <a:t>. (</a:t>
            </a:r>
            <a:r>
              <a:rPr lang="ru-RU" sz="1200" dirty="0" err="1"/>
              <a:t>Published</a:t>
            </a:r>
            <a:r>
              <a:rPr lang="ru-RU" sz="1200" dirty="0"/>
              <a:t> </a:t>
            </a:r>
            <a:r>
              <a:rPr lang="ru-RU" sz="1200" dirty="0" err="1"/>
              <a:t>on</a:t>
            </a:r>
            <a:r>
              <a:rPr lang="ru-RU" sz="1200" dirty="0"/>
              <a:t> </a:t>
            </a:r>
            <a:r>
              <a:rPr lang="ru-RU" sz="1200" dirty="0" err="1"/>
              <a:t>June</a:t>
            </a:r>
            <a:r>
              <a:rPr lang="ru-RU" sz="1200" dirty="0"/>
              <a:t> 10, 2020). </a:t>
            </a:r>
            <a:r>
              <a:rPr lang="ru-RU" sz="1200" dirty="0" err="1"/>
              <a:t>Truck</a:t>
            </a:r>
            <a:r>
              <a:rPr lang="ru-RU" sz="1200" dirty="0"/>
              <a:t> </a:t>
            </a:r>
            <a:r>
              <a:rPr lang="ru-RU" sz="1200" dirty="0" err="1"/>
              <a:t>driving</a:t>
            </a:r>
            <a:r>
              <a:rPr lang="ru-RU" sz="1200" dirty="0"/>
              <a:t> </a:t>
            </a:r>
            <a:r>
              <a:rPr lang="ru-RU" sz="1200" dirty="0" err="1"/>
              <a:t>on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road</a:t>
            </a:r>
            <a:r>
              <a:rPr lang="ru-RU" sz="1200" dirty="0"/>
              <a:t>. </a:t>
            </a:r>
            <a:r>
              <a:rPr lang="ru-RU" sz="1200" dirty="0" err="1"/>
              <a:t>Free</a:t>
            </a:r>
            <a:r>
              <a:rPr lang="ru-RU" sz="1200" dirty="0"/>
              <a:t> </a:t>
            </a:r>
            <a:r>
              <a:rPr lang="ru-RU" sz="1200" dirty="0" err="1"/>
              <a:t>to</a:t>
            </a:r>
            <a:r>
              <a:rPr lang="ru-RU" sz="1200" dirty="0"/>
              <a:t> </a:t>
            </a:r>
            <a:r>
              <a:rPr lang="ru-RU" sz="1200" dirty="0" err="1"/>
              <a:t>use</a:t>
            </a:r>
            <a:r>
              <a:rPr lang="ru-RU" sz="1200" dirty="0"/>
              <a:t> </a:t>
            </a:r>
            <a:r>
              <a:rPr lang="ru-RU" sz="1200" dirty="0" err="1"/>
              <a:t>under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Unsplash</a:t>
            </a:r>
            <a:r>
              <a:rPr lang="ru-RU" sz="1200" dirty="0"/>
              <a:t> </a:t>
            </a:r>
            <a:r>
              <a:rPr lang="ru-RU" sz="1200" dirty="0" err="1"/>
              <a:t>License</a:t>
            </a:r>
            <a:r>
              <a:rPr lang="en-US" sz="1200" dirty="0"/>
              <a:t>.</a:t>
            </a:r>
            <a:r>
              <a:rPr lang="ru-RU" sz="1200" dirty="0"/>
              <a:t> </a:t>
            </a:r>
            <a:r>
              <a:rPr lang="ru-RU" sz="1200" dirty="0">
                <a:hlinkClick r:id="rId3"/>
              </a:rPr>
              <a:t>https://unsplash.com/photos/mVqTumQH-c0</a:t>
            </a:r>
            <a:r>
              <a:rPr lang="en-US" sz="1200" dirty="0"/>
              <a:t> </a:t>
            </a:r>
            <a:endParaRPr lang="ru-RU" sz="12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AD7145B-6304-8F17-61DD-70DC1C2424B2}"/>
              </a:ext>
            </a:extLst>
          </p:cNvPr>
          <p:cNvSpPr txBox="1"/>
          <p:nvPr/>
        </p:nvSpPr>
        <p:spPr>
          <a:xfrm>
            <a:off x="1052512" y="539646"/>
            <a:ext cx="8072437" cy="4191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yillikk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hajmi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oboroti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odatda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notekis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ba’zi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tashilishining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mavsumiyligi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oylar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kalendar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kunlari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yo‘l-iqlim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sharoitlari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ta’sir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Bir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yillik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oboroti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hajmi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notekisligining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O‘zbekiston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sharoitida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oxirgi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yillardagi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choraklar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bo‘linishi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quyidagicha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chorak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23....23,5 %,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II —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chorak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24....24,5 %, 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III –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chorak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26....27 % 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IV-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chorak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25....25,5 %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tashkil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qilayotir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41320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367B5FD-4297-72FA-DFE4-0BF976C738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0EE5E5D-CC36-D0A6-7E17-4465749D9A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CF4E837-8797-863D-CCAF-E7CEB6FEA6D6}"/>
              </a:ext>
            </a:extLst>
          </p:cNvPr>
          <p:cNvSpPr txBox="1"/>
          <p:nvPr/>
        </p:nvSpPr>
        <p:spPr>
          <a:xfrm>
            <a:off x="752474" y="581948"/>
            <a:ext cx="10525125" cy="5115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oborotining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notekislik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darajasi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notekislik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koeffitsienti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xarakterlanib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u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maksimal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oborotining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o‘rtacha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oboroti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qiymatiga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nisbati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aniqlanadi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ya’ni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oboroti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notekisligining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yuqori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bo‘lishi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transport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vositalari-ning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davomida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notekis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yuklanishiga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Bu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ulardan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samarali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kamaytiradi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tannarxining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qimmatlashishiga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sabab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bo‘lishi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Shu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bois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avtotransport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korxonalarining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rahbar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xodimlari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oborotining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notekislik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koeffitsienti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miqdorini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aniqlash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cheklanib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qolmay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tekislash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chora-tadbirlarini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chiqishi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transport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rejimini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oborotining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davomidagi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notekisligiga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qarab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tashkil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qilishlari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zarur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hajmi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oboroti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quyidagilar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tavsiflanadi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—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tashiluvchi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tarkibi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nomenklatura (don,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paxta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qand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lavlagi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qurilish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materiallari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mashina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jihozlar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neft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mahsulotlari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);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26200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E8E1675-7D9D-4514-1B05-0AF7AF8B5F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B99B5B6-6408-C6AF-34E0-8F003A5209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776CF3D-2588-F80E-13DC-A1447188DAC5}"/>
              </a:ext>
            </a:extLst>
          </p:cNvPr>
          <p:cNvSpPr txBox="1"/>
          <p:nvPr/>
        </p:nvSpPr>
        <p:spPr>
          <a:xfrm>
            <a:off x="866775" y="495516"/>
            <a:ext cx="10267950" cy="50285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—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miqdoriga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katta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miqdordagi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ya’ni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yo‘nalishida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ko`p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miqdorda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to‘p-to‘p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partiya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ya’ni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miqdori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nisbatan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kam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oboroti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jo‘natuvchilar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qabul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qiluvchilar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o‘zgaruvchan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mayda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partiyali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yig‘ib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tashiluvchi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—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miqdori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oz,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jo‘natuvchilar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qabul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qiluvchilar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o‘zgaruvchan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Mayda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partiyali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misol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savdo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ovqatlanish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korxonalari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aholiga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maishiy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xizmat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korxonalari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kimyoviy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tozalash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kir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yuvish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punktlari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h.k.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—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o‘zlashtirish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doimiy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ya’ni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oylari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ichida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o‘zgarmas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vaqtinchalik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	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—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ma’lum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davrda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tashilgandan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so‘ng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qaytarilmaydigan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mavsumiy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—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yilning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ma’lum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faslida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qisqa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ichida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ko‘p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mikdordagi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(don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paxta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xom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ashyosi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qand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lavlagi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kartoshka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sabzavot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ho‘l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kabilar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yig‘im-terim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tayyorlov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vaqtlaridagina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33340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121"/>
          <a:stretch/>
        </p:blipFill>
        <p:spPr>
          <a:xfrm>
            <a:off x="0" y="0"/>
            <a:ext cx="12192000" cy="229431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41070" y="2421326"/>
            <a:ext cx="116461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Wang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C. (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Published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on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July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23, 2018).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Central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,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Hong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Kong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Free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to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use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under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Unsplash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License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https://unsplash.com/photos/3ttFTqPQs5A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F11356C-E77F-7BB1-FA1C-DDDD2515FAB1}"/>
              </a:ext>
            </a:extLst>
          </p:cNvPr>
          <p:cNvSpPr txBox="1"/>
          <p:nvPr/>
        </p:nvSpPr>
        <p:spPr>
          <a:xfrm>
            <a:off x="1069181" y="3366120"/>
            <a:ext cx="10053637" cy="28069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Ba’zi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amaldagi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hajmi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mavjud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miqdoridan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birmuncha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yuqori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bo‘lishi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Bu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necha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qayta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izoxdanadi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avval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vaqtinchalik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saqlov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ombor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bazalarga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keyinchalik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iste’molchiga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Masalan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paxta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xom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ashyosining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70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foizi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avval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tayyorlov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punktiga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keyinchalik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davomida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paxta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tozalash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zavodiga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yig‘ilgan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donlar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avval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quritish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joylariga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keyin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temir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yoqasi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tayyorlov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punktlariga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keyinchalik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davomida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elevatorlarga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tashiladi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h.k.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67291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D14FD66-1242-D55A-3CD2-22CE40D40C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C852574-2721-0FF5-A0C6-46279DF2E3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F6982BD3-214E-E9F1-8362-3F6163A71446}"/>
                  </a:ext>
                </a:extLst>
              </p:cNvPr>
              <p:cNvSpPr txBox="1"/>
              <p:nvPr/>
            </p:nvSpPr>
            <p:spPr>
              <a:xfrm>
                <a:off x="914400" y="343040"/>
                <a:ext cx="9953625" cy="582916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Takroriy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tashish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ham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o‘z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koeffitsienti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bilan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xarakterlidir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va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uning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qiymati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amalda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tashilgan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yuklar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miqdori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(P</a:t>
                </a:r>
                <a:r>
                  <a:rPr lang="en-US" sz="2000" baseline="-25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max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)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ning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uning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mavjud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miqdori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(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P</a:t>
                </a:r>
                <a:r>
                  <a:rPr lang="en-US" sz="2000" baseline="-25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o‘rt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) ga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nisbati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orqali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aniqlanadi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:</a:t>
                </a:r>
                <a:endParaRPr lang="ru-RU" dirty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en-US" sz="2000" i="1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η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000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sz="2000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𝑃</m:t>
                            </m:r>
                          </m:e>
                          <m:sub>
                            <m:r>
                              <a:rPr lang="en-US" sz="2000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𝑚𝑎𝑥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ru-RU" sz="2000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𝑃</m:t>
                            </m:r>
                          </m:e>
                          <m:sub>
                            <m:r>
                              <a:rPr lang="en-US" sz="2000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𝑜</m:t>
                            </m:r>
                            <m:r>
                              <a:rPr lang="en-US" sz="2000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`</m:t>
                            </m:r>
                            <m:r>
                              <a:rPr lang="en-US" sz="2000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𝑟𝑡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	 (39)</a:t>
                </a:r>
                <a:endParaRPr lang="ru-RU" dirty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</a:pP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Takroriy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tashish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koeffitsientining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1,1....1,5 dan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oshmasligi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maqsadga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muvofiq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.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Takroriy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tashishga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yo‘l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qo‘ymaslik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uchun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yuklarni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tashishda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ishlab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chiqarish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joyidan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iste’mol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joyigacha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oraliq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ombor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baza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va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tayyorlov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punktlariga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tushirmasdan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bir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marta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tashishga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intilish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zarur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.</a:t>
                </a:r>
                <a:endParaRPr lang="ru-RU" dirty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</a:pP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Masalan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O‘zbekiston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sharoitida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yetishtirilgan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paxta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xom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ashyosining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70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foizi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ishlov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beruvchi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zavodlar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uzoq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bo‘lganligi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uchun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oraliq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tayyorlov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punktlariga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harakat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tezligi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kichik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bo‘lgan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traktorlarda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tashiladi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. Agar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traktorlar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o‘rniga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tez-yurar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va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ko‘p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yuk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tashuvchi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maxsus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paxta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tashish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avtomobillaridan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foydalanilsa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«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dala-avtopoezd-zavod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»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sxemasi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bilan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paxta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xom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ashyosining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bir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qismini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tayyorlov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punktiga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tushirmasdan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to‘g‘ridan-to‘g‘ri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jamoa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va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fermerlar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dalalaridan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zavodga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tashilishi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natijasida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qayta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tashishga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yo‘l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qo‘yilmaydi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.</a:t>
                </a:r>
                <a:endParaRPr lang="ru-RU" dirty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F6982BD3-214E-E9F1-8362-3F6163A7144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4400" y="343040"/>
                <a:ext cx="9953625" cy="5829160"/>
              </a:xfrm>
              <a:prstGeom prst="rect">
                <a:avLst/>
              </a:prstGeom>
              <a:blipFill>
                <a:blip r:embed="rId2"/>
                <a:stretch>
                  <a:fillRect l="-612" r="-612" b="-83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871082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31" r="22424"/>
          <a:stretch/>
        </p:blipFill>
        <p:spPr>
          <a:xfrm>
            <a:off x="-30275" y="0"/>
            <a:ext cx="4943098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21179" y="6000726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dirty="0" err="1"/>
              <a:t>Khalfalli</a:t>
            </a:r>
            <a:r>
              <a:rPr lang="ru-RU" sz="1200" dirty="0"/>
              <a:t> Y. (</a:t>
            </a:r>
            <a:r>
              <a:rPr lang="ru-RU" sz="1200" dirty="0" err="1"/>
              <a:t>Published</a:t>
            </a:r>
            <a:r>
              <a:rPr lang="ru-RU" sz="1200" dirty="0"/>
              <a:t> </a:t>
            </a:r>
            <a:r>
              <a:rPr lang="ru-RU" sz="1200" dirty="0" err="1"/>
              <a:t>on</a:t>
            </a:r>
            <a:r>
              <a:rPr lang="ru-RU" sz="1200" dirty="0"/>
              <a:t> </a:t>
            </a:r>
            <a:r>
              <a:rPr lang="ru-RU" sz="1200" dirty="0" err="1"/>
              <a:t>April</a:t>
            </a:r>
            <a:r>
              <a:rPr lang="ru-RU" sz="1200" dirty="0"/>
              <a:t> 14, 2020). </a:t>
            </a:r>
            <a:r>
              <a:rPr lang="ru-RU" sz="1200" dirty="0" err="1"/>
              <a:t>Truck</a:t>
            </a:r>
            <a:r>
              <a:rPr lang="ru-RU" sz="1200" dirty="0"/>
              <a:t>. </a:t>
            </a:r>
            <a:endParaRPr lang="en-US" sz="1200" dirty="0"/>
          </a:p>
          <a:p>
            <a:r>
              <a:rPr lang="ru-RU" sz="1200" dirty="0" err="1"/>
              <a:t>Free</a:t>
            </a:r>
            <a:r>
              <a:rPr lang="ru-RU" sz="1200" dirty="0"/>
              <a:t> </a:t>
            </a:r>
            <a:r>
              <a:rPr lang="ru-RU" sz="1200" dirty="0" err="1"/>
              <a:t>to</a:t>
            </a:r>
            <a:r>
              <a:rPr lang="ru-RU" sz="1200" dirty="0"/>
              <a:t> </a:t>
            </a:r>
            <a:r>
              <a:rPr lang="ru-RU" sz="1200" dirty="0" err="1"/>
              <a:t>use</a:t>
            </a:r>
            <a:r>
              <a:rPr lang="ru-RU" sz="1200" dirty="0"/>
              <a:t> </a:t>
            </a:r>
            <a:r>
              <a:rPr lang="ru-RU" sz="1200" dirty="0" err="1"/>
              <a:t>under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Unsplash</a:t>
            </a:r>
            <a:r>
              <a:rPr lang="ru-RU" sz="1200" dirty="0"/>
              <a:t> </a:t>
            </a:r>
            <a:r>
              <a:rPr lang="ru-RU" sz="1200" dirty="0" err="1"/>
              <a:t>License</a:t>
            </a:r>
            <a:r>
              <a:rPr lang="ru-RU" sz="1200" dirty="0"/>
              <a:t> </a:t>
            </a:r>
            <a:r>
              <a:rPr lang="ru-RU" sz="1200" dirty="0">
                <a:hlinkClick r:id="rId3"/>
              </a:rPr>
              <a:t>https://unsplash.com/photos/xmWlqeYtcQQ</a:t>
            </a:r>
            <a:r>
              <a:rPr lang="en-US" sz="1200" dirty="0"/>
              <a:t> </a:t>
            </a:r>
            <a:endParaRPr lang="ru-RU" sz="12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C59B306-209A-F638-40DF-C327F4A0B548}"/>
              </a:ext>
            </a:extLst>
          </p:cNvPr>
          <p:cNvSpPr txBox="1"/>
          <p:nvPr/>
        </p:nvSpPr>
        <p:spPr>
          <a:xfrm>
            <a:off x="5593556" y="848568"/>
            <a:ext cx="6119812" cy="50119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hajmi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oboroti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oqimlarini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o‘rganish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belgilanadi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masalan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—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sanoat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korxonalariga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zarur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hajmini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aniqlash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keltirilishi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xom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ashyo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materiallar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jihozlar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asbob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yonilg‘i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kabilar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chiqiluvchi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tayyor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mahsulot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yarim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tayyor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mahsulot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chiqarish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chiqindilari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hisoblab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chiqiladi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2013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4B26E01-C848-3D49-3912-67DA97F371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72EAA95-9D9D-AAA7-28B5-7B2B9264B3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BAD2054-1D41-84D1-F1B0-8ECAB24CD382}"/>
              </a:ext>
            </a:extLst>
          </p:cNvPr>
          <p:cNvSpPr txBox="1"/>
          <p:nvPr/>
        </p:nvSpPr>
        <p:spPr>
          <a:xfrm>
            <a:off x="827087" y="863601"/>
            <a:ext cx="10393363" cy="4191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—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qurilish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obyektlari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keltirilishi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zarur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g‘ishtlar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temir-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beton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konstruksiyalar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qum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shagal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sement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metall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ob’ektdan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chiqariluvchi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funt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qurilish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chiqindilari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hisoblab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chiqiladi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—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qishloq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xo‘jalik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korxonalari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keltiriladigan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urug‘lik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mineral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organik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o‘g‘itlar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yetishtiriladigan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mahsulot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ekin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maydoni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miqdori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hosildorlik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yordamida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aniqlanadi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—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savdo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umumiy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ovqatlanish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korxonalari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hajmi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oboroti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aholi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talabini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qondirish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zarur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mahsulot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me’yorlari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aniqlanadi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Xulosa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aytganda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hajmi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oboroti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xizmat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qiluvchi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chiqarish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ob’ektlari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quvvati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aholining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talabini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o‘rganish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aniqlanadi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51299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6" y="617768"/>
            <a:ext cx="3934458" cy="29160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135572" y="5240865"/>
            <a:ext cx="307016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Meissner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J. (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Published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on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July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28, 2020).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Outer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Harbor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,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Hamburg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,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Germany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Free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to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use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under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Unsplash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License</a:t>
            </a:r>
            <a:r>
              <a:rPr lang="en-US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  <a:hlinkClick r:id="rId3"/>
              </a:rPr>
              <a:t>https://unsplash.com/photos/oGafvInnHlY</a:t>
            </a:r>
            <a:r>
              <a:rPr lang="en-US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endParaRPr lang="ru-RU" sz="1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BE1D042-5A13-EB52-6C95-0C0AE3B71537}"/>
              </a:ext>
            </a:extLst>
          </p:cNvPr>
          <p:cNvSpPr txBox="1"/>
          <p:nvPr/>
        </p:nvSpPr>
        <p:spPr>
          <a:xfrm>
            <a:off x="4857013" y="228282"/>
            <a:ext cx="6586537" cy="61199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hajmi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oboroti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notekislik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koeffitsienti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Q (t) -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rejalashtirgan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allaqachon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tashib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o‘tilgan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tonnalardagi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miqdori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aylanmasi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 (t-km) -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rejalashtirilgan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oshirishga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sarflanadigan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tonna-kilometrdagi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transport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(t /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birlik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-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oldinga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tashlangan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tonnalari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en-US" sz="2400" baseline="-25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to‘g</a:t>
            </a:r>
            <a:r>
              <a:rPr lang="en-US" sz="24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teskari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en-US" sz="2400" baseline="-25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qayt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birligi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yo‘nalishlar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soat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smenasi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oy,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yil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243155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8AB4268-FC44-69DD-C383-B0C7BC9D12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8644A67-09B2-30BB-72D5-53D4F66CC6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5042215-40B2-BF01-A9D6-B85B368761B5}"/>
              </a:ext>
            </a:extLst>
          </p:cNvPr>
          <p:cNvSpPr txBox="1"/>
          <p:nvPr/>
        </p:nvSpPr>
        <p:spPr>
          <a:xfrm>
            <a:off x="1171575" y="312647"/>
            <a:ext cx="9829800" cy="5444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Oldinga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yo‘nalish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an'anaviy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ravishda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katta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ahamiyatga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oqimlari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yo‘nalishi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deb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ataladi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P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Q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ko‘rsatkichlari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o‘rtasidagi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bog‘liqlikni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ifodalar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ifodalash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 =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en-US" sz="1800" baseline="-25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to‘g</a:t>
            </a:r>
            <a:r>
              <a:rPr lang="en-US" sz="18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+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en-US" sz="1800" baseline="-25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qayt</a:t>
            </a:r>
            <a:r>
              <a:rPr lang="en-US" sz="18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=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Q×lQ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	(40)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yerda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-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o‘rtacha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masofasi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km.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Trafik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hajmi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aylanmasi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oqimlari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hajmi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tuzilishi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rivojlanish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tengsizlik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koeffitsientlari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tavsiflanadi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1)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Tuzilishi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tovarlarning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nomi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klassi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belgilanadi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tarkibi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sanoat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qanday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sohaga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tegishli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oziq-ovqat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neft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qishloq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xo‘jaligi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);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guruh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tovarlarning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ma'lum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guruhiga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murojaat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oziq-ovqat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mahsulotlari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qurilish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);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tovarlarni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faqat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xos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taqsimlash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donli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ekinlar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mahsulotlari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temir-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beton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mahsulotlari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60859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8573F3C-319B-AFB7-71D4-D86D374152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25BE7DD-C361-16E9-1DE9-D5641986C2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808BDCF-E07F-68BE-2B7F-824CFF590211}"/>
              </a:ext>
            </a:extLst>
          </p:cNvPr>
          <p:cNvSpPr txBox="1"/>
          <p:nvPr/>
        </p:nvSpPr>
        <p:spPr>
          <a:xfrm>
            <a:off x="1238250" y="736610"/>
            <a:ext cx="10120312" cy="5444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2)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Rivojlanish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transportning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boshlanishi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tugash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sanasi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stavkasi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kiradi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doimiy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vaqtinchalik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mavsumiydir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b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3)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Trafik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hajmining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notekislik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koeffitsienti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quyidagicha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aniqlanadi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n-US" sz="18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=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en-US" sz="1800" baseline="-25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max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/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en-US" sz="1800" baseline="-25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o‘rt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4)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aylanmasining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notekislik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koeffitsienti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quyidagicha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aniqlanadi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en-US" sz="18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= 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</a:t>
            </a:r>
            <a:r>
              <a:rPr lang="en-US" sz="18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max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</a:t>
            </a:r>
            <a:r>
              <a:rPr lang="ru-RU" sz="18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aseline="-25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o‘rt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Trafik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hajmining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tengsizligi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ayniqsa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tovar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aylanmasi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harakatlanuvchi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tarkibning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ritmik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ishlashini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qiyinlashtiradi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Avtotransport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korxonalari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iloji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boricha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ushbu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notekislikni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tovarlarni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muddatidan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oldin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etkazib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ortish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operatsiyalari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samaradorligini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oshirish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transportning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optimal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jadvallari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marshrutlarini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tashkiliy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korxonalar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tenglashtirishi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Shuningdek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harakatlanuvchi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tarkibning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rejimini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Q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qiymatlarining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tebranishiga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moslashtirish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chunki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transport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vositalarining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o‘zgarishi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trafik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hajmining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pasayishi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ta'tilning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o‘tkazilishi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davrida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xizmat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ta'mirlash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149332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3588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255095" y="6078974"/>
            <a:ext cx="6795450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 err="1"/>
              <a:t>Ruiter</a:t>
            </a:r>
            <a:r>
              <a:rPr lang="en-US" sz="1050" dirty="0"/>
              <a:t> C. (Published on March 22, 2021). Sunset on Semi Truck. Free to use under the </a:t>
            </a:r>
            <a:r>
              <a:rPr lang="en-US" sz="1050" dirty="0" err="1"/>
              <a:t>Unsplash</a:t>
            </a:r>
            <a:r>
              <a:rPr lang="en-US" sz="1050" dirty="0"/>
              <a:t> License. </a:t>
            </a:r>
          </a:p>
          <a:p>
            <a:r>
              <a:rPr lang="en-US" sz="1050" dirty="0"/>
              <a:t>https://unsplash.com/photos/EmEQ6kK_5P0</a:t>
            </a:r>
            <a:endParaRPr lang="ru-RU" sz="105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0E8B1D4-EF72-3363-1991-C720435DC5E8}"/>
              </a:ext>
            </a:extLst>
          </p:cNvPr>
          <p:cNvSpPr txBox="1"/>
          <p:nvPr/>
        </p:nvSpPr>
        <p:spPr>
          <a:xfrm>
            <a:off x="5157788" y="604520"/>
            <a:ext cx="6691312" cy="4191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aylanmasi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hajmining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qiymatlari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chiqarish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iste'mol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hajmiga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masofalariga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yetkazib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sxemalariga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bog‘liq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Ko‘pgina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doim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chiqarish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joyidan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to‘g‘ridan-to‘g‘ri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iste'mol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qarab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ketavermaydi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qayta-qayta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takrorlash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bog‘liq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maqsadi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ta'minot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tizimiga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omborlar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xizmat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ko‘rsatiladigan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iste'molchilar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joylashgan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transportni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rejalashtirish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tizimiga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bog‘liq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500397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C6155FC-A07D-8A9B-E416-6ED11A3974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957B917-D07D-8AB5-AD31-39B218C520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23D2145-6959-A648-0E00-F6FF6F2BE0F0}"/>
              </a:ext>
            </a:extLst>
          </p:cNvPr>
          <p:cNvSpPr txBox="1"/>
          <p:nvPr/>
        </p:nvSpPr>
        <p:spPr>
          <a:xfrm>
            <a:off x="1181100" y="334977"/>
            <a:ext cx="9477375" cy="55769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Ko‘pincha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takroriy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sanoat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oziq-ovqat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mahsulotlarini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savdo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tarmog‘iga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yetkazib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paytida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oldindan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omborlarga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bazalarga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saralash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qadoqlash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do‘konlarga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tarqatish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kelinganida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sodir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takrorlashni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qisqartirishga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oqilona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yetkazib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sxemalari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erishish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So‘rov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davomida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kunlik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oylik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yillikk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hajmi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aylanmasi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yo‘nalishlari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masofalari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tarkibi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aylanmasi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aniqlandi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1-misol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Shaharlararo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markazlashtirilgan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JB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yo‘nalishi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umumiy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uzunligi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295 km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tashkil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Uzunligi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140 km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BV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uchastkasi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90 km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uzunlikdagi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VG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uchastkasi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uzunligi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65 km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binoning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bo‘limi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Tonnadagi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hajm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tarkibi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yo‘nalishi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36-jadvalda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keltirilgan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aylanmasi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oqimlarini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hisoblang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oqimlari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diagrammalarini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-zing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4917703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87B9291-6566-E066-8F6F-B3D69D13AE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8" name="Объект 7">
            <a:extLst>
              <a:ext uri="{FF2B5EF4-FFF2-40B4-BE49-F238E27FC236}">
                <a16:creationId xmlns:a16="http://schemas.microsoft.com/office/drawing/2014/main" id="{73188D39-175B-1384-04D4-B187363B1FE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67310259"/>
              </p:ext>
            </p:extLst>
          </p:nvPr>
        </p:nvGraphicFramePr>
        <p:xfrm>
          <a:off x="1428749" y="1598166"/>
          <a:ext cx="9001126" cy="45930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06352">
                  <a:extLst>
                    <a:ext uri="{9D8B030D-6E8A-4147-A177-3AD203B41FA5}">
                      <a16:colId xmlns:a16="http://schemas.microsoft.com/office/drawing/2014/main" val="23024051"/>
                    </a:ext>
                  </a:extLst>
                </a:gridCol>
                <a:gridCol w="1370660">
                  <a:extLst>
                    <a:ext uri="{9D8B030D-6E8A-4147-A177-3AD203B41FA5}">
                      <a16:colId xmlns:a16="http://schemas.microsoft.com/office/drawing/2014/main" val="2412679337"/>
                    </a:ext>
                  </a:extLst>
                </a:gridCol>
                <a:gridCol w="1790350">
                  <a:extLst>
                    <a:ext uri="{9D8B030D-6E8A-4147-A177-3AD203B41FA5}">
                      <a16:colId xmlns:a16="http://schemas.microsoft.com/office/drawing/2014/main" val="3661759814"/>
                    </a:ext>
                  </a:extLst>
                </a:gridCol>
                <a:gridCol w="974669">
                  <a:extLst>
                    <a:ext uri="{9D8B030D-6E8A-4147-A177-3AD203B41FA5}">
                      <a16:colId xmlns:a16="http://schemas.microsoft.com/office/drawing/2014/main" val="3429791109"/>
                    </a:ext>
                  </a:extLst>
                </a:gridCol>
                <a:gridCol w="1320297">
                  <a:extLst>
                    <a:ext uri="{9D8B030D-6E8A-4147-A177-3AD203B41FA5}">
                      <a16:colId xmlns:a16="http://schemas.microsoft.com/office/drawing/2014/main" val="2597221063"/>
                    </a:ext>
                  </a:extLst>
                </a:gridCol>
                <a:gridCol w="1438798">
                  <a:extLst>
                    <a:ext uri="{9D8B030D-6E8A-4147-A177-3AD203B41FA5}">
                      <a16:colId xmlns:a16="http://schemas.microsoft.com/office/drawing/2014/main" val="4144446507"/>
                    </a:ext>
                  </a:extLst>
                </a:gridCol>
              </a:tblGrid>
              <a:tr h="57510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1400">
                          <a:effectLst/>
                        </a:rPr>
                        <a:t>Yuk nomi, t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ru-RU" sz="1400">
                          <a:effectLst/>
                        </a:rPr>
                        <a:t>Chiqish joyi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ru-RU" sz="1400">
                          <a:effectLst/>
                        </a:rPr>
                        <a:t>Belgilanga</a:t>
                      </a:r>
                      <a:r>
                        <a:rPr lang="en-US" sz="1400">
                          <a:effectLst/>
                        </a:rPr>
                        <a:t>n</a:t>
                      </a:r>
                      <a:r>
                        <a:rPr lang="ru-RU" sz="1400">
                          <a:effectLst/>
                        </a:rPr>
                        <a:t> joy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8172556"/>
                  </a:ext>
                </a:extLst>
              </a:tr>
              <a:tr h="2897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1400">
                          <a:effectLst/>
                        </a:rPr>
                        <a:t>B</a:t>
                      </a:r>
                      <a:r>
                        <a:rPr lang="ru-RU" sz="1400">
                          <a:effectLst/>
                        </a:rPr>
                        <a:t> (140</a:t>
                      </a:r>
                      <a:r>
                        <a:rPr lang="en-US" sz="1400">
                          <a:effectLst/>
                        </a:rPr>
                        <a:t>km</a:t>
                      </a:r>
                      <a:r>
                        <a:rPr lang="ru-RU" sz="1400">
                          <a:effectLst/>
                        </a:rPr>
                        <a:t>)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1400">
                          <a:effectLst/>
                        </a:rPr>
                        <a:t>V (</a:t>
                      </a:r>
                      <a:r>
                        <a:rPr lang="ru-RU" sz="1400">
                          <a:effectLst/>
                        </a:rPr>
                        <a:t>90</a:t>
                      </a:r>
                      <a:r>
                        <a:rPr lang="en-US" sz="1400">
                          <a:effectLst/>
                        </a:rPr>
                        <a:t>km</a:t>
                      </a:r>
                      <a:r>
                        <a:rPr lang="ru-RU" sz="1400">
                          <a:effectLst/>
                        </a:rPr>
                        <a:t>)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1400">
                          <a:effectLst/>
                        </a:rPr>
                        <a:t>G</a:t>
                      </a:r>
                      <a:r>
                        <a:rPr lang="ru-RU" sz="1400">
                          <a:effectLst/>
                        </a:rPr>
                        <a:t>(65</a:t>
                      </a:r>
                      <a:r>
                        <a:rPr lang="en-US" sz="1400">
                          <a:effectLst/>
                        </a:rPr>
                        <a:t>km</a:t>
                      </a:r>
                      <a:r>
                        <a:rPr lang="ru-RU" sz="1400">
                          <a:effectLst/>
                        </a:rPr>
                        <a:t>)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1400">
                          <a:effectLst/>
                        </a:rPr>
                        <a:t>D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2750668"/>
                  </a:ext>
                </a:extLst>
              </a:tr>
              <a:tr h="86067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ru-RU" sz="1400">
                          <a:effectLst/>
                        </a:rPr>
                        <a:t>Konteyner matolari; Teri buyumlari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1400">
                          <a:effectLst/>
                        </a:rPr>
                        <a:t>B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ru-RU" sz="1400">
                          <a:effectLst/>
                        </a:rPr>
                        <a:t>  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245289878"/>
                  </a:ext>
                </a:extLst>
              </a:tr>
              <a:tr h="114624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1400">
                          <a:effectLst/>
                        </a:rPr>
                        <a:t>Qishloq xo‘jaligi mashinalari. Shakar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1400">
                          <a:effectLst/>
                        </a:rPr>
                        <a:t>V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ru-RU" sz="1400">
                          <a:effectLst/>
                        </a:rPr>
                        <a:t>  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166136816"/>
                  </a:ext>
                </a:extLst>
              </a:tr>
              <a:tr h="114624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ru-RU" sz="1400">
                          <a:effectLst/>
                        </a:rPr>
                        <a:t>Baliq mahsulotlari Elektr apparatlari.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1400">
                          <a:effectLst/>
                        </a:rPr>
                        <a:t>G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765094872"/>
                  </a:ext>
                </a:extLst>
              </a:tr>
              <a:tr h="57510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1400">
                          <a:effectLst/>
                        </a:rPr>
                        <a:t>Makkajo‘xori uni</a:t>
                      </a:r>
                      <a:r>
                        <a:rPr lang="ru-RU" sz="1400">
                          <a:effectLst/>
                        </a:rPr>
                        <a:t>. </a:t>
                      </a:r>
                      <a:r>
                        <a:rPr lang="en-US" sz="1400">
                          <a:effectLst/>
                        </a:rPr>
                        <a:t>Sut 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1400">
                          <a:effectLst/>
                        </a:rPr>
                        <a:t>D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ru-RU" sz="1400">
                          <a:effectLst/>
                        </a:rPr>
                        <a:t>    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4999051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E49D3168-6F6D-D907-3BA8-4124D28FB196}"/>
              </a:ext>
            </a:extLst>
          </p:cNvPr>
          <p:cNvSpPr txBox="1"/>
          <p:nvPr/>
        </p:nvSpPr>
        <p:spPr>
          <a:xfrm>
            <a:off x="3224213" y="41461"/>
            <a:ext cx="6105524" cy="4580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800" b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BVGD yo‘nalishi bo‘yicha yuk tashish hajmi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F40BA0A-5D77-8EE9-9A51-DF1227C453C3}"/>
              </a:ext>
            </a:extLst>
          </p:cNvPr>
          <p:cNvSpPr txBox="1"/>
          <p:nvPr/>
        </p:nvSpPr>
        <p:spPr>
          <a:xfrm>
            <a:off x="5253038" y="499535"/>
            <a:ext cx="6105524" cy="4580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1-jadval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96706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9F77C01-561D-EBE0-8069-AFEFDFCF27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6D00C13-79EA-B7D3-5961-8FE51EFF70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55F8A9B-14D6-CFB5-ADAA-3A60900BD1CB}"/>
              </a:ext>
            </a:extLst>
          </p:cNvPr>
          <p:cNvSpPr txBox="1"/>
          <p:nvPr/>
        </p:nvSpPr>
        <p:spPr>
          <a:xfrm>
            <a:off x="1490662" y="511071"/>
            <a:ext cx="9139237" cy="46130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en-US" sz="20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B-V 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= 140km, L</a:t>
            </a:r>
            <a:r>
              <a:rPr lang="en-US" sz="20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V-G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90km, L</a:t>
            </a:r>
            <a:r>
              <a:rPr lang="en-US" sz="20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G-D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= 65km, L</a:t>
            </a:r>
            <a:r>
              <a:rPr lang="en-US" sz="20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B-D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=295km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aylanmasi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 = Q*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lQ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tkm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Oldinga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yo‘nalish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		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Teskari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yo‘nalish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tabLst>
                <a:tab pos="1848485" algn="l"/>
              </a:tabLst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en-US" sz="20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B-V 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= 17600 t		Q</a:t>
            </a:r>
            <a:r>
              <a:rPr lang="en-US" sz="20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D-G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=8300 t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en-US" sz="20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V-G 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= 26700 t 		L</a:t>
            </a:r>
            <a:r>
              <a:rPr lang="en-US" sz="20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G-V 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= 11900 t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en-US" sz="20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G-D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= 25000 t 		Q</a:t>
            </a:r>
            <a:r>
              <a:rPr lang="en-US" sz="20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V-B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= 12400 t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en-US" sz="20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um­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= 35600 t		Q</a:t>
            </a:r>
            <a:r>
              <a:rPr lang="en-US" sz="20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um 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= 25700 t 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US" sz="20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B-V 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= 2464000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tkm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	P</a:t>
            </a:r>
            <a:r>
              <a:rPr lang="en-US" sz="20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D-T 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= 539500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tkm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US" sz="20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V-G 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= 2403000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tkm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	P</a:t>
            </a:r>
            <a:r>
              <a:rPr lang="en-US" sz="20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G-V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= 1071000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tkm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US" sz="20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G-D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= 1625000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tkm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	P</a:t>
            </a:r>
            <a:r>
              <a:rPr lang="en-US" sz="20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V-B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= 1736000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tkm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412551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9DC466-C4B8-EF19-AFEC-5B526FD5F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1183EB3-C409-35B9-048D-E0F8939679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E856467-F974-8025-3918-1994BF84EC46}"/>
              </a:ext>
            </a:extLst>
          </p:cNvPr>
          <p:cNvSpPr txBox="1"/>
          <p:nvPr/>
        </p:nvSpPr>
        <p:spPr>
          <a:xfrm>
            <a:off x="838199" y="375399"/>
            <a:ext cx="10925175" cy="5957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13.3. Yuk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oqimi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epyurasi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sxemasi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Biron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iqtisodiy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hududdagi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hajmi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oborotini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qiluvchi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qabul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qiluvchi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punktlar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joylashuvi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o‘rtasidagi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chiqarish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xo‘jalik-iqtisodiy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aloqalarini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aniqlash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belgilangan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oqimi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sxemasi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ya’ni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ma’lum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ichida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tashiluvchi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massasi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yo‘nalishlaridan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zarur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jo‘natish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qabul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punktlari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o‘rtasidagi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yaqin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yo‘nalishlarni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hajmini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o‘rganiladi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katta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massali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alohida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guruhlash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harakati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taqiqlangan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ko‘cha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yo‘nalish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larni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hisobga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jo‘natish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qabul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oralig‘ini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aniqlash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transport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shoxobchalari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sxemasini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belgilash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zarur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oqimlari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tomonlama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tomonlama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qarama-qarshi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yo‘nalishda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bo‘lishi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oqimi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tomonlama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bo‘lganda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massasi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ko‘p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yo‘nalish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to‘g‘ri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kam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massali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yo‘nalish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teskari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yo‘nalish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deb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yuritiladi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677876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91833B9-3EE8-5F4E-52A1-7FB3DFC32E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4064B2D-07BA-005D-DC88-5376AD17FA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E19161-EF46-A87F-BD50-D417899DF3A2}"/>
              </a:ext>
            </a:extLst>
          </p:cNvPr>
          <p:cNvSpPr txBox="1"/>
          <p:nvPr/>
        </p:nvSpPr>
        <p:spPr>
          <a:xfrm>
            <a:off x="1066800" y="388525"/>
            <a:ext cx="10058400" cy="5115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To‘g‘ri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teskari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yo‘nalishlar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o‘rtasidagi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farq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ya’ni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massasi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katta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oqimi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miqdorini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kam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oqimiga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nisbati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notekislik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koeffitsienti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baholanadi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To‘g‘ri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qarama-qarshi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yo‘nalishlar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oqimi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notekisligi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natijasida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notekisligi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vujudga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Bunday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hollarda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transport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bosib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o‘tgan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ma’lum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masofa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yuksiz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qatnovga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to‘g‘ri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natijada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tannarxi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nisbatan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qimmatlashadi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oqimi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notekisligi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odatda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mavsumiy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(don,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paxta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xom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ashyosi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neft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mahsulotlari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.)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xom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ashyolarga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qayta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ishlov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xarakteri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teskari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yo‘nalishida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tashiluvchi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og‘irligining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kamayishi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hajmining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oshishi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masalan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yengil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sanoat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mahsulotlari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qadoqlash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omborxonalari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bog‘liqdir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oboroti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oqimi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miqdorining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tebranishi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chiqarish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maromi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sanoat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qishloq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xo‘jaligi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mahsulotlari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iste’moli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bog‘liqdir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131226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90"/>
          <a:stretch/>
        </p:blipFill>
        <p:spPr>
          <a:xfrm>
            <a:off x="7763932" y="0"/>
            <a:ext cx="4428067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910946" y="501272"/>
            <a:ext cx="39845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err="1"/>
              <a:t>Abreu</a:t>
            </a:r>
            <a:r>
              <a:rPr lang="ru-RU" sz="1200" dirty="0"/>
              <a:t> R. (</a:t>
            </a:r>
            <a:r>
              <a:rPr lang="ru-RU" sz="1200" dirty="0" err="1"/>
              <a:t>Published</a:t>
            </a:r>
            <a:r>
              <a:rPr lang="ru-RU" sz="1200" dirty="0"/>
              <a:t> </a:t>
            </a:r>
            <a:r>
              <a:rPr lang="ru-RU" sz="1200" dirty="0" err="1"/>
              <a:t>on</a:t>
            </a:r>
            <a:r>
              <a:rPr lang="ru-RU" sz="1200" dirty="0"/>
              <a:t> </a:t>
            </a:r>
            <a:r>
              <a:rPr lang="ru-RU" sz="1200" dirty="0" err="1"/>
              <a:t>February</a:t>
            </a:r>
            <a:r>
              <a:rPr lang="ru-RU" sz="1200" dirty="0"/>
              <a:t> 19, 2018). </a:t>
            </a:r>
            <a:r>
              <a:rPr lang="ru-RU" sz="1200" dirty="0" err="1"/>
              <a:t>truck</a:t>
            </a:r>
            <a:r>
              <a:rPr lang="ru-RU" sz="1200" dirty="0"/>
              <a:t> </a:t>
            </a:r>
            <a:r>
              <a:rPr lang="ru-RU" sz="1200" dirty="0" err="1"/>
              <a:t>in</a:t>
            </a:r>
            <a:r>
              <a:rPr lang="ru-RU" sz="1200" dirty="0"/>
              <a:t> </a:t>
            </a:r>
            <a:r>
              <a:rPr lang="ru-RU" sz="1200" dirty="0" err="1"/>
              <a:t>between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mountains</a:t>
            </a:r>
            <a:r>
              <a:rPr lang="ru-RU" sz="1200" dirty="0"/>
              <a:t>. </a:t>
            </a:r>
            <a:r>
              <a:rPr lang="ru-RU" sz="1200" dirty="0" err="1"/>
              <a:t>Free</a:t>
            </a:r>
            <a:r>
              <a:rPr lang="ru-RU" sz="1200" dirty="0"/>
              <a:t> </a:t>
            </a:r>
            <a:r>
              <a:rPr lang="ru-RU" sz="1200" dirty="0" err="1"/>
              <a:t>to</a:t>
            </a:r>
            <a:r>
              <a:rPr lang="ru-RU" sz="1200" dirty="0"/>
              <a:t> </a:t>
            </a:r>
            <a:r>
              <a:rPr lang="ru-RU" sz="1200" dirty="0" err="1"/>
              <a:t>use</a:t>
            </a:r>
            <a:r>
              <a:rPr lang="ru-RU" sz="1200" dirty="0"/>
              <a:t> </a:t>
            </a:r>
            <a:r>
              <a:rPr lang="ru-RU" sz="1200" dirty="0" err="1"/>
              <a:t>under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Unsplash</a:t>
            </a:r>
            <a:r>
              <a:rPr lang="ru-RU" sz="1200" dirty="0"/>
              <a:t> </a:t>
            </a:r>
            <a:r>
              <a:rPr lang="ru-RU" sz="1200" dirty="0" err="1"/>
              <a:t>License</a:t>
            </a:r>
            <a:r>
              <a:rPr lang="ru-RU" sz="1200" dirty="0"/>
              <a:t>. https://unsplash.com/photos/lq9PxpwDZUk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ED87C12-0779-8E83-9A0F-DF49816E3E54}"/>
              </a:ext>
            </a:extLst>
          </p:cNvPr>
          <p:cNvSpPr txBox="1"/>
          <p:nvPr/>
        </p:nvSpPr>
        <p:spPr>
          <a:xfrm>
            <a:off x="795338" y="672996"/>
            <a:ext cx="6105524" cy="5115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Shunga </a:t>
            </a:r>
            <a:r>
              <a:rPr lang="en-US" sz="20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ko‘ra</a:t>
            </a:r>
            <a:r>
              <a:rPr lang="en-US" sz="20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barcha</a:t>
            </a:r>
            <a:r>
              <a:rPr lang="en-US" sz="20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tashishlar</a:t>
            </a:r>
            <a:r>
              <a:rPr lang="en-US" sz="20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to‘rt</a:t>
            </a:r>
            <a:r>
              <a:rPr lang="en-US" sz="20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guruhga</a:t>
            </a:r>
            <a:r>
              <a:rPr lang="en-US" sz="20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bo‘linadi</a:t>
            </a:r>
            <a:r>
              <a:rPr lang="en-US" sz="20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1)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keskin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tebranuvchi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chiqarish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iste’mol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mahsulotlari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sabzavot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kartoshka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ho‘l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2)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chiqarish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mavsumiy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iste’mol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maromda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— don,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paxta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xom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ashyosi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qishloq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xo‘jalik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mahsulotlarini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3)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chiqarish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maromda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iste’mol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notekis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—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toshko‘mir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4)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chiqarish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iste’mol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maromda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—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qayta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ishlov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sanoati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mahsulotlari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889877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D07FBB-E5C8-B33B-3068-FC355E7037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937DE7F-BC2C-1DBB-CE28-A78582F6C4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90CE165-819A-DE54-5A65-478142E64A5B}"/>
              </a:ext>
            </a:extLst>
          </p:cNvPr>
          <p:cNvSpPr txBox="1"/>
          <p:nvPr/>
        </p:nvSpPr>
        <p:spPr>
          <a:xfrm>
            <a:off x="1187451" y="533201"/>
            <a:ext cx="10320337" cy="55363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To‘rtinchi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guruh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chiqarish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rejasining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bajarilishi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bog‘liq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kichik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miqdorda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tebranish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bo‘lishi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oqimi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tarkibiga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kirishi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Bunday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tarkib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ko‘p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omillar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bog‘liqdir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 </a:t>
            </a:r>
            <a:r>
              <a:rPr lang="en-US" sz="20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oqimi</a:t>
            </a:r>
            <a:r>
              <a:rPr lang="en-US" sz="20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tuzilishining</a:t>
            </a:r>
            <a:r>
              <a:rPr lang="en-US" sz="20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</a:t>
            </a:r>
            <a:r>
              <a:rPr lang="en-US" sz="20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turini</a:t>
            </a:r>
            <a:r>
              <a:rPr lang="en-US" sz="20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ajratish</a:t>
            </a:r>
            <a:r>
              <a:rPr lang="en-US" sz="20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0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Tarmoqli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Guruxli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Turdosh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Tarmoqli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tuzilish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xalq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xo‘jaligining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ma’lum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tarmog‘idagi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bog‘liqdir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tog‘-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ruda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sanoati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mashinasozlik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qishloq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xo‘jaligi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savdo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shukabilar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Guruxli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tuzilish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umum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foydalaniladigan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ma’lum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guruhga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mansub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bog‘liq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qurilish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qattiq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suyuq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yonilg‘i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oziq-ovqat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tovarlari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0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Turdosh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tuzilish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muayyan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turdagi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yuklarnigina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bog‘liq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499495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3588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51841" y="6038829"/>
            <a:ext cx="4269905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50" dirty="0" err="1"/>
              <a:t>Ruiter</a:t>
            </a:r>
            <a:r>
              <a:rPr lang="en-US" sz="1050" dirty="0"/>
              <a:t> C. (Published on March 22, 2021). Sunset on Semi Truck. Free to use under the </a:t>
            </a:r>
            <a:r>
              <a:rPr lang="en-US" sz="1050" dirty="0" err="1"/>
              <a:t>Unsplash</a:t>
            </a:r>
            <a:r>
              <a:rPr lang="en-US" sz="1050" dirty="0"/>
              <a:t> License. </a:t>
            </a:r>
          </a:p>
          <a:p>
            <a:r>
              <a:rPr lang="en-US" sz="1050" dirty="0"/>
              <a:t>https://unsplash.com/photos/EmEQ6kK_5P0</a:t>
            </a:r>
            <a:endParaRPr lang="ru-RU" sz="105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DD2AEC5-5AA9-48FC-1E48-4C9B441C11E6}"/>
              </a:ext>
            </a:extLst>
          </p:cNvPr>
          <p:cNvSpPr txBox="1"/>
          <p:nvPr/>
        </p:nvSpPr>
        <p:spPr>
          <a:xfrm>
            <a:off x="5233988" y="240248"/>
            <a:ext cx="6105524" cy="5444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notekisligini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birmuncha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kamaytirish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yo‘qotish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rejalishtirishni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takomillashtirish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oqilona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joylashtirilgan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omborlarda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zaxiralar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jamlash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buziluvchi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mahsulotlarga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joylarda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ishlov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transport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vositalaridan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yilning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zarur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mavsumlarida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jadalroq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kabi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tadbirlarni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oshirish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lozim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oqimi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tuzilishini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epyura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tarzda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tasvirlash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Epyura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masshtabda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qator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tasmalar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tashiladigan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miqdori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ifodalanadi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oqimi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epyurasini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punktdan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boshlab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tuziladi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Faraz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qilaylik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A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punktlar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orasida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tomonlama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yo‘nalishda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bajarilayabdi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Marshrut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ichida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</a:t>
            </a:r>
            <a:r>
              <a:rPr lang="en-US" sz="18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B</a:t>
            </a:r>
            <a:r>
              <a:rPr lang="en-US" sz="18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</a:t>
            </a:r>
            <a:r>
              <a:rPr lang="en-US" sz="18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nuqtalarda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ortish-tushirish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punktlari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joylashgan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591625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0051623-54FC-8AAA-143C-DEAEFAEB25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9AE3B6E-1207-2F90-4E85-715AA50054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895745F-0D72-8436-FC69-FAD8D95C74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2" y="405342"/>
            <a:ext cx="6367805" cy="3057525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DAAEBDF-B908-DB33-E21B-DC4AAAC8695B}"/>
              </a:ext>
            </a:extLst>
          </p:cNvPr>
          <p:cNvSpPr txBox="1"/>
          <p:nvPr/>
        </p:nvSpPr>
        <p:spPr>
          <a:xfrm>
            <a:off x="6096000" y="1476030"/>
            <a:ext cx="6105524" cy="4580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2-rasm. Yuk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oqimi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epyurasi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D65F991-BF85-E333-AC45-C1D9173D2B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1424" y="4016905"/>
            <a:ext cx="10132391" cy="1813983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2AB9CDC-92DE-2ED5-B9F2-9ABE28271510}"/>
              </a:ext>
            </a:extLst>
          </p:cNvPr>
          <p:cNvSpPr txBox="1"/>
          <p:nvPr/>
        </p:nvSpPr>
        <p:spPr>
          <a:xfrm>
            <a:off x="3043238" y="5830888"/>
            <a:ext cx="6105524" cy="8735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3-rasm. Yuk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oqimi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chizmasi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18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tuzilishi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, </a:t>
            </a:r>
            <a:r>
              <a:rPr lang="en-US" sz="18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og‘irligi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563091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009ED1E-5700-112B-7C49-AB6A25465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DDA592A-5503-79A2-3CDE-0EE37B79FB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5B4EBD2-7F8F-C6B9-7606-9AA0954978C0}"/>
              </a:ext>
            </a:extLst>
          </p:cNvPr>
          <p:cNvSpPr txBox="1"/>
          <p:nvPr/>
        </p:nvSpPr>
        <p:spPr>
          <a:xfrm>
            <a:off x="1081087" y="337394"/>
            <a:ext cx="10263187" cy="60354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jo‘natiladigan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qabul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qilinadigan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boshlang‘ich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oxirgi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punktlar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beshta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punktdan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iborat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Epyura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tuzish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gorizontal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o‘q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bo‘ylab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kilometrda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o‘lchanuvchi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punktlari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orasidagi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masofa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masshtabda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qo‘yib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chiqiladi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vertikal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o‘q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miqdori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tonnada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qo‘yilib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tasmalar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chiziladi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Qarama-qarshi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yo‘nalishlardagi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chiziqning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ikkinchi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tomoniga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o‘ng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qo‘l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qoidasiga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binoan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joylashtiriladi</a:t>
            </a:r>
            <a:r>
              <a:rPr lang="en-US" sz="2000" dirty="0">
                <a:latin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</a:rPr>
              <a:t>Yuk </a:t>
            </a:r>
            <a:r>
              <a:rPr lang="en-US" sz="2000" dirty="0" err="1">
                <a:latin typeface="Times New Roman" panose="02020603050405020304" pitchFamily="18" charset="0"/>
              </a:rPr>
              <a:t>oqimi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epyurasi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yuklar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hajmi</a:t>
            </a:r>
            <a:r>
              <a:rPr lang="en-US" sz="2000" dirty="0">
                <a:latin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</a:rPr>
              <a:t>tonnalarda</a:t>
            </a:r>
            <a:r>
              <a:rPr lang="en-US" sz="2000" dirty="0">
                <a:latin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</a:rPr>
              <a:t>hamda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bajarilgan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tonna-kilometrlarda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o‘lchanuvchi</a:t>
            </a:r>
            <a:r>
              <a:rPr lang="en-US" sz="2000" dirty="0">
                <a:latin typeface="Times New Roman" panose="02020603050405020304" pitchFamily="18" charset="0"/>
              </a:rPr>
              <a:t> transport </a:t>
            </a:r>
            <a:r>
              <a:rPr lang="en-US" sz="2000" dirty="0" err="1">
                <a:latin typeface="Times New Roman" panose="02020603050405020304" pitchFamily="18" charset="0"/>
              </a:rPr>
              <a:t>ishi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tashishni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to‘g‘ri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tashkil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etish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birga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avtomobillardan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shaharlarda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shahardan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tashqari</a:t>
            </a:r>
            <a:r>
              <a:rPr lang="en-US" sz="2000" dirty="0">
                <a:latin typeface="Times New Roman" panose="02020603050405020304" pitchFamily="18" charset="0"/>
              </a:rPr>
              <a:t> magistral </a:t>
            </a:r>
            <a:r>
              <a:rPr lang="en-US" sz="2000" dirty="0" err="1">
                <a:latin typeface="Times New Roman" panose="02020603050405020304" pitchFamily="18" charset="0"/>
              </a:rPr>
              <a:t>yo‘llarda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oqilona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foydalanishni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butun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marshrut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bo‘ylab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uning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ayrim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bo‘laklarida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aniqlash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imkonini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beradi</a:t>
            </a:r>
            <a:r>
              <a:rPr lang="en-US" sz="2000" dirty="0">
                <a:latin typeface="Times New Roman" panose="02020603050405020304" pitchFamily="18" charset="0"/>
              </a:rPr>
              <a:t>; </a:t>
            </a:r>
            <a:r>
              <a:rPr lang="en-US" sz="2000" dirty="0" err="1">
                <a:latin typeface="Times New Roman" panose="02020603050405020304" pitchFamily="18" charset="0"/>
              </a:rPr>
              <a:t>oraliq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masofalar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ortish-tushirish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punktlarining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o‘tkazish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xususiyatlarini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belgilaydi</a:t>
            </a:r>
            <a:r>
              <a:rPr lang="en-US" sz="2000" dirty="0">
                <a:latin typeface="Times New Roman" panose="02020603050405020304" pitchFamily="18" charset="0"/>
              </a:rPr>
              <a:t>; </a:t>
            </a:r>
            <a:r>
              <a:rPr lang="en-US" sz="2000" dirty="0" err="1">
                <a:latin typeface="Times New Roman" panose="02020603050405020304" pitchFamily="18" charset="0"/>
              </a:rPr>
              <a:t>marshrut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uning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ayrim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bo‘lagi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bo‘yicha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to‘g‘ri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teskari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yo‘nalishlarda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harakatni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tashkil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etishga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yordam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beradi</a:t>
            </a:r>
            <a:r>
              <a:rPr lang="en-US" sz="2000" dirty="0">
                <a:latin typeface="Times New Roman" panose="02020603050405020304" pitchFamily="18" charset="0"/>
              </a:rPr>
              <a:t>; transport </a:t>
            </a:r>
            <a:r>
              <a:rPr lang="en-US" sz="2000" dirty="0" err="1">
                <a:latin typeface="Times New Roman" panose="02020603050405020304" pitchFamily="18" charset="0"/>
              </a:rPr>
              <a:t>vositasining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qator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ish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ko‘rsatkichlarini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anikdash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imkonini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beradi</a:t>
            </a:r>
            <a:r>
              <a:rPr lang="en-US" sz="2000" dirty="0">
                <a:latin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69442823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821B774-CF27-078F-37D7-E4A0313021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1662078-3D65-8BFB-DE18-3F910DF057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E6A47D9-E674-B884-98CD-B8248D1124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4925" y="160022"/>
            <a:ext cx="9338818" cy="5596252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A0DE479-2559-6262-8CE6-0C4A7ECF86EF}"/>
              </a:ext>
            </a:extLst>
          </p:cNvPr>
          <p:cNvSpPr txBox="1"/>
          <p:nvPr/>
        </p:nvSpPr>
        <p:spPr>
          <a:xfrm>
            <a:off x="2561781" y="6053015"/>
            <a:ext cx="8081962" cy="4580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4-rasm. Yuk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oqimi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bo‘yichi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mikrohudud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paydo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bo‘lish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chizmasi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145253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9925" y="2937567"/>
            <a:ext cx="5627634" cy="37429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565265" y="5461152"/>
            <a:ext cx="26212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Le J</a:t>
            </a:r>
            <a:r>
              <a:rPr lang="ru-RU" sz="1200" dirty="0"/>
              <a:t>. (</a:t>
            </a:r>
            <a:r>
              <a:rPr lang="ru-RU" sz="1200" dirty="0" err="1"/>
              <a:t>Published</a:t>
            </a:r>
            <a:r>
              <a:rPr lang="ru-RU" sz="1200" dirty="0"/>
              <a:t> </a:t>
            </a:r>
            <a:r>
              <a:rPr lang="ru-RU" sz="1200" dirty="0" err="1"/>
              <a:t>on</a:t>
            </a:r>
            <a:r>
              <a:rPr lang="ru-RU" sz="1200" dirty="0"/>
              <a:t> </a:t>
            </a:r>
            <a:r>
              <a:rPr lang="ru-RU" sz="1200" dirty="0" err="1"/>
              <a:t>June</a:t>
            </a:r>
            <a:r>
              <a:rPr lang="ru-RU" sz="1200" dirty="0"/>
              <a:t> 10, 2020). </a:t>
            </a:r>
            <a:r>
              <a:rPr lang="ru-RU" sz="1200" dirty="0" err="1"/>
              <a:t>Truck</a:t>
            </a:r>
            <a:r>
              <a:rPr lang="ru-RU" sz="1200" dirty="0"/>
              <a:t> </a:t>
            </a:r>
            <a:r>
              <a:rPr lang="ru-RU" sz="1200" dirty="0" err="1"/>
              <a:t>driving</a:t>
            </a:r>
            <a:r>
              <a:rPr lang="ru-RU" sz="1200" dirty="0"/>
              <a:t> </a:t>
            </a:r>
            <a:r>
              <a:rPr lang="ru-RU" sz="1200" dirty="0" err="1"/>
              <a:t>on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road</a:t>
            </a:r>
            <a:r>
              <a:rPr lang="ru-RU" sz="1200" dirty="0"/>
              <a:t>. </a:t>
            </a:r>
            <a:r>
              <a:rPr lang="ru-RU" sz="1200" dirty="0" err="1"/>
              <a:t>Free</a:t>
            </a:r>
            <a:r>
              <a:rPr lang="ru-RU" sz="1200" dirty="0"/>
              <a:t> </a:t>
            </a:r>
            <a:r>
              <a:rPr lang="ru-RU" sz="1200" dirty="0" err="1"/>
              <a:t>to</a:t>
            </a:r>
            <a:r>
              <a:rPr lang="ru-RU" sz="1200" dirty="0"/>
              <a:t> </a:t>
            </a:r>
            <a:r>
              <a:rPr lang="ru-RU" sz="1200" dirty="0" err="1"/>
              <a:t>use</a:t>
            </a:r>
            <a:r>
              <a:rPr lang="ru-RU" sz="1200" dirty="0"/>
              <a:t> </a:t>
            </a:r>
            <a:r>
              <a:rPr lang="ru-RU" sz="1200" dirty="0" err="1"/>
              <a:t>under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Unsplash</a:t>
            </a:r>
            <a:r>
              <a:rPr lang="ru-RU" sz="1200" dirty="0"/>
              <a:t> </a:t>
            </a:r>
            <a:r>
              <a:rPr lang="ru-RU" sz="1200" dirty="0" err="1"/>
              <a:t>License</a:t>
            </a:r>
            <a:r>
              <a:rPr lang="en-US" sz="1200" dirty="0"/>
              <a:t>.</a:t>
            </a:r>
            <a:r>
              <a:rPr lang="ru-RU" sz="1200" dirty="0"/>
              <a:t> </a:t>
            </a:r>
            <a:r>
              <a:rPr lang="ru-RU" sz="1200" dirty="0">
                <a:hlinkClick r:id="rId3"/>
              </a:rPr>
              <a:t>https://unsplash.com/photos/mVqTumQH-c0</a:t>
            </a:r>
            <a:r>
              <a:rPr lang="en-US" sz="1200" dirty="0"/>
              <a:t> </a:t>
            </a:r>
            <a:endParaRPr lang="ru-RU" sz="12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E3E2AB9-4D57-D8DF-091D-FBD161D5A5AF}"/>
              </a:ext>
            </a:extLst>
          </p:cNvPr>
          <p:cNvSpPr txBox="1"/>
          <p:nvPr/>
        </p:nvSpPr>
        <p:spPr>
          <a:xfrm>
            <a:off x="698615" y="196519"/>
            <a:ext cx="11026660" cy="25355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oqimlari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necha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tarmoqlarga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ajralgan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kesishgan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bo‘lsa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oqimida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tugunlar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oqimlari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ba’zi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hollarda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hudud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xaritalaridan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sxemalarda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shoxobchalari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bo‘ylab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ham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berilishi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Sxemada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punktlari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mikrohudud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markazlari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—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qabul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punktlar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keltiriladi.Bunda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hududi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xaritasi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kvadratlarga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Har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jo‘natiluvchidan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qabul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qilinuvchiga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tashiluvchi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miqdori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masshtabda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sxemada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kichik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aylanalarda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bo‘yoqda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—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jo‘natiluvchisi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qabul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qiluvchisi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ikkinchi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bo‘yoqda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sektorlarga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347550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9682" y="4578772"/>
            <a:ext cx="8534400" cy="1507067"/>
          </a:xfrm>
        </p:spPr>
        <p:txBody>
          <a:bodyPr/>
          <a:lstStyle/>
          <a:p>
            <a:r>
              <a:rPr lang="en-US"/>
              <a:t>E`tiboringiz uchun rahmat!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7687" y="447450"/>
            <a:ext cx="6365681" cy="4243787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548640" y="118887"/>
            <a:ext cx="104906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>
                <a:solidFill>
                  <a:schemeClr val="bg1"/>
                </a:solidFill>
              </a:rPr>
              <a:t>Fewings</a:t>
            </a:r>
            <a:r>
              <a:rPr lang="ru-RU" dirty="0">
                <a:solidFill>
                  <a:schemeClr val="bg1"/>
                </a:solidFill>
              </a:rPr>
              <a:t> N. (</a:t>
            </a:r>
            <a:r>
              <a:rPr lang="ru-RU" dirty="0" err="1">
                <a:solidFill>
                  <a:schemeClr val="bg1"/>
                </a:solidFill>
              </a:rPr>
              <a:t>Published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on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March</a:t>
            </a:r>
            <a:r>
              <a:rPr lang="ru-RU" dirty="0">
                <a:solidFill>
                  <a:schemeClr val="bg1"/>
                </a:solidFill>
              </a:rPr>
              <a:t> 9, 2018), </a:t>
            </a:r>
            <a:r>
              <a:rPr lang="ru-RU" dirty="0" err="1">
                <a:solidFill>
                  <a:schemeClr val="bg1"/>
                </a:solidFill>
              </a:rPr>
              <a:t>aerial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photography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of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gray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concrete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roads</a:t>
            </a:r>
            <a:r>
              <a:rPr lang="ru-RU" dirty="0">
                <a:solidFill>
                  <a:schemeClr val="bg1"/>
                </a:solidFill>
              </a:rPr>
              <a:t>. </a:t>
            </a:r>
            <a:r>
              <a:rPr lang="ru-RU" dirty="0" err="1">
                <a:solidFill>
                  <a:schemeClr val="bg1"/>
                </a:solidFill>
              </a:rPr>
              <a:t>Free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to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use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under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the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Unsplash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License</a:t>
            </a:r>
            <a:r>
              <a:rPr lang="ru-RU" dirty="0">
                <a:solidFill>
                  <a:schemeClr val="bg1"/>
                </a:solidFill>
              </a:rPr>
              <a:t>. https://unsplash.com/photos/br9D5K3UTRQ</a:t>
            </a:r>
          </a:p>
        </p:txBody>
      </p:sp>
    </p:spTree>
    <p:extLst>
      <p:ext uri="{BB962C8B-B14F-4D97-AF65-F5344CB8AC3E}">
        <p14:creationId xmlns:p14="http://schemas.microsoft.com/office/powerpoint/2010/main" val="3405967125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305</TotalTime>
  <Words>4287</Words>
  <Application>Microsoft Office PowerPoint</Application>
  <PresentationFormat>Широкоэкранный</PresentationFormat>
  <Paragraphs>224</Paragraphs>
  <Slides>34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42" baseType="lpstr">
      <vt:lpstr>Arial</vt:lpstr>
      <vt:lpstr>Cambria Math</vt:lpstr>
      <vt:lpstr>Century Gothic</vt:lpstr>
      <vt:lpstr>Oswald</vt:lpstr>
      <vt:lpstr>Oswald Light</vt:lpstr>
      <vt:lpstr>Times New Roman</vt:lpstr>
      <vt:lpstr>Wingdings 3</vt:lpstr>
      <vt:lpstr>Сектор</vt:lpstr>
      <vt:lpstr>AVTOMOBILLARDA TASHISH  VA HARAKAT XAVFSIZLIGINI TASHKIL  ETISH ASOSLARI </vt:lpstr>
      <vt:lpstr>Презентация PowerPoint</vt:lpstr>
      <vt:lpstr>Презентация PowerPoint</vt:lpstr>
      <vt:lpstr>Презентация PowerPoint</vt:lpstr>
      <vt:lpstr>     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E`tiboringiz uchun rahmat!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AVTOMOBILLARDA TASHISH  VA HARAKAT XAVFSIZLIGINI TASHKIL  ETISH ASOSLARI</dc:title>
  <dc:creator>Pilotech</dc:creator>
  <cp:lastModifiedBy>Furkat Dumakhonov</cp:lastModifiedBy>
  <cp:revision>32</cp:revision>
  <dcterms:created xsi:type="dcterms:W3CDTF">2023-09-12T00:06:03Z</dcterms:created>
  <dcterms:modified xsi:type="dcterms:W3CDTF">2023-11-05T09:03:34Z</dcterms:modified>
</cp:coreProperties>
</file>