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8" r:id="rId3"/>
    <p:sldId id="321" r:id="rId4"/>
    <p:sldId id="322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3" r:id="rId15"/>
    <p:sldId id="313" r:id="rId16"/>
    <p:sldId id="312" r:id="rId17"/>
    <p:sldId id="317" r:id="rId18"/>
    <p:sldId id="315" r:id="rId19"/>
    <p:sldId id="285" r:id="rId20"/>
    <p:sldId id="288" r:id="rId21"/>
    <p:sldId id="314" r:id="rId22"/>
    <p:sldId id="29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49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36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A24AE006-9683-4A3C-80CA-D5CD5152808A}" type="presOf" srcId="{1198AE62-8E77-40D1-BBA6-12150F57C36B}" destId="{0267CDB0-D409-4752-AE6E-01068D16EB90}" srcOrd="0" destOrd="0" presId="urn:microsoft.com/office/officeart/2005/8/layout/hierarchy4"/>
    <dgm:cxn modelId="{9D340438-F0B4-4EFA-B2A5-903018359144}" type="presOf" srcId="{211E33BF-E7AF-478E-A400-7B12CEC70FAD}" destId="{2317AF5B-3710-4446-80AE-F53C08969B11}" srcOrd="0" destOrd="0" presId="urn:microsoft.com/office/officeart/2005/8/layout/hierarchy4"/>
    <dgm:cxn modelId="{82CB78AF-61EA-4A5B-B17B-8EB39496F5CF}" type="presParOf" srcId="{2317AF5B-3710-4446-80AE-F53C08969B11}" destId="{501D414B-79DE-4456-BEB7-37AAB48CA4A8}" srcOrd="0" destOrd="0" presId="urn:microsoft.com/office/officeart/2005/8/layout/hierarchy4"/>
    <dgm:cxn modelId="{6DE96308-4742-4E57-8D26-204828A43653}" type="presParOf" srcId="{501D414B-79DE-4456-BEB7-37AAB48CA4A8}" destId="{0267CDB0-D409-4752-AE6E-01068D16EB90}" srcOrd="0" destOrd="0" presId="urn:microsoft.com/office/officeart/2005/8/layout/hierarchy4"/>
    <dgm:cxn modelId="{C88A18CA-EFB9-47A2-B4EC-862AA824E2E6}" type="presParOf" srcId="{501D414B-79DE-4456-BEB7-37AAB48CA4A8}" destId="{0A84C621-2584-4795-B049-F8A4E81081F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F7CECB-6036-4C80-B2C5-2D92F0F49FE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05C9-498A-40C5-AA18-A1B5C297D2C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A71603-7FF3-4DCD-AA5E-57756F12FA46}" type="parTrans" cxnId="{EC8522EF-346A-4CA8-B6E4-F8FC841771BB}">
      <dgm:prSet/>
      <dgm:spPr/>
      <dgm:t>
        <a:bodyPr/>
        <a:lstStyle/>
        <a:p>
          <a:endParaRPr lang="ru-RU"/>
        </a:p>
      </dgm:t>
    </dgm:pt>
    <dgm:pt modelId="{70608393-9C6F-4AE9-82BC-4AC3F315D7CE}" type="sibTrans" cxnId="{EC8522EF-346A-4CA8-B6E4-F8FC841771BB}">
      <dgm:prSet/>
      <dgm:spPr/>
      <dgm:t>
        <a:bodyPr/>
        <a:lstStyle/>
        <a:p>
          <a:endParaRPr lang="ru-RU"/>
        </a:p>
      </dgm:t>
    </dgm:pt>
    <dgm:pt modelId="{40A946D6-C4DD-4123-BEE6-1A61818CB2A5}" type="pres">
      <dgm:prSet presAssocID="{42F7CECB-6036-4C80-B2C5-2D92F0F49F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A8BCA0-B46A-49FA-940D-0E168492B433}" type="pres">
      <dgm:prSet presAssocID="{B3D305C9-498A-40C5-AA18-A1B5C297D2C7}" presName="root" presStyleCnt="0"/>
      <dgm:spPr/>
    </dgm:pt>
    <dgm:pt modelId="{D1D75411-6445-458E-9E87-22A10C2EB3A1}" type="pres">
      <dgm:prSet presAssocID="{B3D305C9-498A-40C5-AA18-A1B5C297D2C7}" presName="rootComposite" presStyleCnt="0"/>
      <dgm:spPr/>
    </dgm:pt>
    <dgm:pt modelId="{1221720E-FBBB-44D5-8AB5-865FBB40AF23}" type="pres">
      <dgm:prSet presAssocID="{B3D305C9-498A-40C5-AA18-A1B5C297D2C7}" presName="rootText" presStyleLbl="node1" presStyleIdx="0" presStyleCnt="1" custScaleX="100098" custScaleY="113068" custLinFactNeighborX="-5870" custLinFactNeighborY="-25797"/>
      <dgm:spPr/>
      <dgm:t>
        <a:bodyPr/>
        <a:lstStyle/>
        <a:p>
          <a:endParaRPr lang="ru-RU"/>
        </a:p>
      </dgm:t>
    </dgm:pt>
    <dgm:pt modelId="{855341E5-0374-4599-9D2D-A33E12EEE6B6}" type="pres">
      <dgm:prSet presAssocID="{B3D305C9-498A-40C5-AA18-A1B5C297D2C7}" presName="rootConnector" presStyleLbl="node1" presStyleIdx="0" presStyleCnt="1"/>
      <dgm:spPr/>
      <dgm:t>
        <a:bodyPr/>
        <a:lstStyle/>
        <a:p>
          <a:endParaRPr lang="ru-RU"/>
        </a:p>
      </dgm:t>
    </dgm:pt>
    <dgm:pt modelId="{941D6864-4052-4CF5-A69F-F0A14AEF5697}" type="pres">
      <dgm:prSet presAssocID="{B3D305C9-498A-40C5-AA18-A1B5C297D2C7}" presName="childShape" presStyleCnt="0"/>
      <dgm:spPr/>
    </dgm:pt>
  </dgm:ptLst>
  <dgm:cxnLst>
    <dgm:cxn modelId="{EC8522EF-346A-4CA8-B6E4-F8FC841771BB}" srcId="{42F7CECB-6036-4C80-B2C5-2D92F0F49FE5}" destId="{B3D305C9-498A-40C5-AA18-A1B5C297D2C7}" srcOrd="0" destOrd="0" parTransId="{87A71603-7FF3-4DCD-AA5E-57756F12FA46}" sibTransId="{70608393-9C6F-4AE9-82BC-4AC3F315D7CE}"/>
    <dgm:cxn modelId="{C17A8D73-4891-49B8-9B00-0B887CEB0D19}" type="presOf" srcId="{42F7CECB-6036-4C80-B2C5-2D92F0F49FE5}" destId="{40A946D6-C4DD-4123-BEE6-1A61818CB2A5}" srcOrd="0" destOrd="0" presId="urn:microsoft.com/office/officeart/2005/8/layout/hierarchy3"/>
    <dgm:cxn modelId="{42091B41-7F95-4F7E-BDAD-AAEBEC1DFF5C}" type="presOf" srcId="{B3D305C9-498A-40C5-AA18-A1B5C297D2C7}" destId="{855341E5-0374-4599-9D2D-A33E12EEE6B6}" srcOrd="1" destOrd="0" presId="urn:microsoft.com/office/officeart/2005/8/layout/hierarchy3"/>
    <dgm:cxn modelId="{C8296369-3E7D-4446-A43D-B534E909A84B}" type="presOf" srcId="{B3D305C9-498A-40C5-AA18-A1B5C297D2C7}" destId="{1221720E-FBBB-44D5-8AB5-865FBB40AF23}" srcOrd="0" destOrd="0" presId="urn:microsoft.com/office/officeart/2005/8/layout/hierarchy3"/>
    <dgm:cxn modelId="{05C172F6-C14C-4845-8C68-9319B838C054}" type="presParOf" srcId="{40A946D6-C4DD-4123-BEE6-1A61818CB2A5}" destId="{F8A8BCA0-B46A-49FA-940D-0E168492B433}" srcOrd="0" destOrd="0" presId="urn:microsoft.com/office/officeart/2005/8/layout/hierarchy3"/>
    <dgm:cxn modelId="{02341C0E-4184-4E6C-83D0-EF04AE3F1368}" type="presParOf" srcId="{F8A8BCA0-B46A-49FA-940D-0E168492B433}" destId="{D1D75411-6445-458E-9E87-22A10C2EB3A1}" srcOrd="0" destOrd="0" presId="urn:microsoft.com/office/officeart/2005/8/layout/hierarchy3"/>
    <dgm:cxn modelId="{D5CB638F-CDEC-4D63-B5E4-E6F3BE4257BF}" type="presParOf" srcId="{D1D75411-6445-458E-9E87-22A10C2EB3A1}" destId="{1221720E-FBBB-44D5-8AB5-865FBB40AF23}" srcOrd="0" destOrd="0" presId="urn:microsoft.com/office/officeart/2005/8/layout/hierarchy3"/>
    <dgm:cxn modelId="{495E6517-EBB5-45ED-8346-C44B73C5354D}" type="presParOf" srcId="{D1D75411-6445-458E-9E87-22A10C2EB3A1}" destId="{855341E5-0374-4599-9D2D-A33E12EEE6B6}" srcOrd="1" destOrd="0" presId="urn:microsoft.com/office/officeart/2005/8/layout/hierarchy3"/>
    <dgm:cxn modelId="{03535A09-C54E-40F6-A0F9-BB3F0E417C0B}" type="presParOf" srcId="{F8A8BCA0-B46A-49FA-940D-0E168492B433}" destId="{941D6864-4052-4CF5-A69F-F0A14AEF569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7CDB0-D409-4752-AE6E-01068D16EB90}">
      <dsp:nvSpPr>
        <dsp:cNvPr id="0" name=""/>
        <dsp:cNvSpPr/>
      </dsp:nvSpPr>
      <dsp:spPr>
        <a:xfrm>
          <a:off x="0" y="0"/>
          <a:ext cx="11450472" cy="63315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445" y="185445"/>
        <a:ext cx="11079582" cy="59606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3" cy="613954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714397" cy="613954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714397" cy="61395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1720E-FBBB-44D5-8AB5-865FBB40AF23}">
      <dsp:nvSpPr>
        <dsp:cNvPr id="0" name=""/>
        <dsp:cNvSpPr/>
      </dsp:nvSpPr>
      <dsp:spPr>
        <a:xfrm>
          <a:off x="0" y="0"/>
          <a:ext cx="10882664" cy="61463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021" y="180021"/>
        <a:ext cx="10522622" cy="5786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2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6.wmf"/><Relationship Id="rId5" Type="http://schemas.openxmlformats.org/officeDocument/2006/relationships/diagramQuickStyle" Target="../diagrams/quickStyle1.xml"/><Relationship Id="rId10" Type="http://schemas.openxmlformats.org/officeDocument/2006/relationships/oleObject" Target="../embeddings/oleObject3.bin"/><Relationship Id="rId4" Type="http://schemas.openxmlformats.org/officeDocument/2006/relationships/diagramLayout" Target="../diagrams/layout1.xml"/><Relationship Id="rId9" Type="http://schemas.openxmlformats.org/officeDocument/2006/relationships/image" Target="../media/image2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8.wmf"/><Relationship Id="rId5" Type="http://schemas.openxmlformats.org/officeDocument/2006/relationships/diagramQuickStyle" Target="../diagrams/quickStyle2.xml"/><Relationship Id="rId10" Type="http://schemas.openxmlformats.org/officeDocument/2006/relationships/oleObject" Target="../embeddings/oleObject5.bin"/><Relationship Id="rId4" Type="http://schemas.openxmlformats.org/officeDocument/2006/relationships/diagramLayout" Target="../diagrams/layout2.xml"/><Relationship Id="rId9" Type="http://schemas.openxmlformats.org/officeDocument/2006/relationships/image" Target="../media/image27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31.w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oleObject" Target="../embeddings/oleObject8.bin"/><Relationship Id="rId17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0.bin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30.wmf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7.bin"/><Relationship Id="rId4" Type="http://schemas.openxmlformats.org/officeDocument/2006/relationships/diagramLayout" Target="../diagrams/layout3.xml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9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jpe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470" y="235132"/>
            <a:ext cx="10945503" cy="2987898"/>
          </a:xfrm>
        </p:spPr>
        <p:txBody>
          <a:bodyPr>
            <a:normAutofit/>
          </a:bodyPr>
          <a:lstStyle/>
          <a:p>
            <a:pPr algn="ctr"/>
            <a:r>
              <a:rPr lang="en-US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KUCHLAR TA'SIRIDAGI M</a:t>
            </a:r>
            <a:r>
              <a:rPr lang="ru-RU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XANIZMLARNI T</a:t>
            </a:r>
            <a:r>
              <a:rPr lang="ru-RU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5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KSHIRISH </a:t>
            </a:r>
            <a: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7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596" y="2475769"/>
            <a:ext cx="10276313" cy="380317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de-DE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ashinaning</a:t>
            </a: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Dalamb</a:t>
            </a:r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endParaRPr lang="en-US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9553" y="1326525"/>
            <a:ext cx="9775066" cy="405684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kinematikasini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o’rganishda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bo’g’inlarga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olmasdan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o’rganilgan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analizida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qaraladi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95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57577"/>
            <a:ext cx="11011436" cy="332275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mashinanig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sabablarga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siljishga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58" y="3580327"/>
            <a:ext cx="9369773" cy="312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364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540913" y="128789"/>
            <a:ext cx="11513712" cy="6233373"/>
          </a:xfrm>
          <a:prstGeom prst="rightArrow">
            <a:avLst>
              <a:gd name="adj1" fmla="val 73265"/>
              <a:gd name="adj2" fmla="val 5000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Yukni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ko’tarishda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tushirishda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4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984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карточка 1"/>
          <p:cNvSpPr/>
          <p:nvPr/>
        </p:nvSpPr>
        <p:spPr>
          <a:xfrm>
            <a:off x="669701" y="399244"/>
            <a:ext cx="11256136" cy="6156101"/>
          </a:xfrm>
          <a:prstGeom prst="flowChartPunchedCard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kuchlaridir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moslamalaridan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tormozlar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reaksiya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ifodalaniladi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25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7" t="17211" r="37972" b="14492"/>
          <a:stretch/>
        </p:blipFill>
        <p:spPr bwMode="auto">
          <a:xfrm>
            <a:off x="3618963" y="2335486"/>
            <a:ext cx="4722067" cy="406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017565" y="2690191"/>
            <a:ext cx="4049940" cy="4167809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0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9" y="2962141"/>
            <a:ext cx="3664320" cy="3528811"/>
          </a:xfrm>
          <a:prstGeom prst="rightArrow">
            <a:avLst/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179048" y="1881808"/>
            <a:ext cx="3949148" cy="5347253"/>
          </a:xfrm>
          <a:prstGeom prst="leftArrow">
            <a:avLst/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4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7" t="17935" r="26870" b="12513"/>
          <a:stretch/>
        </p:blipFill>
        <p:spPr bwMode="auto">
          <a:xfrm>
            <a:off x="3914715" y="2690191"/>
            <a:ext cx="4264333" cy="336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41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579549" y="425003"/>
            <a:ext cx="10264464" cy="1571221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231818" y="2728681"/>
            <a:ext cx="3757085" cy="4268467"/>
          </a:xfrm>
          <a:prstGeom prst="rightArrow">
            <a:avLst>
              <a:gd name="adj1" fmla="val 60556"/>
              <a:gd name="adj2" fmla="val 49647"/>
            </a:avLst>
          </a:prstGeom>
          <a:solidFill>
            <a:srgbClr val="66D917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8311570" y="2305244"/>
            <a:ext cx="3502090" cy="4500376"/>
          </a:xfrm>
          <a:prstGeom prst="leftArrow">
            <a:avLst>
              <a:gd name="adj1" fmla="val 60601"/>
              <a:gd name="adj2" fmla="val 50000"/>
            </a:avLst>
          </a:prstGeom>
          <a:solidFill>
            <a:srgbClr val="FF0000"/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endParaRPr lang="ru-RU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0" t="11413" r="19435" b="11267"/>
          <a:stretch/>
        </p:blipFill>
        <p:spPr bwMode="auto">
          <a:xfrm>
            <a:off x="3867264" y="2728681"/>
            <a:ext cx="4554009" cy="365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3158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24134"/>
            <a:ext cx="11011436" cy="606075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tezlikdagi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qilamiz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tezlanish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yo’nalishiga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belgilaydigan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inersiya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548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4601" r="2526" b="25544"/>
          <a:stretch/>
        </p:blipFill>
        <p:spPr bwMode="auto">
          <a:xfrm>
            <a:off x="662609" y="3763616"/>
            <a:ext cx="11136638" cy="2769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4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374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410817" y="0"/>
            <a:ext cx="11388430" cy="2226365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887896" y="1722783"/>
            <a:ext cx="3578087" cy="2040833"/>
          </a:xfrm>
          <a:prstGeom prst="downArrow">
            <a:avLst>
              <a:gd name="adj1" fmla="val 50000"/>
              <a:gd name="adj2" fmla="val 30519"/>
            </a:avLst>
          </a:prstGeom>
          <a:blipFill>
            <a:blip r:embed="rId3"/>
            <a:tile tx="0" ty="0" sx="100000" sy="100000" flip="none" algn="tl"/>
          </a:blip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7368209" y="1779105"/>
            <a:ext cx="3631096" cy="1928188"/>
          </a:xfrm>
          <a:prstGeom prst="downArrow">
            <a:avLst>
              <a:gd name="adj1" fmla="val 67593"/>
              <a:gd name="adj2" fmla="val 40378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7" y="3909391"/>
            <a:ext cx="4247321" cy="288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852" y="3763616"/>
            <a:ext cx="4837044" cy="281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41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225" y="2503784"/>
            <a:ext cx="3618963" cy="3722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5947052" y="2704563"/>
            <a:ext cx="4254277" cy="256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70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283335" y="0"/>
            <a:ext cx="11771290" cy="3078051"/>
          </a:xfrm>
          <a:prstGeom prst="left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 t="18342" r="32314" b="34551"/>
          <a:stretch/>
        </p:blipFill>
        <p:spPr bwMode="auto">
          <a:xfrm>
            <a:off x="7144786" y="3564227"/>
            <a:ext cx="3473969" cy="20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30" y="2517819"/>
            <a:ext cx="3938122" cy="3882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473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21218" y="2021982"/>
            <a:ext cx="11011436" cy="4662153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Mexanizmharakatining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musbat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bajargan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qo’yilish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qayishqoq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06062" y="206062"/>
            <a:ext cx="11655379" cy="1918951"/>
          </a:xfrm>
          <a:prstGeom prst="leftRightArrow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88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2276" y="218942"/>
            <a:ext cx="11303358" cy="4559120"/>
          </a:xfrm>
          <a:prstGeom prst="round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katta axamiyatga ega. Tezlanish natijasida bo’g’inda hosil bo’ladigan kuch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kuchi deyiladi. Agar bo’g’in o’zgarmas tezlik bilan harakatlansa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822686"/>
              </p:ext>
            </p:extLst>
          </p:nvPr>
        </p:nvGraphicFramePr>
        <p:xfrm>
          <a:off x="862884" y="5151551"/>
          <a:ext cx="8759941" cy="1379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7" name="Уравнение" r:id="rId3" imgW="2641320" imgH="419040" progId="Equation.3">
                  <p:embed/>
                </p:oleObj>
              </mc:Choice>
              <mc:Fallback>
                <p:oleObj name="Уравнение" r:id="rId3" imgW="2641320" imgH="41904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2884" y="5151551"/>
                        <a:ext cx="8759941" cy="137943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37" t="17210" r="12716" b="15889"/>
          <a:stretch/>
        </p:blipFill>
        <p:spPr>
          <a:xfrm>
            <a:off x="953036" y="1281448"/>
            <a:ext cx="8281115" cy="4893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 prst="artDeco"/>
            <a:contourClr>
              <a:srgbClr val="FFFFFF"/>
            </a:contourClr>
          </a:sp3d>
        </p:spPr>
      </p:pic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3631842" y="553792"/>
            <a:ext cx="7521262" cy="1242811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moment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462" t="58759" r="2719" b="17297"/>
          <a:stretch/>
        </p:blipFill>
        <p:spPr>
          <a:xfrm>
            <a:off x="154546" y="4752304"/>
            <a:ext cx="6091707" cy="1751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56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245" y="180304"/>
            <a:ext cx="11792755" cy="6568226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hisoblanishi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o’g’irlik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0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15910" y="141668"/>
            <a:ext cx="11629622" cy="6375042"/>
          </a:xfrm>
          <a:prstGeom prst="round2DiagRect">
            <a:avLst>
              <a:gd name="adj1" fmla="val 19362"/>
              <a:gd name="adj2" fmla="val 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qo’shib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uvazanatda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Lef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Bef>
                    <a:spcPts val="12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ctrlPr>
                            <a:rPr lang="ru-RU" sz="3600" b="1" i="1" kern="0" smtClean="0">
                              <a:solidFill>
                                <a:srgbClr val="FF0000"/>
                              </a:solidFill>
                              <a:latin typeface="Cambria Math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p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3600" b="1" kern="0" dirty="0">
                  <a:solidFill>
                    <a:srgbClr val="2E74B5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476518" y="270456"/>
            <a:ext cx="11037196" cy="1725769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tariflanadi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0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5" name="Уравнение" r:id="rId8" imgW="1054100" imgH="292100" progId="Equation.3">
                  <p:embed/>
                </p:oleObj>
              </mc:Choice>
              <mc:Fallback>
                <p:oleObj name="Уравнение" r:id="rId8" imgW="1054100" imgH="292100" progId="Equation.3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4101" y="4845815"/>
                        <a:ext cx="2678663" cy="7480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6" name="Уравнение" r:id="rId10" imgW="1129810" imgH="291973" progId="Equation.3">
                  <p:embed/>
                </p:oleObj>
              </mc:Choice>
              <mc:Fallback>
                <p:oleObj name="Уравнение" r:id="rId10" imgW="1129810" imgH="291973" progId="Equation.3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877" y="4845815"/>
                        <a:ext cx="3114617" cy="8113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1" name="Уравнение" r:id="rId8" imgW="2273300" imgH="292100" progId="Equation.3">
                  <p:embed/>
                </p:oleObj>
              </mc:Choice>
              <mc:Fallback>
                <p:oleObj name="Уравнение" r:id="rId8" imgW="2273300" imgH="292100" progId="Equation.3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8057" y="5344733"/>
                        <a:ext cx="5615192" cy="728330"/>
                      </a:xfrm>
                      <a:prstGeom prst="rect">
                        <a:avLst/>
                      </a:prstGeom>
                      <a:solidFill>
                        <a:srgbClr val="FAE5CF"/>
                      </a:solidFill>
                      <a:ln w="9525">
                        <a:solidFill>
                          <a:srgbClr val="66D917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2" r:id="rId10" imgW="8810625" imgH="5200650" progId="">
                  <p:embed/>
                </p:oleObj>
              </mc:Choice>
              <mc:Fallback>
                <p:oleObj r:id="rId10" imgW="8810625" imgH="5200650" progId="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048" r="20000" b="-1747"/>
                      <a:stretch>
                        <a:fillRect/>
                      </a:stretch>
                    </p:blipFill>
                    <p:spPr bwMode="auto">
                      <a:xfrm>
                        <a:off x="347730" y="901338"/>
                        <a:ext cx="2948581" cy="35420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47631492"/>
              </p:ext>
            </p:extLst>
          </p:nvPr>
        </p:nvGraphicFramePr>
        <p:xfrm>
          <a:off x="742123" y="384313"/>
          <a:ext cx="10893286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97757" y="4971244"/>
            <a:ext cx="22922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666172"/>
              </p:ext>
            </p:extLst>
          </p:nvPr>
        </p:nvGraphicFramePr>
        <p:xfrm>
          <a:off x="1262270" y="2453171"/>
          <a:ext cx="4386469" cy="1329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5" name="Уравнение" r:id="rId8" imgW="1789923" imgH="545863" progId="Equation.3">
                  <p:embed/>
                </p:oleObj>
              </mc:Choice>
              <mc:Fallback>
                <p:oleObj name="Уравнение" r:id="rId8" imgW="1789923" imgH="545863" progId="Equation.3">
                  <p:embed/>
                  <p:pic>
                    <p:nvPicPr>
                      <p:cNvPr id="0" name="Picture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2270" y="2453171"/>
                        <a:ext cx="4386469" cy="1329940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80"/>
                          </a:gs>
                          <a:gs pos="50000">
                            <a:srgbClr val="FFFFB3"/>
                          </a:gs>
                          <a:gs pos="100000">
                            <a:srgbClr val="FFFFDA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944139" y="38828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9583734"/>
              </p:ext>
            </p:extLst>
          </p:nvPr>
        </p:nvGraphicFramePr>
        <p:xfrm>
          <a:off x="6915564" y="2470230"/>
          <a:ext cx="2811532" cy="10517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6" name="Уравнение" r:id="rId10" imgW="1447172" imgH="545863" progId="Equation.3">
                  <p:embed/>
                </p:oleObj>
              </mc:Choice>
              <mc:Fallback>
                <p:oleObj name="Уравнение" r:id="rId10" imgW="1447172" imgH="545863" progId="Equation.3">
                  <p:embed/>
                  <p:pic>
                    <p:nvPicPr>
                      <p:cNvPr id="0" name="Picture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5564" y="2470230"/>
                        <a:ext cx="2811532" cy="1051796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80"/>
                          </a:gs>
                          <a:gs pos="50000">
                            <a:srgbClr val="FFFFB3"/>
                          </a:gs>
                          <a:gs pos="100000">
                            <a:srgbClr val="FFFFDA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915564" y="485669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992907"/>
              </p:ext>
            </p:extLst>
          </p:nvPr>
        </p:nvGraphicFramePr>
        <p:xfrm>
          <a:off x="6692668" y="3874840"/>
          <a:ext cx="2904299" cy="1104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7" name="Уравнение" r:id="rId12" imgW="1422400" imgH="546100" progId="Equation.3">
                  <p:embed/>
                </p:oleObj>
              </mc:Choice>
              <mc:Fallback>
                <p:oleObj name="Уравнение" r:id="rId12" imgW="1422400" imgH="546100" progId="Equation.3">
                  <p:embed/>
                  <p:pic>
                    <p:nvPicPr>
                      <p:cNvPr id="0" name="Picture 9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2668" y="3874840"/>
                        <a:ext cx="2904299" cy="1104452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80"/>
                          </a:gs>
                          <a:gs pos="50000">
                            <a:srgbClr val="FFFFB3"/>
                          </a:gs>
                          <a:gs pos="100000">
                            <a:srgbClr val="FFFFDA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226366" y="5131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2470757"/>
              </p:ext>
            </p:extLst>
          </p:nvPr>
        </p:nvGraphicFramePr>
        <p:xfrm>
          <a:off x="1056407" y="4258518"/>
          <a:ext cx="4592332" cy="1191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8" name="Уравнение" r:id="rId14" imgW="2857500" imgH="749300" progId="Equation.3">
                  <p:embed/>
                </p:oleObj>
              </mc:Choice>
              <mc:Fallback>
                <p:oleObj name="Уравнение" r:id="rId14" imgW="2857500" imgH="749300" progId="Equation.3">
                  <p:embed/>
                  <p:pic>
                    <p:nvPicPr>
                      <p:cNvPr id="0" name="Picture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6407" y="4258518"/>
                        <a:ext cx="4592332" cy="1191244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80"/>
                          </a:gs>
                          <a:gs pos="50000">
                            <a:srgbClr val="FFFFB3"/>
                          </a:gs>
                          <a:gs pos="100000">
                            <a:srgbClr val="FFFFDA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648739" y="54923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632823"/>
              </p:ext>
            </p:extLst>
          </p:nvPr>
        </p:nvGraphicFramePr>
        <p:xfrm>
          <a:off x="5897783" y="5201224"/>
          <a:ext cx="4494070" cy="1199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9" name="Уравнение" r:id="rId16" imgW="2794000" imgH="749300" progId="Equation.3">
                  <p:embed/>
                </p:oleObj>
              </mc:Choice>
              <mc:Fallback>
                <p:oleObj name="Уравнение" r:id="rId16" imgW="2794000" imgH="749300" progId="Equation.3">
                  <p:embed/>
                  <p:pic>
                    <p:nvPicPr>
                      <p:cNvPr id="0" name="Picture 1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7783" y="5201224"/>
                        <a:ext cx="4494070" cy="1199545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80"/>
                          </a:gs>
                          <a:gs pos="50000">
                            <a:srgbClr val="FFFFB3"/>
                          </a:gs>
                          <a:gs pos="100000">
                            <a:srgbClr val="FFFFDA"/>
                          </a:gs>
                        </a:gsLst>
                        <a:path path="shape">
                          <a:fillToRect l="100000" t="100000"/>
                        </a:path>
                      </a:gra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ifodasidir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kvadratlariga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liqdir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2"/>
          <p:cNvSpPr>
            <a:spLocks noChangeArrowheads="1"/>
          </p:cNvSpPr>
          <p:nvPr/>
        </p:nvSpPr>
        <p:spPr bwMode="auto">
          <a:xfrm>
            <a:off x="1106102" y="4579374"/>
            <a:ext cx="26280426" cy="5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242818"/>
              </p:ext>
            </p:extLst>
          </p:nvPr>
        </p:nvGraphicFramePr>
        <p:xfrm>
          <a:off x="907320" y="5058211"/>
          <a:ext cx="4590604" cy="117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8" name="Уравнение" r:id="rId4" imgW="1346200" imgH="342900" progId="Equation.3">
                  <p:embed/>
                </p:oleObj>
              </mc:Choice>
              <mc:Fallback>
                <p:oleObj name="Уравнение" r:id="rId4" imgW="1346200" imgH="342900" progId="Equation.3">
                  <p:embed/>
                  <p:pic>
                    <p:nvPicPr>
                      <p:cNvPr id="0" name="Picture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7320" y="5058211"/>
                        <a:ext cx="4590604" cy="1172069"/>
                      </a:xfrm>
                      <a:prstGeom prst="rect">
                        <a:avLst/>
                      </a:prstGeom>
                      <a:blipFill dpi="0" rotWithShape="1">
                        <a:blip r:embed="rId6"/>
                        <a:srcRect/>
                        <a:tile tx="0" ty="0" sx="100000" sy="100000" flip="none" algn="tl"/>
                      </a:blip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1552</TotalTime>
  <Words>525</Words>
  <Application>Microsoft Office PowerPoint</Application>
  <PresentationFormat>Произвольный</PresentationFormat>
  <Paragraphs>50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Аспект</vt:lpstr>
      <vt:lpstr>Уравнение</vt:lpstr>
      <vt:lpstr> KUCHLAR TA'SIRIDAGI MЕXANIZMLARNI TЕKSHIRISH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admin</cp:lastModifiedBy>
  <cp:revision>150</cp:revision>
  <dcterms:created xsi:type="dcterms:W3CDTF">2016-11-02T09:43:45Z</dcterms:created>
  <dcterms:modified xsi:type="dcterms:W3CDTF">2019-04-11T12:54:04Z</dcterms:modified>
</cp:coreProperties>
</file>