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353" r:id="rId5"/>
    <p:sldId id="260" r:id="rId6"/>
    <p:sldId id="354" r:id="rId7"/>
    <p:sldId id="263" r:id="rId8"/>
    <p:sldId id="355" r:id="rId9"/>
    <p:sldId id="335" r:id="rId10"/>
    <p:sldId id="356" r:id="rId11"/>
    <p:sldId id="349" r:id="rId12"/>
    <p:sldId id="357" r:id="rId13"/>
    <p:sldId id="258" r:id="rId14"/>
    <p:sldId id="358" r:id="rId15"/>
    <p:sldId id="264" r:id="rId16"/>
    <p:sldId id="359" r:id="rId17"/>
    <p:sldId id="261" r:id="rId18"/>
    <p:sldId id="262" r:id="rId19"/>
    <p:sldId id="279" r:id="rId20"/>
    <p:sldId id="361" r:id="rId21"/>
    <p:sldId id="307" r:id="rId22"/>
    <p:sldId id="286" r:id="rId23"/>
    <p:sldId id="360" r:id="rId24"/>
    <p:sldId id="352" r:id="rId25"/>
    <p:sldId id="285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1810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52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00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614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926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82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26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506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5258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94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803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49699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151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60732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17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4219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851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64B73CD-D11E-4D48-9061-8E7F5AFE98AF}" type="datetimeFigureOut">
              <a:rPr lang="ru-RU" smtClean="0"/>
              <a:t>05.11.2023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736AEE-FF28-47E4-8099-5A90634A920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366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xmWlqeYtcQQ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oGafvInnHlY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photos/mVqTumQH-c0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2074" y="344978"/>
            <a:ext cx="8001000" cy="2148841"/>
          </a:xfrm>
        </p:spPr>
        <p:txBody>
          <a:bodyPr>
            <a:normAutofit fontScale="90000"/>
          </a:bodyPr>
          <a:lstStyle/>
          <a:p>
            <a:pPr lvl="0" defTabSz="914400">
              <a:spcBef>
                <a:spcPts val="0"/>
              </a:spcBef>
            </a:pP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AVTOMOBILLARDA TASHISH </a:t>
            </a:r>
            <a: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 VA HARAKAT XAVFSIZLIGINI TASHKIL  ETISH </a:t>
            </a:r>
            <a:r>
              <a:rPr lang="uz-Cyrl-UZ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ASOSLARI</a:t>
            </a:r>
            <a:br>
              <a:rPr lang="en-US" sz="4000" b="1" cap="none" dirty="0">
                <a:ln>
                  <a:noFill/>
                </a:ln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2074" y="2139757"/>
            <a:ext cx="6400800" cy="1359901"/>
          </a:xfrm>
        </p:spPr>
        <p:txBody>
          <a:bodyPr>
            <a:normAutofit/>
          </a:bodyPr>
          <a:lstStyle/>
          <a:p>
            <a:pPr lvl="0" defTabSz="914400">
              <a:spcBef>
                <a:spcPts val="0"/>
              </a:spcBef>
              <a:spcAft>
                <a:spcPts val="0"/>
              </a:spcAft>
              <a:buClrTx/>
              <a:buSzTx/>
            </a:pP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  <a:cs typeface="Roboto Condensed" panose="02000000000000000000" pitchFamily="2" charset="0"/>
              </a:rPr>
              <a:t>14 –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Mavzu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: Yuk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tashishda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yuklash-tushirish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ishlarini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tashkil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etish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va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 </a:t>
            </a:r>
            <a:r>
              <a:rPr lang="en-US" sz="2400" dirty="0" err="1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mexanizatsiyalash</a:t>
            </a:r>
            <a:r>
              <a:rPr lang="en-US" sz="2400" dirty="0">
                <a:solidFill>
                  <a:prstClr val="white"/>
                </a:solidFill>
                <a:latin typeface="Oswald" pitchFamily="2" charset="-52"/>
                <a:ea typeface="Roboto Condensed" panose="02000000000000000000" pitchFamily="2" charset="0"/>
              </a:rPr>
              <a:t>.</a:t>
            </a:r>
            <a:endParaRPr lang="ru-RU" sz="2400" dirty="0">
              <a:solidFill>
                <a:prstClr val="white"/>
              </a:solidFill>
              <a:latin typeface="Oswald" pitchFamily="2" charset="-52"/>
              <a:ea typeface="Roboto Condens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1E0505-E303-D8ED-6CC0-D70EACE43B47}"/>
              </a:ext>
            </a:extLst>
          </p:cNvPr>
          <p:cNvSpPr txBox="1">
            <a:spLocks/>
          </p:cNvSpPr>
          <p:nvPr/>
        </p:nvSpPr>
        <p:spPr bwMode="gray">
          <a:xfrm>
            <a:off x="313715" y="4119321"/>
            <a:ext cx="38058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Prof.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Nurdinov</a:t>
            </a:r>
            <a:r>
              <a:rPr lang="en-US" sz="2200" dirty="0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 </a:t>
            </a:r>
            <a:r>
              <a:rPr lang="en-US" sz="2200" dirty="0" err="1">
                <a:solidFill>
                  <a:srgbClr val="FFFF00"/>
                </a:solidFill>
                <a:latin typeface="Oswald Light" pitchFamily="2" charset="-52"/>
                <a:ea typeface="VTB Group Cond Book" panose="020B0506050504020204" pitchFamily="34" charset="77"/>
              </a:rPr>
              <a:t>Murodali</a:t>
            </a:r>
            <a:endParaRPr lang="ru-RU" sz="2200" dirty="0">
              <a:solidFill>
                <a:srgbClr val="FFFF00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sp>
        <p:nvSpPr>
          <p:cNvPr id="5" name="Rounded Rectangle 17">
            <a:extLst>
              <a:ext uri="{FF2B5EF4-FFF2-40B4-BE49-F238E27FC236}">
                <a16:creationId xmlns:a16="http://schemas.microsoft.com/office/drawing/2014/main" id="{6AB33A65-AF4F-1F56-FEAF-DC2BF6049A20}"/>
              </a:ext>
            </a:extLst>
          </p:cNvPr>
          <p:cNvSpPr/>
          <p:nvPr/>
        </p:nvSpPr>
        <p:spPr>
          <a:xfrm>
            <a:off x="313715" y="5217251"/>
            <a:ext cx="3174328" cy="510230"/>
          </a:xfrm>
          <a:prstGeom prst="roundRect">
            <a:avLst/>
          </a:prstGeom>
          <a:solidFill>
            <a:srgbClr val="00369B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Oswald Light" pitchFamily="2" charset="-5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5399D5-B759-F1E3-BA76-36685FD6CB58}"/>
              </a:ext>
            </a:extLst>
          </p:cNvPr>
          <p:cNvSpPr txBox="1">
            <a:spLocks/>
          </p:cNvSpPr>
          <p:nvPr/>
        </p:nvSpPr>
        <p:spPr bwMode="gray">
          <a:xfrm>
            <a:off x="627155" y="5334046"/>
            <a:ext cx="277531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fontAlgn="base">
              <a:spcAft>
                <a:spcPct val="0"/>
              </a:spcAft>
              <a:buClr>
                <a:srgbClr val="009FE9"/>
              </a:buClr>
            </a:pPr>
            <a:r>
              <a:rPr lang="en-US" dirty="0" err="1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AndMI</a:t>
            </a:r>
            <a:r>
              <a:rPr lang="en-US" dirty="0">
                <a:solidFill>
                  <a:prstClr val="white"/>
                </a:solidFill>
                <a:latin typeface="Oswald Light" pitchFamily="2" charset="-52"/>
                <a:ea typeface="VTB Group Cond Book" panose="020B0506050504020204" pitchFamily="34" charset="77"/>
              </a:rPr>
              <a:t>   2023-2024</a:t>
            </a:r>
            <a:endParaRPr lang="ru-RU" dirty="0">
              <a:solidFill>
                <a:prstClr val="white"/>
              </a:solidFill>
              <a:latin typeface="Oswald Light" pitchFamily="2" charset="-52"/>
              <a:ea typeface="VTB Group Cond Book" panose="020B0506050504020204" pitchFamily="34" charset="77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63732" y="641929"/>
            <a:ext cx="6028267" cy="6216072"/>
          </a:xfrm>
          <a:prstGeom prst="rtTriangle">
            <a:avLst/>
          </a:prstGeom>
        </p:spPr>
      </p:pic>
      <p:sp>
        <p:nvSpPr>
          <p:cNvPr id="8" name="Прямоугольник 7"/>
          <p:cNvSpPr/>
          <p:nvPr/>
        </p:nvSpPr>
        <p:spPr>
          <a:xfrm rot="18843338">
            <a:off x="3798674" y="2570183"/>
            <a:ext cx="6096000" cy="1289071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>
            <a:spAutoFit/>
          </a:bodyPr>
          <a:lstStyle/>
          <a:p>
            <a:pPr indent="540385" algn="ctr">
              <a:lnSpc>
                <a:spcPct val="150000"/>
              </a:lnSpc>
            </a:pP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[Organizing vehicle transportation and traffic safety] week14 - Organization and mechanization of loading and unloading operations in cargo transportation.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454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57512" y="620889"/>
            <a:ext cx="8534400" cy="3615267"/>
          </a:xfrm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tx1"/>
                </a:solidFill>
              </a:rPr>
              <a:t>Rеja</a:t>
            </a:r>
            <a:r>
              <a:rPr lang="en-US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sz="1800" dirty="0"/>
              <a:t>14.1. </a:t>
            </a:r>
            <a:r>
              <a:rPr lang="en-US" sz="1800" dirty="0" err="1"/>
              <a:t>Ortish-tushirish</a:t>
            </a:r>
            <a:r>
              <a:rPr lang="en-US" sz="1800" dirty="0"/>
              <a:t> </a:t>
            </a:r>
            <a:r>
              <a:rPr lang="en-US" sz="1800" dirty="0" err="1"/>
              <a:t>ishlari</a:t>
            </a:r>
            <a:r>
              <a:rPr lang="en-US" sz="1800" dirty="0"/>
              <a:t>  </a:t>
            </a:r>
            <a:r>
              <a:rPr lang="en-US" sz="1800" dirty="0" err="1"/>
              <a:t>tasnifi</a:t>
            </a:r>
            <a:r>
              <a:rPr lang="en-US" sz="1800" dirty="0"/>
              <a:t>.</a:t>
            </a:r>
          </a:p>
          <a:p>
            <a:r>
              <a:rPr lang="en-US" sz="1800" dirty="0"/>
              <a:t>14.2. Transport </a:t>
            </a:r>
            <a:r>
              <a:rPr lang="en-US" sz="1800" dirty="0" err="1"/>
              <a:t>vositalarini</a:t>
            </a:r>
            <a:r>
              <a:rPr lang="en-US" sz="1800" dirty="0"/>
              <a:t> </a:t>
            </a:r>
            <a:r>
              <a:rPr lang="en-US" sz="1800" dirty="0" err="1"/>
              <a:t>ortish-tushirish</a:t>
            </a:r>
            <a:r>
              <a:rPr lang="en-US" sz="1800" dirty="0"/>
              <a:t>  </a:t>
            </a:r>
            <a:r>
              <a:rPr lang="en-US" sz="1800" dirty="0" err="1"/>
              <a:t>maskanlari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ularni</a:t>
            </a:r>
            <a:r>
              <a:rPr lang="en-US" sz="1800" dirty="0"/>
              <a:t> </a:t>
            </a:r>
            <a:r>
              <a:rPr lang="en-US" sz="1800" dirty="0" err="1"/>
              <a:t>o’tkazuvchanligi</a:t>
            </a:r>
            <a:r>
              <a:rPr lang="en-US" sz="1800" dirty="0"/>
              <a:t>.</a:t>
            </a:r>
          </a:p>
          <a:p>
            <a:r>
              <a:rPr lang="en-US" sz="1800" dirty="0"/>
              <a:t>14.3. </a:t>
            </a:r>
            <a:r>
              <a:rPr lang="en-US" sz="1800" dirty="0" err="1"/>
              <a:t>Ortish-tushirish</a:t>
            </a:r>
            <a:r>
              <a:rPr lang="en-US" sz="1800" dirty="0"/>
              <a:t>  </a:t>
            </a:r>
            <a:r>
              <a:rPr lang="en-US" sz="1800" dirty="0" err="1"/>
              <a:t>mashina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mexanizlari</a:t>
            </a:r>
            <a:r>
              <a:rPr lang="en-US" sz="1800" dirty="0"/>
              <a:t> </a:t>
            </a:r>
            <a:r>
              <a:rPr lang="en-US" sz="1800" dirty="0" err="1"/>
              <a:t>unimi</a:t>
            </a:r>
            <a:r>
              <a:rPr lang="en-US" sz="1800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364067" y="368299"/>
            <a:ext cx="2442632" cy="252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64067" y="388890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59D69510-0F7D-2393-C0A9-5DFE3622C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11EDD0-1B02-3A82-F794-050D8E5529CB}"/>
              </a:ext>
            </a:extLst>
          </p:cNvPr>
          <p:cNvSpPr txBox="1"/>
          <p:nvPr/>
        </p:nvSpPr>
        <p:spPr>
          <a:xfrm>
            <a:off x="1338263" y="4842089"/>
            <a:ext cx="6105524" cy="12890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uz-Cyrl-U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Tayanch so‘z va iboralar: 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tushirishni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o`tkazib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Avtomobillarni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postiga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kеlish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koeffitsiеnti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tushirishga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kеrakli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postlar</a:t>
            </a:r>
            <a:r>
              <a:rPr lang="en-US" sz="18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761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  	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36"/>
          <a:stretch/>
        </p:blipFill>
        <p:spPr>
          <a:xfrm>
            <a:off x="0" y="0"/>
            <a:ext cx="3318933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10373" y="6195367"/>
            <a:ext cx="68718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CHUTTERSNAP. 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10, 2017).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Busy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cargo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port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endParaRPr lang="en-US" sz="12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https://unsplash.com/photos/eqwFWHfQipg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87E029-5563-9437-3060-8F11E2C73BE1}"/>
              </a:ext>
            </a:extLst>
          </p:cNvPr>
          <p:cNvSpPr txBox="1"/>
          <p:nvPr/>
        </p:nvSpPr>
        <p:spPr>
          <a:xfrm>
            <a:off x="4003145" y="381322"/>
            <a:ext cx="7434271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14.1.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tasnifi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qo`shimcha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opеratsiyalaridan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opеratsiyalarga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opеratsiyalarni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tеskarisi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Qo`shimcha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opеratsiyalarga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taralarga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markalash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xujjatlarni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tayеrlash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bo`shatish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brizеnt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bilan-yopish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Avtamobillarni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bеkor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dovomiyligi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080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5A514C-D75C-1270-40EA-9249FB4F2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DB81E4-0EEF-93E1-6499-D9C1BD3D1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DBACE5-E605-C582-76E2-B6D3417B9F42}"/>
              </a:ext>
            </a:extLst>
          </p:cNvPr>
          <p:cNvSpPr txBox="1"/>
          <p:nvPr/>
        </p:nvSpPr>
        <p:spPr>
          <a:xfrm>
            <a:off x="465137" y="323650"/>
            <a:ext cx="10823576" cy="5536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Qiska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masofalarda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50%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shuningdеk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o`zgaradi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-p-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bеkor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elеmеntlardan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manеvrlash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xujjatlarni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rasmiylashtirish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vakti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vakti-bu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egalarining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junatishga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tayеrgarlik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kurmagan-vakti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kabul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kilishda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utkazib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bеlgilangan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avtamobillarni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notеkis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Avtamobillarni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manеvrlash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maydon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o`lchamiga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manеvrlash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yo`llari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vaqtni-o`zini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bеvosita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bo`shatish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bunga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xafsizligini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ta'minlash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brizint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еpish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bog`lash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opеratsiyalar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mеxanizatsiyalashgan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mеxanizatsiyalashmaganlar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36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B7827C-1F31-8810-E82D-6D2D722C92FD}"/>
              </a:ext>
            </a:extLst>
          </p:cNvPr>
          <p:cNvSpPr txBox="1"/>
          <p:nvPr/>
        </p:nvSpPr>
        <p:spPr>
          <a:xfrm>
            <a:off x="947738" y="617646"/>
            <a:ext cx="6105524" cy="55363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14.2.Transport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o’tkazuvchanligi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xarakatdagi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maksimal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xisoblanadi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n-GB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GB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o`tkazib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 </a:t>
            </a:r>
            <a:r>
              <a:rPr lang="de-DE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o(t)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1/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τ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de-DE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t/ </a:t>
            </a:r>
            <a:r>
              <a:rPr lang="de-DE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de-DE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punktda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de-DE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(t)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o’rin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de-DE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de-DE" sz="20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de-DE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(t)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de-DE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(t)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τ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de-DE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(t)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de-DE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t/ </a:t>
            </a:r>
            <a:r>
              <a:rPr lang="de-DE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de-DE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271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61663E-3F9D-C182-C450-88EBF7A8A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85C2F3-D34B-5F5D-4333-CFEE5C1397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21C692-97AD-C2CF-3DB9-A7D02BA5E1A5}"/>
              </a:ext>
            </a:extLst>
          </p:cNvPr>
          <p:cNvSpPr txBox="1"/>
          <p:nvPr/>
        </p:nvSpPr>
        <p:spPr>
          <a:xfrm>
            <a:off x="623886" y="499224"/>
            <a:ext cx="10672763" cy="5565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avtamobillarning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kеlish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koeffitsеnti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τ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maskanlari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joylashuvi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tushiriladigon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avtamobillar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dеb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vaktinchalik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doimiy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Vaqtinchalik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dam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Ko`p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kismi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xaraktеrda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punktlar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topshirikdagi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qo`yib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imkoniyatiga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qaysiki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topshirig`i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soatdagin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yuklanishi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avtamobillar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398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1" r="22424"/>
          <a:stretch/>
        </p:blipFill>
        <p:spPr>
          <a:xfrm>
            <a:off x="-30275" y="0"/>
            <a:ext cx="494309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1179" y="60007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dirty="0" err="1"/>
              <a:t>Khalfalli</a:t>
            </a:r>
            <a:r>
              <a:rPr lang="ru-RU" sz="1200" dirty="0"/>
              <a:t> Y.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April</a:t>
            </a:r>
            <a:r>
              <a:rPr lang="ru-RU" sz="1200" dirty="0"/>
              <a:t> 14, 2020). </a:t>
            </a:r>
            <a:r>
              <a:rPr lang="ru-RU" sz="1200" dirty="0" err="1"/>
              <a:t>Truck</a:t>
            </a:r>
            <a:r>
              <a:rPr lang="ru-RU" sz="1200" dirty="0"/>
              <a:t>. </a:t>
            </a:r>
            <a:endParaRPr lang="en-US" sz="1200" dirty="0"/>
          </a:p>
          <a:p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https://unsplash.com/photos/xmWlqeYtcQQ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F80915-D95C-6E11-5326-953E243B5E77}"/>
              </a:ext>
            </a:extLst>
          </p:cNvPr>
          <p:cNvSpPr txBox="1"/>
          <p:nvPr/>
        </p:nvSpPr>
        <p:spPr>
          <a:xfrm>
            <a:off x="5479256" y="623570"/>
            <a:ext cx="6119812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T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Q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kеrak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o(t)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Q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o(t)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τ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o(t)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 T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Agar yuk “ton”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o`rniga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US" sz="20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o(t)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avtamobillar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bo`lsa,kaysiki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postlar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tеng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o(t)=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o(t)* q*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γ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τ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o(t)*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n/ T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2013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813FB9-3D40-080A-6159-DE0FA75AF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C3A244-E64F-DFF7-2960-E635FA77D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1189069-3B7D-43A3-3F1D-E489A26867A5}"/>
              </a:ext>
            </a:extLst>
          </p:cNvPr>
          <p:cNvSpPr txBox="1"/>
          <p:nvPr/>
        </p:nvSpPr>
        <p:spPr>
          <a:xfrm>
            <a:off x="466725" y="291475"/>
            <a:ext cx="10858500" cy="5576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14.3.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mexanizlari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unimi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qo`llanilgan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yuklash-tushirish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jixozlarini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qachon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kaytariluvchi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sikllar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kranlar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ekskavatorlar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yuklagichlar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organ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еki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uzluksiz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transportеrlar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elеvatorlar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pnеvatik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moslamalar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).Dam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ta'sir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W= 3600*q*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tts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t/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Mashinani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T -da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ko`tarish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qobilyatida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mеxanizmlar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yo`qotishlarni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oluvchi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koeffitsеnt</a:t>
            </a:r>
            <a:r>
              <a:rPr lang="en-GB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(0,9); 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4886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86"/>
          <a:stretch/>
        </p:blipFill>
        <p:spPr>
          <a:xfrm>
            <a:off x="8165041" y="187324"/>
            <a:ext cx="3731683" cy="38502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8165041" y="4298481"/>
            <a:ext cx="37316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accent6"/>
                </a:solidFill>
              </a:rPr>
              <a:t>Henderson</a:t>
            </a:r>
            <a:r>
              <a:rPr lang="ru-RU" sz="1200" dirty="0">
                <a:solidFill>
                  <a:schemeClr val="accent6"/>
                </a:solidFill>
              </a:rPr>
              <a:t> K. (</a:t>
            </a:r>
            <a:r>
              <a:rPr lang="ru-RU" sz="1200" dirty="0" err="1">
                <a:solidFill>
                  <a:schemeClr val="accent6"/>
                </a:solidFill>
              </a:rPr>
              <a:t>Published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on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November</a:t>
            </a:r>
            <a:r>
              <a:rPr lang="ru-RU" sz="1200" dirty="0">
                <a:solidFill>
                  <a:schemeClr val="accent6"/>
                </a:solidFill>
              </a:rPr>
              <a:t> 5, 2015). </a:t>
            </a:r>
            <a:r>
              <a:rPr lang="ru-RU" sz="1200" dirty="0" err="1">
                <a:solidFill>
                  <a:schemeClr val="accent6"/>
                </a:solidFill>
              </a:rPr>
              <a:t>Pink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Japanese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truck</a:t>
            </a:r>
            <a:r>
              <a:rPr lang="ru-RU" sz="1200" dirty="0">
                <a:solidFill>
                  <a:schemeClr val="accent6"/>
                </a:solidFill>
              </a:rPr>
              <a:t>. </a:t>
            </a:r>
            <a:r>
              <a:rPr lang="ru-RU" sz="1200" dirty="0" err="1">
                <a:solidFill>
                  <a:schemeClr val="accent6"/>
                </a:solidFill>
              </a:rPr>
              <a:t>Free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to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use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under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the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Unsplash</a:t>
            </a:r>
            <a:r>
              <a:rPr lang="ru-RU" sz="1200" dirty="0">
                <a:solidFill>
                  <a:schemeClr val="accent6"/>
                </a:solidFill>
              </a:rPr>
              <a:t> </a:t>
            </a:r>
            <a:r>
              <a:rPr lang="ru-RU" sz="1200" dirty="0" err="1">
                <a:solidFill>
                  <a:schemeClr val="accent6"/>
                </a:solidFill>
              </a:rPr>
              <a:t>License</a:t>
            </a:r>
            <a:r>
              <a:rPr lang="ru-RU" sz="1200" dirty="0">
                <a:solidFill>
                  <a:schemeClr val="accent6"/>
                </a:solidFill>
              </a:rPr>
              <a:t> https://unsplash.com/photos/Pj6TgpS_Vt4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E7EF19-96E1-F350-4C68-8DD50A9FE2DC}"/>
              </a:ext>
            </a:extLst>
          </p:cNvPr>
          <p:cNvSpPr txBox="1"/>
          <p:nvPr/>
        </p:nvSpPr>
        <p:spPr>
          <a:xfrm>
            <a:off x="443179" y="931918"/>
            <a:ext cx="7167562" cy="5565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en-GB" sz="2400" baseline="-25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sekundda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lchanuvchi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operatsiyasi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to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liq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siql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Sochilgan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chumich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mеhnat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	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W= 3600*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υ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*V*X*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/t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ts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t/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υ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 1m</a:t>
            </a:r>
            <a:r>
              <a:rPr lang="de-DE" sz="24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og‘irligi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V-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cho’mich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ushlagichning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</a:t>
            </a:r>
            <a:r>
              <a:rPr lang="de-DE" sz="2400" baseline="30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 –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to`ldirish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koeffits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nti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050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CE52F5-2C67-224C-AFA8-6ACBC14E7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9F0209-1E07-4B7E-B5AD-8CF1677AD3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D2B447-6210-C59F-4EC9-E1FCBEFC90AA}"/>
              </a:ext>
            </a:extLst>
          </p:cNvPr>
          <p:cNvSpPr txBox="1"/>
          <p:nvPr/>
        </p:nvSpPr>
        <p:spPr>
          <a:xfrm>
            <a:off x="776288" y="52255"/>
            <a:ext cx="10310812" cy="611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yrda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og`irlikdagi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donali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joylashtirish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taxminan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bir-biridan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masofada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trlarda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V m/s 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zlikdagi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yr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Wsh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3600*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*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dona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Sochilgan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cho`mich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mеhnat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formula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sz="2400" baseline="-25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= 3,6* V *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υ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*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η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t/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soat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Sochilgan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yuklarni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tushirishda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chumich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xajmi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anik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bo`lsa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xnat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unumdorligi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kuyidagi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formula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aniklanadi</a:t>
            </a:r>
            <a:r>
              <a:rPr lang="de-DE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049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51841" y="6038829"/>
            <a:ext cx="4269905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73DD17-2840-87F3-8D04-11B80F87CFEA}"/>
              </a:ext>
            </a:extLst>
          </p:cNvPr>
          <p:cNvSpPr txBox="1"/>
          <p:nvPr/>
        </p:nvSpPr>
        <p:spPr>
          <a:xfrm>
            <a:off x="5233988" y="215275"/>
            <a:ext cx="6105524" cy="6275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vositalaridan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Tushuncha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ta’riflar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imkoniyatlarini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deganda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yuvish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mahkamlash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tiklash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tushuniladi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916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82E2CE-4219-43B4-5FFD-69049399E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1A0B98-62DE-82FD-D616-16FFED3298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28600"/>
            <a:ext cx="10612438" cy="5895975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Avtomobilni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saqlash</a:t>
            </a:r>
            <a:r>
              <a:rPr lang="en-US" dirty="0">
                <a:solidFill>
                  <a:schemeClr val="tx1"/>
                </a:solidFill>
              </a:rPr>
              <a:t> –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almashinuvlararo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vaqtlarda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saqlanishini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ishga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tayyorligini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ta’minlashdir</a:t>
            </a:r>
            <a:r>
              <a:rPr lang="en-US" dirty="0">
                <a:solidFill>
                  <a:schemeClr val="tx1"/>
                </a:solidFill>
              </a:rPr>
              <a:t>.  </a:t>
            </a:r>
            <a:r>
              <a:rPr lang="en-US" dirty="0" err="1">
                <a:solidFill>
                  <a:schemeClr val="tx1"/>
                </a:solidFill>
              </a:rPr>
              <a:t>Undan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tashqari</a:t>
            </a:r>
            <a:r>
              <a:rPr lang="en-US" dirty="0">
                <a:solidFill>
                  <a:schemeClr val="tx1"/>
                </a:solidFill>
              </a:rPr>
              <a:t>,  </a:t>
            </a:r>
            <a:r>
              <a:rPr lang="en-US" dirty="0" err="1">
                <a:solidFill>
                  <a:schemeClr val="tx1"/>
                </a:solidFill>
              </a:rPr>
              <a:t>saqlash</a:t>
            </a:r>
            <a:r>
              <a:rPr lang="en-US" dirty="0">
                <a:solidFill>
                  <a:schemeClr val="tx1"/>
                </a:solidFill>
              </a:rPr>
              <a:t>, agar </a:t>
            </a:r>
            <a:r>
              <a:rPr lang="en-US" dirty="0" err="1">
                <a:solidFill>
                  <a:schemeClr val="tx1"/>
                </a:solidFill>
              </a:rPr>
              <a:t>avtomobil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uzoq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muddat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davomida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ishlatilmasa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uni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konservastiya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qilishni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ehtiyot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qismlar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yonilg‘i</a:t>
            </a:r>
            <a:r>
              <a:rPr lang="en-US" dirty="0">
                <a:solidFill>
                  <a:schemeClr val="tx1"/>
                </a:solidFill>
              </a:rPr>
              <a:t>–</a:t>
            </a:r>
            <a:r>
              <a:rPr lang="en-US" dirty="0" err="1">
                <a:solidFill>
                  <a:schemeClr val="tx1"/>
                </a:solidFill>
              </a:rPr>
              <a:t>moylash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ekspluatastion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materiallarning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saqlanishini</a:t>
            </a:r>
            <a:r>
              <a:rPr lang="en-US" dirty="0">
                <a:solidFill>
                  <a:schemeClr val="tx1"/>
                </a:solidFill>
              </a:rPr>
              <a:t> ham </a:t>
            </a:r>
            <a:r>
              <a:rPr lang="en-US" dirty="0" err="1">
                <a:solidFill>
                  <a:schemeClr val="tx1"/>
                </a:solidFill>
              </a:rPr>
              <a:t>o‘z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ichiga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oladi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Avtomobildan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foydalanishning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maqsadi</a:t>
            </a:r>
            <a:r>
              <a:rPr lang="en-US" dirty="0">
                <a:solidFill>
                  <a:schemeClr val="tx1"/>
                </a:solidFill>
              </a:rPr>
              <a:t> –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holati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ekspluatastion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xususiyatlarini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uzoq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vaqt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davomida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yuqori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darajada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turishdir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foydalanishning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asosiy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masalalari-avtomobil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parki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holati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qobiliyatini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yo‘llari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samarali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usullarini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aniqlashdir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Avtomobildan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foydalanishning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samaradorligi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sifati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ishonchliligiga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bog‘liq</a:t>
            </a:r>
            <a:r>
              <a:rPr lang="en-US" dirty="0">
                <a:solidFill>
                  <a:schemeClr val="tx1"/>
                </a:solidFill>
              </a:rPr>
              <a:t>. Sifat – </a:t>
            </a:r>
            <a:r>
              <a:rPr lang="en-US" dirty="0" err="1">
                <a:solidFill>
                  <a:schemeClr val="tx1"/>
                </a:solidFill>
              </a:rPr>
              <a:t>buyum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avtomobil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o‘z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vazifasi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bo‘yicha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ishlatilganda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yaroqlilik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darajasini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belgilovchi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xususiyatlar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majmuidir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  <a:p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Avtomobilning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ishonchliligi</a:t>
            </a:r>
            <a:r>
              <a:rPr lang="en-US" dirty="0">
                <a:solidFill>
                  <a:schemeClr val="tx1"/>
                </a:solidFill>
              </a:rPr>
              <a:t> deb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belgilangan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davr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masofa</a:t>
            </a:r>
            <a:r>
              <a:rPr lang="en-US" dirty="0">
                <a:solidFill>
                  <a:schemeClr val="tx1"/>
                </a:solidFill>
              </a:rPr>
              <a:t>) </a:t>
            </a:r>
            <a:r>
              <a:rPr lang="en-US" dirty="0" err="1">
                <a:solidFill>
                  <a:schemeClr val="tx1"/>
                </a:solidFill>
              </a:rPr>
              <a:t>mobaynida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ma’lum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foydalanish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sharoitlarida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buzilmay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ishchi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xarakteristikalarini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yo‘l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qo‘yilgan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chegaralarda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qolgan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holda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o‘z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vazifalarini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bajarish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xususiyatiga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aytiladi</a:t>
            </a:r>
            <a:r>
              <a:rPr lang="en-US" dirty="0">
                <a:solidFill>
                  <a:schemeClr val="tx1"/>
                </a:solidFill>
              </a:rPr>
              <a:t>.  </a:t>
            </a:r>
            <a:r>
              <a:rPr lang="en-US" dirty="0" err="1">
                <a:solidFill>
                  <a:schemeClr val="tx1"/>
                </a:solidFill>
              </a:rPr>
              <a:t>Boshqacha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ibora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aytganda</a:t>
            </a:r>
            <a:r>
              <a:rPr lang="en-US" dirty="0">
                <a:solidFill>
                  <a:schemeClr val="tx1"/>
                </a:solidFill>
              </a:rPr>
              <a:t>,  </a:t>
            </a:r>
            <a:r>
              <a:rPr lang="en-US" dirty="0" err="1">
                <a:solidFill>
                  <a:schemeClr val="tx1"/>
                </a:solidFill>
              </a:rPr>
              <a:t>ishonchlilik</a:t>
            </a:r>
            <a:r>
              <a:rPr lang="en-US" dirty="0">
                <a:solidFill>
                  <a:schemeClr val="tx1"/>
                </a:solidFill>
              </a:rPr>
              <a:t> – </a:t>
            </a:r>
            <a:r>
              <a:rPr lang="en-US" dirty="0" err="1">
                <a:solidFill>
                  <a:schemeClr val="tx1"/>
                </a:solidFill>
              </a:rPr>
              <a:t>avtomobil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sifatining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vaqt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bo‘yicha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yoyilmasidir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Ishonchlilik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avtomobil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muayyan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foydalanish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sharoitlarida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ishlaganda</a:t>
            </a:r>
            <a:r>
              <a:rPr lang="en-US" dirty="0">
                <a:solidFill>
                  <a:schemeClr val="tx1"/>
                </a:solidFill>
              </a:rPr>
              <a:t>, 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sifat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ko‘rsatkichlari</a:t>
            </a:r>
            <a:r>
              <a:rPr lang="en-US" dirty="0">
                <a:solidFill>
                  <a:schemeClr val="tx1"/>
                </a:solidFill>
              </a:rPr>
              <a:t>  </a:t>
            </a:r>
            <a:r>
              <a:rPr lang="en-US" dirty="0" err="1">
                <a:solidFill>
                  <a:schemeClr val="tx1"/>
                </a:solidFill>
              </a:rPr>
              <a:t>qay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darajada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tez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o‘zgarishini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izohlaydi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miqdoran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baholash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imkonini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beradi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44454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77"/>
          <a:stretch/>
        </p:blipFill>
        <p:spPr>
          <a:xfrm>
            <a:off x="0" y="4148903"/>
            <a:ext cx="12192000" cy="27090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9643" y="3641359"/>
            <a:ext cx="87228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Hochgesang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January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14, 2020).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Highway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2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sz="12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https://unsplash.com/photos/3-y9vq8uoxk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E9C419-47EE-B03B-DC8C-742153AB25DA}"/>
              </a:ext>
            </a:extLst>
          </p:cNvPr>
          <p:cNvSpPr txBox="1"/>
          <p:nvPr/>
        </p:nvSpPr>
        <p:spPr>
          <a:xfrm>
            <a:off x="571499" y="90130"/>
            <a:ext cx="11210925" cy="37820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Transport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ahamiyat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kasb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birinchidan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aniqlovchi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ikkinchidan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resursni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bashoratlash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buzilmay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zahirasini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aytib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me’yorlarini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dinamikasini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qonuniyatlari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navbatdagi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ko‘rsatishgacha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resursni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5811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5A2EDF-5AFE-7AF4-44BF-B8512C6DC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23CF2E-42EF-CD65-869E-07990B0D9F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565348-1B48-8E26-1635-264CBDF1E53C}"/>
              </a:ext>
            </a:extLst>
          </p:cNvPr>
          <p:cNvSpPr txBox="1"/>
          <p:nvPr/>
        </p:nvSpPr>
        <p:spPr>
          <a:xfrm>
            <a:off x="684212" y="403453"/>
            <a:ext cx="10629900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muddati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sari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nosozliklar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asta-sekin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yomonlashib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harakat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jadalligi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boshqaruv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qulayligi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yomonlashadi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Transport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ko‘pgina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benzin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dizel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antifriz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tormoz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suyuqligi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iqlim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transport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haydash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);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710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106" y="4301067"/>
            <a:ext cx="3581011" cy="26540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67224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F3692D-967F-8D7E-ADE1-4372AB55AC40}"/>
              </a:ext>
            </a:extLst>
          </p:cNvPr>
          <p:cNvSpPr txBox="1"/>
          <p:nvPr/>
        </p:nvSpPr>
        <p:spPr>
          <a:xfrm>
            <a:off x="647700" y="546849"/>
            <a:ext cx="10763250" cy="3730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qo‘yiladigan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talab –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konstrukstiyasiga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iqlim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kelishidadir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karbyurator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dizel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oktan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stetan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rusumlarga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iqtisodiyoti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harakat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transport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saqlab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qolish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tarqatish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jarayonlarida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muhimdir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  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6951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431C50-4F33-22C2-A0AA-E94D0B9BC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868A1D-1FA7-8A02-C4DE-C70D825C4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CB8C8B-4610-4254-F93C-C53AC004275E}"/>
              </a:ext>
            </a:extLst>
          </p:cNvPr>
          <p:cNvSpPr txBox="1"/>
          <p:nvPr/>
        </p:nvSpPr>
        <p:spPr>
          <a:xfrm>
            <a:off x="973138" y="312647"/>
            <a:ext cx="10429875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Benzinning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frakstion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detonastion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yo‘qligidir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detonastiyaga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antidetonatorlar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Benzin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oltingugurtning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stilindrporshen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klapanlar-ning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keltirib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Oltingugurt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stilindrlarining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jadalligi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karbyurator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moslamalarini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ifloslantiradi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paydo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qiyinlashtiradi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tortish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iqtisodiyotini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Eng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asosiysi-mexanik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stilindr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guruhining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oshirib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yuboradi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Dizel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stetan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qovushqoqlik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kabi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avtotransport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stetan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chidamliligi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iqtisodiga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qovushqoqligi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purkalishiga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apparaturasidagi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nozik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juftlarning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sababchidir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8961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101" y="3486601"/>
            <a:ext cx="4773506" cy="3174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24808B-60B0-E5BA-7791-6EDC12796DC8}"/>
              </a:ext>
            </a:extLst>
          </p:cNvPr>
          <p:cNvSpPr txBox="1"/>
          <p:nvPr/>
        </p:nvSpPr>
        <p:spPr>
          <a:xfrm>
            <a:off x="549332" y="468848"/>
            <a:ext cx="11093335" cy="3366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Dizel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oltingugurtning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u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qanchalik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stilindrlari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porshen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xalqalarining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korrozion-mexanik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shunchalik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ko‘payadi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Yeyilishlar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Dizel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etkazib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apparaturasidagi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nozik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juftliklar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sabab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dizel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yonilg‘isidan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ajratishning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tindirishdir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qo‘llanishi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detonastiyasiz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ishlatilgan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zaharliligini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motor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muddatini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uzaytiradi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1320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21"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1070" y="2421326"/>
            <a:ext cx="116461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Wang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C. (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23, 2018).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Central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Kong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https://unsplash.com/photos/3ttFTqPQs5A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0375E4-038C-498A-C506-D7AF41077B30}"/>
              </a:ext>
            </a:extLst>
          </p:cNvPr>
          <p:cNvSpPr txBox="1"/>
          <p:nvPr/>
        </p:nvSpPr>
        <p:spPr>
          <a:xfrm>
            <a:off x="959644" y="3429000"/>
            <a:ext cx="10501312" cy="2535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Foydalanishda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yonilg‘ini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konstrukstiyasiga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tabiiy-iqlim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qo‘llash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 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tarqatishda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bug‘lanib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ketishiga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qo‘ymaslik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mexanik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aralashmalar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suvning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bo‘lmasligini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ham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yonilg‘ilar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singari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vazifasi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karbyurator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dizel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karter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transmissiya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tozalash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qovushqoqligi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qo‘shilma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prisadka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ning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mavjudligi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h.k.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rusumlashtiriladi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standartlashtiriladi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7291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3588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255095" y="6078974"/>
            <a:ext cx="6795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err="1"/>
              <a:t>Ruiter</a:t>
            </a:r>
            <a:r>
              <a:rPr lang="en-US" sz="1050" dirty="0"/>
              <a:t> C. (Published on March 22, 2021). Sunset on Semi Truck. Free to use under the </a:t>
            </a:r>
            <a:r>
              <a:rPr lang="en-US" sz="1050" dirty="0" err="1"/>
              <a:t>Unsplash</a:t>
            </a:r>
            <a:r>
              <a:rPr lang="en-US" sz="1050" dirty="0"/>
              <a:t> License. </a:t>
            </a:r>
          </a:p>
          <a:p>
            <a:r>
              <a:rPr lang="en-US" sz="1050" dirty="0"/>
              <a:t>https://unsplash.com/photos/EmEQ6kK_5P0</a:t>
            </a:r>
            <a:endParaRPr lang="ru-RU" sz="10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428D9E-B0C8-2CCB-E810-AB913D47DF38}"/>
              </a:ext>
            </a:extLst>
          </p:cNvPr>
          <p:cNvSpPr txBox="1"/>
          <p:nvPr/>
        </p:nvSpPr>
        <p:spPr>
          <a:xfrm>
            <a:off x="5255095" y="219421"/>
            <a:ext cx="6105524" cy="5859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Transmissiya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og‘ir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chunki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transmissiya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agregatlari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ishlayotgan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bosimlar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yuzaga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chegaraviy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tirnalishga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jiddiy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transmissiya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oylarida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quyulib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agregatlarda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transmissiyaning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koeffistienti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quyulishi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agregatlardagi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ilashmalarning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ta’minlanishini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yomonlashtiradi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transmissiya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qovushqoq-harorat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eyilishga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cho‘kindi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quyqumlar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oluvchi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barqarorlik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xususiyatiga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0039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B5061B-A30F-9124-2ADD-4B83FB06A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E1391F-120F-FFF7-B65B-7FF20C0F5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E6E264-EE47-B362-3475-0883692B0B11}"/>
              </a:ext>
            </a:extLst>
          </p:cNvPr>
          <p:cNvSpPr txBox="1"/>
          <p:nvPr/>
        </p:nvSpPr>
        <p:spPr>
          <a:xfrm>
            <a:off x="895350" y="439752"/>
            <a:ext cx="9963150" cy="55769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libosining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kapital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qoplamasi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tuproqli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Kapital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libos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beton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asfalt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engil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tosh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chaqilgan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tosh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Tuproqli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ishlangan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dumalashga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qarshilik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koeffistienti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nishabligi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plandagi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tasmasining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harakatlanayotgan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sirtining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ko‘rinish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masofasi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burilishning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kichik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radiusi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xavfsiz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harakatni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qoplamasining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tekisligi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prof.Birulya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koeffistienti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baholanadi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–S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/km. Bu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koeffistient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qismidagi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notekisliklar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balandliklari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yig‘indisining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uzunligiga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/km”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o‘lchanadi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S= 200…600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/km.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129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90"/>
          <a:stretch/>
        </p:blipFill>
        <p:spPr>
          <a:xfrm>
            <a:off x="7763932" y="0"/>
            <a:ext cx="442806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910946" y="501272"/>
            <a:ext cx="3984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err="1"/>
              <a:t>Abreu</a:t>
            </a:r>
            <a:r>
              <a:rPr lang="ru-RU" sz="1200" dirty="0"/>
              <a:t> R.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February</a:t>
            </a:r>
            <a:r>
              <a:rPr lang="ru-RU" sz="1200" dirty="0"/>
              <a:t> 19, 2018).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in</a:t>
            </a:r>
            <a:r>
              <a:rPr lang="ru-RU" sz="1200" dirty="0"/>
              <a:t> </a:t>
            </a:r>
            <a:r>
              <a:rPr lang="ru-RU" sz="1200" dirty="0" err="1"/>
              <a:t>between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mountains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ru-RU" sz="1200" dirty="0"/>
              <a:t>. https://unsplash.com/photos/lq9PxpwDZUk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8C21CE-DE0B-3563-79D1-ECD5163DF650}"/>
              </a:ext>
            </a:extLst>
          </p:cNvPr>
          <p:cNvSpPr txBox="1"/>
          <p:nvPr/>
        </p:nvSpPr>
        <p:spPr>
          <a:xfrm>
            <a:off x="1014413" y="501272"/>
            <a:ext cx="6105524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omillar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- 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ko‘payishi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mexanizmlariga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yuklamaning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tez-tez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-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moylarga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abraziv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moddalarning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yomonlashuv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transmissiya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ko‘payishi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uzatmalarga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majburan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o‘tishdan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Agar,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kilometr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asfalt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vali 2600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aylansa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tuproqli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3…3,5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barobar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8987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6" y="617768"/>
            <a:ext cx="4529638" cy="33571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35572" y="5240865"/>
            <a:ext cx="30701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Meissner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J. (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Published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on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July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28, 2020).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Outer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Harbor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Hamburg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Germany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Free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to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use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under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the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Unsplash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License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2">
                    <a:lumMod val="60000"/>
                    <a:lumOff val="40000"/>
                  </a:schemeClr>
                </a:solidFill>
                <a:hlinkClick r:id="rId3"/>
              </a:rPr>
              <a:t>https://unsplash.com/photos/oGafvInnHlY</a:t>
            </a:r>
            <a:r>
              <a:rPr lang="en-US" sz="1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endParaRPr lang="ru-RU" sz="1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F0A44C-5D1E-7B99-FCFC-3662EBB6CADC}"/>
              </a:ext>
            </a:extLst>
          </p:cNvPr>
          <p:cNvSpPr txBox="1"/>
          <p:nvPr/>
        </p:nvSpPr>
        <p:spPr>
          <a:xfrm>
            <a:off x="5357813" y="430801"/>
            <a:ext cx="6105524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Past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yeyilish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o‘sishida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yomonla-shishida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namoyon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dvigatelni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tushirish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bug‘lanishining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yomonlashuvi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sovuq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zichligining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qovushqoqligining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natijasida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oldirish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chaqmoqlaridagi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uchqun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sa-bablarga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yonilg‘i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aralashmasining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siyraklashuvi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akkumulyator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batareyasi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sarfining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ortishi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chaqmoq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elektrodlaridagi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kuchlanishning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o‘sishi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kuzatiladi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4315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893C07-B3C7-58A1-41BD-03400AA0D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152F7E-E874-39E8-A6E3-CE68C94C4A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78EA95-8AFB-B6C7-4FE2-049E81FB1B54}"/>
              </a:ext>
            </a:extLst>
          </p:cNvPr>
          <p:cNvSpPr txBox="1"/>
          <p:nvPr/>
        </p:nvSpPr>
        <p:spPr>
          <a:xfrm>
            <a:off x="926306" y="416995"/>
            <a:ext cx="10034588" cy="5444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agregat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detallarning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holati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tezlatishi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sekinlatishi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ishonchliligining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miqdorlari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bir-biridan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farq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samaradorligi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o‘zgarishida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ham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aksini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topadi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Avval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etib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o‘tilganidek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chiqarish-texnik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baza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xodimlar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ehtiyot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qismlar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ekspluatastion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ehtiyojlarni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aniqlashda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harakat, transport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tabiiy-iqlim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mavsumiy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bo‘linadi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aniqlaydi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toifasi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burilish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radiuslari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ko‘tarilish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pasayish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nishabliklari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tavsiflanadi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Shu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qatorda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tartiboti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ishonchlilik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ko‘rsatkichlariga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ta’sir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qoplamasining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buzilishi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avtomobil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ishonchliligini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14…33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foizga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kamaytiradi</a:t>
            </a: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07922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25" y="2937567"/>
            <a:ext cx="5627634" cy="37429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65265" y="5461152"/>
            <a:ext cx="2621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Le J</a:t>
            </a:r>
            <a:r>
              <a:rPr lang="ru-RU" sz="1200" dirty="0"/>
              <a:t>. (</a:t>
            </a:r>
            <a:r>
              <a:rPr lang="ru-RU" sz="1200" dirty="0" err="1"/>
              <a:t>Published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June</a:t>
            </a:r>
            <a:r>
              <a:rPr lang="ru-RU" sz="1200" dirty="0"/>
              <a:t> 10, 2020). </a:t>
            </a:r>
            <a:r>
              <a:rPr lang="ru-RU" sz="1200" dirty="0" err="1"/>
              <a:t>Truck</a:t>
            </a:r>
            <a:r>
              <a:rPr lang="ru-RU" sz="1200" dirty="0"/>
              <a:t> </a:t>
            </a:r>
            <a:r>
              <a:rPr lang="ru-RU" sz="1200" dirty="0" err="1"/>
              <a:t>driving</a:t>
            </a:r>
            <a:r>
              <a:rPr lang="ru-RU" sz="1200" dirty="0"/>
              <a:t> </a:t>
            </a:r>
            <a:r>
              <a:rPr lang="ru-RU" sz="1200" dirty="0" err="1"/>
              <a:t>on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road</a:t>
            </a:r>
            <a:r>
              <a:rPr lang="ru-RU" sz="1200" dirty="0"/>
              <a:t>. </a:t>
            </a:r>
            <a:r>
              <a:rPr lang="ru-RU" sz="1200" dirty="0" err="1"/>
              <a:t>Free</a:t>
            </a:r>
            <a:r>
              <a:rPr lang="ru-RU" sz="1200" dirty="0"/>
              <a:t> </a:t>
            </a:r>
            <a:r>
              <a:rPr lang="ru-RU" sz="1200" dirty="0" err="1"/>
              <a:t>to</a:t>
            </a:r>
            <a:r>
              <a:rPr lang="ru-RU" sz="1200" dirty="0"/>
              <a:t> </a:t>
            </a:r>
            <a:r>
              <a:rPr lang="ru-RU" sz="1200" dirty="0" err="1"/>
              <a:t>use</a:t>
            </a:r>
            <a:r>
              <a:rPr lang="ru-RU" sz="1200" dirty="0"/>
              <a:t> </a:t>
            </a:r>
            <a:r>
              <a:rPr lang="ru-RU" sz="1200" dirty="0" err="1"/>
              <a:t>under</a:t>
            </a:r>
            <a:r>
              <a:rPr lang="ru-RU" sz="1200" dirty="0"/>
              <a:t> </a:t>
            </a:r>
            <a:r>
              <a:rPr lang="ru-RU" sz="1200" dirty="0" err="1"/>
              <a:t>the</a:t>
            </a:r>
            <a:r>
              <a:rPr lang="ru-RU" sz="1200" dirty="0"/>
              <a:t> </a:t>
            </a:r>
            <a:r>
              <a:rPr lang="ru-RU" sz="1200" dirty="0" err="1"/>
              <a:t>Unsplash</a:t>
            </a:r>
            <a:r>
              <a:rPr lang="ru-RU" sz="1200" dirty="0"/>
              <a:t> </a:t>
            </a:r>
            <a:r>
              <a:rPr lang="ru-RU" sz="1200" dirty="0" err="1"/>
              <a:t>License</a:t>
            </a:r>
            <a:r>
              <a:rPr lang="en-US" sz="1200" dirty="0"/>
              <a:t>.</a:t>
            </a:r>
            <a:r>
              <a:rPr lang="ru-RU" sz="1200" dirty="0"/>
              <a:t> </a:t>
            </a:r>
            <a:r>
              <a:rPr lang="ru-RU" sz="1200" dirty="0">
                <a:hlinkClick r:id="rId3"/>
              </a:rPr>
              <a:t>https://unsplash.com/photos/mVqTumQH-c0</a:t>
            </a:r>
            <a:r>
              <a:rPr lang="en-US" sz="1200" dirty="0"/>
              <a:t> </a:t>
            </a:r>
            <a:endParaRPr lang="ru-RU" sz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D14AE2-E64F-BCF9-A085-F5BC978CEB64}"/>
              </a:ext>
            </a:extLst>
          </p:cNvPr>
          <p:cNvSpPr txBox="1"/>
          <p:nvPr/>
        </p:nvSpPr>
        <p:spPr>
          <a:xfrm>
            <a:off x="890587" y="477936"/>
            <a:ext cx="10644187" cy="2345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Transport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  harakat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yuk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yo‘ldan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koeffistienti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  yuk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ko‘tarish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qobiliyatidan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koeffistienti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tirkamalardan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koeffistienti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yuk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 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iqlim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atrof-muhit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havosining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harorati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namligi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shamol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yuklamasi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quyosh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radiastiyasining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34755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9682" y="4578772"/>
            <a:ext cx="8534400" cy="1507067"/>
          </a:xfrm>
        </p:spPr>
        <p:txBody>
          <a:bodyPr/>
          <a:lstStyle/>
          <a:p>
            <a:r>
              <a:rPr lang="en-US"/>
              <a:t>E`tiboringiz uchun rahmat!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687" y="447450"/>
            <a:ext cx="6365681" cy="424378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548640" y="118887"/>
            <a:ext cx="104906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Fewings</a:t>
            </a:r>
            <a:r>
              <a:rPr lang="ru-RU" dirty="0">
                <a:solidFill>
                  <a:schemeClr val="bg1"/>
                </a:solidFill>
              </a:rPr>
              <a:t> N. (</a:t>
            </a:r>
            <a:r>
              <a:rPr lang="ru-RU" dirty="0" err="1">
                <a:solidFill>
                  <a:schemeClr val="bg1"/>
                </a:solidFill>
              </a:rPr>
              <a:t>Published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on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March</a:t>
            </a:r>
            <a:r>
              <a:rPr lang="ru-RU" dirty="0">
                <a:solidFill>
                  <a:schemeClr val="bg1"/>
                </a:solidFill>
              </a:rPr>
              <a:t> 9, 2018), </a:t>
            </a:r>
            <a:r>
              <a:rPr lang="ru-RU" dirty="0" err="1">
                <a:solidFill>
                  <a:schemeClr val="bg1"/>
                </a:solidFill>
              </a:rPr>
              <a:t>aerial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photography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of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gray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concrete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roads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Free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to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use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under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the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Unsplash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License</a:t>
            </a:r>
            <a:r>
              <a:rPr lang="ru-RU" dirty="0">
                <a:solidFill>
                  <a:schemeClr val="bg1"/>
                </a:solidFill>
              </a:rPr>
              <a:t>. https://unsplash.com/photos/br9D5K3UTRQ</a:t>
            </a:r>
          </a:p>
        </p:txBody>
      </p:sp>
    </p:spTree>
    <p:extLst>
      <p:ext uri="{BB962C8B-B14F-4D97-AF65-F5344CB8AC3E}">
        <p14:creationId xmlns:p14="http://schemas.microsoft.com/office/powerpoint/2010/main" val="340596712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302</TotalTime>
  <Words>3264</Words>
  <Application>Microsoft Office PowerPoint</Application>
  <PresentationFormat>Широкоэкранный</PresentationFormat>
  <Paragraphs>124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Century Gothic</vt:lpstr>
      <vt:lpstr>Oswald</vt:lpstr>
      <vt:lpstr>Oswald Light</vt:lpstr>
      <vt:lpstr>Times New Roman</vt:lpstr>
      <vt:lpstr>Wingdings 3</vt:lpstr>
      <vt:lpstr>Сектор</vt:lpstr>
      <vt:lpstr>AVTOMOBILLARDA TASHISH  VA HARAKAT XAVFSIZLIGINI TASHKIL  ETISH ASOSLARI </vt:lpstr>
      <vt:lpstr>Презентация PowerPoint</vt:lpstr>
      <vt:lpstr>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E`tiboringiz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AVTOMOBILLARDA TASHISH  VA HARAKAT XAVFSIZLIGINI TASHKIL  ETISH ASOSLARI</dc:title>
  <dc:creator>Pilotech</dc:creator>
  <cp:lastModifiedBy>Furkat Dumakhonov</cp:lastModifiedBy>
  <cp:revision>32</cp:revision>
  <dcterms:created xsi:type="dcterms:W3CDTF">2023-09-12T00:06:03Z</dcterms:created>
  <dcterms:modified xsi:type="dcterms:W3CDTF">2023-11-05T10:36:10Z</dcterms:modified>
</cp:coreProperties>
</file>