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353" r:id="rId5"/>
    <p:sldId id="354" r:id="rId6"/>
    <p:sldId id="355" r:id="rId7"/>
    <p:sldId id="260" r:id="rId8"/>
    <p:sldId id="356" r:id="rId9"/>
    <p:sldId id="259" r:id="rId10"/>
    <p:sldId id="357" r:id="rId11"/>
    <p:sldId id="335" r:id="rId12"/>
    <p:sldId id="358" r:id="rId13"/>
    <p:sldId id="359" r:id="rId14"/>
    <p:sldId id="263" r:id="rId15"/>
    <p:sldId id="258" r:id="rId16"/>
    <p:sldId id="360" r:id="rId17"/>
    <p:sldId id="264" r:id="rId18"/>
    <p:sldId id="279" r:id="rId19"/>
    <p:sldId id="361" r:id="rId20"/>
    <p:sldId id="362" r:id="rId21"/>
    <p:sldId id="363" r:id="rId22"/>
    <p:sldId id="261" r:id="rId23"/>
    <p:sldId id="307" r:id="rId24"/>
    <p:sldId id="349" r:id="rId25"/>
    <p:sldId id="285" r:id="rId2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7" d="100"/>
          <a:sy n="67" d="100"/>
        </p:scale>
        <p:origin x="60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1810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34526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66004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64B73CD-D11E-4D48-9061-8E7F5AFE98AF}" type="datetimeFigureOut">
              <a:rPr lang="ru-RU" smtClean="0"/>
              <a:t>08.11.2023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761614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64B73CD-D11E-4D48-9061-8E7F5AFE98AF}" type="datetimeFigureOut">
              <a:rPr lang="ru-RU" smtClean="0"/>
              <a:t>08.11.2023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51926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64B73CD-D11E-4D48-9061-8E7F5AFE98AF}" type="datetimeFigureOut">
              <a:rPr lang="ru-RU" smtClean="0"/>
              <a:t>08.11.2023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1682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4B73CD-D11E-4D48-9061-8E7F5AFE98AF}" type="datetimeFigureOut">
              <a:rPr lang="ru-RU" smtClean="0"/>
              <a:t>08.11.2023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956264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08.11.2023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747506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08.11.2023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95258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Date Placeholder 2"/>
          <p:cNvSpPr>
            <a:spLocks noGrp="1"/>
          </p:cNvSpPr>
          <p:nvPr>
            <p:ph type="dt" sz="half" idx="10"/>
          </p:nvPr>
        </p:nvSpPr>
        <p:spPr/>
        <p:txBody>
          <a:bodyPr/>
          <a:lstStyle/>
          <a:p>
            <a:fld id="{C64B73CD-D11E-4D48-9061-8E7F5AFE98AF}" type="datetimeFigureOut">
              <a:rPr lang="ru-RU" smtClean="0"/>
              <a:t>08.11.2023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508944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0680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5849699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492151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66073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422917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7244219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08.11.2023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500851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64B73CD-D11E-4D48-9061-8E7F5AFE98AF}" type="datetimeFigureOut">
              <a:rPr lang="ru-RU" smtClean="0"/>
              <a:t>08.11.2023</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C736AEE-FF28-47E4-8099-5A90634A920F}" type="slidenum">
              <a:rPr lang="ru-RU" smtClean="0"/>
              <a:t>‹#›</a:t>
            </a:fld>
            <a:endParaRPr lang="ru-RU"/>
          </a:p>
        </p:txBody>
      </p:sp>
    </p:spTree>
    <p:extLst>
      <p:ext uri="{BB962C8B-B14F-4D97-AF65-F5344CB8AC3E}">
        <p14:creationId xmlns:p14="http://schemas.microsoft.com/office/powerpoint/2010/main" val="13770366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unsplash.com/photos/person-holding-white-printer-paper-yhNVwsKTSaI"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unsplash.com/photos/xmWlqeYtcQQ" TargetMode="External"/><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unsplash.com/photos/oGafvInnHlY"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unsplash.com/photos/mVqTumQH-c0" TargetMode="Externa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2074" y="344978"/>
            <a:ext cx="8001000" cy="2148841"/>
          </a:xfrm>
        </p:spPr>
        <p:txBody>
          <a:bodyPr>
            <a:normAutofit fontScale="90000"/>
          </a:bodyPr>
          <a:lstStyle/>
          <a:p>
            <a:pPr lvl="0" defTabSz="914400">
              <a:spcBef>
                <a:spcPts val="0"/>
              </a:spcBef>
            </a:pP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AVTOMOBILLARDA TASHISH </a:t>
            </a:r>
            <a: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 VA HARAKAT XAVFSIZLIGINI TASHKIL  ETISH </a:t>
            </a: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ASOSLARI</a:t>
            </a:r>
            <a:b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br>
            <a:endParaRPr lang="ru-RU" dirty="0"/>
          </a:p>
        </p:txBody>
      </p:sp>
      <p:sp>
        <p:nvSpPr>
          <p:cNvPr id="3" name="Подзаголовок 2"/>
          <p:cNvSpPr>
            <a:spLocks noGrp="1"/>
          </p:cNvSpPr>
          <p:nvPr>
            <p:ph type="subTitle" idx="1"/>
          </p:nvPr>
        </p:nvSpPr>
        <p:spPr>
          <a:xfrm>
            <a:off x="202074" y="2139757"/>
            <a:ext cx="6400800" cy="1359901"/>
          </a:xfrm>
        </p:spPr>
        <p:txBody>
          <a:bodyPr>
            <a:normAutofit/>
          </a:bodyPr>
          <a:lstStyle/>
          <a:p>
            <a:pPr lvl="0" defTabSz="914400">
              <a:spcBef>
                <a:spcPts val="0"/>
              </a:spcBef>
              <a:spcAft>
                <a:spcPts val="0"/>
              </a:spcAft>
              <a:buClrTx/>
              <a:buSzTx/>
            </a:pP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16 – </a:t>
            </a:r>
            <a:r>
              <a:rPr lang="en-US" sz="2400" dirty="0" err="1">
                <a:solidFill>
                  <a:prstClr val="white"/>
                </a:solidFill>
                <a:latin typeface="Oswald" pitchFamily="2" charset="-52"/>
                <a:ea typeface="Roboto Condensed" panose="02000000000000000000" pitchFamily="2" charset="0"/>
              </a:rPr>
              <a:t>Mavzu</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Yo`lovchilarni</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tashishni</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tashkil</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etish</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elementlari</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Yengil</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avtosalonning</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mulkchilik</a:t>
            </a:r>
            <a:r>
              <a:rPr lang="en-US" sz="2400" dirty="0">
                <a:solidFill>
                  <a:prstClr val="white"/>
                </a:solidFill>
                <a:latin typeface="Oswald" pitchFamily="2" charset="-52"/>
                <a:ea typeface="Roboto Condensed" panose="02000000000000000000" pitchFamily="2" charset="0"/>
              </a:rPr>
              <a:t> </a:t>
            </a:r>
            <a:r>
              <a:rPr lang="en-US" sz="2400" dirty="0" err="1">
                <a:solidFill>
                  <a:prstClr val="white"/>
                </a:solidFill>
                <a:latin typeface="Oswald" pitchFamily="2" charset="-52"/>
                <a:ea typeface="Roboto Condensed" panose="02000000000000000000" pitchFamily="2" charset="0"/>
              </a:rPr>
              <a:t>shakllari</a:t>
            </a:r>
            <a:r>
              <a:rPr lang="en-US" sz="2400" dirty="0">
                <a:solidFill>
                  <a:prstClr val="white"/>
                </a:solidFill>
                <a:latin typeface="Oswald" pitchFamily="2" charset="-52"/>
                <a:ea typeface="Roboto Condensed" panose="02000000000000000000" pitchFamily="2" charset="0"/>
              </a:rPr>
              <a:t>.</a:t>
            </a:r>
            <a:endParaRPr lang="ru-RU" sz="2400" dirty="0">
              <a:solidFill>
                <a:prstClr val="white"/>
              </a:solidFill>
              <a:latin typeface="Oswald" pitchFamily="2" charset="-52"/>
              <a:ea typeface="Roboto Condensed" panose="02000000000000000000" pitchFamily="2" charset="0"/>
            </a:endParaRPr>
          </a:p>
        </p:txBody>
      </p:sp>
      <p:sp>
        <p:nvSpPr>
          <p:cNvPr id="4" name="TextBox 3">
            <a:extLst>
              <a:ext uri="{FF2B5EF4-FFF2-40B4-BE49-F238E27FC236}">
                <a16:creationId xmlns:a16="http://schemas.microsoft.com/office/drawing/2014/main" id="{4F1E0505-E303-D8ED-6CC0-D70EACE43B47}"/>
              </a:ext>
            </a:extLst>
          </p:cNvPr>
          <p:cNvSpPr txBox="1">
            <a:spLocks/>
          </p:cNvSpPr>
          <p:nvPr/>
        </p:nvSpPr>
        <p:spPr bwMode="gray">
          <a:xfrm>
            <a:off x="313715" y="4119321"/>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a:solidFill>
                  <a:srgbClr val="FFFF00"/>
                </a:solidFill>
                <a:latin typeface="Oswald Light" pitchFamily="2" charset="-52"/>
                <a:ea typeface="VTB Group Cond Book" panose="020B0506050504020204" pitchFamily="34" charset="77"/>
              </a:rPr>
              <a:t>Prof. </a:t>
            </a:r>
            <a:r>
              <a:rPr lang="en-US" sz="2200" dirty="0" err="1">
                <a:solidFill>
                  <a:srgbClr val="FFFF00"/>
                </a:solidFill>
                <a:latin typeface="Oswald Light" pitchFamily="2" charset="-52"/>
                <a:ea typeface="VTB Group Cond Book" panose="020B0506050504020204" pitchFamily="34" charset="77"/>
              </a:rPr>
              <a:t>Nurdinov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Murodali</a:t>
            </a:r>
            <a:endParaRPr lang="ru-RU" sz="2200" dirty="0">
              <a:solidFill>
                <a:srgbClr val="FFFF00"/>
              </a:solidFill>
              <a:latin typeface="Oswald Light" pitchFamily="2" charset="-52"/>
              <a:ea typeface="VTB Group Cond Book" panose="020B0506050504020204" pitchFamily="34" charset="77"/>
            </a:endParaRPr>
          </a:p>
        </p:txBody>
      </p:sp>
      <p:sp>
        <p:nvSpPr>
          <p:cNvPr id="5" name="Rounded Rectangle 17">
            <a:extLst>
              <a:ext uri="{FF2B5EF4-FFF2-40B4-BE49-F238E27FC236}">
                <a16:creationId xmlns:a16="http://schemas.microsoft.com/office/drawing/2014/main" id="{6AB33A65-AF4F-1F56-FEAF-DC2BF6049A20}"/>
              </a:ext>
            </a:extLst>
          </p:cNvPr>
          <p:cNvSpPr/>
          <p:nvPr/>
        </p:nvSpPr>
        <p:spPr>
          <a:xfrm>
            <a:off x="313715" y="5217251"/>
            <a:ext cx="3174328" cy="510230"/>
          </a:xfrm>
          <a:prstGeom prst="roundRect">
            <a:avLst/>
          </a:prstGeom>
          <a:solidFill>
            <a:srgbClr val="00369B"/>
          </a:solidFill>
          <a:ln w="12700" cap="flat" cmpd="sng" algn="ctr">
            <a:noFill/>
            <a:prstDash val="solid"/>
            <a:miter lim="800000"/>
          </a:ln>
          <a:effectLst/>
        </p:spPr>
        <p:txBody>
          <a:bodyPr rtlCol="0" anchor="ctr"/>
          <a:lstStyle/>
          <a:p>
            <a:pPr marL="0" marR="0" lvl="0" indent="0" algn="ctr" defTabSz="228600" eaLnBrk="1" fontAlgn="auto" latinLnBrk="0" hangingPunct="1">
              <a:lnSpc>
                <a:spcPct val="100000"/>
              </a:lnSpc>
              <a:spcBef>
                <a:spcPts val="0"/>
              </a:spcBef>
              <a:spcAft>
                <a:spcPts val="0"/>
              </a:spcAft>
              <a:buClrTx/>
              <a:buSzTx/>
              <a:buFontTx/>
              <a:buNone/>
              <a:tabLst/>
              <a:defRPr/>
            </a:pPr>
            <a:endParaRPr kumimoji="0" lang="ru-RU" sz="900" b="0" i="0" u="none" strike="noStrike" kern="0" cap="none" spc="0" normalizeH="0" baseline="0" noProof="0" dirty="0">
              <a:ln>
                <a:noFill/>
              </a:ln>
              <a:solidFill>
                <a:srgbClr val="FFFFFF"/>
              </a:solidFill>
              <a:effectLst/>
              <a:uLnTx/>
              <a:uFillTx/>
              <a:latin typeface="Oswald Light" pitchFamily="2" charset="-52"/>
            </a:endParaRPr>
          </a:p>
        </p:txBody>
      </p:sp>
      <p:sp>
        <p:nvSpPr>
          <p:cNvPr id="6" name="TextBox 5">
            <a:extLst>
              <a:ext uri="{FF2B5EF4-FFF2-40B4-BE49-F238E27FC236}">
                <a16:creationId xmlns:a16="http://schemas.microsoft.com/office/drawing/2014/main" id="{E85399D5-B759-F1E3-BA76-36685FD6CB58}"/>
              </a:ext>
            </a:extLst>
          </p:cNvPr>
          <p:cNvSpPr txBox="1">
            <a:spLocks/>
          </p:cNvSpPr>
          <p:nvPr/>
        </p:nvSpPr>
        <p:spPr bwMode="gray">
          <a:xfrm>
            <a:off x="627155" y="5334046"/>
            <a:ext cx="2775319" cy="276999"/>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dirty="0" err="1">
                <a:solidFill>
                  <a:prstClr val="white"/>
                </a:solidFill>
                <a:latin typeface="Oswald Light" pitchFamily="2" charset="-52"/>
                <a:ea typeface="VTB Group Cond Book" panose="020B0506050504020204" pitchFamily="34" charset="77"/>
              </a:rPr>
              <a:t>AndMI</a:t>
            </a:r>
            <a:r>
              <a:rPr lang="en-US" dirty="0">
                <a:solidFill>
                  <a:prstClr val="white"/>
                </a:solidFill>
                <a:latin typeface="Oswald Light" pitchFamily="2" charset="-52"/>
                <a:ea typeface="VTB Group Cond Book" panose="020B0506050504020204" pitchFamily="34" charset="77"/>
              </a:rPr>
              <a:t>   2023-2024</a:t>
            </a:r>
            <a:endParaRPr lang="ru-RU" dirty="0">
              <a:solidFill>
                <a:prstClr val="white"/>
              </a:solidFill>
              <a:latin typeface="Oswald Light" pitchFamily="2" charset="-52"/>
              <a:ea typeface="VTB Group Cond Book" panose="020B0506050504020204" pitchFamily="34" charset="77"/>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163732" y="641929"/>
            <a:ext cx="6028267" cy="6216072"/>
          </a:xfrm>
          <a:prstGeom prst="rtTriangle">
            <a:avLst/>
          </a:prstGeom>
        </p:spPr>
      </p:pic>
      <p:sp>
        <p:nvSpPr>
          <p:cNvPr id="8" name="Прямоугольник 7"/>
          <p:cNvSpPr/>
          <p:nvPr/>
        </p:nvSpPr>
        <p:spPr>
          <a:xfrm rot="18843338">
            <a:off x="3798674" y="2753053"/>
            <a:ext cx="6096000" cy="923330"/>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8100000" scaled="1"/>
            <a:tileRect/>
          </a:gra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a:spAutoFit/>
          </a:bodyPr>
          <a:lstStyle/>
          <a:p>
            <a:pPr lvl="0"/>
            <a:r>
              <a:rPr lang="en-US" dirty="0">
                <a:solidFill>
                  <a:prstClr val="white"/>
                </a:solidFill>
                <a:latin typeface="Oswald" pitchFamily="2" charset="-52"/>
                <a:ea typeface="Roboto Condensed" panose="02000000000000000000" pitchFamily="2" charset="0"/>
                <a:cs typeface="Roboto Condensed" panose="02000000000000000000" pitchFamily="2" charset="0"/>
              </a:rPr>
              <a:t>[Organizing vehicle transportation and traffic safety] week16 - Basic elements of passenger transportation. Forms of ownership of a passenger car dealership.</a:t>
            </a:r>
          </a:p>
        </p:txBody>
      </p:sp>
    </p:spTree>
    <p:extLst>
      <p:ext uri="{BB962C8B-B14F-4D97-AF65-F5344CB8AC3E}">
        <p14:creationId xmlns:p14="http://schemas.microsoft.com/office/powerpoint/2010/main" val="3746454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05137" y="368299"/>
            <a:ext cx="8534400" cy="3615267"/>
          </a:xfrm>
        </p:spPr>
        <p:txBody>
          <a:bodyPr>
            <a:normAutofit lnSpcReduction="10000"/>
          </a:bodyPr>
          <a:lstStyle/>
          <a:p>
            <a:r>
              <a:rPr lang="en-US" b="1" dirty="0" err="1">
                <a:solidFill>
                  <a:schemeClr val="tx1"/>
                </a:solidFill>
              </a:rPr>
              <a:t>Rеja</a:t>
            </a:r>
            <a:r>
              <a:rPr lang="en-US" b="1" dirty="0">
                <a:solidFill>
                  <a:schemeClr val="tx1"/>
                </a:solidFill>
              </a:rPr>
              <a:t>:</a:t>
            </a:r>
            <a:endParaRPr lang="ru-RU" dirty="0">
              <a:solidFill>
                <a:schemeClr val="tx1"/>
              </a:solidFill>
            </a:endParaRPr>
          </a:p>
          <a:p>
            <a:r>
              <a:rPr lang="en-US" sz="1800" dirty="0">
                <a:solidFill>
                  <a:schemeClr val="tx1"/>
                </a:solidFill>
              </a:rPr>
              <a:t>16.1. </a:t>
            </a:r>
            <a:r>
              <a:rPr lang="en-US" sz="1800" dirty="0" err="1">
                <a:solidFill>
                  <a:schemeClr val="tx1"/>
                </a:solidFill>
              </a:rPr>
              <a:t>Passajirlarni</a:t>
            </a:r>
            <a:r>
              <a:rPr lang="en-US" sz="1800" dirty="0">
                <a:solidFill>
                  <a:schemeClr val="tx1"/>
                </a:solidFill>
              </a:rPr>
              <a:t> </a:t>
            </a:r>
            <a:r>
              <a:rPr lang="en-US" sz="1800" dirty="0" err="1">
                <a:solidFill>
                  <a:schemeClr val="tx1"/>
                </a:solidFill>
              </a:rPr>
              <a:t>tashish</a:t>
            </a:r>
            <a:r>
              <a:rPr lang="en-US" sz="1800" dirty="0">
                <a:solidFill>
                  <a:schemeClr val="tx1"/>
                </a:solidFill>
              </a:rPr>
              <a:t>  </a:t>
            </a:r>
            <a:r>
              <a:rPr lang="en-US" sz="1800" dirty="0" err="1">
                <a:solidFill>
                  <a:schemeClr val="tx1"/>
                </a:solidFill>
              </a:rPr>
              <a:t>avtomobil</a:t>
            </a:r>
            <a:r>
              <a:rPr lang="en-US" sz="1800" dirty="0">
                <a:solidFill>
                  <a:schemeClr val="tx1"/>
                </a:solidFill>
              </a:rPr>
              <a:t> </a:t>
            </a:r>
            <a:r>
              <a:rPr lang="en-US" sz="1800" dirty="0" err="1">
                <a:solidFill>
                  <a:schemeClr val="tx1"/>
                </a:solidFill>
              </a:rPr>
              <a:t>transporti</a:t>
            </a:r>
            <a:r>
              <a:rPr lang="en-US" sz="1800" dirty="0">
                <a:solidFill>
                  <a:schemeClr val="tx1"/>
                </a:solidFill>
              </a:rPr>
              <a:t>.</a:t>
            </a:r>
          </a:p>
          <a:p>
            <a:r>
              <a:rPr lang="en-US" sz="1800" dirty="0">
                <a:solidFill>
                  <a:schemeClr val="tx1"/>
                </a:solidFill>
              </a:rPr>
              <a:t>16.2. </a:t>
            </a:r>
            <a:r>
              <a:rPr lang="en-US" sz="1800" dirty="0" err="1">
                <a:solidFill>
                  <a:schemeClr val="tx1"/>
                </a:solidFill>
              </a:rPr>
              <a:t>Marshrutlar</a:t>
            </a:r>
            <a:r>
              <a:rPr lang="en-US" sz="1800" dirty="0">
                <a:solidFill>
                  <a:schemeClr val="tx1"/>
                </a:solidFill>
              </a:rPr>
              <a:t> </a:t>
            </a:r>
            <a:r>
              <a:rPr lang="en-US" sz="1800" dirty="0" err="1">
                <a:solidFill>
                  <a:schemeClr val="tx1"/>
                </a:solidFill>
              </a:rPr>
              <a:t>tizimi</a:t>
            </a:r>
            <a:r>
              <a:rPr lang="en-US" sz="1800" dirty="0">
                <a:solidFill>
                  <a:schemeClr val="tx1"/>
                </a:solidFill>
              </a:rPr>
              <a:t> </a:t>
            </a:r>
            <a:r>
              <a:rPr lang="en-US" sz="1800" dirty="0" err="1">
                <a:solidFill>
                  <a:schemeClr val="tx1"/>
                </a:solidFill>
              </a:rPr>
              <a:t>va</a:t>
            </a:r>
            <a:r>
              <a:rPr lang="en-US" sz="1800" dirty="0">
                <a:solidFill>
                  <a:schemeClr val="tx1"/>
                </a:solidFill>
              </a:rPr>
              <a:t> </a:t>
            </a:r>
            <a:r>
              <a:rPr lang="en-US" sz="1800" dirty="0" err="1">
                <a:solidFill>
                  <a:schemeClr val="tx1"/>
                </a:solidFill>
              </a:rPr>
              <a:t>haydovchilar</a:t>
            </a:r>
            <a:r>
              <a:rPr lang="en-US" sz="1800" dirty="0">
                <a:solidFill>
                  <a:schemeClr val="tx1"/>
                </a:solidFill>
              </a:rPr>
              <a:t> m</a:t>
            </a:r>
            <a:r>
              <a:rPr lang="ru-RU" sz="1800" dirty="0">
                <a:solidFill>
                  <a:schemeClr val="tx1"/>
                </a:solidFill>
              </a:rPr>
              <a:t>е</a:t>
            </a:r>
            <a:r>
              <a:rPr lang="en-US" sz="1800" dirty="0" err="1">
                <a:solidFill>
                  <a:schemeClr val="tx1"/>
                </a:solidFill>
              </a:rPr>
              <a:t>hnatini</a:t>
            </a:r>
            <a:r>
              <a:rPr lang="en-US" sz="1800" dirty="0">
                <a:solidFill>
                  <a:schemeClr val="tx1"/>
                </a:solidFill>
              </a:rPr>
              <a:t> </a:t>
            </a:r>
            <a:r>
              <a:rPr lang="en-US" sz="1800" dirty="0" err="1">
                <a:solidFill>
                  <a:schemeClr val="tx1"/>
                </a:solidFill>
              </a:rPr>
              <a:t>tashkil</a:t>
            </a:r>
            <a:r>
              <a:rPr lang="en-US" sz="1800" dirty="0">
                <a:solidFill>
                  <a:schemeClr val="tx1"/>
                </a:solidFill>
              </a:rPr>
              <a:t> </a:t>
            </a:r>
            <a:r>
              <a:rPr lang="en-US" sz="1800" dirty="0" err="1">
                <a:solidFill>
                  <a:schemeClr val="tx1"/>
                </a:solidFill>
              </a:rPr>
              <a:t>etish</a:t>
            </a:r>
            <a:r>
              <a:rPr lang="en-US" sz="1800" dirty="0">
                <a:solidFill>
                  <a:schemeClr val="tx1"/>
                </a:solidFill>
              </a:rPr>
              <a:t>.</a:t>
            </a:r>
          </a:p>
          <a:p>
            <a:r>
              <a:rPr lang="en-US" sz="1800" dirty="0">
                <a:solidFill>
                  <a:schemeClr val="tx1"/>
                </a:solidFill>
              </a:rPr>
              <a:t>16.3. </a:t>
            </a:r>
            <a:r>
              <a:rPr lang="en-US" sz="1800" dirty="0" err="1">
                <a:solidFill>
                  <a:schemeClr val="tx1"/>
                </a:solidFill>
              </a:rPr>
              <a:t>Shaharlardagi</a:t>
            </a:r>
            <a:r>
              <a:rPr lang="en-US" sz="1800" dirty="0">
                <a:solidFill>
                  <a:schemeClr val="tx1"/>
                </a:solidFill>
              </a:rPr>
              <a:t> </a:t>
            </a:r>
            <a:r>
              <a:rPr lang="en-US" sz="1800" dirty="0" err="1">
                <a:solidFill>
                  <a:schemeClr val="tx1"/>
                </a:solidFill>
              </a:rPr>
              <a:t>avtobus</a:t>
            </a:r>
            <a:r>
              <a:rPr lang="en-US" sz="1800" dirty="0">
                <a:solidFill>
                  <a:schemeClr val="tx1"/>
                </a:solidFill>
              </a:rPr>
              <a:t> </a:t>
            </a:r>
            <a:r>
              <a:rPr lang="en-US" sz="1800" dirty="0" err="1">
                <a:solidFill>
                  <a:schemeClr val="tx1"/>
                </a:solidFill>
              </a:rPr>
              <a:t>ishlarining</a:t>
            </a:r>
            <a:r>
              <a:rPr lang="en-US" sz="1800" dirty="0">
                <a:solidFill>
                  <a:schemeClr val="tx1"/>
                </a:solidFill>
              </a:rPr>
              <a:t> </a:t>
            </a:r>
            <a:r>
              <a:rPr lang="en-US" sz="1800" dirty="0" err="1">
                <a:solidFill>
                  <a:schemeClr val="tx1"/>
                </a:solidFill>
              </a:rPr>
              <a:t>asosiy</a:t>
            </a:r>
            <a:r>
              <a:rPr lang="en-US" sz="1800" dirty="0">
                <a:solidFill>
                  <a:schemeClr val="tx1"/>
                </a:solidFill>
              </a:rPr>
              <a:t> </a:t>
            </a:r>
            <a:r>
              <a:rPr lang="en-US" sz="1800" dirty="0" err="1">
                <a:solidFill>
                  <a:schemeClr val="tx1"/>
                </a:solidFill>
              </a:rPr>
              <a:t>elementlari</a:t>
            </a:r>
            <a:r>
              <a:rPr lang="en-US" sz="1800" dirty="0">
                <a:solidFill>
                  <a:schemeClr val="tx1"/>
                </a:solidFill>
              </a:rPr>
              <a:t>.  Shahar </a:t>
            </a:r>
            <a:r>
              <a:rPr lang="en-US" sz="1800" dirty="0" err="1">
                <a:solidFill>
                  <a:schemeClr val="tx1"/>
                </a:solidFill>
              </a:rPr>
              <a:t>atrofi</a:t>
            </a:r>
            <a:r>
              <a:rPr lang="en-US" sz="1800" dirty="0">
                <a:solidFill>
                  <a:schemeClr val="tx1"/>
                </a:solidFill>
              </a:rPr>
              <a:t> </a:t>
            </a:r>
            <a:r>
              <a:rPr lang="en-US" sz="1800" dirty="0" err="1">
                <a:solidFill>
                  <a:schemeClr val="tx1"/>
                </a:solidFill>
              </a:rPr>
              <a:t>Shaharlararo,davlatlararo</a:t>
            </a:r>
            <a:r>
              <a:rPr lang="en-US" sz="1800" dirty="0">
                <a:solidFill>
                  <a:schemeClr val="tx1"/>
                </a:solidFill>
              </a:rPr>
              <a:t> </a:t>
            </a:r>
            <a:r>
              <a:rPr lang="en-US" sz="1800" dirty="0" err="1">
                <a:solidFill>
                  <a:schemeClr val="tx1"/>
                </a:solidFill>
              </a:rPr>
              <a:t>yo’lovchlar</a:t>
            </a:r>
            <a:r>
              <a:rPr lang="en-US" sz="1800" dirty="0">
                <a:solidFill>
                  <a:schemeClr val="tx1"/>
                </a:solidFill>
              </a:rPr>
              <a:t> </a:t>
            </a:r>
            <a:r>
              <a:rPr lang="en-US" sz="1800" dirty="0" err="1">
                <a:solidFill>
                  <a:schemeClr val="tx1"/>
                </a:solidFill>
              </a:rPr>
              <a:t>tashish</a:t>
            </a:r>
            <a:r>
              <a:rPr lang="en-US" sz="1800" dirty="0">
                <a:solidFill>
                  <a:schemeClr val="tx1"/>
                </a:solidFill>
              </a:rPr>
              <a:t>.</a:t>
            </a:r>
          </a:p>
          <a:p>
            <a:r>
              <a:rPr lang="en-US" sz="1800" dirty="0">
                <a:solidFill>
                  <a:schemeClr val="tx1"/>
                </a:solidFill>
              </a:rPr>
              <a:t>16.4 </a:t>
            </a:r>
            <a:r>
              <a:rPr lang="en-US" sz="1800" dirty="0" err="1">
                <a:solidFill>
                  <a:schemeClr val="tx1"/>
                </a:solidFill>
              </a:rPr>
              <a:t>Yengil</a:t>
            </a:r>
            <a:r>
              <a:rPr lang="en-US" sz="1800" dirty="0">
                <a:solidFill>
                  <a:schemeClr val="tx1"/>
                </a:solidFill>
              </a:rPr>
              <a:t> </a:t>
            </a:r>
            <a:r>
              <a:rPr lang="en-US" sz="1800" dirty="0" err="1">
                <a:solidFill>
                  <a:schemeClr val="tx1"/>
                </a:solidFill>
              </a:rPr>
              <a:t>taksida</a:t>
            </a:r>
            <a:r>
              <a:rPr lang="en-US" sz="1800" dirty="0">
                <a:solidFill>
                  <a:schemeClr val="tx1"/>
                </a:solidFill>
              </a:rPr>
              <a:t> </a:t>
            </a:r>
            <a:r>
              <a:rPr lang="en-US" sz="1800" dirty="0" err="1">
                <a:solidFill>
                  <a:schemeClr val="tx1"/>
                </a:solidFill>
              </a:rPr>
              <a:t>tashishni</a:t>
            </a:r>
            <a:r>
              <a:rPr lang="en-US" sz="1800" dirty="0">
                <a:solidFill>
                  <a:schemeClr val="tx1"/>
                </a:solidFill>
              </a:rPr>
              <a:t> </a:t>
            </a:r>
            <a:r>
              <a:rPr lang="en-US" sz="1800" dirty="0" err="1">
                <a:solidFill>
                  <a:schemeClr val="tx1"/>
                </a:solidFill>
              </a:rPr>
              <a:t>tashkil</a:t>
            </a:r>
            <a:r>
              <a:rPr lang="en-US" sz="1800" dirty="0">
                <a:solidFill>
                  <a:schemeClr val="tx1"/>
                </a:solidFill>
              </a:rPr>
              <a:t> </a:t>
            </a:r>
            <a:r>
              <a:rPr lang="en-US" sz="1800" dirty="0" err="1">
                <a:solidFill>
                  <a:schemeClr val="tx1"/>
                </a:solidFill>
              </a:rPr>
              <a:t>qilish</a:t>
            </a:r>
            <a:r>
              <a:rPr lang="en-US" sz="1800" dirty="0">
                <a:solidFill>
                  <a:schemeClr val="tx1"/>
                </a:solidFill>
              </a:rPr>
              <a:t> </a:t>
            </a:r>
            <a:r>
              <a:rPr lang="en-US" sz="1800" dirty="0" err="1">
                <a:solidFill>
                  <a:schemeClr val="tx1"/>
                </a:solidFill>
              </a:rPr>
              <a:t>jarayoni</a:t>
            </a:r>
            <a:r>
              <a:rPr lang="en-US" sz="1800" dirty="0">
                <a:solidFill>
                  <a:schemeClr val="tx1"/>
                </a:solidFill>
              </a:rPr>
              <a:t>. </a:t>
            </a:r>
          </a:p>
          <a:p>
            <a:r>
              <a:rPr lang="en-US" sz="1800" dirty="0">
                <a:solidFill>
                  <a:schemeClr val="tx1"/>
                </a:solidFill>
              </a:rPr>
              <a:t>16.5 </a:t>
            </a:r>
            <a:r>
              <a:rPr lang="en-US" sz="1800" dirty="0" err="1">
                <a:solidFill>
                  <a:schemeClr val="tx1"/>
                </a:solidFill>
              </a:rPr>
              <a:t>Yengil</a:t>
            </a:r>
            <a:r>
              <a:rPr lang="en-US" sz="1800" dirty="0">
                <a:solidFill>
                  <a:schemeClr val="tx1"/>
                </a:solidFill>
              </a:rPr>
              <a:t> </a:t>
            </a:r>
            <a:r>
              <a:rPr lang="en-US" sz="1800" dirty="0" err="1">
                <a:solidFill>
                  <a:schemeClr val="tx1"/>
                </a:solidFill>
              </a:rPr>
              <a:t>taksi</a:t>
            </a:r>
            <a:r>
              <a:rPr lang="en-US" sz="1800" dirty="0">
                <a:solidFill>
                  <a:schemeClr val="tx1"/>
                </a:solidFill>
              </a:rPr>
              <a:t>  </a:t>
            </a:r>
            <a:r>
              <a:rPr lang="en-US" sz="1800" dirty="0" err="1">
                <a:solidFill>
                  <a:schemeClr val="tx1"/>
                </a:solidFill>
              </a:rPr>
              <a:t>haydovchilarini</a:t>
            </a:r>
            <a:r>
              <a:rPr lang="en-US" sz="1800" dirty="0">
                <a:solidFill>
                  <a:schemeClr val="tx1"/>
                </a:solidFill>
              </a:rPr>
              <a:t>  </a:t>
            </a:r>
            <a:r>
              <a:rPr lang="en-US" sz="1800" dirty="0" err="1">
                <a:solidFill>
                  <a:schemeClr val="tx1"/>
                </a:solidFill>
              </a:rPr>
              <a:t>ish</a:t>
            </a:r>
            <a:r>
              <a:rPr lang="en-US" sz="1800" dirty="0">
                <a:solidFill>
                  <a:schemeClr val="tx1"/>
                </a:solidFill>
              </a:rPr>
              <a:t> </a:t>
            </a:r>
            <a:r>
              <a:rPr lang="en-US" sz="1800" dirty="0" err="1">
                <a:solidFill>
                  <a:schemeClr val="tx1"/>
                </a:solidFill>
              </a:rPr>
              <a:t>jarayonida</a:t>
            </a:r>
            <a:r>
              <a:rPr lang="en-US" sz="1800" dirty="0">
                <a:solidFill>
                  <a:schemeClr val="tx1"/>
                </a:solidFill>
              </a:rPr>
              <a:t> </a:t>
            </a:r>
            <a:r>
              <a:rPr lang="en-US" sz="1800" dirty="0" err="1">
                <a:solidFill>
                  <a:schemeClr val="tx1"/>
                </a:solidFill>
              </a:rPr>
              <a:t>himoyalashni</a:t>
            </a:r>
            <a:r>
              <a:rPr lang="en-US" sz="1800" dirty="0">
                <a:solidFill>
                  <a:schemeClr val="tx1"/>
                </a:solidFill>
              </a:rPr>
              <a:t>  </a:t>
            </a:r>
            <a:r>
              <a:rPr lang="en-US" sz="1800" dirty="0" err="1">
                <a:solidFill>
                  <a:schemeClr val="tx1"/>
                </a:solidFill>
              </a:rPr>
              <a:t>tashkil</a:t>
            </a:r>
            <a:r>
              <a:rPr lang="en-US" sz="1800" dirty="0">
                <a:solidFill>
                  <a:schemeClr val="tx1"/>
                </a:solidFill>
              </a:rPr>
              <a:t> </a:t>
            </a:r>
            <a:r>
              <a:rPr lang="en-US" sz="1800" dirty="0" err="1">
                <a:solidFill>
                  <a:schemeClr val="tx1"/>
                </a:solidFill>
              </a:rPr>
              <a:t>qilish</a:t>
            </a:r>
            <a:r>
              <a:rPr lang="en-US" sz="1800" dirty="0">
                <a:solidFill>
                  <a:schemeClr val="tx1"/>
                </a:solidFill>
              </a:rPr>
              <a:t>. </a:t>
            </a:r>
          </a:p>
          <a:p>
            <a:r>
              <a:rPr lang="en-US" sz="1800" dirty="0">
                <a:solidFill>
                  <a:schemeClr val="tx1"/>
                </a:solidFill>
              </a:rPr>
              <a:t>16.6 </a:t>
            </a:r>
            <a:r>
              <a:rPr lang="en-US" sz="1800" dirty="0" err="1">
                <a:solidFill>
                  <a:schemeClr val="tx1"/>
                </a:solidFill>
              </a:rPr>
              <a:t>Korxona</a:t>
            </a:r>
            <a:r>
              <a:rPr lang="en-US" sz="1800" dirty="0">
                <a:solidFill>
                  <a:schemeClr val="tx1"/>
                </a:solidFill>
              </a:rPr>
              <a:t>, </a:t>
            </a:r>
            <a:r>
              <a:rPr lang="en-US" sz="1800" dirty="0" err="1">
                <a:solidFill>
                  <a:schemeClr val="tx1"/>
                </a:solidFill>
              </a:rPr>
              <a:t>tashkilot</a:t>
            </a:r>
            <a:r>
              <a:rPr lang="en-US" sz="1800" dirty="0">
                <a:solidFill>
                  <a:schemeClr val="tx1"/>
                </a:solidFill>
              </a:rPr>
              <a:t> </a:t>
            </a:r>
            <a:r>
              <a:rPr lang="en-US" sz="1800" dirty="0" err="1">
                <a:solidFill>
                  <a:schemeClr val="tx1"/>
                </a:solidFill>
              </a:rPr>
              <a:t>va</a:t>
            </a:r>
            <a:r>
              <a:rPr lang="en-US" sz="1800" dirty="0">
                <a:solidFill>
                  <a:schemeClr val="tx1"/>
                </a:solidFill>
              </a:rPr>
              <a:t> </a:t>
            </a:r>
            <a:r>
              <a:rPr lang="en-US" sz="1800" dirty="0" err="1">
                <a:solidFill>
                  <a:schemeClr val="tx1"/>
                </a:solidFill>
              </a:rPr>
              <a:t>idoralarga</a:t>
            </a:r>
            <a:r>
              <a:rPr lang="en-US" sz="1800" dirty="0">
                <a:solidFill>
                  <a:schemeClr val="tx1"/>
                </a:solidFill>
              </a:rPr>
              <a:t> </a:t>
            </a:r>
            <a:r>
              <a:rPr lang="en-US" sz="1800" dirty="0" err="1">
                <a:solidFill>
                  <a:schemeClr val="tx1"/>
                </a:solidFill>
              </a:rPr>
              <a:t>yengil</a:t>
            </a:r>
            <a:r>
              <a:rPr lang="en-US" sz="1800" dirty="0">
                <a:solidFill>
                  <a:schemeClr val="tx1"/>
                </a:solidFill>
              </a:rPr>
              <a:t> </a:t>
            </a:r>
            <a:r>
              <a:rPr lang="en-US" sz="1800" dirty="0" err="1">
                <a:solidFill>
                  <a:schemeClr val="tx1"/>
                </a:solidFill>
              </a:rPr>
              <a:t>avtomobil</a:t>
            </a:r>
            <a:r>
              <a:rPr lang="en-US" sz="1800" dirty="0">
                <a:solidFill>
                  <a:schemeClr val="tx1"/>
                </a:solidFill>
              </a:rPr>
              <a:t> </a:t>
            </a:r>
            <a:r>
              <a:rPr lang="en-US" sz="1800" dirty="0" err="1">
                <a:solidFill>
                  <a:schemeClr val="tx1"/>
                </a:solidFill>
              </a:rPr>
              <a:t>bilan</a:t>
            </a:r>
            <a:r>
              <a:rPr lang="en-US" sz="1800" dirty="0">
                <a:solidFill>
                  <a:schemeClr val="tx1"/>
                </a:solidFill>
              </a:rPr>
              <a:t> </a:t>
            </a:r>
            <a:r>
              <a:rPr lang="en-US" sz="1800" dirty="0" err="1">
                <a:solidFill>
                  <a:schemeClr val="tx1"/>
                </a:solidFill>
              </a:rPr>
              <a:t>xizmat</a:t>
            </a:r>
            <a:r>
              <a:rPr lang="en-US" sz="1800" dirty="0">
                <a:solidFill>
                  <a:schemeClr val="tx1"/>
                </a:solidFill>
              </a:rPr>
              <a:t> </a:t>
            </a:r>
            <a:r>
              <a:rPr lang="en-US" sz="1800" dirty="0" err="1">
                <a:solidFill>
                  <a:schemeClr val="tx1"/>
                </a:solidFill>
              </a:rPr>
              <a:t>etishni</a:t>
            </a:r>
            <a:r>
              <a:rPr lang="en-US" sz="1800" dirty="0">
                <a:solidFill>
                  <a:schemeClr val="tx1"/>
                </a:solidFill>
              </a:rPr>
              <a:t> </a:t>
            </a:r>
            <a:r>
              <a:rPr lang="en-US" sz="1800" dirty="0" err="1">
                <a:solidFill>
                  <a:schemeClr val="tx1"/>
                </a:solidFill>
              </a:rPr>
              <a:t>tashkil</a:t>
            </a:r>
            <a:r>
              <a:rPr lang="en-US" sz="1800" dirty="0">
                <a:solidFill>
                  <a:schemeClr val="tx1"/>
                </a:solidFill>
              </a:rPr>
              <a:t> </a:t>
            </a:r>
            <a:r>
              <a:rPr lang="en-US" sz="1800" dirty="0" err="1">
                <a:solidFill>
                  <a:schemeClr val="tx1"/>
                </a:solidFill>
              </a:rPr>
              <a:t>etish</a:t>
            </a:r>
            <a:r>
              <a:rPr lang="en-US" sz="1800" dirty="0">
                <a:solidFill>
                  <a:schemeClr val="tx1"/>
                </a:solidFill>
              </a:rPr>
              <a:t>.</a:t>
            </a: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35386"/>
          <a:stretch/>
        </p:blipFill>
        <p:spPr>
          <a:xfrm>
            <a:off x="364067" y="368299"/>
            <a:ext cx="2442632" cy="25202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Прямоугольник 3"/>
          <p:cNvSpPr/>
          <p:nvPr/>
        </p:nvSpPr>
        <p:spPr>
          <a:xfrm>
            <a:off x="364067" y="3888906"/>
            <a:ext cx="6096000" cy="461665"/>
          </a:xfrm>
          <a:prstGeom prst="rect">
            <a:avLst/>
          </a:prstGeom>
        </p:spPr>
        <p:txBody>
          <a:bodyPr>
            <a:spAutoFit/>
          </a:bodyPr>
          <a:lstStyle/>
          <a:p>
            <a:r>
              <a:rPr lang="ru-RU" sz="1200" dirty="0" err="1">
                <a:solidFill>
                  <a:schemeClr val="accent6"/>
                </a:solidFill>
              </a:rPr>
              <a:t>Henderson</a:t>
            </a:r>
            <a:r>
              <a:rPr lang="ru-RU" sz="1200" dirty="0">
                <a:solidFill>
                  <a:schemeClr val="accent6"/>
                </a:solidFill>
              </a:rPr>
              <a:t> K. (</a:t>
            </a:r>
            <a:r>
              <a:rPr lang="ru-RU" sz="1200" dirty="0" err="1">
                <a:solidFill>
                  <a:schemeClr val="accent6"/>
                </a:solidFill>
              </a:rPr>
              <a:t>Published</a:t>
            </a:r>
            <a:r>
              <a:rPr lang="ru-RU" sz="1200" dirty="0">
                <a:solidFill>
                  <a:schemeClr val="accent6"/>
                </a:solidFill>
              </a:rPr>
              <a:t> </a:t>
            </a:r>
            <a:r>
              <a:rPr lang="ru-RU" sz="1200" dirty="0" err="1">
                <a:solidFill>
                  <a:schemeClr val="accent6"/>
                </a:solidFill>
              </a:rPr>
              <a:t>on</a:t>
            </a:r>
            <a:r>
              <a:rPr lang="ru-RU" sz="1200" dirty="0">
                <a:solidFill>
                  <a:schemeClr val="accent6"/>
                </a:solidFill>
              </a:rPr>
              <a:t> </a:t>
            </a:r>
            <a:r>
              <a:rPr lang="ru-RU" sz="1200" dirty="0" err="1">
                <a:solidFill>
                  <a:schemeClr val="accent6"/>
                </a:solidFill>
              </a:rPr>
              <a:t>November</a:t>
            </a:r>
            <a:r>
              <a:rPr lang="ru-RU" sz="1200" dirty="0">
                <a:solidFill>
                  <a:schemeClr val="accent6"/>
                </a:solidFill>
              </a:rPr>
              <a:t> 5, 2015). </a:t>
            </a:r>
            <a:r>
              <a:rPr lang="ru-RU" sz="1200" dirty="0" err="1">
                <a:solidFill>
                  <a:schemeClr val="accent6"/>
                </a:solidFill>
              </a:rPr>
              <a:t>Pink</a:t>
            </a:r>
            <a:r>
              <a:rPr lang="ru-RU" sz="1200" dirty="0">
                <a:solidFill>
                  <a:schemeClr val="accent6"/>
                </a:solidFill>
              </a:rPr>
              <a:t> </a:t>
            </a:r>
            <a:r>
              <a:rPr lang="ru-RU" sz="1200" dirty="0" err="1">
                <a:solidFill>
                  <a:schemeClr val="accent6"/>
                </a:solidFill>
              </a:rPr>
              <a:t>Japanese</a:t>
            </a:r>
            <a:r>
              <a:rPr lang="ru-RU" sz="1200" dirty="0">
                <a:solidFill>
                  <a:schemeClr val="accent6"/>
                </a:solidFill>
              </a:rPr>
              <a:t> </a:t>
            </a:r>
            <a:r>
              <a:rPr lang="ru-RU" sz="1200" dirty="0" err="1">
                <a:solidFill>
                  <a:schemeClr val="accent6"/>
                </a:solidFill>
              </a:rPr>
              <a:t>truck</a:t>
            </a:r>
            <a:r>
              <a:rPr lang="ru-RU" sz="1200" dirty="0">
                <a:solidFill>
                  <a:schemeClr val="accent6"/>
                </a:solidFill>
              </a:rPr>
              <a:t>. </a:t>
            </a:r>
            <a:r>
              <a:rPr lang="ru-RU" sz="1200" dirty="0" err="1">
                <a:solidFill>
                  <a:schemeClr val="accent6"/>
                </a:solidFill>
              </a:rPr>
              <a:t>Free</a:t>
            </a:r>
            <a:r>
              <a:rPr lang="ru-RU" sz="1200" dirty="0">
                <a:solidFill>
                  <a:schemeClr val="accent6"/>
                </a:solidFill>
              </a:rPr>
              <a:t> </a:t>
            </a:r>
            <a:r>
              <a:rPr lang="ru-RU" sz="1200" dirty="0" err="1">
                <a:solidFill>
                  <a:schemeClr val="accent6"/>
                </a:solidFill>
              </a:rPr>
              <a:t>to</a:t>
            </a:r>
            <a:r>
              <a:rPr lang="ru-RU" sz="1200" dirty="0">
                <a:solidFill>
                  <a:schemeClr val="accent6"/>
                </a:solidFill>
              </a:rPr>
              <a:t> </a:t>
            </a:r>
            <a:r>
              <a:rPr lang="ru-RU" sz="1200" dirty="0" err="1">
                <a:solidFill>
                  <a:schemeClr val="accent6"/>
                </a:solidFill>
              </a:rPr>
              <a:t>use</a:t>
            </a:r>
            <a:r>
              <a:rPr lang="ru-RU" sz="1200" dirty="0">
                <a:solidFill>
                  <a:schemeClr val="accent6"/>
                </a:solidFill>
              </a:rPr>
              <a:t> </a:t>
            </a:r>
            <a:r>
              <a:rPr lang="ru-RU" sz="1200" dirty="0" err="1">
                <a:solidFill>
                  <a:schemeClr val="accent6"/>
                </a:solidFill>
              </a:rPr>
              <a:t>under</a:t>
            </a:r>
            <a:r>
              <a:rPr lang="ru-RU" sz="1200" dirty="0">
                <a:solidFill>
                  <a:schemeClr val="accent6"/>
                </a:solidFill>
              </a:rPr>
              <a:t> </a:t>
            </a:r>
            <a:r>
              <a:rPr lang="ru-RU" sz="1200" dirty="0" err="1">
                <a:solidFill>
                  <a:schemeClr val="accent6"/>
                </a:solidFill>
              </a:rPr>
              <a:t>the</a:t>
            </a:r>
            <a:r>
              <a:rPr lang="ru-RU" sz="1200" dirty="0">
                <a:solidFill>
                  <a:schemeClr val="accent6"/>
                </a:solidFill>
              </a:rPr>
              <a:t> </a:t>
            </a:r>
            <a:r>
              <a:rPr lang="ru-RU" sz="1200" dirty="0" err="1">
                <a:solidFill>
                  <a:schemeClr val="accent6"/>
                </a:solidFill>
              </a:rPr>
              <a:t>Unsplash</a:t>
            </a:r>
            <a:r>
              <a:rPr lang="ru-RU" sz="1200" dirty="0">
                <a:solidFill>
                  <a:schemeClr val="accent6"/>
                </a:solidFill>
              </a:rPr>
              <a:t> </a:t>
            </a:r>
            <a:r>
              <a:rPr lang="ru-RU" sz="1200" dirty="0" err="1">
                <a:solidFill>
                  <a:schemeClr val="accent6"/>
                </a:solidFill>
              </a:rPr>
              <a:t>License</a:t>
            </a:r>
            <a:r>
              <a:rPr lang="ru-RU" sz="1200" dirty="0">
                <a:solidFill>
                  <a:schemeClr val="accent6"/>
                </a:solidFill>
              </a:rPr>
              <a:t> https://unsplash.com/photos/Pj6TgpS_Vt4</a:t>
            </a:r>
          </a:p>
        </p:txBody>
      </p:sp>
      <p:sp>
        <p:nvSpPr>
          <p:cNvPr id="9" name="TextBox 8">
            <a:extLst>
              <a:ext uri="{FF2B5EF4-FFF2-40B4-BE49-F238E27FC236}">
                <a16:creationId xmlns:a16="http://schemas.microsoft.com/office/drawing/2014/main" id="{1A96EA25-4EAA-EA57-92AF-114D711DCD76}"/>
              </a:ext>
            </a:extLst>
          </p:cNvPr>
          <p:cNvSpPr txBox="1"/>
          <p:nvPr/>
        </p:nvSpPr>
        <p:spPr>
          <a:xfrm>
            <a:off x="1985963" y="4704582"/>
            <a:ext cx="6105524" cy="1704569"/>
          </a:xfrm>
          <a:prstGeom prst="rect">
            <a:avLst/>
          </a:prstGeom>
          <a:noFill/>
        </p:spPr>
        <p:txBody>
          <a:bodyPr wrap="square">
            <a:spAutoFit/>
          </a:bodyPr>
          <a:lstStyle/>
          <a:p>
            <a:pPr algn="just">
              <a:lnSpc>
                <a:spcPct val="150000"/>
              </a:lnSpc>
            </a:pPr>
            <a:r>
              <a:rPr lang="uz-Cyrl-UZ" sz="1800" b="1" dirty="0">
                <a:effectLst/>
                <a:latin typeface="Times New Roman" panose="02020603050405020304" pitchFamily="18" charset="0"/>
                <a:ea typeface="Times New Roman" panose="02020603050405020304" pitchFamily="18" charset="0"/>
              </a:rPr>
              <a:t>Tayanch so‘z va iboralar: </a:t>
            </a:r>
            <a:r>
              <a:rPr lang="en-US" sz="1800" i="1" dirty="0" err="1">
                <a:effectLst/>
                <a:latin typeface="Times New Roman" panose="02020603050405020304" pitchFamily="18" charset="0"/>
                <a:ea typeface="Times New Roman" panose="02020603050405020304" pitchFamily="18" charset="0"/>
              </a:rPr>
              <a:t>passajirlarni</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tashish</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marshrutlar</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tizimi</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va</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haydovchilar</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mеhnatini</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tashkil</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etish</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shaharlardagi</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avtobus</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ishlarining</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asosiy</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elementlari</a:t>
            </a:r>
            <a:r>
              <a:rPr lang="en-US" sz="1800" i="1" dirty="0">
                <a:effectLst/>
                <a:latin typeface="Times New Roman" panose="02020603050405020304" pitchFamily="18" charset="0"/>
                <a:ea typeface="Times New Roman" panose="02020603050405020304" pitchFamily="18" charset="0"/>
              </a:rPr>
              <a:t>,  </a:t>
            </a:r>
            <a:r>
              <a:rPr lang="uz-Cyrl-UZ" sz="1800" i="1" dirty="0">
                <a:effectLst/>
                <a:latin typeface="Times New Roman" panose="02020603050405020304" pitchFamily="18" charset="0"/>
                <a:ea typeface="Times New Roman" panose="02020603050405020304" pitchFamily="18" charset="0"/>
              </a:rPr>
              <a:t>yengil </a:t>
            </a:r>
            <a:r>
              <a:rPr lang="de-DE" sz="1800" i="1" dirty="0" err="1">
                <a:effectLst/>
                <a:latin typeface="Times New Roman" panose="02020603050405020304" pitchFamily="18" charset="0"/>
                <a:ea typeface="Times New Roman" panose="02020603050405020304" pitchFamily="18" charset="0"/>
              </a:rPr>
              <a:t>taksi</a:t>
            </a:r>
            <a:r>
              <a:rPr lang="de-DE" sz="1800" i="1" dirty="0">
                <a:effectLst/>
                <a:latin typeface="Times New Roman" panose="02020603050405020304" pitchFamily="18" charset="0"/>
                <a:ea typeface="Times New Roman" panose="02020603050405020304" pitchFamily="18" charset="0"/>
              </a:rPr>
              <a:t>  </a:t>
            </a:r>
            <a:r>
              <a:rPr lang="de-DE" sz="1800" i="1" dirty="0" err="1">
                <a:effectLst/>
                <a:latin typeface="Times New Roman" panose="02020603050405020304" pitchFamily="18" charset="0"/>
                <a:ea typeface="Times New Roman" panose="02020603050405020304" pitchFamily="18" charset="0"/>
              </a:rPr>
              <a:t>haydovchilarini</a:t>
            </a:r>
            <a:r>
              <a:rPr lang="de-DE" sz="1800" i="1" dirty="0">
                <a:effectLst/>
                <a:latin typeface="Times New Roman" panose="02020603050405020304" pitchFamily="18" charset="0"/>
                <a:ea typeface="Times New Roman" panose="02020603050405020304" pitchFamily="18" charset="0"/>
              </a:rPr>
              <a:t>  </a:t>
            </a:r>
            <a:r>
              <a:rPr lang="de-DE" sz="1800" i="1" dirty="0" err="1">
                <a:effectLst/>
                <a:latin typeface="Times New Roman" panose="02020603050405020304" pitchFamily="18" charset="0"/>
                <a:ea typeface="Times New Roman" panose="02020603050405020304" pitchFamily="18" charset="0"/>
              </a:rPr>
              <a:t>ish</a:t>
            </a:r>
            <a:r>
              <a:rPr lang="de-DE" sz="1800" i="1" dirty="0">
                <a:effectLst/>
                <a:latin typeface="Times New Roman" panose="02020603050405020304" pitchFamily="18" charset="0"/>
                <a:ea typeface="Times New Roman" panose="02020603050405020304" pitchFamily="18" charset="0"/>
              </a:rPr>
              <a:t> </a:t>
            </a:r>
            <a:r>
              <a:rPr lang="de-DE" sz="1800" i="1" dirty="0" err="1">
                <a:effectLst/>
                <a:latin typeface="Times New Roman" panose="02020603050405020304" pitchFamily="18" charset="0"/>
                <a:ea typeface="Times New Roman" panose="02020603050405020304" pitchFamily="18" charset="0"/>
              </a:rPr>
              <a:t>jarayoni</a:t>
            </a:r>
            <a:r>
              <a:rPr lang="en-US" sz="1800" i="1"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25761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36121"/>
          <a:stretch/>
        </p:blipFill>
        <p:spPr>
          <a:xfrm>
            <a:off x="0" y="0"/>
            <a:ext cx="12192000" cy="2294313"/>
          </a:xfrm>
          <a:prstGeom prst="rect">
            <a:avLst/>
          </a:prstGeom>
        </p:spPr>
      </p:pic>
      <p:sp>
        <p:nvSpPr>
          <p:cNvPr id="6" name="Прямоугольник 5"/>
          <p:cNvSpPr/>
          <p:nvPr/>
        </p:nvSpPr>
        <p:spPr>
          <a:xfrm>
            <a:off x="241070" y="2421326"/>
            <a:ext cx="11646130" cy="646331"/>
          </a:xfrm>
          <a:prstGeom prst="rect">
            <a:avLst/>
          </a:prstGeom>
        </p:spPr>
        <p:txBody>
          <a:bodyPr wrap="square">
            <a:spAutoFit/>
          </a:bodyPr>
          <a:lstStyle/>
          <a:p>
            <a:pPr algn="ctr"/>
            <a:r>
              <a:rPr lang="ru-RU" dirty="0" err="1">
                <a:solidFill>
                  <a:schemeClr val="tx2">
                    <a:lumMod val="60000"/>
                    <a:lumOff val="40000"/>
                  </a:schemeClr>
                </a:solidFill>
              </a:rPr>
              <a:t>Wang</a:t>
            </a:r>
            <a:r>
              <a:rPr lang="ru-RU" dirty="0">
                <a:solidFill>
                  <a:schemeClr val="tx2">
                    <a:lumMod val="60000"/>
                    <a:lumOff val="40000"/>
                  </a:schemeClr>
                </a:solidFill>
              </a:rPr>
              <a:t> C. (</a:t>
            </a:r>
            <a:r>
              <a:rPr lang="ru-RU" dirty="0" err="1">
                <a:solidFill>
                  <a:schemeClr val="tx2">
                    <a:lumMod val="60000"/>
                    <a:lumOff val="40000"/>
                  </a:schemeClr>
                </a:solidFill>
              </a:rPr>
              <a:t>Published</a:t>
            </a:r>
            <a:r>
              <a:rPr lang="ru-RU" dirty="0">
                <a:solidFill>
                  <a:schemeClr val="tx2">
                    <a:lumMod val="60000"/>
                    <a:lumOff val="40000"/>
                  </a:schemeClr>
                </a:solidFill>
              </a:rPr>
              <a:t> </a:t>
            </a:r>
            <a:r>
              <a:rPr lang="ru-RU" dirty="0" err="1">
                <a:solidFill>
                  <a:schemeClr val="tx2">
                    <a:lumMod val="60000"/>
                    <a:lumOff val="40000"/>
                  </a:schemeClr>
                </a:solidFill>
              </a:rPr>
              <a:t>on</a:t>
            </a:r>
            <a:r>
              <a:rPr lang="ru-RU" dirty="0">
                <a:solidFill>
                  <a:schemeClr val="tx2">
                    <a:lumMod val="60000"/>
                    <a:lumOff val="40000"/>
                  </a:schemeClr>
                </a:solidFill>
              </a:rPr>
              <a:t> </a:t>
            </a:r>
            <a:r>
              <a:rPr lang="ru-RU" dirty="0" err="1">
                <a:solidFill>
                  <a:schemeClr val="tx2">
                    <a:lumMod val="60000"/>
                    <a:lumOff val="40000"/>
                  </a:schemeClr>
                </a:solidFill>
              </a:rPr>
              <a:t>July</a:t>
            </a:r>
            <a:r>
              <a:rPr lang="ru-RU" dirty="0">
                <a:solidFill>
                  <a:schemeClr val="tx2">
                    <a:lumMod val="60000"/>
                    <a:lumOff val="40000"/>
                  </a:schemeClr>
                </a:solidFill>
              </a:rPr>
              <a:t> 23, 2018). </a:t>
            </a:r>
            <a:r>
              <a:rPr lang="ru-RU" dirty="0" err="1">
                <a:solidFill>
                  <a:schemeClr val="tx2">
                    <a:lumMod val="60000"/>
                    <a:lumOff val="40000"/>
                  </a:schemeClr>
                </a:solidFill>
              </a:rPr>
              <a:t>Central</a:t>
            </a:r>
            <a:r>
              <a:rPr lang="ru-RU" dirty="0">
                <a:solidFill>
                  <a:schemeClr val="tx2">
                    <a:lumMod val="60000"/>
                    <a:lumOff val="40000"/>
                  </a:schemeClr>
                </a:solidFill>
              </a:rPr>
              <a:t>, </a:t>
            </a:r>
            <a:r>
              <a:rPr lang="ru-RU" dirty="0" err="1">
                <a:solidFill>
                  <a:schemeClr val="tx2">
                    <a:lumMod val="60000"/>
                    <a:lumOff val="40000"/>
                  </a:schemeClr>
                </a:solidFill>
              </a:rPr>
              <a:t>Hong</a:t>
            </a:r>
            <a:r>
              <a:rPr lang="ru-RU" dirty="0">
                <a:solidFill>
                  <a:schemeClr val="tx2">
                    <a:lumMod val="60000"/>
                    <a:lumOff val="40000"/>
                  </a:schemeClr>
                </a:solidFill>
              </a:rPr>
              <a:t> </a:t>
            </a:r>
            <a:r>
              <a:rPr lang="ru-RU" dirty="0" err="1">
                <a:solidFill>
                  <a:schemeClr val="tx2">
                    <a:lumMod val="60000"/>
                    <a:lumOff val="40000"/>
                  </a:schemeClr>
                </a:solidFill>
              </a:rPr>
              <a:t>Kong</a:t>
            </a:r>
            <a:r>
              <a:rPr lang="ru-RU" dirty="0">
                <a:solidFill>
                  <a:schemeClr val="tx2">
                    <a:lumMod val="60000"/>
                    <a:lumOff val="40000"/>
                  </a:schemeClr>
                </a:solidFill>
              </a:rPr>
              <a:t>. </a:t>
            </a:r>
            <a:r>
              <a:rPr lang="ru-RU" dirty="0" err="1">
                <a:solidFill>
                  <a:schemeClr val="tx2">
                    <a:lumMod val="60000"/>
                    <a:lumOff val="40000"/>
                  </a:schemeClr>
                </a:solidFill>
              </a:rPr>
              <a:t>Free</a:t>
            </a:r>
            <a:r>
              <a:rPr lang="ru-RU" dirty="0">
                <a:solidFill>
                  <a:schemeClr val="tx2">
                    <a:lumMod val="60000"/>
                    <a:lumOff val="40000"/>
                  </a:schemeClr>
                </a:solidFill>
              </a:rPr>
              <a:t> </a:t>
            </a:r>
            <a:r>
              <a:rPr lang="ru-RU" dirty="0" err="1">
                <a:solidFill>
                  <a:schemeClr val="tx2">
                    <a:lumMod val="60000"/>
                    <a:lumOff val="40000"/>
                  </a:schemeClr>
                </a:solidFill>
              </a:rPr>
              <a:t>to</a:t>
            </a:r>
            <a:r>
              <a:rPr lang="ru-RU" dirty="0">
                <a:solidFill>
                  <a:schemeClr val="tx2">
                    <a:lumMod val="60000"/>
                    <a:lumOff val="40000"/>
                  </a:schemeClr>
                </a:solidFill>
              </a:rPr>
              <a:t> </a:t>
            </a:r>
            <a:r>
              <a:rPr lang="ru-RU" dirty="0" err="1">
                <a:solidFill>
                  <a:schemeClr val="tx2">
                    <a:lumMod val="60000"/>
                    <a:lumOff val="40000"/>
                  </a:schemeClr>
                </a:solidFill>
              </a:rPr>
              <a:t>use</a:t>
            </a:r>
            <a:r>
              <a:rPr lang="ru-RU" dirty="0">
                <a:solidFill>
                  <a:schemeClr val="tx2">
                    <a:lumMod val="60000"/>
                    <a:lumOff val="40000"/>
                  </a:schemeClr>
                </a:solidFill>
              </a:rPr>
              <a:t> </a:t>
            </a:r>
            <a:r>
              <a:rPr lang="ru-RU" dirty="0" err="1">
                <a:solidFill>
                  <a:schemeClr val="tx2">
                    <a:lumMod val="60000"/>
                    <a:lumOff val="40000"/>
                  </a:schemeClr>
                </a:solidFill>
              </a:rPr>
              <a:t>under</a:t>
            </a:r>
            <a:r>
              <a:rPr lang="ru-RU" dirty="0">
                <a:solidFill>
                  <a:schemeClr val="tx2">
                    <a:lumMod val="60000"/>
                    <a:lumOff val="40000"/>
                  </a:schemeClr>
                </a:solidFill>
              </a:rPr>
              <a:t> </a:t>
            </a:r>
            <a:r>
              <a:rPr lang="ru-RU" dirty="0" err="1">
                <a:solidFill>
                  <a:schemeClr val="tx2">
                    <a:lumMod val="60000"/>
                    <a:lumOff val="40000"/>
                  </a:schemeClr>
                </a:solidFill>
              </a:rPr>
              <a:t>the</a:t>
            </a:r>
            <a:r>
              <a:rPr lang="ru-RU" dirty="0">
                <a:solidFill>
                  <a:schemeClr val="tx2">
                    <a:lumMod val="60000"/>
                    <a:lumOff val="40000"/>
                  </a:schemeClr>
                </a:solidFill>
              </a:rPr>
              <a:t> </a:t>
            </a:r>
            <a:r>
              <a:rPr lang="ru-RU" dirty="0" err="1">
                <a:solidFill>
                  <a:schemeClr val="tx2">
                    <a:lumMod val="60000"/>
                    <a:lumOff val="40000"/>
                  </a:schemeClr>
                </a:solidFill>
              </a:rPr>
              <a:t>Unsplash</a:t>
            </a:r>
            <a:r>
              <a:rPr lang="ru-RU" dirty="0">
                <a:solidFill>
                  <a:schemeClr val="tx2">
                    <a:lumMod val="60000"/>
                    <a:lumOff val="40000"/>
                  </a:schemeClr>
                </a:solidFill>
              </a:rPr>
              <a:t> </a:t>
            </a:r>
            <a:r>
              <a:rPr lang="ru-RU" dirty="0" err="1">
                <a:solidFill>
                  <a:schemeClr val="tx2">
                    <a:lumMod val="60000"/>
                    <a:lumOff val="40000"/>
                  </a:schemeClr>
                </a:solidFill>
              </a:rPr>
              <a:t>License</a:t>
            </a:r>
            <a:r>
              <a:rPr lang="ru-RU" dirty="0">
                <a:solidFill>
                  <a:schemeClr val="tx2">
                    <a:lumMod val="60000"/>
                    <a:lumOff val="40000"/>
                  </a:schemeClr>
                </a:solidFill>
              </a:rPr>
              <a:t> https://unsplash.com/photos/3ttFTqPQs5A</a:t>
            </a:r>
          </a:p>
        </p:txBody>
      </p:sp>
      <p:sp>
        <p:nvSpPr>
          <p:cNvPr id="5" name="TextBox 4">
            <a:extLst>
              <a:ext uri="{FF2B5EF4-FFF2-40B4-BE49-F238E27FC236}">
                <a16:creationId xmlns:a16="http://schemas.microsoft.com/office/drawing/2014/main" id="{532FA3FC-5B98-5672-BDF1-94F478C02460}"/>
              </a:ext>
            </a:extLst>
          </p:cNvPr>
          <p:cNvSpPr txBox="1"/>
          <p:nvPr/>
        </p:nvSpPr>
        <p:spPr>
          <a:xfrm>
            <a:off x="702469" y="3251820"/>
            <a:ext cx="10253662" cy="3170099"/>
          </a:xfrm>
          <a:prstGeom prst="rect">
            <a:avLst/>
          </a:prstGeom>
          <a:noFill/>
        </p:spPr>
        <p:txBody>
          <a:bodyPr wrap="square">
            <a:spAutoFit/>
          </a:bodyPr>
          <a:lstStyle/>
          <a:p>
            <a:r>
              <a:rPr lang="en-US" sz="2000" b="1" dirty="0"/>
              <a:t>16.1. </a:t>
            </a:r>
            <a:r>
              <a:rPr lang="en-US" sz="2000" b="1" dirty="0" err="1"/>
              <a:t>Passajirlarni</a:t>
            </a:r>
            <a:r>
              <a:rPr lang="en-US" sz="2000" b="1" dirty="0"/>
              <a:t> </a:t>
            </a:r>
            <a:r>
              <a:rPr lang="en-US" sz="2000" b="1" dirty="0" err="1"/>
              <a:t>tashish</a:t>
            </a:r>
            <a:r>
              <a:rPr lang="en-US" sz="2000" b="1" dirty="0"/>
              <a:t>  </a:t>
            </a:r>
            <a:r>
              <a:rPr lang="en-US" sz="2000" b="1" dirty="0" err="1"/>
              <a:t>avtomobil</a:t>
            </a:r>
            <a:r>
              <a:rPr lang="en-US" sz="2000" b="1" dirty="0"/>
              <a:t> </a:t>
            </a:r>
            <a:r>
              <a:rPr lang="en-US" sz="2000" b="1" dirty="0" err="1"/>
              <a:t>transporti</a:t>
            </a:r>
            <a:r>
              <a:rPr lang="en-US" sz="2000" b="1" dirty="0"/>
              <a:t>.</a:t>
            </a:r>
          </a:p>
          <a:p>
            <a:endParaRPr lang="en-US" sz="2000" b="1" dirty="0"/>
          </a:p>
          <a:p>
            <a:r>
              <a:rPr lang="en-US" sz="2000" dirty="0" err="1"/>
              <a:t>Passajirlar</a:t>
            </a:r>
            <a:r>
              <a:rPr lang="en-US" sz="2000" dirty="0"/>
              <a:t> </a:t>
            </a:r>
            <a:r>
              <a:rPr lang="en-US" sz="2000" dirty="0" err="1"/>
              <a:t>avtobus</a:t>
            </a:r>
            <a:r>
              <a:rPr lang="en-US" sz="2000" dirty="0"/>
              <a:t>, </a:t>
            </a:r>
            <a:r>
              <a:rPr lang="en-US" sz="2000" dirty="0" err="1"/>
              <a:t>yo`nalishdagi</a:t>
            </a:r>
            <a:r>
              <a:rPr lang="en-US" sz="2000" dirty="0"/>
              <a:t> </a:t>
            </a:r>
            <a:r>
              <a:rPr lang="en-US" sz="2000" dirty="0" err="1"/>
              <a:t>taksi</a:t>
            </a:r>
            <a:r>
              <a:rPr lang="en-US" sz="2000" dirty="0"/>
              <a:t>, y</a:t>
            </a:r>
            <a:r>
              <a:rPr lang="ru-RU" sz="2000" dirty="0"/>
              <a:t>е</a:t>
            </a:r>
            <a:r>
              <a:rPr lang="en-US" sz="2000" dirty="0" err="1"/>
              <a:t>ngil</a:t>
            </a:r>
            <a:r>
              <a:rPr lang="en-US" sz="2000" dirty="0"/>
              <a:t> </a:t>
            </a:r>
            <a:r>
              <a:rPr lang="en-US" sz="2000" dirty="0" err="1"/>
              <a:t>taqsilar</a:t>
            </a:r>
            <a:r>
              <a:rPr lang="en-US" sz="2000" dirty="0"/>
              <a:t> </a:t>
            </a:r>
            <a:r>
              <a:rPr lang="en-US" sz="2000" dirty="0" err="1"/>
              <a:t>bilan</a:t>
            </a:r>
            <a:r>
              <a:rPr lang="en-US" sz="2000" dirty="0"/>
              <a:t> </a:t>
            </a:r>
            <a:r>
              <a:rPr lang="en-US" sz="2000" dirty="0" err="1"/>
              <a:t>tashiladi</a:t>
            </a:r>
            <a:r>
              <a:rPr lang="en-US" sz="2000" dirty="0"/>
              <a:t>. </a:t>
            </a:r>
            <a:r>
              <a:rPr lang="en-US" sz="2000" dirty="0" err="1"/>
              <a:t>Avtobuslar</a:t>
            </a:r>
            <a:r>
              <a:rPr lang="en-US" sz="2000" dirty="0"/>
              <a:t> </a:t>
            </a:r>
            <a:r>
              <a:rPr lang="en-US" sz="2000" dirty="0" err="1"/>
              <a:t>shaxarda</a:t>
            </a:r>
            <a:r>
              <a:rPr lang="en-US" sz="2000" dirty="0"/>
              <a:t>: t</a:t>
            </a:r>
            <a:r>
              <a:rPr lang="ru-RU" sz="2000" dirty="0"/>
              <a:t>е</a:t>
            </a:r>
            <a:r>
              <a:rPr lang="en-US" sz="2000" dirty="0" err="1"/>
              <a:t>rma</a:t>
            </a:r>
            <a:r>
              <a:rPr lang="en-US" sz="2000" dirty="0"/>
              <a:t>, t</a:t>
            </a:r>
            <a:r>
              <a:rPr lang="ru-RU" sz="2000" dirty="0"/>
              <a:t>е</a:t>
            </a:r>
            <a:r>
              <a:rPr lang="en-US" sz="2000" dirty="0" err="1"/>
              <a:t>zyurar</a:t>
            </a:r>
            <a:r>
              <a:rPr lang="en-US" sz="2000" dirty="0"/>
              <a:t>. </a:t>
            </a:r>
            <a:r>
              <a:rPr lang="en-US" sz="2000" dirty="0" err="1"/>
              <a:t>Shaxaroldida</a:t>
            </a:r>
            <a:r>
              <a:rPr lang="en-US" sz="2000" dirty="0"/>
              <a:t>: </a:t>
            </a:r>
            <a:r>
              <a:rPr lang="en-US" sz="2000" dirty="0" err="1"/>
              <a:t>avtobuslar</a:t>
            </a:r>
            <a:r>
              <a:rPr lang="en-US" sz="2000" dirty="0"/>
              <a:t> </a:t>
            </a:r>
            <a:r>
              <a:rPr lang="en-US" sz="2000" dirty="0" err="1"/>
              <a:t>ikki</a:t>
            </a:r>
            <a:r>
              <a:rPr lang="en-US" sz="2000" dirty="0"/>
              <a:t> </a:t>
            </a:r>
            <a:r>
              <a:rPr lang="en-US" sz="2000" dirty="0" err="1"/>
              <a:t>turda</a:t>
            </a:r>
            <a:r>
              <a:rPr lang="en-US" sz="2000" dirty="0"/>
              <a:t> </a:t>
            </a:r>
            <a:r>
              <a:rPr lang="en-US" sz="2000" dirty="0" err="1"/>
              <a:t>qattik</a:t>
            </a:r>
            <a:r>
              <a:rPr lang="en-US" sz="2000" dirty="0"/>
              <a:t> </a:t>
            </a:r>
            <a:r>
              <a:rPr lang="en-US" sz="2000" dirty="0" err="1"/>
              <a:t>va</a:t>
            </a:r>
            <a:r>
              <a:rPr lang="en-US" sz="2000" dirty="0"/>
              <a:t> </a:t>
            </a:r>
            <a:r>
              <a:rPr lang="en-US" sz="2000" dirty="0" err="1"/>
              <a:t>yumshoq</a:t>
            </a:r>
            <a:r>
              <a:rPr lang="en-US" sz="2000" dirty="0"/>
              <a:t> </a:t>
            </a:r>
            <a:r>
              <a:rPr lang="en-US" sz="2000" dirty="0" err="1"/>
              <a:t>o`rindikli</a:t>
            </a:r>
            <a:r>
              <a:rPr lang="en-US" sz="2000" dirty="0"/>
              <a:t> </a:t>
            </a:r>
            <a:r>
              <a:rPr lang="en-US" sz="2000" dirty="0" err="1"/>
              <a:t>turlarda</a:t>
            </a:r>
            <a:r>
              <a:rPr lang="en-US" sz="2000" dirty="0"/>
              <a:t> </a:t>
            </a:r>
            <a:r>
              <a:rPr lang="en-US" sz="2000" dirty="0" err="1"/>
              <a:t>tashiladi</a:t>
            </a:r>
            <a:r>
              <a:rPr lang="en-US" sz="2000" dirty="0"/>
              <a:t>.</a:t>
            </a:r>
          </a:p>
          <a:p>
            <a:r>
              <a:rPr lang="en-US" sz="2000" dirty="0" err="1"/>
              <a:t>Shaxarlararo</a:t>
            </a:r>
            <a:r>
              <a:rPr lang="en-US" sz="2000" dirty="0"/>
              <a:t> </a:t>
            </a:r>
            <a:r>
              <a:rPr lang="en-US" sz="2000" dirty="0" err="1"/>
              <a:t>yo`nalishlarda</a:t>
            </a:r>
            <a:r>
              <a:rPr lang="en-US" sz="2000" dirty="0"/>
              <a:t> </a:t>
            </a:r>
            <a:r>
              <a:rPr lang="en-US" sz="2000" dirty="0" err="1"/>
              <a:t>xam</a:t>
            </a:r>
            <a:r>
              <a:rPr lang="en-US" sz="2000" dirty="0"/>
              <a:t> </a:t>
            </a:r>
            <a:r>
              <a:rPr lang="en-US" sz="2000" dirty="0" err="1"/>
              <a:t>qattik</a:t>
            </a:r>
            <a:r>
              <a:rPr lang="en-US" sz="2000" dirty="0"/>
              <a:t> </a:t>
            </a:r>
            <a:r>
              <a:rPr lang="en-US" sz="2000" dirty="0" err="1"/>
              <a:t>va</a:t>
            </a:r>
            <a:r>
              <a:rPr lang="en-US" sz="2000" dirty="0"/>
              <a:t> </a:t>
            </a:r>
            <a:r>
              <a:rPr lang="en-US" sz="2000" dirty="0" err="1"/>
              <a:t>yumshoq</a:t>
            </a:r>
            <a:r>
              <a:rPr lang="en-US" sz="2000" dirty="0"/>
              <a:t> </a:t>
            </a:r>
            <a:r>
              <a:rPr lang="en-US" sz="2000" dirty="0" err="1"/>
              <a:t>o`rindikli</a:t>
            </a:r>
            <a:r>
              <a:rPr lang="en-US" sz="2000" dirty="0"/>
              <a:t> </a:t>
            </a:r>
            <a:r>
              <a:rPr lang="en-US" sz="2000" dirty="0" err="1"/>
              <a:t>avtobuslarda</a:t>
            </a:r>
            <a:r>
              <a:rPr lang="en-US" sz="2000" dirty="0"/>
              <a:t> </a:t>
            </a:r>
            <a:r>
              <a:rPr lang="en-US" sz="2000" dirty="0" err="1"/>
              <a:t>tashiladi</a:t>
            </a:r>
            <a:r>
              <a:rPr lang="en-US" sz="2000" dirty="0"/>
              <a:t>. </a:t>
            </a:r>
            <a:r>
              <a:rPr lang="en-US" sz="2000" dirty="0" err="1"/>
              <a:t>Avtobus</a:t>
            </a:r>
            <a:r>
              <a:rPr lang="en-US" sz="2000" dirty="0"/>
              <a:t> </a:t>
            </a:r>
            <a:r>
              <a:rPr lang="en-US" sz="2000" dirty="0" err="1"/>
              <a:t>yunalishlari</a:t>
            </a:r>
            <a:r>
              <a:rPr lang="en-US" sz="2000" dirty="0"/>
              <a:t> </a:t>
            </a:r>
            <a:r>
              <a:rPr lang="en-US" sz="2000" dirty="0" err="1"/>
              <a:t>uch</a:t>
            </a:r>
            <a:r>
              <a:rPr lang="en-US" sz="2000" dirty="0"/>
              <a:t> </a:t>
            </a:r>
            <a:r>
              <a:rPr lang="en-US" sz="2000" dirty="0" err="1"/>
              <a:t>turdan</a:t>
            </a:r>
            <a:r>
              <a:rPr lang="en-US" sz="2000" dirty="0"/>
              <a:t> </a:t>
            </a:r>
            <a:r>
              <a:rPr lang="en-US" sz="2000" dirty="0" err="1"/>
              <a:t>iborat</a:t>
            </a:r>
            <a:r>
              <a:rPr lang="en-US" sz="2000" dirty="0"/>
              <a:t>: </a:t>
            </a:r>
          </a:p>
          <a:p>
            <a:r>
              <a:rPr lang="en-US" sz="2000" dirty="0"/>
              <a:t>•	</a:t>
            </a:r>
            <a:r>
              <a:rPr lang="en-US" sz="2000" dirty="0" err="1"/>
              <a:t>Viloyatlarni</a:t>
            </a:r>
            <a:r>
              <a:rPr lang="en-US" sz="2000" dirty="0"/>
              <a:t> </a:t>
            </a:r>
            <a:r>
              <a:rPr lang="en-US" sz="2000" dirty="0" err="1"/>
              <a:t>bir</a:t>
            </a:r>
            <a:r>
              <a:rPr lang="en-US" sz="2000" dirty="0"/>
              <a:t>- </a:t>
            </a:r>
            <a:r>
              <a:rPr lang="en-US" sz="2000" dirty="0" err="1"/>
              <a:t>biri</a:t>
            </a:r>
            <a:r>
              <a:rPr lang="en-US" sz="2000" dirty="0"/>
              <a:t> </a:t>
            </a:r>
            <a:r>
              <a:rPr lang="en-US" sz="2000" dirty="0" err="1"/>
              <a:t>bilan</a:t>
            </a:r>
            <a:r>
              <a:rPr lang="en-US" sz="2000" dirty="0"/>
              <a:t> </a:t>
            </a:r>
            <a:r>
              <a:rPr lang="en-US" sz="2000" dirty="0" err="1"/>
              <a:t>bog`lovchi</a:t>
            </a:r>
            <a:r>
              <a:rPr lang="en-US" sz="2000" dirty="0"/>
              <a:t> </a:t>
            </a:r>
            <a:r>
              <a:rPr lang="en-US" sz="2000" dirty="0" err="1"/>
              <a:t>yunalish</a:t>
            </a:r>
            <a:r>
              <a:rPr lang="en-US" sz="2000" dirty="0"/>
              <a:t>;</a:t>
            </a:r>
          </a:p>
          <a:p>
            <a:r>
              <a:rPr lang="en-US" sz="2000" dirty="0"/>
              <a:t>•	</a:t>
            </a:r>
            <a:r>
              <a:rPr lang="en-US" sz="2000" dirty="0" err="1"/>
              <a:t>Viloyat</a:t>
            </a:r>
            <a:r>
              <a:rPr lang="en-US" sz="2000" dirty="0"/>
              <a:t> </a:t>
            </a:r>
            <a:r>
              <a:rPr lang="en-US" sz="2000" dirty="0" err="1"/>
              <a:t>ichidagi</a:t>
            </a:r>
            <a:r>
              <a:rPr lang="en-US" sz="2000" dirty="0"/>
              <a:t> 50 km dan </a:t>
            </a:r>
            <a:r>
              <a:rPr lang="en-US" sz="2000" dirty="0" err="1"/>
              <a:t>uzun</a:t>
            </a:r>
            <a:r>
              <a:rPr lang="en-US" sz="2000" dirty="0"/>
              <a:t> </a:t>
            </a:r>
            <a:r>
              <a:rPr lang="en-US" sz="2000" dirty="0" err="1"/>
              <a:t>bo`lgan</a:t>
            </a:r>
            <a:r>
              <a:rPr lang="en-US" sz="2000" dirty="0"/>
              <a:t> </a:t>
            </a:r>
            <a:r>
              <a:rPr lang="en-US" sz="2000" dirty="0" err="1"/>
              <a:t>yunalishlar</a:t>
            </a:r>
            <a:r>
              <a:rPr lang="en-US" sz="2000" dirty="0"/>
              <a:t>;</a:t>
            </a:r>
          </a:p>
          <a:p>
            <a:r>
              <a:rPr lang="en-US" sz="2000" dirty="0"/>
              <a:t>•	</a:t>
            </a:r>
            <a:r>
              <a:rPr lang="en-US" sz="2000" dirty="0" err="1"/>
              <a:t>Davlatlarni</a:t>
            </a:r>
            <a:r>
              <a:rPr lang="en-US" sz="2000" dirty="0"/>
              <a:t> </a:t>
            </a:r>
            <a:r>
              <a:rPr lang="en-US" sz="2000" dirty="0" err="1"/>
              <a:t>bir-biri</a:t>
            </a:r>
            <a:r>
              <a:rPr lang="en-US" sz="2000" dirty="0"/>
              <a:t> </a:t>
            </a:r>
            <a:r>
              <a:rPr lang="en-US" sz="2000" dirty="0" err="1"/>
              <a:t>bilan</a:t>
            </a:r>
            <a:r>
              <a:rPr lang="en-US" sz="2000" dirty="0"/>
              <a:t> </a:t>
            </a:r>
            <a:r>
              <a:rPr lang="en-US" sz="2000" dirty="0" err="1"/>
              <a:t>bog`lovchi</a:t>
            </a:r>
            <a:r>
              <a:rPr lang="en-US" sz="2000" dirty="0"/>
              <a:t> </a:t>
            </a:r>
            <a:r>
              <a:rPr lang="en-US" sz="2000" dirty="0" err="1"/>
              <a:t>avtobus</a:t>
            </a:r>
            <a:r>
              <a:rPr lang="en-US" sz="2000" dirty="0"/>
              <a:t> </a:t>
            </a:r>
            <a:r>
              <a:rPr lang="en-US" sz="2000" dirty="0" err="1"/>
              <a:t>yo`nalishlariga</a:t>
            </a:r>
            <a:r>
              <a:rPr lang="en-US" sz="2000" dirty="0"/>
              <a:t> </a:t>
            </a:r>
            <a:r>
              <a:rPr lang="en-US" sz="2000" dirty="0" err="1"/>
              <a:t>bo`linadi</a:t>
            </a:r>
            <a:r>
              <a:rPr lang="en-US" sz="2000" dirty="0"/>
              <a:t>.</a:t>
            </a:r>
          </a:p>
        </p:txBody>
      </p:sp>
    </p:spTree>
    <p:extLst>
      <p:ext uri="{BB962C8B-B14F-4D97-AF65-F5344CB8AC3E}">
        <p14:creationId xmlns:p14="http://schemas.microsoft.com/office/powerpoint/2010/main" val="2346729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773C6F1-E611-96F9-36A8-A370494AA7EF}"/>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00131414-9F82-4AFA-D3C4-9B73AE837FAB}"/>
              </a:ext>
            </a:extLst>
          </p:cNvPr>
          <p:cNvSpPr>
            <a:spLocks noGrp="1"/>
          </p:cNvSpPr>
          <p:nvPr>
            <p:ph idx="1"/>
          </p:nvPr>
        </p:nvSpPr>
        <p:spPr/>
        <p:txBody>
          <a:bodyPr/>
          <a:lstStyle/>
          <a:p>
            <a:endParaRPr lang="ru-RU"/>
          </a:p>
        </p:txBody>
      </p:sp>
      <p:sp>
        <p:nvSpPr>
          <p:cNvPr id="7" name="TextBox 6">
            <a:extLst>
              <a:ext uri="{FF2B5EF4-FFF2-40B4-BE49-F238E27FC236}">
                <a16:creationId xmlns:a16="http://schemas.microsoft.com/office/drawing/2014/main" id="{1DCFEF23-FC08-FD4F-54B6-2C074358A60E}"/>
              </a:ext>
            </a:extLst>
          </p:cNvPr>
          <p:cNvSpPr txBox="1"/>
          <p:nvPr/>
        </p:nvSpPr>
        <p:spPr>
          <a:xfrm>
            <a:off x="895350" y="627807"/>
            <a:ext cx="10210800" cy="4613058"/>
          </a:xfrm>
          <a:prstGeom prst="rect">
            <a:avLst/>
          </a:prstGeom>
          <a:noFill/>
        </p:spPr>
        <p:txBody>
          <a:bodyPr wrap="square">
            <a:spAutoFit/>
          </a:bodyPr>
          <a:lstStyle/>
          <a:p>
            <a:pPr algn="just">
              <a:lnSpc>
                <a:spcPct val="150000"/>
              </a:lnSpc>
            </a:pPr>
            <a:r>
              <a:rPr lang="ru-RU" sz="1800" dirty="0" err="1">
                <a:effectLst/>
                <a:latin typeface="Times New Roman" panose="02020603050405020304" pitchFamily="18" charset="0"/>
                <a:ea typeface="Times New Roman" panose="02020603050405020304" pitchFamily="18" charset="0"/>
              </a:rPr>
              <a:t>Yo`nalishdagi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taksilar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passajirlar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talabiga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binoan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xarakat</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xafsizligi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talabiga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javob</a:t>
            </a:r>
            <a:r>
              <a:rPr lang="ru-RU" sz="1800" dirty="0">
                <a:effectLst/>
                <a:latin typeface="Times New Roman" panose="02020603050405020304" pitchFamily="18" charset="0"/>
                <a:ea typeface="Times New Roman" panose="02020603050405020304" pitchFamily="18" charset="0"/>
              </a:rPr>
              <a:t> b</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rgan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barcha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joylarda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to`xtaydi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Ta'rif</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passajirni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marta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yurishish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uchun</a:t>
            </a:r>
            <a:r>
              <a:rPr lang="ru-RU" sz="1800" dirty="0">
                <a:effectLst/>
                <a:latin typeface="Times New Roman" panose="02020603050405020304" pitchFamily="18" charset="0"/>
                <a:ea typeface="Times New Roman" panose="02020603050405020304" pitchFamily="18" charset="0"/>
              </a:rPr>
              <a:t> b</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lgilanadi</a:t>
            </a:r>
            <a:r>
              <a:rPr lang="ru-RU"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ru-RU" sz="1800" dirty="0" err="1">
                <a:effectLst/>
                <a:latin typeface="Times New Roman" panose="02020603050405020304" pitchFamily="18" charset="0"/>
                <a:ea typeface="Times New Roman" panose="02020603050405020304" pitchFamily="18" charset="0"/>
              </a:rPr>
              <a:t>Yengil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taksilar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bilan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passajirlarni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talabiga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binoan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xarakat</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xafsizligi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talabiga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javob</a:t>
            </a:r>
            <a:r>
              <a:rPr lang="ru-RU" sz="1800" dirty="0">
                <a:effectLst/>
                <a:latin typeface="Times New Roman" panose="02020603050405020304" pitchFamily="18" charset="0"/>
                <a:ea typeface="Times New Roman" panose="02020603050405020304" pitchFamily="18" charset="0"/>
              </a:rPr>
              <a:t> b</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radigan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yo`llarda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yuradi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Ta'rif</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marta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o`tirish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to`lovchi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mijozda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soat</a:t>
            </a:r>
            <a:r>
              <a:rPr lang="ru-RU" sz="1800" dirty="0">
                <a:effectLst/>
                <a:latin typeface="Times New Roman" panose="02020603050405020304" pitchFamily="18" charset="0"/>
                <a:ea typeface="Times New Roman" panose="02020603050405020304" pitchFamily="18" charset="0"/>
              </a:rPr>
              <a:t> b</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kor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turish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uchun</a:t>
            </a:r>
            <a:r>
              <a:rPr lang="ru-RU" sz="1800" dirty="0">
                <a:effectLst/>
                <a:latin typeface="Times New Roman" panose="02020603050405020304" pitchFamily="18" charset="0"/>
                <a:ea typeface="Times New Roman" panose="02020603050405020304" pitchFamily="18" charset="0"/>
              </a:rPr>
              <a:t> b</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lgilanadi</a:t>
            </a:r>
            <a:r>
              <a:rPr lang="ru-RU" sz="1800"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ru-RU" sz="1800" dirty="0" err="1">
                <a:effectLst/>
                <a:latin typeface="Times New Roman" panose="02020603050405020304" pitchFamily="18" charset="0"/>
                <a:ea typeface="Times New Roman" panose="02020603050405020304" pitchFamily="18" charset="0"/>
              </a:rPr>
              <a:t>Shaxar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shaxaroldi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avtobus</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yo`nalishlarida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Vazirlar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maxkamasini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qarori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bilan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imtiyozli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b</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pul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yuruvchilar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shaxarda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yagona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nusxadagi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kartochkalar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bilan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shaxaroldida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xarbiy</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kishilar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o`zlarini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guvoxnomasi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bilan</a:t>
            </a:r>
            <a:r>
              <a:rPr lang="ru-RU" sz="1800" dirty="0">
                <a:effectLst/>
                <a:latin typeface="Times New Roman" panose="02020603050405020304" pitchFamily="18" charset="0"/>
                <a:ea typeface="Times New Roman" panose="02020603050405020304" pitchFamily="18" charset="0"/>
              </a:rPr>
              <a:t> b</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pul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yuradilar</a:t>
            </a:r>
            <a:r>
              <a:rPr lang="ru-RU"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ru-RU" sz="1800" dirty="0" err="1">
                <a:effectLst/>
                <a:latin typeface="Times New Roman" panose="02020603050405020304" pitchFamily="18" charset="0"/>
                <a:ea typeface="Times New Roman" panose="02020603050405020304" pitchFamily="18" charset="0"/>
              </a:rPr>
              <a:t>Shaxardagi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avtobus</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yunalishdagi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taqsilari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xizmati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Vazirlar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maxkamasini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qaroriga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binoan</a:t>
            </a:r>
            <a:r>
              <a:rPr lang="ru-RU" sz="1800" dirty="0">
                <a:effectLst/>
                <a:latin typeface="Times New Roman" panose="02020603050405020304" pitchFamily="18" charset="0"/>
                <a:ea typeface="Times New Roman" panose="02020603050405020304" pitchFamily="18" charset="0"/>
              </a:rPr>
              <a:t> t</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ndir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tanlovi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o`tkazilib</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g`oliblarga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yo`nalishni</a:t>
            </a:r>
            <a:r>
              <a:rPr lang="ru-RU" sz="1800" dirty="0">
                <a:effectLst/>
                <a:latin typeface="Times New Roman" panose="02020603050405020304" pitchFamily="18" charset="0"/>
                <a:ea typeface="Times New Roman" panose="02020603050405020304" pitchFamily="18" charset="0"/>
              </a:rPr>
              <a:t> 6-12 </a:t>
            </a:r>
            <a:r>
              <a:rPr lang="ru-RU" sz="1800" dirty="0" err="1">
                <a:effectLst/>
                <a:latin typeface="Times New Roman" panose="02020603050405020304" pitchFamily="18" charset="0"/>
                <a:ea typeface="Times New Roman" panose="02020603050405020304" pitchFamily="18" charset="0"/>
              </a:rPr>
              <a:t>oyga</a:t>
            </a:r>
            <a:r>
              <a:rPr lang="ru-RU" sz="1800" dirty="0">
                <a:effectLst/>
                <a:latin typeface="Times New Roman" panose="02020603050405020304" pitchFamily="18" charset="0"/>
                <a:ea typeface="Times New Roman" panose="02020603050405020304" pitchFamily="18" charset="0"/>
              </a:rPr>
              <a:t> b</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riladi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Xamda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goliblar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bilan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shartnoma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tuziladi</a:t>
            </a:r>
            <a:r>
              <a:rPr lang="ru-RU" sz="1800" dirty="0">
                <a:effectLst/>
                <a:latin typeface="Times New Roman" panose="02020603050405020304" pitchFamily="18" charset="0"/>
                <a:ea typeface="Times New Roman" panose="02020603050405020304" pitchFamily="18" charset="0"/>
              </a:rPr>
              <a:t>. T</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ndr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g`olibi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yo`nalishida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boshqa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avtotashuvchilar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faoliyat</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ko`rsatishi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mumkun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emas</a:t>
            </a:r>
            <a:r>
              <a:rPr lang="ru-RU" sz="1800" dirty="0">
                <a:effectLst/>
                <a:latin typeface="Times New Roman" panose="02020603050405020304" pitchFamily="18" charset="0"/>
                <a:ea typeface="Times New Roman" panose="02020603050405020304" pitchFamily="18" charset="0"/>
              </a:rPr>
              <a:t>. T</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ndrda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qatnashish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uchun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avtotashuvchi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uyushmalar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lits</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nziya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olgan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bo`lishlari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pat</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nt</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to`lovi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to`lagan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bo`lishi</a:t>
            </a:r>
            <a:r>
              <a:rPr lang="ru-RU" sz="1800" dirty="0">
                <a:effectLst/>
                <a:latin typeface="Times New Roman" panose="02020603050405020304" pitchFamily="18" charset="0"/>
                <a:ea typeface="Times New Roman" panose="02020603050405020304" pitchFamily="18" charset="0"/>
              </a:rPr>
              <a:t> k</a:t>
            </a:r>
            <a:r>
              <a:rPr lang="en-US" sz="1800" dirty="0">
                <a:effectLst/>
                <a:latin typeface="Times New Roman" panose="02020603050405020304" pitchFamily="18" charset="0"/>
                <a:ea typeface="Times New Roman" panose="02020603050405020304" pitchFamily="18" charset="0"/>
              </a:rPr>
              <a:t>е</a:t>
            </a:r>
            <a:r>
              <a:rPr lang="ru-RU" sz="1800" dirty="0" err="1">
                <a:effectLst/>
                <a:latin typeface="Times New Roman" panose="02020603050405020304" pitchFamily="18" charset="0"/>
                <a:ea typeface="Times New Roman" panose="02020603050405020304" pitchFamily="18" charset="0"/>
              </a:rPr>
              <a:t>rak</a:t>
            </a:r>
            <a:r>
              <a:rPr lang="ru-RU"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96038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1177876-54E2-E3B8-7338-F7E16B59C492}"/>
              </a:ext>
            </a:extLst>
          </p:cNvPr>
          <p:cNvSpPr>
            <a:spLocks noGrp="1"/>
          </p:cNvSpPr>
          <p:nvPr>
            <p:ph idx="1"/>
          </p:nvPr>
        </p:nvSpPr>
        <p:spPr/>
        <p:txBody>
          <a:bodyPr/>
          <a:lstStyle/>
          <a:p>
            <a:endParaRPr lang="ru-RU"/>
          </a:p>
        </p:txBody>
      </p:sp>
      <p:sp>
        <p:nvSpPr>
          <p:cNvPr id="6" name="TextBox 5">
            <a:extLst>
              <a:ext uri="{FF2B5EF4-FFF2-40B4-BE49-F238E27FC236}">
                <a16:creationId xmlns:a16="http://schemas.microsoft.com/office/drawing/2014/main" id="{C9451C14-6618-A716-1538-21EF99DB0D62}"/>
              </a:ext>
            </a:extLst>
          </p:cNvPr>
          <p:cNvSpPr txBox="1"/>
          <p:nvPr/>
        </p:nvSpPr>
        <p:spPr>
          <a:xfrm>
            <a:off x="2732882" y="5852964"/>
            <a:ext cx="6105524" cy="832920"/>
          </a:xfrm>
          <a:prstGeom prst="rect">
            <a:avLst/>
          </a:prstGeom>
          <a:noFill/>
        </p:spPr>
        <p:txBody>
          <a:bodyPr wrap="square">
            <a:spAutoFit/>
          </a:bodyPr>
          <a:lstStyle/>
          <a:p>
            <a:pPr algn="ctr">
              <a:lnSpc>
                <a:spcPct val="150000"/>
              </a:lnSpc>
            </a:pPr>
            <a:r>
              <a:rPr lang="ru-RU" sz="1800" b="1" dirty="0">
                <a:effectLst/>
                <a:latin typeface="Times New Roman" panose="02020603050405020304" pitchFamily="18" charset="0"/>
                <a:ea typeface="Times New Roman" panose="02020603050405020304" pitchFamily="18" charset="0"/>
              </a:rPr>
              <a:t>1-rasm.</a:t>
            </a:r>
            <a:r>
              <a:rPr lang="en-US" sz="1800" b="1" dirty="0">
                <a:effectLst/>
                <a:latin typeface="Times New Roman" panose="02020603050405020304" pitchFamily="18" charset="0"/>
                <a:ea typeface="Times New Roman" panose="02020603050405020304" pitchFamily="18" charset="0"/>
              </a:rPr>
              <a:t> </a:t>
            </a:r>
            <a:r>
              <a:rPr lang="ru-RU" sz="1800" b="1" dirty="0">
                <a:effectLst/>
                <a:latin typeface="Times New Roman" panose="02020603050405020304" pitchFamily="18" charset="0"/>
                <a:ea typeface="Times New Roman" panose="02020603050405020304" pitchFamily="18" charset="0"/>
              </a:rPr>
              <a:t>GPS </a:t>
            </a:r>
            <a:r>
              <a:rPr lang="ru-RU" sz="1800" b="1" dirty="0" err="1">
                <a:effectLst/>
                <a:latin typeface="Times New Roman" panose="02020603050405020304" pitchFamily="18" charset="0"/>
                <a:ea typeface="Times New Roman" panose="02020603050405020304" pitchFamily="18" charset="0"/>
              </a:rPr>
              <a:t>navigatsiya</a:t>
            </a:r>
            <a:r>
              <a:rPr lang="ru-RU" sz="1800" b="1" dirty="0">
                <a:effectLst/>
                <a:latin typeface="Times New Roman" panose="02020603050405020304" pitchFamily="18" charset="0"/>
                <a:ea typeface="Times New Roman" panose="02020603050405020304" pitchFamily="18" charset="0"/>
              </a:rPr>
              <a:t> </a:t>
            </a:r>
            <a:r>
              <a:rPr lang="ru-RU" sz="1800" b="1" dirty="0" err="1">
                <a:effectLst/>
                <a:latin typeface="Times New Roman" panose="02020603050405020304" pitchFamily="18" charset="0"/>
                <a:ea typeface="Times New Roman" panose="02020603050405020304" pitchFamily="18" charset="0"/>
              </a:rPr>
              <a:t>sistemasi</a:t>
            </a:r>
            <a:endParaRPr lang="en-US" sz="1800" b="1" dirty="0">
              <a:effectLst/>
              <a:latin typeface="Times New Roman" panose="02020603050405020304" pitchFamily="18" charset="0"/>
              <a:ea typeface="Times New Roman" panose="02020603050405020304" pitchFamily="18" charset="0"/>
            </a:endParaRPr>
          </a:p>
          <a:p>
            <a:pPr algn="ctr">
              <a:lnSpc>
                <a:spcPct val="150000"/>
              </a:lnSpc>
            </a:pPr>
            <a:endParaRPr lang="ru-RU" sz="1600" b="1" dirty="0">
              <a:effectLst/>
              <a:latin typeface="Times New Roman" panose="02020603050405020304" pitchFamily="18" charset="0"/>
              <a:ea typeface="Times New Roman" panose="02020603050405020304" pitchFamily="18" charset="0"/>
            </a:endParaRPr>
          </a:p>
        </p:txBody>
      </p:sp>
      <p:pic>
        <p:nvPicPr>
          <p:cNvPr id="5" name="Рисунок 4">
            <a:extLst>
              <a:ext uri="{FF2B5EF4-FFF2-40B4-BE49-F238E27FC236}">
                <a16:creationId xmlns:a16="http://schemas.microsoft.com/office/drawing/2014/main" id="{2FCCC4DB-9C7A-6353-CC7E-5B37B18D2D5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43151" y="390525"/>
            <a:ext cx="6742182" cy="4496761"/>
          </a:xfrm>
          <a:prstGeom prst="rect">
            <a:avLst/>
          </a:prstGeom>
          <a:noFill/>
          <a:ln>
            <a:noFill/>
          </a:ln>
        </p:spPr>
      </p:pic>
      <p:sp>
        <p:nvSpPr>
          <p:cNvPr id="8" name="TextBox 7">
            <a:extLst>
              <a:ext uri="{FF2B5EF4-FFF2-40B4-BE49-F238E27FC236}">
                <a16:creationId xmlns:a16="http://schemas.microsoft.com/office/drawing/2014/main" id="{549E5397-173E-4279-C822-CBED1B9294A1}"/>
              </a:ext>
            </a:extLst>
          </p:cNvPr>
          <p:cNvSpPr txBox="1"/>
          <p:nvPr/>
        </p:nvSpPr>
        <p:spPr>
          <a:xfrm>
            <a:off x="1249363" y="4992552"/>
            <a:ext cx="9072562" cy="738664"/>
          </a:xfrm>
          <a:prstGeom prst="rect">
            <a:avLst/>
          </a:prstGeom>
          <a:noFill/>
        </p:spPr>
        <p:txBody>
          <a:bodyPr wrap="square">
            <a:spAutoFit/>
          </a:bodyPr>
          <a:lstStyle/>
          <a:p>
            <a: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t>Henderson K</a:t>
            </a:r>
            <a:r>
              <a:rPr lang="en-US" sz="1400" dirty="0">
                <a:effectLst/>
                <a:latin typeface="Times New Roman" panose="02020603050405020304" pitchFamily="18" charset="0"/>
                <a:ea typeface="Times New Roman" panose="02020603050405020304" pitchFamily="18" charset="0"/>
              </a:rPr>
              <a:t> </a:t>
            </a:r>
            <a: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t>Jos</a:t>
            </a:r>
            <a:r>
              <a:rPr lang="en-US" sz="1400" kern="1200" dirty="0">
                <a:solidFill>
                  <a:srgbClr val="70AD47"/>
                </a:solidFill>
                <a:effectLst/>
                <a:latin typeface="Century Gothic" panose="020B0502020202020204" pitchFamily="34" charset="0"/>
                <a:ea typeface="Times New Roman" panose="02020603050405020304" pitchFamily="18" charset="0"/>
                <a:cs typeface="Times New Roman" panose="02020603050405020304" pitchFamily="18" charset="0"/>
              </a:rPr>
              <a:t>é</a:t>
            </a:r>
            <a: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t> Mart</a:t>
            </a:r>
            <a:r>
              <a:rPr lang="en-US" sz="1400" kern="1200" dirty="0">
                <a:solidFill>
                  <a:srgbClr val="70AD47"/>
                </a:solidFill>
                <a:effectLst/>
                <a:latin typeface="Century Gothic" panose="020B0502020202020204" pitchFamily="34" charset="0"/>
                <a:ea typeface="Times New Roman" panose="02020603050405020304" pitchFamily="18" charset="0"/>
                <a:cs typeface="Times New Roman" panose="02020603050405020304" pitchFamily="18" charset="0"/>
              </a:rPr>
              <a:t>í</a:t>
            </a:r>
            <a: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t>n Ram</a:t>
            </a:r>
            <a:r>
              <a:rPr lang="en-US" sz="1400" kern="1200" dirty="0">
                <a:solidFill>
                  <a:srgbClr val="70AD47"/>
                </a:solidFill>
                <a:effectLst/>
                <a:latin typeface="Century Gothic" panose="020B0502020202020204" pitchFamily="34" charset="0"/>
                <a:ea typeface="Times New Roman" panose="02020603050405020304" pitchFamily="18" charset="0"/>
                <a:cs typeface="Times New Roman" panose="02020603050405020304" pitchFamily="18" charset="0"/>
              </a:rPr>
              <a:t>í</a:t>
            </a:r>
            <a: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t>rez Carrasco. (Published on July 17, 2020). person holding white printer paper. </a:t>
            </a:r>
            <a:b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t>Free to use under the </a:t>
            </a:r>
            <a:r>
              <a:rPr lang="en-US" sz="1400" kern="1200" dirty="0" err="1">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t>Unsplash</a:t>
            </a:r>
            <a: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t> License  </a:t>
            </a:r>
            <a:b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400" u="sng" kern="1200" dirty="0">
                <a:solidFill>
                  <a:srgbClr val="0000FF"/>
                </a:solidFill>
                <a:effectLst/>
                <a:latin typeface="Calibri" panose="020F0502020204030204" pitchFamily="34" charset="0"/>
                <a:ea typeface="Times New Roman" panose="02020603050405020304" pitchFamily="18" charset="0"/>
                <a:cs typeface="Times New Roman" panose="02020603050405020304" pitchFamily="18" charset="0"/>
                <a:hlinkClick r:id="rId3"/>
              </a:rPr>
              <a:t>https://unsplash.com/photos/person-holding-white-printer-paper-yhNVwsKTSaI</a:t>
            </a:r>
            <a:r>
              <a:rPr lang="en-US" sz="1400" kern="1200" dirty="0">
                <a:solidFill>
                  <a:srgbClr val="70AD47"/>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72200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EDF4F1F-63B7-BEAC-EAC8-EBAA4018078E}"/>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C9452CBA-CDB0-CCF2-3F61-764D494958CA}"/>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5BF930D9-6DB0-10CE-EAFB-B9368D7FDB98}"/>
              </a:ext>
            </a:extLst>
          </p:cNvPr>
          <p:cNvSpPr txBox="1"/>
          <p:nvPr/>
        </p:nvSpPr>
        <p:spPr>
          <a:xfrm>
            <a:off x="1000125" y="306402"/>
            <a:ext cx="10191750" cy="5576976"/>
          </a:xfrm>
          <a:prstGeom prst="rect">
            <a:avLst/>
          </a:prstGeom>
          <a:noFill/>
        </p:spPr>
        <p:txBody>
          <a:bodyPr wrap="square">
            <a:spAutoFit/>
          </a:bodyPr>
          <a:lstStyle/>
          <a:p>
            <a:pPr>
              <a:lnSpc>
                <a:spcPct val="150000"/>
              </a:lnSpc>
            </a:pPr>
            <a:r>
              <a:rPr lang="ru-RU" sz="2000" b="1" dirty="0">
                <a:effectLst/>
                <a:latin typeface="Times New Roman" panose="02020603050405020304" pitchFamily="18" charset="0"/>
                <a:ea typeface="Times New Roman" panose="02020603050405020304" pitchFamily="18" charset="0"/>
              </a:rPr>
              <a:t>16.2.</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Marshrutlar</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tizimi</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va</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haydovchilar</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mеhnatini</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tashkil</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etish</a:t>
            </a:r>
            <a:r>
              <a:rPr lang="en-US" sz="2000" b="1" dirty="0">
                <a:effectLst/>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a:p>
            <a:pPr algn="just">
              <a:lnSpc>
                <a:spcPct val="150000"/>
              </a:lnSpc>
            </a:pPr>
            <a:r>
              <a:rPr lang="ru-RU" sz="2000" dirty="0" err="1">
                <a:effectLst/>
                <a:latin typeface="Times New Roman" panose="02020603050405020304" pitchFamily="18" charset="0"/>
                <a:ea typeface="Times New Roman" panose="02020603050405020304" pitchFamily="18" charset="0"/>
              </a:rPr>
              <a:t>Yo`nalishlarda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avtobus</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qatnovchilari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axoli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talabi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avtokorxona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ishlatish</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bo`lim</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xodimlari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tomonidan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imkoniyatlar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o`rganilib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chikkandan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so`ng</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ishchi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gurux</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tuziladi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Ishchi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gurux</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tarkibiga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birlashma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passajirlar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tashish</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bo`limidan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mutaxassis</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avtokorxona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ishlatish</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bo`lim</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boshlig`i</a:t>
            </a:r>
            <a:r>
              <a:rPr lang="ru-RU" sz="2000" dirty="0">
                <a:effectLst/>
                <a:latin typeface="Times New Roman" panose="02020603050405020304" pitchFamily="18" charset="0"/>
                <a:ea typeface="Times New Roman" panose="02020603050405020304" pitchFamily="18" charset="0"/>
              </a:rPr>
              <a:t>, DAN </a:t>
            </a:r>
            <a:r>
              <a:rPr lang="ru-RU" sz="2000" dirty="0" err="1">
                <a:effectLst/>
                <a:latin typeface="Times New Roman" panose="02020603050405020304" pitchFamily="18" charset="0"/>
                <a:ea typeface="Times New Roman" panose="02020603050405020304" pitchFamily="18" charset="0"/>
              </a:rPr>
              <a:t>xodimi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xududiy</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yo`l</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ta'mirlash</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tashkiloti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mutaxassisi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avtokorxona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xarakat</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xavfsizligi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muxandislaridan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tashkil</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qilinadi</a:t>
            </a:r>
            <a:r>
              <a:rPr lang="ru-RU" sz="2000" dirty="0">
                <a:effectLst/>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a:p>
            <a:pPr algn="just">
              <a:lnSpc>
                <a:spcPct val="150000"/>
              </a:lnSpc>
            </a:pPr>
            <a:r>
              <a:rPr lang="ru-RU" sz="2000" dirty="0" err="1">
                <a:effectLst/>
                <a:latin typeface="Times New Roman" panose="02020603050405020304" pitchFamily="18" charset="0"/>
                <a:ea typeface="Times New Roman" panose="02020603050405020304" pitchFamily="18" charset="0"/>
              </a:rPr>
              <a:t>Ishchi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gurux</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yo`nalish</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ochiladigan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yo`llarni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xolatini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taxminiy</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passajir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oqimini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yo`nalishga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quyiladigan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xarakat</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vositasi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kabi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xolatlarni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o`rganib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chikib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kamchiliklar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bo`yicha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dalolatnoma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tuzib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xokimiyatga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topshiriladi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Yo`l</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xolati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tuzatilib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so`ng</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ishchi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gurux</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aniqlangan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kamchiliklarni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bartaraf</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qilinganlik</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to`g`risida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ko`rib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chikib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yo`nalishga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xujjat</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qilish</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uchun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rozilik</a:t>
            </a:r>
            <a:r>
              <a:rPr lang="ru-RU" sz="2000" dirty="0">
                <a:effectLst/>
                <a:latin typeface="Times New Roman" panose="02020603050405020304" pitchFamily="18" charset="0"/>
                <a:ea typeface="Times New Roman" panose="02020603050405020304" pitchFamily="18" charset="0"/>
              </a:rPr>
              <a:t> b</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radi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Avtokorxona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avtobus</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yo`nalishi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xujjatini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tayyorlaydi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Xujjat</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tarkibiga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pasport</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yo`nalish</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sx</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masi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yo`nalish</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xolati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bayonnomasi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qatnov</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jadvali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korxonadan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iborat</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bo`ladi</a:t>
            </a:r>
            <a:r>
              <a:rPr lang="ru-RU" sz="2000" dirty="0">
                <a:effectLst/>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992067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57190"/>
          <a:stretch/>
        </p:blipFill>
        <p:spPr>
          <a:xfrm>
            <a:off x="7763932" y="0"/>
            <a:ext cx="4428067" cy="6858000"/>
          </a:xfrm>
          <a:prstGeom prst="rect">
            <a:avLst/>
          </a:prstGeom>
        </p:spPr>
      </p:pic>
      <p:sp>
        <p:nvSpPr>
          <p:cNvPr id="5" name="Прямоугольник 4"/>
          <p:cNvSpPr/>
          <p:nvPr/>
        </p:nvSpPr>
        <p:spPr>
          <a:xfrm>
            <a:off x="7910946" y="501272"/>
            <a:ext cx="3984568" cy="830997"/>
          </a:xfrm>
          <a:prstGeom prst="rect">
            <a:avLst/>
          </a:prstGeom>
        </p:spPr>
        <p:txBody>
          <a:bodyPr wrap="square">
            <a:spAutoFit/>
          </a:bodyPr>
          <a:lstStyle/>
          <a:p>
            <a:r>
              <a:rPr lang="ru-RU" sz="1200" dirty="0" err="1"/>
              <a:t>Abreu</a:t>
            </a:r>
            <a:r>
              <a:rPr lang="ru-RU" sz="1200" dirty="0"/>
              <a:t> R. (</a:t>
            </a:r>
            <a:r>
              <a:rPr lang="ru-RU" sz="1200" dirty="0" err="1"/>
              <a:t>Published</a:t>
            </a:r>
            <a:r>
              <a:rPr lang="ru-RU" sz="1200" dirty="0"/>
              <a:t> </a:t>
            </a:r>
            <a:r>
              <a:rPr lang="ru-RU" sz="1200" dirty="0" err="1"/>
              <a:t>on</a:t>
            </a:r>
            <a:r>
              <a:rPr lang="ru-RU" sz="1200" dirty="0"/>
              <a:t> </a:t>
            </a:r>
            <a:r>
              <a:rPr lang="ru-RU" sz="1200" dirty="0" err="1"/>
              <a:t>February</a:t>
            </a:r>
            <a:r>
              <a:rPr lang="ru-RU" sz="1200" dirty="0"/>
              <a:t> 19, 2018). </a:t>
            </a:r>
            <a:r>
              <a:rPr lang="ru-RU" sz="1200" dirty="0" err="1"/>
              <a:t>truck</a:t>
            </a:r>
            <a:r>
              <a:rPr lang="ru-RU" sz="1200" dirty="0"/>
              <a:t> </a:t>
            </a:r>
            <a:r>
              <a:rPr lang="ru-RU" sz="1200" dirty="0" err="1"/>
              <a:t>in</a:t>
            </a:r>
            <a:r>
              <a:rPr lang="ru-RU" sz="1200" dirty="0"/>
              <a:t> </a:t>
            </a:r>
            <a:r>
              <a:rPr lang="ru-RU" sz="1200" dirty="0" err="1"/>
              <a:t>between</a:t>
            </a:r>
            <a:r>
              <a:rPr lang="ru-RU" sz="1200" dirty="0"/>
              <a:t> </a:t>
            </a:r>
            <a:r>
              <a:rPr lang="ru-RU" sz="1200" dirty="0" err="1"/>
              <a:t>the</a:t>
            </a:r>
            <a:r>
              <a:rPr lang="ru-RU" sz="1200" dirty="0"/>
              <a:t> </a:t>
            </a:r>
            <a:r>
              <a:rPr lang="ru-RU" sz="1200" dirty="0" err="1"/>
              <a:t>mountains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https://unsplash.com/photos/lq9PxpwDZUk</a:t>
            </a:r>
          </a:p>
        </p:txBody>
      </p:sp>
      <p:sp>
        <p:nvSpPr>
          <p:cNvPr id="7" name="TextBox 6">
            <a:extLst>
              <a:ext uri="{FF2B5EF4-FFF2-40B4-BE49-F238E27FC236}">
                <a16:creationId xmlns:a16="http://schemas.microsoft.com/office/drawing/2014/main" id="{EF010174-4B25-5BB5-3C95-BF0518575AE2}"/>
              </a:ext>
            </a:extLst>
          </p:cNvPr>
          <p:cNvSpPr txBox="1"/>
          <p:nvPr/>
        </p:nvSpPr>
        <p:spPr>
          <a:xfrm>
            <a:off x="452438" y="501271"/>
            <a:ext cx="6824662" cy="5355312"/>
          </a:xfrm>
          <a:prstGeom prst="rect">
            <a:avLst/>
          </a:prstGeom>
          <a:noFill/>
        </p:spPr>
        <p:txBody>
          <a:bodyPr wrap="square">
            <a:spAutoFit/>
          </a:bodyPr>
          <a:lstStyle/>
          <a:p>
            <a:pPr algn="just"/>
            <a:r>
              <a:rPr lang="en-US" dirty="0" err="1"/>
              <a:t>Avtobus</a:t>
            </a:r>
            <a:r>
              <a:rPr lang="en-US" dirty="0"/>
              <a:t> </a:t>
            </a:r>
            <a:r>
              <a:rPr lang="en-US" dirty="0" err="1"/>
              <a:t>qatnovi</a:t>
            </a:r>
            <a:r>
              <a:rPr lang="en-US" dirty="0"/>
              <a:t> </a:t>
            </a:r>
            <a:r>
              <a:rPr lang="en-US" dirty="0" err="1"/>
              <a:t>joriy</a:t>
            </a:r>
            <a:r>
              <a:rPr lang="en-US" dirty="0"/>
              <a:t> </a:t>
            </a:r>
            <a:r>
              <a:rPr lang="en-US" dirty="0" err="1"/>
              <a:t>etilish</a:t>
            </a:r>
            <a:r>
              <a:rPr lang="en-US" dirty="0"/>
              <a:t> </a:t>
            </a:r>
            <a:r>
              <a:rPr lang="en-US" dirty="0" err="1"/>
              <a:t>uchun</a:t>
            </a:r>
            <a:r>
              <a:rPr lang="en-US" dirty="0"/>
              <a:t> </a:t>
            </a:r>
            <a:r>
              <a:rPr lang="en-US" dirty="0" err="1"/>
              <a:t>quyidagi</a:t>
            </a:r>
            <a:r>
              <a:rPr lang="en-US" dirty="0"/>
              <a:t> </a:t>
            </a:r>
            <a:r>
              <a:rPr lang="en-US" dirty="0" err="1"/>
              <a:t>xolatlar</a:t>
            </a:r>
            <a:r>
              <a:rPr lang="en-US" dirty="0"/>
              <a:t> </a:t>
            </a:r>
            <a:r>
              <a:rPr lang="en-US" dirty="0" err="1"/>
              <a:t>talabga</a:t>
            </a:r>
            <a:r>
              <a:rPr lang="en-US" dirty="0"/>
              <a:t> </a:t>
            </a:r>
            <a:r>
              <a:rPr lang="en-US" dirty="0" err="1"/>
              <a:t>javob</a:t>
            </a:r>
            <a:r>
              <a:rPr lang="en-US" dirty="0"/>
              <a:t> b</a:t>
            </a:r>
            <a:r>
              <a:rPr lang="ru-RU" dirty="0"/>
              <a:t>е</a:t>
            </a:r>
            <a:r>
              <a:rPr lang="en-US" dirty="0"/>
              <a:t>rishi k</a:t>
            </a:r>
            <a:r>
              <a:rPr lang="ru-RU" dirty="0"/>
              <a:t>е</a:t>
            </a:r>
            <a:r>
              <a:rPr lang="en-US" dirty="0" err="1"/>
              <a:t>rak</a:t>
            </a:r>
            <a:r>
              <a:rPr lang="en-US" dirty="0"/>
              <a:t>:</a:t>
            </a:r>
          </a:p>
          <a:p>
            <a:pPr algn="just"/>
            <a:r>
              <a:rPr lang="en-US" dirty="0" err="1"/>
              <a:t>ikkita</a:t>
            </a:r>
            <a:r>
              <a:rPr lang="en-US" dirty="0"/>
              <a:t> transport </a:t>
            </a:r>
            <a:r>
              <a:rPr lang="en-US" dirty="0" err="1"/>
              <a:t>vositasi</a:t>
            </a:r>
            <a:r>
              <a:rPr lang="en-US" dirty="0"/>
              <a:t> </a:t>
            </a:r>
            <a:r>
              <a:rPr lang="en-US" dirty="0" err="1"/>
              <a:t>bir</a:t>
            </a:r>
            <a:r>
              <a:rPr lang="en-US" dirty="0"/>
              <a:t> </a:t>
            </a:r>
            <a:r>
              <a:rPr lang="en-US" dirty="0" err="1"/>
              <a:t>birini</a:t>
            </a:r>
            <a:r>
              <a:rPr lang="en-US" dirty="0"/>
              <a:t> b</a:t>
            </a:r>
            <a:r>
              <a:rPr lang="ru-RU" dirty="0"/>
              <a:t>е</a:t>
            </a:r>
            <a:r>
              <a:rPr lang="en-US" dirty="0" err="1"/>
              <a:t>malol</a:t>
            </a:r>
            <a:r>
              <a:rPr lang="en-US" dirty="0"/>
              <a:t> </a:t>
            </a:r>
            <a:r>
              <a:rPr lang="en-US" dirty="0" err="1"/>
              <a:t>qo`yib</a:t>
            </a:r>
            <a:r>
              <a:rPr lang="en-US" dirty="0"/>
              <a:t> </a:t>
            </a:r>
            <a:r>
              <a:rPr lang="en-US" dirty="0" err="1"/>
              <a:t>yuborishi</a:t>
            </a:r>
            <a:r>
              <a:rPr lang="en-US" dirty="0"/>
              <a:t> k</a:t>
            </a:r>
            <a:r>
              <a:rPr lang="ru-RU" dirty="0"/>
              <a:t>е</a:t>
            </a:r>
            <a:r>
              <a:rPr lang="en-US" dirty="0" err="1"/>
              <a:t>rak</a:t>
            </a:r>
            <a:r>
              <a:rPr lang="en-US" dirty="0"/>
              <a:t>; </a:t>
            </a:r>
            <a:r>
              <a:rPr lang="en-US" dirty="0" err="1"/>
              <a:t>piyodalar</a:t>
            </a:r>
            <a:r>
              <a:rPr lang="en-US" dirty="0"/>
              <a:t> </a:t>
            </a:r>
            <a:r>
              <a:rPr lang="en-US" dirty="0" err="1"/>
              <a:t>uchun</a:t>
            </a:r>
            <a:r>
              <a:rPr lang="en-US" dirty="0"/>
              <a:t> </a:t>
            </a:r>
            <a:r>
              <a:rPr lang="en-US" dirty="0" err="1"/>
              <a:t>yo`lch</a:t>
            </a:r>
            <a:r>
              <a:rPr lang="ru-RU" dirty="0"/>
              <a:t>е</a:t>
            </a:r>
            <a:r>
              <a:rPr lang="en-US" dirty="0" err="1"/>
              <a:t>tida</a:t>
            </a:r>
            <a:r>
              <a:rPr lang="en-US" dirty="0"/>
              <a:t> </a:t>
            </a:r>
            <a:r>
              <a:rPr lang="en-US" dirty="0" err="1"/>
              <a:t>eng</a:t>
            </a:r>
            <a:r>
              <a:rPr lang="en-US" dirty="0"/>
              <a:t> </a:t>
            </a:r>
            <a:r>
              <a:rPr lang="en-US" dirty="0" err="1"/>
              <a:t>kamida</a:t>
            </a:r>
            <a:r>
              <a:rPr lang="en-US" dirty="0"/>
              <a:t> 1-2 m </a:t>
            </a:r>
            <a:r>
              <a:rPr lang="en-US" dirty="0" err="1"/>
              <a:t>gacha</a:t>
            </a:r>
            <a:r>
              <a:rPr lang="en-US" dirty="0"/>
              <a:t> joy </a:t>
            </a:r>
            <a:r>
              <a:rPr lang="en-US" dirty="0" err="1"/>
              <a:t>bo`lishi</a:t>
            </a:r>
            <a:r>
              <a:rPr lang="en-US" dirty="0"/>
              <a:t> k</a:t>
            </a:r>
            <a:r>
              <a:rPr lang="ru-RU" dirty="0"/>
              <a:t>е</a:t>
            </a:r>
            <a:r>
              <a:rPr lang="en-US" dirty="0" err="1"/>
              <a:t>rak</a:t>
            </a:r>
            <a:r>
              <a:rPr lang="en-US" dirty="0"/>
              <a:t>.</a:t>
            </a:r>
          </a:p>
          <a:p>
            <a:pPr algn="just"/>
            <a:r>
              <a:rPr lang="en-US" dirty="0" err="1"/>
              <a:t>Zakan-zavur</a:t>
            </a:r>
            <a:r>
              <a:rPr lang="en-US" dirty="0"/>
              <a:t> </a:t>
            </a:r>
            <a:r>
              <a:rPr lang="en-US" dirty="0" err="1"/>
              <a:t>kirg`oklari</a:t>
            </a:r>
            <a:r>
              <a:rPr lang="en-US" dirty="0"/>
              <a:t> b</a:t>
            </a:r>
            <a:r>
              <a:rPr lang="ru-RU" dirty="0"/>
              <a:t>е</a:t>
            </a:r>
            <a:r>
              <a:rPr lang="en-US" dirty="0"/>
              <a:t>ton </a:t>
            </a:r>
            <a:r>
              <a:rPr lang="en-US" dirty="0" err="1"/>
              <a:t>tuskichlar</a:t>
            </a:r>
            <a:r>
              <a:rPr lang="en-US" dirty="0"/>
              <a:t> </a:t>
            </a:r>
            <a:r>
              <a:rPr lang="en-US" dirty="0" err="1"/>
              <a:t>bilan</a:t>
            </a:r>
            <a:r>
              <a:rPr lang="en-US" dirty="0"/>
              <a:t> </a:t>
            </a:r>
            <a:r>
              <a:rPr lang="en-US" dirty="0" err="1"/>
              <a:t>tusilgan</a:t>
            </a:r>
            <a:r>
              <a:rPr lang="en-US" dirty="0"/>
              <a:t> </a:t>
            </a:r>
            <a:r>
              <a:rPr lang="en-US" dirty="0" err="1"/>
              <a:t>bo`lishi</a:t>
            </a:r>
            <a:r>
              <a:rPr lang="en-US" dirty="0"/>
              <a:t> k</a:t>
            </a:r>
            <a:r>
              <a:rPr lang="ru-RU" dirty="0"/>
              <a:t>е</a:t>
            </a:r>
            <a:r>
              <a:rPr lang="en-US" dirty="0" err="1"/>
              <a:t>rak</a:t>
            </a:r>
            <a:r>
              <a:rPr lang="en-US" dirty="0"/>
              <a:t>.</a:t>
            </a:r>
          </a:p>
          <a:p>
            <a:pPr algn="just"/>
            <a:r>
              <a:rPr lang="en-US" dirty="0" err="1"/>
              <a:t>Yo`nalishga</a:t>
            </a:r>
            <a:r>
              <a:rPr lang="en-US" dirty="0"/>
              <a:t> </a:t>
            </a:r>
            <a:r>
              <a:rPr lang="en-US" dirty="0" err="1"/>
              <a:t>xizmat</a:t>
            </a:r>
            <a:r>
              <a:rPr lang="en-US" dirty="0"/>
              <a:t> </a:t>
            </a:r>
            <a:r>
              <a:rPr lang="en-US" dirty="0" err="1"/>
              <a:t>ko`rsatuvchi</a:t>
            </a:r>
            <a:r>
              <a:rPr lang="en-US" dirty="0"/>
              <a:t> ATK </a:t>
            </a:r>
            <a:r>
              <a:rPr lang="en-US" dirty="0" err="1"/>
              <a:t>barcha</a:t>
            </a:r>
            <a:r>
              <a:rPr lang="en-US" dirty="0"/>
              <a:t> </a:t>
            </a:r>
            <a:r>
              <a:rPr lang="en-US" dirty="0" err="1"/>
              <a:t>xujjatlarni</a:t>
            </a:r>
            <a:r>
              <a:rPr lang="en-US" dirty="0"/>
              <a:t> </a:t>
            </a:r>
            <a:r>
              <a:rPr lang="en-US" dirty="0" err="1"/>
              <a:t>tayyorlab</a:t>
            </a:r>
            <a:r>
              <a:rPr lang="en-US" dirty="0"/>
              <a:t>, DAN, </a:t>
            </a:r>
            <a:r>
              <a:rPr lang="en-US" dirty="0" err="1"/>
              <a:t>birlashma</a:t>
            </a:r>
            <a:r>
              <a:rPr lang="en-US" dirty="0"/>
              <a:t> YTB, </a:t>
            </a:r>
            <a:r>
              <a:rPr lang="en-US" dirty="0" err="1"/>
              <a:t>porit</a:t>
            </a:r>
            <a:r>
              <a:rPr lang="ru-RU" dirty="0"/>
              <a:t>е</a:t>
            </a:r>
            <a:r>
              <a:rPr lang="en-US" dirty="0" err="1"/>
              <a:t>tdagi</a:t>
            </a:r>
            <a:r>
              <a:rPr lang="en-US" dirty="0"/>
              <a:t> </a:t>
            </a:r>
            <a:r>
              <a:rPr lang="en-US" dirty="0" err="1"/>
              <a:t>ATKlar</a:t>
            </a:r>
            <a:r>
              <a:rPr lang="en-US" dirty="0"/>
              <a:t> </a:t>
            </a:r>
            <a:r>
              <a:rPr lang="en-US" dirty="0" err="1"/>
              <a:t>tomonidan</a:t>
            </a:r>
            <a:r>
              <a:rPr lang="en-US" dirty="0"/>
              <a:t> </a:t>
            </a:r>
            <a:r>
              <a:rPr lang="en-US" dirty="0" err="1"/>
              <a:t>tasdiqdan</a:t>
            </a:r>
            <a:r>
              <a:rPr lang="en-US" dirty="0"/>
              <a:t> </a:t>
            </a:r>
            <a:r>
              <a:rPr lang="en-US" dirty="0" err="1"/>
              <a:t>o`tkazilib</a:t>
            </a:r>
            <a:r>
              <a:rPr lang="en-US" dirty="0"/>
              <a:t> </a:t>
            </a:r>
            <a:r>
              <a:rPr lang="en-US" dirty="0" err="1"/>
              <a:t>shaxarda</a:t>
            </a:r>
            <a:r>
              <a:rPr lang="en-US" dirty="0"/>
              <a:t> </a:t>
            </a:r>
            <a:r>
              <a:rPr lang="en-US" dirty="0" err="1"/>
              <a:t>uch</a:t>
            </a:r>
            <a:r>
              <a:rPr lang="en-US" dirty="0"/>
              <a:t> </a:t>
            </a:r>
            <a:r>
              <a:rPr lang="en-US" dirty="0" err="1"/>
              <a:t>nusxada</a:t>
            </a:r>
            <a:r>
              <a:rPr lang="en-US" dirty="0"/>
              <a:t>, </a:t>
            </a:r>
            <a:r>
              <a:rPr lang="en-US" dirty="0" err="1"/>
              <a:t>shaxaroldida</a:t>
            </a:r>
            <a:r>
              <a:rPr lang="en-US" dirty="0"/>
              <a:t> 4-6 </a:t>
            </a:r>
            <a:r>
              <a:rPr lang="en-US" dirty="0" err="1"/>
              <a:t>nusxada</a:t>
            </a:r>
            <a:r>
              <a:rPr lang="en-US" dirty="0"/>
              <a:t>, </a:t>
            </a:r>
            <a:r>
              <a:rPr lang="en-US" dirty="0" err="1"/>
              <a:t>shaxarlararo</a:t>
            </a:r>
            <a:r>
              <a:rPr lang="en-US" dirty="0"/>
              <a:t> </a:t>
            </a:r>
            <a:r>
              <a:rPr lang="en-US" dirty="0" err="1"/>
              <a:t>yo`nalishlarda</a:t>
            </a:r>
            <a:r>
              <a:rPr lang="en-US" dirty="0"/>
              <a:t> 8 </a:t>
            </a:r>
            <a:r>
              <a:rPr lang="en-US" dirty="0" err="1"/>
              <a:t>nusxada</a:t>
            </a:r>
            <a:r>
              <a:rPr lang="en-US" dirty="0"/>
              <a:t> </a:t>
            </a:r>
            <a:r>
              <a:rPr lang="en-US" dirty="0" err="1"/>
              <a:t>tayyorlanadi</a:t>
            </a:r>
            <a:r>
              <a:rPr lang="en-US" dirty="0"/>
              <a:t>. </a:t>
            </a:r>
            <a:r>
              <a:rPr lang="en-US" dirty="0" err="1"/>
              <a:t>Tasdiqdan</a:t>
            </a:r>
            <a:r>
              <a:rPr lang="en-US" dirty="0"/>
              <a:t> </a:t>
            </a:r>
            <a:r>
              <a:rPr lang="en-US" dirty="0" err="1"/>
              <a:t>o`tkan</a:t>
            </a:r>
            <a:r>
              <a:rPr lang="en-US" dirty="0"/>
              <a:t> </a:t>
            </a:r>
            <a:r>
              <a:rPr lang="en-US" dirty="0" err="1"/>
              <a:t>xujjatlarni</a:t>
            </a:r>
            <a:r>
              <a:rPr lang="en-US" dirty="0"/>
              <a:t> </a:t>
            </a:r>
            <a:r>
              <a:rPr lang="en-US" dirty="0" err="1"/>
              <a:t>bir</a:t>
            </a:r>
            <a:r>
              <a:rPr lang="en-US" dirty="0"/>
              <a:t> </a:t>
            </a:r>
            <a:r>
              <a:rPr lang="en-US" dirty="0" err="1"/>
              <a:t>nusxali</a:t>
            </a:r>
            <a:r>
              <a:rPr lang="en-US" dirty="0"/>
              <a:t>, </a:t>
            </a:r>
            <a:r>
              <a:rPr lang="en-US" dirty="0" err="1"/>
              <a:t>shaxaroldi</a:t>
            </a:r>
            <a:r>
              <a:rPr lang="en-US" dirty="0"/>
              <a:t> </a:t>
            </a:r>
            <a:r>
              <a:rPr lang="en-US" dirty="0" err="1"/>
              <a:t>yo`nalishlar</a:t>
            </a:r>
            <a:r>
              <a:rPr lang="en-US" dirty="0"/>
              <a:t> </a:t>
            </a:r>
            <a:r>
              <a:rPr lang="en-US" dirty="0" err="1"/>
              <a:t>uchun</a:t>
            </a:r>
            <a:r>
              <a:rPr lang="en-US" dirty="0"/>
              <a:t> </a:t>
            </a:r>
            <a:r>
              <a:rPr lang="en-US" dirty="0" err="1"/>
              <a:t>qatnov</a:t>
            </a:r>
            <a:r>
              <a:rPr lang="en-US" dirty="0"/>
              <a:t> </a:t>
            </a:r>
            <a:r>
              <a:rPr lang="en-US" dirty="0" err="1"/>
              <a:t>jadvali</a:t>
            </a:r>
            <a:r>
              <a:rPr lang="en-US" dirty="0"/>
              <a:t> </a:t>
            </a:r>
            <a:r>
              <a:rPr lang="en-US" dirty="0" err="1"/>
              <a:t>nozimxonaga</a:t>
            </a:r>
            <a:r>
              <a:rPr lang="en-US" dirty="0"/>
              <a:t> b</a:t>
            </a:r>
            <a:r>
              <a:rPr lang="ru-RU" dirty="0"/>
              <a:t>е</a:t>
            </a:r>
            <a:r>
              <a:rPr lang="en-US" dirty="0" err="1"/>
              <a:t>rilib</a:t>
            </a:r>
            <a:r>
              <a:rPr lang="en-US" dirty="0"/>
              <a:t>, </a:t>
            </a:r>
            <a:r>
              <a:rPr lang="en-US" dirty="0" err="1"/>
              <a:t>nozimxona</a:t>
            </a:r>
            <a:r>
              <a:rPr lang="en-US" dirty="0"/>
              <a:t> </a:t>
            </a:r>
            <a:r>
              <a:rPr lang="en-US" dirty="0" err="1"/>
              <a:t>nazorat</a:t>
            </a:r>
            <a:r>
              <a:rPr lang="en-US" dirty="0"/>
              <a:t> </a:t>
            </a:r>
            <a:r>
              <a:rPr lang="en-US" dirty="0" err="1"/>
              <a:t>qiladi</a:t>
            </a:r>
            <a:r>
              <a:rPr lang="en-US" dirty="0"/>
              <a:t>. </a:t>
            </a:r>
            <a:r>
              <a:rPr lang="en-US" dirty="0" err="1"/>
              <a:t>Shaxaroldi</a:t>
            </a:r>
            <a:r>
              <a:rPr lang="en-US" dirty="0"/>
              <a:t> </a:t>
            </a:r>
            <a:r>
              <a:rPr lang="en-US" dirty="0" err="1"/>
              <a:t>yo`nalishlari</a:t>
            </a:r>
            <a:r>
              <a:rPr lang="en-US" dirty="0"/>
              <a:t> </a:t>
            </a:r>
            <a:r>
              <a:rPr lang="en-US" dirty="0" err="1"/>
              <a:t>xo`jjatlari</a:t>
            </a:r>
            <a:r>
              <a:rPr lang="en-US" dirty="0"/>
              <a:t>; </a:t>
            </a:r>
            <a:r>
              <a:rPr lang="en-US" dirty="0" err="1"/>
              <a:t>narxnomasi</a:t>
            </a:r>
            <a:r>
              <a:rPr lang="en-US" dirty="0"/>
              <a:t>, </a:t>
            </a:r>
            <a:r>
              <a:rPr lang="en-US" dirty="0" err="1"/>
              <a:t>qatnov</a:t>
            </a:r>
            <a:r>
              <a:rPr lang="en-US" dirty="0"/>
              <a:t> </a:t>
            </a:r>
            <a:r>
              <a:rPr lang="en-US" dirty="0" err="1"/>
              <a:t>sx</a:t>
            </a:r>
            <a:r>
              <a:rPr lang="ru-RU" dirty="0"/>
              <a:t>е</a:t>
            </a:r>
            <a:r>
              <a:rPr lang="en-US" dirty="0" err="1"/>
              <a:t>masi</a:t>
            </a:r>
            <a:r>
              <a:rPr lang="en-US" dirty="0"/>
              <a:t> </a:t>
            </a:r>
            <a:r>
              <a:rPr lang="en-US" dirty="0" err="1"/>
              <a:t>jadvali</a:t>
            </a:r>
            <a:r>
              <a:rPr lang="en-US" dirty="0"/>
              <a:t> </a:t>
            </a:r>
            <a:r>
              <a:rPr lang="en-US" dirty="0" err="1"/>
              <a:t>AShK</a:t>
            </a:r>
            <a:r>
              <a:rPr lang="en-US" dirty="0"/>
              <a:t>, ABB </a:t>
            </a:r>
            <a:r>
              <a:rPr lang="en-US" dirty="0" err="1"/>
              <a:t>larga</a:t>
            </a:r>
            <a:r>
              <a:rPr lang="en-US" dirty="0"/>
              <a:t> b</a:t>
            </a:r>
            <a:r>
              <a:rPr lang="ru-RU" dirty="0"/>
              <a:t>е</a:t>
            </a:r>
            <a:r>
              <a:rPr lang="en-US" dirty="0" err="1"/>
              <a:t>riladi</a:t>
            </a:r>
            <a:r>
              <a:rPr lang="en-US" dirty="0"/>
              <a:t>.</a:t>
            </a:r>
          </a:p>
          <a:p>
            <a:pPr algn="just"/>
            <a:r>
              <a:rPr lang="en-US" dirty="0" err="1"/>
              <a:t>Xaydovchilar</a:t>
            </a:r>
            <a:r>
              <a:rPr lang="en-US" dirty="0"/>
              <a:t> </a:t>
            </a:r>
            <a:r>
              <a:rPr lang="en-US" dirty="0" err="1"/>
              <a:t>kuniga</a:t>
            </a:r>
            <a:r>
              <a:rPr lang="en-US" dirty="0"/>
              <a:t> 10 </a:t>
            </a:r>
            <a:r>
              <a:rPr lang="en-US" dirty="0" err="1"/>
              <a:t>soatdan</a:t>
            </a:r>
            <a:r>
              <a:rPr lang="en-US" dirty="0"/>
              <a:t> </a:t>
            </a:r>
            <a:r>
              <a:rPr lang="en-US" dirty="0" err="1"/>
              <a:t>yuqori</a:t>
            </a:r>
            <a:r>
              <a:rPr lang="en-US" dirty="0"/>
              <a:t> </a:t>
            </a:r>
            <a:r>
              <a:rPr lang="en-US" dirty="0" err="1"/>
              <a:t>ishlasa</a:t>
            </a:r>
            <a:r>
              <a:rPr lang="en-US" dirty="0"/>
              <a:t> k</a:t>
            </a:r>
            <a:r>
              <a:rPr lang="ru-RU" dirty="0"/>
              <a:t>е</a:t>
            </a:r>
            <a:r>
              <a:rPr lang="en-US" dirty="0" err="1"/>
              <a:t>lguvchi</a:t>
            </a:r>
            <a:r>
              <a:rPr lang="en-US" dirty="0"/>
              <a:t> </a:t>
            </a:r>
            <a:r>
              <a:rPr lang="en-US" dirty="0" err="1"/>
              <a:t>kuni</a:t>
            </a:r>
            <a:r>
              <a:rPr lang="en-US" dirty="0"/>
              <a:t> dam </a:t>
            </a:r>
            <a:r>
              <a:rPr lang="en-US" dirty="0" err="1"/>
              <a:t>oladi</a:t>
            </a:r>
            <a:r>
              <a:rPr lang="en-US" dirty="0"/>
              <a:t>. </a:t>
            </a:r>
            <a:r>
              <a:rPr lang="en-US" dirty="0" err="1"/>
              <a:t>Xar</a:t>
            </a:r>
            <a:r>
              <a:rPr lang="en-US" dirty="0"/>
              <a:t> 3-4 </a:t>
            </a:r>
            <a:r>
              <a:rPr lang="en-US" dirty="0" err="1"/>
              <a:t>soatda</a:t>
            </a:r>
            <a:r>
              <a:rPr lang="en-US" dirty="0"/>
              <a:t> 40-50 </a:t>
            </a:r>
            <a:r>
              <a:rPr lang="en-US" dirty="0" err="1"/>
              <a:t>minut</a:t>
            </a:r>
            <a:r>
              <a:rPr lang="en-US" dirty="0"/>
              <a:t> </a:t>
            </a:r>
            <a:r>
              <a:rPr lang="en-US" dirty="0" err="1"/>
              <a:t>tanaffus</a:t>
            </a:r>
            <a:r>
              <a:rPr lang="en-US" dirty="0"/>
              <a:t> </a:t>
            </a:r>
            <a:r>
              <a:rPr lang="en-US" dirty="0" err="1"/>
              <a:t>qiladi</a:t>
            </a:r>
            <a:r>
              <a:rPr lang="en-US" dirty="0"/>
              <a:t>. </a:t>
            </a:r>
            <a:r>
              <a:rPr lang="en-US" dirty="0" err="1"/>
              <a:t>Xaftasiga</a:t>
            </a:r>
            <a:r>
              <a:rPr lang="en-US" dirty="0"/>
              <a:t> 41 </a:t>
            </a:r>
            <a:r>
              <a:rPr lang="en-US" dirty="0" err="1"/>
              <a:t>soat</a:t>
            </a:r>
            <a:r>
              <a:rPr lang="en-US" dirty="0"/>
              <a:t>, </a:t>
            </a:r>
            <a:r>
              <a:rPr lang="en-US" dirty="0" err="1"/>
              <a:t>oyda</a:t>
            </a:r>
            <a:r>
              <a:rPr lang="en-US" dirty="0"/>
              <a:t> 169,2 </a:t>
            </a:r>
            <a:r>
              <a:rPr lang="en-US" dirty="0" err="1"/>
              <a:t>soat</a:t>
            </a:r>
            <a:r>
              <a:rPr lang="en-US" dirty="0"/>
              <a:t> </a:t>
            </a:r>
            <a:r>
              <a:rPr lang="en-US" dirty="0" err="1"/>
              <a:t>ishlash</a:t>
            </a:r>
            <a:r>
              <a:rPr lang="en-US" dirty="0"/>
              <a:t> </a:t>
            </a:r>
            <a:r>
              <a:rPr lang="en-US" dirty="0" err="1"/>
              <a:t>mumkin</a:t>
            </a:r>
            <a:r>
              <a:rPr lang="en-US" dirty="0"/>
              <a:t>.</a:t>
            </a:r>
          </a:p>
        </p:txBody>
      </p:sp>
    </p:spTree>
    <p:extLst>
      <p:ext uri="{BB962C8B-B14F-4D97-AF65-F5344CB8AC3E}">
        <p14:creationId xmlns:p14="http://schemas.microsoft.com/office/powerpoint/2010/main" val="3556271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B96B4D-CC57-31ED-73ED-092A2FC89A41}"/>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AE86C3BF-5565-F66E-830F-0DA54BEB9817}"/>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907123A7-9188-AD5E-FD64-1BDA6EB571D4}"/>
              </a:ext>
            </a:extLst>
          </p:cNvPr>
          <p:cNvSpPr txBox="1"/>
          <p:nvPr/>
        </p:nvSpPr>
        <p:spPr>
          <a:xfrm>
            <a:off x="828675" y="499224"/>
            <a:ext cx="10572750" cy="5565947"/>
          </a:xfrm>
          <a:prstGeom prst="rect">
            <a:avLst/>
          </a:prstGeom>
          <a:noFill/>
        </p:spPr>
        <p:txBody>
          <a:bodyPr wrap="square">
            <a:spAutoFit/>
          </a:bodyPr>
          <a:lstStyle/>
          <a:p>
            <a:pPr algn="ctr">
              <a:lnSpc>
                <a:spcPct val="150000"/>
              </a:lnSpc>
            </a:pPr>
            <a:r>
              <a:rPr lang="ru-RU" sz="2400" b="1" dirty="0">
                <a:effectLst/>
                <a:latin typeface="Times New Roman" panose="02020603050405020304" pitchFamily="18" charset="0"/>
                <a:ea typeface="Times New Roman" panose="02020603050405020304" pitchFamily="18" charset="0"/>
              </a:rPr>
              <a:t>16.3.</a:t>
            </a:r>
            <a:r>
              <a:rPr lang="ru-RU" sz="2400" dirty="0">
                <a:effectLst/>
                <a:latin typeface="Times New Roman" panose="02020603050405020304" pitchFamily="18" charset="0"/>
                <a:ea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rPr>
              <a:t>Shaharlardagi</a:t>
            </a:r>
            <a:r>
              <a:rPr lang="en-US" sz="2400" b="1" dirty="0">
                <a:effectLst/>
                <a:latin typeface="Times New Roman" panose="02020603050405020304" pitchFamily="18" charset="0"/>
                <a:ea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rPr>
              <a:t>avtobus</a:t>
            </a:r>
            <a:r>
              <a:rPr lang="en-US" sz="2400" b="1" dirty="0">
                <a:effectLst/>
                <a:latin typeface="Times New Roman" panose="02020603050405020304" pitchFamily="18" charset="0"/>
                <a:ea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rPr>
              <a:t>ishlarining</a:t>
            </a:r>
            <a:r>
              <a:rPr lang="en-US" sz="2400" b="1" dirty="0">
                <a:effectLst/>
                <a:latin typeface="Times New Roman" panose="02020603050405020304" pitchFamily="18" charset="0"/>
                <a:ea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rPr>
              <a:t>asosiy</a:t>
            </a:r>
            <a:r>
              <a:rPr lang="en-US" sz="2400" b="1" dirty="0">
                <a:effectLst/>
                <a:latin typeface="Times New Roman" panose="02020603050405020304" pitchFamily="18" charset="0"/>
                <a:ea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rPr>
              <a:t>elementlari</a:t>
            </a:r>
            <a:r>
              <a:rPr lang="en-US" sz="2400" b="1" dirty="0">
                <a:effectLst/>
                <a:latin typeface="Times New Roman" panose="02020603050405020304" pitchFamily="18" charset="0"/>
                <a:ea typeface="Times New Roman" panose="02020603050405020304" pitchFamily="18" charset="0"/>
              </a:rPr>
              <a:t>.  Shahar </a:t>
            </a:r>
            <a:r>
              <a:rPr lang="en-US" sz="2400" b="1" dirty="0" err="1">
                <a:effectLst/>
                <a:latin typeface="Times New Roman" panose="02020603050405020304" pitchFamily="18" charset="0"/>
                <a:ea typeface="Times New Roman" panose="02020603050405020304" pitchFamily="18" charset="0"/>
              </a:rPr>
              <a:t>atrofi</a:t>
            </a:r>
            <a:r>
              <a:rPr lang="en-US" sz="2400" b="1" dirty="0">
                <a:effectLst/>
                <a:latin typeface="Times New Roman" panose="02020603050405020304" pitchFamily="18" charset="0"/>
                <a:ea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rPr>
              <a:t>Shaharlararo</a:t>
            </a:r>
            <a:r>
              <a:rPr lang="en-US" sz="2400" b="1" dirty="0">
                <a:effectLst/>
                <a:latin typeface="Times New Roman" panose="02020603050405020304" pitchFamily="18" charset="0"/>
                <a:ea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rPr>
              <a:t>davlatlararo</a:t>
            </a:r>
            <a:r>
              <a:rPr lang="en-US" sz="2400" b="1" dirty="0">
                <a:effectLst/>
                <a:latin typeface="Times New Roman" panose="02020603050405020304" pitchFamily="18" charset="0"/>
                <a:ea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rPr>
              <a:t>yo’lovchlar</a:t>
            </a:r>
            <a:r>
              <a:rPr lang="en-US" sz="2400" b="1" dirty="0">
                <a:effectLst/>
                <a:latin typeface="Times New Roman" panose="02020603050405020304" pitchFamily="18" charset="0"/>
                <a:ea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rPr>
              <a:t>tashish</a:t>
            </a:r>
            <a:r>
              <a:rPr lang="en-US" sz="2400" b="1" dirty="0">
                <a:effectLst/>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a:p>
            <a:pPr indent="449580" algn="just">
              <a:lnSpc>
                <a:spcPct val="150000"/>
              </a:lnSpc>
            </a:pPr>
            <a:r>
              <a:rPr lang="ru-RU" sz="2400" dirty="0" err="1">
                <a:effectLst/>
                <a:latin typeface="Times New Roman" panose="02020603050405020304" pitchFamily="18" charset="0"/>
                <a:ea typeface="Times New Roman" panose="02020603050405020304" pitchFamily="18" charset="0"/>
              </a:rPr>
              <a:t>Qatnov</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doimiyligi</a:t>
            </a:r>
            <a:r>
              <a:rPr lang="ru-RU" sz="2400" dirty="0">
                <a:effectLst/>
                <a:latin typeface="Times New Roman" panose="02020603050405020304" pitchFamily="18" charset="0"/>
                <a:ea typeface="Times New Roman" panose="02020603050405020304" pitchFamily="18" charset="0"/>
              </a:rPr>
              <a:t> d</a:t>
            </a:r>
            <a:r>
              <a:rPr lang="en-US" sz="2400" dirty="0">
                <a:effectLst/>
                <a:latin typeface="Times New Roman" panose="02020603050405020304" pitchFamily="18" charset="0"/>
                <a:ea typeface="Times New Roman" panose="02020603050405020304" pitchFamily="18" charset="0"/>
              </a:rPr>
              <a:t>е</a:t>
            </a:r>
            <a:r>
              <a:rPr lang="ru-RU" sz="2400" dirty="0">
                <a:effectLst/>
                <a:latin typeface="Times New Roman" panose="02020603050405020304" pitchFamily="18" charset="0"/>
                <a:ea typeface="Times New Roman" panose="02020603050405020304" pitchFamily="18" charset="0"/>
              </a:rPr>
              <a:t>b, </a:t>
            </a:r>
            <a:r>
              <a:rPr lang="ru-RU" sz="2400" dirty="0" err="1">
                <a:effectLst/>
                <a:latin typeface="Times New Roman" panose="02020603050405020304" pitchFamily="18" charset="0"/>
                <a:ea typeface="Times New Roman" panose="02020603050405020304" pitchFamily="18" charset="0"/>
              </a:rPr>
              <a:t>jadvalga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rioya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qilib</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amalda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bajarilgan</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qatnovlar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sonini</a:t>
            </a:r>
            <a:r>
              <a:rPr lang="ru-RU" sz="2400" dirty="0">
                <a:effectLst/>
                <a:latin typeface="Times New Roman" panose="02020603050405020304" pitchFamily="18" charset="0"/>
                <a:ea typeface="Times New Roman" panose="02020603050405020304" pitchFamily="18" charset="0"/>
              </a:rPr>
              <a:t> r</a:t>
            </a:r>
            <a:r>
              <a:rPr lang="en-US" sz="2400" dirty="0">
                <a:effectLst/>
                <a:latin typeface="Times New Roman" panose="02020603050405020304" pitchFamily="18" charset="0"/>
                <a:ea typeface="Times New Roman" panose="02020603050405020304" pitchFamily="18" charset="0"/>
              </a:rPr>
              <a:t>е</a:t>
            </a:r>
            <a:r>
              <a:rPr lang="ru-RU" sz="2400" dirty="0" err="1">
                <a:effectLst/>
                <a:latin typeface="Times New Roman" panose="02020603050405020304" pitchFamily="18" charset="0"/>
                <a:ea typeface="Times New Roman" panose="02020603050405020304" pitchFamily="18" charset="0"/>
              </a:rPr>
              <a:t>ja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bo`yicha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bajarish</a:t>
            </a:r>
            <a:r>
              <a:rPr lang="ru-RU" sz="2400" dirty="0">
                <a:effectLst/>
                <a:latin typeface="Times New Roman" panose="02020603050405020304" pitchFamily="18" charset="0"/>
                <a:ea typeface="Times New Roman" panose="02020603050405020304" pitchFamily="18" charset="0"/>
              </a:rPr>
              <a:t> k</a:t>
            </a:r>
            <a:r>
              <a:rPr lang="en-US" sz="2400" dirty="0">
                <a:effectLst/>
                <a:latin typeface="Times New Roman" panose="02020603050405020304" pitchFamily="18" charset="0"/>
                <a:ea typeface="Times New Roman" panose="02020603050405020304" pitchFamily="18" charset="0"/>
              </a:rPr>
              <a:t>е</a:t>
            </a:r>
            <a:r>
              <a:rPr lang="ru-RU" sz="2400" dirty="0" err="1">
                <a:effectLst/>
                <a:latin typeface="Times New Roman" panose="02020603050405020304" pitchFamily="18" charset="0"/>
                <a:ea typeface="Times New Roman" panose="02020603050405020304" pitchFamily="18" charset="0"/>
              </a:rPr>
              <a:t>rak</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bo`lgan</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qatnovlar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soniga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nisbatini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yuzga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o`paytirilganigat</a:t>
            </a:r>
            <a:r>
              <a:rPr lang="en-US" sz="2400" dirty="0">
                <a:effectLst/>
                <a:latin typeface="Times New Roman" panose="02020603050405020304" pitchFamily="18" charset="0"/>
                <a:ea typeface="Times New Roman" panose="02020603050405020304" pitchFamily="18" charset="0"/>
              </a:rPr>
              <a:t>е</a:t>
            </a:r>
            <a:r>
              <a:rPr lang="ru-RU" sz="2400" dirty="0" err="1">
                <a:effectLst/>
                <a:latin typeface="Times New Roman" panose="02020603050405020304" pitchFamily="18" charset="0"/>
                <a:ea typeface="Times New Roman" panose="02020603050405020304" pitchFamily="18" charset="0"/>
              </a:rPr>
              <a:t>ng</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o`lchov</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birligi</a:t>
            </a:r>
            <a:r>
              <a:rPr lang="ru-RU" sz="2400" dirty="0">
                <a:effectLst/>
                <a:latin typeface="Times New Roman" panose="02020603050405020304" pitchFamily="18" charset="0"/>
                <a:ea typeface="Times New Roman" panose="02020603050405020304" pitchFamily="18" charset="0"/>
              </a:rPr>
              <a:t> % </a:t>
            </a:r>
            <a:r>
              <a:rPr lang="ru-RU" sz="2400" dirty="0" err="1">
                <a:effectLst/>
                <a:latin typeface="Times New Roman" panose="02020603050405020304" pitchFamily="18" charset="0"/>
                <a:ea typeface="Times New Roman" panose="02020603050405020304" pitchFamily="18" charset="0"/>
              </a:rPr>
              <a:t>xisobida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Passajirlar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oqimi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yo`nalishdagi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avtobuslarni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xar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bir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eshigiga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odam</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quyiladi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Avtobus</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jadval</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bo`yicha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xar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bir</a:t>
            </a:r>
            <a:r>
              <a:rPr lang="ru-RU" sz="2400" dirty="0">
                <a:effectLst/>
                <a:latin typeface="Times New Roman" panose="02020603050405020304" pitchFamily="18" charset="0"/>
                <a:ea typeface="Times New Roman" panose="02020603050405020304" pitchFamily="18" charset="0"/>
              </a:rPr>
              <a:t> b</a:t>
            </a:r>
            <a:r>
              <a:rPr lang="en-US" sz="2400" dirty="0">
                <a:effectLst/>
                <a:latin typeface="Times New Roman" panose="02020603050405020304" pitchFamily="18" charset="0"/>
                <a:ea typeface="Times New Roman" panose="02020603050405020304" pitchFamily="18" charset="0"/>
              </a:rPr>
              <a:t>е</a:t>
            </a:r>
            <a:r>
              <a:rPr lang="ru-RU" sz="2400" dirty="0" err="1">
                <a:effectLst/>
                <a:latin typeface="Times New Roman" panose="02020603050405020304" pitchFamily="18" charset="0"/>
                <a:ea typeface="Times New Roman" panose="02020603050405020304" pitchFamily="18" charset="0"/>
              </a:rPr>
              <a:t>katda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tuxtab</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avtobusga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chikkan</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va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tushgan</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passajirlar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sonini</a:t>
            </a:r>
            <a:r>
              <a:rPr lang="ru-RU" sz="2400" dirty="0">
                <a:effectLst/>
                <a:latin typeface="Times New Roman" panose="02020603050405020304" pitchFamily="18" charset="0"/>
                <a:ea typeface="Times New Roman" panose="02020603050405020304" pitchFamily="18" charset="0"/>
              </a:rPr>
              <a:t> b</a:t>
            </a:r>
            <a:r>
              <a:rPr lang="en-US" sz="2400" dirty="0">
                <a:effectLst/>
                <a:latin typeface="Times New Roman" panose="02020603050405020304" pitchFamily="18" charset="0"/>
                <a:ea typeface="Times New Roman" panose="02020603050405020304" pitchFamily="18" charset="0"/>
              </a:rPr>
              <a:t>е</a:t>
            </a:r>
            <a:r>
              <a:rPr lang="ru-RU" sz="2400" dirty="0" err="1">
                <a:effectLst/>
                <a:latin typeface="Times New Roman" panose="02020603050405020304" pitchFamily="18" charset="0"/>
                <a:ea typeface="Times New Roman" panose="02020603050405020304" pitchFamily="18" charset="0"/>
              </a:rPr>
              <a:t>lgilab</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boradi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So`ng</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passajirni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yurgan</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masofasiga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ko`paytirib</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yo’lovchi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km</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topiladi</a:t>
            </a:r>
            <a:r>
              <a:rPr lang="ru-RU" sz="2400" dirty="0">
                <a:effectLst/>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a:p>
            <a:pPr algn="just">
              <a:lnSpc>
                <a:spcPct val="150000"/>
              </a:lnSpc>
            </a:pPr>
            <a:r>
              <a:rPr lang="ru-RU" sz="2400" dirty="0" err="1">
                <a:effectLst/>
                <a:latin typeface="Times New Roman" panose="02020603050405020304" pitchFamily="18" charset="0"/>
                <a:ea typeface="Times New Roman" panose="02020603050405020304" pitchFamily="18" charset="0"/>
              </a:rPr>
              <a:t>Jami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kun</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bo`yicha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yurgan</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passajirlar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soni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passajir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km</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yig`indisi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topiladi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So`ng</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passajirlarni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o`rtaga</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Lur</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yurish</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masofasini</a:t>
            </a:r>
            <a:r>
              <a:rPr lang="ru-RU" sz="2400" dirty="0">
                <a:effectLst/>
                <a:latin typeface="Times New Roman" panose="02020603050405020304" pitchFamily="18" charset="0"/>
                <a:ea typeface="Times New Roman" panose="02020603050405020304" pitchFamily="18" charset="0"/>
              </a:rPr>
              <a:t> </a:t>
            </a:r>
            <a:r>
              <a:rPr lang="ru-RU" sz="2400" dirty="0" err="1">
                <a:effectLst/>
                <a:latin typeface="Times New Roman" panose="02020603050405020304" pitchFamily="18" charset="0"/>
                <a:ea typeface="Times New Roman" panose="02020603050405020304" pitchFamily="18" charset="0"/>
              </a:rPr>
              <a:t>topamiz</a:t>
            </a:r>
            <a:r>
              <a:rPr lang="ru-RU" sz="2400" dirty="0">
                <a:effectLst/>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23229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        	</a:t>
            </a:r>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r="67736"/>
          <a:stretch/>
        </p:blipFill>
        <p:spPr>
          <a:xfrm>
            <a:off x="0" y="0"/>
            <a:ext cx="3318933" cy="6858000"/>
          </a:xfrm>
          <a:prstGeom prst="rect">
            <a:avLst/>
          </a:prstGeom>
        </p:spPr>
      </p:pic>
      <p:sp>
        <p:nvSpPr>
          <p:cNvPr id="5" name="Прямоугольник 4"/>
          <p:cNvSpPr/>
          <p:nvPr/>
        </p:nvSpPr>
        <p:spPr>
          <a:xfrm>
            <a:off x="3410373" y="6195367"/>
            <a:ext cx="6871855" cy="461665"/>
          </a:xfrm>
          <a:prstGeom prst="rect">
            <a:avLst/>
          </a:prstGeom>
        </p:spPr>
        <p:txBody>
          <a:bodyPr wrap="square">
            <a:spAutoFit/>
          </a:bodyPr>
          <a:lstStyle/>
          <a:p>
            <a:r>
              <a:rPr lang="ru-RU" sz="1200" dirty="0">
                <a:solidFill>
                  <a:schemeClr val="tx2">
                    <a:lumMod val="60000"/>
                    <a:lumOff val="40000"/>
                  </a:schemeClr>
                </a:solidFill>
              </a:rPr>
              <a:t>CHUTTERSNAP.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May</a:t>
            </a:r>
            <a:r>
              <a:rPr lang="ru-RU" sz="1200" dirty="0">
                <a:solidFill>
                  <a:schemeClr val="tx2">
                    <a:lumMod val="60000"/>
                    <a:lumOff val="40000"/>
                  </a:schemeClr>
                </a:solidFill>
              </a:rPr>
              <a:t> 10, 2017). </a:t>
            </a:r>
            <a:r>
              <a:rPr lang="ru-RU" sz="1200" dirty="0" err="1">
                <a:solidFill>
                  <a:schemeClr val="tx2">
                    <a:lumMod val="60000"/>
                    <a:lumOff val="40000"/>
                  </a:schemeClr>
                </a:solidFill>
              </a:rPr>
              <a:t>Busy</a:t>
            </a:r>
            <a:r>
              <a:rPr lang="ru-RU" sz="1200" dirty="0">
                <a:solidFill>
                  <a:schemeClr val="tx2">
                    <a:lumMod val="60000"/>
                    <a:lumOff val="40000"/>
                  </a:schemeClr>
                </a:solidFill>
              </a:rPr>
              <a:t> </a:t>
            </a:r>
            <a:r>
              <a:rPr lang="ru-RU" sz="1200" dirty="0" err="1">
                <a:solidFill>
                  <a:schemeClr val="tx2">
                    <a:lumMod val="60000"/>
                    <a:lumOff val="40000"/>
                  </a:schemeClr>
                </a:solidFill>
              </a:rPr>
              <a:t>cargo</a:t>
            </a:r>
            <a:r>
              <a:rPr lang="ru-RU" sz="1200" dirty="0">
                <a:solidFill>
                  <a:schemeClr val="tx2">
                    <a:lumMod val="60000"/>
                    <a:lumOff val="40000"/>
                  </a:schemeClr>
                </a:solidFill>
              </a:rPr>
              <a:t> </a:t>
            </a:r>
            <a:r>
              <a:rPr lang="ru-RU" sz="1200" dirty="0" err="1">
                <a:solidFill>
                  <a:schemeClr val="tx2">
                    <a:lumMod val="60000"/>
                    <a:lumOff val="40000"/>
                  </a:schemeClr>
                </a:solidFill>
              </a:rPr>
              <a:t>port</a:t>
            </a:r>
            <a:r>
              <a:rPr lang="ru-RU" sz="1200" dirty="0">
                <a:solidFill>
                  <a:schemeClr val="tx2">
                    <a:lumMod val="60000"/>
                    <a:lumOff val="40000"/>
                  </a:schemeClr>
                </a:solidFill>
              </a:rPr>
              <a:t>. </a:t>
            </a:r>
            <a:endParaRPr lang="en-US" sz="1200" dirty="0">
              <a:solidFill>
                <a:schemeClr val="tx2">
                  <a:lumMod val="60000"/>
                  <a:lumOff val="40000"/>
                </a:schemeClr>
              </a:solidFill>
            </a:endParaRPr>
          </a:p>
          <a:p>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https://unsplash.com/photos/eqwFWHfQipg</a:t>
            </a:r>
          </a:p>
        </p:txBody>
      </p:sp>
      <p:sp>
        <p:nvSpPr>
          <p:cNvPr id="6" name="TextBox 5">
            <a:extLst>
              <a:ext uri="{FF2B5EF4-FFF2-40B4-BE49-F238E27FC236}">
                <a16:creationId xmlns:a16="http://schemas.microsoft.com/office/drawing/2014/main" id="{7D545289-F0B4-D5A1-62A8-58DCE56A7E69}"/>
              </a:ext>
            </a:extLst>
          </p:cNvPr>
          <p:cNvSpPr txBox="1"/>
          <p:nvPr/>
        </p:nvSpPr>
        <p:spPr>
          <a:xfrm>
            <a:off x="4176704" y="371796"/>
            <a:ext cx="7519996" cy="4653646"/>
          </a:xfrm>
          <a:prstGeom prst="rect">
            <a:avLst/>
          </a:prstGeom>
          <a:noFill/>
        </p:spPr>
        <p:txBody>
          <a:bodyPr wrap="square">
            <a:spAutoFit/>
          </a:bodyPr>
          <a:lstStyle/>
          <a:p>
            <a:pPr algn="just">
              <a:lnSpc>
                <a:spcPct val="150000"/>
              </a:lnSpc>
            </a:pPr>
            <a:r>
              <a:rPr lang="ru-RU" sz="2000" dirty="0" err="1">
                <a:effectLst/>
                <a:latin typeface="Times New Roman" panose="02020603050405020304" pitchFamily="18" charset="0"/>
                <a:ea typeface="Times New Roman" panose="02020603050405020304" pitchFamily="18" charset="0"/>
              </a:rPr>
              <a:t>Jadval</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bo`yicha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yurgan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avtobuslar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xatoligi</a:t>
            </a:r>
            <a:r>
              <a:rPr lang="ru-RU" sz="2000" dirty="0">
                <a:effectLst/>
                <a:latin typeface="Times New Roman" panose="02020603050405020304" pitchFamily="18" charset="0"/>
                <a:ea typeface="Times New Roman" panose="02020603050405020304" pitchFamily="18" charset="0"/>
              </a:rPr>
              <a:t> (10 % </a:t>
            </a:r>
            <a:r>
              <a:rPr lang="ru-RU" sz="2000" dirty="0" err="1">
                <a:effectLst/>
                <a:latin typeface="Times New Roman" panose="02020603050405020304" pitchFamily="18" charset="0"/>
                <a:ea typeface="Times New Roman" panose="02020603050405020304" pitchFamily="18" charset="0"/>
              </a:rPr>
              <a:t>ga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ruxsat</a:t>
            </a:r>
            <a:r>
              <a:rPr lang="ru-RU" sz="2000" dirty="0">
                <a:effectLst/>
                <a:latin typeface="Times New Roman" panose="02020603050405020304" pitchFamily="18" charset="0"/>
                <a:ea typeface="Times New Roman" panose="02020603050405020304" pitchFamily="18" charset="0"/>
              </a:rPr>
              <a:t> b</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riladi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Muzlama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vaqtlarda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barcha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kilingan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katnovlar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jadval</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bo`yicha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yurilgan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xisoblanadi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Yonilgi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yukligi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sababli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bajarilmay</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qolgan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qatnovlar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qatnov</a:t>
            </a:r>
            <a:r>
              <a:rPr lang="ru-RU" sz="2000" dirty="0">
                <a:effectLst/>
                <a:latin typeface="Times New Roman" panose="02020603050405020304" pitchFamily="18" charset="0"/>
                <a:ea typeface="Times New Roman" panose="02020603050405020304" pitchFamily="18" charset="0"/>
              </a:rPr>
              <a:t> r</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jasidan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kamaytirib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xisoblanishiga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ruxsat</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etilgan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Xar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bir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qatnovga</a:t>
            </a:r>
            <a:r>
              <a:rPr lang="ru-RU" sz="2000" dirty="0">
                <a:effectLst/>
                <a:latin typeface="Times New Roman" panose="02020603050405020304" pitchFamily="18" charset="0"/>
                <a:ea typeface="Times New Roman" panose="02020603050405020304" pitchFamily="18" charset="0"/>
              </a:rPr>
              <a:t> k</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tishdan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oldin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avtobus</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xaydovchisini</a:t>
            </a:r>
            <a:r>
              <a:rPr lang="ru-RU" sz="2000" dirty="0">
                <a:effectLst/>
                <a:latin typeface="Times New Roman" panose="02020603050405020304" pitchFamily="18" charset="0"/>
                <a:ea typeface="Times New Roman" panose="02020603050405020304" pitchFamily="18" charset="0"/>
              </a:rPr>
              <a:t> 4xV </a:t>
            </a:r>
            <a:r>
              <a:rPr lang="ru-RU" sz="2000" dirty="0" err="1">
                <a:effectLst/>
                <a:latin typeface="Times New Roman" panose="02020603050405020304" pitchFamily="18" charset="0"/>
                <a:ea typeface="Times New Roman" panose="02020603050405020304" pitchFamily="18" charset="0"/>
              </a:rPr>
              <a:t>siga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chipta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nom</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ri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junayotgan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vaqt</a:t>
            </a:r>
            <a:r>
              <a:rPr lang="ru-RU" sz="2000" dirty="0">
                <a:effectLst/>
                <a:latin typeface="Times New Roman" panose="02020603050405020304" pitchFamily="18" charset="0"/>
                <a:ea typeface="Times New Roman" panose="02020603050405020304" pitchFamily="18" charset="0"/>
              </a:rPr>
              <a:t> b</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lgilanib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so`ng</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xarakat</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boshlaydi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Passajirlar</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avtobusni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orqa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eshigidan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chikib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joylashishlari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tushishda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oldingi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eshikdan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tushishlari</a:t>
            </a:r>
            <a:r>
              <a:rPr lang="ru-RU" sz="2000" dirty="0">
                <a:effectLst/>
                <a:latin typeface="Times New Roman" panose="02020603050405020304" pitchFamily="18" charset="0"/>
                <a:ea typeface="Times New Roman" panose="02020603050405020304" pitchFamily="18" charset="0"/>
              </a:rPr>
              <a:t> k</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rak</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xaydovchi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xar</a:t>
            </a:r>
            <a:r>
              <a:rPr lang="ru-RU" sz="2000" dirty="0">
                <a:effectLst/>
                <a:latin typeface="Times New Roman" panose="02020603050405020304" pitchFamily="18" charset="0"/>
                <a:ea typeface="Times New Roman" panose="02020603050405020304" pitchFamily="18" charset="0"/>
              </a:rPr>
              <a:t> b</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katni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el'on</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qilib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borishi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chiptani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esa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salonda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yurib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sotishi</a:t>
            </a:r>
            <a:r>
              <a:rPr lang="ru-RU" sz="2000" dirty="0">
                <a:effectLst/>
                <a:latin typeface="Times New Roman" panose="02020603050405020304" pitchFamily="18" charset="0"/>
                <a:ea typeface="Times New Roman" panose="02020603050405020304" pitchFamily="18" charset="0"/>
              </a:rPr>
              <a:t> k</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rak</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qatnov</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oxirida</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navbatchi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nozim</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Chptasiga</a:t>
            </a:r>
            <a:r>
              <a:rPr lang="ru-RU" sz="2000" dirty="0">
                <a:effectLst/>
                <a:latin typeface="Times New Roman" panose="02020603050405020304" pitchFamily="18" charset="0"/>
                <a:ea typeface="Times New Roman" panose="02020603050405020304" pitchFamily="18" charset="0"/>
              </a:rPr>
              <a:t> b</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lgi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qo`yib</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chiptani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oxirgi</a:t>
            </a:r>
            <a:r>
              <a:rPr lang="ru-RU" sz="2000" dirty="0">
                <a:effectLst/>
                <a:latin typeface="Times New Roman" panose="02020603050405020304" pitchFamily="18" charset="0"/>
                <a:ea typeface="Times New Roman" panose="02020603050405020304" pitchFamily="18" charset="0"/>
              </a:rPr>
              <a:t> </a:t>
            </a:r>
            <a:r>
              <a:rPr lang="ru-RU" sz="2000" dirty="0" err="1">
                <a:effectLst/>
                <a:latin typeface="Times New Roman" panose="02020603050405020304" pitchFamily="18" charset="0"/>
                <a:ea typeface="Times New Roman" panose="02020603050405020304" pitchFamily="18" charset="0"/>
              </a:rPr>
              <a:t>rakamini</a:t>
            </a:r>
            <a:r>
              <a:rPr lang="ru-RU" sz="20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zib</a:t>
            </a:r>
            <a:r>
              <a:rPr lang="ru-RU" sz="2000" dirty="0">
                <a:effectLst/>
                <a:latin typeface="Times New Roman" panose="02020603050405020304" pitchFamily="18" charset="0"/>
                <a:ea typeface="Times New Roman" panose="02020603050405020304" pitchFamily="18" charset="0"/>
              </a:rPr>
              <a:t> b</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rishi</a:t>
            </a:r>
            <a:r>
              <a:rPr lang="ru-RU" sz="2000" dirty="0">
                <a:effectLst/>
                <a:latin typeface="Times New Roman" panose="02020603050405020304" pitchFamily="18" charset="0"/>
                <a:ea typeface="Times New Roman" panose="02020603050405020304" pitchFamily="18" charset="0"/>
              </a:rPr>
              <a:t> k</a:t>
            </a:r>
            <a:r>
              <a:rPr lang="en-US" sz="2000" dirty="0">
                <a:effectLst/>
                <a:latin typeface="Times New Roman" panose="02020603050405020304" pitchFamily="18" charset="0"/>
                <a:ea typeface="Times New Roman" panose="02020603050405020304" pitchFamily="18" charset="0"/>
              </a:rPr>
              <a:t>е</a:t>
            </a:r>
            <a:r>
              <a:rPr lang="ru-RU" sz="2000" dirty="0" err="1">
                <a:effectLst/>
                <a:latin typeface="Times New Roman" panose="02020603050405020304" pitchFamily="18" charset="0"/>
                <a:ea typeface="Times New Roman" panose="02020603050405020304" pitchFamily="18" charset="0"/>
              </a:rPr>
              <a:t>rak</a:t>
            </a:r>
            <a:r>
              <a:rPr lang="ru-RU" sz="2000" dirty="0">
                <a:effectLst/>
                <a:latin typeface="Times New Roman" panose="02020603050405020304" pitchFamily="18" charset="0"/>
                <a:ea typeface="Times New Roman" panose="02020603050405020304" pitchFamily="18" charset="0"/>
              </a:rPr>
              <a:t>. </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87080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51F1D59-AC54-6C59-6191-6F99AEF8859A}"/>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FCA53E4F-D8F9-4C17-3AC4-5EB31CC8ACBB}"/>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EA991193-91F2-CD24-9180-36A348941736}"/>
              </a:ext>
            </a:extLst>
          </p:cNvPr>
          <p:cNvSpPr txBox="1"/>
          <p:nvPr/>
        </p:nvSpPr>
        <p:spPr>
          <a:xfrm>
            <a:off x="942974" y="685800"/>
            <a:ext cx="10106025" cy="5115311"/>
          </a:xfrm>
          <a:prstGeom prst="rect">
            <a:avLst/>
          </a:prstGeom>
          <a:noFill/>
        </p:spPr>
        <p:txBody>
          <a:bodyPr wrap="square">
            <a:spAutoFit/>
          </a:bodyPr>
          <a:lstStyle/>
          <a:p>
            <a:pPr>
              <a:lnSpc>
                <a:spcPct val="150000"/>
              </a:lnSpc>
            </a:pPr>
            <a:r>
              <a:rPr lang="en-US" sz="2000" b="1" dirty="0">
                <a:effectLst/>
                <a:latin typeface="Times New Roman" panose="02020603050405020304" pitchFamily="18" charset="0"/>
                <a:ea typeface="Times New Roman" panose="02020603050405020304" pitchFamily="18" charset="0"/>
              </a:rPr>
              <a:t>16.4 </a:t>
            </a:r>
            <a:r>
              <a:rPr lang="en-US" sz="2000" b="1" dirty="0" err="1">
                <a:effectLst/>
                <a:latin typeface="Times New Roman" panose="02020603050405020304" pitchFamily="18" charset="0"/>
                <a:ea typeface="Times New Roman" panose="02020603050405020304" pitchFamily="18" charset="0"/>
              </a:rPr>
              <a:t>Yengil</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taksida</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tashishni</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tashkil</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qilish</a:t>
            </a:r>
            <a:r>
              <a:rPr lang="en-US" sz="2000" b="1" dirty="0">
                <a:effectLst/>
                <a:latin typeface="Times New Roman" panose="02020603050405020304" pitchFamily="18" charset="0"/>
                <a:ea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rPr>
              <a:t>jarayoni</a:t>
            </a:r>
            <a:r>
              <a:rPr lang="en-US" sz="2000" b="1" dirty="0">
                <a:effectLst/>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a:p>
            <a:pPr algn="just">
              <a:lnSpc>
                <a:spcPct val="150000"/>
              </a:lnSpc>
            </a:pPr>
            <a:r>
              <a:rPr lang="uz-Latn-UZ" sz="2000" dirty="0">
                <a:effectLst/>
                <a:latin typeface="Times New Roman" panose="02020603050405020304" pitchFamily="18" charset="0"/>
                <a:ea typeface="Times New Roman" panose="02020603050405020304" pitchFamily="18" charset="0"/>
              </a:rPr>
              <a:t>Engil avtomobillarda passajirlarni tashish asosan quydagi xillarga bo’linadi: maxsus taksi avtomobillarda passajirlarni tashish; xizmat yuzasidan passajirlarni engil avtomobillarda tashish (bunga aholi buyritmasiga binoan marosimlarga xizmat etuvchi engil avtomobillar bilan xizmat ko`rsatish).  Satistik ma’lumotlarga ko’ra engil avtomobillarda passajirlarni tashish jami yo’lochi hajmidan 9-6 foizni tashkil etgan.  Barcha engil  taksi avtomobillari da kira haqini o’lchab boruvchi  asbob – taksometr hamda chiroqli signal tuzilmalari bo’lishi lozim. </a:t>
            </a:r>
            <a:r>
              <a:rPr lang="en-US" sz="2000" dirty="0" err="1">
                <a:effectLst/>
                <a:latin typeface="Times New Roman" panose="02020603050405020304" pitchFamily="18" charset="0"/>
                <a:ea typeface="Times New Roman" panose="02020603050405020304" pitchFamily="18" charset="0"/>
              </a:rPr>
              <a:t>Bunda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ko’k</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chiroq</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engil</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taksini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bo’shligini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qizil</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chiroqli</a:t>
            </a:r>
            <a:r>
              <a:rPr lang="en-US" sz="2000" dirty="0">
                <a:effectLst/>
                <a:latin typeface="Times New Roman" panose="02020603050405020304" pitchFamily="18" charset="0"/>
                <a:ea typeface="Times New Roman" panose="02020603050405020304" pitchFamily="18" charset="0"/>
              </a:rPr>
              <a:t> signal </a:t>
            </a:r>
            <a:r>
              <a:rPr lang="en-US" sz="2000" dirty="0" err="1">
                <a:effectLst/>
                <a:latin typeface="Times New Roman" panose="02020603050405020304" pitchFamily="18" charset="0"/>
                <a:ea typeface="Times New Roman" panose="02020603050405020304" pitchFamily="18" charset="0"/>
              </a:rPr>
              <a:t>bandligini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ko’rsatadi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Tasometr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asbobi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Davlat</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standarti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talabiga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binoan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plombalanishi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shart</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Engil</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taksida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asosiy</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ko’rsatkichlar</a:t>
            </a:r>
            <a:r>
              <a:rPr lang="en-US" sz="2000" dirty="0">
                <a:effectLst/>
                <a:latin typeface="Times New Roman" panose="02020603050405020304" pitchFamily="18" charset="0"/>
                <a:ea typeface="Times New Roman" panose="02020603050405020304" pitchFamily="18" charset="0"/>
              </a:rPr>
              <a:t> : </a:t>
            </a:r>
            <a:r>
              <a:rPr lang="en-US" sz="2000" dirty="0" err="1">
                <a:effectLst/>
                <a:latin typeface="Times New Roman" panose="02020603050405020304" pitchFamily="18" charset="0"/>
                <a:ea typeface="Times New Roman" panose="02020603050405020304" pitchFamily="18" charset="0"/>
              </a:rPr>
              <a:t>pasadka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to’lovli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yol</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engil</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taksini</a:t>
            </a:r>
            <a:r>
              <a:rPr lang="en-US" sz="2000" dirty="0">
                <a:effectLst/>
                <a:latin typeface="Times New Roman" panose="02020603050405020304" pitchFamily="18" charset="0"/>
                <a:ea typeface="Times New Roman" panose="02020603050405020304" pitchFamily="18" charset="0"/>
              </a:rPr>
              <a:t> 1 </a:t>
            </a:r>
            <a:r>
              <a:rPr lang="en-US" sz="2000" dirty="0" err="1">
                <a:effectLst/>
                <a:latin typeface="Times New Roman" panose="02020603050405020304" pitchFamily="18" charset="0"/>
                <a:ea typeface="Times New Roman" panose="02020603050405020304" pitchFamily="18" charset="0"/>
              </a:rPr>
              <a:t>soat</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bekor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turganiga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to’lovlarda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tashkil</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topgan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daromad</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yoldan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foydalanish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koeffitsienti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umumiy</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yurilgan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yollar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kiradi</a:t>
            </a:r>
            <a:r>
              <a:rPr lang="en-US" sz="2000" dirty="0">
                <a:effectLst/>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44757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35386"/>
          <a:stretch/>
        </p:blipFill>
        <p:spPr>
          <a:xfrm>
            <a:off x="8165041" y="187324"/>
            <a:ext cx="3731683" cy="38502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Прямоугольник 3"/>
          <p:cNvSpPr/>
          <p:nvPr/>
        </p:nvSpPr>
        <p:spPr>
          <a:xfrm>
            <a:off x="7467599" y="4374681"/>
            <a:ext cx="4552950" cy="646331"/>
          </a:xfrm>
          <a:prstGeom prst="rect">
            <a:avLst/>
          </a:prstGeom>
        </p:spPr>
        <p:txBody>
          <a:bodyPr wrap="square">
            <a:spAutoFit/>
          </a:bodyPr>
          <a:lstStyle/>
          <a:p>
            <a:r>
              <a:rPr lang="ru-RU" sz="1200" dirty="0" err="1">
                <a:solidFill>
                  <a:schemeClr val="accent6"/>
                </a:solidFill>
              </a:rPr>
              <a:t>Henderson</a:t>
            </a:r>
            <a:r>
              <a:rPr lang="ru-RU" sz="1200" dirty="0">
                <a:solidFill>
                  <a:schemeClr val="accent6"/>
                </a:solidFill>
              </a:rPr>
              <a:t> K. (</a:t>
            </a:r>
            <a:r>
              <a:rPr lang="ru-RU" sz="1200" dirty="0" err="1">
                <a:solidFill>
                  <a:schemeClr val="accent6"/>
                </a:solidFill>
              </a:rPr>
              <a:t>Published</a:t>
            </a:r>
            <a:r>
              <a:rPr lang="ru-RU" sz="1200" dirty="0">
                <a:solidFill>
                  <a:schemeClr val="accent6"/>
                </a:solidFill>
              </a:rPr>
              <a:t> </a:t>
            </a:r>
            <a:r>
              <a:rPr lang="ru-RU" sz="1200" dirty="0" err="1">
                <a:solidFill>
                  <a:schemeClr val="accent6"/>
                </a:solidFill>
              </a:rPr>
              <a:t>on</a:t>
            </a:r>
            <a:r>
              <a:rPr lang="ru-RU" sz="1200" dirty="0">
                <a:solidFill>
                  <a:schemeClr val="accent6"/>
                </a:solidFill>
              </a:rPr>
              <a:t> </a:t>
            </a:r>
            <a:r>
              <a:rPr lang="ru-RU" sz="1200" dirty="0" err="1">
                <a:solidFill>
                  <a:schemeClr val="accent6"/>
                </a:solidFill>
              </a:rPr>
              <a:t>November</a:t>
            </a:r>
            <a:r>
              <a:rPr lang="ru-RU" sz="1200" dirty="0">
                <a:solidFill>
                  <a:schemeClr val="accent6"/>
                </a:solidFill>
              </a:rPr>
              <a:t> 5, 2015). </a:t>
            </a:r>
            <a:r>
              <a:rPr lang="ru-RU" sz="1200" dirty="0" err="1">
                <a:solidFill>
                  <a:schemeClr val="accent6"/>
                </a:solidFill>
              </a:rPr>
              <a:t>Pink</a:t>
            </a:r>
            <a:r>
              <a:rPr lang="ru-RU" sz="1200" dirty="0">
                <a:solidFill>
                  <a:schemeClr val="accent6"/>
                </a:solidFill>
              </a:rPr>
              <a:t> </a:t>
            </a:r>
            <a:r>
              <a:rPr lang="ru-RU" sz="1200" dirty="0" err="1">
                <a:solidFill>
                  <a:schemeClr val="accent6"/>
                </a:solidFill>
              </a:rPr>
              <a:t>Japanese</a:t>
            </a:r>
            <a:r>
              <a:rPr lang="ru-RU" sz="1200" dirty="0">
                <a:solidFill>
                  <a:schemeClr val="accent6"/>
                </a:solidFill>
              </a:rPr>
              <a:t> </a:t>
            </a:r>
            <a:r>
              <a:rPr lang="ru-RU" sz="1200" dirty="0" err="1">
                <a:solidFill>
                  <a:schemeClr val="accent6"/>
                </a:solidFill>
              </a:rPr>
              <a:t>truck</a:t>
            </a:r>
            <a:r>
              <a:rPr lang="ru-RU" sz="1200" dirty="0">
                <a:solidFill>
                  <a:schemeClr val="accent6"/>
                </a:solidFill>
              </a:rPr>
              <a:t>. </a:t>
            </a:r>
            <a:r>
              <a:rPr lang="ru-RU" sz="1200" dirty="0" err="1">
                <a:solidFill>
                  <a:schemeClr val="accent6"/>
                </a:solidFill>
              </a:rPr>
              <a:t>Free</a:t>
            </a:r>
            <a:r>
              <a:rPr lang="ru-RU" sz="1200" dirty="0">
                <a:solidFill>
                  <a:schemeClr val="accent6"/>
                </a:solidFill>
              </a:rPr>
              <a:t> </a:t>
            </a:r>
            <a:r>
              <a:rPr lang="ru-RU" sz="1200" dirty="0" err="1">
                <a:solidFill>
                  <a:schemeClr val="accent6"/>
                </a:solidFill>
              </a:rPr>
              <a:t>to</a:t>
            </a:r>
            <a:r>
              <a:rPr lang="ru-RU" sz="1200" dirty="0">
                <a:solidFill>
                  <a:schemeClr val="accent6"/>
                </a:solidFill>
              </a:rPr>
              <a:t> </a:t>
            </a:r>
            <a:r>
              <a:rPr lang="ru-RU" sz="1200" dirty="0" err="1">
                <a:solidFill>
                  <a:schemeClr val="accent6"/>
                </a:solidFill>
              </a:rPr>
              <a:t>use</a:t>
            </a:r>
            <a:r>
              <a:rPr lang="ru-RU" sz="1200" dirty="0">
                <a:solidFill>
                  <a:schemeClr val="accent6"/>
                </a:solidFill>
              </a:rPr>
              <a:t> </a:t>
            </a:r>
            <a:r>
              <a:rPr lang="ru-RU" sz="1200" dirty="0" err="1">
                <a:solidFill>
                  <a:schemeClr val="accent6"/>
                </a:solidFill>
              </a:rPr>
              <a:t>under</a:t>
            </a:r>
            <a:r>
              <a:rPr lang="ru-RU" sz="1200" dirty="0">
                <a:solidFill>
                  <a:schemeClr val="accent6"/>
                </a:solidFill>
              </a:rPr>
              <a:t> </a:t>
            </a:r>
            <a:r>
              <a:rPr lang="ru-RU" sz="1200" dirty="0" err="1">
                <a:solidFill>
                  <a:schemeClr val="accent6"/>
                </a:solidFill>
              </a:rPr>
              <a:t>the</a:t>
            </a:r>
            <a:r>
              <a:rPr lang="ru-RU" sz="1200" dirty="0">
                <a:solidFill>
                  <a:schemeClr val="accent6"/>
                </a:solidFill>
              </a:rPr>
              <a:t> </a:t>
            </a:r>
            <a:r>
              <a:rPr lang="ru-RU" sz="1200" dirty="0" err="1">
                <a:solidFill>
                  <a:schemeClr val="accent6"/>
                </a:solidFill>
              </a:rPr>
              <a:t>Unsplash</a:t>
            </a:r>
            <a:r>
              <a:rPr lang="ru-RU" sz="1200" dirty="0">
                <a:solidFill>
                  <a:schemeClr val="accent6"/>
                </a:solidFill>
              </a:rPr>
              <a:t> </a:t>
            </a:r>
            <a:r>
              <a:rPr lang="ru-RU" sz="1200" dirty="0" err="1">
                <a:solidFill>
                  <a:schemeClr val="accent6"/>
                </a:solidFill>
              </a:rPr>
              <a:t>License</a:t>
            </a:r>
            <a:r>
              <a:rPr lang="ru-RU" sz="1200" dirty="0">
                <a:solidFill>
                  <a:schemeClr val="accent6"/>
                </a:solidFill>
              </a:rPr>
              <a:t> https://unsplash.com/photos/Pj6TgpS_Vt4</a:t>
            </a:r>
          </a:p>
        </p:txBody>
      </p:sp>
      <p:sp>
        <p:nvSpPr>
          <p:cNvPr id="3" name="TextBox 2">
            <a:extLst>
              <a:ext uri="{FF2B5EF4-FFF2-40B4-BE49-F238E27FC236}">
                <a16:creationId xmlns:a16="http://schemas.microsoft.com/office/drawing/2014/main" id="{EC3F6338-2714-3A13-D7FF-B449633B0FF6}"/>
              </a:ext>
            </a:extLst>
          </p:cNvPr>
          <p:cNvSpPr txBox="1"/>
          <p:nvPr/>
        </p:nvSpPr>
        <p:spPr>
          <a:xfrm>
            <a:off x="974198" y="450086"/>
            <a:ext cx="6105524" cy="5443478"/>
          </a:xfrm>
          <a:prstGeom prst="rect">
            <a:avLst/>
          </a:prstGeom>
          <a:noFill/>
        </p:spPr>
        <p:txBody>
          <a:bodyPr wrap="square">
            <a:spAutoFit/>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cho’qqisi”dagi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soatda</a:t>
            </a:r>
            <a:r>
              <a:rPr lang="en-US" sz="1800" dirty="0">
                <a:effectLst/>
                <a:latin typeface="Times New Roman" panose="02020603050405020304" pitchFamily="18" charset="0"/>
                <a:ea typeface="Times New Roman" panose="02020603050405020304" pitchFamily="18" charset="0"/>
              </a:rPr>
              <a:t> 40 dan </a:t>
            </a:r>
            <a:r>
              <a:rPr lang="en-US" sz="1800" dirty="0" err="1">
                <a:effectLst/>
                <a:latin typeface="Times New Roman" panose="02020603050405020304" pitchFamily="18" charset="0"/>
                <a:ea typeface="Times New Roman" panose="02020603050405020304" pitchFamily="18" charset="0"/>
              </a:rPr>
              <a:t>ortiq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yengil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taksi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jo’natiluvchi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maxsus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dispecherlik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punkiti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lozim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dispecherlik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punkitlarida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zamonaviy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a’loqa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jihozlari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lozim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a’loqalar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shaharning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dispeecherlik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punkitlari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hamda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avtotrasport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uyushmalari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zudlik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bog’lanib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yuzaga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vaziyatlarni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tezkorlik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imkoniyatiga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zarur</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Taksi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to’xtab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tungi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soatlarda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yoritilgan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zarur</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    Har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to’xtab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pasporti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engil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taksi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to’xtab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taluqli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barcha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asosiy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a:t>
            </a:r>
            <a:endParaRPr lang="ru-RU" dirty="0"/>
          </a:p>
        </p:txBody>
      </p:sp>
    </p:spTree>
    <p:extLst>
      <p:ext uri="{BB962C8B-B14F-4D97-AF65-F5344CB8AC3E}">
        <p14:creationId xmlns:p14="http://schemas.microsoft.com/office/powerpoint/2010/main" val="261005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B3B73BB-605F-C294-9172-D2769A437A7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249C92EC-D13C-C695-84AD-F8F7D63B4AE4}"/>
              </a:ext>
            </a:extLst>
          </p:cNvPr>
          <p:cNvSpPr>
            <a:spLocks noGrp="1"/>
          </p:cNvSpPr>
          <p:nvPr>
            <p:ph idx="1"/>
          </p:nvPr>
        </p:nvSpPr>
        <p:spPr/>
        <p:txBody>
          <a:bodyPr/>
          <a:lstStyle/>
          <a:p>
            <a:endParaRPr lang="ru-RU"/>
          </a:p>
        </p:txBody>
      </p:sp>
      <p:pic>
        <p:nvPicPr>
          <p:cNvPr id="4" name="Рисунок 3">
            <a:extLst>
              <a:ext uri="{FF2B5EF4-FFF2-40B4-BE49-F238E27FC236}">
                <a16:creationId xmlns:a16="http://schemas.microsoft.com/office/drawing/2014/main" id="{35970DD3-5668-9B6C-4FC5-2F203480D118}"/>
              </a:ext>
            </a:extLst>
          </p:cNvPr>
          <p:cNvPicPr>
            <a:picLocks noChangeAspect="1"/>
          </p:cNvPicPr>
          <p:nvPr/>
        </p:nvPicPr>
        <p:blipFill>
          <a:blip r:embed="rId2">
            <a:extLst>
              <a:ext uri="{28A0092B-C50C-407E-A947-70E740481C1C}">
                <a14:useLocalDpi xmlns:a14="http://schemas.microsoft.com/office/drawing/2010/main" val="0"/>
              </a:ext>
            </a:extLst>
          </a:blip>
          <a:srcRect t="5414"/>
          <a:stretch>
            <a:fillRect/>
          </a:stretch>
        </p:blipFill>
        <p:spPr bwMode="auto">
          <a:xfrm>
            <a:off x="538162" y="200774"/>
            <a:ext cx="7058025" cy="5326890"/>
          </a:xfrm>
          <a:prstGeom prst="rect">
            <a:avLst/>
          </a:prstGeom>
          <a:noFill/>
          <a:ln>
            <a:noFill/>
          </a:ln>
        </p:spPr>
      </p:pic>
      <p:sp>
        <p:nvSpPr>
          <p:cNvPr id="6" name="TextBox 5">
            <a:extLst>
              <a:ext uri="{FF2B5EF4-FFF2-40B4-BE49-F238E27FC236}">
                <a16:creationId xmlns:a16="http://schemas.microsoft.com/office/drawing/2014/main" id="{6CFBA717-A2D9-EB95-C652-276A89ABFC30}"/>
              </a:ext>
            </a:extLst>
          </p:cNvPr>
          <p:cNvSpPr txBox="1"/>
          <p:nvPr/>
        </p:nvSpPr>
        <p:spPr>
          <a:xfrm>
            <a:off x="901701" y="5568929"/>
            <a:ext cx="6105524" cy="1289071"/>
          </a:xfrm>
          <a:prstGeom prst="rect">
            <a:avLst/>
          </a:prstGeom>
          <a:noFill/>
        </p:spPr>
        <p:txBody>
          <a:bodyPr wrap="square">
            <a:spAutoFit/>
          </a:bodyPr>
          <a:lstStyle/>
          <a:p>
            <a:pPr algn="ctr">
              <a:lnSpc>
                <a:spcPct val="150000"/>
              </a:lnSpc>
            </a:pPr>
            <a:r>
              <a:rPr lang="en-US" sz="1800" b="1">
                <a:effectLst/>
                <a:latin typeface="Times New Roman" panose="02020603050405020304" pitchFamily="18" charset="0"/>
                <a:ea typeface="Times New Roman" panose="02020603050405020304" pitchFamily="18" charset="0"/>
              </a:rPr>
              <a:t>2-rasm. Aholidan taksimotorlaga buyritma olishda dispetcherlik boshqaruvini texnologik jarayoni tuzilish sxemasi.</a:t>
            </a:r>
            <a:endParaRPr lang="ru-RU" sz="1600" dirty="0">
              <a:effectLst/>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BB2EB274-5154-AAB0-6BA7-9F583A4DFE11}"/>
              </a:ext>
            </a:extLst>
          </p:cNvPr>
          <p:cNvSpPr txBox="1"/>
          <p:nvPr/>
        </p:nvSpPr>
        <p:spPr>
          <a:xfrm>
            <a:off x="7742237" y="616262"/>
            <a:ext cx="4195762" cy="3903954"/>
          </a:xfrm>
          <a:prstGeom prst="rect">
            <a:avLst/>
          </a:prstGeom>
          <a:noFill/>
        </p:spPr>
        <p:txBody>
          <a:bodyPr wrap="square">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rPr>
              <a:t>(1,2,3,..n-axolidan </a:t>
            </a:r>
            <a:r>
              <a:rPr lang="en-US" sz="2400" dirty="0" err="1">
                <a:effectLst/>
                <a:latin typeface="Times New Roman" panose="02020603050405020304" pitchFamily="18" charset="0"/>
                <a:ea typeface="Times New Roman" panose="02020603050405020304" pitchFamily="18" charset="0"/>
              </a:rPr>
              <a:t>buyritma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oladigan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dispetcherlar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pulti;A,B,V,G</a:t>
            </a:r>
            <a:r>
              <a:rPr lang="en-US" sz="2400" dirty="0">
                <a:effectLst/>
                <a:latin typeface="Times New Roman" panose="02020603050405020304" pitchFamily="18" charset="0"/>
                <a:ea typeface="Times New Roman" panose="02020603050405020304" pitchFamily="18" charset="0"/>
              </a:rPr>
              <a:t> radio </a:t>
            </a:r>
            <a:r>
              <a:rPr lang="en-US" sz="2400" dirty="0" err="1">
                <a:effectLst/>
                <a:latin typeface="Times New Roman" panose="02020603050405020304" pitchFamily="18" charset="0"/>
                <a:ea typeface="Times New Roman" panose="02020603050405020304" pitchFamily="18" charset="0"/>
              </a:rPr>
              <a:t>aloqa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orqali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buyritmani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bajarish;uchburchak</a:t>
            </a:r>
            <a:endParaRPr lang="ru-RU" sz="2000" dirty="0">
              <a:effectLst/>
              <a:latin typeface="Times New Roman" panose="02020603050405020304" pitchFamily="18" charset="0"/>
              <a:ea typeface="Times New Roman" panose="02020603050405020304" pitchFamily="18" charset="0"/>
            </a:endParaRPr>
          </a:p>
          <a:p>
            <a:pPr algn="just">
              <a:lnSpc>
                <a:spcPct val="150000"/>
              </a:lnSpc>
            </a:pPr>
            <a:r>
              <a:rPr lang="en-US" sz="2400" dirty="0" err="1">
                <a:effectLst/>
                <a:latin typeface="Times New Roman" panose="02020603050405020304" pitchFamily="18" charset="0"/>
                <a:ea typeface="Times New Roman" panose="02020603050405020304" pitchFamily="18" charset="0"/>
              </a:rPr>
              <a:t>radioaloqa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ingichka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chiziqlar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axborat</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oqimi;ikki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chiziq</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taksi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avtomobillar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xarakati</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26411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4C1A519-4D23-ED2C-90DC-F7D5797042E7}"/>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6E55028A-7B46-DE4E-E6EE-5A275F818D74}"/>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65F87AD8-4359-21B9-349A-5F809C61063B}"/>
              </a:ext>
            </a:extLst>
          </p:cNvPr>
          <p:cNvSpPr txBox="1"/>
          <p:nvPr/>
        </p:nvSpPr>
        <p:spPr>
          <a:xfrm>
            <a:off x="771524" y="372347"/>
            <a:ext cx="10639425" cy="5987216"/>
          </a:xfrm>
          <a:prstGeom prst="rect">
            <a:avLst/>
          </a:prstGeom>
          <a:noFill/>
        </p:spPr>
        <p:txBody>
          <a:bodyPr wrap="square">
            <a:spAutoFit/>
          </a:bodyPr>
          <a:lstStyle/>
          <a:p>
            <a:pPr>
              <a:lnSpc>
                <a:spcPct val="150000"/>
              </a:lnSpc>
              <a:spcAft>
                <a:spcPts val="1000"/>
              </a:spcAft>
            </a:pPr>
            <a:r>
              <a:rPr lang="en-US" sz="1800" b="1" dirty="0">
                <a:effectLst/>
                <a:latin typeface="Times New Roman" panose="02020603050405020304" pitchFamily="18" charset="0"/>
                <a:ea typeface="Times New Roman" panose="02020603050405020304" pitchFamily="18" charset="0"/>
              </a:rPr>
              <a:t>16.5 </a:t>
            </a:r>
            <a:r>
              <a:rPr lang="uz-Cyrl-UZ" sz="1800" b="1" dirty="0">
                <a:effectLst/>
                <a:latin typeface="Times New Roman" panose="02020603050405020304" pitchFamily="18" charset="0"/>
                <a:ea typeface="Calibri" panose="020F0502020204030204" pitchFamily="34" charset="0"/>
              </a:rPr>
              <a:t>Yengil </a:t>
            </a:r>
            <a:r>
              <a:rPr lang="de-DE" sz="1800" b="1" dirty="0" err="1">
                <a:effectLst/>
                <a:latin typeface="Times New Roman" panose="02020603050405020304" pitchFamily="18" charset="0"/>
                <a:ea typeface="Calibri" panose="020F0502020204030204" pitchFamily="34" charset="0"/>
              </a:rPr>
              <a:t>taksi</a:t>
            </a:r>
            <a:r>
              <a:rPr lang="de-DE" sz="1800" b="1" dirty="0">
                <a:effectLst/>
                <a:latin typeface="Times New Roman" panose="02020603050405020304" pitchFamily="18" charset="0"/>
                <a:ea typeface="Calibri" panose="020F0502020204030204" pitchFamily="34" charset="0"/>
              </a:rPr>
              <a:t>  </a:t>
            </a:r>
            <a:r>
              <a:rPr lang="de-DE" sz="1800" b="1" dirty="0" err="1">
                <a:effectLst/>
                <a:latin typeface="Times New Roman" panose="02020603050405020304" pitchFamily="18" charset="0"/>
                <a:ea typeface="Calibri" panose="020F0502020204030204" pitchFamily="34" charset="0"/>
              </a:rPr>
              <a:t>haydovchilarini</a:t>
            </a:r>
            <a:r>
              <a:rPr lang="de-DE" sz="1800" b="1" dirty="0">
                <a:effectLst/>
                <a:latin typeface="Times New Roman" panose="02020603050405020304" pitchFamily="18" charset="0"/>
                <a:ea typeface="Calibri" panose="020F0502020204030204" pitchFamily="34" charset="0"/>
              </a:rPr>
              <a:t>  </a:t>
            </a:r>
            <a:r>
              <a:rPr lang="de-DE" sz="1800" b="1" dirty="0" err="1">
                <a:effectLst/>
                <a:latin typeface="Times New Roman" panose="02020603050405020304" pitchFamily="18" charset="0"/>
                <a:ea typeface="Calibri" panose="020F0502020204030204" pitchFamily="34" charset="0"/>
              </a:rPr>
              <a:t>ish</a:t>
            </a:r>
            <a:r>
              <a:rPr lang="de-DE" sz="1800" b="1" dirty="0">
                <a:effectLst/>
                <a:latin typeface="Times New Roman" panose="02020603050405020304" pitchFamily="18" charset="0"/>
                <a:ea typeface="Calibri" panose="020F0502020204030204" pitchFamily="34" charset="0"/>
              </a:rPr>
              <a:t> </a:t>
            </a:r>
            <a:r>
              <a:rPr lang="de-DE" sz="1800" b="1" dirty="0" err="1">
                <a:effectLst/>
                <a:latin typeface="Times New Roman" panose="02020603050405020304" pitchFamily="18" charset="0"/>
                <a:ea typeface="Calibri" panose="020F0502020204030204" pitchFamily="34" charset="0"/>
              </a:rPr>
              <a:t>jarayonida</a:t>
            </a:r>
            <a:r>
              <a:rPr lang="de-DE" sz="1800" b="1" dirty="0">
                <a:effectLst/>
                <a:latin typeface="Times New Roman" panose="02020603050405020304" pitchFamily="18" charset="0"/>
                <a:ea typeface="Calibri" panose="020F0502020204030204" pitchFamily="34" charset="0"/>
              </a:rPr>
              <a:t> </a:t>
            </a:r>
            <a:r>
              <a:rPr lang="de-DE" sz="1800" b="1" dirty="0" err="1">
                <a:effectLst/>
                <a:latin typeface="Times New Roman" panose="02020603050405020304" pitchFamily="18" charset="0"/>
                <a:ea typeface="Calibri" panose="020F0502020204030204" pitchFamily="34" charset="0"/>
              </a:rPr>
              <a:t>himoyalashni</a:t>
            </a:r>
            <a:r>
              <a:rPr lang="de-DE" sz="1800" b="1" dirty="0">
                <a:effectLst/>
                <a:latin typeface="Times New Roman" panose="02020603050405020304" pitchFamily="18" charset="0"/>
                <a:ea typeface="Calibri" panose="020F0502020204030204" pitchFamily="34" charset="0"/>
              </a:rPr>
              <a:t>  </a:t>
            </a:r>
            <a:r>
              <a:rPr lang="de-DE" sz="1800" b="1" dirty="0" err="1">
                <a:effectLst/>
                <a:latin typeface="Times New Roman" panose="02020603050405020304" pitchFamily="18" charset="0"/>
                <a:ea typeface="Calibri" panose="020F0502020204030204" pitchFamily="34" charset="0"/>
              </a:rPr>
              <a:t>tashkil</a:t>
            </a:r>
            <a:r>
              <a:rPr lang="de-DE" sz="1800" b="1" dirty="0">
                <a:effectLst/>
                <a:latin typeface="Times New Roman" panose="02020603050405020304" pitchFamily="18" charset="0"/>
                <a:ea typeface="Calibri" panose="020F0502020204030204" pitchFamily="34" charset="0"/>
              </a:rPr>
              <a:t> </a:t>
            </a:r>
            <a:r>
              <a:rPr lang="de-DE" sz="1800" b="1" dirty="0" err="1">
                <a:effectLst/>
                <a:latin typeface="Times New Roman" panose="02020603050405020304" pitchFamily="18" charset="0"/>
                <a:ea typeface="Calibri" panose="020F0502020204030204" pitchFamily="34" charset="0"/>
              </a:rPr>
              <a:t>qilish</a:t>
            </a:r>
            <a:r>
              <a:rPr lang="de-DE" sz="1800" b="1"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indent="449580" algn="just">
              <a:lnSpc>
                <a:spcPct val="150000"/>
              </a:lnSpc>
            </a:pPr>
            <a:r>
              <a:rPr lang="de-DE" sz="1800" dirty="0">
                <a:effectLst/>
                <a:latin typeface="Times New Roman" panose="02020603050405020304" pitchFamily="18" charset="0"/>
                <a:ea typeface="Calibri" panose="020F0502020204030204" pitchFamily="34" charset="0"/>
              </a:rPr>
              <a:t>Y</a:t>
            </a:r>
            <a:r>
              <a:rPr lang="uz-Cyrl-UZ" sz="1800" dirty="0">
                <a:effectLst/>
                <a:latin typeface="Times New Roman" panose="02020603050405020304" pitchFamily="18" charset="0"/>
                <a:ea typeface="Calibri" panose="020F0502020204030204" pitchFamily="34" charset="0"/>
              </a:rPr>
              <a:t>engil </a:t>
            </a:r>
            <a:r>
              <a:rPr lang="de-DE" sz="1800" dirty="0" err="1">
                <a:effectLst/>
                <a:latin typeface="Times New Roman" panose="02020603050405020304" pitchFamily="18" charset="0"/>
                <a:ea typeface="Calibri" panose="020F0502020204030204" pitchFamily="34" charset="0"/>
              </a:rPr>
              <a:t>taksida</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haydovchilarga</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ikki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xolatda</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himoyalashni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tashkil</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qilish</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zarur</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bo`ladi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Birinchisi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haydovchiga</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yo`lovchi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sifatidagi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tajavuskorlar</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tomonidan</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uyishgan</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qasdan</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qilinadigan</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jinoytchiliklarni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oldini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olish</a:t>
            </a:r>
            <a:r>
              <a:rPr lang="de-DE" sz="1800" dirty="0">
                <a:effectLst/>
                <a:latin typeface="Times New Roman" panose="02020603050405020304" pitchFamily="18" charset="0"/>
                <a:ea typeface="Calibri" panose="020F0502020204030204" pitchFamily="34" charset="0"/>
              </a:rPr>
              <a:t>; </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Ikkinchisi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avtmobildagi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boshqarishdagi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xarakat</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xavfsizligiga</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rahna</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soluvchi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elementlarini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boshqaruvchanligini</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yaxshilashlar</a:t>
            </a:r>
            <a:r>
              <a:rPr lang="de-DE" sz="1800" dirty="0">
                <a:effectLst/>
                <a:latin typeface="Times New Roman" panose="02020603050405020304" pitchFamily="18" charset="0"/>
                <a:ea typeface="Calibri" panose="020F0502020204030204" pitchFamily="34" charset="0"/>
              </a:rPr>
              <a:t> </a:t>
            </a:r>
            <a:r>
              <a:rPr lang="de-DE" sz="1800" dirty="0" err="1">
                <a:effectLst/>
                <a:latin typeface="Times New Roman" panose="02020603050405020304" pitchFamily="18" charset="0"/>
                <a:ea typeface="Calibri" panose="020F0502020204030204" pitchFamily="34" charset="0"/>
              </a:rPr>
              <a:t>kiradi</a:t>
            </a:r>
            <a:r>
              <a:rPr lang="de-DE" sz="1800" dirty="0">
                <a:effectLst/>
                <a:latin typeface="Times New Roman" panose="02020603050405020304" pitchFamily="18" charset="0"/>
                <a:ea typeface="Calibri" panose="020F0502020204030204" pitchFamily="34" charset="0"/>
              </a:rPr>
              <a:t>. </a:t>
            </a:r>
            <a:endParaRPr lang="ru-RU" sz="1600" dirty="0">
              <a:effectLst/>
              <a:latin typeface="Times New Roman" panose="02020603050405020304" pitchFamily="18" charset="0"/>
              <a:ea typeface="Times New Roman" panose="02020603050405020304" pitchFamily="18" charset="0"/>
            </a:endParaRPr>
          </a:p>
          <a:p>
            <a:pPr indent="342900" algn="just">
              <a:lnSpc>
                <a:spcPct val="150000"/>
              </a:lnSpc>
            </a:pPr>
            <a:r>
              <a:rPr lang="en-US" sz="1800" dirty="0" err="1">
                <a:effectLst/>
                <a:latin typeface="Times New Roman" panose="02020603050405020304" pitchFamily="18" charset="0"/>
                <a:ea typeface="Calibri" panose="020F0502020204030204" pitchFamily="34" charset="0"/>
              </a:rPr>
              <a:t>Yengil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taksi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avtomobillariga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bo`lgan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extiyojni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aniqlash</a:t>
            </a:r>
            <a:endParaRPr lang="ru-RU" sz="1600" dirty="0">
              <a:effectLst/>
              <a:latin typeface="Times New Roman" panose="02020603050405020304" pitchFamily="18" charset="0"/>
              <a:ea typeface="Times New Roman" panose="02020603050405020304" pitchFamily="18" charset="0"/>
            </a:endParaRPr>
          </a:p>
          <a:p>
            <a:pPr>
              <a:lnSpc>
                <a:spcPct val="150000"/>
              </a:lnSpc>
            </a:pPr>
            <a:r>
              <a:rPr lang="en-US" sz="1800" dirty="0" err="1">
                <a:effectLst/>
                <a:latin typeface="Times New Roman" panose="02020603050405020304" pitchFamily="18" charset="0"/>
                <a:ea typeface="Calibri" panose="020F0502020204030204" pitchFamily="34" charset="0"/>
              </a:rPr>
              <a:t>Aholining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passajirlar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tashish</a:t>
            </a:r>
            <a:r>
              <a:rPr lang="en-US" sz="1800" dirty="0">
                <a:effectLst/>
                <a:latin typeface="Times New Roman" panose="02020603050405020304" pitchFamily="18" charset="0"/>
                <a:ea typeface="Calibri" panose="020F0502020204030204" pitchFamily="34" charset="0"/>
              </a:rPr>
              <a:t> transport </a:t>
            </a:r>
            <a:r>
              <a:rPr lang="en-US" sz="1800" dirty="0" err="1">
                <a:effectLst/>
                <a:latin typeface="Times New Roman" panose="02020603050405020304" pitchFamily="18" charset="0"/>
                <a:ea typeface="Calibri" panose="020F0502020204030204" pitchFamily="34" charset="0"/>
              </a:rPr>
              <a:t>vositalariga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bo`lgan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extiyojini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faqatgina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marshrutda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ishlovchi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transportlar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bilan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qondirish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mumkin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emas</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Barcha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shaharlarda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ko`plab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passajirlar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tashuvchi</a:t>
            </a:r>
            <a:r>
              <a:rPr lang="en-US" sz="1800" dirty="0">
                <a:effectLst/>
                <a:latin typeface="Times New Roman" panose="02020603050405020304" pitchFamily="18" charset="0"/>
                <a:ea typeface="Calibri" panose="020F0502020204030204" pitchFamily="34" charset="0"/>
              </a:rPr>
              <a:t> transport </a:t>
            </a:r>
            <a:r>
              <a:rPr lang="en-US" sz="1800" dirty="0" err="1">
                <a:effectLst/>
                <a:latin typeface="Times New Roman" panose="02020603050405020304" pitchFamily="18" charset="0"/>
                <a:ea typeface="Calibri" panose="020F0502020204030204" pitchFamily="34" charset="0"/>
              </a:rPr>
              <a:t>turlari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avtobus</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va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mеtro</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bilan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birga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Yengil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taksi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avtomobillari</a:t>
            </a:r>
            <a:r>
              <a:rPr lang="en-US" sz="1800" dirty="0">
                <a:effectLst/>
                <a:latin typeface="Times New Roman" panose="02020603050405020304" pitchFamily="18" charset="0"/>
                <a:ea typeface="Calibri" panose="020F0502020204030204" pitchFamily="34" charset="0"/>
              </a:rPr>
              <a:t> ham </a:t>
            </a:r>
            <a:r>
              <a:rPr lang="en-US" sz="1800" dirty="0" err="1">
                <a:effectLst/>
                <a:latin typeface="Times New Roman" panose="02020603050405020304" pitchFamily="18" charset="0"/>
                <a:ea typeface="Calibri" panose="020F0502020204030204" pitchFamily="34" charset="0"/>
              </a:rPr>
              <a:t>bo`lishi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zarur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Yengil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taksi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avtomobillarida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passajirlar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tashish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hajmi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aholi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soni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shaharning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ahamiyati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iqlimi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va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boshqa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sharoitlarga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bog’liq</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Passajirlar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tashish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hajmini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aniqlash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uchun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talablarni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tizimli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ravishda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o`rganish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kеrak</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Yengil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taksi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avtomobillariga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bo`lgan</a:t>
            </a:r>
            <a:r>
              <a:rPr lang="en-US" sz="1800" dirty="0">
                <a:effectLst/>
                <a:latin typeface="Times New Roman" panose="02020603050405020304" pitchFamily="18" charset="0"/>
                <a:ea typeface="Calibri" panose="020F0502020204030204" pitchFamily="34" charset="0"/>
              </a:rPr>
              <a:t> talab, </a:t>
            </a:r>
            <a:r>
              <a:rPr lang="en-US" sz="1800" dirty="0" err="1">
                <a:effectLst/>
                <a:latin typeface="Times New Roman" panose="02020603050405020304" pitchFamily="18" charset="0"/>
                <a:ea typeface="Calibri" panose="020F0502020204030204" pitchFamily="34" charset="0"/>
              </a:rPr>
              <a:t>marshrutlarda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ishlovchi</a:t>
            </a:r>
            <a:r>
              <a:rPr lang="en-US" sz="1800" dirty="0">
                <a:effectLst/>
                <a:latin typeface="Times New Roman" panose="02020603050405020304" pitchFamily="18" charset="0"/>
                <a:ea typeface="Calibri" panose="020F0502020204030204" pitchFamily="34" charset="0"/>
              </a:rPr>
              <a:t> transport </a:t>
            </a:r>
            <a:r>
              <a:rPr lang="en-US" sz="1800" dirty="0" err="1">
                <a:effectLst/>
                <a:latin typeface="Times New Roman" panose="02020603050405020304" pitchFamily="18" charset="0"/>
                <a:ea typeface="Calibri" panose="020F0502020204030204" pitchFamily="34" charset="0"/>
              </a:rPr>
              <a:t>turlaridagi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kabi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sutka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soatlari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xafta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kunlari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yilning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oylari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ichida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o`zgaruvchan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bo`ladi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Yengil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taksi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avtomobillariga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bo`lgan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axoli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talabini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o`rganishning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nеcha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usuli</a:t>
            </a:r>
            <a:r>
              <a:rPr lang="en-US" sz="1800" dirty="0">
                <a:effectLst/>
                <a:latin typeface="Times New Roman" panose="02020603050405020304" pitchFamily="18" charset="0"/>
                <a:ea typeface="Calibri" panose="020F0502020204030204" pitchFamily="34" charset="0"/>
              </a:rPr>
              <a:t> bor. </a:t>
            </a:r>
            <a:endParaRPr lang="ru-RU" dirty="0"/>
          </a:p>
        </p:txBody>
      </p:sp>
    </p:spTree>
    <p:extLst>
      <p:ext uri="{BB962C8B-B14F-4D97-AF65-F5344CB8AC3E}">
        <p14:creationId xmlns:p14="http://schemas.microsoft.com/office/powerpoint/2010/main" val="2082044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25431" r="22424"/>
          <a:stretch/>
        </p:blipFill>
        <p:spPr>
          <a:xfrm>
            <a:off x="-30275" y="0"/>
            <a:ext cx="4943098" cy="6858000"/>
          </a:xfrm>
          <a:prstGeom prst="rect">
            <a:avLst/>
          </a:prstGeom>
        </p:spPr>
      </p:pic>
      <p:sp>
        <p:nvSpPr>
          <p:cNvPr id="5" name="Прямоугольник 4"/>
          <p:cNvSpPr/>
          <p:nvPr/>
        </p:nvSpPr>
        <p:spPr>
          <a:xfrm>
            <a:off x="421179" y="6000726"/>
            <a:ext cx="6096000" cy="646331"/>
          </a:xfrm>
          <a:prstGeom prst="rect">
            <a:avLst/>
          </a:prstGeom>
        </p:spPr>
        <p:txBody>
          <a:bodyPr>
            <a:spAutoFit/>
          </a:bodyPr>
          <a:lstStyle/>
          <a:p>
            <a:r>
              <a:rPr lang="ru-RU" sz="1200" dirty="0" err="1"/>
              <a:t>Khalfalli</a:t>
            </a:r>
            <a:r>
              <a:rPr lang="ru-RU" sz="1200" dirty="0"/>
              <a:t> Y. (</a:t>
            </a:r>
            <a:r>
              <a:rPr lang="ru-RU" sz="1200" dirty="0" err="1"/>
              <a:t>Published</a:t>
            </a:r>
            <a:r>
              <a:rPr lang="ru-RU" sz="1200" dirty="0"/>
              <a:t> </a:t>
            </a:r>
            <a:r>
              <a:rPr lang="ru-RU" sz="1200" dirty="0" err="1"/>
              <a:t>on</a:t>
            </a:r>
            <a:r>
              <a:rPr lang="ru-RU" sz="1200" dirty="0"/>
              <a:t> </a:t>
            </a:r>
            <a:r>
              <a:rPr lang="ru-RU" sz="1200" dirty="0" err="1"/>
              <a:t>April</a:t>
            </a:r>
            <a:r>
              <a:rPr lang="ru-RU" sz="1200" dirty="0"/>
              <a:t> 14, 2020). </a:t>
            </a:r>
            <a:r>
              <a:rPr lang="ru-RU" sz="1200" dirty="0" err="1"/>
              <a:t>Truck</a:t>
            </a:r>
            <a:r>
              <a:rPr lang="ru-RU" sz="1200" dirty="0"/>
              <a:t>. </a:t>
            </a:r>
            <a:endParaRPr lang="en-US" sz="1200" dirty="0"/>
          </a:p>
          <a:p>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a:t>
            </a:r>
            <a:r>
              <a:rPr lang="ru-RU" sz="1200" dirty="0">
                <a:hlinkClick r:id="rId3"/>
              </a:rPr>
              <a:t>https://unsplash.com/photos/xmWlqeYtcQQ</a:t>
            </a:r>
            <a:r>
              <a:rPr lang="en-US" sz="1200" dirty="0"/>
              <a:t> </a:t>
            </a:r>
            <a:endParaRPr lang="ru-RU" sz="1200" dirty="0"/>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E3985E54-6AF5-8AD2-3ED9-6EDED4168059}"/>
                  </a:ext>
                </a:extLst>
              </p:cNvPr>
              <p:cNvSpPr txBox="1"/>
              <p:nvPr/>
            </p:nvSpPr>
            <p:spPr>
              <a:xfrm>
                <a:off x="5307806" y="518147"/>
                <a:ext cx="6119812" cy="5271636"/>
              </a:xfrm>
              <a:prstGeom prst="rect">
                <a:avLst/>
              </a:prstGeom>
              <a:noFill/>
            </p:spPr>
            <p:txBody>
              <a:bodyPr wrap="square">
                <a:spAutoFit/>
              </a:bodyPr>
              <a:lstStyle/>
              <a:p>
                <a:pPr algn="just">
                  <a:lnSpc>
                    <a:spcPct val="150000"/>
                  </a:lnSpc>
                </a:pPr>
                <a:r>
                  <a:rPr lang="en-US" sz="1800" dirty="0" err="1">
                    <a:effectLst/>
                    <a:latin typeface="Times New Roman" panose="02020603050405020304" pitchFamily="18" charset="0"/>
                    <a:ea typeface="Calibri" panose="020F0502020204030204" pitchFamily="34" charset="0"/>
                  </a:rPr>
                  <a:t>Yo`lovchi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aylanishi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hisobi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bo`yicha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liniyada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kerakli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sondagi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avtomobil-taksi</a:t>
                </a:r>
                <a:r>
                  <a:rPr lang="en-US" sz="1800" dirty="0">
                    <a:effectLst/>
                    <a:latin typeface="Times New Roman" panose="02020603050405020304" pitchFamily="18" charset="0"/>
                    <a:ea typeface="Calibri" panose="020F0502020204030204" pitchFamily="34" charset="0"/>
                  </a:rPr>
                  <a:t> A </a:t>
                </a:r>
                <a:r>
                  <a:rPr lang="en-US" sz="1800" dirty="0" err="1">
                    <a:effectLst/>
                    <a:latin typeface="Times New Roman" panose="02020603050405020304" pitchFamily="18" charset="0"/>
                    <a:ea typeface="Calibri" panose="020F0502020204030204" pitchFamily="34" charset="0"/>
                  </a:rPr>
                  <a:t>quydagi</a:t>
                </a:r>
                <a:r>
                  <a:rPr lang="en-US" sz="1800" dirty="0">
                    <a:effectLst/>
                    <a:latin typeface="Times New Roman" panose="02020603050405020304" pitchFamily="18" charset="0"/>
                    <a:ea typeface="Calibri" panose="020F0502020204030204" pitchFamily="34" charset="0"/>
                  </a:rPr>
                  <a:t> formula </a:t>
                </a:r>
                <a:r>
                  <a:rPr lang="en-US" sz="1800" dirty="0" err="1">
                    <a:effectLst/>
                    <a:latin typeface="Times New Roman" panose="02020603050405020304" pitchFamily="18" charset="0"/>
                    <a:ea typeface="Calibri" panose="020F0502020204030204" pitchFamily="34" charset="0"/>
                  </a:rPr>
                  <a:t>bo`yicha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topiladi</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i="1" dirty="0">
                    <a:effectLst/>
                    <a:latin typeface="Times New Roman" panose="02020603050405020304" pitchFamily="18" charset="0"/>
                    <a:ea typeface="Calibri" panose="020F0502020204030204" pitchFamily="34" charset="0"/>
                  </a:rPr>
                  <a:t>                                     A</a:t>
                </a:r>
                <a:r>
                  <a:rPr lang="en-US" sz="1800" dirty="0">
                    <a:effectLst/>
                    <a:latin typeface="Times New Roman" panose="02020603050405020304" pitchFamily="18" charset="0"/>
                    <a:ea typeface="Calibri" panose="020F0502020204030204" pitchFamily="34" charset="0"/>
                  </a:rPr>
                  <a:t>=</a:t>
                </a:r>
                <a14:m>
                  <m:oMath xmlns:m="http://schemas.openxmlformats.org/officeDocument/2006/math">
                    <m:f>
                      <m:fPr>
                        <m:ctrlPr>
                          <a:rPr lang="ru-RU" sz="1800" i="1">
                            <a:effectLst/>
                            <a:latin typeface="Cambria Math" panose="02040503050406030204" pitchFamily="18" charset="0"/>
                            <a:ea typeface="Calibri" panose="020F0502020204030204" pitchFamily="34" charset="0"/>
                          </a:rPr>
                        </m:ctrlPr>
                      </m:fPr>
                      <m:num>
                        <m:r>
                          <a:rPr lang="en-US" sz="1800" i="1">
                            <a:effectLst/>
                            <a:latin typeface="Cambria Math" panose="02040503050406030204" pitchFamily="18" charset="0"/>
                            <a:ea typeface="Calibri" panose="020F0502020204030204" pitchFamily="34" charset="0"/>
                          </a:rPr>
                          <m:t>𝑄𝑛</m:t>
                        </m:r>
                        <m:r>
                          <a:rPr lang="en-US" sz="1800" i="1">
                            <a:effectLst/>
                            <a:latin typeface="Cambria Math" panose="02040503050406030204" pitchFamily="18" charset="0"/>
                            <a:ea typeface="Calibri" panose="020F0502020204030204" pitchFamily="34" charset="0"/>
                          </a:rPr>
                          <m:t>∗</m:t>
                        </m:r>
                        <m:r>
                          <a:rPr lang="en-US" sz="1800" i="1">
                            <a:effectLst/>
                            <a:latin typeface="Cambria Math" panose="02040503050406030204" pitchFamily="18" charset="0"/>
                            <a:ea typeface="Calibri" panose="020F0502020204030204" pitchFamily="34" charset="0"/>
                          </a:rPr>
                          <m:t>𝑙𝑜</m:t>
                        </m:r>
                        <m:r>
                          <a:rPr lang="en-US" sz="1800" i="1">
                            <a:effectLst/>
                            <a:latin typeface="Cambria Math" panose="02040503050406030204" pitchFamily="18" charset="0"/>
                            <a:ea typeface="Calibri" panose="020F0502020204030204" pitchFamily="34" charset="0"/>
                          </a:rPr>
                          <m:t>`∗</m:t>
                        </m:r>
                        <m:r>
                          <a:rPr lang="en-US" sz="1800" i="1">
                            <a:effectLst/>
                            <a:latin typeface="Cambria Math" panose="02040503050406030204" pitchFamily="18" charset="0"/>
                            <a:ea typeface="Calibri" panose="020F0502020204030204" pitchFamily="34" charset="0"/>
                          </a:rPr>
                          <m:t>𝜂</m:t>
                        </m:r>
                        <m:r>
                          <a:rPr lang="en-US" sz="1800" i="1">
                            <a:effectLst/>
                            <a:latin typeface="Cambria Math" panose="02040503050406030204" pitchFamily="18" charset="0"/>
                            <a:ea typeface="Calibri" panose="020F0502020204030204" pitchFamily="34" charset="0"/>
                          </a:rPr>
                          <m:t>𝑛</m:t>
                        </m:r>
                      </m:num>
                      <m:den>
                        <m:r>
                          <a:rPr lang="en-US" sz="1800" i="1">
                            <a:effectLst/>
                            <a:latin typeface="Cambria Math" panose="02040503050406030204" pitchFamily="18" charset="0"/>
                            <a:ea typeface="Calibri" panose="020F0502020204030204" pitchFamily="34" charset="0"/>
                          </a:rPr>
                          <m:t>𝑇𝑛</m:t>
                        </m:r>
                        <m:r>
                          <a:rPr lang="en-US" sz="1800" i="1">
                            <a:effectLst/>
                            <a:latin typeface="Cambria Math" panose="02040503050406030204" pitchFamily="18" charset="0"/>
                            <a:ea typeface="Calibri" panose="020F0502020204030204" pitchFamily="34" charset="0"/>
                          </a:rPr>
                          <m:t>∗</m:t>
                        </m:r>
                        <m:r>
                          <a:rPr lang="en-US" sz="1800" i="1">
                            <a:effectLst/>
                            <a:latin typeface="Cambria Math" panose="02040503050406030204" pitchFamily="18" charset="0"/>
                            <a:ea typeface="Calibri" panose="020F0502020204030204" pitchFamily="34" charset="0"/>
                          </a:rPr>
                          <m:t>𝑉𝑡</m:t>
                        </m:r>
                        <m:r>
                          <a:rPr lang="en-US" sz="1800" i="1">
                            <a:effectLst/>
                            <a:latin typeface="Cambria Math" panose="02040503050406030204" pitchFamily="18" charset="0"/>
                            <a:ea typeface="Calibri" panose="020F0502020204030204" pitchFamily="34" charset="0"/>
                          </a:rPr>
                          <m:t>∗</m:t>
                        </m:r>
                        <m:r>
                          <a:rPr lang="en-US" sz="1800" i="1">
                            <a:effectLst/>
                            <a:latin typeface="Cambria Math" panose="02040503050406030204" pitchFamily="18" charset="0"/>
                            <a:ea typeface="Calibri" panose="020F0502020204030204" pitchFamily="34" charset="0"/>
                          </a:rPr>
                          <m:t>𝛿</m:t>
                        </m:r>
                        <m:r>
                          <a:rPr lang="en-US" sz="1800" i="1">
                            <a:effectLst/>
                            <a:latin typeface="Cambria Math" panose="02040503050406030204" pitchFamily="18" charset="0"/>
                            <a:ea typeface="Calibri" panose="020F0502020204030204" pitchFamily="34" charset="0"/>
                          </a:rPr>
                          <m:t>∗</m:t>
                        </m:r>
                        <m:r>
                          <a:rPr lang="en-US" sz="1800" i="1">
                            <a:effectLst/>
                            <a:latin typeface="Cambria Math" panose="02040503050406030204" pitchFamily="18" charset="0"/>
                            <a:ea typeface="Calibri" panose="020F0502020204030204" pitchFamily="34" charset="0"/>
                          </a:rPr>
                          <m:t>𝛽</m:t>
                        </m:r>
                        <m:r>
                          <a:rPr lang="en-US" sz="1800" i="1">
                            <a:effectLst/>
                            <a:latin typeface="Cambria Math" panose="02040503050406030204" pitchFamily="18" charset="0"/>
                            <a:ea typeface="Calibri" panose="020F0502020204030204" pitchFamily="34" charset="0"/>
                          </a:rPr>
                          <m:t>𝑛</m:t>
                        </m:r>
                        <m:r>
                          <a:rPr lang="en-US" sz="1800" i="1">
                            <a:effectLst/>
                            <a:latin typeface="Cambria Math" panose="02040503050406030204" pitchFamily="18" charset="0"/>
                            <a:ea typeface="Calibri" panose="020F0502020204030204" pitchFamily="34" charset="0"/>
                          </a:rPr>
                          <m:t>∗</m:t>
                        </m:r>
                        <m:r>
                          <a:rPr lang="en-US" sz="1800" i="1">
                            <a:effectLst/>
                            <a:latin typeface="Cambria Math" panose="02040503050406030204" pitchFamily="18" charset="0"/>
                            <a:ea typeface="Calibri" panose="020F0502020204030204" pitchFamily="34" charset="0"/>
                          </a:rPr>
                          <m:t>𝑞</m:t>
                        </m:r>
                        <m:r>
                          <a:rPr lang="en-US" sz="1800" i="1">
                            <a:effectLst/>
                            <a:latin typeface="Cambria Math" panose="02040503050406030204" pitchFamily="18" charset="0"/>
                            <a:ea typeface="Calibri" panose="020F0502020204030204" pitchFamily="34" charset="0"/>
                          </a:rPr>
                          <m:t>∗</m:t>
                        </m:r>
                        <m:r>
                          <a:rPr lang="en-US" sz="1800" i="1">
                            <a:effectLst/>
                            <a:latin typeface="Cambria Math" panose="02040503050406030204" pitchFamily="18" charset="0"/>
                            <a:ea typeface="Calibri" panose="020F0502020204030204" pitchFamily="34" charset="0"/>
                          </a:rPr>
                          <m:t>𝛾</m:t>
                        </m:r>
                        <m:r>
                          <a:rPr lang="en-US" sz="1800" i="1">
                            <a:effectLst/>
                            <a:latin typeface="Cambria Math" panose="02040503050406030204" pitchFamily="18" charset="0"/>
                            <a:ea typeface="Calibri" panose="020F0502020204030204" pitchFamily="34" charset="0"/>
                          </a:rPr>
                          <m:t>𝑑</m:t>
                        </m:r>
                      </m:den>
                    </m:f>
                  </m:oMath>
                </a14:m>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err="1">
                    <a:effectLst/>
                    <a:latin typeface="Times New Roman" panose="02020603050405020304" pitchFamily="18" charset="0"/>
                    <a:ea typeface="Calibri" panose="020F0502020204030204" pitchFamily="34" charset="0"/>
                  </a:rPr>
                  <a:t>Bunda</a:t>
                </a:r>
                <a:r>
                  <a:rPr lang="en-US" sz="1800" dirty="0">
                    <a:effectLst/>
                    <a:latin typeface="Times New Roman" panose="02020603050405020304" pitchFamily="18" charset="0"/>
                    <a:ea typeface="Calibri" panose="020F0502020204030204" pitchFamily="34" charset="0"/>
                  </a:rPr>
                  <a:t> </a:t>
                </a:r>
                <a14:m>
                  <m:oMath xmlns:m="http://schemas.openxmlformats.org/officeDocument/2006/math">
                    <m:r>
                      <a:rPr lang="en-US" sz="1800" i="1">
                        <a:effectLst/>
                        <a:latin typeface="Cambria Math" panose="02040503050406030204" pitchFamily="18" charset="0"/>
                        <a:ea typeface="Calibri" panose="020F0502020204030204" pitchFamily="34" charset="0"/>
                      </a:rPr>
                      <m:t>𝑄𝑛</m:t>
                    </m:r>
                    <m:r>
                      <a:rPr lang="en-US" sz="1800" i="1">
                        <a:effectLst/>
                        <a:latin typeface="Cambria Math" panose="02040503050406030204" pitchFamily="18" charset="0"/>
                        <a:ea typeface="Calibri" panose="020F0502020204030204" pitchFamily="34" charset="0"/>
                      </a:rPr>
                      <m:t>−</m:t>
                    </m:r>
                    <m:r>
                      <m:rPr>
                        <m:sty m:val="p"/>
                      </m:rPr>
                      <a:rPr lang="en-US" sz="1800">
                        <a:effectLst/>
                        <a:latin typeface="Cambria Math" panose="02040503050406030204" pitchFamily="18" charset="0"/>
                        <a:ea typeface="Calibri" panose="020F0502020204030204" pitchFamily="34" charset="0"/>
                      </a:rPr>
                      <m:t>sutkada</m:t>
                    </m:r>
                    <m:r>
                      <a:rPr lang="en-US" sz="1800">
                        <a:effectLst/>
                        <a:latin typeface="Cambria Math" panose="02040503050406030204" pitchFamily="18" charset="0"/>
                        <a:ea typeface="Calibri" panose="020F0502020204030204" pitchFamily="34" charset="0"/>
                      </a:rPr>
                      <m:t> </m:t>
                    </m:r>
                    <m:r>
                      <m:rPr>
                        <m:sty m:val="p"/>
                      </m:rPr>
                      <a:rPr lang="en-US" sz="1800">
                        <a:effectLst/>
                        <a:latin typeface="Cambria Math" panose="02040503050406030204" pitchFamily="18" charset="0"/>
                        <a:ea typeface="Calibri" panose="020F0502020204030204" pitchFamily="34" charset="0"/>
                      </a:rPr>
                      <m:t>taksi</m:t>
                    </m:r>
                    <m:r>
                      <a:rPr lang="en-US" sz="1800">
                        <a:effectLst/>
                        <a:latin typeface="Cambria Math" panose="02040503050406030204" pitchFamily="18" charset="0"/>
                        <a:ea typeface="Calibri" panose="020F0502020204030204" pitchFamily="34" charset="0"/>
                      </a:rPr>
                      <m:t> </m:t>
                    </m:r>
                    <m:r>
                      <m:rPr>
                        <m:sty m:val="p"/>
                      </m:rPr>
                      <a:rPr lang="en-US" sz="1800">
                        <a:effectLst/>
                        <a:latin typeface="Cambria Math" panose="02040503050406030204" pitchFamily="18" charset="0"/>
                        <a:ea typeface="Calibri" panose="020F0502020204030204" pitchFamily="34" charset="0"/>
                      </a:rPr>
                      <m:t>bilan</m:t>
                    </m:r>
                    <m:r>
                      <a:rPr lang="en-US" sz="1800">
                        <a:effectLst/>
                        <a:latin typeface="Cambria Math" panose="02040503050406030204" pitchFamily="18" charset="0"/>
                        <a:ea typeface="Calibri" panose="020F0502020204030204" pitchFamily="34" charset="0"/>
                      </a:rPr>
                      <m:t> </m:t>
                    </m:r>
                    <m:r>
                      <m:rPr>
                        <m:sty m:val="p"/>
                      </m:rPr>
                      <a:rPr lang="en-US" sz="1800">
                        <a:effectLst/>
                        <a:latin typeface="Cambria Math" panose="02040503050406030204" pitchFamily="18" charset="0"/>
                        <a:ea typeface="Calibri" panose="020F0502020204030204" pitchFamily="34" charset="0"/>
                      </a:rPr>
                      <m:t>tashiladigan</m:t>
                    </m:r>
                    <m:r>
                      <a:rPr lang="en-US" sz="1800">
                        <a:effectLst/>
                        <a:latin typeface="Cambria Math" panose="02040503050406030204" pitchFamily="18" charset="0"/>
                        <a:ea typeface="Calibri" panose="020F0502020204030204" pitchFamily="34" charset="0"/>
                      </a:rPr>
                      <m:t>  </m:t>
                    </m:r>
                    <m:r>
                      <m:rPr>
                        <m:sty m:val="p"/>
                      </m:rPr>
                      <a:rPr lang="en-US" sz="1800">
                        <a:effectLst/>
                        <a:latin typeface="Cambria Math" panose="02040503050406030204" pitchFamily="18" charset="0"/>
                        <a:ea typeface="Calibri" panose="020F0502020204030204" pitchFamily="34" charset="0"/>
                      </a:rPr>
                      <m:t>yo</m:t>
                    </m:r>
                    <m:r>
                      <a:rPr lang="en-US" sz="1800">
                        <a:effectLst/>
                        <a:latin typeface="Cambria Math" panose="02040503050406030204" pitchFamily="18" charset="0"/>
                        <a:ea typeface="Calibri" panose="020F0502020204030204" pitchFamily="34" charset="0"/>
                      </a:rPr>
                      <m:t>`</m:t>
                    </m:r>
                    <m:r>
                      <m:rPr>
                        <m:sty m:val="p"/>
                      </m:rPr>
                      <a:rPr lang="en-US" sz="1800">
                        <a:effectLst/>
                        <a:latin typeface="Cambria Math" panose="02040503050406030204" pitchFamily="18" charset="0"/>
                        <a:ea typeface="Calibri" panose="020F0502020204030204" pitchFamily="34" charset="0"/>
                      </a:rPr>
                      <m:t>lovchilar</m:t>
                    </m:r>
                    <m:r>
                      <a:rPr lang="en-US" sz="1800">
                        <a:effectLst/>
                        <a:latin typeface="Cambria Math" panose="02040503050406030204" pitchFamily="18" charset="0"/>
                        <a:ea typeface="Calibri" panose="020F0502020204030204" pitchFamily="34" charset="0"/>
                      </a:rPr>
                      <m:t> </m:t>
                    </m:r>
                    <m:r>
                      <m:rPr>
                        <m:sty m:val="p"/>
                      </m:rPr>
                      <a:rPr lang="en-US" sz="1800">
                        <a:effectLst/>
                        <a:latin typeface="Cambria Math" panose="02040503050406030204" pitchFamily="18" charset="0"/>
                        <a:ea typeface="Calibri" panose="020F0502020204030204" pitchFamily="34" charset="0"/>
                      </a:rPr>
                      <m:t>soni</m:t>
                    </m:r>
                  </m:oMath>
                </a14:m>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err="1">
                    <a:effectLst/>
                    <a:latin typeface="Times New Roman" panose="02020603050405020304" pitchFamily="18" charset="0"/>
                    <a:ea typeface="Calibri" panose="020F0502020204030204" pitchFamily="34" charset="0"/>
                  </a:rPr>
                  <a:t>η</a:t>
                </a:r>
                <a:r>
                  <a:rPr lang="en-US" sz="1800" baseline="-25000" dirty="0" err="1">
                    <a:effectLst/>
                    <a:latin typeface="Times New Roman" panose="02020603050405020304" pitchFamily="18" charset="0"/>
                    <a:ea typeface="Calibri" panose="020F0502020204030204" pitchFamily="34" charset="0"/>
                  </a:rPr>
                  <a:t>n</a:t>
                </a:r>
                <a:r>
                  <a:rPr lang="en-US" sz="1800" dirty="0" err="1">
                    <a:effectLst/>
                    <a:latin typeface="Times New Roman" panose="02020603050405020304" pitchFamily="18" charset="0"/>
                    <a:ea typeface="Calibri" panose="020F0502020204030204" pitchFamily="34" charset="0"/>
                  </a:rPr>
                  <a:t>-yo`lovchi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oqimining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noteks</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kelishini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hisobga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oluvchi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koeffitsient</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rPr>
                  <a:t>l</a:t>
                </a:r>
                <a:r>
                  <a:rPr lang="en-US" sz="1800" baseline="-25000" dirty="0">
                    <a:effectLst/>
                    <a:latin typeface="Times New Roman" panose="02020603050405020304" pitchFamily="18" charset="0"/>
                    <a:ea typeface="Calibri" panose="020F0502020204030204" pitchFamily="34" charset="0"/>
                  </a:rPr>
                  <a:t>o`</a:t>
                </a:r>
                <a:r>
                  <a:rPr lang="en-US" sz="1800" dirty="0">
                    <a:effectLst/>
                    <a:latin typeface="Times New Roman" panose="02020603050405020304" pitchFamily="18" charset="0"/>
                    <a:ea typeface="Calibri" panose="020F0502020204030204" pitchFamily="34" charset="0"/>
                  </a:rPr>
                  <a:t>- </a:t>
                </a:r>
                <a14:m>
                  <m:oMath xmlns:m="http://schemas.openxmlformats.org/officeDocument/2006/math">
                    <m:r>
                      <m:rPr>
                        <m:sty m:val="p"/>
                      </m:rPr>
                      <a:rPr lang="en-US" sz="1800">
                        <a:effectLst/>
                        <a:latin typeface="Cambria Math" panose="02040503050406030204" pitchFamily="18" charset="0"/>
                        <a:ea typeface="Calibri" panose="020F0502020204030204" pitchFamily="34" charset="0"/>
                      </a:rPr>
                      <m:t>taksini</m:t>
                    </m:r>
                  </m:oMath>
                </a14:m>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kunlik</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o`rtacha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probeg</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rPr>
                  <a:t>T</a:t>
                </a:r>
                <a:r>
                  <a:rPr lang="en-US" sz="1800" baseline="-25000" dirty="0">
                    <a:effectLst/>
                    <a:latin typeface="Times New Roman" panose="02020603050405020304" pitchFamily="18" charset="0"/>
                    <a:ea typeface="Calibri" panose="020F0502020204030204" pitchFamily="34" charset="0"/>
                  </a:rPr>
                  <a:t>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Ishdagi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vaqt</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14:m>
                  <m:oMath xmlns:m="http://schemas.openxmlformats.org/officeDocument/2006/math">
                    <m:r>
                      <a:rPr lang="en-US" sz="1800" i="1">
                        <a:effectLst/>
                        <a:latin typeface="Cambria Math" panose="02040503050406030204" pitchFamily="18" charset="0"/>
                        <a:ea typeface="Calibri" panose="020F0502020204030204" pitchFamily="34" charset="0"/>
                      </a:rPr>
                      <m:t>𝛿</m:t>
                    </m:r>
                  </m:oMath>
                </a14:m>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vaqtdan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foydalanish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koeffitsient</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Cambria Math" panose="02040503050406030204" pitchFamily="18" charset="0"/>
                    <a:ea typeface="Calibri" panose="020F0502020204030204" pitchFamily="34" charset="0"/>
                    <a:cs typeface="Cambria Math" panose="02040503050406030204" pitchFamily="18" charset="0"/>
                  </a:rPr>
                  <a:t>𝛃</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to`lovli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kmdan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foydalanish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koeffitsienti</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err="1">
                    <a:effectLst/>
                    <a:latin typeface="Times New Roman" panose="02020603050405020304" pitchFamily="18" charset="0"/>
                    <a:ea typeface="Calibri" panose="020F0502020204030204" pitchFamily="34" charset="0"/>
                  </a:rPr>
                  <a:t>n</a:t>
                </a:r>
                <a:r>
                  <a:rPr lang="en-US" sz="1800" baseline="-25000" dirty="0" err="1">
                    <a:effectLst/>
                    <a:latin typeface="Times New Roman" panose="02020603050405020304" pitchFamily="18" charset="0"/>
                    <a:ea typeface="Calibri" panose="020F0502020204030204" pitchFamily="34" charset="0"/>
                  </a:rPr>
                  <a:t>c</a:t>
                </a:r>
                <a:r>
                  <a:rPr lang="en-US" sz="1800" dirty="0" err="1">
                    <a:effectLst/>
                    <a:latin typeface="Times New Roman" panose="02020603050405020304" pitchFamily="18" charset="0"/>
                    <a:ea typeface="Calibri" panose="020F0502020204030204" pitchFamily="34" charset="0"/>
                  </a:rPr>
                  <a:t>-sutkadagi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qatnovlar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soni</a:t>
                </a:r>
                <a:endParaRPr lang="ru-RU" sz="1600" dirty="0">
                  <a:effectLst/>
                  <a:latin typeface="Times New Roman" panose="02020603050405020304" pitchFamily="18" charset="0"/>
                  <a:ea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E3985E54-6AF5-8AD2-3ED9-6EDED4168059}"/>
                  </a:ext>
                </a:extLst>
              </p:cNvPr>
              <p:cNvSpPr txBox="1">
                <a:spLocks noRot="1" noChangeAspect="1" noMove="1" noResize="1" noEditPoints="1" noAdjustHandles="1" noChangeArrowheads="1" noChangeShapeType="1" noTextEdit="1"/>
              </p:cNvSpPr>
              <p:nvPr/>
            </p:nvSpPr>
            <p:spPr>
              <a:xfrm>
                <a:off x="5307806" y="518147"/>
                <a:ext cx="6119812" cy="5271636"/>
              </a:xfrm>
              <a:prstGeom prst="rect">
                <a:avLst/>
              </a:prstGeom>
              <a:blipFill>
                <a:blip r:embed="rId4"/>
                <a:stretch>
                  <a:fillRect l="-896" r="-797" b="-925"/>
                </a:stretch>
              </a:blipFill>
            </p:spPr>
            <p:txBody>
              <a:bodyPr/>
              <a:lstStyle/>
              <a:p>
                <a:r>
                  <a:rPr lang="ru-RU">
                    <a:noFill/>
                  </a:rPr>
                  <a:t> </a:t>
                </a:r>
              </a:p>
            </p:txBody>
          </p:sp>
        </mc:Fallback>
      </mc:AlternateContent>
    </p:spTree>
    <p:extLst>
      <p:ext uri="{BB962C8B-B14F-4D97-AF65-F5344CB8AC3E}">
        <p14:creationId xmlns:p14="http://schemas.microsoft.com/office/powerpoint/2010/main" val="71201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29877"/>
          <a:stretch/>
        </p:blipFill>
        <p:spPr>
          <a:xfrm>
            <a:off x="0" y="4148903"/>
            <a:ext cx="12192000" cy="2709097"/>
          </a:xfrm>
          <a:prstGeom prst="rect">
            <a:avLst/>
          </a:prstGeom>
        </p:spPr>
      </p:pic>
      <p:sp>
        <p:nvSpPr>
          <p:cNvPr id="5" name="Прямоугольник 4"/>
          <p:cNvSpPr/>
          <p:nvPr/>
        </p:nvSpPr>
        <p:spPr>
          <a:xfrm>
            <a:off x="3729643" y="3641359"/>
            <a:ext cx="8722822" cy="461665"/>
          </a:xfrm>
          <a:prstGeom prst="rect">
            <a:avLst/>
          </a:prstGeom>
        </p:spPr>
        <p:txBody>
          <a:bodyPr wrap="square">
            <a:spAutoFit/>
          </a:bodyPr>
          <a:lstStyle/>
          <a:p>
            <a:r>
              <a:rPr lang="ru-RU" sz="1200" dirty="0" err="1">
                <a:solidFill>
                  <a:schemeClr val="tx2">
                    <a:lumMod val="60000"/>
                    <a:lumOff val="40000"/>
                  </a:schemeClr>
                </a:solidFill>
              </a:rPr>
              <a:t>Hochgesang</a:t>
            </a:r>
            <a:r>
              <a:rPr lang="ru-RU" sz="1200" dirty="0">
                <a:solidFill>
                  <a:schemeClr val="tx2">
                    <a:lumMod val="60000"/>
                    <a:lumOff val="40000"/>
                  </a:schemeClr>
                </a:solidFill>
              </a:rPr>
              <a:t> J.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January</a:t>
            </a:r>
            <a:r>
              <a:rPr lang="ru-RU" sz="1200" dirty="0">
                <a:solidFill>
                  <a:schemeClr val="tx2">
                    <a:lumMod val="60000"/>
                    <a:lumOff val="40000"/>
                  </a:schemeClr>
                </a:solidFill>
              </a:rPr>
              <a:t> 14, 2020). </a:t>
            </a:r>
            <a:r>
              <a:rPr lang="ru-RU" sz="1200" dirty="0" err="1">
                <a:solidFill>
                  <a:schemeClr val="tx2">
                    <a:lumMod val="60000"/>
                    <a:lumOff val="40000"/>
                  </a:schemeClr>
                </a:solidFill>
              </a:rPr>
              <a:t>Highway</a:t>
            </a:r>
            <a:r>
              <a:rPr lang="ru-RU" sz="1200" dirty="0">
                <a:solidFill>
                  <a:schemeClr val="tx2">
                    <a:lumMod val="60000"/>
                    <a:lumOff val="40000"/>
                  </a:schemeClr>
                </a:solidFill>
              </a:rPr>
              <a:t>. </a:t>
            </a:r>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https://unsplash.com/photos/3-y9vq8uoxk</a:t>
            </a:r>
          </a:p>
        </p:txBody>
      </p:sp>
      <p:sp>
        <p:nvSpPr>
          <p:cNvPr id="6" name="TextBox 5">
            <a:extLst>
              <a:ext uri="{FF2B5EF4-FFF2-40B4-BE49-F238E27FC236}">
                <a16:creationId xmlns:a16="http://schemas.microsoft.com/office/drawing/2014/main" id="{45C8DB65-7B49-7CDB-8CF9-D4231C9BC959}"/>
              </a:ext>
            </a:extLst>
          </p:cNvPr>
          <p:cNvSpPr txBox="1"/>
          <p:nvPr/>
        </p:nvSpPr>
        <p:spPr>
          <a:xfrm>
            <a:off x="959643" y="228917"/>
            <a:ext cx="9679781" cy="3366563"/>
          </a:xfrm>
          <a:prstGeom prst="rect">
            <a:avLst/>
          </a:prstGeom>
          <a:noFill/>
        </p:spPr>
        <p:txBody>
          <a:bodyPr wrap="square">
            <a:spAutoFit/>
          </a:bodyPr>
          <a:lstStyle/>
          <a:p>
            <a:pPr algn="just">
              <a:lnSpc>
                <a:spcPct val="150000"/>
              </a:lnSpc>
            </a:pPr>
            <a:r>
              <a:rPr lang="en-US" sz="1800" dirty="0" err="1">
                <a:effectLst/>
                <a:latin typeface="Times New Roman" panose="02020603050405020304" pitchFamily="18" charset="0"/>
                <a:ea typeface="Calibri" panose="020F0502020204030204" pitchFamily="34" charset="0"/>
              </a:rPr>
              <a:t>Taksimotorlarda</a:t>
            </a:r>
            <a:r>
              <a:rPr lang="en-US" sz="1800" dirty="0">
                <a:effectLst/>
                <a:latin typeface="Times New Roman" panose="02020603050405020304" pitchFamily="18" charset="0"/>
                <a:ea typeface="Calibri" panose="020F0502020204030204" pitchFamily="34" charset="0"/>
              </a:rPr>
              <a:t> bosh </a:t>
            </a:r>
            <a:r>
              <a:rPr lang="en-US" sz="1800" dirty="0" err="1">
                <a:effectLst/>
                <a:latin typeface="Times New Roman" panose="02020603050405020304" pitchFamily="18" charset="0"/>
                <a:ea typeface="Calibri" panose="020F0502020204030204" pitchFamily="34" charset="0"/>
              </a:rPr>
              <a:t>ko`rsatkich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bo`lib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to`lovli</a:t>
            </a:r>
            <a:r>
              <a:rPr lang="en-US" sz="1800" dirty="0">
                <a:effectLst/>
                <a:latin typeface="Times New Roman" panose="02020603050405020304" pitchFamily="18" charset="0"/>
                <a:ea typeface="Calibri" panose="020F0502020204030204" pitchFamily="34" charset="0"/>
              </a:rPr>
              <a:t> km </a:t>
            </a:r>
            <a:r>
              <a:rPr lang="en-US" sz="1800" dirty="0" err="1">
                <a:effectLst/>
                <a:latin typeface="Times New Roman" panose="02020603050405020304" pitchFamily="18" charset="0"/>
                <a:ea typeface="Calibri" panose="020F0502020204030204" pitchFamily="34" charset="0"/>
              </a:rPr>
              <a:t>va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undan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foydalanish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koeffitsienti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hisoblanadi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Odatda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yo`lovchi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oqimiga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qarab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to`lovli</a:t>
            </a:r>
            <a:r>
              <a:rPr lang="en-US" sz="1800" dirty="0">
                <a:effectLst/>
                <a:latin typeface="Times New Roman" panose="02020603050405020304" pitchFamily="18" charset="0"/>
                <a:ea typeface="Calibri" panose="020F0502020204030204" pitchFamily="34" charset="0"/>
              </a:rPr>
              <a:t> km </a:t>
            </a:r>
            <a:r>
              <a:rPr lang="en-US" sz="1800" dirty="0" err="1">
                <a:effectLst/>
                <a:latin typeface="Times New Roman" panose="02020603050405020304" pitchFamily="18" charset="0"/>
                <a:ea typeface="Calibri" panose="020F0502020204030204" pitchFamily="34" charset="0"/>
              </a:rPr>
              <a:t>va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undan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foydalanish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koeffitsienti</a:t>
            </a:r>
            <a:r>
              <a:rPr lang="en-US" sz="1800" dirty="0">
                <a:effectLst/>
                <a:latin typeface="Times New Roman" panose="02020603050405020304" pitchFamily="18" charset="0"/>
                <a:ea typeface="Calibri" panose="020F0502020204030204" pitchFamily="34" charset="0"/>
              </a:rPr>
              <a:t> 0,70-0,85 </a:t>
            </a:r>
            <a:r>
              <a:rPr lang="en-US" sz="1800" dirty="0" err="1">
                <a:effectLst/>
                <a:latin typeface="Times New Roman" panose="02020603050405020304" pitchFamily="18" charset="0"/>
                <a:ea typeface="Calibri" panose="020F0502020204030204" pitchFamily="34" charset="0"/>
              </a:rPr>
              <a:t>belgilanadi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Yo`lovchilarni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o`rtacha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yurish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masofasi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shaharni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joylashishga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bog’liq</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bo`ladi</a:t>
            </a:r>
            <a:r>
              <a:rPr lang="en-US" sz="1800" dirty="0">
                <a:effectLst/>
                <a:latin typeface="Times New Roman" panose="02020603050405020304" pitchFamily="18" charset="0"/>
                <a:ea typeface="Calibri" panose="020F0502020204030204" pitchFamily="34" charset="0"/>
              </a:rPr>
              <a:t>. Bir </a:t>
            </a:r>
            <a:r>
              <a:rPr lang="en-US" sz="1800" dirty="0" err="1">
                <a:effectLst/>
                <a:latin typeface="Times New Roman" panose="02020603050405020304" pitchFamily="18" charset="0"/>
                <a:ea typeface="Calibri" panose="020F0502020204030204" pitchFamily="34" charset="0"/>
              </a:rPr>
              <a:t>vaqtni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o`zida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tashilayotgan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yo`lovchilar</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yo`lovchi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bilan</a:t>
            </a:r>
            <a:r>
              <a:rPr lang="en-US" sz="1800" dirty="0">
                <a:effectLst/>
                <a:latin typeface="Times New Roman" panose="02020603050405020304" pitchFamily="18" charset="0"/>
                <a:ea typeface="Calibri" panose="020F0502020204030204" pitchFamily="34" charset="0"/>
              </a:rPr>
              <a:t> 40-45 </a:t>
            </a:r>
            <a:r>
              <a:rPr lang="en-US" sz="1800" dirty="0" err="1">
                <a:effectLst/>
                <a:latin typeface="Times New Roman" panose="02020603050405020304" pitchFamily="18" charset="0"/>
                <a:ea typeface="Calibri" panose="020F0502020204030204" pitchFamily="34" charset="0"/>
              </a:rPr>
              <a:t>foiz</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ikki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yo`lovchi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bilan</a:t>
            </a:r>
            <a:r>
              <a:rPr lang="en-US" sz="1800" dirty="0">
                <a:effectLst/>
                <a:latin typeface="Times New Roman" panose="02020603050405020304" pitchFamily="18" charset="0"/>
                <a:ea typeface="Calibri" panose="020F0502020204030204" pitchFamily="34" charset="0"/>
              </a:rPr>
              <a:t> 30-35 </a:t>
            </a:r>
            <a:r>
              <a:rPr lang="en-US" sz="1800" dirty="0" err="1">
                <a:effectLst/>
                <a:latin typeface="Times New Roman" panose="02020603050405020304" pitchFamily="18" charset="0"/>
                <a:ea typeface="Calibri" panose="020F0502020204030204" pitchFamily="34" charset="0"/>
              </a:rPr>
              <a:t>foiz</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uch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yo`lovchi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bilan</a:t>
            </a:r>
            <a:r>
              <a:rPr lang="en-US" sz="1800" dirty="0">
                <a:effectLst/>
                <a:latin typeface="Times New Roman" panose="02020603050405020304" pitchFamily="18" charset="0"/>
                <a:ea typeface="Calibri" panose="020F0502020204030204" pitchFamily="34" charset="0"/>
              </a:rPr>
              <a:t> 15-20 </a:t>
            </a:r>
            <a:r>
              <a:rPr lang="en-US" sz="1800" dirty="0" err="1">
                <a:effectLst/>
                <a:latin typeface="Times New Roman" panose="02020603050405020304" pitchFamily="18" charset="0"/>
                <a:ea typeface="Calibri" panose="020F0502020204030204" pitchFamily="34" charset="0"/>
              </a:rPr>
              <a:t>foiz</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to`rt</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yo`lovchi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bilan</a:t>
            </a:r>
            <a:r>
              <a:rPr lang="en-US" sz="1800" dirty="0">
                <a:effectLst/>
                <a:latin typeface="Times New Roman" panose="02020603050405020304" pitchFamily="18" charset="0"/>
                <a:ea typeface="Calibri" panose="020F0502020204030204" pitchFamily="34" charset="0"/>
              </a:rPr>
              <a:t> 5-10 </a:t>
            </a:r>
            <a:r>
              <a:rPr lang="en-US" sz="1800" dirty="0" err="1">
                <a:effectLst/>
                <a:latin typeface="Times New Roman" panose="02020603050405020304" pitchFamily="18" charset="0"/>
                <a:ea typeface="Calibri" panose="020F0502020204030204" pitchFamily="34" charset="0"/>
              </a:rPr>
              <a:t>foiz</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34581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556B22F-B440-E8A4-12EA-4A1ECAE41432}"/>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75BE2D3A-53D5-5A40-A88B-51B6C953E87E}"/>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99F049F7-6C96-9B38-2408-9D9203CAE881}"/>
              </a:ext>
            </a:extLst>
          </p:cNvPr>
          <p:cNvSpPr txBox="1"/>
          <p:nvPr/>
        </p:nvSpPr>
        <p:spPr>
          <a:xfrm>
            <a:off x="1014412" y="212309"/>
            <a:ext cx="10163175" cy="5028556"/>
          </a:xfrm>
          <a:prstGeom prst="rect">
            <a:avLst/>
          </a:prstGeom>
          <a:noFill/>
        </p:spPr>
        <p:txBody>
          <a:bodyPr wrap="square">
            <a:spAutoFit/>
          </a:bodyPr>
          <a:lstStyle/>
          <a:p>
            <a:pPr algn="just">
              <a:lnSpc>
                <a:spcPct val="150000"/>
              </a:lnSpc>
            </a:pPr>
            <a:r>
              <a:rPr lang="en-US" sz="1800" dirty="0">
                <a:effectLst/>
                <a:latin typeface="Times New Roman" panose="02020603050405020304" pitchFamily="18" charset="0"/>
                <a:ea typeface="Calibri" panose="020F0502020204030204" pitchFamily="34" charset="0"/>
              </a:rPr>
              <a:t>Yuki </a:t>
            </a:r>
            <a:r>
              <a:rPr lang="en-US" sz="1800" dirty="0" err="1">
                <a:effectLst/>
                <a:latin typeface="Times New Roman" panose="02020603050405020304" pitchFamily="18" charset="0"/>
                <a:ea typeface="Calibri" panose="020F0502020204030204" pitchFamily="34" charset="0"/>
              </a:rPr>
              <a:t>bilan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yo`lovchilar</a:t>
            </a:r>
            <a:r>
              <a:rPr lang="en-US" sz="1800" dirty="0">
                <a:effectLst/>
                <a:latin typeface="Times New Roman" panose="02020603050405020304" pitchFamily="18" charset="0"/>
                <a:ea typeface="Calibri" panose="020F0502020204030204" pitchFamily="34" charset="0"/>
              </a:rPr>
              <a:t> 15-20 </a:t>
            </a:r>
            <a:r>
              <a:rPr lang="en-US" sz="1800" dirty="0" err="1">
                <a:effectLst/>
                <a:latin typeface="Times New Roman" panose="02020603050405020304" pitchFamily="18" charset="0"/>
                <a:ea typeface="Calibri" panose="020F0502020204030204" pitchFamily="34" charset="0"/>
              </a:rPr>
              <a:t>foiz</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Texnik</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tezlik</a:t>
            </a:r>
            <a:r>
              <a:rPr lang="en-US" sz="1800" dirty="0">
                <a:effectLst/>
                <a:latin typeface="Times New Roman" panose="02020603050405020304" pitchFamily="18" charset="0"/>
                <a:ea typeface="Calibri" panose="020F0502020204030204" pitchFamily="34" charset="0"/>
              </a:rPr>
              <a:t> 25-30 km/</a:t>
            </a:r>
            <a:r>
              <a:rPr lang="en-US" sz="1800" dirty="0" err="1">
                <a:effectLst/>
                <a:latin typeface="Times New Roman" panose="02020603050405020304" pitchFamily="18" charset="0"/>
                <a:ea typeface="Calibri" panose="020F0502020204030204" pitchFamily="34" charset="0"/>
              </a:rPr>
              <a:t>soat</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ishlatish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tezligi</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rPr>
              <a:t> 18 km/</a:t>
            </a:r>
            <a:r>
              <a:rPr lang="en-US" sz="1800" dirty="0" err="1">
                <a:effectLst/>
                <a:latin typeface="Times New Roman" panose="02020603050405020304" pitchFamily="18" charset="0"/>
                <a:ea typeface="Calibri" panose="020F0502020204030204" pitchFamily="34" charset="0"/>
              </a:rPr>
              <a:t>soat</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Yengil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taksi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avtomobillarining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to`xtab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turish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tarmog’i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Yengil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taksi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avtomobillarining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to`xtab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turish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joylari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soni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shaharlarda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taxminan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har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ikki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kvadrat</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kilomеtr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xududga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kamida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bitta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qabul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etiladi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Bunday</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to`xtab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turish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joylarini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shahar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xududlarida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joylashtirishda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shaharning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gеografik</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o`rni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shahar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marshrut</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transporti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tarmog’i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passajirlar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ko`plab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yg’iladigan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aeroport</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tеmir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vokzal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yirik</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ma'muriy</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markazlar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tomosha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joylari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va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shu</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kabilar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hisobga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olinishi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lozim</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To`xtab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turish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joylari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orasidagi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masofalar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shahar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markaziy</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xududlarida</a:t>
            </a:r>
            <a:r>
              <a:rPr lang="en-US" sz="1800" dirty="0">
                <a:effectLst/>
                <a:latin typeface="Times New Roman" panose="02020603050405020304" pitchFamily="18" charset="0"/>
                <a:ea typeface="Calibri" panose="020F0502020204030204" pitchFamily="34" charset="0"/>
              </a:rPr>
              <a:t> 0,5—1,1 km </a:t>
            </a:r>
            <a:r>
              <a:rPr lang="en-US" sz="1800" dirty="0" err="1">
                <a:effectLst/>
                <a:latin typeface="Times New Roman" panose="02020603050405020304" pitchFamily="18" charset="0"/>
                <a:ea typeface="Calibri" panose="020F0502020204030204" pitchFamily="34" charset="0"/>
              </a:rPr>
              <a:t>atrofida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qolgan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xududlarda</a:t>
            </a:r>
            <a:r>
              <a:rPr lang="en-US" sz="1800" dirty="0">
                <a:effectLst/>
                <a:latin typeface="Times New Roman" panose="02020603050405020304" pitchFamily="18" charset="0"/>
                <a:ea typeface="Calibri" panose="020F0502020204030204" pitchFamily="34" charset="0"/>
              </a:rPr>
              <a:t> 0,8—1,5 km </a:t>
            </a:r>
            <a:r>
              <a:rPr lang="en-US" sz="1800" dirty="0" err="1">
                <a:effectLst/>
                <a:latin typeface="Times New Roman" panose="02020603050405020304" pitchFamily="18" charset="0"/>
                <a:ea typeface="Calibri" panose="020F0502020204030204" pitchFamily="34" charset="0"/>
              </a:rPr>
              <a:t>atrofida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qabul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etiladi.Taksi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avtomobillari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to`xtab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turish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joylari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yil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davomida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uzluksiz</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ishlaydigan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yoki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mavsumiy</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sutka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davomida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uzluksiz</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ishlaydigan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yoki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sutka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soatlarining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ma'lum</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err="1">
                <a:effectLst/>
                <a:latin typeface="Times New Roman" panose="02020603050405020304" pitchFamily="18" charset="0"/>
                <a:ea typeface="Calibri" panose="020F0502020204030204" pitchFamily="34" charset="0"/>
              </a:rPr>
              <a:t>chеgarasida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ishlaydigan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xillarga</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bo`linadi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Taksilarning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to`xtab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turish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joylarining</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yo`l</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qoplamasi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oq</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bo`yoq</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bilan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bеlgilab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qo`yiladi</a:t>
            </a:r>
            <a:r>
              <a:rPr lang="en-US" sz="1800" dirty="0">
                <a:effectLst/>
                <a:latin typeface="Times New Roman" panose="02020603050405020304" pitchFamily="18" charset="0"/>
                <a:ea typeface="Calibri" panose="020F0502020204030204" pitchFamily="34" charset="0"/>
              </a:rPr>
              <a:t>. Har </a:t>
            </a:r>
            <a:r>
              <a:rPr lang="en-US" sz="1800" dirty="0" err="1">
                <a:effectLst/>
                <a:latin typeface="Times New Roman" panose="02020603050405020304" pitchFamily="18" charset="0"/>
                <a:ea typeface="Calibri" panose="020F0502020204030204" pitchFamily="34" charset="0"/>
              </a:rPr>
              <a:t>bir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to`xtab</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turish</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joyi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bеlgilangan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namunadagi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ko`rsatkichlar</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bilan</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jihozlanishi</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zarur</a:t>
            </a:r>
            <a:r>
              <a:rPr lang="en-US" sz="1800" dirty="0">
                <a:effectLst/>
                <a:latin typeface="Times New Roman" panose="02020603050405020304" pitchFamily="18" charset="0"/>
                <a:ea typeface="Calibri" panose="020F0502020204030204" pitchFamily="34"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08168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4214" y="4283171"/>
            <a:ext cx="3581011" cy="2654051"/>
          </a:xfrm>
          <a:prstGeom prst="rect">
            <a:avLst/>
          </a:prstGeom>
          <a:ln>
            <a:noFill/>
          </a:ln>
          <a:effectLst>
            <a:softEdge rad="112500"/>
          </a:effectLst>
        </p:spPr>
      </p:pic>
      <p:sp>
        <p:nvSpPr>
          <p:cNvPr id="5" name="Прямоугольник 4"/>
          <p:cNvSpPr/>
          <p:nvPr/>
        </p:nvSpPr>
        <p:spPr>
          <a:xfrm>
            <a:off x="135572" y="5240865"/>
            <a:ext cx="6722428" cy="738664"/>
          </a:xfrm>
          <a:prstGeom prst="rect">
            <a:avLst/>
          </a:prstGeom>
        </p:spPr>
        <p:txBody>
          <a:bodyPr wrap="square">
            <a:spAutoFit/>
          </a:bodyPr>
          <a:lstStyle/>
          <a:p>
            <a:r>
              <a:rPr lang="ru-RU" sz="1400" dirty="0" err="1">
                <a:solidFill>
                  <a:schemeClr val="tx2">
                    <a:lumMod val="60000"/>
                    <a:lumOff val="40000"/>
                  </a:schemeClr>
                </a:solidFill>
              </a:rPr>
              <a:t>Meissner</a:t>
            </a:r>
            <a:r>
              <a:rPr lang="ru-RU" sz="1400" dirty="0">
                <a:solidFill>
                  <a:schemeClr val="tx2">
                    <a:lumMod val="60000"/>
                    <a:lumOff val="40000"/>
                  </a:schemeClr>
                </a:solidFill>
              </a:rPr>
              <a:t> J. (</a:t>
            </a:r>
            <a:r>
              <a:rPr lang="ru-RU" sz="1400" dirty="0" err="1">
                <a:solidFill>
                  <a:schemeClr val="tx2">
                    <a:lumMod val="60000"/>
                    <a:lumOff val="40000"/>
                  </a:schemeClr>
                </a:solidFill>
              </a:rPr>
              <a:t>Published</a:t>
            </a:r>
            <a:r>
              <a:rPr lang="ru-RU" sz="1400" dirty="0">
                <a:solidFill>
                  <a:schemeClr val="tx2">
                    <a:lumMod val="60000"/>
                    <a:lumOff val="40000"/>
                  </a:schemeClr>
                </a:solidFill>
              </a:rPr>
              <a:t> </a:t>
            </a:r>
            <a:r>
              <a:rPr lang="ru-RU" sz="1400" dirty="0" err="1">
                <a:solidFill>
                  <a:schemeClr val="tx2">
                    <a:lumMod val="60000"/>
                    <a:lumOff val="40000"/>
                  </a:schemeClr>
                </a:solidFill>
              </a:rPr>
              <a:t>on</a:t>
            </a:r>
            <a:r>
              <a:rPr lang="ru-RU" sz="1400" dirty="0">
                <a:solidFill>
                  <a:schemeClr val="tx2">
                    <a:lumMod val="60000"/>
                    <a:lumOff val="40000"/>
                  </a:schemeClr>
                </a:solidFill>
              </a:rPr>
              <a:t> </a:t>
            </a:r>
            <a:r>
              <a:rPr lang="ru-RU" sz="1400" dirty="0" err="1">
                <a:solidFill>
                  <a:schemeClr val="tx2">
                    <a:lumMod val="60000"/>
                    <a:lumOff val="40000"/>
                  </a:schemeClr>
                </a:solidFill>
              </a:rPr>
              <a:t>July</a:t>
            </a:r>
            <a:r>
              <a:rPr lang="ru-RU" sz="1400" dirty="0">
                <a:solidFill>
                  <a:schemeClr val="tx2">
                    <a:lumMod val="60000"/>
                    <a:lumOff val="40000"/>
                  </a:schemeClr>
                </a:solidFill>
              </a:rPr>
              <a:t> 28, 2020). </a:t>
            </a:r>
            <a:r>
              <a:rPr lang="ru-RU" sz="1400" dirty="0" err="1">
                <a:solidFill>
                  <a:schemeClr val="tx2">
                    <a:lumMod val="60000"/>
                    <a:lumOff val="40000"/>
                  </a:schemeClr>
                </a:solidFill>
              </a:rPr>
              <a:t>Outer</a:t>
            </a:r>
            <a:r>
              <a:rPr lang="ru-RU" sz="1400" dirty="0">
                <a:solidFill>
                  <a:schemeClr val="tx2">
                    <a:lumMod val="60000"/>
                    <a:lumOff val="40000"/>
                  </a:schemeClr>
                </a:solidFill>
              </a:rPr>
              <a:t> </a:t>
            </a:r>
            <a:r>
              <a:rPr lang="ru-RU" sz="1400" dirty="0" err="1">
                <a:solidFill>
                  <a:schemeClr val="tx2">
                    <a:lumMod val="60000"/>
                    <a:lumOff val="40000"/>
                  </a:schemeClr>
                </a:solidFill>
              </a:rPr>
              <a:t>Harbor</a:t>
            </a:r>
            <a:r>
              <a:rPr lang="ru-RU" sz="1400" dirty="0">
                <a:solidFill>
                  <a:schemeClr val="tx2">
                    <a:lumMod val="60000"/>
                    <a:lumOff val="40000"/>
                  </a:schemeClr>
                </a:solidFill>
              </a:rPr>
              <a:t>, </a:t>
            </a:r>
            <a:r>
              <a:rPr lang="ru-RU" sz="1400" dirty="0" err="1">
                <a:solidFill>
                  <a:schemeClr val="tx2">
                    <a:lumMod val="60000"/>
                    <a:lumOff val="40000"/>
                  </a:schemeClr>
                </a:solidFill>
              </a:rPr>
              <a:t>Hamburg</a:t>
            </a:r>
            <a:r>
              <a:rPr lang="ru-RU" sz="1400" dirty="0">
                <a:solidFill>
                  <a:schemeClr val="tx2">
                    <a:lumMod val="60000"/>
                    <a:lumOff val="40000"/>
                  </a:schemeClr>
                </a:solidFill>
              </a:rPr>
              <a:t>, </a:t>
            </a:r>
            <a:r>
              <a:rPr lang="ru-RU" sz="1400" dirty="0" err="1">
                <a:solidFill>
                  <a:schemeClr val="tx2">
                    <a:lumMod val="60000"/>
                    <a:lumOff val="40000"/>
                  </a:schemeClr>
                </a:solidFill>
              </a:rPr>
              <a:t>Germany</a:t>
            </a:r>
            <a:r>
              <a:rPr lang="ru-RU" sz="1400" dirty="0">
                <a:solidFill>
                  <a:schemeClr val="tx2">
                    <a:lumMod val="60000"/>
                    <a:lumOff val="40000"/>
                  </a:schemeClr>
                </a:solidFill>
              </a:rPr>
              <a:t>. </a:t>
            </a:r>
            <a:r>
              <a:rPr lang="ru-RU" sz="1400" dirty="0" err="1">
                <a:solidFill>
                  <a:schemeClr val="tx2">
                    <a:lumMod val="60000"/>
                    <a:lumOff val="40000"/>
                  </a:schemeClr>
                </a:solidFill>
              </a:rPr>
              <a:t>Free</a:t>
            </a:r>
            <a:r>
              <a:rPr lang="ru-RU" sz="1400" dirty="0">
                <a:solidFill>
                  <a:schemeClr val="tx2">
                    <a:lumMod val="60000"/>
                    <a:lumOff val="40000"/>
                  </a:schemeClr>
                </a:solidFill>
              </a:rPr>
              <a:t> </a:t>
            </a:r>
            <a:r>
              <a:rPr lang="ru-RU" sz="1400" dirty="0" err="1">
                <a:solidFill>
                  <a:schemeClr val="tx2">
                    <a:lumMod val="60000"/>
                    <a:lumOff val="40000"/>
                  </a:schemeClr>
                </a:solidFill>
              </a:rPr>
              <a:t>to</a:t>
            </a:r>
            <a:r>
              <a:rPr lang="ru-RU" sz="1400" dirty="0">
                <a:solidFill>
                  <a:schemeClr val="tx2">
                    <a:lumMod val="60000"/>
                    <a:lumOff val="40000"/>
                  </a:schemeClr>
                </a:solidFill>
              </a:rPr>
              <a:t> </a:t>
            </a:r>
            <a:r>
              <a:rPr lang="ru-RU" sz="1400" dirty="0" err="1">
                <a:solidFill>
                  <a:schemeClr val="tx2">
                    <a:lumMod val="60000"/>
                    <a:lumOff val="40000"/>
                  </a:schemeClr>
                </a:solidFill>
              </a:rPr>
              <a:t>use</a:t>
            </a:r>
            <a:r>
              <a:rPr lang="ru-RU" sz="1400" dirty="0">
                <a:solidFill>
                  <a:schemeClr val="tx2">
                    <a:lumMod val="60000"/>
                    <a:lumOff val="40000"/>
                  </a:schemeClr>
                </a:solidFill>
              </a:rPr>
              <a:t> </a:t>
            </a:r>
            <a:r>
              <a:rPr lang="ru-RU" sz="1400" dirty="0" err="1">
                <a:solidFill>
                  <a:schemeClr val="tx2">
                    <a:lumMod val="60000"/>
                    <a:lumOff val="40000"/>
                  </a:schemeClr>
                </a:solidFill>
              </a:rPr>
              <a:t>under</a:t>
            </a:r>
            <a:r>
              <a:rPr lang="ru-RU" sz="1400" dirty="0">
                <a:solidFill>
                  <a:schemeClr val="tx2">
                    <a:lumMod val="60000"/>
                    <a:lumOff val="40000"/>
                  </a:schemeClr>
                </a:solidFill>
              </a:rPr>
              <a:t> </a:t>
            </a:r>
            <a:r>
              <a:rPr lang="ru-RU" sz="1400" dirty="0" err="1">
                <a:solidFill>
                  <a:schemeClr val="tx2">
                    <a:lumMod val="60000"/>
                    <a:lumOff val="40000"/>
                  </a:schemeClr>
                </a:solidFill>
              </a:rPr>
              <a:t>the</a:t>
            </a:r>
            <a:r>
              <a:rPr lang="ru-RU" sz="1400" dirty="0">
                <a:solidFill>
                  <a:schemeClr val="tx2">
                    <a:lumMod val="60000"/>
                    <a:lumOff val="40000"/>
                  </a:schemeClr>
                </a:solidFill>
              </a:rPr>
              <a:t> </a:t>
            </a:r>
            <a:r>
              <a:rPr lang="ru-RU" sz="1400" dirty="0" err="1">
                <a:solidFill>
                  <a:schemeClr val="tx2">
                    <a:lumMod val="60000"/>
                    <a:lumOff val="40000"/>
                  </a:schemeClr>
                </a:solidFill>
              </a:rPr>
              <a:t>Unsplash</a:t>
            </a:r>
            <a:r>
              <a:rPr lang="ru-RU" sz="1400" dirty="0">
                <a:solidFill>
                  <a:schemeClr val="tx2">
                    <a:lumMod val="60000"/>
                    <a:lumOff val="40000"/>
                  </a:schemeClr>
                </a:solidFill>
              </a:rPr>
              <a:t> </a:t>
            </a:r>
            <a:r>
              <a:rPr lang="ru-RU" sz="1400" dirty="0" err="1">
                <a:solidFill>
                  <a:schemeClr val="tx2">
                    <a:lumMod val="60000"/>
                    <a:lumOff val="40000"/>
                  </a:schemeClr>
                </a:solidFill>
              </a:rPr>
              <a:t>License</a:t>
            </a:r>
            <a:r>
              <a:rPr lang="en-US" sz="1400" dirty="0">
                <a:solidFill>
                  <a:schemeClr val="tx2">
                    <a:lumMod val="60000"/>
                    <a:lumOff val="40000"/>
                  </a:schemeClr>
                </a:solidFill>
              </a:rPr>
              <a:t>.</a:t>
            </a:r>
            <a:r>
              <a:rPr lang="ru-RU" sz="1400" dirty="0">
                <a:solidFill>
                  <a:schemeClr val="tx2">
                    <a:lumMod val="60000"/>
                    <a:lumOff val="40000"/>
                  </a:schemeClr>
                </a:solidFill>
              </a:rPr>
              <a:t> </a:t>
            </a:r>
            <a:r>
              <a:rPr lang="ru-RU" sz="1400" dirty="0">
                <a:solidFill>
                  <a:schemeClr val="tx2">
                    <a:lumMod val="60000"/>
                    <a:lumOff val="40000"/>
                  </a:schemeClr>
                </a:solidFill>
                <a:hlinkClick r:id="rId3"/>
              </a:rPr>
              <a:t>https://unsplash.com/photos/oGafvInnHlY</a:t>
            </a:r>
            <a:r>
              <a:rPr lang="en-US" sz="1400" dirty="0">
                <a:solidFill>
                  <a:schemeClr val="tx2">
                    <a:lumMod val="60000"/>
                    <a:lumOff val="40000"/>
                  </a:schemeClr>
                </a:solidFill>
              </a:rPr>
              <a:t> </a:t>
            </a:r>
            <a:endParaRPr lang="ru-RU" sz="1400" dirty="0">
              <a:solidFill>
                <a:schemeClr val="tx2">
                  <a:lumMod val="60000"/>
                  <a:lumOff val="40000"/>
                </a:schemeClr>
              </a:solidFill>
            </a:endParaRPr>
          </a:p>
        </p:txBody>
      </p:sp>
      <p:sp>
        <p:nvSpPr>
          <p:cNvPr id="3" name="TextBox 2">
            <a:extLst>
              <a:ext uri="{FF2B5EF4-FFF2-40B4-BE49-F238E27FC236}">
                <a16:creationId xmlns:a16="http://schemas.microsoft.com/office/drawing/2014/main" id="{0211FD75-63D1-43EB-6D75-3FE6FF910052}"/>
              </a:ext>
            </a:extLst>
          </p:cNvPr>
          <p:cNvSpPr txBox="1"/>
          <p:nvPr/>
        </p:nvSpPr>
        <p:spPr>
          <a:xfrm>
            <a:off x="628650" y="244971"/>
            <a:ext cx="10696575" cy="4401205"/>
          </a:xfrm>
          <a:prstGeom prst="rect">
            <a:avLst/>
          </a:prstGeom>
          <a:noFill/>
        </p:spPr>
        <p:txBody>
          <a:bodyPr wrap="square">
            <a:spAutoFit/>
          </a:bodyPr>
          <a:lstStyle/>
          <a:p>
            <a:r>
              <a:rPr lang="en-US" sz="2000" dirty="0">
                <a:effectLst/>
                <a:latin typeface="Times New Roman" panose="02020603050405020304" pitchFamily="18" charset="0"/>
                <a:ea typeface="Calibri" panose="020F0502020204030204" pitchFamily="34" charset="0"/>
              </a:rPr>
              <a:t>“</a:t>
            </a:r>
            <a:r>
              <a:rPr lang="en-US" sz="2000" dirty="0" err="1">
                <a:effectLst/>
                <a:latin typeface="Times New Roman" panose="02020603050405020304" pitchFamily="18" charset="0"/>
                <a:ea typeface="Calibri" panose="020F0502020204030204" pitchFamily="34" charset="0"/>
              </a:rPr>
              <a:t>Tashish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cho`qqisi”dagi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soatda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kamida</a:t>
            </a:r>
            <a:r>
              <a:rPr lang="en-US" sz="2000" dirty="0">
                <a:effectLst/>
                <a:latin typeface="Times New Roman" panose="02020603050405020304" pitchFamily="18" charset="0"/>
                <a:ea typeface="Calibri" panose="020F0502020204030204" pitchFamily="34" charset="0"/>
              </a:rPr>
              <a:t> 20 ta </a:t>
            </a:r>
            <a:r>
              <a:rPr lang="en-US" sz="2000" dirty="0" err="1">
                <a:effectLst/>
                <a:latin typeface="Times New Roman" panose="02020603050405020304" pitchFamily="18" charset="0"/>
                <a:ea typeface="Calibri" panose="020F0502020204030204" pitchFamily="34" charset="0"/>
              </a:rPr>
              <a:t>taksi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avtomobili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jo`natiladigan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punktlarda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dispеtchеrlar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bilan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ulanuvchi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tеlеfon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aloqasi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lozim</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Bunda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zaruratga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qarab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yaqin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atrofdagi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to`xtab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turish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joylaridan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taksilarni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chaqirish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imkoni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bo`ladi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Tashish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cho`qqisi”dagi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soatda</a:t>
            </a:r>
            <a:r>
              <a:rPr lang="en-US" sz="2000" dirty="0">
                <a:effectLst/>
                <a:latin typeface="Times New Roman" panose="02020603050405020304" pitchFamily="18" charset="0"/>
                <a:ea typeface="Calibri" panose="020F0502020204030204" pitchFamily="34" charset="0"/>
              </a:rPr>
              <a:t> 40 dan </a:t>
            </a:r>
            <a:r>
              <a:rPr lang="en-US" sz="2000" dirty="0" err="1">
                <a:effectLst/>
                <a:latin typeface="Times New Roman" panose="02020603050405020304" pitchFamily="18" charset="0"/>
                <a:ea typeface="Calibri" panose="020F0502020204030204" pitchFamily="34" charset="0"/>
              </a:rPr>
              <a:t>ortiq</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yengil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taksi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avtomobillari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jo`natiluvchi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joylarda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maxsus</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dispеtchеrlik</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punkti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tashkil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etish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lozim</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Bunday</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dispеtchеrlik</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punktlarida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zamonaviy</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aloqa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jixozlari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lozim</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Bunday</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aloqalar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shaharning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dispеtchеrlik</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punktlari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hamda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avtotransport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uyushmalari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bilan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zud</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lik</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bilan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bog’lanib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yuzaga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kеlgan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vaziyatlarni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tеzkorlik</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bilan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xal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qilish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imkoniyatiga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ega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zarur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Taksi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avtomobillarining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to`xtab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turish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joylari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tungi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soatlarda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yoritilgan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zarur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to`xtab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turish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joyining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pasporti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bo`ladi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unda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yengil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taksi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avtomobillarining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to`xtab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turishiga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taalluqli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barcha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asosiy</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ma'lumotlar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ko`rsatiladi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Bunday</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pasportlar</a:t>
            </a:r>
            <a:r>
              <a:rPr lang="en-US" sz="2000" dirty="0">
                <a:effectLst/>
                <a:latin typeface="Times New Roman" panose="02020603050405020304" pitchFamily="18" charset="0"/>
                <a:ea typeface="Calibri" panose="020F0502020204030204" pitchFamily="34" charset="0"/>
              </a:rPr>
              <a:t> DAN </a:t>
            </a:r>
            <a:r>
              <a:rPr lang="en-US" sz="2000" dirty="0" err="1">
                <a:effectLst/>
                <a:latin typeface="Times New Roman" panose="02020603050405020304" pitchFamily="18" charset="0"/>
                <a:ea typeface="Calibri" panose="020F0502020204030204" pitchFamily="34" charset="0"/>
              </a:rPr>
              <a:t>bilan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kеlishilgan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xolda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tеgishli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xokimliklar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tomonidan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tasdiqlanadi</a:t>
            </a:r>
            <a:r>
              <a:rPr lang="en-US" sz="2000" dirty="0">
                <a:effectLst/>
                <a:latin typeface="Times New Roman" panose="02020603050405020304" pitchFamily="18" charset="0"/>
                <a:ea typeface="Calibri" panose="020F0502020204030204" pitchFamily="34" charset="0"/>
              </a:rPr>
              <a:t>. Shahar </a:t>
            </a:r>
            <a:r>
              <a:rPr lang="en-US" sz="2000" dirty="0" err="1">
                <a:effectLst/>
                <a:latin typeface="Times New Roman" panose="02020603050405020304" pitchFamily="18" charset="0"/>
                <a:ea typeface="Calibri" panose="020F0502020204030204" pitchFamily="34" charset="0"/>
              </a:rPr>
              <a:t>atrofi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shaharlararo</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qatnov</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marshrutlariga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xarakat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jadvallari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osilishi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boshlanishi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xarakatni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tamomlash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vaqtlari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ko`rsatilgan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bo`lishligi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lozim</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Haydovchilar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mеhnatini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tashkil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etish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ularning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grafigi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haydovchilar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mеhnatini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tashkil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etishga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qo`yiladigan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talablar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amalda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avtobus</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haydovchilariga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qo`yiladigan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talablar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bilan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xildir</a:t>
            </a:r>
            <a:r>
              <a:rPr lang="en-US" sz="2000" dirty="0">
                <a:effectLst/>
                <a:latin typeface="Times New Roman" panose="02020603050405020304" pitchFamily="18" charset="0"/>
                <a:ea typeface="Calibri" panose="020F0502020204030204" pitchFamily="34" charset="0"/>
              </a:rPr>
              <a:t>. </a:t>
            </a:r>
            <a:endParaRPr lang="ru-RU" sz="2000" dirty="0"/>
          </a:p>
        </p:txBody>
      </p:sp>
    </p:spTree>
    <p:extLst>
      <p:ext uri="{BB962C8B-B14F-4D97-AF65-F5344CB8AC3E}">
        <p14:creationId xmlns:p14="http://schemas.microsoft.com/office/powerpoint/2010/main" val="35596951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73588" cy="6858000"/>
          </a:xfrm>
          <a:prstGeom prst="rect">
            <a:avLst/>
          </a:prstGeom>
        </p:spPr>
      </p:pic>
      <p:sp>
        <p:nvSpPr>
          <p:cNvPr id="5" name="Прямоугольник 4"/>
          <p:cNvSpPr/>
          <p:nvPr/>
        </p:nvSpPr>
        <p:spPr>
          <a:xfrm>
            <a:off x="5255095" y="6078974"/>
            <a:ext cx="6795450" cy="415498"/>
          </a:xfrm>
          <a:prstGeom prst="rect">
            <a:avLst/>
          </a:prstGeom>
        </p:spPr>
        <p:txBody>
          <a:bodyPr wrap="none">
            <a:spAutoFit/>
          </a:bodyPr>
          <a:lstStyle/>
          <a:p>
            <a:r>
              <a:rPr lang="en-US" sz="1050" dirty="0" err="1"/>
              <a:t>Ruiter</a:t>
            </a:r>
            <a:r>
              <a:rPr lang="en-US" sz="1050" dirty="0"/>
              <a:t> C. (Published on March 22, 2021). Sunset on Semi Truck. Free to use under the </a:t>
            </a:r>
            <a:r>
              <a:rPr lang="en-US" sz="1050" dirty="0" err="1"/>
              <a:t>Unsplash</a:t>
            </a:r>
            <a:r>
              <a:rPr lang="en-US" sz="1050" dirty="0"/>
              <a:t> License. </a:t>
            </a:r>
          </a:p>
          <a:p>
            <a:r>
              <a:rPr lang="en-US" sz="1050" dirty="0"/>
              <a:t>https://unsplash.com/photos/EmEQ6kK_5P0</a:t>
            </a:r>
            <a:endParaRPr lang="ru-RU" sz="1050" dirty="0"/>
          </a:p>
        </p:txBody>
      </p:sp>
      <p:sp>
        <p:nvSpPr>
          <p:cNvPr id="3" name="TextBox 2">
            <a:extLst>
              <a:ext uri="{FF2B5EF4-FFF2-40B4-BE49-F238E27FC236}">
                <a16:creationId xmlns:a16="http://schemas.microsoft.com/office/drawing/2014/main" id="{23D60F1A-8433-B26F-AA39-988B1B4D923E}"/>
              </a:ext>
            </a:extLst>
          </p:cNvPr>
          <p:cNvSpPr txBox="1"/>
          <p:nvPr/>
        </p:nvSpPr>
        <p:spPr>
          <a:xfrm>
            <a:off x="5186363" y="363528"/>
            <a:ext cx="6443662" cy="5016758"/>
          </a:xfrm>
          <a:prstGeom prst="rect">
            <a:avLst/>
          </a:prstGeom>
          <a:noFill/>
        </p:spPr>
        <p:txBody>
          <a:bodyPr wrap="square">
            <a:spAutoFit/>
          </a:bodyPr>
          <a:lstStyle/>
          <a:p>
            <a:pPr algn="just"/>
            <a:r>
              <a:rPr lang="en-US" sz="2000" dirty="0" err="1">
                <a:effectLst/>
                <a:latin typeface="Times New Roman" panose="02020603050405020304" pitchFamily="18" charset="0"/>
                <a:ea typeface="Calibri" panose="020F0502020204030204" pitchFamily="34" charset="0"/>
              </a:rPr>
              <a:t>Aksariyat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xollarda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taksi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avtomobillari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haydovchilarining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mеhnatini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tashkil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etishda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ularning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rеjimi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yarim</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smеnali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bo`lib</a:t>
            </a:r>
            <a:r>
              <a:rPr lang="en-US" sz="2000" dirty="0">
                <a:effectLst/>
                <a:latin typeface="Times New Roman" panose="02020603050405020304" pitchFamily="18" charset="0"/>
                <a:ea typeface="Calibri" panose="020F0502020204030204" pitchFamily="34" charset="0"/>
              </a:rPr>
              <a:t>, dam </a:t>
            </a:r>
            <a:r>
              <a:rPr lang="en-US" sz="2000" dirty="0" err="1">
                <a:effectLst/>
                <a:latin typeface="Times New Roman" panose="02020603050405020304" pitchFamily="18" charset="0"/>
                <a:ea typeface="Calibri" panose="020F0502020204030204" pitchFamily="34" charset="0"/>
              </a:rPr>
              <a:t>olish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kuni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mеhnat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qonunchiligi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talabini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saqlagan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holda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xafta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kunlari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ichida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siljuvchi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qilib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bеriladi</a:t>
            </a:r>
            <a:r>
              <a:rPr lang="en-US" sz="2000" dirty="0">
                <a:effectLst/>
                <a:latin typeface="Times New Roman" panose="02020603050405020304" pitchFamily="18" charset="0"/>
                <a:ea typeface="Calibri" panose="020F0502020204030204" pitchFamily="34" charset="0"/>
              </a:rPr>
              <a:t>. Transport </a:t>
            </a:r>
            <a:r>
              <a:rPr lang="en-US" sz="2000" dirty="0" err="1">
                <a:effectLst/>
                <a:latin typeface="Times New Roman" panose="02020603050405020304" pitchFamily="18" charset="0"/>
                <a:ea typeface="Calibri" panose="020F0502020204030204" pitchFamily="34" charset="0"/>
              </a:rPr>
              <a:t>vositalarining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samaradorligini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oshirish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passajirlarning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tashishga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talablarini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maksimal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darajada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qondirish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haydovchilarning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unumini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oshirish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bеlgilangan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shartlarni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bajarish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maqsadida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yil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davomidagi</a:t>
            </a:r>
            <a:r>
              <a:rPr lang="en-US" sz="2000" dirty="0">
                <a:effectLst/>
                <a:latin typeface="Times New Roman" panose="02020603050405020304" pitchFamily="18" charset="0"/>
                <a:ea typeface="Calibri" panose="020F0502020204030204" pitchFamily="34" charset="0"/>
              </a:rPr>
              <a:t> dam </a:t>
            </a:r>
            <a:r>
              <a:rPr lang="en-US" sz="2000" dirty="0" err="1">
                <a:effectLst/>
                <a:latin typeface="Times New Roman" panose="02020603050405020304" pitchFamily="18" charset="0"/>
                <a:ea typeface="Calibri" panose="020F0502020204030204" pitchFamily="34" charset="0"/>
              </a:rPr>
              <a:t>olish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mеhnat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ta'tillari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kunlarida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almashtiruvchi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haydovchilar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mеhnatidan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foydalanish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zarur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Taksi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avtomobillari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haydovchilari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mеhnatining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unumliroq</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toliqmasdan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ishlashining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eng</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oqilona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rеjimi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smеnali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rеjimidir</a:t>
            </a:r>
            <a:r>
              <a:rPr lang="en-US" sz="2000" dirty="0">
                <a:effectLst/>
                <a:latin typeface="Times New Roman" panose="02020603050405020304" pitchFamily="18" charset="0"/>
                <a:ea typeface="Calibri" panose="020F0502020204030204" pitchFamily="34" charset="0"/>
              </a:rPr>
              <a:t>. Ammo </a:t>
            </a:r>
            <a:r>
              <a:rPr lang="en-US" sz="2000" dirty="0" err="1">
                <a:effectLst/>
                <a:latin typeface="Times New Roman" panose="02020603050405020304" pitchFamily="18" charset="0"/>
                <a:ea typeface="Calibri" panose="020F0502020204030204" pitchFamily="34" charset="0"/>
              </a:rPr>
              <a:t>ishni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smеnali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rеjimda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tashkil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etishda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avtomobilni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ikkinchi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haydovchiga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topshirish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uchun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avtosaroyga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qaytishdagi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unumsiz</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passajirsiz</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qatnovlar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ma'lum</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darajada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oshib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kеtadi</a:t>
            </a:r>
            <a:r>
              <a:rPr lang="en-US" sz="2000" dirty="0">
                <a:effectLst/>
                <a:latin typeface="Times New Roman" panose="02020603050405020304" pitchFamily="18" charset="0"/>
                <a:ea typeface="Calibri" panose="020F0502020204030204" pitchFamily="34" charset="0"/>
              </a:rPr>
              <a:t>. </a:t>
            </a:r>
            <a:endParaRPr lang="ru-RU" sz="2000" dirty="0"/>
          </a:p>
        </p:txBody>
      </p:sp>
    </p:spTree>
    <p:extLst>
      <p:ext uri="{BB962C8B-B14F-4D97-AF65-F5344CB8AC3E}">
        <p14:creationId xmlns:p14="http://schemas.microsoft.com/office/powerpoint/2010/main" val="3825003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CAFC031-77C1-8911-E709-327BA009F51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777C52D0-5AED-F274-F070-ED0861146251}"/>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469870C8-740E-BF9A-ADB0-5171BE470D1B}"/>
              </a:ext>
            </a:extLst>
          </p:cNvPr>
          <p:cNvSpPr txBox="1"/>
          <p:nvPr/>
        </p:nvSpPr>
        <p:spPr>
          <a:xfrm>
            <a:off x="890587" y="685800"/>
            <a:ext cx="10410825" cy="4653646"/>
          </a:xfrm>
          <a:prstGeom prst="rect">
            <a:avLst/>
          </a:prstGeom>
          <a:noFill/>
        </p:spPr>
        <p:txBody>
          <a:bodyPr wrap="square">
            <a:spAutoFit/>
          </a:bodyPr>
          <a:lstStyle/>
          <a:p>
            <a:pPr algn="just">
              <a:lnSpc>
                <a:spcPct val="150000"/>
              </a:lnSpc>
            </a:pPr>
            <a:r>
              <a:rPr lang="en-US" sz="2000" b="1" dirty="0">
                <a:effectLst/>
                <a:latin typeface="Times New Roman" panose="02020603050405020304" pitchFamily="18" charset="0"/>
                <a:ea typeface="Calibri" panose="020F0502020204030204" pitchFamily="34" charset="0"/>
              </a:rPr>
              <a:t>16.6 </a:t>
            </a:r>
            <a:r>
              <a:rPr lang="en-US" sz="2000" b="1" dirty="0" err="1">
                <a:effectLst/>
                <a:latin typeface="Times New Roman" panose="02020603050405020304" pitchFamily="18" charset="0"/>
                <a:ea typeface="Calibri" panose="020F0502020204030204" pitchFamily="34" charset="0"/>
              </a:rPr>
              <a:t>Korxona</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tashkilot</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va</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idoralarga</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engil</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avtomobil</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bilan</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xizmat</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etishni</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tashkil</a:t>
            </a:r>
            <a:r>
              <a:rPr lang="en-US" sz="2000" b="1" dirty="0">
                <a:effectLst/>
                <a:latin typeface="Times New Roman" panose="02020603050405020304" pitchFamily="18" charset="0"/>
                <a:ea typeface="Calibri" panose="020F0502020204030204" pitchFamily="34" charset="0"/>
              </a:rPr>
              <a:t> </a:t>
            </a:r>
            <a:r>
              <a:rPr lang="en-US" sz="2000" b="1" dirty="0" err="1">
                <a:effectLst/>
                <a:latin typeface="Times New Roman" panose="02020603050405020304" pitchFamily="18" charset="0"/>
                <a:ea typeface="Calibri" panose="020F0502020204030204" pitchFamily="34" charset="0"/>
              </a:rPr>
              <a:t>etish</a:t>
            </a:r>
            <a:r>
              <a:rPr lang="en-US" sz="2000" b="1" dirty="0">
                <a:effectLst/>
                <a:latin typeface="Times New Roman" panose="02020603050405020304" pitchFamily="18" charset="0"/>
                <a:ea typeface="Calibri" panose="020F0502020204030204" pitchFamily="34" charset="0"/>
              </a:rPr>
              <a:t>.</a:t>
            </a:r>
            <a:endParaRPr lang="ru-RU" dirty="0">
              <a:effectLst/>
              <a:latin typeface="Times New Roman" panose="02020603050405020304" pitchFamily="18" charset="0"/>
              <a:ea typeface="Times New Roman" panose="02020603050405020304" pitchFamily="18" charset="0"/>
            </a:endParaRPr>
          </a:p>
          <a:p>
            <a:pPr algn="just">
              <a:lnSpc>
                <a:spcPct val="150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000" dirty="0">
                <a:effectLst/>
                <a:latin typeface="Times New Roman" panose="02020603050405020304" pitchFamily="18" charset="0"/>
                <a:ea typeface="Times New Roman" panose="02020603050405020304" pitchFamily="18" charset="0"/>
              </a:rPr>
              <a:t>          </a:t>
            </a:r>
            <a:r>
              <a:rPr lang="de-DE" sz="2000" dirty="0" err="1">
                <a:effectLst/>
                <a:latin typeface="Times New Roman" panose="02020603050405020304" pitchFamily="18" charset="0"/>
                <a:ea typeface="Calibri" panose="020F0502020204030204" pitchFamily="34" charset="0"/>
              </a:rPr>
              <a:t>Ye</a:t>
            </a:r>
            <a:r>
              <a:rPr lang="ru-RU" sz="2000" dirty="0" err="1">
                <a:effectLst/>
                <a:latin typeface="Times New Roman" panose="02020603050405020304" pitchFamily="18" charset="0"/>
                <a:ea typeface="Calibri" panose="020F0502020204030204" pitchFamily="34" charset="0"/>
              </a:rPr>
              <a:t>ngil</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avtosaroyda</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idora</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va</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tashkilotlarga</a:t>
            </a:r>
            <a:r>
              <a:rPr lang="ru-RU" sz="2000" dirty="0">
                <a:effectLst/>
                <a:latin typeface="Times New Roman" panose="02020603050405020304" pitchFamily="18" charset="0"/>
                <a:ea typeface="Calibri" panose="020F0502020204030204" pitchFamily="34" charset="0"/>
              </a:rPr>
              <a:t> </a:t>
            </a:r>
            <a:r>
              <a:rPr lang="uz-Cyrl-UZ" sz="2000" dirty="0">
                <a:effectLst/>
                <a:latin typeface="Times New Roman" panose="02020603050405020304" pitchFamily="18" charset="0"/>
                <a:ea typeface="Calibri" panose="020F0502020204030204" pitchFamily="34" charset="0"/>
              </a:rPr>
              <a:t>yengil</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avtomobillar</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bilan</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xizmat</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ko’rsatishni</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tartibga</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solish</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bo’yicha</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Vazirlar</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Mahkamasining</a:t>
            </a:r>
            <a:r>
              <a:rPr lang="ru-RU" sz="2000" dirty="0">
                <a:effectLst/>
                <a:latin typeface="Times New Roman" panose="02020603050405020304" pitchFamily="18" charset="0"/>
                <a:ea typeface="Calibri" panose="020F0502020204030204" pitchFamily="34" charset="0"/>
              </a:rPr>
              <a:t> 1999yil 2 </a:t>
            </a:r>
            <a:r>
              <a:rPr lang="ru-RU" sz="2000" dirty="0" err="1">
                <a:effectLst/>
                <a:latin typeface="Times New Roman" panose="02020603050405020304" pitchFamily="18" charset="0"/>
                <a:ea typeface="Calibri" panose="020F0502020204030204" pitchFamily="34" charset="0"/>
              </a:rPr>
              <a:t>apreldagi</a:t>
            </a:r>
            <a:r>
              <a:rPr lang="ru-RU" sz="2000" dirty="0">
                <a:effectLst/>
                <a:latin typeface="Times New Roman" panose="02020603050405020304" pitchFamily="18" charset="0"/>
                <a:ea typeface="Calibri" panose="020F0502020204030204" pitchFamily="34" charset="0"/>
              </a:rPr>
              <a:t> 154-son </a:t>
            </a:r>
            <a:r>
              <a:rPr lang="ru-RU" sz="2000" dirty="0" err="1">
                <a:effectLst/>
                <a:latin typeface="Times New Roman" panose="02020603050405020304" pitchFamily="18" charset="0"/>
                <a:ea typeface="Calibri" panose="020F0502020204030204" pitchFamily="34" charset="0"/>
              </a:rPr>
              <a:t>qarori</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bilan</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bitta</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transport</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bilan</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yo’l</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bosish</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yillik</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limiti</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va</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byudjet</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tashkilotlarining</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navbatchi</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engil</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avtotransportdan</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foydalanish</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normativlari</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to’g’risida</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nizomda</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quydagilar</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belgilangan</a:t>
            </a:r>
            <a:r>
              <a:rPr lang="ru-RU" sz="2000" dirty="0">
                <a:effectLst/>
                <a:latin typeface="Times New Roman" panose="02020603050405020304" pitchFamily="18" charset="0"/>
                <a:ea typeface="Calibri" panose="020F0502020204030204" pitchFamily="34" charset="0"/>
              </a:rPr>
              <a:t>.[11]</a:t>
            </a:r>
            <a:endParaRPr lang="ru-RU" dirty="0">
              <a:effectLst/>
              <a:latin typeface="Times New Roman" panose="02020603050405020304" pitchFamily="18" charset="0"/>
              <a:ea typeface="Times New Roman" panose="02020603050405020304" pitchFamily="18" charset="0"/>
            </a:endParaRPr>
          </a:p>
          <a:p>
            <a:pPr indent="449580" algn="just">
              <a:lnSpc>
                <a:spcPct val="150000"/>
              </a:lnSpc>
            </a:pPr>
            <a:r>
              <a:rPr lang="ru-RU" sz="2000" dirty="0">
                <a:effectLst/>
                <a:latin typeface="Times New Roman" panose="02020603050405020304" pitchFamily="18" charset="0"/>
                <a:ea typeface="Calibri" panose="020F0502020204030204" pitchFamily="34" charset="0"/>
              </a:rPr>
              <a:t>1.Mazkur </a:t>
            </a:r>
            <a:r>
              <a:rPr lang="ru-RU" sz="2000" dirty="0" err="1">
                <a:effectLst/>
                <a:latin typeface="Times New Roman" panose="02020603050405020304" pitchFamily="18" charset="0"/>
                <a:ea typeface="Calibri" panose="020F0502020204030204" pitchFamily="34" charset="0"/>
              </a:rPr>
              <a:t>nizom</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O’zbekiston</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Respublikasi</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Vazirlar</a:t>
            </a:r>
            <a:r>
              <a:rPr lang="ru-RU" sz="2000" dirty="0">
                <a:effectLst/>
                <a:latin typeface="Times New Roman" panose="02020603050405020304" pitchFamily="18" charset="0"/>
                <a:ea typeface="Calibri" panose="020F0502020204030204" pitchFamily="34" charset="0"/>
              </a:rPr>
              <a:t> </a:t>
            </a:r>
            <a:r>
              <a:rPr lang="ru-RU" sz="2000" dirty="0" err="1">
                <a:effectLst/>
                <a:latin typeface="Times New Roman" panose="02020603050405020304" pitchFamily="18" charset="0"/>
                <a:ea typeface="Calibri" panose="020F0502020204030204" pitchFamily="34" charset="0"/>
              </a:rPr>
              <a:t>Mahkamasining</a:t>
            </a:r>
            <a:r>
              <a:rPr lang="ru-RU" sz="2000" dirty="0">
                <a:effectLst/>
                <a:latin typeface="Times New Roman" panose="02020603050405020304" pitchFamily="18" charset="0"/>
                <a:ea typeface="Calibri" panose="020F0502020204030204" pitchFamily="34" charset="0"/>
              </a:rPr>
              <a:t> </a:t>
            </a:r>
            <a:r>
              <a:rPr lang="uz-Latn-UZ" sz="2000" dirty="0">
                <a:effectLst/>
                <a:latin typeface="Times New Roman" panose="02020603050405020304" pitchFamily="18" charset="0"/>
                <a:ea typeface="Calibri" panose="020F0502020204030204" pitchFamily="34" charset="0"/>
              </a:rPr>
              <a:t>“Neft’ mahsulotlari,suyultirilgan va siqilgan gaz sotish tizimini tartibga solish, ulardan foydalanish va avtotransport vositalarining ishlatilishi ustidan nazoratni kuchaytirish to’g’risida” 1998 yil 31 dekabrdagi 542-son qarorining 2-bandiga muvofiq ishlab chiqilgan va quydagi yo’l bosish yillik limitini belgilaydi:</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571424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C4E2D2-F125-8E3E-C3AF-CA8D3D2F7960}"/>
              </a:ext>
            </a:extLst>
          </p:cNvPr>
          <p:cNvSpPr>
            <a:spLocks noGrp="1"/>
          </p:cNvSpPr>
          <p:nvPr>
            <p:ph type="title"/>
          </p:nvPr>
        </p:nvSpPr>
        <p:spPr/>
        <p:txBody>
          <a:bodyPr/>
          <a:lstStyle/>
          <a:p>
            <a:endParaRPr lang="ru-RU"/>
          </a:p>
        </p:txBody>
      </p:sp>
      <p:graphicFrame>
        <p:nvGraphicFramePr>
          <p:cNvPr id="6" name="Объект 5">
            <a:extLst>
              <a:ext uri="{FF2B5EF4-FFF2-40B4-BE49-F238E27FC236}">
                <a16:creationId xmlns:a16="http://schemas.microsoft.com/office/drawing/2014/main" id="{819F3428-A250-3C0B-B22F-236CE54A4377}"/>
              </a:ext>
            </a:extLst>
          </p:cNvPr>
          <p:cNvGraphicFramePr>
            <a:graphicFrameLocks noGrp="1"/>
          </p:cNvGraphicFramePr>
          <p:nvPr>
            <p:ph idx="1"/>
            <p:extLst>
              <p:ext uri="{D42A27DB-BD31-4B8C-83A1-F6EECF244321}">
                <p14:modId xmlns:p14="http://schemas.microsoft.com/office/powerpoint/2010/main" val="3083148298"/>
              </p:ext>
            </p:extLst>
          </p:nvPr>
        </p:nvGraphicFramePr>
        <p:xfrm>
          <a:off x="1428750" y="540948"/>
          <a:ext cx="8156015" cy="5776104"/>
        </p:xfrm>
        <a:graphic>
          <a:graphicData uri="http://schemas.openxmlformats.org/drawingml/2006/table">
            <a:tbl>
              <a:tblPr firstRow="1" firstCol="1" bandRow="1">
                <a:tableStyleId>{5C22544A-7EE6-4342-B048-85BDC9FD1C3A}</a:tableStyleId>
              </a:tblPr>
              <a:tblGrid>
                <a:gridCol w="3474253">
                  <a:extLst>
                    <a:ext uri="{9D8B030D-6E8A-4147-A177-3AD203B41FA5}">
                      <a16:colId xmlns:a16="http://schemas.microsoft.com/office/drawing/2014/main" val="3511270728"/>
                    </a:ext>
                  </a:extLst>
                </a:gridCol>
                <a:gridCol w="1691535">
                  <a:extLst>
                    <a:ext uri="{9D8B030D-6E8A-4147-A177-3AD203B41FA5}">
                      <a16:colId xmlns:a16="http://schemas.microsoft.com/office/drawing/2014/main" val="357958088"/>
                    </a:ext>
                  </a:extLst>
                </a:gridCol>
                <a:gridCol w="1690683">
                  <a:extLst>
                    <a:ext uri="{9D8B030D-6E8A-4147-A177-3AD203B41FA5}">
                      <a16:colId xmlns:a16="http://schemas.microsoft.com/office/drawing/2014/main" val="1916968970"/>
                    </a:ext>
                  </a:extLst>
                </a:gridCol>
                <a:gridCol w="1299544">
                  <a:extLst>
                    <a:ext uri="{9D8B030D-6E8A-4147-A177-3AD203B41FA5}">
                      <a16:colId xmlns:a16="http://schemas.microsoft.com/office/drawing/2014/main" val="2320162217"/>
                    </a:ext>
                  </a:extLst>
                </a:gridCol>
              </a:tblGrid>
              <a:tr h="1088768">
                <a:tc>
                  <a:txBody>
                    <a:bodyPr/>
                    <a:lstStyle/>
                    <a:p>
                      <a:pPr algn="just">
                        <a:lnSpc>
                          <a:spcPct val="150000"/>
                        </a:lnSpc>
                      </a:pPr>
                      <a:r>
                        <a:rPr lang="uz-Latn-UZ" sz="1400">
                          <a:effectLst/>
                        </a:rPr>
                        <a:t> </a:t>
                      </a:r>
                      <a:endParaRPr lang="ru-RU" sz="1200">
                        <a:effectLst/>
                      </a:endParaRPr>
                    </a:p>
                    <a:p>
                      <a:pPr algn="just">
                        <a:lnSpc>
                          <a:spcPct val="150000"/>
                        </a:lnSpc>
                      </a:pPr>
                      <a:r>
                        <a:rPr lang="uz-Latn-UZ" sz="1400">
                          <a:effectLst/>
                        </a:rPr>
                        <a:t>Xizmat ko’rsatish turi</a:t>
                      </a:r>
                      <a:endParaRPr lang="ru-RU" sz="1200">
                        <a:effectLst/>
                      </a:endParaRPr>
                    </a:p>
                    <a:p>
                      <a:pPr algn="just">
                        <a:lnSpc>
                          <a:spcPct val="150000"/>
                        </a:lnSpc>
                      </a:pPr>
                      <a:r>
                        <a:rPr lang="uz-Latn-UZ" sz="1400">
                          <a:effectLst/>
                        </a:rPr>
                        <a:t> </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pPr>
                      <a:r>
                        <a:rPr lang="uz-Latn-UZ" sz="1400">
                          <a:effectLst/>
                        </a:rPr>
                        <a:t>Ishning smenaliligi</a:t>
                      </a:r>
                      <a:endParaRPr lang="ru-RU" sz="1200">
                        <a:effectLst/>
                      </a:endParaRPr>
                    </a:p>
                    <a:p>
                      <a:pPr algn="just">
                        <a:lnSpc>
                          <a:spcPct val="150000"/>
                        </a:lnSpc>
                      </a:pPr>
                      <a:r>
                        <a:rPr lang="uz-Latn-UZ" sz="1400">
                          <a:effectLst/>
                        </a:rPr>
                        <a:t>(soatlarda)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pPr>
                      <a:r>
                        <a:rPr lang="uz-Latn-UZ" sz="1400">
                          <a:effectLst/>
                        </a:rPr>
                        <a:t>Yillik yo’l, km</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pPr>
                      <a:r>
                        <a:rPr lang="uz-Latn-UZ" sz="1400">
                          <a:effectLst/>
                        </a:rPr>
                        <a:t>Oylik yo’l,km</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extLst>
                  <a:ext uri="{0D108BD9-81ED-4DB2-BD59-A6C34878D82A}">
                    <a16:rowId xmlns:a16="http://schemas.microsoft.com/office/drawing/2014/main" val="3322558154"/>
                  </a:ext>
                </a:extLst>
              </a:tr>
              <a:tr h="1088768">
                <a:tc>
                  <a:txBody>
                    <a:bodyPr/>
                    <a:lstStyle/>
                    <a:p>
                      <a:pPr algn="just">
                        <a:lnSpc>
                          <a:spcPct val="150000"/>
                        </a:lnSpc>
                        <a:spcAft>
                          <a:spcPts val="1000"/>
                        </a:spcAft>
                      </a:pPr>
                      <a:r>
                        <a:rPr lang="uz-Latn-UZ" sz="1400">
                          <a:effectLst/>
                        </a:rPr>
                        <a:t>Shaxsan biriktirilgan avtotrans-portda  2  smenada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14</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36500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3320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extLst>
                  <a:ext uri="{0D108BD9-81ED-4DB2-BD59-A6C34878D82A}">
                    <a16:rowId xmlns:a16="http://schemas.microsoft.com/office/drawing/2014/main" val="4238267754"/>
                  </a:ext>
                </a:extLst>
              </a:tr>
              <a:tr h="1088768">
                <a:tc>
                  <a:txBody>
                    <a:bodyPr/>
                    <a:lstStyle/>
                    <a:p>
                      <a:pPr algn="just">
                        <a:lnSpc>
                          <a:spcPct val="150000"/>
                        </a:lnSpc>
                        <a:spcAft>
                          <a:spcPts val="1000"/>
                        </a:spcAft>
                      </a:pPr>
                      <a:r>
                        <a:rPr lang="uz-Latn-UZ" sz="1400">
                          <a:effectLst/>
                        </a:rPr>
                        <a:t>Shaxsan biriktirilgan avtotrans-portda  1,5  smenada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10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27720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2520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extLst>
                  <a:ext uri="{0D108BD9-81ED-4DB2-BD59-A6C34878D82A}">
                    <a16:rowId xmlns:a16="http://schemas.microsoft.com/office/drawing/2014/main" val="1394910018"/>
                  </a:ext>
                </a:extLst>
              </a:tr>
              <a:tr h="1088768">
                <a:tc>
                  <a:txBody>
                    <a:bodyPr/>
                    <a:lstStyle/>
                    <a:p>
                      <a:pPr algn="just">
                        <a:lnSpc>
                          <a:spcPct val="150000"/>
                        </a:lnSpc>
                        <a:spcAft>
                          <a:spcPts val="1000"/>
                        </a:spcAft>
                      </a:pPr>
                      <a:r>
                        <a:rPr lang="uz-Latn-UZ" sz="1400">
                          <a:effectLst/>
                        </a:rPr>
                        <a:t>Shaxsan biriktirilgan avtotrans-portda  1  smenada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7</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24640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2240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extLst>
                  <a:ext uri="{0D108BD9-81ED-4DB2-BD59-A6C34878D82A}">
                    <a16:rowId xmlns:a16="http://schemas.microsoft.com/office/drawing/2014/main" val="1873727225"/>
                  </a:ext>
                </a:extLst>
              </a:tr>
              <a:tr h="710516">
                <a:tc>
                  <a:txBody>
                    <a:bodyPr/>
                    <a:lstStyle/>
                    <a:p>
                      <a:pPr algn="just">
                        <a:lnSpc>
                          <a:spcPct val="150000"/>
                        </a:lnSpc>
                        <a:spcAft>
                          <a:spcPts val="1000"/>
                        </a:spcAft>
                      </a:pPr>
                      <a:r>
                        <a:rPr lang="uz-Latn-UZ" sz="1400">
                          <a:effectLst/>
                        </a:rPr>
                        <a:t>Navbatchi avtotransportda  2  smenada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14</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27720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2520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extLst>
                  <a:ext uri="{0D108BD9-81ED-4DB2-BD59-A6C34878D82A}">
                    <a16:rowId xmlns:a16="http://schemas.microsoft.com/office/drawing/2014/main" val="2245697475"/>
                  </a:ext>
                </a:extLst>
              </a:tr>
              <a:tr h="710516">
                <a:tc>
                  <a:txBody>
                    <a:bodyPr/>
                    <a:lstStyle/>
                    <a:p>
                      <a:pPr algn="just">
                        <a:lnSpc>
                          <a:spcPct val="150000"/>
                        </a:lnSpc>
                        <a:spcAft>
                          <a:spcPts val="1000"/>
                        </a:spcAft>
                      </a:pPr>
                      <a:r>
                        <a:rPr lang="uz-Latn-UZ" sz="1400">
                          <a:effectLst/>
                        </a:rPr>
                        <a:t>Navbatchi avtotransportda  1,5   smenada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10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a:effectLst/>
                        </a:rPr>
                        <a:t>24640</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tc>
                  <a:txBody>
                    <a:bodyPr/>
                    <a:lstStyle/>
                    <a:p>
                      <a:pPr algn="just">
                        <a:lnSpc>
                          <a:spcPct val="150000"/>
                        </a:lnSpc>
                        <a:spcAft>
                          <a:spcPts val="1000"/>
                        </a:spcAft>
                      </a:pPr>
                      <a:r>
                        <a:rPr lang="uz-Latn-UZ" sz="1400" dirty="0">
                          <a:effectLst/>
                        </a:rPr>
                        <a:t>2240</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3066" marR="63066" marT="0" marB="0"/>
                </a:tc>
                <a:extLst>
                  <a:ext uri="{0D108BD9-81ED-4DB2-BD59-A6C34878D82A}">
                    <a16:rowId xmlns:a16="http://schemas.microsoft.com/office/drawing/2014/main" val="3261703702"/>
                  </a:ext>
                </a:extLst>
              </a:tr>
            </a:tbl>
          </a:graphicData>
        </a:graphic>
      </p:graphicFrame>
      <p:sp>
        <p:nvSpPr>
          <p:cNvPr id="5" name="TextBox 4">
            <a:extLst>
              <a:ext uri="{FF2B5EF4-FFF2-40B4-BE49-F238E27FC236}">
                <a16:creationId xmlns:a16="http://schemas.microsoft.com/office/drawing/2014/main" id="{2D237AE0-A4CF-9AFB-BB81-789A47E29EF7}"/>
              </a:ext>
            </a:extLst>
          </p:cNvPr>
          <p:cNvSpPr txBox="1"/>
          <p:nvPr/>
        </p:nvSpPr>
        <p:spPr>
          <a:xfrm>
            <a:off x="5662613" y="215384"/>
            <a:ext cx="6105524" cy="369332"/>
          </a:xfrm>
          <a:prstGeom prst="rect">
            <a:avLst/>
          </a:prstGeom>
          <a:noFill/>
        </p:spPr>
        <p:txBody>
          <a:bodyPr wrap="square">
            <a:spAutoFit/>
          </a:bodyPr>
          <a:lstStyle/>
          <a:p>
            <a:pPr algn="r"/>
            <a:r>
              <a:rPr lang="uz-Latn-UZ" sz="1800" dirty="0">
                <a:effectLst/>
                <a:latin typeface="Times New Roman" panose="02020603050405020304" pitchFamily="18" charset="0"/>
                <a:ea typeface="Calibri" panose="020F0502020204030204" pitchFamily="34" charset="0"/>
              </a:rPr>
              <a:t>1-Jadval</a:t>
            </a:r>
            <a:endParaRPr lang="ru-RU" dirty="0"/>
          </a:p>
        </p:txBody>
      </p:sp>
    </p:spTree>
    <p:extLst>
      <p:ext uri="{BB962C8B-B14F-4D97-AF65-F5344CB8AC3E}">
        <p14:creationId xmlns:p14="http://schemas.microsoft.com/office/powerpoint/2010/main" val="3975769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3DCA65-0A35-3810-2408-847F8814E88B}"/>
              </a:ext>
            </a:extLst>
          </p:cNvPr>
          <p:cNvSpPr>
            <a:spLocks noGrp="1"/>
          </p:cNvSpPr>
          <p:nvPr>
            <p:ph type="title"/>
          </p:nvPr>
        </p:nvSpPr>
        <p:spPr/>
        <p:txBody>
          <a:bodyPr/>
          <a:lstStyle/>
          <a:p>
            <a:endParaRPr lang="ru-RU"/>
          </a:p>
        </p:txBody>
      </p:sp>
      <p:graphicFrame>
        <p:nvGraphicFramePr>
          <p:cNvPr id="6" name="Объект 5">
            <a:extLst>
              <a:ext uri="{FF2B5EF4-FFF2-40B4-BE49-F238E27FC236}">
                <a16:creationId xmlns:a16="http://schemas.microsoft.com/office/drawing/2014/main" id="{9E52E959-0E04-E327-CEDC-20AB82B15006}"/>
              </a:ext>
            </a:extLst>
          </p:cNvPr>
          <p:cNvGraphicFramePr>
            <a:graphicFrameLocks noGrp="1"/>
          </p:cNvGraphicFramePr>
          <p:nvPr>
            <p:ph idx="1"/>
            <p:extLst>
              <p:ext uri="{D42A27DB-BD31-4B8C-83A1-F6EECF244321}">
                <p14:modId xmlns:p14="http://schemas.microsoft.com/office/powerpoint/2010/main" val="808617040"/>
              </p:ext>
            </p:extLst>
          </p:nvPr>
        </p:nvGraphicFramePr>
        <p:xfrm>
          <a:off x="1417320" y="2370667"/>
          <a:ext cx="9145905" cy="3715809"/>
        </p:xfrm>
        <a:graphic>
          <a:graphicData uri="http://schemas.openxmlformats.org/drawingml/2006/table">
            <a:tbl>
              <a:tblPr firstRow="1" firstCol="1" bandRow="1">
                <a:tableStyleId>{5C22544A-7EE6-4342-B048-85BDC9FD1C3A}</a:tableStyleId>
              </a:tblPr>
              <a:tblGrid>
                <a:gridCol w="4572475">
                  <a:extLst>
                    <a:ext uri="{9D8B030D-6E8A-4147-A177-3AD203B41FA5}">
                      <a16:colId xmlns:a16="http://schemas.microsoft.com/office/drawing/2014/main" val="2781952876"/>
                    </a:ext>
                  </a:extLst>
                </a:gridCol>
                <a:gridCol w="4573430">
                  <a:extLst>
                    <a:ext uri="{9D8B030D-6E8A-4147-A177-3AD203B41FA5}">
                      <a16:colId xmlns:a16="http://schemas.microsoft.com/office/drawing/2014/main" val="2827032173"/>
                    </a:ext>
                  </a:extLst>
                </a:gridCol>
              </a:tblGrid>
              <a:tr h="742893">
                <a:tc>
                  <a:txBody>
                    <a:bodyPr/>
                    <a:lstStyle/>
                    <a:p>
                      <a:pPr algn="just">
                        <a:lnSpc>
                          <a:spcPct val="150000"/>
                        </a:lnSpc>
                        <a:spcAft>
                          <a:spcPts val="1000"/>
                        </a:spcAft>
                      </a:pPr>
                      <a:r>
                        <a:rPr lang="uz-Latn-UZ" sz="1400">
                          <a:effectLst/>
                        </a:rPr>
                        <a:t>Xodimlar soni</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1000"/>
                        </a:spcAft>
                      </a:pPr>
                      <a:r>
                        <a:rPr lang="uz-Latn-UZ" sz="1400">
                          <a:effectLst/>
                        </a:rPr>
                        <a:t>Avtomobillar soni</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3587375"/>
                  </a:ext>
                </a:extLst>
              </a:tr>
              <a:tr h="743229">
                <a:tc>
                  <a:txBody>
                    <a:bodyPr/>
                    <a:lstStyle/>
                    <a:p>
                      <a:pPr algn="just">
                        <a:lnSpc>
                          <a:spcPct val="150000"/>
                        </a:lnSpc>
                        <a:spcAft>
                          <a:spcPts val="1000"/>
                        </a:spcAft>
                      </a:pPr>
                      <a:r>
                        <a:rPr lang="uz-Latn-UZ" sz="1400">
                          <a:effectLst/>
                        </a:rPr>
                        <a:t>100 kishigacha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uz-Latn-UZ" sz="1400">
                          <a:effectLst/>
                        </a:rPr>
                        <a:t>1</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38906767"/>
                  </a:ext>
                </a:extLst>
              </a:tr>
              <a:tr h="743229">
                <a:tc>
                  <a:txBody>
                    <a:bodyPr/>
                    <a:lstStyle/>
                    <a:p>
                      <a:pPr algn="just">
                        <a:lnSpc>
                          <a:spcPct val="150000"/>
                        </a:lnSpc>
                        <a:spcAft>
                          <a:spcPts val="1000"/>
                        </a:spcAft>
                      </a:pPr>
                      <a:r>
                        <a:rPr lang="uz-Latn-UZ" sz="1400">
                          <a:effectLst/>
                        </a:rPr>
                        <a:t>100 dan 200 gacha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uz-Latn-UZ" sz="1400">
                          <a:effectLst/>
                        </a:rPr>
                        <a:t>2</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34341507"/>
                  </a:ext>
                </a:extLst>
              </a:tr>
              <a:tr h="743229">
                <a:tc>
                  <a:txBody>
                    <a:bodyPr/>
                    <a:lstStyle/>
                    <a:p>
                      <a:pPr algn="just">
                        <a:lnSpc>
                          <a:spcPct val="150000"/>
                        </a:lnSpc>
                        <a:spcAft>
                          <a:spcPts val="1000"/>
                        </a:spcAft>
                      </a:pPr>
                      <a:r>
                        <a:rPr lang="uz-Latn-UZ" sz="1400">
                          <a:effectLst/>
                        </a:rPr>
                        <a:t>200 dan 300 gacha</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uz-Latn-UZ" sz="1400">
                          <a:effectLst/>
                        </a:rPr>
                        <a:t>3</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51062120"/>
                  </a:ext>
                </a:extLst>
              </a:tr>
              <a:tr h="743229">
                <a:tc>
                  <a:txBody>
                    <a:bodyPr/>
                    <a:lstStyle/>
                    <a:p>
                      <a:pPr marL="342900" lvl="0" indent="-342900" algn="just">
                        <a:lnSpc>
                          <a:spcPct val="150000"/>
                        </a:lnSpc>
                        <a:spcAft>
                          <a:spcPts val="1000"/>
                        </a:spcAft>
                        <a:buFont typeface="+mj-lt"/>
                        <a:buAutoNum type="arabicPeriod" startAt="300"/>
                      </a:pPr>
                      <a:r>
                        <a:rPr lang="uz-Latn-UZ" sz="1400">
                          <a:effectLst/>
                        </a:rPr>
                        <a:t>va undan  ortiq.</a:t>
                      </a:r>
                      <a:endParaRPr lang="ru-RU"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50000"/>
                        </a:lnSpc>
                        <a:spcAft>
                          <a:spcPts val="1000"/>
                        </a:spcAft>
                      </a:pPr>
                      <a:r>
                        <a:rPr lang="uz-Latn-UZ" sz="1400" dirty="0">
                          <a:effectLst/>
                        </a:rPr>
                        <a:t>4</a:t>
                      </a:r>
                      <a:endParaRPr lang="ru-RU"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233943386"/>
                  </a:ext>
                </a:extLst>
              </a:tr>
            </a:tbl>
          </a:graphicData>
        </a:graphic>
      </p:graphicFrame>
      <p:sp>
        <p:nvSpPr>
          <p:cNvPr id="5" name="TextBox 4">
            <a:extLst>
              <a:ext uri="{FF2B5EF4-FFF2-40B4-BE49-F238E27FC236}">
                <a16:creationId xmlns:a16="http://schemas.microsoft.com/office/drawing/2014/main" id="{CCA19C9B-5E20-654D-A7A9-E034DFCF2999}"/>
              </a:ext>
            </a:extLst>
          </p:cNvPr>
          <p:cNvSpPr txBox="1"/>
          <p:nvPr/>
        </p:nvSpPr>
        <p:spPr>
          <a:xfrm>
            <a:off x="885825" y="152400"/>
            <a:ext cx="10925175" cy="1832809"/>
          </a:xfrm>
          <a:prstGeom prst="rect">
            <a:avLst/>
          </a:prstGeom>
          <a:noFill/>
        </p:spPr>
        <p:txBody>
          <a:bodyPr wrap="square">
            <a:spAutoFit/>
          </a:bodyPr>
          <a:lstStyle/>
          <a:p>
            <a:pPr marL="342900" lvl="0" indent="-342900" algn="just">
              <a:lnSpc>
                <a:spcPct val="150000"/>
              </a:lnSpc>
              <a:spcAft>
                <a:spcPts val="1000"/>
              </a:spcAft>
              <a:buFont typeface="+mj-lt"/>
              <a:buAutoNum type="arabicPeriod"/>
            </a:pPr>
            <a:r>
              <a:rPr lang="uz-Latn-UZ" sz="1800" dirty="0">
                <a:effectLst/>
                <a:latin typeface="Times New Roman" panose="02020603050405020304" pitchFamily="18" charset="0"/>
                <a:ea typeface="Calibri" panose="020F0502020204030204" pitchFamily="34" charset="0"/>
              </a:rPr>
              <a:t>Vazirliklar, davlat komitalari, idoralar, muassasalar, tashkilotlar va xokimliklarga  xodimlar sonidan kelib chiqqan holda  navbatchi mashinalar uchun quydagi normativlar belgilanadi:</a:t>
            </a:r>
            <a:endParaRPr lang="ru-RU" sz="1600" dirty="0">
              <a:effectLst/>
              <a:latin typeface="Times New Roman" panose="02020603050405020304" pitchFamily="18" charset="0"/>
              <a:ea typeface="Times New Roman" panose="02020603050405020304" pitchFamily="18" charset="0"/>
            </a:endParaRPr>
          </a:p>
          <a:p>
            <a:pPr algn="r">
              <a:lnSpc>
                <a:spcPct val="150000"/>
              </a:lnSpc>
            </a:pPr>
            <a:r>
              <a:rPr lang="uz-Latn-UZ" sz="1800" dirty="0">
                <a:effectLst/>
                <a:latin typeface="Times New Roman" panose="02020603050405020304" pitchFamily="18" charset="0"/>
                <a:ea typeface="Calibri" panose="020F0502020204030204" pitchFamily="34" charset="0"/>
              </a:rPr>
              <a:t>2-Jadval</a:t>
            </a:r>
            <a:endParaRPr lang="ru-RU" sz="1600" dirty="0">
              <a:effectLst/>
              <a:latin typeface="Times New Roman" panose="02020603050405020304" pitchFamily="18" charset="0"/>
              <a:ea typeface="Times New Roman" panose="02020603050405020304" pitchFamily="18" charset="0"/>
            </a:endParaRPr>
          </a:p>
          <a:p>
            <a:pPr algn="just">
              <a:lnSpc>
                <a:spcPct val="150000"/>
              </a:lnSpc>
            </a:pPr>
            <a:r>
              <a:rPr lang="uz-Latn-UZ" sz="1800" dirty="0">
                <a:effectLst/>
                <a:latin typeface="Times New Roman" panose="02020603050405020304" pitchFamily="18" charset="0"/>
                <a:ea typeface="Calibri" panose="020F0502020204030204" pitchFamily="34" charset="0"/>
              </a:rPr>
              <a:t>Navbatchi maxsus avtomobillarning normativ me’yorlari</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985038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24349" y="3979866"/>
            <a:ext cx="4145761" cy="2757364"/>
          </a:xfrm>
          <a:prstGeom prst="rect">
            <a:avLst/>
          </a:prstGeom>
          <a:ln>
            <a:noFill/>
          </a:ln>
          <a:effectLst>
            <a:softEdge rad="112500"/>
          </a:effectLst>
        </p:spPr>
      </p:pic>
      <p:sp>
        <p:nvSpPr>
          <p:cNvPr id="3" name="Прямоугольник 2"/>
          <p:cNvSpPr/>
          <p:nvPr/>
        </p:nvSpPr>
        <p:spPr>
          <a:xfrm>
            <a:off x="565265" y="5461152"/>
            <a:ext cx="2621280" cy="1200329"/>
          </a:xfrm>
          <a:prstGeom prst="rect">
            <a:avLst/>
          </a:prstGeom>
        </p:spPr>
        <p:txBody>
          <a:bodyPr wrap="square">
            <a:spAutoFit/>
          </a:bodyPr>
          <a:lstStyle/>
          <a:p>
            <a:r>
              <a:rPr lang="en-US" sz="1200" dirty="0"/>
              <a:t>Le J</a:t>
            </a:r>
            <a:r>
              <a:rPr lang="ru-RU" sz="1200" dirty="0"/>
              <a:t>. (</a:t>
            </a:r>
            <a:r>
              <a:rPr lang="ru-RU" sz="1200" dirty="0" err="1"/>
              <a:t>Published</a:t>
            </a:r>
            <a:r>
              <a:rPr lang="ru-RU" sz="1200" dirty="0"/>
              <a:t> </a:t>
            </a:r>
            <a:r>
              <a:rPr lang="ru-RU" sz="1200" dirty="0" err="1"/>
              <a:t>on</a:t>
            </a:r>
            <a:r>
              <a:rPr lang="ru-RU" sz="1200" dirty="0"/>
              <a:t> </a:t>
            </a:r>
            <a:r>
              <a:rPr lang="ru-RU" sz="1200" dirty="0" err="1"/>
              <a:t>June</a:t>
            </a:r>
            <a:r>
              <a:rPr lang="ru-RU" sz="1200" dirty="0"/>
              <a:t> 10, 2020). </a:t>
            </a:r>
            <a:r>
              <a:rPr lang="ru-RU" sz="1200" dirty="0" err="1"/>
              <a:t>Truck</a:t>
            </a:r>
            <a:r>
              <a:rPr lang="ru-RU" sz="1200" dirty="0"/>
              <a:t> </a:t>
            </a:r>
            <a:r>
              <a:rPr lang="ru-RU" sz="1200" dirty="0" err="1"/>
              <a:t>driving</a:t>
            </a:r>
            <a:r>
              <a:rPr lang="ru-RU" sz="1200" dirty="0"/>
              <a:t> </a:t>
            </a:r>
            <a:r>
              <a:rPr lang="ru-RU" sz="1200" dirty="0" err="1"/>
              <a:t>on</a:t>
            </a:r>
            <a:r>
              <a:rPr lang="ru-RU" sz="1200" dirty="0"/>
              <a:t> </a:t>
            </a:r>
            <a:r>
              <a:rPr lang="ru-RU" sz="1200" dirty="0" err="1"/>
              <a:t>the</a:t>
            </a:r>
            <a:r>
              <a:rPr lang="ru-RU" sz="1200" dirty="0"/>
              <a:t> </a:t>
            </a:r>
            <a:r>
              <a:rPr lang="ru-RU" sz="1200" dirty="0" err="1"/>
              <a:t>road</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en-US" sz="1200" dirty="0"/>
              <a:t>.</a:t>
            </a:r>
            <a:r>
              <a:rPr lang="ru-RU" sz="1200" dirty="0"/>
              <a:t> </a:t>
            </a:r>
            <a:r>
              <a:rPr lang="ru-RU" sz="1200" dirty="0">
                <a:hlinkClick r:id="rId3"/>
              </a:rPr>
              <a:t>https://unsplash.com/photos/mVqTumQH-c0</a:t>
            </a:r>
            <a:r>
              <a:rPr lang="en-US" sz="1200" dirty="0"/>
              <a:t> </a:t>
            </a:r>
            <a:endParaRPr lang="ru-RU" sz="1200" dirty="0"/>
          </a:p>
        </p:txBody>
      </p:sp>
      <p:sp>
        <p:nvSpPr>
          <p:cNvPr id="5" name="TextBox 4">
            <a:extLst>
              <a:ext uri="{FF2B5EF4-FFF2-40B4-BE49-F238E27FC236}">
                <a16:creationId xmlns:a16="http://schemas.microsoft.com/office/drawing/2014/main" id="{D373D0D6-6AD7-A0E4-02F4-68382E15BEAD}"/>
              </a:ext>
            </a:extLst>
          </p:cNvPr>
          <p:cNvSpPr txBox="1"/>
          <p:nvPr/>
        </p:nvSpPr>
        <p:spPr>
          <a:xfrm>
            <a:off x="860539" y="524197"/>
            <a:ext cx="10483735" cy="3366563"/>
          </a:xfrm>
          <a:prstGeom prst="rect">
            <a:avLst/>
          </a:prstGeom>
          <a:noFill/>
        </p:spPr>
        <p:txBody>
          <a:bodyPr wrap="square">
            <a:spAutoFit/>
          </a:bodyPr>
          <a:lstStyle/>
          <a:p>
            <a:pPr indent="449580" algn="just">
              <a:lnSpc>
                <a:spcPct val="150000"/>
              </a:lnSpc>
            </a:pPr>
            <a:r>
              <a:rPr lang="uz-Latn-UZ" sz="1800" dirty="0">
                <a:effectLst/>
                <a:latin typeface="Times New Roman" panose="02020603050405020304" pitchFamily="18" charset="0"/>
                <a:ea typeface="Calibri" panose="020F0502020204030204" pitchFamily="34" charset="0"/>
              </a:rPr>
              <a:t>3.Vazirliklar, davlat komitalari, idoralar, Qoraqalpog’iston Respublikasi Vazirlar Kengashi, viloyatlar va Toshkent hahar hokimliklari xizmat avtotransportining  selgilangan oylik yol bosish limitlariga qat’iy amal qilishlari kerak.</a:t>
            </a:r>
            <a:endParaRPr lang="ru-RU" sz="1600" dirty="0">
              <a:effectLst/>
              <a:latin typeface="Times New Roman" panose="02020603050405020304" pitchFamily="18" charset="0"/>
              <a:ea typeface="Times New Roman" panose="02020603050405020304" pitchFamily="18" charset="0"/>
            </a:endParaRPr>
          </a:p>
          <a:p>
            <a:pPr indent="449580" algn="just">
              <a:lnSpc>
                <a:spcPct val="150000"/>
              </a:lnSpc>
            </a:pPr>
            <a:r>
              <a:rPr lang="uz-Latn-UZ" sz="1800" dirty="0">
                <a:effectLst/>
                <a:latin typeface="Times New Roman" panose="02020603050405020304" pitchFamily="18" charset="0"/>
                <a:ea typeface="Calibri" panose="020F0502020204030204" pitchFamily="34" charset="0"/>
              </a:rPr>
              <a:t>4. «O’zneftmahsulot» aktsiyadorlik kompaniyasi  budjet tashkilotlarining  avtotransportlari uchun neftmahsulotlari, suyultirilgan va siqilgan gazga limitlar ajratishda  Yoqilg’i-energetika resurslarini iqtisod qilish Hukumat komissiyasining 1994 yil 28 oktyabirdagi qarori bilan tasdiqlangan 100 km yol bosishga yoqilg’ sarfining  bazis mazkur liniya normalariga va avtotransport vositalarining  maskur Nizomda ko’rsatilgan yo’l bosish  yillik limiti normalariga amal qilish shart.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841320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57190"/>
          <a:stretch/>
        </p:blipFill>
        <p:spPr>
          <a:xfrm>
            <a:off x="7763932" y="0"/>
            <a:ext cx="4428067" cy="6858000"/>
          </a:xfrm>
          <a:prstGeom prst="rect">
            <a:avLst/>
          </a:prstGeom>
        </p:spPr>
      </p:pic>
      <p:sp>
        <p:nvSpPr>
          <p:cNvPr id="5" name="Прямоугольник 4"/>
          <p:cNvSpPr/>
          <p:nvPr/>
        </p:nvSpPr>
        <p:spPr>
          <a:xfrm>
            <a:off x="7910946" y="501272"/>
            <a:ext cx="3984568" cy="830997"/>
          </a:xfrm>
          <a:prstGeom prst="rect">
            <a:avLst/>
          </a:prstGeom>
        </p:spPr>
        <p:txBody>
          <a:bodyPr wrap="square">
            <a:spAutoFit/>
          </a:bodyPr>
          <a:lstStyle/>
          <a:p>
            <a:r>
              <a:rPr lang="ru-RU" sz="1200" dirty="0" err="1"/>
              <a:t>Abreu</a:t>
            </a:r>
            <a:r>
              <a:rPr lang="ru-RU" sz="1200" dirty="0"/>
              <a:t> R. (</a:t>
            </a:r>
            <a:r>
              <a:rPr lang="ru-RU" sz="1200" dirty="0" err="1"/>
              <a:t>Published</a:t>
            </a:r>
            <a:r>
              <a:rPr lang="ru-RU" sz="1200" dirty="0"/>
              <a:t> </a:t>
            </a:r>
            <a:r>
              <a:rPr lang="ru-RU" sz="1200" dirty="0" err="1"/>
              <a:t>on</a:t>
            </a:r>
            <a:r>
              <a:rPr lang="ru-RU" sz="1200" dirty="0"/>
              <a:t> </a:t>
            </a:r>
            <a:r>
              <a:rPr lang="ru-RU" sz="1200" dirty="0" err="1"/>
              <a:t>February</a:t>
            </a:r>
            <a:r>
              <a:rPr lang="ru-RU" sz="1200" dirty="0"/>
              <a:t> 19, 2018). </a:t>
            </a:r>
            <a:r>
              <a:rPr lang="ru-RU" sz="1200" dirty="0" err="1"/>
              <a:t>truck</a:t>
            </a:r>
            <a:r>
              <a:rPr lang="ru-RU" sz="1200" dirty="0"/>
              <a:t> </a:t>
            </a:r>
            <a:r>
              <a:rPr lang="ru-RU" sz="1200" dirty="0" err="1"/>
              <a:t>in</a:t>
            </a:r>
            <a:r>
              <a:rPr lang="ru-RU" sz="1200" dirty="0"/>
              <a:t> </a:t>
            </a:r>
            <a:r>
              <a:rPr lang="ru-RU" sz="1200" dirty="0" err="1"/>
              <a:t>between</a:t>
            </a:r>
            <a:r>
              <a:rPr lang="ru-RU" sz="1200" dirty="0"/>
              <a:t> </a:t>
            </a:r>
            <a:r>
              <a:rPr lang="ru-RU" sz="1200" dirty="0" err="1"/>
              <a:t>the</a:t>
            </a:r>
            <a:r>
              <a:rPr lang="ru-RU" sz="1200" dirty="0"/>
              <a:t> </a:t>
            </a:r>
            <a:r>
              <a:rPr lang="ru-RU" sz="1200" dirty="0" err="1"/>
              <a:t>mountains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https://unsplash.com/photos/lq9PxpwDZUk</a:t>
            </a:r>
          </a:p>
        </p:txBody>
      </p:sp>
      <p:sp>
        <p:nvSpPr>
          <p:cNvPr id="3" name="TextBox 2">
            <a:extLst>
              <a:ext uri="{FF2B5EF4-FFF2-40B4-BE49-F238E27FC236}">
                <a16:creationId xmlns:a16="http://schemas.microsoft.com/office/drawing/2014/main" id="{E7565C4D-2E80-7982-4318-2950E9BA893C}"/>
              </a:ext>
            </a:extLst>
          </p:cNvPr>
          <p:cNvSpPr txBox="1"/>
          <p:nvPr/>
        </p:nvSpPr>
        <p:spPr>
          <a:xfrm>
            <a:off x="890588" y="291474"/>
            <a:ext cx="6105524" cy="6275051"/>
          </a:xfrm>
          <a:prstGeom prst="rect">
            <a:avLst/>
          </a:prstGeom>
          <a:noFill/>
        </p:spPr>
        <p:txBody>
          <a:bodyPr wrap="square">
            <a:spAutoFit/>
          </a:bodyPr>
          <a:lstStyle/>
          <a:p>
            <a:pPr indent="449580" algn="just">
              <a:lnSpc>
                <a:spcPct val="150000"/>
              </a:lnSpc>
            </a:pPr>
            <a:r>
              <a:rPr lang="uz-Latn-UZ" sz="1800" dirty="0">
                <a:effectLst/>
                <a:latin typeface="Times New Roman" panose="02020603050405020304" pitchFamily="18" charset="0"/>
                <a:ea typeface="Calibri" panose="020F0502020204030204" pitchFamily="34" charset="0"/>
              </a:rPr>
              <a:t>5. O’z  avtotransport vositalarini suyultirilgan  va siqilgan gazga  o’tkazayotgan  vazirliklar, davlat komitalari va  idoralarni rag’batlantirish maqsadida ularga belgilangan yo’l bosish limitini  10 foizdan  ortiq bo’lmagan miqdorga oshishga ruhsat etiladi.</a:t>
            </a:r>
            <a:endParaRPr lang="ru-RU" sz="1600" dirty="0">
              <a:effectLst/>
              <a:latin typeface="Times New Roman" panose="02020603050405020304" pitchFamily="18" charset="0"/>
              <a:ea typeface="Times New Roman" panose="02020603050405020304" pitchFamily="18" charset="0"/>
            </a:endParaRPr>
          </a:p>
          <a:p>
            <a:pPr indent="449580" algn="just">
              <a:lnSpc>
                <a:spcPct val="150000"/>
              </a:lnSpc>
            </a:pPr>
            <a:r>
              <a:rPr lang="uz-Latn-UZ" sz="1800" dirty="0">
                <a:effectLst/>
                <a:latin typeface="Times New Roman" panose="02020603050405020304" pitchFamily="18" charset="0"/>
                <a:ea typeface="Calibri" panose="020F0502020204030204" pitchFamily="34" charset="0"/>
              </a:rPr>
              <a:t>6.Budjet tashkilotlariga xizmat ko’rsatuvchi  avtokorxona rahbarlariga avtotransportning yo’l bosishi  belgilangan limitdan oshib ketganda ko’rsatib o’tilgan muassasalar va tashkilotlarga xizmat ko’rsatish uchun avtotransport vositalarini chiqarish taqiqlanadi.</a:t>
            </a:r>
            <a:endParaRPr lang="ru-RU" sz="1600" dirty="0">
              <a:effectLst/>
              <a:latin typeface="Times New Roman" panose="02020603050405020304" pitchFamily="18" charset="0"/>
              <a:ea typeface="Times New Roman" panose="02020603050405020304" pitchFamily="18" charset="0"/>
            </a:endParaRPr>
          </a:p>
          <a:p>
            <a:pPr indent="449580" algn="just">
              <a:lnSpc>
                <a:spcPct val="150000"/>
              </a:lnSpc>
            </a:pPr>
            <a:r>
              <a:rPr lang="uz-Latn-UZ" sz="1800" dirty="0">
                <a:effectLst/>
                <a:latin typeface="Times New Roman" panose="02020603050405020304" pitchFamily="18" charset="0"/>
                <a:ea typeface="Calibri" panose="020F0502020204030204" pitchFamily="34" charset="0"/>
              </a:rPr>
              <a:t>7. Avtokorxona rahbarlari mazkur Nizomning 6-bandini  buzganligi uchun, chorakka belgilangan  yo’l bosish limiti  ishlatib bo’linganda xizmat ko’rsatish uchun avtomobil’ berishni davom etirsalar  qonunchilikda belgilangan  tartibda shahsan javob beradilar.</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188987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73588" cy="6858000"/>
          </a:xfrm>
          <a:prstGeom prst="rect">
            <a:avLst/>
          </a:prstGeom>
        </p:spPr>
      </p:pic>
      <p:sp>
        <p:nvSpPr>
          <p:cNvPr id="5" name="Прямоугольник 4"/>
          <p:cNvSpPr/>
          <p:nvPr/>
        </p:nvSpPr>
        <p:spPr>
          <a:xfrm>
            <a:off x="151841" y="6038829"/>
            <a:ext cx="4269905" cy="577081"/>
          </a:xfrm>
          <a:prstGeom prst="rect">
            <a:avLst/>
          </a:prstGeom>
        </p:spPr>
        <p:txBody>
          <a:bodyPr wrap="square">
            <a:spAutoFit/>
          </a:bodyPr>
          <a:lstStyle/>
          <a:p>
            <a:r>
              <a:rPr lang="en-US" sz="1050" dirty="0" err="1"/>
              <a:t>Ruiter</a:t>
            </a:r>
            <a:r>
              <a:rPr lang="en-US" sz="1050" dirty="0"/>
              <a:t> C. (Published on March 22, 2021). Sunset on Semi Truck. Free to use under the </a:t>
            </a:r>
            <a:r>
              <a:rPr lang="en-US" sz="1050" dirty="0" err="1"/>
              <a:t>Unsplash</a:t>
            </a:r>
            <a:r>
              <a:rPr lang="en-US" sz="1050" dirty="0"/>
              <a:t> License. </a:t>
            </a:r>
          </a:p>
          <a:p>
            <a:r>
              <a:rPr lang="en-US" sz="1050" dirty="0"/>
              <a:t>https://unsplash.com/photos/EmEQ6kK_5P0</a:t>
            </a:r>
            <a:endParaRPr lang="ru-RU" sz="1050" dirty="0"/>
          </a:p>
        </p:txBody>
      </p:sp>
      <p:sp>
        <p:nvSpPr>
          <p:cNvPr id="3" name="TextBox 2">
            <a:extLst>
              <a:ext uri="{FF2B5EF4-FFF2-40B4-BE49-F238E27FC236}">
                <a16:creationId xmlns:a16="http://schemas.microsoft.com/office/drawing/2014/main" id="{CF60944E-66E4-2E4A-78A0-4D640F61489F}"/>
              </a:ext>
            </a:extLst>
          </p:cNvPr>
          <p:cNvSpPr txBox="1"/>
          <p:nvPr/>
        </p:nvSpPr>
        <p:spPr>
          <a:xfrm>
            <a:off x="5024438" y="480695"/>
            <a:ext cx="6634162" cy="4273286"/>
          </a:xfrm>
          <a:prstGeom prst="rect">
            <a:avLst/>
          </a:prstGeom>
          <a:noFill/>
        </p:spPr>
        <p:txBody>
          <a:bodyPr wrap="square">
            <a:spAutoFit/>
          </a:bodyPr>
          <a:lstStyle/>
          <a:p>
            <a:pPr indent="449580" algn="just">
              <a:lnSpc>
                <a:spcPct val="150000"/>
              </a:lnSpc>
            </a:pPr>
            <a:r>
              <a:rPr lang="uz-Latn-UZ" sz="2000" dirty="0">
                <a:effectLst/>
                <a:latin typeface="Times New Roman" panose="02020603050405020304" pitchFamily="18" charset="0"/>
                <a:ea typeface="Calibri" panose="020F0502020204030204" pitchFamily="34" charset="0"/>
              </a:rPr>
              <a:t>8. Vazirliklarga, davlat komitalari, idoralarga, muassasalar, tashkilotlarga har qaysi xizmat avtotransport vositasi bo’yicha chorak uchun belgilangan limitni muddatdan oldin foydalanilganda, kelguvsi chorakning boshlanishiga qadar undan foydalanish qat’iy taqiqlanadi.</a:t>
            </a:r>
            <a:endParaRPr lang="ru-RU" dirty="0">
              <a:effectLst/>
              <a:latin typeface="Times New Roman" panose="02020603050405020304" pitchFamily="18" charset="0"/>
              <a:ea typeface="Times New Roman" panose="02020603050405020304" pitchFamily="18" charset="0"/>
            </a:endParaRPr>
          </a:p>
          <a:p>
            <a:pPr indent="449580" algn="just">
              <a:lnSpc>
                <a:spcPct val="150000"/>
              </a:lnSpc>
            </a:pPr>
            <a:r>
              <a:rPr lang="uz-Latn-UZ" sz="2000" dirty="0">
                <a:effectLst/>
                <a:latin typeface="Times New Roman" panose="02020603050405020304" pitchFamily="18" charset="0"/>
                <a:ea typeface="Calibri" panose="020F0502020204030204" pitchFamily="34" charset="0"/>
              </a:rPr>
              <a:t>9. Avtokorxonalar rahbarlari choraklik yo’l bosish limiti ishlatib bo’lingan avtomobillarni aholiga xizmat ko’rsatish uchun taksi sifatida foydalanishga haqli.</a:t>
            </a:r>
            <a:endParaRPr lang="ru-RU" dirty="0">
              <a:effectLst/>
              <a:latin typeface="Times New Roman" panose="02020603050405020304" pitchFamily="18" charset="0"/>
              <a:ea typeface="Times New Roman" panose="02020603050405020304" pitchFamily="18" charset="0"/>
            </a:endParaRPr>
          </a:p>
          <a:p>
            <a:pPr algn="just">
              <a:lnSpc>
                <a:spcPct val="150000"/>
              </a:lnSpc>
            </a:pPr>
            <a:r>
              <a:rPr lang="uz-Latn-UZ" sz="2000" dirty="0">
                <a:effectLst/>
                <a:latin typeface="Times New Roman" panose="02020603050405020304" pitchFamily="18" charset="0"/>
                <a:ea typeface="Calibri" panose="020F0502020204030204" pitchFamily="34" charset="0"/>
              </a:rPr>
              <a:t>Yoqilg’i sarfi.</a:t>
            </a:r>
            <a:r>
              <a:rPr lang="en-US" sz="2000" dirty="0">
                <a:effectLst/>
                <a:latin typeface="Times New Roman" panose="02020603050405020304" pitchFamily="18" charset="0"/>
                <a:ea typeface="Calibri" panose="020F0502020204030204" pitchFamily="34" charset="0"/>
              </a:rPr>
              <a:t> </a:t>
            </a:r>
            <a:r>
              <a:rPr lang="uz-Latn-UZ" sz="2000" dirty="0">
                <a:effectLst/>
                <a:latin typeface="Times New Roman" panose="02020603050405020304" pitchFamily="18" charset="0"/>
                <a:ea typeface="Calibri" panose="020F0502020204030204" pitchFamily="34" charset="0"/>
              </a:rPr>
              <a:t>Nexia Sohs – 8,5 litr</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659162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9682" y="4578772"/>
            <a:ext cx="8534400" cy="1507067"/>
          </a:xfrm>
        </p:spPr>
        <p:txBody>
          <a:bodyPr/>
          <a:lstStyle/>
          <a:p>
            <a:r>
              <a:rPr lang="en-US"/>
              <a:t>E`tiboringiz uchun rahmat!</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77687" y="447450"/>
            <a:ext cx="6365681" cy="424378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Прямоугольник 2"/>
          <p:cNvSpPr/>
          <p:nvPr/>
        </p:nvSpPr>
        <p:spPr>
          <a:xfrm>
            <a:off x="548640" y="118887"/>
            <a:ext cx="10490662" cy="646331"/>
          </a:xfrm>
          <a:prstGeom prst="rect">
            <a:avLst/>
          </a:prstGeom>
        </p:spPr>
        <p:txBody>
          <a:bodyPr wrap="square">
            <a:spAutoFit/>
          </a:bodyPr>
          <a:lstStyle/>
          <a:p>
            <a:r>
              <a:rPr lang="ru-RU" dirty="0" err="1">
                <a:solidFill>
                  <a:schemeClr val="bg1"/>
                </a:solidFill>
              </a:rPr>
              <a:t>Fewings</a:t>
            </a:r>
            <a:r>
              <a:rPr lang="ru-RU" dirty="0">
                <a:solidFill>
                  <a:schemeClr val="bg1"/>
                </a:solidFill>
              </a:rPr>
              <a:t> N. (</a:t>
            </a:r>
            <a:r>
              <a:rPr lang="ru-RU" dirty="0" err="1">
                <a:solidFill>
                  <a:schemeClr val="bg1"/>
                </a:solidFill>
              </a:rPr>
              <a:t>Published</a:t>
            </a:r>
            <a:r>
              <a:rPr lang="ru-RU" dirty="0">
                <a:solidFill>
                  <a:schemeClr val="bg1"/>
                </a:solidFill>
              </a:rPr>
              <a:t> </a:t>
            </a:r>
            <a:r>
              <a:rPr lang="ru-RU" dirty="0" err="1">
                <a:solidFill>
                  <a:schemeClr val="bg1"/>
                </a:solidFill>
              </a:rPr>
              <a:t>on</a:t>
            </a:r>
            <a:r>
              <a:rPr lang="ru-RU" dirty="0">
                <a:solidFill>
                  <a:schemeClr val="bg1"/>
                </a:solidFill>
              </a:rPr>
              <a:t> </a:t>
            </a:r>
            <a:r>
              <a:rPr lang="ru-RU" dirty="0" err="1">
                <a:solidFill>
                  <a:schemeClr val="bg1"/>
                </a:solidFill>
              </a:rPr>
              <a:t>March</a:t>
            </a:r>
            <a:r>
              <a:rPr lang="ru-RU" dirty="0">
                <a:solidFill>
                  <a:schemeClr val="bg1"/>
                </a:solidFill>
              </a:rPr>
              <a:t> 9, 2018), </a:t>
            </a:r>
            <a:r>
              <a:rPr lang="ru-RU" dirty="0" err="1">
                <a:solidFill>
                  <a:schemeClr val="bg1"/>
                </a:solidFill>
              </a:rPr>
              <a:t>aerial</a:t>
            </a:r>
            <a:r>
              <a:rPr lang="ru-RU" dirty="0">
                <a:solidFill>
                  <a:schemeClr val="bg1"/>
                </a:solidFill>
              </a:rPr>
              <a:t> </a:t>
            </a:r>
            <a:r>
              <a:rPr lang="ru-RU" dirty="0" err="1">
                <a:solidFill>
                  <a:schemeClr val="bg1"/>
                </a:solidFill>
              </a:rPr>
              <a:t>photography</a:t>
            </a:r>
            <a:r>
              <a:rPr lang="ru-RU" dirty="0">
                <a:solidFill>
                  <a:schemeClr val="bg1"/>
                </a:solidFill>
              </a:rPr>
              <a:t> </a:t>
            </a:r>
            <a:r>
              <a:rPr lang="ru-RU" dirty="0" err="1">
                <a:solidFill>
                  <a:schemeClr val="bg1"/>
                </a:solidFill>
              </a:rPr>
              <a:t>of</a:t>
            </a:r>
            <a:r>
              <a:rPr lang="ru-RU" dirty="0">
                <a:solidFill>
                  <a:schemeClr val="bg1"/>
                </a:solidFill>
              </a:rPr>
              <a:t> </a:t>
            </a:r>
            <a:r>
              <a:rPr lang="ru-RU" dirty="0" err="1">
                <a:solidFill>
                  <a:schemeClr val="bg1"/>
                </a:solidFill>
              </a:rPr>
              <a:t>gray</a:t>
            </a:r>
            <a:r>
              <a:rPr lang="ru-RU" dirty="0">
                <a:solidFill>
                  <a:schemeClr val="bg1"/>
                </a:solidFill>
              </a:rPr>
              <a:t> </a:t>
            </a:r>
            <a:r>
              <a:rPr lang="ru-RU" dirty="0" err="1">
                <a:solidFill>
                  <a:schemeClr val="bg1"/>
                </a:solidFill>
              </a:rPr>
              <a:t>concrete</a:t>
            </a:r>
            <a:r>
              <a:rPr lang="ru-RU" dirty="0">
                <a:solidFill>
                  <a:schemeClr val="bg1"/>
                </a:solidFill>
              </a:rPr>
              <a:t> </a:t>
            </a:r>
            <a:r>
              <a:rPr lang="ru-RU" dirty="0" err="1">
                <a:solidFill>
                  <a:schemeClr val="bg1"/>
                </a:solidFill>
              </a:rPr>
              <a:t>roads</a:t>
            </a:r>
            <a:r>
              <a:rPr lang="ru-RU" dirty="0">
                <a:solidFill>
                  <a:schemeClr val="bg1"/>
                </a:solidFill>
              </a:rPr>
              <a:t>. </a:t>
            </a:r>
            <a:r>
              <a:rPr lang="ru-RU" dirty="0" err="1">
                <a:solidFill>
                  <a:schemeClr val="bg1"/>
                </a:solidFill>
              </a:rPr>
              <a:t>Free</a:t>
            </a:r>
            <a:r>
              <a:rPr lang="ru-RU" dirty="0">
                <a:solidFill>
                  <a:schemeClr val="bg1"/>
                </a:solidFill>
              </a:rPr>
              <a:t> </a:t>
            </a:r>
            <a:r>
              <a:rPr lang="ru-RU" dirty="0" err="1">
                <a:solidFill>
                  <a:schemeClr val="bg1"/>
                </a:solidFill>
              </a:rPr>
              <a:t>to</a:t>
            </a:r>
            <a:r>
              <a:rPr lang="ru-RU" dirty="0">
                <a:solidFill>
                  <a:schemeClr val="bg1"/>
                </a:solidFill>
              </a:rPr>
              <a:t> </a:t>
            </a:r>
            <a:r>
              <a:rPr lang="ru-RU" dirty="0" err="1">
                <a:solidFill>
                  <a:schemeClr val="bg1"/>
                </a:solidFill>
              </a:rPr>
              <a:t>use</a:t>
            </a:r>
            <a:r>
              <a:rPr lang="ru-RU" dirty="0">
                <a:solidFill>
                  <a:schemeClr val="bg1"/>
                </a:solidFill>
              </a:rPr>
              <a:t> </a:t>
            </a:r>
            <a:r>
              <a:rPr lang="ru-RU" dirty="0" err="1">
                <a:solidFill>
                  <a:schemeClr val="bg1"/>
                </a:solidFill>
              </a:rPr>
              <a:t>under</a:t>
            </a:r>
            <a:r>
              <a:rPr lang="ru-RU" dirty="0">
                <a:solidFill>
                  <a:schemeClr val="bg1"/>
                </a:solidFill>
              </a:rPr>
              <a:t> </a:t>
            </a:r>
            <a:r>
              <a:rPr lang="ru-RU" dirty="0" err="1">
                <a:solidFill>
                  <a:schemeClr val="bg1"/>
                </a:solidFill>
              </a:rPr>
              <a:t>the</a:t>
            </a:r>
            <a:r>
              <a:rPr lang="ru-RU" dirty="0">
                <a:solidFill>
                  <a:schemeClr val="bg1"/>
                </a:solidFill>
              </a:rPr>
              <a:t> </a:t>
            </a:r>
            <a:r>
              <a:rPr lang="ru-RU" dirty="0" err="1">
                <a:solidFill>
                  <a:schemeClr val="bg1"/>
                </a:solidFill>
              </a:rPr>
              <a:t>Unsplash</a:t>
            </a:r>
            <a:r>
              <a:rPr lang="ru-RU" dirty="0">
                <a:solidFill>
                  <a:schemeClr val="bg1"/>
                </a:solidFill>
              </a:rPr>
              <a:t> </a:t>
            </a:r>
            <a:r>
              <a:rPr lang="ru-RU" dirty="0" err="1">
                <a:solidFill>
                  <a:schemeClr val="bg1"/>
                </a:solidFill>
              </a:rPr>
              <a:t>License</a:t>
            </a:r>
            <a:r>
              <a:rPr lang="ru-RU" dirty="0">
                <a:solidFill>
                  <a:schemeClr val="bg1"/>
                </a:solidFill>
              </a:rPr>
              <a:t>. https://unsplash.com/photos/br9D5K3UTRQ</a:t>
            </a:r>
          </a:p>
        </p:txBody>
      </p:sp>
    </p:spTree>
    <p:extLst>
      <p:ext uri="{BB962C8B-B14F-4D97-AF65-F5344CB8AC3E}">
        <p14:creationId xmlns:p14="http://schemas.microsoft.com/office/powerpoint/2010/main" val="3405967125"/>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305</TotalTime>
  <Words>3192</Words>
  <Application>Microsoft Office PowerPoint</Application>
  <PresentationFormat>Широкоэкранный</PresentationFormat>
  <Paragraphs>141</Paragraphs>
  <Slides>25</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25</vt:i4>
      </vt:variant>
    </vt:vector>
  </HeadingPairs>
  <TitlesOfParts>
    <vt:vector size="33" baseType="lpstr">
      <vt:lpstr>Calibri</vt:lpstr>
      <vt:lpstr>Cambria Math</vt:lpstr>
      <vt:lpstr>Century Gothic</vt:lpstr>
      <vt:lpstr>Oswald</vt:lpstr>
      <vt:lpstr>Oswald Light</vt:lpstr>
      <vt:lpstr>Times New Roman</vt:lpstr>
      <vt:lpstr>Wingdings 3</vt:lpstr>
      <vt:lpstr>Сектор</vt:lpstr>
      <vt:lpstr>AVTOMOBILLARDA TASHISH  VA HARAKAT XAVFSIZLIGINI TASHKIL  ETISH ASOSLARI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E`tiboringiz uchun rahmat!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AVTOMOBILLARDA TASHISH  VA HARAKAT XAVFSIZLIGINI TASHKIL  ETISH ASOSLARI</dc:title>
  <dc:creator>Pilotech</dc:creator>
  <cp:lastModifiedBy>Furkat Dumakhonov</cp:lastModifiedBy>
  <cp:revision>33</cp:revision>
  <dcterms:created xsi:type="dcterms:W3CDTF">2023-09-12T00:06:03Z</dcterms:created>
  <dcterms:modified xsi:type="dcterms:W3CDTF">2023-11-08T12:04:50Z</dcterms:modified>
</cp:coreProperties>
</file>