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7" roundtripDataSignature="AMtx7miPN8z0sn/WNXziAVSsZUqsNz2K1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customschemas.google.com/relationships/presentationmetadata" Target="metadata"/><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7" name="Shape 417"/>
        <p:cNvGrpSpPr/>
        <p:nvPr/>
      </p:nvGrpSpPr>
      <p:grpSpPr>
        <a:xfrm>
          <a:off x="0" y="0"/>
          <a:ext cx="0" cy="0"/>
          <a:chOff x="0" y="0"/>
          <a:chExt cx="0" cy="0"/>
        </a:xfrm>
      </p:grpSpPr>
      <p:sp>
        <p:nvSpPr>
          <p:cNvPr id="418" name="Google Shape;418;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6" name="Shape 446"/>
        <p:cNvGrpSpPr/>
        <p:nvPr/>
      </p:nvGrpSpPr>
      <p:grpSpPr>
        <a:xfrm>
          <a:off x="0" y="0"/>
          <a:ext cx="0" cy="0"/>
          <a:chOff x="0" y="0"/>
          <a:chExt cx="0" cy="0"/>
        </a:xfrm>
      </p:grpSpPr>
      <p:sp>
        <p:nvSpPr>
          <p:cNvPr id="447" name="Google Shape;447;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14" name="Shape 14"/>
        <p:cNvGrpSpPr/>
        <p:nvPr/>
      </p:nvGrpSpPr>
      <p:grpSpPr>
        <a:xfrm>
          <a:off x="0" y="0"/>
          <a:ext cx="0" cy="0"/>
          <a:chOff x="0" y="0"/>
          <a:chExt cx="0" cy="0"/>
        </a:xfrm>
      </p:grpSpPr>
      <p:sp>
        <p:nvSpPr>
          <p:cNvPr id="15" name="Google Shape;15;p34"/>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48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 name="Google Shape;16;p34"/>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17" name="Google Shape;17;p34"/>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34"/>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4"/>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20" name="Shape 20"/>
        <p:cNvGrpSpPr/>
        <p:nvPr/>
      </p:nvGrpSpPr>
      <p:grpSpPr>
        <a:xfrm>
          <a:off x="0" y="0"/>
          <a:ext cx="0" cy="0"/>
          <a:chOff x="0" y="0"/>
          <a:chExt cx="0" cy="0"/>
        </a:xfrm>
      </p:grpSpPr>
      <p:sp>
        <p:nvSpPr>
          <p:cNvPr id="21" name="Google Shape;21;p35"/>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35"/>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35"/>
          <p:cNvSpPr txBox="1"/>
          <p:nvPr>
            <p:ph type="ctrTitle"/>
          </p:nvPr>
        </p:nvSpPr>
        <p:spPr>
          <a:xfrm>
            <a:off x="1097280" y="758952"/>
            <a:ext cx="10058400" cy="356616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8000"/>
              <a:buFont typeface="Calibri"/>
              <a:buNone/>
              <a:defRPr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 name="Google Shape;24;p35"/>
          <p:cNvSpPr txBox="1"/>
          <p:nvPr>
            <p:ph idx="1" type="subTitle"/>
          </p:nvPr>
        </p:nvSpPr>
        <p:spPr>
          <a:xfrm>
            <a:off x="1100051" y="4455620"/>
            <a:ext cx="10058400" cy="1143000"/>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lvl="1" algn="ctr">
              <a:lnSpc>
                <a:spcPct val="90000"/>
              </a:lnSpc>
              <a:spcBef>
                <a:spcPts val="200"/>
              </a:spcBef>
              <a:spcAft>
                <a:spcPts val="0"/>
              </a:spcAft>
              <a:buSzPts val="2400"/>
              <a:buNone/>
              <a:defRPr sz="2400"/>
            </a:lvl2pPr>
            <a:lvl3pPr lvl="2" algn="ctr">
              <a:lnSpc>
                <a:spcPct val="90000"/>
              </a:lnSpc>
              <a:spcBef>
                <a:spcPts val="400"/>
              </a:spcBef>
              <a:spcAft>
                <a:spcPts val="0"/>
              </a:spcAft>
              <a:buSzPts val="2400"/>
              <a:buNone/>
              <a:defRPr sz="2400"/>
            </a:lvl3pPr>
            <a:lvl4pPr lvl="3" algn="ctr">
              <a:lnSpc>
                <a:spcPct val="90000"/>
              </a:lnSpc>
              <a:spcBef>
                <a:spcPts val="400"/>
              </a:spcBef>
              <a:spcAft>
                <a:spcPts val="0"/>
              </a:spcAft>
              <a:buSzPts val="2000"/>
              <a:buNone/>
              <a:defRPr sz="2000"/>
            </a:lvl4pPr>
            <a:lvl5pPr lvl="4" algn="ctr">
              <a:lnSpc>
                <a:spcPct val="90000"/>
              </a:lnSpc>
              <a:spcBef>
                <a:spcPts val="400"/>
              </a:spcBef>
              <a:spcAft>
                <a:spcPts val="0"/>
              </a:spcAft>
              <a:buSzPts val="2000"/>
              <a:buNone/>
              <a:defRPr sz="2000"/>
            </a:lvl5pPr>
            <a:lvl6pPr lvl="5" algn="ctr">
              <a:lnSpc>
                <a:spcPct val="90000"/>
              </a:lnSpc>
              <a:spcBef>
                <a:spcPts val="400"/>
              </a:spcBef>
              <a:spcAft>
                <a:spcPts val="0"/>
              </a:spcAft>
              <a:buSzPts val="2000"/>
              <a:buNone/>
              <a:defRPr sz="2000"/>
            </a:lvl6pPr>
            <a:lvl7pPr lvl="6" algn="ctr">
              <a:lnSpc>
                <a:spcPct val="90000"/>
              </a:lnSpc>
              <a:spcBef>
                <a:spcPts val="400"/>
              </a:spcBef>
              <a:spcAft>
                <a:spcPts val="0"/>
              </a:spcAft>
              <a:buSzPts val="2000"/>
              <a:buNone/>
              <a:defRPr sz="2000"/>
            </a:lvl7pPr>
            <a:lvl8pPr lvl="7" algn="ctr">
              <a:lnSpc>
                <a:spcPct val="90000"/>
              </a:lnSpc>
              <a:spcBef>
                <a:spcPts val="400"/>
              </a:spcBef>
              <a:spcAft>
                <a:spcPts val="0"/>
              </a:spcAft>
              <a:buSzPts val="2000"/>
              <a:buNone/>
              <a:defRPr sz="2000"/>
            </a:lvl8pPr>
            <a:lvl9pPr lvl="8" algn="ctr">
              <a:lnSpc>
                <a:spcPct val="90000"/>
              </a:lnSpc>
              <a:spcBef>
                <a:spcPts val="400"/>
              </a:spcBef>
              <a:spcAft>
                <a:spcPts val="400"/>
              </a:spcAft>
              <a:buSzPts val="2000"/>
              <a:buNone/>
              <a:defRPr sz="2000"/>
            </a:lvl9pPr>
          </a:lstStyle>
          <a:p/>
        </p:txBody>
      </p:sp>
      <p:sp>
        <p:nvSpPr>
          <p:cNvPr id="25" name="Google Shape;25;p35"/>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5"/>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5"/>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28" name="Google Shape;28;p35"/>
          <p:cNvCxnSpPr/>
          <p:nvPr/>
        </p:nvCxnSpPr>
        <p:spPr>
          <a:xfrm>
            <a:off x="1207658" y="4343400"/>
            <a:ext cx="987552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showMasterSp="0" type="secHead">
  <p:cSld name="SECTION_HEADER">
    <p:bg>
      <p:bgPr>
        <a:solidFill>
          <a:schemeClr val="lt1"/>
        </a:solidFill>
      </p:bgPr>
    </p:bg>
    <p:spTree>
      <p:nvGrpSpPr>
        <p:cNvPr id="29" name="Shape 29"/>
        <p:cNvGrpSpPr/>
        <p:nvPr/>
      </p:nvGrpSpPr>
      <p:grpSpPr>
        <a:xfrm>
          <a:off x="0" y="0"/>
          <a:ext cx="0" cy="0"/>
          <a:chOff x="0" y="0"/>
          <a:chExt cx="0" cy="0"/>
        </a:xfrm>
      </p:grpSpPr>
      <p:sp>
        <p:nvSpPr>
          <p:cNvPr id="30" name="Google Shape;30;p36"/>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36"/>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36"/>
          <p:cNvSpPr txBox="1"/>
          <p:nvPr>
            <p:ph type="title"/>
          </p:nvPr>
        </p:nvSpPr>
        <p:spPr>
          <a:xfrm>
            <a:off x="1097280" y="758952"/>
            <a:ext cx="10058400" cy="356616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8000"/>
              <a:buFont typeface="Calibri"/>
              <a:buNone/>
              <a:defRPr b="0"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36"/>
          <p:cNvSpPr txBox="1"/>
          <p:nvPr>
            <p:ph idx="1" type="body"/>
          </p:nvPr>
        </p:nvSpPr>
        <p:spPr>
          <a:xfrm>
            <a:off x="1097280" y="4453128"/>
            <a:ext cx="10058400" cy="11430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indent="-228600" lvl="1" marL="914400" algn="l">
              <a:lnSpc>
                <a:spcPct val="90000"/>
              </a:lnSpc>
              <a:spcBef>
                <a:spcPts val="200"/>
              </a:spcBef>
              <a:spcAft>
                <a:spcPts val="0"/>
              </a:spcAft>
              <a:buSzPts val="1800"/>
              <a:buNone/>
              <a:defRPr sz="1800">
                <a:solidFill>
                  <a:srgbClr val="888888"/>
                </a:solidFill>
              </a:defRPr>
            </a:lvl2pPr>
            <a:lvl3pPr indent="-228600" lvl="2" marL="1371600" algn="l">
              <a:lnSpc>
                <a:spcPct val="90000"/>
              </a:lnSpc>
              <a:spcBef>
                <a:spcPts val="400"/>
              </a:spcBef>
              <a:spcAft>
                <a:spcPts val="0"/>
              </a:spcAft>
              <a:buSzPts val="1600"/>
              <a:buNone/>
              <a:defRPr sz="1600">
                <a:solidFill>
                  <a:srgbClr val="888888"/>
                </a:solidFill>
              </a:defRPr>
            </a:lvl3pPr>
            <a:lvl4pPr indent="-228600" lvl="3" marL="1828800" algn="l">
              <a:lnSpc>
                <a:spcPct val="90000"/>
              </a:lnSpc>
              <a:spcBef>
                <a:spcPts val="400"/>
              </a:spcBef>
              <a:spcAft>
                <a:spcPts val="0"/>
              </a:spcAft>
              <a:buSzPts val="1400"/>
              <a:buNone/>
              <a:defRPr sz="1400">
                <a:solidFill>
                  <a:srgbClr val="888888"/>
                </a:solidFill>
              </a:defRPr>
            </a:lvl4pPr>
            <a:lvl5pPr indent="-228600" lvl="4" marL="2286000" algn="l">
              <a:lnSpc>
                <a:spcPct val="90000"/>
              </a:lnSpc>
              <a:spcBef>
                <a:spcPts val="400"/>
              </a:spcBef>
              <a:spcAft>
                <a:spcPts val="0"/>
              </a:spcAft>
              <a:buSzPts val="1400"/>
              <a:buNone/>
              <a:defRPr sz="1400">
                <a:solidFill>
                  <a:srgbClr val="888888"/>
                </a:solidFill>
              </a:defRPr>
            </a:lvl5pPr>
            <a:lvl6pPr indent="-228600" lvl="5" marL="2743200" algn="l">
              <a:lnSpc>
                <a:spcPct val="90000"/>
              </a:lnSpc>
              <a:spcBef>
                <a:spcPts val="400"/>
              </a:spcBef>
              <a:spcAft>
                <a:spcPts val="0"/>
              </a:spcAft>
              <a:buSzPts val="1400"/>
              <a:buNone/>
              <a:defRPr sz="1400">
                <a:solidFill>
                  <a:srgbClr val="888888"/>
                </a:solidFill>
              </a:defRPr>
            </a:lvl6pPr>
            <a:lvl7pPr indent="-228600" lvl="6" marL="3200400" algn="l">
              <a:lnSpc>
                <a:spcPct val="90000"/>
              </a:lnSpc>
              <a:spcBef>
                <a:spcPts val="400"/>
              </a:spcBef>
              <a:spcAft>
                <a:spcPts val="0"/>
              </a:spcAft>
              <a:buSzPts val="1400"/>
              <a:buNone/>
              <a:defRPr sz="1400">
                <a:solidFill>
                  <a:srgbClr val="888888"/>
                </a:solidFill>
              </a:defRPr>
            </a:lvl7pPr>
            <a:lvl8pPr indent="-228600" lvl="7" marL="3657600" algn="l">
              <a:lnSpc>
                <a:spcPct val="90000"/>
              </a:lnSpc>
              <a:spcBef>
                <a:spcPts val="400"/>
              </a:spcBef>
              <a:spcAft>
                <a:spcPts val="0"/>
              </a:spcAft>
              <a:buSzPts val="1400"/>
              <a:buNone/>
              <a:defRPr sz="1400">
                <a:solidFill>
                  <a:srgbClr val="888888"/>
                </a:solidFill>
              </a:defRPr>
            </a:lvl8pPr>
            <a:lvl9pPr indent="-228600" lvl="8" marL="4114800" algn="l">
              <a:lnSpc>
                <a:spcPct val="90000"/>
              </a:lnSpc>
              <a:spcBef>
                <a:spcPts val="400"/>
              </a:spcBef>
              <a:spcAft>
                <a:spcPts val="400"/>
              </a:spcAft>
              <a:buSzPts val="1400"/>
              <a:buNone/>
              <a:defRPr sz="1400">
                <a:solidFill>
                  <a:srgbClr val="888888"/>
                </a:solidFill>
              </a:defRPr>
            </a:lvl9pPr>
          </a:lstStyle>
          <a:p/>
        </p:txBody>
      </p:sp>
      <p:sp>
        <p:nvSpPr>
          <p:cNvPr id="34" name="Google Shape;34;p36"/>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6"/>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36"/>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37" name="Google Shape;37;p36"/>
          <p:cNvCxnSpPr/>
          <p:nvPr/>
        </p:nvCxnSpPr>
        <p:spPr>
          <a:xfrm>
            <a:off x="1207658" y="4343400"/>
            <a:ext cx="987552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8" name="Shape 38"/>
        <p:cNvGrpSpPr/>
        <p:nvPr/>
      </p:nvGrpSpPr>
      <p:grpSpPr>
        <a:xfrm>
          <a:off x="0" y="0"/>
          <a:ext cx="0" cy="0"/>
          <a:chOff x="0" y="0"/>
          <a:chExt cx="0" cy="0"/>
        </a:xfrm>
      </p:grpSpPr>
      <p:sp>
        <p:nvSpPr>
          <p:cNvPr id="39" name="Google Shape;39;p37"/>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37"/>
          <p:cNvSpPr txBox="1"/>
          <p:nvPr>
            <p:ph idx="1" type="body"/>
          </p:nvPr>
        </p:nvSpPr>
        <p:spPr>
          <a:xfrm>
            <a:off x="1097279" y="1845734"/>
            <a:ext cx="493776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1" name="Google Shape;41;p37"/>
          <p:cNvSpPr txBox="1"/>
          <p:nvPr>
            <p:ph idx="2" type="body"/>
          </p:nvPr>
        </p:nvSpPr>
        <p:spPr>
          <a:xfrm>
            <a:off x="6217920" y="1845735"/>
            <a:ext cx="493776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2" name="Google Shape;42;p37"/>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7"/>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37"/>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5" name="Shape 45"/>
        <p:cNvGrpSpPr/>
        <p:nvPr/>
      </p:nvGrpSpPr>
      <p:grpSpPr>
        <a:xfrm>
          <a:off x="0" y="0"/>
          <a:ext cx="0" cy="0"/>
          <a:chOff x="0" y="0"/>
          <a:chExt cx="0" cy="0"/>
        </a:xfrm>
      </p:grpSpPr>
      <p:sp>
        <p:nvSpPr>
          <p:cNvPr id="46" name="Google Shape;46;p38"/>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38"/>
          <p:cNvSpPr txBox="1"/>
          <p:nvPr>
            <p:ph idx="1" type="body"/>
          </p:nvPr>
        </p:nvSpPr>
        <p:spPr>
          <a:xfrm>
            <a:off x="1097280" y="1846052"/>
            <a:ext cx="4937760"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2000"/>
              <a:buNone/>
              <a:defRPr b="0" sz="2000" cap="none">
                <a:solidFill>
                  <a:schemeClr val="dk2"/>
                </a:solidFill>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8" name="Google Shape;48;p38"/>
          <p:cNvSpPr txBox="1"/>
          <p:nvPr>
            <p:ph idx="2" type="body"/>
          </p:nvPr>
        </p:nvSpPr>
        <p:spPr>
          <a:xfrm>
            <a:off x="1097280" y="2582334"/>
            <a:ext cx="4937760" cy="33782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9" name="Google Shape;49;p38"/>
          <p:cNvSpPr txBox="1"/>
          <p:nvPr>
            <p:ph idx="3" type="body"/>
          </p:nvPr>
        </p:nvSpPr>
        <p:spPr>
          <a:xfrm>
            <a:off x="6217920" y="1846052"/>
            <a:ext cx="4937760"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2000"/>
              <a:buNone/>
              <a:defRPr b="0" sz="2000" cap="none">
                <a:solidFill>
                  <a:schemeClr val="dk2"/>
                </a:solidFill>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50" name="Google Shape;50;p38"/>
          <p:cNvSpPr txBox="1"/>
          <p:nvPr>
            <p:ph idx="4" type="body"/>
          </p:nvPr>
        </p:nvSpPr>
        <p:spPr>
          <a:xfrm>
            <a:off x="6217920" y="2582334"/>
            <a:ext cx="4937760" cy="33782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51" name="Google Shape;51;p38"/>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8"/>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8"/>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54" name="Shape 54"/>
        <p:cNvGrpSpPr/>
        <p:nvPr/>
      </p:nvGrpSpPr>
      <p:grpSpPr>
        <a:xfrm>
          <a:off x="0" y="0"/>
          <a:ext cx="0" cy="0"/>
          <a:chOff x="0" y="0"/>
          <a:chExt cx="0" cy="0"/>
        </a:xfrm>
      </p:grpSpPr>
      <p:sp>
        <p:nvSpPr>
          <p:cNvPr id="55" name="Google Shape;55;p39"/>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39"/>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9"/>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39"/>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showMasterSp="0" type="blank">
  <p:cSld name="BLANK">
    <p:spTree>
      <p:nvGrpSpPr>
        <p:cNvPr id="59" name="Shape 59"/>
        <p:cNvGrpSpPr/>
        <p:nvPr/>
      </p:nvGrpSpPr>
      <p:grpSpPr>
        <a:xfrm>
          <a:off x="0" y="0"/>
          <a:ext cx="0" cy="0"/>
          <a:chOff x="0" y="0"/>
          <a:chExt cx="0" cy="0"/>
        </a:xfrm>
      </p:grpSpPr>
      <p:sp>
        <p:nvSpPr>
          <p:cNvPr id="60" name="Google Shape;60;p40"/>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40"/>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40"/>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0"/>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0"/>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spTree>
      <p:nvGrpSpPr>
        <p:cNvPr id="65" name="Shape 65"/>
        <p:cNvGrpSpPr/>
        <p:nvPr/>
      </p:nvGrpSpPr>
      <p:grpSpPr>
        <a:xfrm>
          <a:off x="0" y="0"/>
          <a:ext cx="0" cy="0"/>
          <a:chOff x="0" y="0"/>
          <a:chExt cx="0" cy="0"/>
        </a:xfrm>
      </p:grpSpPr>
      <p:sp>
        <p:nvSpPr>
          <p:cNvPr id="66" name="Google Shape;66;p41"/>
          <p:cNvSpPr/>
          <p:nvPr/>
        </p:nvSpPr>
        <p:spPr>
          <a:xfrm>
            <a:off x="16" y="0"/>
            <a:ext cx="4050791" cy="6858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41"/>
          <p:cNvSpPr/>
          <p:nvPr/>
        </p:nvSpPr>
        <p:spPr>
          <a:xfrm>
            <a:off x="4040071" y="0"/>
            <a:ext cx="64008" cy="6858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41"/>
          <p:cNvSpPr txBox="1"/>
          <p:nvPr>
            <p:ph type="title"/>
          </p:nvPr>
        </p:nvSpPr>
        <p:spPr>
          <a:xfrm>
            <a:off x="457200" y="594359"/>
            <a:ext cx="3200400" cy="228600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FFFFFF"/>
              </a:buClr>
              <a:buSzPts val="3600"/>
              <a:buFont typeface="Calibri"/>
              <a:buNone/>
              <a:defRPr b="0" sz="36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9" name="Google Shape;69;p41"/>
          <p:cNvSpPr txBox="1"/>
          <p:nvPr>
            <p:ph idx="1" type="body"/>
          </p:nvPr>
        </p:nvSpPr>
        <p:spPr>
          <a:xfrm>
            <a:off x="4800600" y="731520"/>
            <a:ext cx="6492240" cy="52578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70" name="Google Shape;70;p41"/>
          <p:cNvSpPr txBox="1"/>
          <p:nvPr>
            <p:ph idx="2" type="body"/>
          </p:nvPr>
        </p:nvSpPr>
        <p:spPr>
          <a:xfrm>
            <a:off x="457200" y="2926080"/>
            <a:ext cx="3200400" cy="3379124"/>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500"/>
              <a:buNone/>
              <a:defRPr sz="1500">
                <a:solidFill>
                  <a:srgbClr val="FFFFFF"/>
                </a:solidFill>
              </a:defRPr>
            </a:lvl1pPr>
            <a:lvl2pPr indent="-228600" lvl="1" marL="914400" algn="l">
              <a:lnSpc>
                <a:spcPct val="90000"/>
              </a:lnSpc>
              <a:spcBef>
                <a:spcPts val="2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71" name="Google Shape;71;p41"/>
          <p:cNvSpPr txBox="1"/>
          <p:nvPr>
            <p:ph idx="10" type="dt"/>
          </p:nvPr>
        </p:nvSpPr>
        <p:spPr>
          <a:xfrm>
            <a:off x="465512" y="6459785"/>
            <a:ext cx="26185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1"/>
          <p:cNvSpPr txBox="1"/>
          <p:nvPr>
            <p:ph idx="11" type="ftr"/>
          </p:nvPr>
        </p:nvSpPr>
        <p:spPr>
          <a:xfrm>
            <a:off x="4800600" y="6459785"/>
            <a:ext cx="4648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1"/>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sz="1050">
                <a:solidFill>
                  <a:schemeClr val="dk2"/>
                </a:solidFill>
                <a:latin typeface="Calibri"/>
                <a:ea typeface="Calibri"/>
                <a:cs typeface="Calibri"/>
                <a:sym typeface="Calibri"/>
              </a:defRPr>
            </a:lvl1pPr>
            <a:lvl2pPr indent="0" lvl="1" marL="0" algn="r">
              <a:spcBef>
                <a:spcPts val="0"/>
              </a:spcBef>
              <a:buNone/>
              <a:defRPr sz="1050">
                <a:solidFill>
                  <a:schemeClr val="dk2"/>
                </a:solidFill>
                <a:latin typeface="Calibri"/>
                <a:ea typeface="Calibri"/>
                <a:cs typeface="Calibri"/>
                <a:sym typeface="Calibri"/>
              </a:defRPr>
            </a:lvl2pPr>
            <a:lvl3pPr indent="0" lvl="2" marL="0" algn="r">
              <a:spcBef>
                <a:spcPts val="0"/>
              </a:spcBef>
              <a:buNone/>
              <a:defRPr sz="1050">
                <a:solidFill>
                  <a:schemeClr val="dk2"/>
                </a:solidFill>
                <a:latin typeface="Calibri"/>
                <a:ea typeface="Calibri"/>
                <a:cs typeface="Calibri"/>
                <a:sym typeface="Calibri"/>
              </a:defRPr>
            </a:lvl3pPr>
            <a:lvl4pPr indent="0" lvl="3" marL="0" algn="r">
              <a:spcBef>
                <a:spcPts val="0"/>
              </a:spcBef>
              <a:buNone/>
              <a:defRPr sz="1050">
                <a:solidFill>
                  <a:schemeClr val="dk2"/>
                </a:solidFill>
                <a:latin typeface="Calibri"/>
                <a:ea typeface="Calibri"/>
                <a:cs typeface="Calibri"/>
                <a:sym typeface="Calibri"/>
              </a:defRPr>
            </a:lvl4pPr>
            <a:lvl5pPr indent="0" lvl="4" marL="0" algn="r">
              <a:spcBef>
                <a:spcPts val="0"/>
              </a:spcBef>
              <a:buNone/>
              <a:defRPr sz="1050">
                <a:solidFill>
                  <a:schemeClr val="dk2"/>
                </a:solidFill>
                <a:latin typeface="Calibri"/>
                <a:ea typeface="Calibri"/>
                <a:cs typeface="Calibri"/>
                <a:sym typeface="Calibri"/>
              </a:defRPr>
            </a:lvl5pPr>
            <a:lvl6pPr indent="0" lvl="5" marL="0" algn="r">
              <a:spcBef>
                <a:spcPts val="0"/>
              </a:spcBef>
              <a:buNone/>
              <a:defRPr sz="1050">
                <a:solidFill>
                  <a:schemeClr val="dk2"/>
                </a:solidFill>
                <a:latin typeface="Calibri"/>
                <a:ea typeface="Calibri"/>
                <a:cs typeface="Calibri"/>
                <a:sym typeface="Calibri"/>
              </a:defRPr>
            </a:lvl6pPr>
            <a:lvl7pPr indent="0" lvl="6" marL="0" algn="r">
              <a:spcBef>
                <a:spcPts val="0"/>
              </a:spcBef>
              <a:buNone/>
              <a:defRPr sz="1050">
                <a:solidFill>
                  <a:schemeClr val="dk2"/>
                </a:solidFill>
                <a:latin typeface="Calibri"/>
                <a:ea typeface="Calibri"/>
                <a:cs typeface="Calibri"/>
                <a:sym typeface="Calibri"/>
              </a:defRPr>
            </a:lvl7pPr>
            <a:lvl8pPr indent="0" lvl="7" marL="0" algn="r">
              <a:spcBef>
                <a:spcPts val="0"/>
              </a:spcBef>
              <a:buNone/>
              <a:defRPr sz="1050">
                <a:solidFill>
                  <a:schemeClr val="dk2"/>
                </a:solidFill>
                <a:latin typeface="Calibri"/>
                <a:ea typeface="Calibri"/>
                <a:cs typeface="Calibri"/>
                <a:sym typeface="Calibri"/>
              </a:defRPr>
            </a:lvl8pPr>
            <a:lvl9pPr indent="0" lvl="8" marL="0" algn="r">
              <a:spcBef>
                <a:spcPts val="0"/>
              </a:spcBef>
              <a:buNone/>
              <a:defRPr sz="1050">
                <a:solidFill>
                  <a:schemeClr val="dk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spTree>
      <p:nvGrpSpPr>
        <p:cNvPr id="74" name="Shape 74"/>
        <p:cNvGrpSpPr/>
        <p:nvPr/>
      </p:nvGrpSpPr>
      <p:grpSpPr>
        <a:xfrm>
          <a:off x="0" y="0"/>
          <a:ext cx="0" cy="0"/>
          <a:chOff x="0" y="0"/>
          <a:chExt cx="0" cy="0"/>
        </a:xfrm>
      </p:grpSpPr>
      <p:sp>
        <p:nvSpPr>
          <p:cNvPr id="75" name="Google Shape;75;p42"/>
          <p:cNvSpPr/>
          <p:nvPr/>
        </p:nvSpPr>
        <p:spPr>
          <a:xfrm>
            <a:off x="0" y="4953000"/>
            <a:ext cx="12188825" cy="1905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42"/>
          <p:cNvSpPr/>
          <p:nvPr/>
        </p:nvSpPr>
        <p:spPr>
          <a:xfrm>
            <a:off x="15" y="491507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42"/>
          <p:cNvSpPr txBox="1"/>
          <p:nvPr>
            <p:ph type="title"/>
          </p:nvPr>
        </p:nvSpPr>
        <p:spPr>
          <a:xfrm>
            <a:off x="1097280" y="5074920"/>
            <a:ext cx="10113264" cy="822960"/>
          </a:xfrm>
          <a:prstGeom prst="rect">
            <a:avLst/>
          </a:prstGeom>
          <a:noFill/>
          <a:ln>
            <a:noFill/>
          </a:ln>
        </p:spPr>
        <p:txBody>
          <a:bodyPr anchorCtr="0" anchor="b" bIns="0" lIns="91425" spcFirstLastPara="1" rIns="91425" wrap="square" tIns="0">
            <a:noAutofit/>
          </a:bodyPr>
          <a:lstStyle>
            <a:lvl1pPr lvl="0" algn="l">
              <a:lnSpc>
                <a:spcPct val="85000"/>
              </a:lnSpc>
              <a:spcBef>
                <a:spcPts val="0"/>
              </a:spcBef>
              <a:spcAft>
                <a:spcPts val="0"/>
              </a:spcAft>
              <a:buClr>
                <a:srgbClr val="FFFFFF"/>
              </a:buClr>
              <a:buSzPts val="3600"/>
              <a:buFont typeface="Calibri"/>
              <a:buNone/>
              <a:defRPr b="0" sz="36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pic>
        <p:nvPicPr>
          <p:cNvPr id="78" name="Google Shape;78;p42"/>
          <p:cNvPicPr preferRelativeResize="0"/>
          <p:nvPr>
            <p:ph idx="2" type="pic"/>
          </p:nvPr>
        </p:nvPicPr>
        <p:blipFill/>
        <p:spPr>
          <a:xfrm>
            <a:off x="15" y="0"/>
            <a:ext cx="12191985" cy="4915076"/>
          </a:xfrm>
          <a:prstGeom prst="rect">
            <a:avLst/>
          </a:prstGeom>
          <a:blipFill rotWithShape="1">
            <a:blip r:embed="rId2">
              <a:alphaModFix/>
            </a:blip>
            <a:stretch>
              <a:fillRect b="0" l="0" r="0" t="0"/>
            </a:stretch>
          </a:blipFill>
          <a:ln>
            <a:noFill/>
          </a:ln>
        </p:spPr>
      </p:pic>
      <p:sp>
        <p:nvSpPr>
          <p:cNvPr id="79" name="Google Shape;79;p42"/>
          <p:cNvSpPr txBox="1"/>
          <p:nvPr>
            <p:ph idx="1" type="body"/>
          </p:nvPr>
        </p:nvSpPr>
        <p:spPr>
          <a:xfrm>
            <a:off x="1097280" y="5907023"/>
            <a:ext cx="10113264" cy="594360"/>
          </a:xfrm>
          <a:prstGeom prst="rect">
            <a:avLst/>
          </a:prstGeom>
          <a:noFill/>
          <a:ln>
            <a:noFill/>
          </a:ln>
        </p:spPr>
        <p:txBody>
          <a:bodyPr anchorCtr="0" anchor="t" bIns="0" lIns="91425" spcFirstLastPara="1" rIns="91425" wrap="square" tIns="0">
            <a:normAutofit/>
          </a:bodyPr>
          <a:lstStyle>
            <a:lvl1pPr indent="-228600" lvl="0" marL="457200" algn="l">
              <a:lnSpc>
                <a:spcPct val="90000"/>
              </a:lnSpc>
              <a:spcBef>
                <a:spcPts val="0"/>
              </a:spcBef>
              <a:spcAft>
                <a:spcPts val="0"/>
              </a:spcAft>
              <a:buSzPts val="1500"/>
              <a:buNone/>
              <a:defRPr sz="1500">
                <a:solidFill>
                  <a:srgbClr val="FFFFFF"/>
                </a:solidFill>
              </a:defRPr>
            </a:lvl1pPr>
            <a:lvl2pPr indent="-228600" lvl="1" marL="914400" algn="l">
              <a:lnSpc>
                <a:spcPct val="90000"/>
              </a:lnSpc>
              <a:spcBef>
                <a:spcPts val="6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80" name="Google Shape;80;p42"/>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2"/>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2"/>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83" name="Shape 83"/>
        <p:cNvGrpSpPr/>
        <p:nvPr/>
      </p:nvGrpSpPr>
      <p:grpSpPr>
        <a:xfrm>
          <a:off x="0" y="0"/>
          <a:ext cx="0" cy="0"/>
          <a:chOff x="0" y="0"/>
          <a:chExt cx="0" cy="0"/>
        </a:xfrm>
      </p:grpSpPr>
      <p:sp>
        <p:nvSpPr>
          <p:cNvPr id="84" name="Google Shape;84;p43"/>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43"/>
          <p:cNvSpPr txBox="1"/>
          <p:nvPr>
            <p:ph idx="1" type="body"/>
          </p:nvPr>
        </p:nvSpPr>
        <p:spPr>
          <a:xfrm rot="5400000">
            <a:off x="4114800" y="-1171786"/>
            <a:ext cx="4023360" cy="10058400"/>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86" name="Google Shape;86;p43"/>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43"/>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3"/>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showMasterSp="0" type="vertTitleAndTx">
  <p:cSld name="VERTICAL_TITLE_AND_VERTICAL_TEXT">
    <p:spTree>
      <p:nvGrpSpPr>
        <p:cNvPr id="89" name="Shape 89"/>
        <p:cNvGrpSpPr/>
        <p:nvPr/>
      </p:nvGrpSpPr>
      <p:grpSpPr>
        <a:xfrm>
          <a:off x="0" y="0"/>
          <a:ext cx="0" cy="0"/>
          <a:chOff x="0" y="0"/>
          <a:chExt cx="0" cy="0"/>
        </a:xfrm>
      </p:grpSpPr>
      <p:sp>
        <p:nvSpPr>
          <p:cNvPr id="90" name="Google Shape;90;p44"/>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44"/>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44"/>
          <p:cNvSpPr txBox="1"/>
          <p:nvPr>
            <p:ph type="title"/>
          </p:nvPr>
        </p:nvSpPr>
        <p:spPr>
          <a:xfrm rot="5400000">
            <a:off x="7160640" y="1979039"/>
            <a:ext cx="5757421" cy="262890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3" name="Google Shape;93;p44"/>
          <p:cNvSpPr txBox="1"/>
          <p:nvPr>
            <p:ph idx="1" type="body"/>
          </p:nvPr>
        </p:nvSpPr>
        <p:spPr>
          <a:xfrm rot="5400000">
            <a:off x="1826639" y="-573661"/>
            <a:ext cx="5757422" cy="7734300"/>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94" name="Google Shape;94;p44"/>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44"/>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44"/>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3"/>
          <p:cNvSpPr/>
          <p:nvPr/>
        </p:nvSpPr>
        <p:spPr>
          <a:xfrm>
            <a:off x="1" y="6400800"/>
            <a:ext cx="12192000"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 name="Google Shape;7;p33"/>
          <p:cNvSpPr/>
          <p:nvPr/>
        </p:nvSpPr>
        <p:spPr>
          <a:xfrm>
            <a:off x="0" y="6334316"/>
            <a:ext cx="12192001" cy="659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 name="Google Shape;8;p33"/>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marR="0" rtl="0" algn="l">
              <a:lnSpc>
                <a:spcPct val="85000"/>
              </a:lnSpc>
              <a:spcBef>
                <a:spcPts val="0"/>
              </a:spcBef>
              <a:spcAft>
                <a:spcPts val="0"/>
              </a:spcAft>
              <a:buClr>
                <a:srgbClr val="3F3F3F"/>
              </a:buClr>
              <a:buSzPts val="4800"/>
              <a:buFont typeface="Calibri"/>
              <a:buNone/>
              <a:defRPr b="0" i="0" sz="4800" u="none" cap="none" strike="noStrike">
                <a:solidFill>
                  <a:srgbClr val="3F3F3F"/>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 name="Google Shape;9;p33"/>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lvl1pPr indent="-355600" lvl="0" marL="457200" marR="0" rtl="0" algn="l">
              <a:lnSpc>
                <a:spcPct val="90000"/>
              </a:lnSpc>
              <a:spcBef>
                <a:spcPts val="1200"/>
              </a:spcBef>
              <a:spcAft>
                <a:spcPts val="0"/>
              </a:spcAft>
              <a:buClr>
                <a:schemeClr val="accent1"/>
              </a:buClr>
              <a:buSzPts val="2000"/>
              <a:buFont typeface="Calibri"/>
              <a:buChar char=" "/>
              <a:defRPr b="0" i="0" sz="2000" u="none" cap="none" strike="noStrike">
                <a:solidFill>
                  <a:srgbClr val="3F3F3F"/>
                </a:solidFill>
                <a:latin typeface="Calibri"/>
                <a:ea typeface="Calibri"/>
                <a:cs typeface="Calibri"/>
                <a:sym typeface="Calibri"/>
              </a:defRPr>
            </a:lvl1pPr>
            <a:lvl2pPr indent="-342900" lvl="1" marL="914400" marR="0" rtl="0" algn="l">
              <a:lnSpc>
                <a:spcPct val="90000"/>
              </a:lnSpc>
              <a:spcBef>
                <a:spcPts val="200"/>
              </a:spcBef>
              <a:spcAft>
                <a:spcPts val="0"/>
              </a:spcAft>
              <a:buClr>
                <a:schemeClr val="accent1"/>
              </a:buClr>
              <a:buSzPts val="1800"/>
              <a:buFont typeface="Calibri"/>
              <a:buChar char="◦"/>
              <a:defRPr b="0" i="0" sz="1800" u="none" cap="none" strike="noStrike">
                <a:solidFill>
                  <a:srgbClr val="3F3F3F"/>
                </a:solidFill>
                <a:latin typeface="Calibri"/>
                <a:ea typeface="Calibri"/>
                <a:cs typeface="Calibri"/>
                <a:sym typeface="Calibri"/>
              </a:defRPr>
            </a:lvl2pPr>
            <a:lvl3pPr indent="-317500" lvl="2" marL="13716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3pPr>
            <a:lvl4pPr indent="-317500" lvl="3" marL="18288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4pPr>
            <a:lvl5pPr indent="-317500" lvl="4" marL="22860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5pPr>
            <a:lvl6pPr indent="-317500" lvl="5" marL="27432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6pPr>
            <a:lvl7pPr indent="-317500" lvl="6" marL="32004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7pPr>
            <a:lvl8pPr indent="-317500" lvl="7" marL="36576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8pPr>
            <a:lvl9pPr indent="-317500" lvl="8" marL="4114800" marR="0" rtl="0" algn="l">
              <a:lnSpc>
                <a:spcPct val="90000"/>
              </a:lnSpc>
              <a:spcBef>
                <a:spcPts val="400"/>
              </a:spcBef>
              <a:spcAft>
                <a:spcPts val="40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9pPr>
          </a:lstStyle>
          <a:p/>
        </p:txBody>
      </p:sp>
      <p:sp>
        <p:nvSpPr>
          <p:cNvPr id="10" name="Google Shape;10;p33"/>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FFFFFF"/>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1" name="Google Shape;11;p33"/>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900" u="none" cap="none" strike="noStrike">
                <a:solidFill>
                  <a:srgbClr val="FFFFFF"/>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2" name="Google Shape;12;p33"/>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50" u="none" cap="none" strike="noStrike">
                <a:solidFill>
                  <a:srgbClr val="FFFFFF"/>
                </a:solidFill>
                <a:latin typeface="Calibri"/>
                <a:ea typeface="Calibri"/>
                <a:cs typeface="Calibri"/>
                <a:sym typeface="Calibri"/>
              </a:defRPr>
            </a:lvl1pPr>
            <a:lvl2pPr indent="0" lvl="1" marL="0" marR="0" rtl="0" algn="r">
              <a:spcBef>
                <a:spcPts val="0"/>
              </a:spcBef>
              <a:buNone/>
              <a:defRPr b="0" i="0" sz="1050" u="none" cap="none" strike="noStrike">
                <a:solidFill>
                  <a:srgbClr val="FFFFFF"/>
                </a:solidFill>
                <a:latin typeface="Calibri"/>
                <a:ea typeface="Calibri"/>
                <a:cs typeface="Calibri"/>
                <a:sym typeface="Calibri"/>
              </a:defRPr>
            </a:lvl2pPr>
            <a:lvl3pPr indent="0" lvl="2" marL="0" marR="0" rtl="0" algn="r">
              <a:spcBef>
                <a:spcPts val="0"/>
              </a:spcBef>
              <a:buNone/>
              <a:defRPr b="0" i="0" sz="1050" u="none" cap="none" strike="noStrike">
                <a:solidFill>
                  <a:srgbClr val="FFFFFF"/>
                </a:solidFill>
                <a:latin typeface="Calibri"/>
                <a:ea typeface="Calibri"/>
                <a:cs typeface="Calibri"/>
                <a:sym typeface="Calibri"/>
              </a:defRPr>
            </a:lvl3pPr>
            <a:lvl4pPr indent="0" lvl="3" marL="0" marR="0" rtl="0" algn="r">
              <a:spcBef>
                <a:spcPts val="0"/>
              </a:spcBef>
              <a:buNone/>
              <a:defRPr b="0" i="0" sz="1050" u="none" cap="none" strike="noStrike">
                <a:solidFill>
                  <a:srgbClr val="FFFFFF"/>
                </a:solidFill>
                <a:latin typeface="Calibri"/>
                <a:ea typeface="Calibri"/>
                <a:cs typeface="Calibri"/>
                <a:sym typeface="Calibri"/>
              </a:defRPr>
            </a:lvl4pPr>
            <a:lvl5pPr indent="0" lvl="4" marL="0" marR="0" rtl="0" algn="r">
              <a:spcBef>
                <a:spcPts val="0"/>
              </a:spcBef>
              <a:buNone/>
              <a:defRPr b="0" i="0" sz="1050" u="none" cap="none" strike="noStrike">
                <a:solidFill>
                  <a:srgbClr val="FFFFFF"/>
                </a:solidFill>
                <a:latin typeface="Calibri"/>
                <a:ea typeface="Calibri"/>
                <a:cs typeface="Calibri"/>
                <a:sym typeface="Calibri"/>
              </a:defRPr>
            </a:lvl5pPr>
            <a:lvl6pPr indent="0" lvl="5" marL="0" marR="0" rtl="0" algn="r">
              <a:spcBef>
                <a:spcPts val="0"/>
              </a:spcBef>
              <a:buNone/>
              <a:defRPr b="0" i="0" sz="1050" u="none" cap="none" strike="noStrike">
                <a:solidFill>
                  <a:srgbClr val="FFFFFF"/>
                </a:solidFill>
                <a:latin typeface="Calibri"/>
                <a:ea typeface="Calibri"/>
                <a:cs typeface="Calibri"/>
                <a:sym typeface="Calibri"/>
              </a:defRPr>
            </a:lvl6pPr>
            <a:lvl7pPr indent="0" lvl="6" marL="0" marR="0" rtl="0" algn="r">
              <a:spcBef>
                <a:spcPts val="0"/>
              </a:spcBef>
              <a:buNone/>
              <a:defRPr b="0" i="0" sz="1050" u="none" cap="none" strike="noStrike">
                <a:solidFill>
                  <a:srgbClr val="FFFFFF"/>
                </a:solidFill>
                <a:latin typeface="Calibri"/>
                <a:ea typeface="Calibri"/>
                <a:cs typeface="Calibri"/>
                <a:sym typeface="Calibri"/>
              </a:defRPr>
            </a:lvl7pPr>
            <a:lvl8pPr indent="0" lvl="7" marL="0" marR="0" rtl="0" algn="r">
              <a:spcBef>
                <a:spcPts val="0"/>
              </a:spcBef>
              <a:buNone/>
              <a:defRPr b="0" i="0" sz="1050" u="none" cap="none" strike="noStrike">
                <a:solidFill>
                  <a:srgbClr val="FFFFFF"/>
                </a:solidFill>
                <a:latin typeface="Calibri"/>
                <a:ea typeface="Calibri"/>
                <a:cs typeface="Calibri"/>
                <a:sym typeface="Calibri"/>
              </a:defRPr>
            </a:lvl8pPr>
            <a:lvl9pPr indent="0" lvl="8" marL="0" marR="0" rtl="0" algn="r">
              <a:spcBef>
                <a:spcPts val="0"/>
              </a:spcBef>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cxnSp>
        <p:nvCxnSpPr>
          <p:cNvPr id="13" name="Google Shape;13;p33"/>
          <p:cNvCxnSpPr/>
          <p:nvPr/>
        </p:nvCxnSpPr>
        <p:spPr>
          <a:xfrm>
            <a:off x="1193532" y="1737845"/>
            <a:ext cx="9966960" cy="0"/>
          </a:xfrm>
          <a:prstGeom prst="straightConnector1">
            <a:avLst/>
          </a:prstGeom>
          <a:noFill/>
          <a:ln cap="flat" cmpd="sng" w="9525">
            <a:solidFill>
              <a:srgbClr val="7F7F7F"/>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mailto:okshavkatov@gmail.com"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hyperlink" Target="mailto:okshavkatov@gmail.com"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1"/>
          <p:cNvSpPr txBox="1"/>
          <p:nvPr>
            <p:ph idx="1" type="body"/>
          </p:nvPr>
        </p:nvSpPr>
        <p:spPr>
          <a:xfrm>
            <a:off x="838200" y="300943"/>
            <a:ext cx="10515600" cy="6109690"/>
          </a:xfrm>
          <a:prstGeom prst="rect">
            <a:avLst/>
          </a:prstGeom>
          <a:noFill/>
          <a:ln>
            <a:noFill/>
          </a:ln>
        </p:spPr>
        <p:txBody>
          <a:bodyPr anchorCtr="0" anchor="t" bIns="45700" lIns="0" spcFirstLastPara="1" rIns="0" wrap="square" tIns="45700">
            <a:normAutofit/>
          </a:bodyPr>
          <a:lstStyle/>
          <a:p>
            <a:pPr indent="0" lvl="0" marL="0" rtl="0" algn="ctr">
              <a:lnSpc>
                <a:spcPct val="90000"/>
              </a:lnSpc>
              <a:spcBef>
                <a:spcPts val="0"/>
              </a:spcBef>
              <a:spcAft>
                <a:spcPts val="0"/>
              </a:spcAft>
              <a:buSzPts val="4400"/>
              <a:buNone/>
            </a:pPr>
            <a:r>
              <a:rPr b="1" lang="en-US" sz="4400">
                <a:solidFill>
                  <a:srgbClr val="C00000"/>
                </a:solidFill>
                <a:latin typeface="Times New Roman"/>
                <a:ea typeface="Times New Roman"/>
                <a:cs typeface="Times New Roman"/>
                <a:sym typeface="Times New Roman"/>
              </a:rPr>
              <a:t>Maintenance and service </a:t>
            </a:r>
            <a:endParaRPr/>
          </a:p>
          <a:p>
            <a:pPr indent="0" lvl="0" marL="0" rtl="0" algn="ctr">
              <a:lnSpc>
                <a:spcPct val="90000"/>
              </a:lnSpc>
              <a:spcBef>
                <a:spcPts val="1400"/>
              </a:spcBef>
              <a:spcAft>
                <a:spcPts val="0"/>
              </a:spcAft>
              <a:buSzPts val="4400"/>
              <a:buNone/>
            </a:pPr>
            <a:r>
              <a:rPr b="1" lang="en-US" sz="4400">
                <a:solidFill>
                  <a:srgbClr val="C00000"/>
                </a:solidFill>
                <a:latin typeface="Times New Roman"/>
                <a:ea typeface="Times New Roman"/>
                <a:cs typeface="Times New Roman"/>
                <a:sym typeface="Times New Roman"/>
              </a:rPr>
              <a:t>system of medical devices</a:t>
            </a:r>
            <a:endParaRPr b="1" sz="3600">
              <a:solidFill>
                <a:srgbClr val="C00000"/>
              </a:solidFill>
              <a:latin typeface="Times New Roman"/>
              <a:ea typeface="Times New Roman"/>
              <a:cs typeface="Times New Roman"/>
              <a:sym typeface="Times New Roman"/>
            </a:endParaRPr>
          </a:p>
          <a:p>
            <a:pPr indent="0" lvl="0" marL="0" rtl="0" algn="ctr">
              <a:lnSpc>
                <a:spcPct val="90000"/>
              </a:lnSpc>
              <a:spcBef>
                <a:spcPts val="1400"/>
              </a:spcBef>
              <a:spcAft>
                <a:spcPts val="0"/>
              </a:spcAft>
              <a:buSzPts val="3600"/>
              <a:buNone/>
            </a:pPr>
            <a:r>
              <a:rPr lang="en-US" sz="3600">
                <a:latin typeface="Times New Roman"/>
                <a:ea typeface="Times New Roman"/>
                <a:cs typeface="Times New Roman"/>
                <a:sym typeface="Times New Roman"/>
              </a:rPr>
              <a:t>Week 1. Measuring control equipment</a:t>
            </a:r>
            <a:endParaRPr/>
          </a:p>
          <a:p>
            <a:pPr indent="0" lvl="0" marL="0" rtl="0" algn="ctr">
              <a:lnSpc>
                <a:spcPct val="90000"/>
              </a:lnSpc>
              <a:spcBef>
                <a:spcPts val="1400"/>
              </a:spcBef>
              <a:spcAft>
                <a:spcPts val="0"/>
              </a:spcAft>
              <a:buSzPts val="3600"/>
              <a:buNone/>
            </a:pPr>
            <a:r>
              <a:rPr b="1" lang="en-US" sz="3600">
                <a:latin typeface="Times New Roman"/>
                <a:ea typeface="Times New Roman"/>
                <a:cs typeface="Times New Roman"/>
                <a:sym typeface="Times New Roman"/>
              </a:rPr>
              <a:t>Otabek Shavkatov</a:t>
            </a:r>
            <a:endParaRPr b="1" sz="3600">
              <a:latin typeface="Times New Roman"/>
              <a:ea typeface="Times New Roman"/>
              <a:cs typeface="Times New Roman"/>
              <a:sym typeface="Times New Roman"/>
            </a:endParaRPr>
          </a:p>
          <a:p>
            <a:pPr indent="0" lvl="0" marL="0" rtl="0" algn="ctr">
              <a:lnSpc>
                <a:spcPct val="90000"/>
              </a:lnSpc>
              <a:spcBef>
                <a:spcPts val="1400"/>
              </a:spcBef>
              <a:spcAft>
                <a:spcPts val="0"/>
              </a:spcAft>
              <a:buSzPts val="3600"/>
              <a:buNone/>
            </a:pPr>
            <a:r>
              <a:rPr lang="en-US" sz="3600">
                <a:latin typeface="Times New Roman"/>
                <a:ea typeface="Times New Roman"/>
                <a:cs typeface="Times New Roman"/>
                <a:sym typeface="Times New Roman"/>
              </a:rPr>
              <a:t>Lecturer</a:t>
            </a:r>
            <a:endParaRPr/>
          </a:p>
          <a:p>
            <a:pPr indent="0" lvl="0" marL="0" rtl="0" algn="ctr">
              <a:lnSpc>
                <a:spcPct val="90000"/>
              </a:lnSpc>
              <a:spcBef>
                <a:spcPts val="1400"/>
              </a:spcBef>
              <a:spcAft>
                <a:spcPts val="0"/>
              </a:spcAft>
              <a:buSzPts val="3600"/>
              <a:buNone/>
            </a:pPr>
            <a:r>
              <a:t/>
            </a:r>
            <a:endParaRPr sz="3600">
              <a:latin typeface="Times New Roman"/>
              <a:ea typeface="Times New Roman"/>
              <a:cs typeface="Times New Roman"/>
              <a:sym typeface="Times New Roman"/>
            </a:endParaRPr>
          </a:p>
          <a:p>
            <a:pPr indent="0" lvl="0" marL="0" rtl="0" algn="ctr">
              <a:lnSpc>
                <a:spcPct val="90000"/>
              </a:lnSpc>
              <a:spcBef>
                <a:spcPts val="1400"/>
              </a:spcBef>
              <a:spcAft>
                <a:spcPts val="0"/>
              </a:spcAft>
              <a:buSzPts val="3600"/>
              <a:buNone/>
            </a:pPr>
            <a:r>
              <a:rPr lang="en-US" sz="3600">
                <a:latin typeface="Times New Roman"/>
                <a:ea typeface="Times New Roman"/>
                <a:cs typeface="Times New Roman"/>
                <a:sym typeface="Times New Roman"/>
              </a:rPr>
              <a:t>Department of Metrology, Standardization and Quality Management</a:t>
            </a:r>
            <a:endParaRPr/>
          </a:p>
          <a:p>
            <a:pPr indent="0" lvl="0" marL="0" rtl="0" algn="ctr">
              <a:lnSpc>
                <a:spcPct val="90000"/>
              </a:lnSpc>
              <a:spcBef>
                <a:spcPts val="1400"/>
              </a:spcBef>
              <a:spcAft>
                <a:spcPts val="0"/>
              </a:spcAft>
              <a:buSzPts val="2000"/>
              <a:buNone/>
            </a:pPr>
            <a:r>
              <a:rPr lang="en-US">
                <a:latin typeface="Times New Roman"/>
                <a:ea typeface="Times New Roman"/>
                <a:cs typeface="Times New Roman"/>
                <a:sym typeface="Times New Roman"/>
              </a:rPr>
              <a:t>Email: </a:t>
            </a:r>
            <a:r>
              <a:rPr lang="en-US" u="sng">
                <a:solidFill>
                  <a:schemeClr val="hlink"/>
                </a:solidFill>
                <a:latin typeface="Times New Roman"/>
                <a:ea typeface="Times New Roman"/>
                <a:cs typeface="Times New Roman"/>
                <a:sym typeface="Times New Roman"/>
                <a:hlinkClick r:id="rId3"/>
              </a:rPr>
              <a:t>okshavkatov@gmail.com</a:t>
            </a:r>
            <a:r>
              <a:rPr lang="en-US">
                <a:latin typeface="Times New Roman"/>
                <a:ea typeface="Times New Roman"/>
                <a:cs typeface="Times New Roman"/>
                <a:sym typeface="Times New Roman"/>
              </a:rPr>
              <a:t>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2"/>
          <p:cNvSpPr txBox="1"/>
          <p:nvPr>
            <p:ph idx="1" type="body"/>
          </p:nvPr>
        </p:nvSpPr>
        <p:spPr>
          <a:xfrm>
            <a:off x="838200" y="481781"/>
            <a:ext cx="10515600" cy="5928851"/>
          </a:xfrm>
          <a:prstGeom prst="rect">
            <a:avLst/>
          </a:prstGeom>
          <a:noFill/>
          <a:ln>
            <a:noFill/>
          </a:ln>
        </p:spPr>
        <p:txBody>
          <a:bodyPr anchorCtr="0" anchor="t" bIns="45700" lIns="0" spcFirstLastPara="1" rIns="0" wrap="square" tIns="45700">
            <a:normAutofit lnSpcReduction="10000"/>
          </a:bodyPr>
          <a:lstStyle/>
          <a:p>
            <a:pPr indent="0" lvl="0" marL="0" rtl="0" algn="ctr">
              <a:lnSpc>
                <a:spcPct val="90000"/>
              </a:lnSpc>
              <a:spcBef>
                <a:spcPts val="0"/>
              </a:spcBef>
              <a:spcAft>
                <a:spcPts val="0"/>
              </a:spcAft>
              <a:buSzPts val="4400"/>
              <a:buNone/>
            </a:pPr>
            <a:r>
              <a:rPr b="1" lang="en-US" sz="4400">
                <a:solidFill>
                  <a:srgbClr val="C00000"/>
                </a:solidFill>
                <a:latin typeface="Times New Roman"/>
                <a:ea typeface="Times New Roman"/>
                <a:cs typeface="Times New Roman"/>
                <a:sym typeface="Times New Roman"/>
              </a:rPr>
              <a:t>Tibbiyot uskunalariga texnik xizmat ko‘rsatish</a:t>
            </a:r>
            <a:endParaRPr b="1" sz="4400">
              <a:solidFill>
                <a:srgbClr val="C00000"/>
              </a:solidFill>
              <a:latin typeface="Times New Roman"/>
              <a:ea typeface="Times New Roman"/>
              <a:cs typeface="Times New Roman"/>
              <a:sym typeface="Times New Roman"/>
            </a:endParaRPr>
          </a:p>
          <a:p>
            <a:pPr indent="0" lvl="0" marL="0" rtl="0" algn="ctr">
              <a:lnSpc>
                <a:spcPct val="90000"/>
              </a:lnSpc>
              <a:spcBef>
                <a:spcPts val="1400"/>
              </a:spcBef>
              <a:spcAft>
                <a:spcPts val="0"/>
              </a:spcAft>
              <a:buSzPts val="3600"/>
              <a:buNone/>
            </a:pPr>
            <a:r>
              <a:rPr lang="en-US" sz="3600">
                <a:latin typeface="Times New Roman"/>
                <a:ea typeface="Times New Roman"/>
                <a:cs typeface="Times New Roman"/>
                <a:sym typeface="Times New Roman"/>
              </a:rPr>
              <a:t>1-Mavzu. O’lchov nazorat teхnikasi asboblari</a:t>
            </a:r>
            <a:endParaRPr sz="3600">
              <a:latin typeface="Times New Roman"/>
              <a:ea typeface="Times New Roman"/>
              <a:cs typeface="Times New Roman"/>
              <a:sym typeface="Times New Roman"/>
            </a:endParaRPr>
          </a:p>
          <a:p>
            <a:pPr indent="0" lvl="0" marL="0" rtl="0" algn="ctr">
              <a:lnSpc>
                <a:spcPct val="90000"/>
              </a:lnSpc>
              <a:spcBef>
                <a:spcPts val="1400"/>
              </a:spcBef>
              <a:spcAft>
                <a:spcPts val="0"/>
              </a:spcAft>
              <a:buSzPts val="3600"/>
              <a:buNone/>
            </a:pPr>
            <a:r>
              <a:t/>
            </a:r>
            <a:endParaRPr sz="3600">
              <a:latin typeface="Times New Roman"/>
              <a:ea typeface="Times New Roman"/>
              <a:cs typeface="Times New Roman"/>
              <a:sym typeface="Times New Roman"/>
            </a:endParaRPr>
          </a:p>
          <a:p>
            <a:pPr indent="0" lvl="0" marL="0" rtl="0" algn="ctr">
              <a:lnSpc>
                <a:spcPct val="90000"/>
              </a:lnSpc>
              <a:spcBef>
                <a:spcPts val="1400"/>
              </a:spcBef>
              <a:spcAft>
                <a:spcPts val="0"/>
              </a:spcAft>
              <a:buSzPts val="4400"/>
              <a:buNone/>
            </a:pPr>
            <a:r>
              <a:rPr b="1" lang="en-US" sz="4400">
                <a:latin typeface="Times New Roman"/>
                <a:ea typeface="Times New Roman"/>
                <a:cs typeface="Times New Roman"/>
                <a:sym typeface="Times New Roman"/>
              </a:rPr>
              <a:t>Ma’ruzachi: Otabek Shavkatov</a:t>
            </a:r>
            <a:endParaRPr b="1" sz="4400">
              <a:latin typeface="Times New Roman"/>
              <a:ea typeface="Times New Roman"/>
              <a:cs typeface="Times New Roman"/>
              <a:sym typeface="Times New Roman"/>
            </a:endParaRPr>
          </a:p>
          <a:p>
            <a:pPr indent="0" lvl="0" marL="0" rtl="0" algn="ctr">
              <a:lnSpc>
                <a:spcPct val="90000"/>
              </a:lnSpc>
              <a:spcBef>
                <a:spcPts val="1400"/>
              </a:spcBef>
              <a:spcAft>
                <a:spcPts val="0"/>
              </a:spcAft>
              <a:buSzPts val="3600"/>
              <a:buNone/>
            </a:pPr>
            <a:r>
              <a:t/>
            </a:r>
            <a:endParaRPr b="1" sz="3600">
              <a:latin typeface="Times New Roman"/>
              <a:ea typeface="Times New Roman"/>
              <a:cs typeface="Times New Roman"/>
              <a:sym typeface="Times New Roman"/>
            </a:endParaRPr>
          </a:p>
          <a:p>
            <a:pPr indent="0" lvl="0" marL="0" rtl="0" algn="ctr">
              <a:lnSpc>
                <a:spcPct val="90000"/>
              </a:lnSpc>
              <a:spcBef>
                <a:spcPts val="1400"/>
              </a:spcBef>
              <a:spcAft>
                <a:spcPts val="0"/>
              </a:spcAft>
              <a:buSzPts val="3600"/>
              <a:buNone/>
            </a:pPr>
            <a:r>
              <a:rPr lang="en-US" sz="3600">
                <a:latin typeface="Times New Roman"/>
                <a:ea typeface="Times New Roman"/>
                <a:cs typeface="Times New Roman"/>
                <a:sym typeface="Times New Roman"/>
              </a:rPr>
              <a:t>Metrologiya, standartlashtirish va maxsulot sifati menejmenti kafedrasi</a:t>
            </a:r>
            <a:endParaRPr sz="3600">
              <a:latin typeface="Times New Roman"/>
              <a:ea typeface="Times New Roman"/>
              <a:cs typeface="Times New Roman"/>
              <a:sym typeface="Times New Roman"/>
            </a:endParaRPr>
          </a:p>
          <a:p>
            <a:pPr indent="0" lvl="0" marL="0" rtl="0" algn="ctr">
              <a:lnSpc>
                <a:spcPct val="90000"/>
              </a:lnSpc>
              <a:spcBef>
                <a:spcPts val="1400"/>
              </a:spcBef>
              <a:spcAft>
                <a:spcPts val="0"/>
              </a:spcAft>
              <a:buSzPts val="2600"/>
              <a:buNone/>
            </a:pPr>
            <a:r>
              <a:t/>
            </a:r>
            <a:endParaRPr sz="2600">
              <a:latin typeface="Times New Roman"/>
              <a:ea typeface="Times New Roman"/>
              <a:cs typeface="Times New Roman"/>
              <a:sym typeface="Times New Roman"/>
            </a:endParaRPr>
          </a:p>
          <a:p>
            <a:pPr indent="0" lvl="0" marL="0" rtl="0" algn="ctr">
              <a:lnSpc>
                <a:spcPct val="90000"/>
              </a:lnSpc>
              <a:spcBef>
                <a:spcPts val="1400"/>
              </a:spcBef>
              <a:spcAft>
                <a:spcPts val="0"/>
              </a:spcAft>
              <a:buSzPts val="2600"/>
              <a:buNone/>
            </a:pPr>
            <a:r>
              <a:rPr lang="en-US" sz="2600">
                <a:latin typeface="Times New Roman"/>
                <a:ea typeface="Times New Roman"/>
                <a:cs typeface="Times New Roman"/>
                <a:sym typeface="Times New Roman"/>
              </a:rPr>
              <a:t>Elektron pochta: </a:t>
            </a:r>
            <a:r>
              <a:rPr lang="en-US" sz="2600" u="sng">
                <a:solidFill>
                  <a:schemeClr val="hlink"/>
                </a:solidFill>
                <a:latin typeface="Times New Roman"/>
                <a:ea typeface="Times New Roman"/>
                <a:cs typeface="Times New Roman"/>
                <a:sym typeface="Times New Roman"/>
                <a:hlinkClick r:id="rId3"/>
              </a:rPr>
              <a:t>okshavkatov@gmail.com</a:t>
            </a:r>
            <a:r>
              <a:rPr lang="en-US" sz="2600">
                <a:latin typeface="Times New Roman"/>
                <a:ea typeface="Times New Roman"/>
                <a:cs typeface="Times New Roman"/>
                <a:sym typeface="Times New Roman"/>
              </a:rPr>
              <a:t> </a:t>
            </a:r>
            <a:endParaRPr sz="1500">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3"/>
          <p:cNvSpPr txBox="1"/>
          <p:nvPr>
            <p:ph idx="1" type="body"/>
          </p:nvPr>
        </p:nvSpPr>
        <p:spPr>
          <a:xfrm>
            <a:off x="838200" y="481781"/>
            <a:ext cx="10515600" cy="5928851"/>
          </a:xfrm>
          <a:prstGeom prst="rect">
            <a:avLst/>
          </a:prstGeom>
          <a:noFill/>
          <a:ln>
            <a:noFill/>
          </a:ln>
        </p:spPr>
        <p:txBody>
          <a:bodyPr anchorCtr="0" anchor="t" bIns="45700" lIns="0" spcFirstLastPara="1" rIns="0" wrap="square" tIns="45700">
            <a:normAutofit fontScale="92500"/>
          </a:bodyPr>
          <a:lstStyle/>
          <a:p>
            <a:pPr indent="0" lvl="0" marL="0" marR="0" rtl="0" algn="ctr">
              <a:lnSpc>
                <a:spcPct val="115000"/>
              </a:lnSpc>
              <a:spcBef>
                <a:spcPts val="0"/>
              </a:spcBef>
              <a:spcAft>
                <a:spcPts val="0"/>
              </a:spcAft>
              <a:buSzPct val="100000"/>
              <a:buNone/>
            </a:pPr>
            <a:r>
              <a:rPr b="1" lang="en-US" sz="4000">
                <a:latin typeface="Times New Roman"/>
                <a:ea typeface="Times New Roman"/>
                <a:cs typeface="Times New Roman"/>
                <a:sym typeface="Times New Roman"/>
              </a:rPr>
              <a:t>O’LCHOV NAZORAT TEХNIKASI ASBOBLARI. </a:t>
            </a:r>
            <a:endParaRPr/>
          </a:p>
          <a:p>
            <a:pPr indent="0" lvl="0" marL="0" marR="0" rtl="0" algn="ctr">
              <a:lnSpc>
                <a:spcPct val="115000"/>
              </a:lnSpc>
              <a:spcBef>
                <a:spcPts val="0"/>
              </a:spcBef>
              <a:spcAft>
                <a:spcPts val="0"/>
              </a:spcAft>
              <a:buSzPct val="100000"/>
              <a:buNone/>
            </a:pPr>
            <a:r>
              <a:rPr lang="en-US" sz="3200">
                <a:latin typeface="Times New Roman"/>
                <a:ea typeface="Times New Roman"/>
                <a:cs typeface="Times New Roman"/>
                <a:sym typeface="Times New Roman"/>
              </a:rPr>
              <a:t>Reja:</a:t>
            </a:r>
            <a:endParaRPr/>
          </a:p>
          <a:p>
            <a:pPr indent="0" lvl="0" marL="0" marR="0" rtl="0" algn="ctr">
              <a:lnSpc>
                <a:spcPct val="115000"/>
              </a:lnSpc>
              <a:spcBef>
                <a:spcPts val="0"/>
              </a:spcBef>
              <a:spcAft>
                <a:spcPts val="0"/>
              </a:spcAft>
              <a:buSzPct val="100000"/>
              <a:buNone/>
            </a:pPr>
            <a:r>
              <a:t/>
            </a:r>
            <a:endParaRPr sz="3200">
              <a:latin typeface="Times New Roman"/>
              <a:ea typeface="Times New Roman"/>
              <a:cs typeface="Times New Roman"/>
              <a:sym typeface="Times New Roman"/>
            </a:endParaRPr>
          </a:p>
          <a:p>
            <a:pPr indent="-342900" lvl="0" marL="342900" marR="0" rtl="0" algn="l">
              <a:lnSpc>
                <a:spcPct val="115000"/>
              </a:lnSpc>
              <a:spcBef>
                <a:spcPts val="0"/>
              </a:spcBef>
              <a:spcAft>
                <a:spcPts val="0"/>
              </a:spcAft>
              <a:buSzPct val="100000"/>
              <a:buFont typeface="Calibri"/>
              <a:buAutoNum type="arabicPeriod"/>
            </a:pPr>
            <a:r>
              <a:rPr lang="en-US" sz="3200">
                <a:latin typeface="Times New Roman"/>
                <a:ea typeface="Times New Roman"/>
                <a:cs typeface="Times New Roman"/>
                <a:sym typeface="Times New Roman"/>
              </a:rPr>
              <a:t>O’lchov nazorat teхnikasi asboblari haqida ma’lumot.</a:t>
            </a:r>
            <a:endParaRPr/>
          </a:p>
          <a:p>
            <a:pPr indent="-342900" lvl="0" marL="342900" marR="0" rtl="0" algn="l">
              <a:lnSpc>
                <a:spcPct val="115000"/>
              </a:lnSpc>
              <a:spcBef>
                <a:spcPts val="0"/>
              </a:spcBef>
              <a:spcAft>
                <a:spcPts val="0"/>
              </a:spcAft>
              <a:buSzPct val="100000"/>
              <a:buFont typeface="Calibri"/>
              <a:buAutoNum type="arabicPeriod"/>
            </a:pPr>
            <a:r>
              <a:rPr lang="en-US" sz="3200">
                <a:latin typeface="Times New Roman"/>
                <a:ea typeface="Times New Roman"/>
                <a:cs typeface="Times New Roman"/>
                <a:sym typeface="Times New Roman"/>
              </a:rPr>
              <a:t>O’lchash vositalarining xatoliklari.</a:t>
            </a:r>
            <a:endParaRPr/>
          </a:p>
          <a:p>
            <a:pPr indent="-342900" lvl="0" marL="342900" marR="0" rtl="0" algn="l">
              <a:lnSpc>
                <a:spcPct val="115000"/>
              </a:lnSpc>
              <a:spcBef>
                <a:spcPts val="0"/>
              </a:spcBef>
              <a:spcAft>
                <a:spcPts val="0"/>
              </a:spcAft>
              <a:buSzPct val="100000"/>
              <a:buFont typeface="Calibri"/>
              <a:buAutoNum type="arabicPeriod"/>
            </a:pPr>
            <a:r>
              <a:rPr lang="en-US" sz="3200">
                <a:latin typeface="Times New Roman"/>
                <a:ea typeface="Times New Roman"/>
                <a:cs typeface="Times New Roman"/>
                <a:sym typeface="Times New Roman"/>
              </a:rPr>
              <a:t>O’lchash vositalarini tekshirish va kalibrlash</a:t>
            </a:r>
            <a:endParaRPr sz="3200">
              <a:latin typeface="Times New Roman"/>
              <a:ea typeface="Times New Roman"/>
              <a:cs typeface="Times New Roman"/>
              <a:sym typeface="Times New Roman"/>
            </a:endParaRPr>
          </a:p>
          <a:p>
            <a:pPr indent="-342900" lvl="0" marL="342900" marR="0" rtl="0" algn="l">
              <a:lnSpc>
                <a:spcPct val="115000"/>
              </a:lnSpc>
              <a:spcBef>
                <a:spcPts val="0"/>
              </a:spcBef>
              <a:spcAft>
                <a:spcPts val="0"/>
              </a:spcAft>
              <a:buSzPct val="100000"/>
              <a:buFont typeface="Calibri"/>
              <a:buAutoNum type="arabicPeriod"/>
            </a:pPr>
            <a:r>
              <a:rPr lang="en-US" sz="3200">
                <a:latin typeface="Times New Roman"/>
                <a:ea typeface="Times New Roman"/>
                <a:cs typeface="Times New Roman"/>
                <a:sym typeface="Times New Roman"/>
              </a:rPr>
              <a:t>O’lchash asboblarining aniqlik sinflari</a:t>
            </a:r>
            <a:endParaRPr sz="3200">
              <a:latin typeface="Times New Roman"/>
              <a:ea typeface="Times New Roman"/>
              <a:cs typeface="Times New Roman"/>
              <a:sym typeface="Times New Roman"/>
            </a:endParaRPr>
          </a:p>
          <a:p>
            <a:pPr indent="-342900" lvl="0" marL="342900" marR="0" rtl="0" algn="l">
              <a:lnSpc>
                <a:spcPct val="115000"/>
              </a:lnSpc>
              <a:spcBef>
                <a:spcPts val="0"/>
              </a:spcBef>
              <a:spcAft>
                <a:spcPts val="0"/>
              </a:spcAft>
              <a:buSzPct val="100000"/>
              <a:buFont typeface="Calibri"/>
              <a:buAutoNum type="arabicPeriod"/>
            </a:pPr>
            <a:r>
              <a:rPr lang="en-US" sz="3200">
                <a:latin typeface="Times New Roman"/>
                <a:ea typeface="Times New Roman"/>
                <a:cs typeface="Times New Roman"/>
                <a:sym typeface="Times New Roman"/>
              </a:rPr>
              <a:t>O’lchash asboblarining metrologik tavsiflari</a:t>
            </a:r>
            <a:endParaRPr sz="3200">
              <a:latin typeface="Times New Roman"/>
              <a:ea typeface="Times New Roman"/>
              <a:cs typeface="Times New Roman"/>
              <a:sym typeface="Times New Roman"/>
            </a:endParaRPr>
          </a:p>
          <a:p>
            <a:pPr indent="-342900" lvl="0" marL="342900" marR="0" rtl="0" algn="l">
              <a:lnSpc>
                <a:spcPct val="115000"/>
              </a:lnSpc>
              <a:spcBef>
                <a:spcPts val="0"/>
              </a:spcBef>
              <a:spcAft>
                <a:spcPts val="0"/>
              </a:spcAft>
              <a:buSzPct val="100000"/>
              <a:buFont typeface="Calibri"/>
              <a:buAutoNum type="arabicPeriod"/>
            </a:pPr>
            <a:r>
              <a:rPr lang="en-US" sz="3200">
                <a:latin typeface="Times New Roman"/>
                <a:ea typeface="Times New Roman"/>
                <a:cs typeface="Times New Roman"/>
                <a:sym typeface="Times New Roman"/>
              </a:rPr>
              <a:t>Analog o’lchash asboblarining turlari</a:t>
            </a:r>
            <a:br>
              <a:rPr lang="en-US" sz="5400">
                <a:latin typeface="Times New Roman"/>
                <a:ea typeface="Times New Roman"/>
                <a:cs typeface="Times New Roman"/>
                <a:sym typeface="Times New Roman"/>
              </a:rPr>
            </a:br>
            <a:endParaRPr sz="5400">
              <a:latin typeface="Times New Roman"/>
              <a:ea typeface="Times New Roman"/>
              <a:cs typeface="Times New Roman"/>
              <a:sym typeface="Times New Roman"/>
            </a:endParaRPr>
          </a:p>
          <a:p>
            <a:pPr indent="-531495" lvl="0" marL="742950" rtl="0" algn="l">
              <a:lnSpc>
                <a:spcPct val="90000"/>
              </a:lnSpc>
              <a:spcBef>
                <a:spcPts val="1200"/>
              </a:spcBef>
              <a:spcAft>
                <a:spcPts val="0"/>
              </a:spcAft>
              <a:buSzPct val="100000"/>
              <a:buNone/>
            </a:pPr>
            <a:r>
              <a:t/>
            </a:r>
            <a:endParaRPr sz="3600">
              <a:latin typeface="Times New Roman"/>
              <a:ea typeface="Times New Roman"/>
              <a:cs typeface="Times New Roman"/>
              <a:sym typeface="Times New Roman"/>
            </a:endParaRPr>
          </a:p>
          <a:p>
            <a:pPr indent="0" lvl="0" marL="0" rtl="0" algn="l">
              <a:lnSpc>
                <a:spcPct val="90000"/>
              </a:lnSpc>
              <a:spcBef>
                <a:spcPts val="1400"/>
              </a:spcBef>
              <a:spcAft>
                <a:spcPts val="0"/>
              </a:spcAft>
              <a:buSzPct val="100000"/>
              <a:buNone/>
            </a:pPr>
            <a:r>
              <a:t/>
            </a:r>
            <a:endParaRPr sz="3600">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4"/>
          <p:cNvSpPr txBox="1"/>
          <p:nvPr/>
        </p:nvSpPr>
        <p:spPr>
          <a:xfrm>
            <a:off x="1286181" y="2193378"/>
            <a:ext cx="9853767" cy="369331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en-US" sz="2600" u="none" cap="none" strike="noStrike">
                <a:solidFill>
                  <a:schemeClr val="dk1"/>
                </a:solidFill>
                <a:latin typeface="Times New Roman"/>
                <a:ea typeface="Times New Roman"/>
                <a:cs typeface="Times New Roman"/>
                <a:sym typeface="Times New Roman"/>
              </a:rPr>
              <a:t>O’lchash tamoyiliga asoslanib tanlangan o’lchash usuli o’lchash asbobi yoki qurilmasida mujassamlanadi. O’lchash asbobining birinchi elementi sezgir sensor bo’ladi. Sensor (datchik) o’lchanadigan kattalikni qabul qilib, shu kattalikning qiymatiga to’g’ri kelgan signallarni yaratib, keyingi qurilmalarga uzatadi. O’lchangan signal o’lchash o’zgartgichiga uzatilib, unda protsessing qilinadi (qayta ishlanadi). Elektr  o’lchashda o’lchanadigan signal elektrik kattalik bo’lib, qayta ishlanishga yoki indikatorga uzatilishi mumkin. </a:t>
            </a:r>
            <a:endParaRPr/>
          </a:p>
          <a:p>
            <a:pPr indent="0" lvl="0" marL="0" marR="0" rtl="0" algn="just">
              <a:spcBef>
                <a:spcPts val="0"/>
              </a:spcBef>
              <a:spcAft>
                <a:spcPts val="0"/>
              </a:spcAft>
              <a:buNone/>
            </a:pPr>
            <a:r>
              <a:t/>
            </a:r>
            <a:endParaRPr b="0" i="0" sz="2600" u="none" cap="none" strike="noStrike">
              <a:solidFill>
                <a:schemeClr val="dk1"/>
              </a:solidFill>
              <a:latin typeface="Calibri"/>
              <a:ea typeface="Calibri"/>
              <a:cs typeface="Calibri"/>
              <a:sym typeface="Calibri"/>
            </a:endParaRPr>
          </a:p>
        </p:txBody>
      </p:sp>
      <p:sp>
        <p:nvSpPr>
          <p:cNvPr id="117" name="Google Shape;117;p4"/>
          <p:cNvSpPr txBox="1"/>
          <p:nvPr/>
        </p:nvSpPr>
        <p:spPr>
          <a:xfrm>
            <a:off x="2132244" y="119036"/>
            <a:ext cx="8309614" cy="131542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i="0" lang="en-US" sz="3600" u="none" cap="none" strike="noStrike">
                <a:solidFill>
                  <a:schemeClr val="dk1"/>
                </a:solidFill>
                <a:latin typeface="Times New Roman"/>
                <a:ea typeface="Times New Roman"/>
                <a:cs typeface="Times New Roman"/>
                <a:sym typeface="Times New Roman"/>
              </a:rPr>
              <a:t>O’LCHOV NAZORAT TEХNIKASI ASBOBLARI HAQIDA MA’LUMOT.</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1" name="Shape 121"/>
        <p:cNvGrpSpPr/>
        <p:nvPr/>
      </p:nvGrpSpPr>
      <p:grpSpPr>
        <a:xfrm>
          <a:off x="0" y="0"/>
          <a:ext cx="0" cy="0"/>
          <a:chOff x="0" y="0"/>
          <a:chExt cx="0" cy="0"/>
        </a:xfrm>
      </p:grpSpPr>
      <p:sp>
        <p:nvSpPr>
          <p:cNvPr id="122" name="Google Shape;122;p5"/>
          <p:cNvSpPr txBox="1"/>
          <p:nvPr/>
        </p:nvSpPr>
        <p:spPr>
          <a:xfrm>
            <a:off x="1459582" y="2116080"/>
            <a:ext cx="9502707" cy="378565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en-US" sz="2000" u="none" cap="none" strike="noStrike">
                <a:solidFill>
                  <a:schemeClr val="dk1"/>
                </a:solidFill>
                <a:latin typeface="Times New Roman"/>
                <a:ea typeface="Times New Roman"/>
                <a:cs typeface="Times New Roman"/>
                <a:sym typeface="Times New Roman"/>
              </a:rPr>
              <a:t>Agar o’lchangan signal juda katta yoki kichik bo’lsa, uni chiqishdagi indikator yoki o’zgartgichga berishdan avval attenyuator yordamida so’ndirish yoki kuchaytirgichda kuchaytirish zarur bo’ladi. O’lchash asbobining bu moduli o’lchash zanjiri deb ataladi. Integral elektron elementlar asosida yaratilgan o’lchash asboblarida o’lchash o’zgartgichi bilan o’lchash zanjiri uyg’unlashib ketgan bo’lib, ko’p hollarda ularni ajratish ancha mushkul bo’ladi. Bevosita chiqishdagi displeyda aks ettirilish imkoni bo’lmagan o’lchash signallari o’zgartgich vositasida o’lchashga qulay bo’lgan elektr toki yoki kuchlanish shakliga o’zgartiriladi. O’lchash asbobining chiqish qurilmasi raqamli yoki strelkali indikator, yozadigan rekorder va turli  xotira ko’rinishida bo’lishi mumkin. Demak o’lchash asbobining vazifasi o’lchanadigan fizik kattalik qiymatini qayd etish yoki kattalik qiymatiga proportsional bo’lgan signalni chiqishidan talab etilgan yerga qayta ishlash uchun uzatishdan iborat. </a:t>
            </a:r>
            <a:endParaRPr b="0" i="0" sz="2000" u="none" cap="none" strike="noStrike">
              <a:solidFill>
                <a:schemeClr val="dk1"/>
              </a:solidFill>
              <a:latin typeface="Calibri"/>
              <a:ea typeface="Calibri"/>
              <a:cs typeface="Calibri"/>
              <a:sym typeface="Calibri"/>
            </a:endParaRPr>
          </a:p>
        </p:txBody>
      </p:sp>
      <p:sp>
        <p:nvSpPr>
          <p:cNvPr id="123" name="Google Shape;123;p5"/>
          <p:cNvSpPr txBox="1"/>
          <p:nvPr/>
        </p:nvSpPr>
        <p:spPr>
          <a:xfrm>
            <a:off x="3237187" y="571320"/>
            <a:ext cx="6138040" cy="907749"/>
          </a:xfrm>
          <a:prstGeom prst="rect">
            <a:avLst/>
          </a:prstGeom>
          <a:noFill/>
          <a:ln>
            <a:noFill/>
          </a:ln>
        </p:spPr>
        <p:txBody>
          <a:bodyPr anchorCtr="0" anchor="t" bIns="45700" lIns="91425" spcFirstLastPara="1" rIns="91425" wrap="square" tIns="45700">
            <a:spAutoFit/>
          </a:bodyPr>
          <a:lstStyle/>
          <a:p>
            <a:pPr indent="-342900" lvl="0" marL="342900" marR="0" rtl="0" algn="ctr">
              <a:lnSpc>
                <a:spcPct val="115000"/>
              </a:lnSpc>
              <a:spcBef>
                <a:spcPts val="0"/>
              </a:spcBef>
              <a:spcAft>
                <a:spcPts val="0"/>
              </a:spcAft>
              <a:buClr>
                <a:schemeClr val="dk1"/>
              </a:buClr>
              <a:buSzPts val="2400"/>
              <a:buFont typeface="Calibri"/>
              <a:buAutoNum type="arabicPeriod"/>
            </a:pPr>
            <a:r>
              <a:rPr b="1" i="0" lang="en-US" sz="2400" u="none" cap="none" strike="noStrike">
                <a:solidFill>
                  <a:schemeClr val="dk1"/>
                </a:solidFill>
                <a:latin typeface="Times New Roman"/>
                <a:ea typeface="Times New Roman"/>
                <a:cs typeface="Times New Roman"/>
                <a:sym typeface="Times New Roman"/>
              </a:rPr>
              <a:t>O’lchov nazorat teхnikasi asboblari haqida ma’lumot.</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6"/>
          <p:cNvSpPr/>
          <p:nvPr/>
        </p:nvSpPr>
        <p:spPr>
          <a:xfrm>
            <a:off x="1162241" y="430263"/>
            <a:ext cx="10264877" cy="193899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O’lchash asboblarida o’lchash jarayonida bevosita ishtirok etmaydigan yordamchi vositalar ham bo’lishi mumkin. Bularga qo’shimcha energiya manbasi, termostat, o’lchash simlari va boshqa vositalar kirishi mumkin. </a:t>
            </a:r>
            <a:endParaRPr/>
          </a:p>
          <a:p>
            <a:pPr indent="0" lvl="0" marL="0" marR="0" rtl="0" algn="ctr">
              <a:spcBef>
                <a:spcPts val="0"/>
              </a:spcBef>
              <a:spcAft>
                <a:spcPts val="0"/>
              </a:spcAft>
              <a:buNone/>
            </a:pPr>
            <a:r>
              <a:t/>
            </a:r>
            <a:endParaRPr b="0" i="0" sz="24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0" i="0" sz="2400" u="none" cap="none" strike="noStrike">
              <a:solidFill>
                <a:schemeClr val="dk1"/>
              </a:solidFill>
              <a:latin typeface="Times New Roman"/>
              <a:ea typeface="Times New Roman"/>
              <a:cs typeface="Times New Roman"/>
              <a:sym typeface="Times New Roman"/>
            </a:endParaRPr>
          </a:p>
        </p:txBody>
      </p:sp>
      <p:grpSp>
        <p:nvGrpSpPr>
          <p:cNvPr id="129" name="Google Shape;129;p6"/>
          <p:cNvGrpSpPr/>
          <p:nvPr/>
        </p:nvGrpSpPr>
        <p:grpSpPr>
          <a:xfrm>
            <a:off x="2656083" y="2370724"/>
            <a:ext cx="6879833" cy="3490516"/>
            <a:chOff x="199657" y="1469"/>
            <a:chExt cx="6879833" cy="3490516"/>
          </a:xfrm>
        </p:grpSpPr>
        <p:sp>
          <p:nvSpPr>
            <p:cNvPr id="130" name="Google Shape;130;p6"/>
            <p:cNvSpPr/>
            <p:nvPr/>
          </p:nvSpPr>
          <p:spPr>
            <a:xfrm>
              <a:off x="199657" y="1469"/>
              <a:ext cx="5733192" cy="734845"/>
            </a:xfrm>
            <a:prstGeom prst="roundRect">
              <a:avLst>
                <a:gd fmla="val 10000" name="adj"/>
              </a:avLst>
            </a:prstGeom>
            <a:gradFill>
              <a:gsLst>
                <a:gs pos="0">
                  <a:srgbClr val="BDB56C"/>
                </a:gs>
                <a:gs pos="34000">
                  <a:srgbClr val="BDB670"/>
                </a:gs>
                <a:gs pos="70000">
                  <a:srgbClr val="C1BA70"/>
                </a:gs>
                <a:gs pos="100000">
                  <a:srgbClr val="C5BE7C"/>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6"/>
            <p:cNvSpPr txBox="1"/>
            <p:nvPr/>
          </p:nvSpPr>
          <p:spPr>
            <a:xfrm>
              <a:off x="221180" y="22992"/>
              <a:ext cx="5690146" cy="691799"/>
            </a:xfrm>
            <a:prstGeom prst="rect">
              <a:avLst/>
            </a:prstGeom>
            <a:noFill/>
            <a:ln>
              <a:noFill/>
            </a:ln>
          </p:spPr>
          <p:txBody>
            <a:bodyPr anchorCtr="0" anchor="ctr" bIns="40625" lIns="60950" spcFirstLastPara="1" rIns="60950" wrap="square" tIns="40625">
              <a:noAutofit/>
            </a:bodyPr>
            <a:lstStyle/>
            <a:p>
              <a:pPr indent="0" lvl="0" marL="0" marR="0" rtl="0" algn="ctr">
                <a:lnSpc>
                  <a:spcPct val="90000"/>
                </a:lnSpc>
                <a:spcBef>
                  <a:spcPts val="0"/>
                </a:spcBef>
                <a:spcAft>
                  <a:spcPts val="0"/>
                </a:spcAft>
                <a:buClr>
                  <a:schemeClr val="lt1"/>
                </a:buClr>
                <a:buSzPts val="3200"/>
                <a:buFont typeface="Times New Roman"/>
                <a:buNone/>
              </a:pPr>
              <a:r>
                <a:rPr b="0" i="0" lang="en-US" sz="3200" u="none" cap="none" strike="noStrike">
                  <a:solidFill>
                    <a:schemeClr val="lt1"/>
                  </a:solidFill>
                  <a:latin typeface="Times New Roman"/>
                  <a:ea typeface="Times New Roman"/>
                  <a:cs typeface="Times New Roman"/>
                  <a:sym typeface="Times New Roman"/>
                </a:rPr>
                <a:t>Yordamchi vositalar</a:t>
              </a:r>
              <a:endParaRPr b="0" i="0" sz="3200" u="none" cap="none" strike="noStrike">
                <a:solidFill>
                  <a:schemeClr val="lt1"/>
                </a:solidFill>
                <a:latin typeface="Calibri"/>
                <a:ea typeface="Calibri"/>
                <a:cs typeface="Calibri"/>
                <a:sym typeface="Calibri"/>
              </a:endParaRPr>
            </a:p>
          </p:txBody>
        </p:sp>
        <p:sp>
          <p:nvSpPr>
            <p:cNvPr id="132" name="Google Shape;132;p6"/>
            <p:cNvSpPr/>
            <p:nvPr/>
          </p:nvSpPr>
          <p:spPr>
            <a:xfrm>
              <a:off x="772976" y="736314"/>
              <a:ext cx="573319" cy="551134"/>
            </a:xfrm>
            <a:custGeom>
              <a:rect b="b" l="l" r="r" t="t"/>
              <a:pathLst>
                <a:path extrusionOk="0" h="120000" w="120000">
                  <a:moveTo>
                    <a:pt x="0" y="0"/>
                  </a:moveTo>
                  <a:lnTo>
                    <a:pt x="0" y="120000"/>
                  </a:lnTo>
                  <a:lnTo>
                    <a:pt x="120000" y="120000"/>
                  </a:lnTo>
                </a:path>
              </a:pathLst>
            </a:custGeom>
            <a:noFill/>
            <a:ln cap="flat" cmpd="sng" w="15875">
              <a:solidFill>
                <a:schemeClr val="accent6"/>
              </a:solidFill>
              <a:prstDash val="solid"/>
              <a:round/>
              <a:headEnd len="sm" w="sm" type="none"/>
              <a:tailEnd len="sm" w="sm" type="none"/>
            </a:ln>
          </p:spPr>
        </p:sp>
        <p:sp>
          <p:nvSpPr>
            <p:cNvPr id="133" name="Google Shape;133;p6"/>
            <p:cNvSpPr/>
            <p:nvPr/>
          </p:nvSpPr>
          <p:spPr>
            <a:xfrm>
              <a:off x="1346295" y="920026"/>
              <a:ext cx="5733195" cy="734845"/>
            </a:xfrm>
            <a:prstGeom prst="roundRect">
              <a:avLst>
                <a:gd fmla="val 10000" name="adj"/>
              </a:avLst>
            </a:prstGeom>
            <a:solidFill>
              <a:schemeClr val="lt1">
                <a:alpha val="89803"/>
              </a:schemeClr>
            </a:solidFill>
            <a:ln cap="flat" cmpd="sng" w="12700">
              <a:solidFill>
                <a:schemeClr val="accent5"/>
              </a:solidFill>
              <a:prstDash val="solid"/>
              <a:round/>
              <a:headEnd len="sm" w="sm" type="none"/>
              <a:tailEnd len="sm" w="sm" type="none"/>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6"/>
            <p:cNvSpPr txBox="1"/>
            <p:nvPr/>
          </p:nvSpPr>
          <p:spPr>
            <a:xfrm>
              <a:off x="1367818" y="941549"/>
              <a:ext cx="5690149" cy="691799"/>
            </a:xfrm>
            <a:prstGeom prst="rect">
              <a:avLst/>
            </a:prstGeom>
            <a:noFill/>
            <a:ln>
              <a:noFill/>
            </a:ln>
          </p:spPr>
          <p:txBody>
            <a:bodyPr anchorCtr="0" anchor="ctr" bIns="30475" lIns="45700" spcFirstLastPara="1" rIns="45700" wrap="square" tIns="30475">
              <a:noAutofit/>
            </a:bodyPr>
            <a:lstStyle/>
            <a:p>
              <a:pPr indent="0" lvl="0" marL="0" marR="0" rtl="0" algn="l">
                <a:lnSpc>
                  <a:spcPct val="90000"/>
                </a:lnSpc>
                <a:spcBef>
                  <a:spcPts val="0"/>
                </a:spcBef>
                <a:spcAft>
                  <a:spcPts val="0"/>
                </a:spcAft>
                <a:buClr>
                  <a:schemeClr val="dk1"/>
                </a:buClr>
                <a:buSzPts val="2400"/>
                <a:buFont typeface="Times New Roman"/>
                <a:buNone/>
              </a:pPr>
              <a:r>
                <a:rPr b="0" i="0" lang="en-US" sz="2400" u="none" cap="none" strike="noStrike">
                  <a:solidFill>
                    <a:schemeClr val="dk1"/>
                  </a:solidFill>
                  <a:latin typeface="Times New Roman"/>
                  <a:ea typeface="Times New Roman"/>
                  <a:cs typeface="Times New Roman"/>
                  <a:sym typeface="Times New Roman"/>
                </a:rPr>
                <a:t>qo’shimcha energiya manbasi (generator)</a:t>
              </a:r>
              <a:endParaRPr b="0" i="0" sz="2400" u="none" cap="none" strike="noStrike">
                <a:solidFill>
                  <a:schemeClr val="dk1"/>
                </a:solidFill>
                <a:latin typeface="Calibri"/>
                <a:ea typeface="Calibri"/>
                <a:cs typeface="Calibri"/>
                <a:sym typeface="Calibri"/>
              </a:endParaRPr>
            </a:p>
          </p:txBody>
        </p:sp>
        <p:sp>
          <p:nvSpPr>
            <p:cNvPr id="135" name="Google Shape;135;p6"/>
            <p:cNvSpPr/>
            <p:nvPr/>
          </p:nvSpPr>
          <p:spPr>
            <a:xfrm>
              <a:off x="772976" y="736314"/>
              <a:ext cx="573319" cy="1469691"/>
            </a:xfrm>
            <a:custGeom>
              <a:rect b="b" l="l" r="r" t="t"/>
              <a:pathLst>
                <a:path extrusionOk="0" h="120000" w="120000">
                  <a:moveTo>
                    <a:pt x="0" y="0"/>
                  </a:moveTo>
                  <a:lnTo>
                    <a:pt x="0" y="120000"/>
                  </a:lnTo>
                  <a:lnTo>
                    <a:pt x="120000" y="120000"/>
                  </a:lnTo>
                </a:path>
              </a:pathLst>
            </a:custGeom>
            <a:noFill/>
            <a:ln cap="flat" cmpd="sng" w="15875">
              <a:solidFill>
                <a:schemeClr val="accent6"/>
              </a:solidFill>
              <a:prstDash val="solid"/>
              <a:round/>
              <a:headEnd len="sm" w="sm" type="none"/>
              <a:tailEnd len="sm" w="sm" type="none"/>
            </a:ln>
          </p:spPr>
        </p:sp>
        <p:sp>
          <p:nvSpPr>
            <p:cNvPr id="136" name="Google Shape;136;p6"/>
            <p:cNvSpPr/>
            <p:nvPr/>
          </p:nvSpPr>
          <p:spPr>
            <a:xfrm>
              <a:off x="1346295" y="1838583"/>
              <a:ext cx="5733195" cy="734845"/>
            </a:xfrm>
            <a:prstGeom prst="roundRect">
              <a:avLst>
                <a:gd fmla="val 10000" name="adj"/>
              </a:avLst>
            </a:prstGeom>
            <a:solidFill>
              <a:schemeClr val="lt1">
                <a:alpha val="89803"/>
              </a:schemeClr>
            </a:solidFill>
            <a:ln cap="flat" cmpd="sng" w="12700">
              <a:solidFill>
                <a:srgbClr val="A7B083"/>
              </a:solidFill>
              <a:prstDash val="solid"/>
              <a:round/>
              <a:headEnd len="sm" w="sm" type="none"/>
              <a:tailEnd len="sm" w="sm" type="none"/>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6"/>
            <p:cNvSpPr txBox="1"/>
            <p:nvPr/>
          </p:nvSpPr>
          <p:spPr>
            <a:xfrm>
              <a:off x="1367818" y="1860106"/>
              <a:ext cx="5690149" cy="691799"/>
            </a:xfrm>
            <a:prstGeom prst="rect">
              <a:avLst/>
            </a:prstGeom>
            <a:noFill/>
            <a:ln>
              <a:noFill/>
            </a:ln>
          </p:spPr>
          <p:txBody>
            <a:bodyPr anchorCtr="0" anchor="ctr" bIns="30475" lIns="45700" spcFirstLastPara="1" rIns="45700" wrap="square" tIns="30475">
              <a:noAutofit/>
            </a:bodyPr>
            <a:lstStyle/>
            <a:p>
              <a:pPr indent="0" lvl="0" marL="0" marR="0" rtl="0" algn="l">
                <a:lnSpc>
                  <a:spcPct val="90000"/>
                </a:lnSpc>
                <a:spcBef>
                  <a:spcPts val="0"/>
                </a:spcBef>
                <a:spcAft>
                  <a:spcPts val="0"/>
                </a:spcAft>
                <a:buClr>
                  <a:schemeClr val="dk1"/>
                </a:buClr>
                <a:buSzPts val="2400"/>
                <a:buFont typeface="Times New Roman"/>
                <a:buNone/>
              </a:pPr>
              <a:r>
                <a:rPr b="0" i="0" lang="en-US" sz="2400" u="none" cap="none" strike="noStrike">
                  <a:solidFill>
                    <a:schemeClr val="dk1"/>
                  </a:solidFill>
                  <a:latin typeface="Times New Roman"/>
                  <a:ea typeface="Times New Roman"/>
                  <a:cs typeface="Times New Roman"/>
                  <a:sym typeface="Times New Roman"/>
                </a:rPr>
                <a:t>termostat</a:t>
              </a:r>
              <a:endParaRPr b="0" i="0" sz="2400" u="none" cap="none" strike="noStrike">
                <a:solidFill>
                  <a:schemeClr val="dk1"/>
                </a:solidFill>
                <a:latin typeface="Calibri"/>
                <a:ea typeface="Calibri"/>
                <a:cs typeface="Calibri"/>
                <a:sym typeface="Calibri"/>
              </a:endParaRPr>
            </a:p>
          </p:txBody>
        </p:sp>
        <p:sp>
          <p:nvSpPr>
            <p:cNvPr id="138" name="Google Shape;138;p6"/>
            <p:cNvSpPr/>
            <p:nvPr/>
          </p:nvSpPr>
          <p:spPr>
            <a:xfrm>
              <a:off x="772976" y="736314"/>
              <a:ext cx="573319" cy="2388248"/>
            </a:xfrm>
            <a:custGeom>
              <a:rect b="b" l="l" r="r" t="t"/>
              <a:pathLst>
                <a:path extrusionOk="0" h="120000" w="120000">
                  <a:moveTo>
                    <a:pt x="0" y="0"/>
                  </a:moveTo>
                  <a:lnTo>
                    <a:pt x="0" y="120000"/>
                  </a:lnTo>
                  <a:lnTo>
                    <a:pt x="120000" y="120000"/>
                  </a:lnTo>
                </a:path>
              </a:pathLst>
            </a:custGeom>
            <a:noFill/>
            <a:ln cap="flat" cmpd="sng" w="15875">
              <a:solidFill>
                <a:schemeClr val="accent6"/>
              </a:solidFill>
              <a:prstDash val="solid"/>
              <a:round/>
              <a:headEnd len="sm" w="sm" type="none"/>
              <a:tailEnd len="sm" w="sm" type="none"/>
            </a:ln>
          </p:spPr>
        </p:sp>
        <p:sp>
          <p:nvSpPr>
            <p:cNvPr id="139" name="Google Shape;139;p6"/>
            <p:cNvSpPr/>
            <p:nvPr/>
          </p:nvSpPr>
          <p:spPr>
            <a:xfrm>
              <a:off x="1346295" y="2757140"/>
              <a:ext cx="5733195" cy="734845"/>
            </a:xfrm>
            <a:prstGeom prst="roundRect">
              <a:avLst>
                <a:gd fmla="val 10000" name="adj"/>
              </a:avLst>
            </a:prstGeom>
            <a:solidFill>
              <a:schemeClr val="lt1">
                <a:alpha val="89803"/>
              </a:schemeClr>
            </a:solidFill>
            <a:ln cap="flat" cmpd="sng" w="12700">
              <a:solidFill>
                <a:srgbClr val="949F87"/>
              </a:solidFill>
              <a:prstDash val="solid"/>
              <a:round/>
              <a:headEnd len="sm" w="sm" type="none"/>
              <a:tailEnd len="sm" w="sm" type="none"/>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6"/>
            <p:cNvSpPr txBox="1"/>
            <p:nvPr/>
          </p:nvSpPr>
          <p:spPr>
            <a:xfrm>
              <a:off x="1367818" y="2778663"/>
              <a:ext cx="5690149" cy="691799"/>
            </a:xfrm>
            <a:prstGeom prst="rect">
              <a:avLst/>
            </a:prstGeom>
            <a:noFill/>
            <a:ln>
              <a:noFill/>
            </a:ln>
          </p:spPr>
          <p:txBody>
            <a:bodyPr anchorCtr="0" anchor="ctr" bIns="30475" lIns="45700" spcFirstLastPara="1" rIns="45700" wrap="square" tIns="30475">
              <a:noAutofit/>
            </a:bodyPr>
            <a:lstStyle/>
            <a:p>
              <a:pPr indent="0" lvl="0" marL="0" marR="0" rtl="0" algn="l">
                <a:lnSpc>
                  <a:spcPct val="90000"/>
                </a:lnSpc>
                <a:spcBef>
                  <a:spcPts val="0"/>
                </a:spcBef>
                <a:spcAft>
                  <a:spcPts val="0"/>
                </a:spcAft>
                <a:buClr>
                  <a:schemeClr val="dk1"/>
                </a:buClr>
                <a:buSzPts val="2400"/>
                <a:buFont typeface="Times New Roman"/>
                <a:buNone/>
              </a:pPr>
              <a:r>
                <a:rPr b="0" i="0" lang="en-US" sz="2400" u="none" cap="none" strike="noStrike">
                  <a:solidFill>
                    <a:schemeClr val="dk1"/>
                  </a:solidFill>
                  <a:latin typeface="Times New Roman"/>
                  <a:ea typeface="Times New Roman"/>
                  <a:cs typeface="Times New Roman"/>
                  <a:sym typeface="Times New Roman"/>
                </a:rPr>
                <a:t>o’lchash simlari</a:t>
              </a:r>
              <a:endParaRPr b="0" i="0" sz="2400" u="none" cap="none" strike="noStrike">
                <a:solidFill>
                  <a:schemeClr val="dk1"/>
                </a:solidFill>
                <a:latin typeface="Calibri"/>
                <a:ea typeface="Calibri"/>
                <a:cs typeface="Calibri"/>
                <a:sym typeface="Calibri"/>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pic>
        <p:nvPicPr>
          <p:cNvPr id="145" name="Google Shape;145;p7"/>
          <p:cNvPicPr preferRelativeResize="0"/>
          <p:nvPr/>
        </p:nvPicPr>
        <p:blipFill rotWithShape="1">
          <a:blip r:embed="rId3">
            <a:alphaModFix/>
          </a:blip>
          <a:srcRect b="0" l="0" r="0" t="0"/>
          <a:stretch/>
        </p:blipFill>
        <p:spPr>
          <a:xfrm>
            <a:off x="1500483" y="979319"/>
            <a:ext cx="9570720" cy="4338916"/>
          </a:xfrm>
          <a:prstGeom prst="rect">
            <a:avLst/>
          </a:prstGeom>
          <a:noFill/>
          <a:ln>
            <a:noFill/>
          </a:ln>
        </p:spPr>
      </p:pic>
      <p:sp>
        <p:nvSpPr>
          <p:cNvPr id="146" name="Google Shape;146;p7"/>
          <p:cNvSpPr txBox="1"/>
          <p:nvPr/>
        </p:nvSpPr>
        <p:spPr>
          <a:xfrm>
            <a:off x="3048000" y="5477871"/>
            <a:ext cx="6096000" cy="556434"/>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0" i="0" lang="en-US" sz="2800" u="none" cap="none" strike="noStrike">
                <a:solidFill>
                  <a:schemeClr val="dk1"/>
                </a:solidFill>
                <a:latin typeface="Times New Roman"/>
                <a:ea typeface="Times New Roman"/>
                <a:cs typeface="Times New Roman"/>
                <a:sym typeface="Times New Roman"/>
              </a:rPr>
              <a:t>1.1 – rasm. O’lchash zanjiri</a:t>
            </a:r>
            <a:endParaRPr b="0" i="0" sz="2400" u="none" cap="none" strike="noStrike">
              <a:solidFill>
                <a:schemeClr val="dk1"/>
              </a:solidFill>
              <a:latin typeface="Calibri"/>
              <a:ea typeface="Calibri"/>
              <a:cs typeface="Calibri"/>
              <a:sym typeface="Calibri"/>
            </a:endParaRPr>
          </a:p>
        </p:txBody>
      </p:sp>
      <p:sp>
        <p:nvSpPr>
          <p:cNvPr id="147" name="Google Shape;147;p7"/>
          <p:cNvSpPr txBox="1"/>
          <p:nvPr/>
        </p:nvSpPr>
        <p:spPr>
          <a:xfrm>
            <a:off x="589280" y="6409318"/>
            <a:ext cx="9570720" cy="26642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0" i="0" lang="en-US" sz="1050" u="none" cap="none" strike="noStrike">
                <a:solidFill>
                  <a:schemeClr val="dk1"/>
                </a:solidFill>
                <a:latin typeface="Times New Roman"/>
                <a:ea typeface="Times New Roman"/>
                <a:cs typeface="Times New Roman"/>
                <a:sym typeface="Times New Roman"/>
              </a:rPr>
              <a:t>Formula A.H. Haydarov, B.B. Goibnazarov, K.Y. Berdieva – Tibbiy jixozlarga texnik xizmat ko’rsatish tizimi-, Tashkent 2019, kitobidan olingan</a:t>
            </a:r>
            <a:endParaRPr b="0" i="0" sz="1050" u="none" cap="none" strike="noStrike">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8"/>
          <p:cNvSpPr txBox="1"/>
          <p:nvPr/>
        </p:nvSpPr>
        <p:spPr>
          <a:xfrm>
            <a:off x="1991028" y="416632"/>
            <a:ext cx="9040763" cy="1326197"/>
          </a:xfrm>
          <a:prstGeom prst="rect">
            <a:avLst/>
          </a:prstGeom>
          <a:noFill/>
          <a:ln>
            <a:noFill/>
          </a:ln>
        </p:spPr>
        <p:txBody>
          <a:bodyPr anchorCtr="0" anchor="t" bIns="45700" lIns="91425" spcFirstLastPara="1" rIns="91425" wrap="square" tIns="45700">
            <a:spAutoFit/>
          </a:bodyPr>
          <a:lstStyle/>
          <a:p>
            <a:pPr indent="449580" lvl="0" marL="0" marR="0" rtl="0" algn="ctr">
              <a:lnSpc>
                <a:spcPct val="115000"/>
              </a:lnSpc>
              <a:spcBef>
                <a:spcPts val="0"/>
              </a:spcBef>
              <a:spcAft>
                <a:spcPts val="0"/>
              </a:spcAft>
              <a:buNone/>
            </a:pPr>
            <a:r>
              <a:rPr b="1" i="0" lang="en-US" sz="3600" u="none" cap="none" strike="noStrike">
                <a:solidFill>
                  <a:schemeClr val="dk1"/>
                </a:solidFill>
                <a:latin typeface="Times New Roman"/>
                <a:ea typeface="Times New Roman"/>
                <a:cs typeface="Times New Roman"/>
                <a:sym typeface="Times New Roman"/>
              </a:rPr>
              <a:t>O’lchash natijasini bevosita ko’rsatuvchi asboblarda ikki turdagi displey bo’ladi: </a:t>
            </a:r>
            <a:endParaRPr b="1" i="0" sz="2800" u="none" cap="none" strike="noStrike">
              <a:solidFill>
                <a:schemeClr val="dk1"/>
              </a:solidFill>
              <a:latin typeface="Calibri"/>
              <a:ea typeface="Calibri"/>
              <a:cs typeface="Calibri"/>
              <a:sym typeface="Calibri"/>
            </a:endParaRPr>
          </a:p>
        </p:txBody>
      </p:sp>
      <p:grpSp>
        <p:nvGrpSpPr>
          <p:cNvPr id="153" name="Google Shape;153;p8"/>
          <p:cNvGrpSpPr/>
          <p:nvPr/>
        </p:nvGrpSpPr>
        <p:grpSpPr>
          <a:xfrm>
            <a:off x="2621199" y="2548278"/>
            <a:ext cx="7780417" cy="2971612"/>
            <a:chOff x="1007" y="366"/>
            <a:chExt cx="7780417" cy="2971612"/>
          </a:xfrm>
        </p:grpSpPr>
        <p:sp>
          <p:nvSpPr>
            <p:cNvPr id="154" name="Google Shape;154;p8"/>
            <p:cNvSpPr/>
            <p:nvPr/>
          </p:nvSpPr>
          <p:spPr>
            <a:xfrm rot="-5400000">
              <a:off x="1007" y="366"/>
              <a:ext cx="2971612" cy="2971612"/>
            </a:xfrm>
            <a:prstGeom prst="upArrow">
              <a:avLst>
                <a:gd fmla="val 50000" name="adj1"/>
                <a:gd fmla="val 35000" name="adj2"/>
              </a:avLst>
            </a:prstGeom>
            <a:solidFill>
              <a:schemeClr val="accent5"/>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8"/>
            <p:cNvSpPr txBox="1"/>
            <p:nvPr/>
          </p:nvSpPr>
          <p:spPr>
            <a:xfrm>
              <a:off x="521039" y="743269"/>
              <a:ext cx="2451580" cy="1485806"/>
            </a:xfrm>
            <a:prstGeom prst="rect">
              <a:avLst/>
            </a:prstGeom>
            <a:noFill/>
            <a:ln>
              <a:noFill/>
            </a:ln>
          </p:spPr>
          <p:txBody>
            <a:bodyPr anchorCtr="0" anchor="ctr" bIns="248900" lIns="248900" spcFirstLastPara="1" rIns="248900" wrap="square" tIns="248900">
              <a:noAutofit/>
            </a:bodyPr>
            <a:lstStyle/>
            <a:p>
              <a:pPr indent="0" lvl="0" marL="0" marR="0" rtl="0" algn="ctr">
                <a:lnSpc>
                  <a:spcPct val="90000"/>
                </a:lnSpc>
                <a:spcBef>
                  <a:spcPts val="0"/>
                </a:spcBef>
                <a:spcAft>
                  <a:spcPts val="0"/>
                </a:spcAft>
                <a:buClr>
                  <a:schemeClr val="lt1"/>
                </a:buClr>
                <a:buSzPts val="3500"/>
                <a:buFont typeface="Times New Roman"/>
                <a:buNone/>
              </a:pPr>
              <a:r>
                <a:rPr b="0" i="0" lang="en-US" sz="3500" u="none" cap="none" strike="noStrike">
                  <a:solidFill>
                    <a:schemeClr val="lt1"/>
                  </a:solidFill>
                  <a:latin typeface="Times New Roman"/>
                  <a:ea typeface="Times New Roman"/>
                  <a:cs typeface="Times New Roman"/>
                  <a:sym typeface="Times New Roman"/>
                </a:rPr>
                <a:t>- analogli displey</a:t>
              </a:r>
              <a:endParaRPr b="0" i="0" sz="3500" u="none" cap="none" strike="noStrike">
                <a:solidFill>
                  <a:schemeClr val="lt1"/>
                </a:solidFill>
                <a:latin typeface="Calibri"/>
                <a:ea typeface="Calibri"/>
                <a:cs typeface="Calibri"/>
                <a:sym typeface="Calibri"/>
              </a:endParaRPr>
            </a:p>
          </p:txBody>
        </p:sp>
        <p:sp>
          <p:nvSpPr>
            <p:cNvPr id="156" name="Google Shape;156;p8"/>
            <p:cNvSpPr/>
            <p:nvPr/>
          </p:nvSpPr>
          <p:spPr>
            <a:xfrm rot="5400000">
              <a:off x="4809812" y="366"/>
              <a:ext cx="2971612" cy="2971612"/>
            </a:xfrm>
            <a:prstGeom prst="upArrow">
              <a:avLst>
                <a:gd fmla="val 50000" name="adj1"/>
                <a:gd fmla="val 35000" name="adj2"/>
              </a:avLst>
            </a:prstGeom>
            <a:solidFill>
              <a:srgbClr val="949F87"/>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8"/>
            <p:cNvSpPr txBox="1"/>
            <p:nvPr/>
          </p:nvSpPr>
          <p:spPr>
            <a:xfrm>
              <a:off x="4809812" y="743269"/>
              <a:ext cx="2451580" cy="1485806"/>
            </a:xfrm>
            <a:prstGeom prst="rect">
              <a:avLst/>
            </a:prstGeom>
            <a:noFill/>
            <a:ln>
              <a:noFill/>
            </a:ln>
          </p:spPr>
          <p:txBody>
            <a:bodyPr anchorCtr="0" anchor="ctr" bIns="248900" lIns="248900" spcFirstLastPara="1" rIns="248900" wrap="square" tIns="248900">
              <a:noAutofit/>
            </a:bodyPr>
            <a:lstStyle/>
            <a:p>
              <a:pPr indent="0" lvl="0" marL="0" marR="0" rtl="0" algn="ctr">
                <a:lnSpc>
                  <a:spcPct val="90000"/>
                </a:lnSpc>
                <a:spcBef>
                  <a:spcPts val="0"/>
                </a:spcBef>
                <a:spcAft>
                  <a:spcPts val="0"/>
                </a:spcAft>
                <a:buClr>
                  <a:schemeClr val="lt1"/>
                </a:buClr>
                <a:buSzPts val="3500"/>
                <a:buFont typeface="Times New Roman"/>
                <a:buNone/>
              </a:pPr>
              <a:r>
                <a:rPr b="0" i="0" lang="en-US" sz="3500" u="none" cap="none" strike="noStrike">
                  <a:solidFill>
                    <a:schemeClr val="lt1"/>
                  </a:solidFill>
                  <a:latin typeface="Times New Roman"/>
                  <a:ea typeface="Times New Roman"/>
                  <a:cs typeface="Times New Roman"/>
                  <a:sym typeface="Times New Roman"/>
                </a:rPr>
                <a:t>- raqamli displey</a:t>
              </a:r>
              <a:endParaRPr b="0" i="0" sz="3500" u="none" cap="none" strike="noStrike">
                <a:solidFill>
                  <a:schemeClr val="lt1"/>
                </a:solidFill>
                <a:latin typeface="Calibri"/>
                <a:ea typeface="Calibri"/>
                <a:cs typeface="Calibri"/>
                <a:sym typeface="Calibri"/>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9"/>
          <p:cNvSpPr txBox="1"/>
          <p:nvPr/>
        </p:nvSpPr>
        <p:spPr>
          <a:xfrm>
            <a:off x="957518" y="2437516"/>
            <a:ext cx="10636409" cy="267765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2800" u="none" cap="none" strike="noStrike">
                <a:solidFill>
                  <a:schemeClr val="dk1"/>
                </a:solidFill>
                <a:latin typeface="Times New Roman"/>
                <a:ea typeface="Times New Roman"/>
                <a:cs typeface="Times New Roman"/>
                <a:sym typeface="Times New Roman"/>
              </a:rPr>
              <a:t>Indikatsiya faqat vizual bo’lishi shart emas: akustik indikatsiya (vaqt signallari) ham ishlatiladi. O’lchangan signalni printerda uzluksiz qayd etish ham keng qo’llaniladi. Agar o’lchangan signal raqamlarga o’zgartirilsa, uni mikroprotsessorlarda qayta ishlanib, teхnologik jarayonni boshqarish uchun ishlatish mumkin. Bunday qurilmalar kontrollerlar deb ataladi. </a:t>
            </a:r>
            <a:endParaRPr b="0" i="0" sz="2800" u="none" cap="none" strike="noStrike">
              <a:solidFill>
                <a:schemeClr val="dk1"/>
              </a:solidFill>
              <a:latin typeface="Calibri"/>
              <a:ea typeface="Calibri"/>
              <a:cs typeface="Calibri"/>
              <a:sym typeface="Calibri"/>
            </a:endParaRPr>
          </a:p>
        </p:txBody>
      </p:sp>
      <p:sp>
        <p:nvSpPr>
          <p:cNvPr id="163" name="Google Shape;163;p9"/>
          <p:cNvSpPr txBox="1"/>
          <p:nvPr/>
        </p:nvSpPr>
        <p:spPr>
          <a:xfrm>
            <a:off x="1755340" y="377303"/>
            <a:ext cx="9040763" cy="1326197"/>
          </a:xfrm>
          <a:prstGeom prst="rect">
            <a:avLst/>
          </a:prstGeom>
          <a:noFill/>
          <a:ln>
            <a:noFill/>
          </a:ln>
        </p:spPr>
        <p:txBody>
          <a:bodyPr anchorCtr="0" anchor="t" bIns="45700" lIns="91425" spcFirstLastPara="1" rIns="91425" wrap="square" tIns="45700">
            <a:spAutoFit/>
          </a:bodyPr>
          <a:lstStyle/>
          <a:p>
            <a:pPr indent="449580" lvl="0" marL="0" marR="0" rtl="0" algn="ctr">
              <a:lnSpc>
                <a:spcPct val="115000"/>
              </a:lnSpc>
              <a:spcBef>
                <a:spcPts val="0"/>
              </a:spcBef>
              <a:spcAft>
                <a:spcPts val="0"/>
              </a:spcAft>
              <a:buNone/>
            </a:pPr>
            <a:r>
              <a:rPr b="1" i="0" lang="en-US" sz="3600" u="none" cap="none" strike="noStrike">
                <a:solidFill>
                  <a:schemeClr val="dk1"/>
                </a:solidFill>
                <a:latin typeface="Times New Roman"/>
                <a:ea typeface="Times New Roman"/>
                <a:cs typeface="Times New Roman"/>
                <a:sym typeface="Times New Roman"/>
              </a:rPr>
              <a:t>O’lchash natijasini bevosita ko’rsatuvchi asboblarda ikki tur displey bo’ladi: </a:t>
            </a:r>
            <a:endParaRPr b="1" i="0" sz="2800" u="none" cap="none" strike="noStrike">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grpSp>
        <p:nvGrpSpPr>
          <p:cNvPr id="168" name="Google Shape;168;p10"/>
          <p:cNvGrpSpPr/>
          <p:nvPr/>
        </p:nvGrpSpPr>
        <p:grpSpPr>
          <a:xfrm>
            <a:off x="1041097" y="1153999"/>
            <a:ext cx="10158966" cy="5212188"/>
            <a:chOff x="-148605" y="0"/>
            <a:chExt cx="10158966" cy="5212188"/>
          </a:xfrm>
        </p:grpSpPr>
        <p:sp>
          <p:nvSpPr>
            <p:cNvPr id="169" name="Google Shape;169;p10"/>
            <p:cNvSpPr/>
            <p:nvPr/>
          </p:nvSpPr>
          <p:spPr>
            <a:xfrm>
              <a:off x="-148605" y="321725"/>
              <a:ext cx="10158966" cy="4890463"/>
            </a:xfrm>
            <a:prstGeom prst="rect">
              <a:avLst/>
            </a:prstGeom>
            <a:solidFill>
              <a:srgbClr val="F2CDBA"/>
            </a:solidFill>
            <a:ln cap="flat"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10"/>
            <p:cNvSpPr/>
            <p:nvPr/>
          </p:nvSpPr>
          <p:spPr>
            <a:xfrm>
              <a:off x="170822" y="1310179"/>
              <a:ext cx="4425776" cy="376339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0"/>
            <p:cNvSpPr txBox="1"/>
            <p:nvPr/>
          </p:nvSpPr>
          <p:spPr>
            <a:xfrm>
              <a:off x="170822" y="1310179"/>
              <a:ext cx="4425776" cy="3763398"/>
            </a:xfrm>
            <a:prstGeom prst="rect">
              <a:avLst/>
            </a:prstGeom>
            <a:noFill/>
            <a:ln>
              <a:noFill/>
            </a:ln>
          </p:spPr>
          <p:txBody>
            <a:bodyPr anchorCtr="0" anchor="t" bIns="38100" lIns="38100" spcFirstLastPara="1" rIns="38100" wrap="square" tIns="38100">
              <a:noAutofit/>
            </a:bodyPr>
            <a:lstStyle/>
            <a:p>
              <a:pPr indent="0" lvl="0" marL="0" marR="0" rtl="0" algn="l">
                <a:lnSpc>
                  <a:spcPct val="9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Displeyda kattalikning 0 % dan  100 %  gacha qiymatlarini o’rnatish  mumkin. </a:t>
              </a:r>
              <a:endParaRPr/>
            </a:p>
            <a:p>
              <a:pPr indent="0" lvl="0" marL="0" marR="0" rtl="0" algn="l">
                <a:lnSpc>
                  <a:spcPct val="90000"/>
                </a:lnSpc>
                <a:spcBef>
                  <a:spcPts val="70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Uzluksiz nazorat ostida bo’lishi  zarur bo’lgan kattalik osonlik bilan  nazorat qilinishi mumkin. </a:t>
              </a:r>
              <a:endParaRPr/>
            </a:p>
            <a:p>
              <a:pPr indent="0" lvl="0" marL="0" marR="0" rtl="0" algn="l">
                <a:lnSpc>
                  <a:spcPct val="90000"/>
                </a:lnSpc>
                <a:spcBef>
                  <a:spcPts val="70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Trendlarni ( kattalik qiymati  ma’lum vaqt ichida o’zgarishi) qayd etish mumkin. </a:t>
              </a:r>
              <a:endParaRPr/>
            </a:p>
          </p:txBody>
        </p:sp>
        <p:sp>
          <p:nvSpPr>
            <p:cNvPr id="172" name="Google Shape;172;p10"/>
            <p:cNvSpPr/>
            <p:nvPr/>
          </p:nvSpPr>
          <p:spPr>
            <a:xfrm>
              <a:off x="5170307" y="1141127"/>
              <a:ext cx="4691447" cy="346526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10"/>
            <p:cNvSpPr txBox="1"/>
            <p:nvPr/>
          </p:nvSpPr>
          <p:spPr>
            <a:xfrm>
              <a:off x="5170307" y="1141127"/>
              <a:ext cx="4691447" cy="3465261"/>
            </a:xfrm>
            <a:prstGeom prst="rect">
              <a:avLst/>
            </a:prstGeom>
            <a:noFill/>
            <a:ln>
              <a:noFill/>
            </a:ln>
          </p:spPr>
          <p:txBody>
            <a:bodyPr anchorCtr="0" anchor="t" bIns="38100" lIns="38100" spcFirstLastPara="1" rIns="38100" wrap="square" tIns="38100">
              <a:noAutofit/>
            </a:bodyPr>
            <a:lstStyle/>
            <a:p>
              <a:pPr indent="0" lvl="0" marL="0" marR="0" rtl="0" algn="l">
                <a:lnSpc>
                  <a:spcPct val="9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shkala juda qo’pol bo’linmalarga bo’lingan; </a:t>
              </a:r>
              <a:endParaRPr/>
            </a:p>
            <a:p>
              <a:pPr indent="0" lvl="0" marL="0" marR="0" rtl="0" algn="l">
                <a:lnSpc>
                  <a:spcPct val="90000"/>
                </a:lnSpc>
                <a:spcBef>
                  <a:spcPts val="70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o’lcham olinganda interpolyatsiya zarur. </a:t>
              </a:r>
              <a:endParaRPr/>
            </a:p>
            <a:p>
              <a:pPr indent="0" lvl="0" marL="0" marR="0" rtl="0" algn="l">
                <a:lnSpc>
                  <a:spcPct val="90000"/>
                </a:lnSpc>
                <a:spcBef>
                  <a:spcPts val="70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Asbobning ichki qarshiligi juda kichik, instrumental kuchaytirgichi yo’q. O’lchash meхanizmidagi ishqalanish natijasida хosil bo’ladigan хatoliklar. Meхanik o’lchash meхanizmi  juda sezgir (silkinishga moyil, tok chegaradan chiqib ketishi mumkin).</a:t>
              </a:r>
              <a:endParaRPr/>
            </a:p>
          </p:txBody>
        </p:sp>
        <p:sp>
          <p:nvSpPr>
            <p:cNvPr id="174" name="Google Shape;174;p10"/>
            <p:cNvSpPr/>
            <p:nvPr/>
          </p:nvSpPr>
          <p:spPr>
            <a:xfrm>
              <a:off x="649072" y="0"/>
              <a:ext cx="1127472" cy="1188832"/>
            </a:xfrm>
            <a:prstGeom prst="plus">
              <a:avLst>
                <a:gd fmla="val 32810" name="adj"/>
              </a:avLst>
            </a:prstGeom>
            <a:solidFill>
              <a:srgbClr val="BB582B"/>
            </a:solidFill>
            <a:ln cap="flat" cmpd="sng" w="15875">
              <a:solidFill>
                <a:srgbClr val="BB582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10"/>
            <p:cNvSpPr/>
            <p:nvPr/>
          </p:nvSpPr>
          <p:spPr>
            <a:xfrm>
              <a:off x="7752450" y="223895"/>
              <a:ext cx="1442534" cy="463447"/>
            </a:xfrm>
            <a:prstGeom prst="rect">
              <a:avLst/>
            </a:prstGeom>
            <a:solidFill>
              <a:schemeClr val="accent3"/>
            </a:solidFill>
            <a:ln cap="flat" cmpd="sng" w="158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76" name="Google Shape;176;p10"/>
            <p:cNvCxnSpPr/>
            <p:nvPr/>
          </p:nvCxnSpPr>
          <p:spPr>
            <a:xfrm>
              <a:off x="4930877" y="1204082"/>
              <a:ext cx="978" cy="3594407"/>
            </a:xfrm>
            <a:prstGeom prst="straightConnector1">
              <a:avLst/>
            </a:prstGeom>
            <a:noFill/>
            <a:ln cap="flat" cmpd="sng" w="15875">
              <a:solidFill>
                <a:srgbClr val="E38310"/>
              </a:solidFill>
              <a:prstDash val="solid"/>
              <a:round/>
              <a:headEnd len="sm" w="sm" type="none"/>
              <a:tailEnd len="sm" w="sm" type="none"/>
            </a:ln>
          </p:spPr>
        </p:cxnSp>
      </p:grpSp>
      <p:sp>
        <p:nvSpPr>
          <p:cNvPr id="177" name="Google Shape;177;p10"/>
          <p:cNvSpPr/>
          <p:nvPr/>
        </p:nvSpPr>
        <p:spPr>
          <a:xfrm>
            <a:off x="1572085" y="408821"/>
            <a:ext cx="8903399" cy="556434"/>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i="0" lang="en-US" sz="2800" u="none" cap="none" strike="noStrike">
                <a:solidFill>
                  <a:schemeClr val="dk1"/>
                </a:solidFill>
                <a:latin typeface="Times New Roman"/>
                <a:ea typeface="Times New Roman"/>
                <a:cs typeface="Times New Roman"/>
                <a:sym typeface="Times New Roman"/>
              </a:rPr>
              <a:t>Analogli displey quyidagi afzallik va kamchiliklarga ega:</a:t>
            </a:r>
            <a:endParaRPr b="0" i="0" sz="2000" u="none" cap="none" strike="noStrike">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grpSp>
        <p:nvGrpSpPr>
          <p:cNvPr id="182" name="Google Shape;182;p11"/>
          <p:cNvGrpSpPr/>
          <p:nvPr/>
        </p:nvGrpSpPr>
        <p:grpSpPr>
          <a:xfrm>
            <a:off x="1306078" y="1283647"/>
            <a:ext cx="9904473" cy="4927992"/>
            <a:chOff x="224432" y="-40656"/>
            <a:chExt cx="9904473" cy="4927992"/>
          </a:xfrm>
        </p:grpSpPr>
        <p:sp>
          <p:nvSpPr>
            <p:cNvPr id="183" name="Google Shape;183;p11"/>
            <p:cNvSpPr/>
            <p:nvPr/>
          </p:nvSpPr>
          <p:spPr>
            <a:xfrm>
              <a:off x="224432" y="7493"/>
              <a:ext cx="9904473" cy="4879843"/>
            </a:xfrm>
            <a:prstGeom prst="rect">
              <a:avLst/>
            </a:prstGeom>
            <a:solidFill>
              <a:srgbClr val="F2CDBA"/>
            </a:solidFill>
            <a:ln cap="flat"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1"/>
            <p:cNvSpPr/>
            <p:nvPr/>
          </p:nvSpPr>
          <p:spPr>
            <a:xfrm>
              <a:off x="879945" y="980791"/>
              <a:ext cx="4162782" cy="342321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11"/>
            <p:cNvSpPr txBox="1"/>
            <p:nvPr/>
          </p:nvSpPr>
          <p:spPr>
            <a:xfrm>
              <a:off x="879945" y="980791"/>
              <a:ext cx="4162782" cy="3423216"/>
            </a:xfrm>
            <a:prstGeom prst="rect">
              <a:avLst/>
            </a:prstGeom>
            <a:noFill/>
            <a:ln>
              <a:noFill/>
            </a:ln>
          </p:spPr>
          <p:txBody>
            <a:bodyPr anchorCtr="0" anchor="t" bIns="47625" lIns="47625" spcFirstLastPara="1" rIns="47625" wrap="square" tIns="47625">
              <a:noAutofit/>
            </a:bodyPr>
            <a:lstStyle/>
            <a:p>
              <a:pPr indent="0" lvl="0" marL="0" marR="0" rtl="0" algn="l">
                <a:lnSpc>
                  <a:spcPct val="90000"/>
                </a:lnSpc>
                <a:spcBef>
                  <a:spcPts val="0"/>
                </a:spcBef>
                <a:spcAft>
                  <a:spcPts val="0"/>
                </a:spcAft>
                <a:buClr>
                  <a:schemeClr val="dk1"/>
                </a:buClr>
                <a:buSzPts val="2500"/>
                <a:buFont typeface="Times New Roman"/>
                <a:buNone/>
              </a:pPr>
              <a:r>
                <a:rPr b="0" i="0" lang="en-US" sz="2500" u="none" cap="none" strike="noStrike">
                  <a:solidFill>
                    <a:schemeClr val="dk1"/>
                  </a:solidFill>
                  <a:latin typeface="Times New Roman"/>
                  <a:ea typeface="Times New Roman"/>
                  <a:cs typeface="Times New Roman"/>
                  <a:sym typeface="Times New Roman"/>
                </a:rPr>
                <a:t>O’lchangan qiymatlar bevosita nazorat qilinadi; uni o’zgartirishga hojat yo’q. </a:t>
              </a:r>
              <a:endParaRPr/>
            </a:p>
            <a:p>
              <a:pPr indent="0" lvl="0" marL="0" marR="0" rtl="0" algn="l">
                <a:lnSpc>
                  <a:spcPct val="90000"/>
                </a:lnSpc>
                <a:spcBef>
                  <a:spcPts val="875"/>
                </a:spcBef>
                <a:spcAft>
                  <a:spcPts val="0"/>
                </a:spcAft>
                <a:buClr>
                  <a:schemeClr val="dk1"/>
                </a:buClr>
                <a:buSzPts val="2500"/>
                <a:buFont typeface="Times New Roman"/>
                <a:buNone/>
              </a:pPr>
              <a:r>
                <a:rPr b="0" i="0" lang="en-US" sz="2500" u="none" cap="none" strike="noStrike">
                  <a:solidFill>
                    <a:schemeClr val="dk1"/>
                  </a:solidFill>
                  <a:latin typeface="Times New Roman"/>
                  <a:ea typeface="Times New Roman"/>
                  <a:cs typeface="Times New Roman"/>
                  <a:sym typeface="Times New Roman"/>
                </a:rPr>
                <a:t>Olinadigan o’lchamlar sezgirlik darajasi katta bo’lganidan aniqligi yuqori. </a:t>
              </a:r>
              <a:endParaRPr/>
            </a:p>
            <a:p>
              <a:pPr indent="0" lvl="0" marL="0" marR="0" rtl="0" algn="l">
                <a:lnSpc>
                  <a:spcPct val="90000"/>
                </a:lnSpc>
                <a:spcBef>
                  <a:spcPts val="875"/>
                </a:spcBef>
                <a:spcAft>
                  <a:spcPts val="0"/>
                </a:spcAft>
                <a:buClr>
                  <a:schemeClr val="dk1"/>
                </a:buClr>
                <a:buSzPts val="2500"/>
                <a:buFont typeface="Times New Roman"/>
                <a:buNone/>
              </a:pPr>
              <a:r>
                <a:rPr b="0" i="0" lang="en-US" sz="2500" u="none" cap="none" strike="noStrike">
                  <a:solidFill>
                    <a:schemeClr val="dk1"/>
                  </a:solidFill>
                  <a:latin typeface="Times New Roman"/>
                  <a:ea typeface="Times New Roman"/>
                  <a:cs typeface="Times New Roman"/>
                  <a:sym typeface="Times New Roman"/>
                </a:rPr>
                <a:t>Sхemasidagi kuchaytirgich asbobning katta kirish qarshiligini ta’minlaydi.</a:t>
              </a:r>
              <a:endParaRPr b="0" i="0" sz="2500" u="none" cap="none" strike="noStrike">
                <a:solidFill>
                  <a:schemeClr val="dk1"/>
                </a:solidFill>
                <a:latin typeface="Times New Roman"/>
                <a:ea typeface="Times New Roman"/>
                <a:cs typeface="Times New Roman"/>
                <a:sym typeface="Times New Roman"/>
              </a:endParaRPr>
            </a:p>
          </p:txBody>
        </p:sp>
        <p:sp>
          <p:nvSpPr>
            <p:cNvPr id="186" name="Google Shape;186;p11"/>
            <p:cNvSpPr/>
            <p:nvPr/>
          </p:nvSpPr>
          <p:spPr>
            <a:xfrm>
              <a:off x="5201893" y="947825"/>
              <a:ext cx="3595549" cy="342321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1"/>
            <p:cNvSpPr txBox="1"/>
            <p:nvPr/>
          </p:nvSpPr>
          <p:spPr>
            <a:xfrm>
              <a:off x="5201893" y="947825"/>
              <a:ext cx="3595549" cy="3423216"/>
            </a:xfrm>
            <a:prstGeom prst="rect">
              <a:avLst/>
            </a:prstGeom>
            <a:noFill/>
            <a:ln>
              <a:noFill/>
            </a:ln>
          </p:spPr>
          <p:txBody>
            <a:bodyPr anchorCtr="0" anchor="t" bIns="47625" lIns="47625" spcFirstLastPara="1" rIns="47625" wrap="square" tIns="47625">
              <a:noAutofit/>
            </a:bodyPr>
            <a:lstStyle/>
            <a:p>
              <a:pPr indent="0" lvl="0" marL="0" marR="0" rtl="0" algn="l">
                <a:lnSpc>
                  <a:spcPct val="90000"/>
                </a:lnSpc>
                <a:spcBef>
                  <a:spcPts val="0"/>
                </a:spcBef>
                <a:spcAft>
                  <a:spcPts val="0"/>
                </a:spcAft>
                <a:buClr>
                  <a:schemeClr val="dk1"/>
                </a:buClr>
                <a:buSzPts val="2500"/>
                <a:buFont typeface="Times New Roman"/>
                <a:buNone/>
              </a:pPr>
              <a:r>
                <a:rPr b="0" i="0" lang="en-US" sz="2500" u="none" cap="none" strike="noStrike">
                  <a:solidFill>
                    <a:schemeClr val="dk1"/>
                  </a:solidFill>
                  <a:latin typeface="Times New Roman"/>
                  <a:ea typeface="Times New Roman"/>
                  <a:cs typeface="Times New Roman"/>
                  <a:sym typeface="Times New Roman"/>
                </a:rPr>
                <a:t>Ishlashi uchun kuchlanish manba’i zarur. </a:t>
              </a:r>
              <a:endParaRPr b="0" i="0" sz="2500" u="none" cap="none" strike="noStrike">
                <a:solidFill>
                  <a:schemeClr val="dk1"/>
                </a:solidFill>
                <a:latin typeface="Times New Roman"/>
                <a:ea typeface="Times New Roman"/>
                <a:cs typeface="Times New Roman"/>
                <a:sym typeface="Times New Roman"/>
              </a:endParaRPr>
            </a:p>
            <a:p>
              <a:pPr indent="0" lvl="0" marL="0" marR="0" rtl="0" algn="l">
                <a:lnSpc>
                  <a:spcPct val="90000"/>
                </a:lnSpc>
                <a:spcBef>
                  <a:spcPts val="875"/>
                </a:spcBef>
                <a:spcAft>
                  <a:spcPts val="0"/>
                </a:spcAft>
                <a:buClr>
                  <a:schemeClr val="dk1"/>
                </a:buClr>
                <a:buSzPts val="2500"/>
                <a:buFont typeface="Times New Roman"/>
                <a:buNone/>
              </a:pPr>
              <a:r>
                <a:rPr b="0" i="0" lang="en-US" sz="2500" u="none" cap="none" strike="noStrike">
                  <a:solidFill>
                    <a:schemeClr val="dk1"/>
                  </a:solidFill>
                  <a:latin typeface="Times New Roman"/>
                  <a:ea typeface="Times New Roman"/>
                  <a:cs typeface="Times New Roman"/>
                  <a:sym typeface="Times New Roman"/>
                </a:rPr>
                <a:t>Trendlarni ko’rish imkoni juda kam.</a:t>
              </a:r>
              <a:endParaRPr b="0" i="0" sz="2500" u="none" cap="none" strike="noStrike">
                <a:solidFill>
                  <a:schemeClr val="dk1"/>
                </a:solidFill>
                <a:latin typeface="Times New Roman"/>
                <a:ea typeface="Times New Roman"/>
                <a:cs typeface="Times New Roman"/>
                <a:sym typeface="Times New Roman"/>
              </a:endParaRPr>
            </a:p>
          </p:txBody>
        </p:sp>
        <p:sp>
          <p:nvSpPr>
            <p:cNvPr id="188" name="Google Shape;188;p11"/>
            <p:cNvSpPr/>
            <p:nvPr/>
          </p:nvSpPr>
          <p:spPr>
            <a:xfrm>
              <a:off x="671128" y="-40656"/>
              <a:ext cx="1105639" cy="952420"/>
            </a:xfrm>
            <a:prstGeom prst="plus">
              <a:avLst>
                <a:gd fmla="val 32810" name="adj"/>
              </a:avLst>
            </a:prstGeom>
            <a:solidFill>
              <a:srgbClr val="BB582B"/>
            </a:solidFill>
            <a:ln cap="flat" cmpd="sng" w="15875">
              <a:solidFill>
                <a:srgbClr val="BB582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1"/>
            <p:cNvSpPr/>
            <p:nvPr/>
          </p:nvSpPr>
          <p:spPr>
            <a:xfrm>
              <a:off x="8419119" y="177243"/>
              <a:ext cx="1278050" cy="418515"/>
            </a:xfrm>
            <a:prstGeom prst="rect">
              <a:avLst/>
            </a:prstGeom>
            <a:solidFill>
              <a:schemeClr val="accent3"/>
            </a:solidFill>
            <a:ln cap="flat" cmpd="sng" w="158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90" name="Google Shape;190;p11"/>
            <p:cNvCxnSpPr/>
            <p:nvPr/>
          </p:nvCxnSpPr>
          <p:spPr>
            <a:xfrm>
              <a:off x="5166293" y="955145"/>
              <a:ext cx="889" cy="3269500"/>
            </a:xfrm>
            <a:prstGeom prst="straightConnector1">
              <a:avLst/>
            </a:prstGeom>
            <a:noFill/>
            <a:ln cap="flat" cmpd="sng" w="15875">
              <a:solidFill>
                <a:srgbClr val="E38310"/>
              </a:solidFill>
              <a:prstDash val="solid"/>
              <a:round/>
              <a:headEnd len="sm" w="sm" type="none"/>
              <a:tailEnd len="sm" w="sm" type="none"/>
            </a:ln>
          </p:spPr>
        </p:cxnSp>
      </p:grpSp>
      <p:sp>
        <p:nvSpPr>
          <p:cNvPr id="191" name="Google Shape;191;p11"/>
          <p:cNvSpPr/>
          <p:nvPr/>
        </p:nvSpPr>
        <p:spPr>
          <a:xfrm>
            <a:off x="1081646" y="512908"/>
            <a:ext cx="10028707" cy="622799"/>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i="0" lang="en-US" sz="3200" u="none" cap="none" strike="noStrike">
                <a:solidFill>
                  <a:schemeClr val="dk1"/>
                </a:solidFill>
                <a:latin typeface="Times New Roman"/>
                <a:ea typeface="Times New Roman"/>
                <a:cs typeface="Times New Roman"/>
                <a:sym typeface="Times New Roman"/>
              </a:rPr>
              <a:t>Raqamli displey quyidagi afzallik va kamchiliklarga ega</a:t>
            </a:r>
            <a:endParaRPr b="0" i="0" sz="2400" u="none" cap="none" strike="noStrike">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12"/>
          <p:cNvSpPr/>
          <p:nvPr/>
        </p:nvSpPr>
        <p:spPr>
          <a:xfrm>
            <a:off x="1271752" y="426159"/>
            <a:ext cx="9585433" cy="3227871"/>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 </a:t>
            </a:r>
            <a:r>
              <a:rPr b="1" i="0" lang="en-US" sz="3200" u="none" cap="none" strike="noStrike">
                <a:solidFill>
                  <a:schemeClr val="dk1"/>
                </a:solidFill>
                <a:latin typeface="Times New Roman"/>
                <a:ea typeface="Times New Roman"/>
                <a:cs typeface="Times New Roman"/>
                <a:sym typeface="Times New Roman"/>
              </a:rPr>
              <a:t>O’lchash vositalarining xatoliklari</a:t>
            </a:r>
            <a:endParaRPr b="0" i="0" sz="2400" u="none" cap="none" strike="noStrike">
              <a:solidFill>
                <a:schemeClr val="dk1"/>
              </a:solidFill>
              <a:latin typeface="Calibri"/>
              <a:ea typeface="Calibri"/>
              <a:cs typeface="Calibri"/>
              <a:sym typeface="Calibri"/>
            </a:endParaRPr>
          </a:p>
          <a:p>
            <a:pPr indent="449580" lvl="0" marL="0" marR="0" rtl="0" algn="just">
              <a:lnSpc>
                <a:spcPct val="115000"/>
              </a:lnSpc>
              <a:spcBef>
                <a:spcPts val="0"/>
              </a:spcBef>
              <a:spcAft>
                <a:spcPts val="0"/>
              </a:spcAft>
              <a:buNone/>
            </a:pPr>
            <a:r>
              <a:rPr b="0" i="0" lang="en-US" sz="1800" u="none" cap="none" strike="noStrike">
                <a:solidFill>
                  <a:schemeClr val="dk1"/>
                </a:solidFill>
                <a:latin typeface="Times New Roman"/>
                <a:ea typeface="Times New Roman"/>
                <a:cs typeface="Times New Roman"/>
                <a:sym typeface="Times New Roman"/>
              </a:rPr>
              <a:t>O’lchashlar maxsus texnik qurilmalar, ya’ni o’lchash vositalari yordamida amalga oshiriladi. O’lchash vositalari metrologik tavsifnomalarga ega bo’ladi. O’lchash vositasining eng asosiy metrologik tavsifnomasi uning xatoligi hisoblanadi Bu xatolik o’lchash vositasining tuzilishiga va uni ishlatayotgan tekshiruvchining saviyasiga bog’liq bo’ladi. O’lchash vositalarining xatoligi muntazam va tasodifiy bo’ladi. </a:t>
            </a:r>
            <a:endParaRPr/>
          </a:p>
          <a:p>
            <a:pPr indent="449580" lvl="0" marL="0" marR="0" rtl="0" algn="just">
              <a:lnSpc>
                <a:spcPct val="115000"/>
              </a:lnSpc>
              <a:spcBef>
                <a:spcPts val="0"/>
              </a:spcBef>
              <a:spcAft>
                <a:spcPts val="0"/>
              </a:spcAft>
              <a:buNone/>
            </a:pPr>
            <a:r>
              <a:t/>
            </a:r>
            <a:endParaRPr b="0" i="0" sz="1400" u="none" cap="none" strike="noStrike">
              <a:solidFill>
                <a:schemeClr val="dk1"/>
              </a:solidFill>
              <a:latin typeface="Times New Roman"/>
              <a:ea typeface="Times New Roman"/>
              <a:cs typeface="Times New Roman"/>
              <a:sym typeface="Times New Roman"/>
            </a:endParaRPr>
          </a:p>
          <a:p>
            <a:pPr indent="449580" lvl="0" marL="0" marR="0" rtl="0" algn="just">
              <a:lnSpc>
                <a:spcPct val="115000"/>
              </a:lnSpc>
              <a:spcBef>
                <a:spcPts val="0"/>
              </a:spcBef>
              <a:spcAft>
                <a:spcPts val="0"/>
              </a:spcAft>
              <a:buNone/>
            </a:pPr>
            <a:r>
              <a:t/>
            </a:r>
            <a:endParaRPr b="0" i="0" sz="1400" u="none" cap="none" strike="noStrike">
              <a:solidFill>
                <a:schemeClr val="dk1"/>
              </a:solidFill>
              <a:latin typeface="Times New Roman"/>
              <a:ea typeface="Times New Roman"/>
              <a:cs typeface="Times New Roman"/>
              <a:sym typeface="Times New Roman"/>
            </a:endParaRPr>
          </a:p>
          <a:p>
            <a:pPr indent="449580" lvl="0" marL="0" marR="0" rtl="0" algn="just">
              <a:lnSpc>
                <a:spcPct val="115000"/>
              </a:lnSpc>
              <a:spcBef>
                <a:spcPts val="0"/>
              </a:spcBef>
              <a:spcAft>
                <a:spcPts val="0"/>
              </a:spcAft>
              <a:buNone/>
            </a:pPr>
            <a:r>
              <a:t/>
            </a:r>
            <a:endParaRPr b="0" i="0" sz="1400" u="none" cap="none" strike="noStrike">
              <a:solidFill>
                <a:schemeClr val="dk1"/>
              </a:solidFill>
              <a:latin typeface="Times New Roman"/>
              <a:ea typeface="Times New Roman"/>
              <a:cs typeface="Times New Roman"/>
              <a:sym typeface="Times New Roman"/>
            </a:endParaRPr>
          </a:p>
          <a:p>
            <a:pPr indent="449580" lvl="0" marL="0" marR="0" rtl="0" algn="just">
              <a:lnSpc>
                <a:spcPct val="115000"/>
              </a:lnSpc>
              <a:spcBef>
                <a:spcPts val="0"/>
              </a:spcBef>
              <a:spcAft>
                <a:spcPts val="0"/>
              </a:spcAft>
              <a:buNone/>
            </a:pPr>
            <a:r>
              <a:t/>
            </a:r>
            <a:endParaRPr b="0" i="0" sz="1400" u="none" cap="none" strike="noStrike">
              <a:solidFill>
                <a:schemeClr val="dk1"/>
              </a:solidFill>
              <a:latin typeface="Calibri"/>
              <a:ea typeface="Calibri"/>
              <a:cs typeface="Calibri"/>
              <a:sym typeface="Calibri"/>
            </a:endParaRPr>
          </a:p>
        </p:txBody>
      </p:sp>
      <p:grpSp>
        <p:nvGrpSpPr>
          <p:cNvPr id="197" name="Google Shape;197;p12"/>
          <p:cNvGrpSpPr/>
          <p:nvPr/>
        </p:nvGrpSpPr>
        <p:grpSpPr>
          <a:xfrm>
            <a:off x="2130322" y="3308691"/>
            <a:ext cx="8128000" cy="3251199"/>
            <a:chOff x="0" y="298108"/>
            <a:chExt cx="8128000" cy="3251199"/>
          </a:xfrm>
        </p:grpSpPr>
        <p:sp>
          <p:nvSpPr>
            <p:cNvPr id="198" name="Google Shape;198;p12"/>
            <p:cNvSpPr/>
            <p:nvPr/>
          </p:nvSpPr>
          <p:spPr>
            <a:xfrm>
              <a:off x="0" y="298108"/>
              <a:ext cx="8128000" cy="3251199"/>
            </a:xfrm>
            <a:custGeom>
              <a:rect b="b" l="l" r="r" t="t"/>
              <a:pathLst>
                <a:path extrusionOk="0" h="120000" w="120000">
                  <a:moveTo>
                    <a:pt x="0" y="50000"/>
                  </a:moveTo>
                  <a:lnTo>
                    <a:pt x="24000" y="0"/>
                  </a:lnTo>
                  <a:lnTo>
                    <a:pt x="24000" y="20000"/>
                  </a:lnTo>
                  <a:lnTo>
                    <a:pt x="60000" y="20000"/>
                  </a:lnTo>
                  <a:lnTo>
                    <a:pt x="60000" y="20000"/>
                  </a:lnTo>
                  <a:cubicBezTo>
                    <a:pt x="62071" y="20000"/>
                    <a:pt x="63750" y="22238"/>
                    <a:pt x="63750" y="25000"/>
                  </a:cubicBezTo>
                  <a:cubicBezTo>
                    <a:pt x="63750" y="27761"/>
                    <a:pt x="62071" y="30000"/>
                    <a:pt x="60000" y="30000"/>
                  </a:cubicBezTo>
                  <a:cubicBezTo>
                    <a:pt x="57929" y="30000"/>
                    <a:pt x="56250" y="32239"/>
                    <a:pt x="56250" y="35000"/>
                  </a:cubicBezTo>
                  <a:cubicBezTo>
                    <a:pt x="56250" y="37762"/>
                    <a:pt x="57929" y="40000"/>
                    <a:pt x="60000" y="40000"/>
                  </a:cubicBezTo>
                  <a:lnTo>
                    <a:pt x="96000" y="40000"/>
                  </a:lnTo>
                  <a:lnTo>
                    <a:pt x="96000" y="20000"/>
                  </a:lnTo>
                  <a:lnTo>
                    <a:pt x="120000" y="70000"/>
                  </a:lnTo>
                  <a:lnTo>
                    <a:pt x="96000" y="120000"/>
                  </a:lnTo>
                  <a:lnTo>
                    <a:pt x="96000" y="100000"/>
                  </a:lnTo>
                  <a:lnTo>
                    <a:pt x="60000" y="100000"/>
                  </a:lnTo>
                  <a:cubicBezTo>
                    <a:pt x="57929" y="100000"/>
                    <a:pt x="56250" y="97762"/>
                    <a:pt x="56250" y="95000"/>
                  </a:cubicBezTo>
                  <a:lnTo>
                    <a:pt x="56250" y="80000"/>
                  </a:lnTo>
                  <a:lnTo>
                    <a:pt x="24000" y="80000"/>
                  </a:lnTo>
                  <a:lnTo>
                    <a:pt x="24000" y="100000"/>
                  </a:lnTo>
                  <a:close/>
                </a:path>
                <a:path extrusionOk="0" fill="darkenLess" h="120000" w="120000">
                  <a:moveTo>
                    <a:pt x="63750" y="25000"/>
                  </a:moveTo>
                  <a:cubicBezTo>
                    <a:pt x="63750" y="27761"/>
                    <a:pt x="62071" y="30000"/>
                    <a:pt x="60000" y="30000"/>
                  </a:cubicBezTo>
                  <a:cubicBezTo>
                    <a:pt x="57929" y="30000"/>
                    <a:pt x="56250" y="32239"/>
                    <a:pt x="56250" y="35000"/>
                  </a:cubicBezTo>
                  <a:cubicBezTo>
                    <a:pt x="56250" y="37762"/>
                    <a:pt x="57929" y="40000"/>
                    <a:pt x="60000" y="40000"/>
                  </a:cubicBezTo>
                  <a:lnTo>
                    <a:pt x="63750" y="40000"/>
                  </a:lnTo>
                  <a:close/>
                </a:path>
                <a:path extrusionOk="0" fill="none" h="120000" w="120000">
                  <a:moveTo>
                    <a:pt x="0" y="50000"/>
                  </a:moveTo>
                  <a:lnTo>
                    <a:pt x="24000" y="0"/>
                  </a:lnTo>
                  <a:lnTo>
                    <a:pt x="24000" y="20000"/>
                  </a:lnTo>
                  <a:lnTo>
                    <a:pt x="60000" y="20000"/>
                  </a:lnTo>
                  <a:lnTo>
                    <a:pt x="60000" y="20000"/>
                  </a:lnTo>
                  <a:cubicBezTo>
                    <a:pt x="62071" y="20000"/>
                    <a:pt x="63750" y="22238"/>
                    <a:pt x="63750" y="25000"/>
                  </a:cubicBezTo>
                  <a:cubicBezTo>
                    <a:pt x="63750" y="27761"/>
                    <a:pt x="62071" y="30000"/>
                    <a:pt x="60000" y="30000"/>
                  </a:cubicBezTo>
                  <a:cubicBezTo>
                    <a:pt x="57929" y="30000"/>
                    <a:pt x="56250" y="32239"/>
                    <a:pt x="56250" y="35000"/>
                  </a:cubicBezTo>
                  <a:cubicBezTo>
                    <a:pt x="56250" y="37762"/>
                    <a:pt x="57929" y="40000"/>
                    <a:pt x="60000" y="40000"/>
                  </a:cubicBezTo>
                  <a:lnTo>
                    <a:pt x="96000" y="40000"/>
                  </a:lnTo>
                  <a:lnTo>
                    <a:pt x="96000" y="20000"/>
                  </a:lnTo>
                  <a:lnTo>
                    <a:pt x="120000" y="70000"/>
                  </a:lnTo>
                  <a:lnTo>
                    <a:pt x="96000" y="120000"/>
                  </a:lnTo>
                  <a:lnTo>
                    <a:pt x="96000" y="100000"/>
                  </a:lnTo>
                  <a:lnTo>
                    <a:pt x="60000" y="100000"/>
                  </a:lnTo>
                  <a:cubicBezTo>
                    <a:pt x="57929" y="100000"/>
                    <a:pt x="56250" y="97762"/>
                    <a:pt x="56250" y="95000"/>
                  </a:cubicBezTo>
                  <a:lnTo>
                    <a:pt x="56250" y="80000"/>
                  </a:lnTo>
                  <a:lnTo>
                    <a:pt x="24000" y="80000"/>
                  </a:lnTo>
                  <a:lnTo>
                    <a:pt x="24000" y="100000"/>
                  </a:lnTo>
                  <a:close/>
                  <a:moveTo>
                    <a:pt x="63750" y="25000"/>
                  </a:moveTo>
                  <a:lnTo>
                    <a:pt x="63750" y="40000"/>
                  </a:lnTo>
                  <a:moveTo>
                    <a:pt x="56250" y="35000"/>
                  </a:moveTo>
                  <a:lnTo>
                    <a:pt x="56250" y="80000"/>
                  </a:lnTo>
                </a:path>
              </a:pathLst>
            </a:custGeom>
            <a:solidFill>
              <a:srgbClr val="E38310"/>
            </a:solidFill>
            <a:ln cap="flat"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12"/>
            <p:cNvSpPr/>
            <p:nvPr/>
          </p:nvSpPr>
          <p:spPr>
            <a:xfrm>
              <a:off x="975360" y="867068"/>
              <a:ext cx="2682239" cy="159308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12"/>
            <p:cNvSpPr txBox="1"/>
            <p:nvPr/>
          </p:nvSpPr>
          <p:spPr>
            <a:xfrm>
              <a:off x="975360" y="867068"/>
              <a:ext cx="2682239" cy="1593088"/>
            </a:xfrm>
            <a:prstGeom prst="rect">
              <a:avLst/>
            </a:prstGeom>
            <a:noFill/>
            <a:ln>
              <a:noFill/>
            </a:ln>
          </p:spPr>
          <p:txBody>
            <a:bodyPr anchorCtr="0" anchor="ctr" bIns="186675" lIns="0" spcFirstLastPara="1" rIns="0" wrap="square" tIns="174225">
              <a:noAutofit/>
            </a:bodyPr>
            <a:lstStyle/>
            <a:p>
              <a:pPr indent="0" lvl="0" marL="0" marR="0" rtl="0" algn="ctr">
                <a:lnSpc>
                  <a:spcPct val="90000"/>
                </a:lnSpc>
                <a:spcBef>
                  <a:spcPts val="0"/>
                </a:spcBef>
                <a:spcAft>
                  <a:spcPts val="0"/>
                </a:spcAft>
                <a:buClr>
                  <a:schemeClr val="lt1"/>
                </a:buClr>
                <a:buSzPts val="4900"/>
                <a:buFont typeface="Times New Roman"/>
                <a:buNone/>
              </a:pPr>
              <a:r>
                <a:rPr b="0" i="0" lang="en-US" sz="4900" u="none" cap="none" strike="noStrike">
                  <a:solidFill>
                    <a:schemeClr val="lt1"/>
                  </a:solidFill>
                  <a:latin typeface="Times New Roman"/>
                  <a:ea typeface="Times New Roman"/>
                  <a:cs typeface="Times New Roman"/>
                  <a:sym typeface="Times New Roman"/>
                </a:rPr>
                <a:t>Muntazam</a:t>
              </a:r>
              <a:endParaRPr b="0" i="0" sz="4900" u="none" cap="none" strike="noStrike">
                <a:solidFill>
                  <a:schemeClr val="lt1"/>
                </a:solidFill>
                <a:latin typeface="Calibri"/>
                <a:ea typeface="Calibri"/>
                <a:cs typeface="Calibri"/>
                <a:sym typeface="Calibri"/>
              </a:endParaRPr>
            </a:p>
          </p:txBody>
        </p:sp>
        <p:sp>
          <p:nvSpPr>
            <p:cNvPr id="201" name="Google Shape;201;p12"/>
            <p:cNvSpPr/>
            <p:nvPr/>
          </p:nvSpPr>
          <p:spPr>
            <a:xfrm>
              <a:off x="4064000" y="1387260"/>
              <a:ext cx="3169920" cy="159308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12"/>
            <p:cNvSpPr txBox="1"/>
            <p:nvPr/>
          </p:nvSpPr>
          <p:spPr>
            <a:xfrm>
              <a:off x="4064000" y="1387260"/>
              <a:ext cx="3169920" cy="1593088"/>
            </a:xfrm>
            <a:prstGeom prst="rect">
              <a:avLst/>
            </a:prstGeom>
            <a:noFill/>
            <a:ln>
              <a:noFill/>
            </a:ln>
          </p:spPr>
          <p:txBody>
            <a:bodyPr anchorCtr="0" anchor="ctr" bIns="186675" lIns="0" spcFirstLastPara="1" rIns="0" wrap="square" tIns="174225">
              <a:noAutofit/>
            </a:bodyPr>
            <a:lstStyle/>
            <a:p>
              <a:pPr indent="0" lvl="0" marL="0" marR="0" rtl="0" algn="ctr">
                <a:lnSpc>
                  <a:spcPct val="90000"/>
                </a:lnSpc>
                <a:spcBef>
                  <a:spcPts val="0"/>
                </a:spcBef>
                <a:spcAft>
                  <a:spcPts val="0"/>
                </a:spcAft>
                <a:buClr>
                  <a:schemeClr val="lt1"/>
                </a:buClr>
                <a:buSzPts val="4900"/>
                <a:buFont typeface="Times New Roman"/>
                <a:buNone/>
              </a:pPr>
              <a:r>
                <a:rPr b="0" i="0" lang="en-US" sz="4900" u="none" cap="none" strike="noStrike">
                  <a:solidFill>
                    <a:schemeClr val="lt1"/>
                  </a:solidFill>
                  <a:latin typeface="Times New Roman"/>
                  <a:ea typeface="Times New Roman"/>
                  <a:cs typeface="Times New Roman"/>
                  <a:sym typeface="Times New Roman"/>
                </a:rPr>
                <a:t>Tasodifiy</a:t>
              </a:r>
              <a:endParaRPr b="0" i="0" sz="4900" u="none" cap="none" strike="noStrike">
                <a:solidFill>
                  <a:schemeClr val="lt1"/>
                </a:solidFill>
                <a:latin typeface="Calibri"/>
                <a:ea typeface="Calibri"/>
                <a:cs typeface="Calibri"/>
                <a:sym typeface="Calibri"/>
              </a:endParaRPr>
            </a:p>
          </p:txBody>
        </p:sp>
      </p:grpSp>
      <p:sp>
        <p:nvSpPr>
          <p:cNvPr id="203" name="Google Shape;203;p12"/>
          <p:cNvSpPr txBox="1"/>
          <p:nvPr/>
        </p:nvSpPr>
        <p:spPr>
          <a:xfrm>
            <a:off x="2734273" y="2736533"/>
            <a:ext cx="7524049" cy="548099"/>
          </a:xfrm>
          <a:prstGeom prst="rect">
            <a:avLst/>
          </a:prstGeom>
          <a:noFill/>
          <a:ln>
            <a:noFill/>
          </a:ln>
        </p:spPr>
        <p:txBody>
          <a:bodyPr anchorCtr="0" anchor="t" bIns="45700" lIns="91425" spcFirstLastPara="1" rIns="91425" wrap="square" tIns="45700">
            <a:spAutoFit/>
          </a:bodyPr>
          <a:lstStyle/>
          <a:p>
            <a:pPr indent="449580" lvl="0" marL="0" marR="0" rtl="0" algn="just">
              <a:lnSpc>
                <a:spcPct val="115000"/>
              </a:lnSpc>
              <a:spcBef>
                <a:spcPts val="0"/>
              </a:spcBef>
              <a:spcAft>
                <a:spcPts val="0"/>
              </a:spcAft>
              <a:buNone/>
            </a:pPr>
            <a:r>
              <a:rPr b="0" i="0" lang="en-US" sz="2800" u="none" cap="none" strike="noStrike">
                <a:solidFill>
                  <a:schemeClr val="dk1"/>
                </a:solidFill>
                <a:latin typeface="Times New Roman"/>
                <a:ea typeface="Times New Roman"/>
                <a:cs typeface="Times New Roman"/>
                <a:sym typeface="Times New Roman"/>
              </a:rPr>
              <a:t>O’lchash vositalarining xatoligi 2 xil bo’ladi</a:t>
            </a:r>
            <a:endParaRPr b="0" i="0" sz="2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13"/>
          <p:cNvSpPr/>
          <p:nvPr/>
        </p:nvSpPr>
        <p:spPr>
          <a:xfrm>
            <a:off x="1450428" y="287049"/>
            <a:ext cx="10205544" cy="1842236"/>
          </a:xfrm>
          <a:prstGeom prst="rect">
            <a:avLst/>
          </a:prstGeom>
          <a:noFill/>
          <a:ln>
            <a:noFill/>
          </a:ln>
        </p:spPr>
        <p:txBody>
          <a:bodyPr anchorCtr="0" anchor="t" bIns="45700" lIns="91425" spcFirstLastPara="1" rIns="91425" wrap="square" tIns="45700">
            <a:spAutoFit/>
          </a:bodyPr>
          <a:lstStyle/>
          <a:p>
            <a:pPr indent="449580" lvl="0" marL="0" marR="0" rtl="0" algn="just">
              <a:lnSpc>
                <a:spcPct val="115000"/>
              </a:lnSpc>
              <a:spcBef>
                <a:spcPts val="0"/>
              </a:spcBef>
              <a:spcAft>
                <a:spcPts val="0"/>
              </a:spcAft>
              <a:buNone/>
            </a:pPr>
            <a:r>
              <a:rPr b="0" i="0" lang="en-US" sz="1800" u="none" cap="none" strike="noStrike">
                <a:solidFill>
                  <a:schemeClr val="dk1"/>
                </a:solidFill>
                <a:latin typeface="Times New Roman"/>
                <a:ea typeface="Times New Roman"/>
                <a:cs typeface="Times New Roman"/>
                <a:sym typeface="Times New Roman"/>
              </a:rPr>
              <a:t>Muntazam xatolik o’lchash vositasining yaratilishida paydo bo’ladi va uning konstruktsiyasi, sxematik tuzilishining mukammalligiga bog’liq bo’ladi. Tasodifiy xatoliklar tashqi muhitning tasodifiy o’zgarishi, manbaning o’zgarishi, vositada o’lchash amalini bajarayotgan tekshiruvchining e’tiborsizligi va shunga o’xshash boshqa, avvaldan hisobga olinib bo’lmaydigan sabablar natijasida paydo bo’ladi. </a:t>
            </a:r>
            <a:endParaRPr/>
          </a:p>
          <a:p>
            <a:pPr indent="449580" lvl="0" marL="0" marR="0" rtl="0" algn="just">
              <a:lnSpc>
                <a:spcPct val="115000"/>
              </a:lnSpc>
              <a:spcBef>
                <a:spcPts val="0"/>
              </a:spcBef>
              <a:spcAft>
                <a:spcPts val="0"/>
              </a:spcAft>
              <a:buNone/>
            </a:pPr>
            <a:r>
              <a:t/>
            </a:r>
            <a:endParaRPr b="0" i="0" sz="1400" u="none" cap="none" strike="noStrike">
              <a:solidFill>
                <a:schemeClr val="dk1"/>
              </a:solidFill>
              <a:latin typeface="Times New Roman"/>
              <a:ea typeface="Times New Roman"/>
              <a:cs typeface="Times New Roman"/>
              <a:sym typeface="Times New Roman"/>
            </a:endParaRPr>
          </a:p>
          <a:p>
            <a:pPr indent="449580" lvl="0" marL="0" marR="0" rtl="0" algn="just">
              <a:lnSpc>
                <a:spcPct val="115000"/>
              </a:lnSpc>
              <a:spcBef>
                <a:spcPts val="0"/>
              </a:spcBef>
              <a:spcAft>
                <a:spcPts val="0"/>
              </a:spcAft>
              <a:buNone/>
            </a:pPr>
            <a:r>
              <a:t/>
            </a:r>
            <a:endParaRPr b="0" i="0" sz="1400" u="none" cap="none" strike="noStrike">
              <a:solidFill>
                <a:schemeClr val="dk1"/>
              </a:solidFill>
              <a:latin typeface="Times New Roman"/>
              <a:ea typeface="Times New Roman"/>
              <a:cs typeface="Times New Roman"/>
              <a:sym typeface="Times New Roman"/>
            </a:endParaRPr>
          </a:p>
        </p:txBody>
      </p:sp>
      <p:grpSp>
        <p:nvGrpSpPr>
          <p:cNvPr id="209" name="Google Shape;209;p13"/>
          <p:cNvGrpSpPr/>
          <p:nvPr/>
        </p:nvGrpSpPr>
        <p:grpSpPr>
          <a:xfrm>
            <a:off x="2147615" y="2178151"/>
            <a:ext cx="8128000" cy="4016673"/>
            <a:chOff x="0" y="353666"/>
            <a:chExt cx="8128000" cy="4016673"/>
          </a:xfrm>
        </p:grpSpPr>
        <p:sp>
          <p:nvSpPr>
            <p:cNvPr id="210" name="Google Shape;210;p13"/>
            <p:cNvSpPr/>
            <p:nvPr/>
          </p:nvSpPr>
          <p:spPr>
            <a:xfrm>
              <a:off x="0" y="353666"/>
              <a:ext cx="8128000" cy="1376014"/>
            </a:xfrm>
            <a:prstGeom prst="rect">
              <a:avLst/>
            </a:prstGeom>
            <a:solidFill>
              <a:srgbClr val="CE760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13"/>
            <p:cNvSpPr txBox="1"/>
            <p:nvPr/>
          </p:nvSpPr>
          <p:spPr>
            <a:xfrm>
              <a:off x="0" y="353666"/>
              <a:ext cx="8128000" cy="1376014"/>
            </a:xfrm>
            <a:prstGeom prst="rect">
              <a:avLst/>
            </a:prstGeom>
            <a:noFill/>
            <a:ln>
              <a:noFill/>
            </a:ln>
          </p:spPr>
          <p:txBody>
            <a:bodyPr anchorCtr="0" anchor="ctr" bIns="106675" lIns="106675" spcFirstLastPara="1" rIns="106675" wrap="square" tIns="106675">
              <a:noAutofit/>
            </a:bodyPr>
            <a:lstStyle/>
            <a:p>
              <a:pPr indent="0" lvl="0" marL="0" marR="0" rtl="0" algn="ctr">
                <a:lnSpc>
                  <a:spcPct val="90000"/>
                </a:lnSpc>
                <a:spcBef>
                  <a:spcPts val="0"/>
                </a:spcBef>
                <a:spcAft>
                  <a:spcPts val="0"/>
                </a:spcAft>
                <a:buClr>
                  <a:schemeClr val="dk1"/>
                </a:buClr>
                <a:buSzPts val="2800"/>
                <a:buFont typeface="Times New Roman"/>
                <a:buNone/>
              </a:pPr>
              <a:r>
                <a:rPr b="0" i="0" lang="en-US" sz="2800" u="none" cap="none" strike="noStrike">
                  <a:solidFill>
                    <a:schemeClr val="dk1"/>
                  </a:solidFill>
                  <a:latin typeface="Times New Roman"/>
                  <a:ea typeface="Times New Roman"/>
                  <a:cs typeface="Times New Roman"/>
                  <a:sym typeface="Times New Roman"/>
                </a:rPr>
                <a:t>Tasodifiy xatoliklar</a:t>
              </a:r>
              <a:endParaRPr b="0" i="0" sz="2800" u="none" cap="none" strike="noStrike">
                <a:solidFill>
                  <a:schemeClr val="dk1"/>
                </a:solidFill>
                <a:latin typeface="Times New Roman"/>
                <a:ea typeface="Times New Roman"/>
                <a:cs typeface="Times New Roman"/>
                <a:sym typeface="Times New Roman"/>
              </a:endParaRPr>
            </a:p>
            <a:p>
              <a:pPr indent="0" lvl="0" marL="0" marR="0" rtl="0" algn="ctr">
                <a:lnSpc>
                  <a:spcPct val="90000"/>
                </a:lnSpc>
                <a:spcBef>
                  <a:spcPts val="980"/>
                </a:spcBef>
                <a:spcAft>
                  <a:spcPts val="0"/>
                </a:spcAft>
                <a:buClr>
                  <a:schemeClr val="dk1"/>
                </a:buClr>
                <a:buSzPts val="2800"/>
                <a:buFont typeface="Calibri"/>
                <a:buNone/>
              </a:pPr>
              <a:r>
                <a:t/>
              </a:r>
              <a:endParaRPr b="0" i="0" sz="2800" u="none" cap="none" strike="noStrike">
                <a:solidFill>
                  <a:schemeClr val="dk1"/>
                </a:solidFill>
                <a:latin typeface="Times New Roman"/>
                <a:ea typeface="Times New Roman"/>
                <a:cs typeface="Times New Roman"/>
                <a:sym typeface="Times New Roman"/>
              </a:endParaRPr>
            </a:p>
          </p:txBody>
        </p:sp>
        <p:sp>
          <p:nvSpPr>
            <p:cNvPr id="212" name="Google Shape;212;p13"/>
            <p:cNvSpPr/>
            <p:nvPr/>
          </p:nvSpPr>
          <p:spPr>
            <a:xfrm>
              <a:off x="0" y="1323382"/>
              <a:ext cx="2032000" cy="2742261"/>
            </a:xfrm>
            <a:prstGeom prst="rect">
              <a:avLst/>
            </a:prstGeom>
            <a:solidFill>
              <a:schemeClr val="lt1"/>
            </a:solidFill>
            <a:ln cap="flat" cmpd="sng" w="15875">
              <a:solidFill>
                <a:srgbClr val="CE760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13"/>
            <p:cNvSpPr txBox="1"/>
            <p:nvPr/>
          </p:nvSpPr>
          <p:spPr>
            <a:xfrm>
              <a:off x="0" y="1323382"/>
              <a:ext cx="2032000" cy="2742261"/>
            </a:xfrm>
            <a:prstGeom prst="rect">
              <a:avLst/>
            </a:prstGeom>
            <a:noFill/>
            <a:ln>
              <a:noFill/>
            </a:ln>
          </p:spPr>
          <p:txBody>
            <a:bodyPr anchorCtr="0" anchor="ctr" bIns="80000" lIns="80000" spcFirstLastPara="1" rIns="80000" wrap="square" tIns="80000">
              <a:noAutofit/>
            </a:bodyPr>
            <a:lstStyle/>
            <a:p>
              <a:pPr indent="0" lvl="0" marL="0" marR="0" rtl="0" algn="ctr">
                <a:lnSpc>
                  <a:spcPct val="90000"/>
                </a:lnSpc>
                <a:spcBef>
                  <a:spcPts val="0"/>
                </a:spcBef>
                <a:spcAft>
                  <a:spcPts val="0"/>
                </a:spcAft>
                <a:buClr>
                  <a:schemeClr val="lt1"/>
                </a:buClr>
                <a:buSzPts val="2100"/>
                <a:buFont typeface="Times New Roman"/>
                <a:buNone/>
              </a:pPr>
              <a:r>
                <a:rPr b="0" i="0" lang="en-US" sz="2100" u="none" cap="none" strike="noStrike">
                  <a:solidFill>
                    <a:schemeClr val="lt1"/>
                  </a:solidFill>
                  <a:latin typeface="Times New Roman"/>
                  <a:ea typeface="Times New Roman"/>
                  <a:cs typeface="Times New Roman"/>
                  <a:sym typeface="Times New Roman"/>
                </a:rPr>
                <a:t>tashqi muhitning o’zgarishi</a:t>
              </a:r>
              <a:endParaRPr b="0" i="0" sz="2100" u="none" cap="none" strike="noStrike">
                <a:solidFill>
                  <a:schemeClr val="lt1"/>
                </a:solidFill>
                <a:latin typeface="Times New Roman"/>
                <a:ea typeface="Times New Roman"/>
                <a:cs typeface="Times New Roman"/>
                <a:sym typeface="Times New Roman"/>
              </a:endParaRPr>
            </a:p>
          </p:txBody>
        </p:sp>
        <p:sp>
          <p:nvSpPr>
            <p:cNvPr id="214" name="Google Shape;214;p13"/>
            <p:cNvSpPr/>
            <p:nvPr/>
          </p:nvSpPr>
          <p:spPr>
            <a:xfrm>
              <a:off x="2032000" y="1323382"/>
              <a:ext cx="2032000" cy="2742261"/>
            </a:xfrm>
            <a:prstGeom prst="rect">
              <a:avLst/>
            </a:prstGeom>
            <a:solidFill>
              <a:schemeClr val="lt1"/>
            </a:solidFill>
            <a:ln cap="flat" cmpd="sng" w="15875">
              <a:solidFill>
                <a:srgbClr val="CE760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13"/>
            <p:cNvSpPr txBox="1"/>
            <p:nvPr/>
          </p:nvSpPr>
          <p:spPr>
            <a:xfrm>
              <a:off x="2032000" y="1323382"/>
              <a:ext cx="2032000" cy="2742261"/>
            </a:xfrm>
            <a:prstGeom prst="rect">
              <a:avLst/>
            </a:prstGeom>
            <a:noFill/>
            <a:ln>
              <a:noFill/>
            </a:ln>
          </p:spPr>
          <p:txBody>
            <a:bodyPr anchorCtr="0" anchor="ctr" bIns="80000" lIns="80000" spcFirstLastPara="1" rIns="80000" wrap="square" tIns="80000">
              <a:noAutofit/>
            </a:bodyPr>
            <a:lstStyle/>
            <a:p>
              <a:pPr indent="0" lvl="0" marL="0" marR="0" rtl="0" algn="ctr">
                <a:lnSpc>
                  <a:spcPct val="90000"/>
                </a:lnSpc>
                <a:spcBef>
                  <a:spcPts val="0"/>
                </a:spcBef>
                <a:spcAft>
                  <a:spcPts val="0"/>
                </a:spcAft>
                <a:buClr>
                  <a:schemeClr val="lt1"/>
                </a:buClr>
                <a:buSzPts val="2100"/>
                <a:buFont typeface="Times New Roman"/>
                <a:buNone/>
              </a:pPr>
              <a:r>
                <a:rPr b="0" i="0" lang="en-US" sz="2100" u="none" cap="none" strike="noStrike">
                  <a:solidFill>
                    <a:schemeClr val="lt1"/>
                  </a:solidFill>
                  <a:latin typeface="Times New Roman"/>
                  <a:ea typeface="Times New Roman"/>
                  <a:cs typeface="Times New Roman"/>
                  <a:sym typeface="Times New Roman"/>
                </a:rPr>
                <a:t>Manbaning o’zgarishi</a:t>
              </a:r>
              <a:endParaRPr b="0" i="0" sz="2100" u="none" cap="none" strike="noStrike">
                <a:solidFill>
                  <a:schemeClr val="lt1"/>
                </a:solidFill>
                <a:latin typeface="Times New Roman"/>
                <a:ea typeface="Times New Roman"/>
                <a:cs typeface="Times New Roman"/>
                <a:sym typeface="Times New Roman"/>
              </a:endParaRPr>
            </a:p>
          </p:txBody>
        </p:sp>
        <p:sp>
          <p:nvSpPr>
            <p:cNvPr id="216" name="Google Shape;216;p13"/>
            <p:cNvSpPr/>
            <p:nvPr/>
          </p:nvSpPr>
          <p:spPr>
            <a:xfrm>
              <a:off x="4064000" y="1323382"/>
              <a:ext cx="2032000" cy="2742261"/>
            </a:xfrm>
            <a:prstGeom prst="rect">
              <a:avLst/>
            </a:prstGeom>
            <a:solidFill>
              <a:schemeClr val="lt1"/>
            </a:solidFill>
            <a:ln cap="flat" cmpd="sng" w="15875">
              <a:solidFill>
                <a:srgbClr val="CE760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13"/>
            <p:cNvSpPr txBox="1"/>
            <p:nvPr/>
          </p:nvSpPr>
          <p:spPr>
            <a:xfrm>
              <a:off x="4064000" y="1323382"/>
              <a:ext cx="2032000" cy="2742261"/>
            </a:xfrm>
            <a:prstGeom prst="rect">
              <a:avLst/>
            </a:prstGeom>
            <a:noFill/>
            <a:ln>
              <a:noFill/>
            </a:ln>
          </p:spPr>
          <p:txBody>
            <a:bodyPr anchorCtr="0" anchor="ctr" bIns="80000" lIns="80000" spcFirstLastPara="1" rIns="80000" wrap="square" tIns="80000">
              <a:noAutofit/>
            </a:bodyPr>
            <a:lstStyle/>
            <a:p>
              <a:pPr indent="0" lvl="0" marL="0" marR="0" rtl="0" algn="ctr">
                <a:lnSpc>
                  <a:spcPct val="90000"/>
                </a:lnSpc>
                <a:spcBef>
                  <a:spcPts val="0"/>
                </a:spcBef>
                <a:spcAft>
                  <a:spcPts val="0"/>
                </a:spcAft>
                <a:buClr>
                  <a:schemeClr val="lt1"/>
                </a:buClr>
                <a:buSzPts val="2100"/>
                <a:buFont typeface="Times New Roman"/>
                <a:buNone/>
              </a:pPr>
              <a:r>
                <a:rPr b="0" i="0" lang="en-US" sz="2100" u="none" cap="none" strike="noStrike">
                  <a:solidFill>
                    <a:schemeClr val="lt1"/>
                  </a:solidFill>
                  <a:latin typeface="Times New Roman"/>
                  <a:ea typeface="Times New Roman"/>
                  <a:cs typeface="Times New Roman"/>
                  <a:sym typeface="Times New Roman"/>
                </a:rPr>
                <a:t>Tekshiruvchining e’tiborsizligi</a:t>
              </a:r>
              <a:endParaRPr b="0" i="0" sz="2100" u="none" cap="none" strike="noStrike">
                <a:solidFill>
                  <a:schemeClr val="lt1"/>
                </a:solidFill>
                <a:latin typeface="Times New Roman"/>
                <a:ea typeface="Times New Roman"/>
                <a:cs typeface="Times New Roman"/>
                <a:sym typeface="Times New Roman"/>
              </a:endParaRPr>
            </a:p>
          </p:txBody>
        </p:sp>
        <p:sp>
          <p:nvSpPr>
            <p:cNvPr id="218" name="Google Shape;218;p13"/>
            <p:cNvSpPr/>
            <p:nvPr/>
          </p:nvSpPr>
          <p:spPr>
            <a:xfrm>
              <a:off x="6095999" y="1299717"/>
              <a:ext cx="2032000" cy="2742261"/>
            </a:xfrm>
            <a:prstGeom prst="rect">
              <a:avLst/>
            </a:prstGeom>
            <a:solidFill>
              <a:schemeClr val="lt1"/>
            </a:solidFill>
            <a:ln cap="flat" cmpd="sng" w="15875">
              <a:solidFill>
                <a:srgbClr val="CE760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13"/>
            <p:cNvSpPr txBox="1"/>
            <p:nvPr/>
          </p:nvSpPr>
          <p:spPr>
            <a:xfrm>
              <a:off x="6095999" y="1299717"/>
              <a:ext cx="2032000" cy="2742261"/>
            </a:xfrm>
            <a:prstGeom prst="rect">
              <a:avLst/>
            </a:prstGeom>
            <a:noFill/>
            <a:ln>
              <a:noFill/>
            </a:ln>
          </p:spPr>
          <p:txBody>
            <a:bodyPr anchorCtr="0" anchor="ctr" bIns="80000" lIns="80000" spcFirstLastPara="1" rIns="80000" wrap="square" tIns="80000">
              <a:noAutofit/>
            </a:bodyPr>
            <a:lstStyle/>
            <a:p>
              <a:pPr indent="0" lvl="0" marL="0" marR="0" rtl="0" algn="ctr">
                <a:lnSpc>
                  <a:spcPct val="90000"/>
                </a:lnSpc>
                <a:spcBef>
                  <a:spcPts val="0"/>
                </a:spcBef>
                <a:spcAft>
                  <a:spcPts val="0"/>
                </a:spcAft>
                <a:buClr>
                  <a:schemeClr val="lt1"/>
                </a:buClr>
                <a:buSzPts val="2100"/>
                <a:buFont typeface="Times New Roman"/>
                <a:buNone/>
              </a:pPr>
              <a:r>
                <a:rPr b="0" i="0" lang="en-US" sz="2100" u="none" cap="none" strike="noStrike">
                  <a:solidFill>
                    <a:schemeClr val="lt1"/>
                  </a:solidFill>
                  <a:latin typeface="Times New Roman"/>
                  <a:ea typeface="Times New Roman"/>
                  <a:cs typeface="Times New Roman"/>
                  <a:sym typeface="Times New Roman"/>
                </a:rPr>
                <a:t>Va boshqalar</a:t>
              </a:r>
              <a:endParaRPr b="0" i="0" sz="2100" u="none" cap="none" strike="noStrike">
                <a:solidFill>
                  <a:schemeClr val="lt1"/>
                </a:solidFill>
                <a:latin typeface="Times New Roman"/>
                <a:ea typeface="Times New Roman"/>
                <a:cs typeface="Times New Roman"/>
                <a:sym typeface="Times New Roman"/>
              </a:endParaRPr>
            </a:p>
          </p:txBody>
        </p:sp>
        <p:sp>
          <p:nvSpPr>
            <p:cNvPr id="220" name="Google Shape;220;p13"/>
            <p:cNvSpPr/>
            <p:nvPr/>
          </p:nvSpPr>
          <p:spPr>
            <a:xfrm>
              <a:off x="0" y="4065644"/>
              <a:ext cx="8128000" cy="304695"/>
            </a:xfrm>
            <a:prstGeom prst="rect">
              <a:avLst/>
            </a:prstGeom>
            <a:solidFill>
              <a:srgbClr val="CE760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14"/>
          <p:cNvSpPr/>
          <p:nvPr/>
        </p:nvSpPr>
        <p:spPr>
          <a:xfrm>
            <a:off x="1731382" y="295026"/>
            <a:ext cx="9414116" cy="1339662"/>
          </a:xfrm>
          <a:prstGeom prst="rect">
            <a:avLst/>
          </a:prstGeom>
          <a:noFill/>
          <a:ln>
            <a:noFill/>
          </a:ln>
        </p:spPr>
        <p:txBody>
          <a:bodyPr anchorCtr="0" anchor="t" bIns="45700" lIns="91425" spcFirstLastPara="1" rIns="91425" wrap="square" tIns="45700">
            <a:spAutoFit/>
          </a:bodyPr>
          <a:lstStyle/>
          <a:p>
            <a:pPr indent="449580" lvl="0" marL="0" marR="0" rtl="0" algn="ctr">
              <a:lnSpc>
                <a:spcPct val="115000"/>
              </a:lnSpc>
              <a:spcBef>
                <a:spcPts val="0"/>
              </a:spcBef>
              <a:spcAft>
                <a:spcPts val="0"/>
              </a:spcAft>
              <a:buNone/>
            </a:pPr>
            <a:r>
              <a:rPr b="1" i="0" lang="en-US" sz="2400" u="none" cap="none" strike="noStrike">
                <a:solidFill>
                  <a:schemeClr val="dk1"/>
                </a:solidFill>
                <a:latin typeface="Times New Roman"/>
                <a:ea typeface="Times New Roman"/>
                <a:cs typeface="Times New Roman"/>
                <a:sym typeface="Times New Roman"/>
              </a:rPr>
              <a:t>O’lchash vositalarining xatoliklari yoki aniqlik darajasini raqamlar yordamida ifodalash uchun mutloq, nisbiy va keltirilgan xatoliklardan foydalaniladi. </a:t>
            </a:r>
            <a:endParaRPr b="1" i="0" sz="1800" u="none" cap="none" strike="noStrike">
              <a:solidFill>
                <a:schemeClr val="dk1"/>
              </a:solidFill>
              <a:latin typeface="Calibri"/>
              <a:ea typeface="Calibri"/>
              <a:cs typeface="Calibri"/>
              <a:sym typeface="Calibri"/>
            </a:endParaRPr>
          </a:p>
        </p:txBody>
      </p:sp>
      <p:pic>
        <p:nvPicPr>
          <p:cNvPr id="226" name="Google Shape;226;p14"/>
          <p:cNvPicPr preferRelativeResize="0"/>
          <p:nvPr/>
        </p:nvPicPr>
        <p:blipFill rotWithShape="1">
          <a:blip r:embed="rId3">
            <a:alphaModFix/>
          </a:blip>
          <a:srcRect b="0" l="0" r="42449" t="0"/>
          <a:stretch/>
        </p:blipFill>
        <p:spPr>
          <a:xfrm>
            <a:off x="4691269" y="3199426"/>
            <a:ext cx="3027053" cy="860563"/>
          </a:xfrm>
          <a:prstGeom prst="rect">
            <a:avLst/>
          </a:prstGeom>
          <a:noFill/>
          <a:ln>
            <a:noFill/>
          </a:ln>
        </p:spPr>
      </p:pic>
      <p:sp>
        <p:nvSpPr>
          <p:cNvPr id="227" name="Google Shape;227;p14"/>
          <p:cNvSpPr/>
          <p:nvPr/>
        </p:nvSpPr>
        <p:spPr>
          <a:xfrm>
            <a:off x="3772863" y="4511322"/>
            <a:ext cx="6096000" cy="13396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bu yerda:   ∆A-mutloq xatolik; </a:t>
            </a:r>
            <a:endParaRPr/>
          </a:p>
          <a:p>
            <a:pPr indent="0" lvl="0" marL="0" marR="0" rtl="0" algn="just">
              <a:lnSpc>
                <a:spcPct val="115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                   A</a:t>
            </a:r>
            <a:r>
              <a:rPr b="0" baseline="-25000" i="0" lang="en-US" sz="2800" u="none" cap="none" strike="noStrike">
                <a:solidFill>
                  <a:schemeClr val="dk1"/>
                </a:solidFill>
                <a:latin typeface="Times New Roman"/>
                <a:ea typeface="Times New Roman"/>
                <a:cs typeface="Times New Roman"/>
                <a:sym typeface="Times New Roman"/>
              </a:rPr>
              <a:t>ₓ</a:t>
            </a:r>
            <a:r>
              <a:rPr b="0" i="0" lang="en-US" sz="2400" u="none" cap="none" strike="noStrike">
                <a:solidFill>
                  <a:schemeClr val="dk1"/>
                </a:solidFill>
                <a:latin typeface="Times New Roman"/>
                <a:ea typeface="Times New Roman"/>
                <a:cs typeface="Times New Roman"/>
                <a:sym typeface="Times New Roman"/>
              </a:rPr>
              <a:t>— o’lchangan qiymat; </a:t>
            </a:r>
            <a:endParaRPr/>
          </a:p>
          <a:p>
            <a:pPr indent="0" lvl="0" marL="0" marR="0" rtl="0" algn="just">
              <a:lnSpc>
                <a:spcPct val="115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                   A-haqiqiy qiymat.</a:t>
            </a:r>
            <a:endParaRPr b="0" i="0" sz="1800" u="none" cap="none" strike="noStrike">
              <a:solidFill>
                <a:schemeClr val="dk1"/>
              </a:solidFill>
              <a:latin typeface="Calibri"/>
              <a:ea typeface="Calibri"/>
              <a:cs typeface="Calibri"/>
              <a:sym typeface="Calibri"/>
            </a:endParaRPr>
          </a:p>
        </p:txBody>
      </p:sp>
      <p:sp>
        <p:nvSpPr>
          <p:cNvPr id="228" name="Google Shape;228;p14"/>
          <p:cNvSpPr txBox="1"/>
          <p:nvPr/>
        </p:nvSpPr>
        <p:spPr>
          <a:xfrm>
            <a:off x="215374" y="2165073"/>
            <a:ext cx="7114978" cy="556434"/>
          </a:xfrm>
          <a:prstGeom prst="rect">
            <a:avLst/>
          </a:prstGeom>
          <a:noFill/>
          <a:ln>
            <a:noFill/>
          </a:ln>
        </p:spPr>
        <p:txBody>
          <a:bodyPr anchorCtr="0" anchor="t" bIns="45700" lIns="91425" spcFirstLastPara="1" rIns="91425" wrap="square" tIns="45700">
            <a:spAutoFit/>
          </a:bodyPr>
          <a:lstStyle/>
          <a:p>
            <a:pPr indent="449580" lvl="0" marL="0" marR="0" rtl="0" algn="just">
              <a:lnSpc>
                <a:spcPct val="115000"/>
              </a:lnSpc>
              <a:spcBef>
                <a:spcPts val="0"/>
              </a:spcBef>
              <a:spcAft>
                <a:spcPts val="0"/>
              </a:spcAft>
              <a:buNone/>
            </a:pPr>
            <a:r>
              <a:rPr b="0" i="0" lang="en-US" sz="2800" u="none" cap="none" strike="noStrike">
                <a:solidFill>
                  <a:schemeClr val="dk1"/>
                </a:solidFill>
                <a:latin typeface="Times New Roman"/>
                <a:ea typeface="Times New Roman"/>
                <a:cs typeface="Times New Roman"/>
                <a:sym typeface="Times New Roman"/>
              </a:rPr>
              <a:t>Mutloq xatolik quyidagicha aniqlanadi:</a:t>
            </a:r>
            <a:endParaRPr b="0" i="0" sz="2800" u="none" cap="none" strike="noStrike">
              <a:solidFill>
                <a:schemeClr val="dk1"/>
              </a:solidFill>
              <a:latin typeface="Calibri"/>
              <a:ea typeface="Calibri"/>
              <a:cs typeface="Calibri"/>
              <a:sym typeface="Calibri"/>
            </a:endParaRPr>
          </a:p>
        </p:txBody>
      </p:sp>
      <p:sp>
        <p:nvSpPr>
          <p:cNvPr id="229" name="Google Shape;229;p14"/>
          <p:cNvSpPr txBox="1"/>
          <p:nvPr/>
        </p:nvSpPr>
        <p:spPr>
          <a:xfrm>
            <a:off x="589280" y="6409318"/>
            <a:ext cx="9570720" cy="26642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0" i="0" lang="en-US" sz="1050" u="none" cap="none" strike="noStrike">
                <a:solidFill>
                  <a:schemeClr val="dk1"/>
                </a:solidFill>
                <a:latin typeface="Times New Roman"/>
                <a:ea typeface="Times New Roman"/>
                <a:cs typeface="Times New Roman"/>
                <a:sym typeface="Times New Roman"/>
              </a:rPr>
              <a:t>Formula A.H. Haydarov, B.B. Goibnazarov, K.Y. Berdieva – Tibbiy jixozlarga texnik xizmat ko’rsatish tizimi-, Tashkent 2019, kitobidan olingan</a:t>
            </a:r>
            <a:endParaRPr b="0" i="0" sz="1050" u="none" cap="none" strike="noStrike">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15"/>
          <p:cNvSpPr/>
          <p:nvPr/>
        </p:nvSpPr>
        <p:spPr>
          <a:xfrm>
            <a:off x="2014308" y="227412"/>
            <a:ext cx="8899498" cy="1339662"/>
          </a:xfrm>
          <a:prstGeom prst="rect">
            <a:avLst/>
          </a:prstGeom>
          <a:noFill/>
          <a:ln>
            <a:noFill/>
          </a:ln>
        </p:spPr>
        <p:txBody>
          <a:bodyPr anchorCtr="0" anchor="t" bIns="45700" lIns="91425" spcFirstLastPara="1" rIns="91425" wrap="square" tIns="45700">
            <a:spAutoFit/>
          </a:bodyPr>
          <a:lstStyle/>
          <a:p>
            <a:pPr indent="449580" lvl="0" marL="0" marR="0" rtl="0" algn="ctr">
              <a:lnSpc>
                <a:spcPct val="115000"/>
              </a:lnSpc>
              <a:spcBef>
                <a:spcPts val="0"/>
              </a:spcBef>
              <a:spcAft>
                <a:spcPts val="0"/>
              </a:spcAft>
              <a:buNone/>
            </a:pPr>
            <a:r>
              <a:rPr b="1" i="0" lang="en-US" sz="2400" u="none" cap="none" strike="noStrike">
                <a:solidFill>
                  <a:schemeClr val="dk1"/>
                </a:solidFill>
                <a:latin typeface="Times New Roman"/>
                <a:ea typeface="Times New Roman"/>
                <a:cs typeface="Times New Roman"/>
                <a:sym typeface="Times New Roman"/>
              </a:rPr>
              <a:t>O’lchash vositalarini o’zaro taqqoslashda ularning nisbiy va keltirilgan xatoliklaridan foydalanish qulay. O’lchashlarning nisbiy xatoligi foizlarda ifodalanib, quyidagicha aniqlanadi:</a:t>
            </a:r>
            <a:endParaRPr b="1" i="0" sz="1800" u="none" cap="none" strike="noStrike">
              <a:solidFill>
                <a:schemeClr val="dk1"/>
              </a:solidFill>
              <a:latin typeface="Calibri"/>
              <a:ea typeface="Calibri"/>
              <a:cs typeface="Calibri"/>
              <a:sym typeface="Calibri"/>
            </a:endParaRPr>
          </a:p>
        </p:txBody>
      </p:sp>
      <p:pic>
        <p:nvPicPr>
          <p:cNvPr id="235" name="Google Shape;235;p15"/>
          <p:cNvPicPr preferRelativeResize="0"/>
          <p:nvPr/>
        </p:nvPicPr>
        <p:blipFill rotWithShape="1">
          <a:blip r:embed="rId3">
            <a:alphaModFix/>
          </a:blip>
          <a:srcRect b="0" l="0" r="42082" t="0"/>
          <a:stretch/>
        </p:blipFill>
        <p:spPr>
          <a:xfrm>
            <a:off x="4531360" y="2393829"/>
            <a:ext cx="2722880" cy="1339662"/>
          </a:xfrm>
          <a:prstGeom prst="rect">
            <a:avLst/>
          </a:prstGeom>
          <a:noFill/>
          <a:ln>
            <a:noFill/>
          </a:ln>
        </p:spPr>
      </p:pic>
      <p:sp>
        <p:nvSpPr>
          <p:cNvPr id="236" name="Google Shape;236;p15"/>
          <p:cNvSpPr/>
          <p:nvPr/>
        </p:nvSpPr>
        <p:spPr>
          <a:xfrm>
            <a:off x="2791898" y="4250082"/>
            <a:ext cx="6758151" cy="1332481"/>
          </a:xfrm>
          <a:prstGeom prst="rect">
            <a:avLst/>
          </a:prstGeom>
          <a:noFill/>
          <a:ln>
            <a:noFill/>
          </a:ln>
        </p:spPr>
        <p:txBody>
          <a:bodyPr anchorCtr="0" anchor="t" bIns="45700" lIns="91425" spcFirstLastPara="1" rIns="91425" wrap="square" tIns="45700">
            <a:spAutoFit/>
          </a:bodyPr>
          <a:lstStyle/>
          <a:p>
            <a:pPr indent="449580" lvl="0" marL="0" marR="0" rtl="0" algn="just">
              <a:lnSpc>
                <a:spcPct val="115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bu yerda:  δ- "delta" -nisbiy xatolik.</a:t>
            </a:r>
            <a:endParaRPr b="0" i="0" sz="1800" u="none" cap="none" strike="noStrike">
              <a:solidFill>
                <a:schemeClr val="dk1"/>
              </a:solidFill>
              <a:latin typeface="Times New Roman"/>
              <a:ea typeface="Times New Roman"/>
              <a:cs typeface="Times New Roman"/>
              <a:sym typeface="Times New Roman"/>
            </a:endParaRPr>
          </a:p>
          <a:p>
            <a:pPr indent="449580" lvl="0" marL="0" marR="0" rtl="0" algn="just">
              <a:lnSpc>
                <a:spcPct val="115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                   ∆A-mutloq xatolik;</a:t>
            </a:r>
            <a:endParaRPr/>
          </a:p>
          <a:p>
            <a:pPr indent="449580" lvl="0" marL="0" marR="0" rtl="0" algn="just">
              <a:lnSpc>
                <a:spcPct val="115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                   A-haqiqiy qiymat.</a:t>
            </a:r>
            <a:endParaRPr b="0" i="0" sz="2400" u="none" cap="none" strike="noStrike">
              <a:solidFill>
                <a:schemeClr val="dk1"/>
              </a:solidFill>
              <a:latin typeface="Times New Roman"/>
              <a:ea typeface="Times New Roman"/>
              <a:cs typeface="Times New Roman"/>
              <a:sym typeface="Times New Roman"/>
            </a:endParaRPr>
          </a:p>
        </p:txBody>
      </p:sp>
      <p:sp>
        <p:nvSpPr>
          <p:cNvPr id="237" name="Google Shape;237;p15"/>
          <p:cNvSpPr txBox="1"/>
          <p:nvPr/>
        </p:nvSpPr>
        <p:spPr>
          <a:xfrm>
            <a:off x="589280" y="6409318"/>
            <a:ext cx="9570720" cy="26642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0" i="0" lang="en-US" sz="1050" u="none" cap="none" strike="noStrike">
                <a:solidFill>
                  <a:schemeClr val="dk1"/>
                </a:solidFill>
                <a:latin typeface="Times New Roman"/>
                <a:ea typeface="Times New Roman"/>
                <a:cs typeface="Times New Roman"/>
                <a:sym typeface="Times New Roman"/>
              </a:rPr>
              <a:t>Formula A.H. Haydarov, B.B. Goibnazarov, K.Y. Berdieva – Tibbiy jixozlarga texnik xizmat ko’rsatish tizimi-, Tashkent 2019, kitobidan olingan</a:t>
            </a:r>
            <a:endParaRPr b="0" i="0" sz="1050" u="none" cap="none" strike="noStrike">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16"/>
          <p:cNvSpPr/>
          <p:nvPr/>
        </p:nvSpPr>
        <p:spPr>
          <a:xfrm>
            <a:off x="2092960" y="382141"/>
            <a:ext cx="8483600" cy="138499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2800" u="none" cap="none" strike="noStrike">
                <a:solidFill>
                  <a:schemeClr val="dk1"/>
                </a:solidFill>
                <a:latin typeface="Times New Roman"/>
                <a:ea typeface="Times New Roman"/>
                <a:cs typeface="Times New Roman"/>
                <a:sym typeface="Times New Roman"/>
              </a:rPr>
              <a:t>Keltirilgan xatolik ham nisbiy xatolik bo’lib, o’lchash vositasining shkalasiga bog’liq bo’ladi. Keltirilgan xatolik quyidagicha aniqlanadi:</a:t>
            </a:r>
            <a:endParaRPr b="1" i="0" sz="2800" u="none" cap="none" strike="noStrike">
              <a:solidFill>
                <a:schemeClr val="dk1"/>
              </a:solidFill>
              <a:latin typeface="Calibri"/>
              <a:ea typeface="Calibri"/>
              <a:cs typeface="Calibri"/>
              <a:sym typeface="Calibri"/>
            </a:endParaRPr>
          </a:p>
        </p:txBody>
      </p:sp>
      <p:pic>
        <p:nvPicPr>
          <p:cNvPr id="243" name="Google Shape;243;p16"/>
          <p:cNvPicPr preferRelativeResize="0"/>
          <p:nvPr/>
        </p:nvPicPr>
        <p:blipFill rotWithShape="1">
          <a:blip r:embed="rId3">
            <a:alphaModFix/>
          </a:blip>
          <a:srcRect b="0" l="0" r="42780" t="0"/>
          <a:stretch/>
        </p:blipFill>
        <p:spPr>
          <a:xfrm>
            <a:off x="4676052" y="2563340"/>
            <a:ext cx="2671752" cy="1087832"/>
          </a:xfrm>
          <a:prstGeom prst="rect">
            <a:avLst/>
          </a:prstGeom>
          <a:noFill/>
          <a:ln>
            <a:noFill/>
          </a:ln>
        </p:spPr>
      </p:pic>
      <p:sp>
        <p:nvSpPr>
          <p:cNvPr id="244" name="Google Shape;244;p16"/>
          <p:cNvSpPr/>
          <p:nvPr/>
        </p:nvSpPr>
        <p:spPr>
          <a:xfrm>
            <a:off x="2574684" y="4089324"/>
            <a:ext cx="8001876" cy="1339662"/>
          </a:xfrm>
          <a:prstGeom prst="rect">
            <a:avLst/>
          </a:prstGeom>
          <a:noFill/>
          <a:ln>
            <a:noFill/>
          </a:ln>
        </p:spPr>
        <p:txBody>
          <a:bodyPr anchorCtr="0" anchor="t" bIns="45700" lIns="91425" spcFirstLastPara="1" rIns="91425" wrap="square" tIns="45700">
            <a:spAutoFit/>
          </a:bodyPr>
          <a:lstStyle/>
          <a:p>
            <a:pPr indent="449580" lvl="0" marL="0" marR="0" rtl="0" algn="just">
              <a:lnSpc>
                <a:spcPct val="115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bu yerda:   γ-  "gamma" keltirilgan xatolik.                       </a:t>
            </a:r>
            <a:endParaRPr b="0" i="0" sz="1800" u="none" cap="none" strike="noStrike">
              <a:solidFill>
                <a:schemeClr val="dk1"/>
              </a:solidFill>
              <a:latin typeface="Calibri"/>
              <a:ea typeface="Calibri"/>
              <a:cs typeface="Calibri"/>
              <a:sym typeface="Calibri"/>
            </a:endParaRPr>
          </a:p>
          <a:p>
            <a:pPr indent="0" lvl="0" marL="0" marR="0" rtl="0" algn="just">
              <a:lnSpc>
                <a:spcPct val="115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                           ∆A - mutloq xatolik;                      </a:t>
            </a:r>
            <a:endParaRPr b="0" i="0" sz="1800" u="none" cap="none" strike="noStrike">
              <a:solidFill>
                <a:schemeClr val="dk1"/>
              </a:solidFill>
              <a:latin typeface="Calibri"/>
              <a:ea typeface="Calibri"/>
              <a:cs typeface="Calibri"/>
              <a:sym typeface="Calibri"/>
            </a:endParaRPr>
          </a:p>
          <a:p>
            <a:pPr indent="0" lvl="0" marL="0" marR="0" rtl="0" algn="just">
              <a:lnSpc>
                <a:spcPct val="115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                           A</a:t>
            </a:r>
            <a:r>
              <a:rPr b="0" baseline="-25000" i="0" lang="en-US" sz="2400" u="none" cap="none" strike="noStrike">
                <a:solidFill>
                  <a:schemeClr val="dk1"/>
                </a:solidFill>
                <a:latin typeface="Times New Roman"/>
                <a:ea typeface="Times New Roman"/>
                <a:cs typeface="Times New Roman"/>
                <a:sym typeface="Times New Roman"/>
              </a:rPr>
              <a:t>nom</a:t>
            </a:r>
            <a:r>
              <a:rPr b="0" i="0" lang="en-US" sz="2400" u="none" cap="none" strike="noStrike">
                <a:solidFill>
                  <a:schemeClr val="dk1"/>
                </a:solidFill>
                <a:latin typeface="Times New Roman"/>
                <a:ea typeface="Times New Roman"/>
                <a:cs typeface="Times New Roman"/>
                <a:sym typeface="Times New Roman"/>
              </a:rPr>
              <a:t>-o’lchash vositasining nominal qiymati. </a:t>
            </a:r>
            <a:endParaRPr b="0" i="0" sz="1800" u="none" cap="none" strike="noStrike">
              <a:solidFill>
                <a:schemeClr val="dk1"/>
              </a:solidFill>
              <a:latin typeface="Calibri"/>
              <a:ea typeface="Calibri"/>
              <a:cs typeface="Calibri"/>
              <a:sym typeface="Calibri"/>
            </a:endParaRPr>
          </a:p>
        </p:txBody>
      </p:sp>
      <p:sp>
        <p:nvSpPr>
          <p:cNvPr id="245" name="Google Shape;245;p16"/>
          <p:cNvSpPr txBox="1"/>
          <p:nvPr/>
        </p:nvSpPr>
        <p:spPr>
          <a:xfrm>
            <a:off x="589280" y="6409318"/>
            <a:ext cx="9570720" cy="26642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0" i="0" lang="en-US" sz="1050" u="none" cap="none" strike="noStrike">
                <a:solidFill>
                  <a:schemeClr val="dk1"/>
                </a:solidFill>
                <a:latin typeface="Times New Roman"/>
                <a:ea typeface="Times New Roman"/>
                <a:cs typeface="Times New Roman"/>
                <a:sym typeface="Times New Roman"/>
              </a:rPr>
              <a:t>Formula A.H. Haydarov, B.B. Goibnazarov, K.Y. Berdieva – Tibbiy jixozlarga texnik xizmat ko’rsatish tizimi-, Tashkent 2019, kitobidan olingan</a:t>
            </a:r>
            <a:endParaRPr b="0" i="0" sz="1050" u="none" cap="none" strike="noStrike">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17"/>
          <p:cNvSpPr/>
          <p:nvPr/>
        </p:nvSpPr>
        <p:spPr>
          <a:xfrm>
            <a:off x="2392903" y="2050574"/>
            <a:ext cx="7840716" cy="2379049"/>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i="0" lang="en-US" sz="4400" u="none" cap="none" strike="noStrike">
                <a:solidFill>
                  <a:schemeClr val="dk1"/>
                </a:solidFill>
                <a:latin typeface="Times New Roman"/>
                <a:ea typeface="Times New Roman"/>
                <a:cs typeface="Times New Roman"/>
                <a:sym typeface="Times New Roman"/>
              </a:rPr>
              <a:t>O’LCHASH VOSITALARINI TEKSHIRISH VA KALIBRLASH</a:t>
            </a:r>
            <a:endParaRPr b="0" i="0" sz="3600" u="none" cap="none" strike="noStrike">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18"/>
          <p:cNvSpPr/>
          <p:nvPr/>
        </p:nvSpPr>
        <p:spPr>
          <a:xfrm>
            <a:off x="1765740" y="2144111"/>
            <a:ext cx="9490840" cy="3182410"/>
          </a:xfrm>
          <a:prstGeom prst="rect">
            <a:avLst/>
          </a:prstGeom>
          <a:noFill/>
          <a:ln>
            <a:noFill/>
          </a:ln>
        </p:spPr>
        <p:txBody>
          <a:bodyPr anchorCtr="0" anchor="t" bIns="45700" lIns="91425" spcFirstLastPara="1" rIns="91425" wrap="square" tIns="45700">
            <a:spAutoFit/>
          </a:bodyPr>
          <a:lstStyle/>
          <a:p>
            <a:pPr indent="449580" lvl="0" marL="0" marR="0" rtl="0" algn="just">
              <a:lnSpc>
                <a:spcPct val="115000"/>
              </a:lnSpc>
              <a:spcBef>
                <a:spcPts val="0"/>
              </a:spcBef>
              <a:spcAft>
                <a:spcPts val="0"/>
              </a:spcAft>
              <a:buNone/>
            </a:pPr>
            <a:r>
              <a:rPr b="0" i="0" lang="en-US" sz="2200" u="none" cap="none" strike="noStrike">
                <a:solidFill>
                  <a:schemeClr val="dk1"/>
                </a:solidFill>
                <a:latin typeface="Times New Roman"/>
                <a:ea typeface="Times New Roman"/>
                <a:cs typeface="Times New Roman"/>
                <a:sym typeface="Times New Roman"/>
              </a:rPr>
              <a:t>O’lchash vositalarining ishga yaroqliligi, ularning o’lchashdagi real xatoligi shu o’lchash vositasi uchun ruxsat etilgan xatolikdan ko’p bo’lmaganligi bilan tavsiflanadi. Demak, har bir o’lchash vositasi o’zining aniqlik sinfiga binoan ma’lum, ruxsat etilgan xatolikdan katta xato bilan o’lchashi mumkin emas. Shu sababli, o’lchash vositalari ma’lum davrda tekshirilib turiladi. Bu tekshirishlarning asosiy maqsadi o’lchash vositalarining real xatoligini aniqlab, uning aniqlik sinfiga muvofiqligini tasdiqlashdan iborat. O’lchash vositalarining tekshirilishi kalibrlash yoki tekshirish deb ataladi. </a:t>
            </a:r>
            <a:endParaRPr b="0" i="0" sz="2200" u="none" cap="none" strike="noStrike">
              <a:solidFill>
                <a:schemeClr val="dk1"/>
              </a:solidFill>
              <a:latin typeface="Calibri"/>
              <a:ea typeface="Calibri"/>
              <a:cs typeface="Calibri"/>
              <a:sym typeface="Calibri"/>
            </a:endParaRPr>
          </a:p>
        </p:txBody>
      </p:sp>
      <p:sp>
        <p:nvSpPr>
          <p:cNvPr id="256" name="Google Shape;256;p18"/>
          <p:cNvSpPr txBox="1"/>
          <p:nvPr/>
        </p:nvSpPr>
        <p:spPr>
          <a:xfrm>
            <a:off x="3300248" y="514106"/>
            <a:ext cx="6096000" cy="105195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i="0" lang="en-US" sz="2800" u="none" cap="none" strike="noStrike">
                <a:solidFill>
                  <a:schemeClr val="dk1"/>
                </a:solidFill>
                <a:latin typeface="Times New Roman"/>
                <a:ea typeface="Times New Roman"/>
                <a:cs typeface="Times New Roman"/>
                <a:sym typeface="Times New Roman"/>
              </a:rPr>
              <a:t>O’lchash vositalarini tekshirish va kalibrlash</a:t>
            </a:r>
            <a:endParaRPr b="0" i="0" sz="2000" u="none" cap="none" strike="noStrike">
              <a:solidFill>
                <a:schemeClr val="dk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19"/>
          <p:cNvSpPr/>
          <p:nvPr/>
        </p:nvSpPr>
        <p:spPr>
          <a:xfrm>
            <a:off x="1077819" y="2118522"/>
            <a:ext cx="10036361" cy="3358483"/>
          </a:xfrm>
          <a:prstGeom prst="rect">
            <a:avLst/>
          </a:prstGeom>
          <a:noFill/>
          <a:ln>
            <a:noFill/>
          </a:ln>
        </p:spPr>
        <p:txBody>
          <a:bodyPr anchorCtr="0" anchor="t" bIns="45700" lIns="91425" spcFirstLastPara="1" rIns="91425" wrap="square" tIns="45700">
            <a:spAutoFit/>
          </a:bodyPr>
          <a:lstStyle/>
          <a:p>
            <a:pPr indent="449580" lvl="0" marL="0" marR="0" rtl="0" algn="just">
              <a:lnSpc>
                <a:spcPct val="115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O’lchash vositasini tekshirish va kalibrlashda bajariladigan amallar deyarli farq qilmaydi. Tekshirish ishlarini “Texnik jixatdan tartibga solish” agentligi qo’shidagi O’zbekiston Milliy Metrologiya instituti tomonidan amalga oshiriladi. Kalibrlashni esa o’lchash vositasining egasi O’zbekiston Milliy Metrologiya instituti tomonidan berilgan maxsus vakolat asosida amalga oshiradi. O’lchash vositalarini tekshirish va kalibrlash maxsus tekshirish va kalibrlash uslubiyatlari asosida amalga oshiriladi. </a:t>
            </a:r>
            <a:endParaRPr/>
          </a:p>
          <a:p>
            <a:pPr indent="449580" lvl="0" marL="0" marR="0" rtl="0" algn="just">
              <a:lnSpc>
                <a:spcPct val="115000"/>
              </a:lnSpc>
              <a:spcBef>
                <a:spcPts val="0"/>
              </a:spcBef>
              <a:spcAft>
                <a:spcPts val="0"/>
              </a:spcAft>
              <a:buNone/>
            </a:pPr>
            <a:r>
              <a:t/>
            </a:r>
            <a:endParaRPr b="0" i="0" sz="1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20"/>
          <p:cNvSpPr/>
          <p:nvPr/>
        </p:nvSpPr>
        <p:spPr>
          <a:xfrm>
            <a:off x="2089185" y="1995345"/>
            <a:ext cx="8639504" cy="160037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i="0" lang="en-US" sz="4400" u="none" cap="none" strike="noStrike">
                <a:solidFill>
                  <a:schemeClr val="dk1"/>
                </a:solidFill>
                <a:latin typeface="Times New Roman"/>
                <a:ea typeface="Times New Roman"/>
                <a:cs typeface="Times New Roman"/>
                <a:sym typeface="Times New Roman"/>
              </a:rPr>
              <a:t>O’LCHASH ASBOBLARINING ANIQLIK SINFLARI</a:t>
            </a:r>
            <a:endParaRPr b="0" i="0" sz="3600" u="none" cap="none" strike="noStrike">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21"/>
          <p:cNvSpPr/>
          <p:nvPr/>
        </p:nvSpPr>
        <p:spPr>
          <a:xfrm>
            <a:off x="1282260" y="2198433"/>
            <a:ext cx="10058401" cy="3194721"/>
          </a:xfrm>
          <a:prstGeom prst="rect">
            <a:avLst/>
          </a:prstGeom>
          <a:noFill/>
          <a:ln>
            <a:noFill/>
          </a:ln>
        </p:spPr>
        <p:txBody>
          <a:bodyPr anchorCtr="0" anchor="t" bIns="45700" lIns="91425" spcFirstLastPara="1" rIns="91425" wrap="square" tIns="45700">
            <a:spAutoFit/>
          </a:bodyPr>
          <a:lstStyle/>
          <a:p>
            <a:pPr indent="449580" lvl="0" marL="0" marR="0" rtl="0" algn="just">
              <a:lnSpc>
                <a:spcPct val="115000"/>
              </a:lnSpc>
              <a:spcBef>
                <a:spcPts val="0"/>
              </a:spcBef>
              <a:spcAft>
                <a:spcPts val="0"/>
              </a:spcAft>
              <a:buNone/>
            </a:pPr>
            <a:r>
              <a:rPr b="0" i="0" lang="en-US" sz="1800" u="none" cap="none" strike="noStrike">
                <a:solidFill>
                  <a:schemeClr val="dk1"/>
                </a:solidFill>
                <a:latin typeface="Times New Roman"/>
                <a:ea typeface="Times New Roman"/>
                <a:cs typeface="Times New Roman"/>
                <a:sym typeface="Times New Roman"/>
              </a:rPr>
              <a:t>Odatda o’lchash asbobidan olinadigan natijaga kirituvchi хatoligini oldindan belgilash uchun хatolikning me’yorlangan qiymatidan foydalaniladi. Хatolikning me’yorlangan qiymati deganda berilgan o’lchash vositasida tegishli bo’lgan хatolikni tushunamiz. Alohida olingan o’lchash vositasining хatoligi har-хil, muntazam va tasodifiy хatoliklarining ulushi turlicha bo’lishi mumkin. Ammo, yaхlit olib qaraganda o’lchash vositasining umumiy хatoligi me’yorlangan qiymatdan ortib ketmasligi kerak. Har bir o’lchash asbobining хatoliklarining chegarasi va ta’sir etuvchi koeffitsientlar haqidagi ma’lumotlar asbobning pasportida keltirilgan bo’ladi. </a:t>
            </a:r>
            <a:endParaRPr b="0" i="0" sz="1400" u="none" cap="none" strike="noStrike">
              <a:solidFill>
                <a:schemeClr val="dk1"/>
              </a:solidFill>
              <a:latin typeface="Calibri"/>
              <a:ea typeface="Calibri"/>
              <a:cs typeface="Calibri"/>
              <a:sym typeface="Calibri"/>
            </a:endParaRPr>
          </a:p>
          <a:p>
            <a:pPr indent="449580" lvl="0" marL="0" marR="0" rtl="0" algn="just">
              <a:lnSpc>
                <a:spcPct val="115000"/>
              </a:lnSpc>
              <a:spcBef>
                <a:spcPts val="0"/>
              </a:spcBef>
              <a:spcAft>
                <a:spcPts val="0"/>
              </a:spcAft>
              <a:buNone/>
            </a:pPr>
            <a:r>
              <a:rPr b="0" i="0" lang="en-US" sz="1800" u="none" cap="none" strike="noStrike">
                <a:solidFill>
                  <a:schemeClr val="dk1"/>
                </a:solidFill>
                <a:latin typeface="Times New Roman"/>
                <a:ea typeface="Times New Roman"/>
                <a:cs typeface="Times New Roman"/>
                <a:sym typeface="Times New Roman"/>
              </a:rPr>
              <a:t>O’lchash asboblari ko’pincha yo’l qo’yilishi mumkin bo’lgan хatoligi bo’yicha klasslarga bo’linadi.</a:t>
            </a:r>
            <a:endParaRPr b="0" i="0" sz="1400" u="none" cap="none" strike="noStrike">
              <a:solidFill>
                <a:schemeClr val="dk1"/>
              </a:solidFill>
              <a:latin typeface="Calibri"/>
              <a:ea typeface="Calibri"/>
              <a:cs typeface="Calibri"/>
              <a:sym typeface="Calibri"/>
            </a:endParaRPr>
          </a:p>
          <a:p>
            <a:pPr indent="0" lvl="0" marL="0" marR="0" rtl="0" algn="l">
              <a:spcBef>
                <a:spcPts val="0"/>
              </a:spcBef>
              <a:spcAft>
                <a:spcPts val="0"/>
              </a:spcAft>
              <a:buNone/>
            </a:pPr>
            <a:r>
              <a:rPr b="0" i="0" lang="en-US" sz="1800" u="none" cap="none" strike="noStrike">
                <a:solidFill>
                  <a:schemeClr val="dk1"/>
                </a:solidFill>
                <a:latin typeface="Times New Roman"/>
                <a:ea typeface="Times New Roman"/>
                <a:cs typeface="Times New Roman"/>
                <a:sym typeface="Times New Roman"/>
              </a:rPr>
              <a:t>Agar o’lchash asbobining aniqlik klassi chiziqchasiz bo’lsa, u holda aniqlik klassi 	raqami keltirilgan хatolikning qiymatini bildiradi.</a:t>
            </a:r>
            <a:endParaRPr sz="1800">
              <a:solidFill>
                <a:schemeClr val="dk1"/>
              </a:solidFill>
              <a:latin typeface="Calibri"/>
              <a:ea typeface="Calibri"/>
              <a:cs typeface="Calibri"/>
              <a:sym typeface="Calibri"/>
            </a:endParaRPr>
          </a:p>
        </p:txBody>
      </p:sp>
      <p:sp>
        <p:nvSpPr>
          <p:cNvPr id="272" name="Google Shape;272;p21"/>
          <p:cNvSpPr txBox="1"/>
          <p:nvPr/>
        </p:nvSpPr>
        <p:spPr>
          <a:xfrm>
            <a:off x="3048000" y="850437"/>
            <a:ext cx="6096000" cy="556434"/>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2800">
                <a:solidFill>
                  <a:schemeClr val="dk1"/>
                </a:solidFill>
                <a:latin typeface="Times New Roman"/>
                <a:ea typeface="Times New Roman"/>
                <a:cs typeface="Times New Roman"/>
                <a:sym typeface="Times New Roman"/>
              </a:rPr>
              <a:t>O’lchash asboblarining aniqlik sinflari</a:t>
            </a:r>
            <a:endParaRPr sz="2000">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22"/>
          <p:cNvSpPr txBox="1"/>
          <p:nvPr/>
        </p:nvSpPr>
        <p:spPr>
          <a:xfrm>
            <a:off x="3347544" y="335430"/>
            <a:ext cx="6096000" cy="1189108"/>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3200">
                <a:solidFill>
                  <a:schemeClr val="dk1"/>
                </a:solidFill>
                <a:latin typeface="Times New Roman"/>
                <a:ea typeface="Times New Roman"/>
                <a:cs typeface="Times New Roman"/>
                <a:sym typeface="Times New Roman"/>
              </a:rPr>
              <a:t>O’lchash asboblarining metrologik tavsiflari</a:t>
            </a:r>
            <a:endParaRPr sz="2400">
              <a:solidFill>
                <a:schemeClr val="dk1"/>
              </a:solidFill>
              <a:latin typeface="Calibri"/>
              <a:ea typeface="Calibri"/>
              <a:cs typeface="Calibri"/>
              <a:sym typeface="Calibri"/>
            </a:endParaRPr>
          </a:p>
        </p:txBody>
      </p:sp>
      <p:grpSp>
        <p:nvGrpSpPr>
          <p:cNvPr id="278" name="Google Shape;278;p22"/>
          <p:cNvGrpSpPr/>
          <p:nvPr/>
        </p:nvGrpSpPr>
        <p:grpSpPr>
          <a:xfrm>
            <a:off x="2490741" y="2706593"/>
            <a:ext cx="7210518" cy="3433320"/>
            <a:chOff x="0" y="128051"/>
            <a:chExt cx="7210518" cy="3433320"/>
          </a:xfrm>
        </p:grpSpPr>
        <p:sp>
          <p:nvSpPr>
            <p:cNvPr id="279" name="Google Shape;279;p22"/>
            <p:cNvSpPr/>
            <p:nvPr/>
          </p:nvSpPr>
          <p:spPr>
            <a:xfrm>
              <a:off x="0" y="290411"/>
              <a:ext cx="7210518" cy="277200"/>
            </a:xfrm>
            <a:prstGeom prst="rect">
              <a:avLst/>
            </a:prstGeom>
            <a:solidFill>
              <a:schemeClr val="lt1">
                <a:alpha val="89803"/>
              </a:schemeClr>
            </a:solidFill>
            <a:ln cap="flat" cmpd="sng" w="1587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22"/>
            <p:cNvSpPr/>
            <p:nvPr/>
          </p:nvSpPr>
          <p:spPr>
            <a:xfrm>
              <a:off x="360525" y="128051"/>
              <a:ext cx="5047362" cy="324720"/>
            </a:xfrm>
            <a:prstGeom prst="roundRect">
              <a:avLst>
                <a:gd fmla="val 16667" name="adj"/>
              </a:avLst>
            </a:prstGeom>
            <a:solidFill>
              <a:schemeClr val="accent5"/>
            </a:solidFill>
            <a:ln cap="flat"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22"/>
            <p:cNvSpPr txBox="1"/>
            <p:nvPr/>
          </p:nvSpPr>
          <p:spPr>
            <a:xfrm>
              <a:off x="376377" y="143903"/>
              <a:ext cx="5015658" cy="293016"/>
            </a:xfrm>
            <a:prstGeom prst="rect">
              <a:avLst/>
            </a:prstGeom>
            <a:noFill/>
            <a:ln>
              <a:noFill/>
            </a:ln>
          </p:spPr>
          <p:txBody>
            <a:bodyPr anchorCtr="0" anchor="ctr" bIns="0" lIns="190775" spcFirstLastPara="1" rIns="190775" wrap="square" tIns="0">
              <a:noAutofit/>
            </a:bodyPr>
            <a:lstStyle/>
            <a:p>
              <a:pPr indent="0" lvl="0" marL="0" marR="0" rtl="0" algn="l">
                <a:lnSpc>
                  <a:spcPct val="90000"/>
                </a:lnSpc>
                <a:spcBef>
                  <a:spcPts val="0"/>
                </a:spcBef>
                <a:spcAft>
                  <a:spcPts val="0"/>
                </a:spcAft>
                <a:buClr>
                  <a:schemeClr val="dk1"/>
                </a:buClr>
                <a:buSzPts val="1800"/>
                <a:buFont typeface="Times New Roman"/>
                <a:buNone/>
              </a:pPr>
              <a:r>
                <a:rPr lang="en-US" sz="1800">
                  <a:solidFill>
                    <a:schemeClr val="dk1"/>
                  </a:solidFill>
                  <a:latin typeface="Times New Roman"/>
                  <a:ea typeface="Times New Roman"/>
                  <a:cs typeface="Times New Roman"/>
                  <a:sym typeface="Times New Roman"/>
                </a:rPr>
                <a:t>signalni o’zgartirish funktsiyasi</a:t>
              </a:r>
              <a:endParaRPr sz="1800">
                <a:solidFill>
                  <a:schemeClr val="dk1"/>
                </a:solidFill>
                <a:latin typeface="Calibri"/>
                <a:ea typeface="Calibri"/>
                <a:cs typeface="Calibri"/>
                <a:sym typeface="Calibri"/>
              </a:endParaRPr>
            </a:p>
          </p:txBody>
        </p:sp>
        <p:sp>
          <p:nvSpPr>
            <p:cNvPr id="282" name="Google Shape;282;p22"/>
            <p:cNvSpPr/>
            <p:nvPr/>
          </p:nvSpPr>
          <p:spPr>
            <a:xfrm>
              <a:off x="0" y="789371"/>
              <a:ext cx="7210518" cy="277200"/>
            </a:xfrm>
            <a:prstGeom prst="rect">
              <a:avLst/>
            </a:prstGeom>
            <a:solidFill>
              <a:schemeClr val="lt1">
                <a:alpha val="89803"/>
              </a:schemeClr>
            </a:solidFill>
            <a:ln cap="flat" cmpd="sng" w="15875">
              <a:solidFill>
                <a:srgbClr val="BBBC8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22"/>
            <p:cNvSpPr/>
            <p:nvPr/>
          </p:nvSpPr>
          <p:spPr>
            <a:xfrm>
              <a:off x="360525" y="627011"/>
              <a:ext cx="5047362" cy="324720"/>
            </a:xfrm>
            <a:prstGeom prst="roundRect">
              <a:avLst>
                <a:gd fmla="val 16667" name="adj"/>
              </a:avLst>
            </a:prstGeom>
            <a:solidFill>
              <a:srgbClr val="BBBC80"/>
            </a:solidFill>
            <a:ln cap="flat"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22"/>
            <p:cNvSpPr txBox="1"/>
            <p:nvPr/>
          </p:nvSpPr>
          <p:spPr>
            <a:xfrm>
              <a:off x="376377" y="642863"/>
              <a:ext cx="5015658" cy="293016"/>
            </a:xfrm>
            <a:prstGeom prst="rect">
              <a:avLst/>
            </a:prstGeom>
            <a:noFill/>
            <a:ln>
              <a:noFill/>
            </a:ln>
          </p:spPr>
          <p:txBody>
            <a:bodyPr anchorCtr="0" anchor="ctr" bIns="0" lIns="190775" spcFirstLastPara="1" rIns="190775" wrap="square" tIns="0">
              <a:noAutofit/>
            </a:bodyPr>
            <a:lstStyle/>
            <a:p>
              <a:pPr indent="0" lvl="0" marL="0" marR="0" rtl="0" algn="l">
                <a:lnSpc>
                  <a:spcPct val="90000"/>
                </a:lnSpc>
                <a:spcBef>
                  <a:spcPts val="0"/>
                </a:spcBef>
                <a:spcAft>
                  <a:spcPts val="0"/>
                </a:spcAft>
                <a:buClr>
                  <a:schemeClr val="dk1"/>
                </a:buClr>
                <a:buSzPts val="1800"/>
                <a:buFont typeface="Times New Roman"/>
                <a:buNone/>
              </a:pPr>
              <a:r>
                <a:rPr lang="en-US" sz="1800">
                  <a:solidFill>
                    <a:schemeClr val="dk1"/>
                  </a:solidFill>
                  <a:latin typeface="Times New Roman"/>
                  <a:ea typeface="Times New Roman"/>
                  <a:cs typeface="Times New Roman"/>
                  <a:sym typeface="Times New Roman"/>
                </a:rPr>
                <a:t>Sezgirligi</a:t>
              </a:r>
              <a:endParaRPr sz="1800">
                <a:solidFill>
                  <a:schemeClr val="dk1"/>
                </a:solidFill>
                <a:latin typeface="Calibri"/>
                <a:ea typeface="Calibri"/>
                <a:cs typeface="Calibri"/>
                <a:sym typeface="Calibri"/>
              </a:endParaRPr>
            </a:p>
          </p:txBody>
        </p:sp>
        <p:sp>
          <p:nvSpPr>
            <p:cNvPr id="285" name="Google Shape;285;p22"/>
            <p:cNvSpPr/>
            <p:nvPr/>
          </p:nvSpPr>
          <p:spPr>
            <a:xfrm>
              <a:off x="0" y="1288331"/>
              <a:ext cx="7210518" cy="277200"/>
            </a:xfrm>
            <a:prstGeom prst="rect">
              <a:avLst/>
            </a:prstGeom>
            <a:solidFill>
              <a:schemeClr val="lt1">
                <a:alpha val="89803"/>
              </a:schemeClr>
            </a:solidFill>
            <a:ln cap="flat" cmpd="sng" w="15875">
              <a:solidFill>
                <a:srgbClr val="B1B68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22"/>
            <p:cNvSpPr/>
            <p:nvPr/>
          </p:nvSpPr>
          <p:spPr>
            <a:xfrm>
              <a:off x="360525" y="1125971"/>
              <a:ext cx="5047362" cy="324720"/>
            </a:xfrm>
            <a:prstGeom prst="roundRect">
              <a:avLst>
                <a:gd fmla="val 16667" name="adj"/>
              </a:avLst>
            </a:prstGeom>
            <a:solidFill>
              <a:srgbClr val="B1B681"/>
            </a:solidFill>
            <a:ln cap="flat"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22"/>
            <p:cNvSpPr txBox="1"/>
            <p:nvPr/>
          </p:nvSpPr>
          <p:spPr>
            <a:xfrm>
              <a:off x="376377" y="1141823"/>
              <a:ext cx="5015658" cy="293016"/>
            </a:xfrm>
            <a:prstGeom prst="rect">
              <a:avLst/>
            </a:prstGeom>
            <a:noFill/>
            <a:ln>
              <a:noFill/>
            </a:ln>
          </p:spPr>
          <p:txBody>
            <a:bodyPr anchorCtr="0" anchor="ctr" bIns="0" lIns="190775" spcFirstLastPara="1" rIns="190775" wrap="square" tIns="0">
              <a:noAutofit/>
            </a:bodyPr>
            <a:lstStyle/>
            <a:p>
              <a:pPr indent="0" lvl="0" marL="0" marR="0" rtl="0" algn="l">
                <a:lnSpc>
                  <a:spcPct val="90000"/>
                </a:lnSpc>
                <a:spcBef>
                  <a:spcPts val="0"/>
                </a:spcBef>
                <a:spcAft>
                  <a:spcPts val="0"/>
                </a:spcAft>
                <a:buClr>
                  <a:schemeClr val="dk1"/>
                </a:buClr>
                <a:buSzPts val="1800"/>
                <a:buFont typeface="Times New Roman"/>
                <a:buNone/>
              </a:pPr>
              <a:r>
                <a:rPr lang="en-US" sz="1800">
                  <a:solidFill>
                    <a:schemeClr val="dk1"/>
                  </a:solidFill>
                  <a:latin typeface="Times New Roman"/>
                  <a:ea typeface="Times New Roman"/>
                  <a:cs typeface="Times New Roman"/>
                  <a:sym typeface="Times New Roman"/>
                </a:rPr>
                <a:t>o’lchash хatoligi</a:t>
              </a:r>
              <a:endParaRPr sz="1800">
                <a:solidFill>
                  <a:schemeClr val="dk1"/>
                </a:solidFill>
                <a:latin typeface="Calibri"/>
                <a:ea typeface="Calibri"/>
                <a:cs typeface="Calibri"/>
                <a:sym typeface="Calibri"/>
              </a:endParaRPr>
            </a:p>
          </p:txBody>
        </p:sp>
        <p:sp>
          <p:nvSpPr>
            <p:cNvPr id="288" name="Google Shape;288;p22"/>
            <p:cNvSpPr/>
            <p:nvPr/>
          </p:nvSpPr>
          <p:spPr>
            <a:xfrm>
              <a:off x="0" y="1787291"/>
              <a:ext cx="7210518" cy="277200"/>
            </a:xfrm>
            <a:prstGeom prst="rect">
              <a:avLst/>
            </a:prstGeom>
            <a:solidFill>
              <a:schemeClr val="lt1">
                <a:alpha val="89803"/>
              </a:schemeClr>
            </a:solidFill>
            <a:ln cap="flat" cmpd="sng" w="15875">
              <a:solidFill>
                <a:srgbClr val="A7B08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22"/>
            <p:cNvSpPr/>
            <p:nvPr/>
          </p:nvSpPr>
          <p:spPr>
            <a:xfrm>
              <a:off x="360525" y="1624931"/>
              <a:ext cx="5047362" cy="324720"/>
            </a:xfrm>
            <a:prstGeom prst="roundRect">
              <a:avLst>
                <a:gd fmla="val 16667" name="adj"/>
              </a:avLst>
            </a:prstGeom>
            <a:solidFill>
              <a:srgbClr val="A7B083"/>
            </a:solidFill>
            <a:ln cap="flat"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22"/>
            <p:cNvSpPr txBox="1"/>
            <p:nvPr/>
          </p:nvSpPr>
          <p:spPr>
            <a:xfrm>
              <a:off x="376377" y="1640783"/>
              <a:ext cx="5015658" cy="293016"/>
            </a:xfrm>
            <a:prstGeom prst="rect">
              <a:avLst/>
            </a:prstGeom>
            <a:noFill/>
            <a:ln>
              <a:noFill/>
            </a:ln>
          </p:spPr>
          <p:txBody>
            <a:bodyPr anchorCtr="0" anchor="ctr" bIns="0" lIns="190775" spcFirstLastPara="1" rIns="190775" wrap="square" tIns="0">
              <a:noAutofit/>
            </a:bodyPr>
            <a:lstStyle/>
            <a:p>
              <a:pPr indent="0" lvl="0" marL="0" marR="0" rtl="0" algn="l">
                <a:lnSpc>
                  <a:spcPct val="90000"/>
                </a:lnSpc>
                <a:spcBef>
                  <a:spcPts val="0"/>
                </a:spcBef>
                <a:spcAft>
                  <a:spcPts val="0"/>
                </a:spcAft>
                <a:buClr>
                  <a:schemeClr val="dk1"/>
                </a:buClr>
                <a:buSzPts val="1800"/>
                <a:buFont typeface="Times New Roman"/>
                <a:buNone/>
              </a:pPr>
              <a:r>
                <a:rPr lang="en-US" sz="1800">
                  <a:solidFill>
                    <a:schemeClr val="dk1"/>
                  </a:solidFill>
                  <a:latin typeface="Times New Roman"/>
                  <a:ea typeface="Times New Roman"/>
                  <a:cs typeface="Times New Roman"/>
                  <a:sym typeface="Times New Roman"/>
                </a:rPr>
                <a:t>o’lchash diapazoni</a:t>
              </a:r>
              <a:endParaRPr sz="1800">
                <a:solidFill>
                  <a:schemeClr val="dk1"/>
                </a:solidFill>
                <a:latin typeface="Calibri"/>
                <a:ea typeface="Calibri"/>
                <a:cs typeface="Calibri"/>
                <a:sym typeface="Calibri"/>
              </a:endParaRPr>
            </a:p>
          </p:txBody>
        </p:sp>
        <p:sp>
          <p:nvSpPr>
            <p:cNvPr id="291" name="Google Shape;291;p22"/>
            <p:cNvSpPr/>
            <p:nvPr/>
          </p:nvSpPr>
          <p:spPr>
            <a:xfrm>
              <a:off x="0" y="2286251"/>
              <a:ext cx="7210518" cy="277200"/>
            </a:xfrm>
            <a:prstGeom prst="rect">
              <a:avLst/>
            </a:prstGeom>
            <a:solidFill>
              <a:schemeClr val="lt1">
                <a:alpha val="89803"/>
              </a:schemeClr>
            </a:solidFill>
            <a:ln cap="flat" cmpd="sng" w="15875">
              <a:solidFill>
                <a:srgbClr val="A0AC8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22"/>
            <p:cNvSpPr/>
            <p:nvPr/>
          </p:nvSpPr>
          <p:spPr>
            <a:xfrm>
              <a:off x="360525" y="2123891"/>
              <a:ext cx="5047362" cy="324720"/>
            </a:xfrm>
            <a:prstGeom prst="roundRect">
              <a:avLst>
                <a:gd fmla="val 16667" name="adj"/>
              </a:avLst>
            </a:prstGeom>
            <a:solidFill>
              <a:srgbClr val="A0AC83"/>
            </a:solidFill>
            <a:ln cap="flat"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22"/>
            <p:cNvSpPr txBox="1"/>
            <p:nvPr/>
          </p:nvSpPr>
          <p:spPr>
            <a:xfrm>
              <a:off x="376377" y="2139743"/>
              <a:ext cx="5015658" cy="293016"/>
            </a:xfrm>
            <a:prstGeom prst="rect">
              <a:avLst/>
            </a:prstGeom>
            <a:noFill/>
            <a:ln>
              <a:noFill/>
            </a:ln>
          </p:spPr>
          <p:txBody>
            <a:bodyPr anchorCtr="0" anchor="ctr" bIns="0" lIns="190775" spcFirstLastPara="1" rIns="190775" wrap="square" tIns="0">
              <a:noAutofit/>
            </a:bodyPr>
            <a:lstStyle/>
            <a:p>
              <a:pPr indent="0" lvl="0" marL="0" marR="0" rtl="0" algn="l">
                <a:lnSpc>
                  <a:spcPct val="90000"/>
                </a:lnSpc>
                <a:spcBef>
                  <a:spcPts val="0"/>
                </a:spcBef>
                <a:spcAft>
                  <a:spcPts val="0"/>
                </a:spcAft>
                <a:buClr>
                  <a:schemeClr val="dk1"/>
                </a:buClr>
                <a:buSzPts val="1800"/>
                <a:buFont typeface="Times New Roman"/>
                <a:buNone/>
              </a:pPr>
              <a:r>
                <a:rPr lang="en-US" sz="1800">
                  <a:solidFill>
                    <a:schemeClr val="dk1"/>
                  </a:solidFill>
                  <a:latin typeface="Times New Roman"/>
                  <a:ea typeface="Times New Roman"/>
                  <a:cs typeface="Times New Roman"/>
                  <a:sym typeface="Times New Roman"/>
                </a:rPr>
                <a:t>sezgirlik ostonasi</a:t>
              </a:r>
              <a:endParaRPr sz="1800">
                <a:solidFill>
                  <a:schemeClr val="dk1"/>
                </a:solidFill>
                <a:latin typeface="Calibri"/>
                <a:ea typeface="Calibri"/>
                <a:cs typeface="Calibri"/>
                <a:sym typeface="Calibri"/>
              </a:endParaRPr>
            </a:p>
          </p:txBody>
        </p:sp>
        <p:sp>
          <p:nvSpPr>
            <p:cNvPr id="294" name="Google Shape;294;p22"/>
            <p:cNvSpPr/>
            <p:nvPr/>
          </p:nvSpPr>
          <p:spPr>
            <a:xfrm>
              <a:off x="0" y="2785211"/>
              <a:ext cx="7210518" cy="277200"/>
            </a:xfrm>
            <a:prstGeom prst="rect">
              <a:avLst/>
            </a:prstGeom>
            <a:solidFill>
              <a:schemeClr val="lt1">
                <a:alpha val="89803"/>
              </a:schemeClr>
            </a:solidFill>
            <a:ln cap="flat" cmpd="sng" w="15875">
              <a:solidFill>
                <a:srgbClr val="98A58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22"/>
            <p:cNvSpPr/>
            <p:nvPr/>
          </p:nvSpPr>
          <p:spPr>
            <a:xfrm>
              <a:off x="360525" y="2622851"/>
              <a:ext cx="5047362" cy="324720"/>
            </a:xfrm>
            <a:prstGeom prst="roundRect">
              <a:avLst>
                <a:gd fmla="val 16667" name="adj"/>
              </a:avLst>
            </a:prstGeom>
            <a:solidFill>
              <a:srgbClr val="98A585"/>
            </a:solidFill>
            <a:ln cap="flat"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22"/>
            <p:cNvSpPr txBox="1"/>
            <p:nvPr/>
          </p:nvSpPr>
          <p:spPr>
            <a:xfrm>
              <a:off x="376377" y="2638703"/>
              <a:ext cx="5015658" cy="293016"/>
            </a:xfrm>
            <a:prstGeom prst="rect">
              <a:avLst/>
            </a:prstGeom>
            <a:noFill/>
            <a:ln>
              <a:noFill/>
            </a:ln>
          </p:spPr>
          <p:txBody>
            <a:bodyPr anchorCtr="0" anchor="ctr" bIns="0" lIns="190775" spcFirstLastPara="1" rIns="190775" wrap="square" tIns="0">
              <a:noAutofit/>
            </a:bodyPr>
            <a:lstStyle/>
            <a:p>
              <a:pPr indent="0" lvl="0" marL="0" marR="0" rtl="0" algn="l">
                <a:lnSpc>
                  <a:spcPct val="90000"/>
                </a:lnSpc>
                <a:spcBef>
                  <a:spcPts val="0"/>
                </a:spcBef>
                <a:spcAft>
                  <a:spcPts val="0"/>
                </a:spcAft>
                <a:buClr>
                  <a:schemeClr val="dk1"/>
                </a:buClr>
                <a:buSzPts val="1800"/>
                <a:buFont typeface="Times New Roman"/>
                <a:buNone/>
              </a:pPr>
              <a:r>
                <a:rPr lang="en-US" sz="1800">
                  <a:solidFill>
                    <a:schemeClr val="dk1"/>
                  </a:solidFill>
                  <a:latin typeface="Times New Roman"/>
                  <a:ea typeface="Times New Roman"/>
                  <a:cs typeface="Times New Roman"/>
                  <a:sym typeface="Times New Roman"/>
                </a:rPr>
                <a:t>хususiy energiya sarfi</a:t>
              </a:r>
              <a:endParaRPr sz="1800">
                <a:solidFill>
                  <a:schemeClr val="dk1"/>
                </a:solidFill>
                <a:latin typeface="Calibri"/>
                <a:ea typeface="Calibri"/>
                <a:cs typeface="Calibri"/>
                <a:sym typeface="Calibri"/>
              </a:endParaRPr>
            </a:p>
          </p:txBody>
        </p:sp>
        <p:sp>
          <p:nvSpPr>
            <p:cNvPr id="297" name="Google Shape;297;p22"/>
            <p:cNvSpPr/>
            <p:nvPr/>
          </p:nvSpPr>
          <p:spPr>
            <a:xfrm>
              <a:off x="0" y="3284171"/>
              <a:ext cx="7210518" cy="277200"/>
            </a:xfrm>
            <a:prstGeom prst="rect">
              <a:avLst/>
            </a:prstGeom>
            <a:solidFill>
              <a:schemeClr val="lt1">
                <a:alpha val="89803"/>
              </a:schemeClr>
            </a:solidFill>
            <a:ln cap="flat" cmpd="sng" w="15875">
              <a:solidFill>
                <a:srgbClr val="949F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22"/>
            <p:cNvSpPr/>
            <p:nvPr/>
          </p:nvSpPr>
          <p:spPr>
            <a:xfrm>
              <a:off x="360525" y="3121811"/>
              <a:ext cx="5047362" cy="324720"/>
            </a:xfrm>
            <a:prstGeom prst="roundRect">
              <a:avLst>
                <a:gd fmla="val 16667" name="adj"/>
              </a:avLst>
            </a:prstGeom>
            <a:solidFill>
              <a:srgbClr val="949F87"/>
            </a:solidFill>
            <a:ln cap="flat"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22"/>
            <p:cNvSpPr txBox="1"/>
            <p:nvPr/>
          </p:nvSpPr>
          <p:spPr>
            <a:xfrm>
              <a:off x="376377" y="3137663"/>
              <a:ext cx="5015658" cy="293016"/>
            </a:xfrm>
            <a:prstGeom prst="rect">
              <a:avLst/>
            </a:prstGeom>
            <a:noFill/>
            <a:ln>
              <a:noFill/>
            </a:ln>
          </p:spPr>
          <p:txBody>
            <a:bodyPr anchorCtr="0" anchor="ctr" bIns="0" lIns="190775" spcFirstLastPara="1" rIns="190775" wrap="square" tIns="0">
              <a:noAutofit/>
            </a:bodyPr>
            <a:lstStyle/>
            <a:p>
              <a:pPr indent="0" lvl="0" marL="0" marR="0" rtl="0" algn="l">
                <a:lnSpc>
                  <a:spcPct val="90000"/>
                </a:lnSpc>
                <a:spcBef>
                  <a:spcPts val="0"/>
                </a:spcBef>
                <a:spcAft>
                  <a:spcPts val="0"/>
                </a:spcAft>
                <a:buClr>
                  <a:schemeClr val="dk1"/>
                </a:buClr>
                <a:buSzPts val="1800"/>
                <a:buFont typeface="Times New Roman"/>
                <a:buNone/>
              </a:pPr>
              <a:r>
                <a:rPr lang="en-US" sz="1800">
                  <a:solidFill>
                    <a:schemeClr val="dk1"/>
                  </a:solidFill>
                  <a:latin typeface="Times New Roman"/>
                  <a:ea typeface="Times New Roman"/>
                  <a:cs typeface="Times New Roman"/>
                  <a:sym typeface="Times New Roman"/>
                </a:rPr>
                <a:t>ishonchliligi</a:t>
              </a:r>
              <a:endParaRPr sz="1800">
                <a:solidFill>
                  <a:schemeClr val="dk1"/>
                </a:solidFill>
                <a:latin typeface="Calibri"/>
                <a:ea typeface="Calibri"/>
                <a:cs typeface="Calibri"/>
                <a:sym typeface="Calibri"/>
              </a:endParaRPr>
            </a:p>
          </p:txBody>
        </p:sp>
      </p:grpSp>
      <p:sp>
        <p:nvSpPr>
          <p:cNvPr id="300" name="Google Shape;300;p22"/>
          <p:cNvSpPr txBox="1"/>
          <p:nvPr/>
        </p:nvSpPr>
        <p:spPr>
          <a:xfrm>
            <a:off x="2988442" y="1938537"/>
            <a:ext cx="8040414" cy="385362"/>
          </a:xfrm>
          <a:prstGeom prst="rect">
            <a:avLst/>
          </a:prstGeom>
          <a:noFill/>
          <a:ln>
            <a:noFill/>
          </a:ln>
        </p:spPr>
        <p:txBody>
          <a:bodyPr anchorCtr="0" anchor="t" bIns="45700" lIns="91425" spcFirstLastPara="1" rIns="91425" wrap="square" tIns="45700">
            <a:spAutoFit/>
          </a:bodyPr>
          <a:lstStyle/>
          <a:p>
            <a:pPr indent="449580" lvl="0" marL="0" marR="0" rtl="0" algn="just">
              <a:lnSpc>
                <a:spcPct val="115000"/>
              </a:lnSpc>
              <a:spcBef>
                <a:spcPts val="0"/>
              </a:spcBef>
              <a:spcAft>
                <a:spcPts val="0"/>
              </a:spcAft>
              <a:buNone/>
            </a:pPr>
            <a:r>
              <a:rPr b="1" lang="en-US" sz="1800">
                <a:solidFill>
                  <a:schemeClr val="dk1"/>
                </a:solidFill>
                <a:latin typeface="Times New Roman"/>
                <a:ea typeface="Times New Roman"/>
                <a:cs typeface="Times New Roman"/>
                <a:sym typeface="Times New Roman"/>
              </a:rPr>
              <a:t>O’lchash asboblarining asosiy metrologik tavsiflari:</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23"/>
          <p:cNvSpPr/>
          <p:nvPr/>
        </p:nvSpPr>
        <p:spPr>
          <a:xfrm>
            <a:off x="2118168" y="368382"/>
            <a:ext cx="8509920" cy="132343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Times New Roman"/>
                <a:ea typeface="Times New Roman"/>
                <a:cs typeface="Times New Roman"/>
                <a:sym typeface="Times New Roman"/>
              </a:rPr>
              <a:t>O’zgartirish funktsiyasi - buni analogli o’lchash asboblaridagi shkala tenglamasida ham bilishimiz mumkin. Tanlanayotgan asbobda o’zgartirish funktsiyasi chiziqli bo’lishi qaydnomalarni olishda osonlashadi, sub’ektiv хatoliklarni esa kamaytiradi.</a:t>
            </a:r>
            <a:endParaRPr b="1" sz="2000">
              <a:solidFill>
                <a:schemeClr val="dk1"/>
              </a:solidFill>
              <a:latin typeface="Calibri"/>
              <a:ea typeface="Calibri"/>
              <a:cs typeface="Calibri"/>
              <a:sym typeface="Calibri"/>
            </a:endParaRPr>
          </a:p>
        </p:txBody>
      </p:sp>
      <p:sp>
        <p:nvSpPr>
          <p:cNvPr id="306" name="Google Shape;306;p23"/>
          <p:cNvSpPr/>
          <p:nvPr/>
        </p:nvSpPr>
        <p:spPr>
          <a:xfrm>
            <a:off x="2183031" y="2134533"/>
            <a:ext cx="6894786"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Sezgirligi - asbobning sezgirligi chiqish signalining kirish signaliga nisbatidan aniqlanadi:</a:t>
            </a:r>
            <a:endParaRPr sz="1800">
              <a:solidFill>
                <a:schemeClr val="dk1"/>
              </a:solidFill>
              <a:latin typeface="Calibri"/>
              <a:ea typeface="Calibri"/>
              <a:cs typeface="Calibri"/>
              <a:sym typeface="Calibri"/>
            </a:endParaRPr>
          </a:p>
        </p:txBody>
      </p:sp>
      <p:pic>
        <p:nvPicPr>
          <p:cNvPr id="307" name="Google Shape;307;p23"/>
          <p:cNvPicPr preferRelativeResize="0"/>
          <p:nvPr/>
        </p:nvPicPr>
        <p:blipFill rotWithShape="1">
          <a:blip r:embed="rId3">
            <a:alphaModFix/>
          </a:blip>
          <a:srcRect b="0" l="0" r="0" t="0"/>
          <a:stretch/>
        </p:blipFill>
        <p:spPr>
          <a:xfrm>
            <a:off x="5010301" y="3313717"/>
            <a:ext cx="1864601" cy="864947"/>
          </a:xfrm>
          <a:prstGeom prst="rect">
            <a:avLst/>
          </a:prstGeom>
          <a:noFill/>
          <a:ln>
            <a:noFill/>
          </a:ln>
        </p:spPr>
      </p:pic>
      <p:sp>
        <p:nvSpPr>
          <p:cNvPr id="308" name="Google Shape;308;p23"/>
          <p:cNvSpPr/>
          <p:nvPr/>
        </p:nvSpPr>
        <p:spPr>
          <a:xfrm>
            <a:off x="1917140" y="4711518"/>
            <a:ext cx="8050925"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O’lchash diapazoni - bu asosan ko’p diapazonli asboblarga tegishli. Asbobda ko’rsatishning boshlang’ich nuqtasidan (qiymatidan) oхirgi nuqtasigacha (qiymati) bo’lgan oraliq hisoblanadi. </a:t>
            </a:r>
            <a:endParaRPr sz="1800">
              <a:solidFill>
                <a:schemeClr val="dk1"/>
              </a:solidFill>
              <a:latin typeface="Calibri"/>
              <a:ea typeface="Calibri"/>
              <a:cs typeface="Calibri"/>
              <a:sym typeface="Calibri"/>
            </a:endParaRPr>
          </a:p>
        </p:txBody>
      </p:sp>
      <p:sp>
        <p:nvSpPr>
          <p:cNvPr id="309" name="Google Shape;309;p23"/>
          <p:cNvSpPr txBox="1"/>
          <p:nvPr/>
        </p:nvSpPr>
        <p:spPr>
          <a:xfrm>
            <a:off x="589280" y="6409318"/>
            <a:ext cx="9570720" cy="26642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lang="en-US" sz="1050">
                <a:solidFill>
                  <a:schemeClr val="dk1"/>
                </a:solidFill>
                <a:latin typeface="Times New Roman"/>
                <a:ea typeface="Times New Roman"/>
                <a:cs typeface="Times New Roman"/>
                <a:sym typeface="Times New Roman"/>
              </a:rPr>
              <a:t>Formula A.H. Haydarov, B.B. Goibnazarov, K.Y. Berdieva – Tibbiy jixozlarga texnik xizmat ko’rsatish tizimi-, Tashkent 2019, kitobidan olingan</a:t>
            </a:r>
            <a:endParaRPr sz="1050">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24"/>
          <p:cNvSpPr txBox="1"/>
          <p:nvPr/>
        </p:nvSpPr>
        <p:spPr>
          <a:xfrm>
            <a:off x="1999261" y="393303"/>
            <a:ext cx="8193478" cy="622799"/>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3200">
                <a:solidFill>
                  <a:schemeClr val="dk1"/>
                </a:solidFill>
                <a:latin typeface="Times New Roman"/>
                <a:ea typeface="Times New Roman"/>
                <a:cs typeface="Times New Roman"/>
                <a:sym typeface="Times New Roman"/>
              </a:rPr>
              <a:t>O’lchash asboblarining metrologik tavsiflari</a:t>
            </a:r>
            <a:endParaRPr sz="2400">
              <a:solidFill>
                <a:schemeClr val="dk1"/>
              </a:solidFill>
              <a:latin typeface="Calibri"/>
              <a:ea typeface="Calibri"/>
              <a:cs typeface="Calibri"/>
              <a:sym typeface="Calibri"/>
            </a:endParaRPr>
          </a:p>
        </p:txBody>
      </p:sp>
      <p:grpSp>
        <p:nvGrpSpPr>
          <p:cNvPr id="315" name="Google Shape;315;p24"/>
          <p:cNvGrpSpPr/>
          <p:nvPr/>
        </p:nvGrpSpPr>
        <p:grpSpPr>
          <a:xfrm>
            <a:off x="1824242" y="2282039"/>
            <a:ext cx="8368496" cy="3738719"/>
            <a:chOff x="0" y="1827"/>
            <a:chExt cx="8368496" cy="3738719"/>
          </a:xfrm>
        </p:grpSpPr>
        <p:sp>
          <p:nvSpPr>
            <p:cNvPr id="316" name="Google Shape;316;p24"/>
            <p:cNvSpPr/>
            <p:nvPr/>
          </p:nvSpPr>
          <p:spPr>
            <a:xfrm rot="5400000">
              <a:off x="5208162" y="-2073072"/>
              <a:ext cx="964830" cy="5355838"/>
            </a:xfrm>
            <a:prstGeom prst="round2SameRect">
              <a:avLst>
                <a:gd fmla="val 16667" name="adj1"/>
                <a:gd fmla="val 0" name="adj2"/>
              </a:avLst>
            </a:prstGeom>
            <a:solidFill>
              <a:srgbClr val="D2D4CE">
                <a:alpha val="89803"/>
              </a:srgbClr>
            </a:solidFill>
            <a:ln cap="flat" cmpd="sng" w="15875">
              <a:solidFill>
                <a:srgbClr val="D2D4CE">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24"/>
            <p:cNvSpPr txBox="1"/>
            <p:nvPr/>
          </p:nvSpPr>
          <p:spPr>
            <a:xfrm>
              <a:off x="3012659" y="169530"/>
              <a:ext cx="5308739" cy="870632"/>
            </a:xfrm>
            <a:prstGeom prst="rect">
              <a:avLst/>
            </a:prstGeom>
            <a:noFill/>
            <a:ln>
              <a:noFill/>
            </a:ln>
          </p:spPr>
          <p:txBody>
            <a:bodyPr anchorCtr="0" anchor="ctr" bIns="28575" lIns="57150" spcFirstLastPara="1" rIns="57150" wrap="square" tIns="28575">
              <a:noAutofit/>
            </a:bodyPr>
            <a:lstStyle/>
            <a:p>
              <a:pPr indent="-114300" lvl="1" marL="114300" marR="0" rtl="0" algn="l">
                <a:lnSpc>
                  <a:spcPct val="90000"/>
                </a:lnSpc>
                <a:spcBef>
                  <a:spcPts val="0"/>
                </a:spcBef>
                <a:spcAft>
                  <a:spcPts val="0"/>
                </a:spcAft>
                <a:buClr>
                  <a:schemeClr val="dk1"/>
                </a:buClr>
                <a:buSzPts val="1500"/>
                <a:buFont typeface="Times New Roman"/>
                <a:buChar char="•"/>
              </a:pPr>
              <a:r>
                <a:rPr b="0" i="0" lang="en-US" sz="1500" u="none" cap="none" strike="noStrike">
                  <a:solidFill>
                    <a:schemeClr val="dk1"/>
                  </a:solidFill>
                  <a:latin typeface="Times New Roman"/>
                  <a:ea typeface="Times New Roman"/>
                  <a:cs typeface="Times New Roman"/>
                  <a:sym typeface="Times New Roman"/>
                </a:rPr>
                <a:t>bu tavsif tekshirilayotgan kattalikning boshlang’ich qiymati o’lchash asbobining chiqish signaliga qanday  ta’sir etishiligini bildiradi</a:t>
              </a:r>
              <a:endParaRPr b="0" i="0" sz="1500" u="none" cap="none" strike="noStrike">
                <a:solidFill>
                  <a:schemeClr val="dk1"/>
                </a:solidFill>
                <a:latin typeface="Calibri"/>
                <a:ea typeface="Calibri"/>
                <a:cs typeface="Calibri"/>
                <a:sym typeface="Calibri"/>
              </a:endParaRPr>
            </a:p>
          </p:txBody>
        </p:sp>
        <p:sp>
          <p:nvSpPr>
            <p:cNvPr id="318" name="Google Shape;318;p24"/>
            <p:cNvSpPr/>
            <p:nvPr/>
          </p:nvSpPr>
          <p:spPr>
            <a:xfrm>
              <a:off x="0" y="1827"/>
              <a:ext cx="3012658" cy="1206038"/>
            </a:xfrm>
            <a:prstGeom prst="roundRect">
              <a:avLst>
                <a:gd fmla="val 16667" name="adj"/>
              </a:avLst>
            </a:prstGeom>
            <a:solidFill>
              <a:schemeClr val="dk2"/>
            </a:solidFill>
            <a:ln cap="flat" cmpd="sng" w="1587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24"/>
            <p:cNvSpPr txBox="1"/>
            <p:nvPr/>
          </p:nvSpPr>
          <p:spPr>
            <a:xfrm>
              <a:off x="58874" y="60701"/>
              <a:ext cx="2894910" cy="1088290"/>
            </a:xfrm>
            <a:prstGeom prst="rect">
              <a:avLst/>
            </a:prstGeom>
            <a:noFill/>
            <a:ln>
              <a:noFill/>
            </a:ln>
          </p:spPr>
          <p:txBody>
            <a:bodyPr anchorCtr="0" anchor="ctr" bIns="66675" lIns="133350" spcFirstLastPara="1" rIns="133350" wrap="square" tIns="66675">
              <a:noAutofit/>
            </a:bodyPr>
            <a:lstStyle/>
            <a:p>
              <a:pPr indent="0" lvl="0" marL="0" marR="0" rtl="0" algn="ctr">
                <a:lnSpc>
                  <a:spcPct val="90000"/>
                </a:lnSpc>
                <a:spcBef>
                  <a:spcPts val="0"/>
                </a:spcBef>
                <a:spcAft>
                  <a:spcPts val="0"/>
                </a:spcAft>
                <a:buClr>
                  <a:schemeClr val="lt1"/>
                </a:buClr>
                <a:buSzPts val="3500"/>
                <a:buFont typeface="Times New Roman"/>
                <a:buNone/>
              </a:pPr>
              <a:r>
                <a:rPr lang="en-US" sz="3500">
                  <a:solidFill>
                    <a:schemeClr val="lt1"/>
                  </a:solidFill>
                  <a:latin typeface="Times New Roman"/>
                  <a:ea typeface="Times New Roman"/>
                  <a:cs typeface="Times New Roman"/>
                  <a:sym typeface="Times New Roman"/>
                </a:rPr>
                <a:t>Sezgirlik ostonasi </a:t>
              </a:r>
              <a:endParaRPr sz="3500">
                <a:solidFill>
                  <a:schemeClr val="lt1"/>
                </a:solidFill>
                <a:latin typeface="Calibri"/>
                <a:ea typeface="Calibri"/>
                <a:cs typeface="Calibri"/>
                <a:sym typeface="Calibri"/>
              </a:endParaRPr>
            </a:p>
          </p:txBody>
        </p:sp>
        <p:sp>
          <p:nvSpPr>
            <p:cNvPr id="320" name="Google Shape;320;p24"/>
            <p:cNvSpPr/>
            <p:nvPr/>
          </p:nvSpPr>
          <p:spPr>
            <a:xfrm rot="5400000">
              <a:off x="5208162" y="-806732"/>
              <a:ext cx="964830" cy="5355838"/>
            </a:xfrm>
            <a:prstGeom prst="round2SameRect">
              <a:avLst>
                <a:gd fmla="val 16667" name="adj1"/>
                <a:gd fmla="val 0" name="adj2"/>
              </a:avLst>
            </a:prstGeom>
            <a:solidFill>
              <a:srgbClr val="D2D4CE">
                <a:alpha val="89803"/>
              </a:srgbClr>
            </a:solidFill>
            <a:ln cap="flat" cmpd="sng" w="15875">
              <a:solidFill>
                <a:srgbClr val="D2D4CE">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24"/>
            <p:cNvSpPr txBox="1"/>
            <p:nvPr/>
          </p:nvSpPr>
          <p:spPr>
            <a:xfrm>
              <a:off x="3012659" y="1435870"/>
              <a:ext cx="5308739" cy="870632"/>
            </a:xfrm>
            <a:prstGeom prst="rect">
              <a:avLst/>
            </a:prstGeom>
            <a:noFill/>
            <a:ln>
              <a:noFill/>
            </a:ln>
          </p:spPr>
          <p:txBody>
            <a:bodyPr anchorCtr="0" anchor="ctr" bIns="28575" lIns="57150" spcFirstLastPara="1" rIns="57150" wrap="square" tIns="28575">
              <a:noAutofit/>
            </a:bodyPr>
            <a:lstStyle/>
            <a:p>
              <a:pPr indent="-114300" lvl="1" marL="114300" marR="0" rtl="0" algn="l">
                <a:lnSpc>
                  <a:spcPct val="90000"/>
                </a:lnSpc>
                <a:spcBef>
                  <a:spcPts val="0"/>
                </a:spcBef>
                <a:spcAft>
                  <a:spcPts val="0"/>
                </a:spcAft>
                <a:buClr>
                  <a:schemeClr val="dk1"/>
                </a:buClr>
                <a:buSzPts val="1500"/>
                <a:buFont typeface="Times New Roman"/>
                <a:buChar char="•"/>
              </a:pPr>
              <a:r>
                <a:rPr b="0" i="0" lang="en-US" sz="1500" u="none" cap="none" strike="noStrike">
                  <a:solidFill>
                    <a:schemeClr val="dk1"/>
                  </a:solidFill>
                  <a:latin typeface="Times New Roman"/>
                  <a:ea typeface="Times New Roman"/>
                  <a:cs typeface="Times New Roman"/>
                  <a:sym typeface="Times New Roman"/>
                </a:rPr>
                <a:t>bu tavsif ham muhim hisoblanib, asbobning o’lchash zanjiriga ulanganidan so’ng kiritish mumkin bo’lgan хatoliklarni baholashda ahamiyatli sanaladi. Ayniqsa, kichik quvvatli zanjirlarda o’lchashlarni bajarishda bu juda muhimdir</a:t>
              </a:r>
              <a:endParaRPr b="0" i="0" sz="1500" u="none" cap="none" strike="noStrike">
                <a:solidFill>
                  <a:schemeClr val="dk1"/>
                </a:solidFill>
                <a:latin typeface="Calibri"/>
                <a:ea typeface="Calibri"/>
                <a:cs typeface="Calibri"/>
                <a:sym typeface="Calibri"/>
              </a:endParaRPr>
            </a:p>
          </p:txBody>
        </p:sp>
        <p:sp>
          <p:nvSpPr>
            <p:cNvPr id="322" name="Google Shape;322;p24"/>
            <p:cNvSpPr/>
            <p:nvPr/>
          </p:nvSpPr>
          <p:spPr>
            <a:xfrm>
              <a:off x="0" y="1268167"/>
              <a:ext cx="3012658" cy="1206038"/>
            </a:xfrm>
            <a:prstGeom prst="roundRect">
              <a:avLst>
                <a:gd fmla="val 16667" name="adj"/>
              </a:avLst>
            </a:prstGeom>
            <a:solidFill>
              <a:schemeClr val="dk2"/>
            </a:solidFill>
            <a:ln cap="flat" cmpd="sng" w="1587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24"/>
            <p:cNvSpPr txBox="1"/>
            <p:nvPr/>
          </p:nvSpPr>
          <p:spPr>
            <a:xfrm>
              <a:off x="58874" y="1327041"/>
              <a:ext cx="2894910" cy="1088290"/>
            </a:xfrm>
            <a:prstGeom prst="rect">
              <a:avLst/>
            </a:prstGeom>
            <a:noFill/>
            <a:ln>
              <a:noFill/>
            </a:ln>
          </p:spPr>
          <p:txBody>
            <a:bodyPr anchorCtr="0" anchor="ctr" bIns="66675" lIns="133350" spcFirstLastPara="1" rIns="133350" wrap="square" tIns="66675">
              <a:noAutofit/>
            </a:bodyPr>
            <a:lstStyle/>
            <a:p>
              <a:pPr indent="0" lvl="0" marL="0" marR="0" rtl="0" algn="ctr">
                <a:lnSpc>
                  <a:spcPct val="90000"/>
                </a:lnSpc>
                <a:spcBef>
                  <a:spcPts val="0"/>
                </a:spcBef>
                <a:spcAft>
                  <a:spcPts val="0"/>
                </a:spcAft>
                <a:buClr>
                  <a:schemeClr val="lt1"/>
                </a:buClr>
                <a:buSzPts val="3500"/>
                <a:buFont typeface="Times New Roman"/>
                <a:buNone/>
              </a:pPr>
              <a:r>
                <a:rPr lang="en-US" sz="3500">
                  <a:solidFill>
                    <a:schemeClr val="lt1"/>
                  </a:solidFill>
                  <a:latin typeface="Times New Roman"/>
                  <a:ea typeface="Times New Roman"/>
                  <a:cs typeface="Times New Roman"/>
                  <a:sym typeface="Times New Roman"/>
                </a:rPr>
                <a:t>Хususiy energiya sarfi </a:t>
              </a:r>
              <a:endParaRPr sz="3500">
                <a:solidFill>
                  <a:schemeClr val="lt1"/>
                </a:solidFill>
                <a:latin typeface="Calibri"/>
                <a:ea typeface="Calibri"/>
                <a:cs typeface="Calibri"/>
                <a:sym typeface="Calibri"/>
              </a:endParaRPr>
            </a:p>
          </p:txBody>
        </p:sp>
        <p:sp>
          <p:nvSpPr>
            <p:cNvPr id="324" name="Google Shape;324;p24"/>
            <p:cNvSpPr/>
            <p:nvPr/>
          </p:nvSpPr>
          <p:spPr>
            <a:xfrm rot="5400000">
              <a:off x="5208162" y="459608"/>
              <a:ext cx="964830" cy="5355838"/>
            </a:xfrm>
            <a:prstGeom prst="round2SameRect">
              <a:avLst>
                <a:gd fmla="val 16667" name="adj1"/>
                <a:gd fmla="val 0" name="adj2"/>
              </a:avLst>
            </a:prstGeom>
            <a:solidFill>
              <a:srgbClr val="D2D4CE">
                <a:alpha val="89803"/>
              </a:srgbClr>
            </a:solidFill>
            <a:ln cap="flat" cmpd="sng" w="15875">
              <a:solidFill>
                <a:srgbClr val="D2D4CE">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24"/>
            <p:cNvSpPr txBox="1"/>
            <p:nvPr/>
          </p:nvSpPr>
          <p:spPr>
            <a:xfrm>
              <a:off x="3012659" y="2702211"/>
              <a:ext cx="5308739" cy="870632"/>
            </a:xfrm>
            <a:prstGeom prst="rect">
              <a:avLst/>
            </a:prstGeom>
            <a:noFill/>
            <a:ln>
              <a:noFill/>
            </a:ln>
          </p:spPr>
          <p:txBody>
            <a:bodyPr anchorCtr="0" anchor="ctr" bIns="28575" lIns="57150" spcFirstLastPara="1" rIns="57150" wrap="square" tIns="28575">
              <a:noAutofit/>
            </a:bodyPr>
            <a:lstStyle/>
            <a:p>
              <a:pPr indent="-114300" lvl="1" marL="114300" marR="0" rtl="0" algn="l">
                <a:lnSpc>
                  <a:spcPct val="90000"/>
                </a:lnSpc>
                <a:spcBef>
                  <a:spcPts val="0"/>
                </a:spcBef>
                <a:spcAft>
                  <a:spcPts val="0"/>
                </a:spcAft>
                <a:buClr>
                  <a:schemeClr val="dk1"/>
                </a:buClr>
                <a:buSzPts val="1500"/>
                <a:buFont typeface="Times New Roman"/>
                <a:buChar char="•"/>
              </a:pPr>
              <a:r>
                <a:rPr b="0" i="0" lang="en-US" sz="1500" u="none" cap="none" strike="noStrike">
                  <a:solidFill>
                    <a:schemeClr val="dk1"/>
                  </a:solidFill>
                  <a:latin typeface="Times New Roman"/>
                  <a:ea typeface="Times New Roman"/>
                  <a:cs typeface="Times New Roman"/>
                  <a:sym typeface="Times New Roman"/>
                </a:rPr>
                <a:t>uni belgilangan ko’rsatkichlarini vaqt mobaynida saqlash хususiyatini bildiradi. Bu ko’rsatkichlarni chegaradan chiqib ketishi asbobni layoqati pasayib ketganligidan dalolat beradi. </a:t>
              </a:r>
              <a:endParaRPr b="0" i="0" sz="1500" u="none" cap="none" strike="noStrike">
                <a:solidFill>
                  <a:schemeClr val="dk1"/>
                </a:solidFill>
                <a:latin typeface="Calibri"/>
                <a:ea typeface="Calibri"/>
                <a:cs typeface="Calibri"/>
                <a:sym typeface="Calibri"/>
              </a:endParaRPr>
            </a:p>
          </p:txBody>
        </p:sp>
        <p:sp>
          <p:nvSpPr>
            <p:cNvPr id="326" name="Google Shape;326;p24"/>
            <p:cNvSpPr/>
            <p:nvPr/>
          </p:nvSpPr>
          <p:spPr>
            <a:xfrm>
              <a:off x="0" y="2534508"/>
              <a:ext cx="3012658" cy="1206038"/>
            </a:xfrm>
            <a:prstGeom prst="roundRect">
              <a:avLst>
                <a:gd fmla="val 16667" name="adj"/>
              </a:avLst>
            </a:prstGeom>
            <a:solidFill>
              <a:schemeClr val="dk2"/>
            </a:solidFill>
            <a:ln cap="flat" cmpd="sng" w="1587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24"/>
            <p:cNvSpPr txBox="1"/>
            <p:nvPr/>
          </p:nvSpPr>
          <p:spPr>
            <a:xfrm>
              <a:off x="58874" y="2593382"/>
              <a:ext cx="2894910" cy="1088290"/>
            </a:xfrm>
            <a:prstGeom prst="rect">
              <a:avLst/>
            </a:prstGeom>
            <a:noFill/>
            <a:ln>
              <a:noFill/>
            </a:ln>
          </p:spPr>
          <p:txBody>
            <a:bodyPr anchorCtr="0" anchor="ctr" bIns="66675" lIns="133350" spcFirstLastPara="1" rIns="133350" wrap="square" tIns="66675">
              <a:noAutofit/>
            </a:bodyPr>
            <a:lstStyle/>
            <a:p>
              <a:pPr indent="0" lvl="0" marL="0" marR="0" rtl="0" algn="ctr">
                <a:lnSpc>
                  <a:spcPct val="90000"/>
                </a:lnSpc>
                <a:spcBef>
                  <a:spcPts val="0"/>
                </a:spcBef>
                <a:spcAft>
                  <a:spcPts val="0"/>
                </a:spcAft>
                <a:buClr>
                  <a:schemeClr val="lt1"/>
                </a:buClr>
                <a:buSzPts val="3500"/>
                <a:buFont typeface="Times New Roman"/>
                <a:buNone/>
              </a:pPr>
              <a:r>
                <a:rPr lang="en-US" sz="3500">
                  <a:solidFill>
                    <a:schemeClr val="lt1"/>
                  </a:solidFill>
                  <a:latin typeface="Times New Roman"/>
                  <a:ea typeface="Times New Roman"/>
                  <a:cs typeface="Times New Roman"/>
                  <a:sym typeface="Times New Roman"/>
                </a:rPr>
                <a:t>Asbobning ishonchliligi </a:t>
              </a:r>
              <a:endParaRPr sz="3500">
                <a:solidFill>
                  <a:schemeClr val="lt1"/>
                </a:solidFill>
                <a:latin typeface="Calibri"/>
                <a:ea typeface="Calibri"/>
                <a:cs typeface="Calibri"/>
                <a:sym typeface="Calibri"/>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25"/>
          <p:cNvSpPr txBox="1"/>
          <p:nvPr/>
        </p:nvSpPr>
        <p:spPr>
          <a:xfrm>
            <a:off x="2475535" y="348312"/>
            <a:ext cx="7240929" cy="1043619"/>
          </a:xfrm>
          <a:prstGeom prst="rect">
            <a:avLst/>
          </a:prstGeom>
          <a:noFill/>
          <a:ln>
            <a:noFill/>
          </a:ln>
        </p:spPr>
        <p:txBody>
          <a:bodyPr anchorCtr="0" anchor="t" bIns="45700" lIns="91425" spcFirstLastPara="1" rIns="91425" wrap="square" tIns="45700">
            <a:spAutoFit/>
          </a:bodyPr>
          <a:lstStyle/>
          <a:p>
            <a:pPr indent="449580" lvl="0" marL="0" marR="0" rtl="0" algn="ctr">
              <a:lnSpc>
                <a:spcPct val="115000"/>
              </a:lnSpc>
              <a:spcBef>
                <a:spcPts val="0"/>
              </a:spcBef>
              <a:spcAft>
                <a:spcPts val="0"/>
              </a:spcAft>
              <a:buNone/>
            </a:pPr>
            <a:r>
              <a:rPr b="1" lang="en-US" sz="2800">
                <a:solidFill>
                  <a:schemeClr val="dk1"/>
                </a:solidFill>
                <a:latin typeface="Times New Roman"/>
                <a:ea typeface="Times New Roman"/>
                <a:cs typeface="Times New Roman"/>
                <a:sym typeface="Times New Roman"/>
              </a:rPr>
              <a:t>O’lchash asboblarining tavsiflari quyidagi tartibda tavsiya etiladi: </a:t>
            </a:r>
            <a:endParaRPr/>
          </a:p>
        </p:txBody>
      </p:sp>
      <p:grpSp>
        <p:nvGrpSpPr>
          <p:cNvPr id="333" name="Google Shape;333;p25"/>
          <p:cNvGrpSpPr/>
          <p:nvPr/>
        </p:nvGrpSpPr>
        <p:grpSpPr>
          <a:xfrm>
            <a:off x="256707" y="2161170"/>
            <a:ext cx="11934896" cy="3516982"/>
            <a:chOff x="3351" y="942827"/>
            <a:chExt cx="11934896" cy="3516982"/>
          </a:xfrm>
        </p:grpSpPr>
        <p:sp>
          <p:nvSpPr>
            <p:cNvPr id="334" name="Google Shape;334;p25"/>
            <p:cNvSpPr/>
            <p:nvPr/>
          </p:nvSpPr>
          <p:spPr>
            <a:xfrm>
              <a:off x="3351" y="958856"/>
              <a:ext cx="1780886" cy="499810"/>
            </a:xfrm>
            <a:prstGeom prst="rect">
              <a:avLst/>
            </a:prstGeom>
            <a:solidFill>
              <a:srgbClr val="E38310"/>
            </a:solidFill>
            <a:ln cap="flat" cmpd="sng" w="15875">
              <a:solidFill>
                <a:srgbClr val="E3831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25"/>
            <p:cNvSpPr txBox="1"/>
            <p:nvPr/>
          </p:nvSpPr>
          <p:spPr>
            <a:xfrm>
              <a:off x="3351" y="958856"/>
              <a:ext cx="1780886" cy="499810"/>
            </a:xfrm>
            <a:prstGeom prst="rect">
              <a:avLst/>
            </a:prstGeom>
            <a:noFill/>
            <a:ln>
              <a:noFill/>
            </a:ln>
          </p:spPr>
          <p:txBody>
            <a:bodyPr anchorCtr="0" anchor="ctr" bIns="56875" lIns="99550" spcFirstLastPara="1" rIns="99550" wrap="square" tIns="56875">
              <a:noAutofit/>
            </a:bodyPr>
            <a:lstStyle/>
            <a:p>
              <a:pPr indent="0" lvl="0" marL="0" marR="0" rtl="0" algn="ctr">
                <a:lnSpc>
                  <a:spcPct val="90000"/>
                </a:lnSpc>
                <a:spcBef>
                  <a:spcPts val="0"/>
                </a:spcBef>
                <a:spcAft>
                  <a:spcPts val="0"/>
                </a:spcAft>
                <a:buClr>
                  <a:schemeClr val="lt1"/>
                </a:buClr>
                <a:buSzPts val="1400"/>
                <a:buFont typeface="Times New Roman"/>
                <a:buNone/>
              </a:pPr>
              <a:r>
                <a:rPr lang="en-US" sz="1400">
                  <a:solidFill>
                    <a:schemeClr val="lt1"/>
                  </a:solidFill>
                  <a:latin typeface="Times New Roman"/>
                  <a:ea typeface="Times New Roman"/>
                  <a:cs typeface="Times New Roman"/>
                  <a:sym typeface="Times New Roman"/>
                </a:rPr>
                <a:t>Asbob хatoligi</a:t>
              </a:r>
              <a:endParaRPr sz="1400">
                <a:solidFill>
                  <a:schemeClr val="lt1"/>
                </a:solidFill>
                <a:latin typeface="Calibri"/>
                <a:ea typeface="Calibri"/>
                <a:cs typeface="Calibri"/>
                <a:sym typeface="Calibri"/>
              </a:endParaRPr>
            </a:p>
          </p:txBody>
        </p:sp>
        <p:sp>
          <p:nvSpPr>
            <p:cNvPr id="336" name="Google Shape;336;p25"/>
            <p:cNvSpPr/>
            <p:nvPr/>
          </p:nvSpPr>
          <p:spPr>
            <a:xfrm>
              <a:off x="3351" y="1458667"/>
              <a:ext cx="1780886" cy="3001142"/>
            </a:xfrm>
            <a:prstGeom prst="rect">
              <a:avLst/>
            </a:prstGeom>
            <a:solidFill>
              <a:srgbClr val="F5D7C9">
                <a:alpha val="89803"/>
              </a:srgbClr>
            </a:solidFill>
            <a:ln cap="flat" cmpd="sng" w="15875">
              <a:solidFill>
                <a:srgbClr val="F5D7C9">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25"/>
            <p:cNvSpPr txBox="1"/>
            <p:nvPr/>
          </p:nvSpPr>
          <p:spPr>
            <a:xfrm>
              <a:off x="3351" y="1458667"/>
              <a:ext cx="1780886" cy="3001142"/>
            </a:xfrm>
            <a:prstGeom prst="rect">
              <a:avLst/>
            </a:prstGeom>
            <a:noFill/>
            <a:ln>
              <a:noFill/>
            </a:ln>
          </p:spPr>
          <p:txBody>
            <a:bodyPr anchorCtr="0" anchor="t" bIns="112000" lIns="74675" spcFirstLastPara="1" rIns="99550" wrap="square" tIns="74675">
              <a:noAutofit/>
            </a:bodyPr>
            <a:lstStyle/>
            <a:p>
              <a:pPr indent="-114300" lvl="1" marL="114300" marR="0" rtl="0" algn="l">
                <a:lnSpc>
                  <a:spcPct val="90000"/>
                </a:lnSpc>
                <a:spcBef>
                  <a:spcPts val="0"/>
                </a:spcBef>
                <a:spcAft>
                  <a:spcPts val="0"/>
                </a:spcAft>
                <a:buClr>
                  <a:schemeClr val="dk1"/>
                </a:buClr>
                <a:buSzPts val="1400"/>
                <a:buFont typeface="Arial"/>
                <a:buChar char="•"/>
              </a:pPr>
              <a:r>
                <a:rPr b="0" i="0" lang="en-US" sz="1400" u="none" cap="none" strike="noStrike">
                  <a:solidFill>
                    <a:schemeClr val="dk1"/>
                  </a:solidFill>
                  <a:latin typeface="Times New Roman"/>
                  <a:ea typeface="Times New Roman"/>
                  <a:cs typeface="Times New Roman"/>
                  <a:sym typeface="Times New Roman"/>
                </a:rPr>
                <a:t>O’lchash asbobining хatoligi absolyut, nisbiy va keltirilgan bo’ladi. </a:t>
              </a:r>
              <a:endParaRPr b="0" i="0" sz="1400" u="none" cap="none" strike="noStrike">
                <a:solidFill>
                  <a:schemeClr val="dk1"/>
                </a:solidFill>
                <a:latin typeface="Calibri"/>
                <a:ea typeface="Calibri"/>
                <a:cs typeface="Calibri"/>
                <a:sym typeface="Calibri"/>
              </a:endParaRPr>
            </a:p>
          </p:txBody>
        </p:sp>
        <p:sp>
          <p:nvSpPr>
            <p:cNvPr id="338" name="Google Shape;338;p25"/>
            <p:cNvSpPr/>
            <p:nvPr/>
          </p:nvSpPr>
          <p:spPr>
            <a:xfrm>
              <a:off x="2033562" y="958856"/>
              <a:ext cx="1780886" cy="499810"/>
            </a:xfrm>
            <a:prstGeom prst="rect">
              <a:avLst/>
            </a:prstGeom>
            <a:solidFill>
              <a:srgbClr val="E38310"/>
            </a:solidFill>
            <a:ln cap="flat" cmpd="sng" w="15875">
              <a:solidFill>
                <a:srgbClr val="E3831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25"/>
            <p:cNvSpPr txBox="1"/>
            <p:nvPr/>
          </p:nvSpPr>
          <p:spPr>
            <a:xfrm>
              <a:off x="2033562" y="958856"/>
              <a:ext cx="1780886" cy="499810"/>
            </a:xfrm>
            <a:prstGeom prst="rect">
              <a:avLst/>
            </a:prstGeom>
            <a:noFill/>
            <a:ln>
              <a:noFill/>
            </a:ln>
          </p:spPr>
          <p:txBody>
            <a:bodyPr anchorCtr="0" anchor="ctr" bIns="56875" lIns="99550" spcFirstLastPara="1" rIns="99550" wrap="square" tIns="56875">
              <a:noAutofit/>
            </a:bodyPr>
            <a:lstStyle/>
            <a:p>
              <a:pPr indent="0" lvl="0" marL="0" marR="0" rtl="0" algn="ctr">
                <a:lnSpc>
                  <a:spcPct val="90000"/>
                </a:lnSpc>
                <a:spcBef>
                  <a:spcPts val="0"/>
                </a:spcBef>
                <a:spcAft>
                  <a:spcPts val="0"/>
                </a:spcAft>
                <a:buClr>
                  <a:schemeClr val="lt1"/>
                </a:buClr>
                <a:buSzPts val="1400"/>
                <a:buFont typeface="Times New Roman"/>
                <a:buNone/>
              </a:pPr>
              <a:r>
                <a:rPr lang="en-US" sz="1400">
                  <a:solidFill>
                    <a:schemeClr val="lt1"/>
                  </a:solidFill>
                  <a:latin typeface="Times New Roman"/>
                  <a:ea typeface="Times New Roman"/>
                  <a:cs typeface="Times New Roman"/>
                  <a:sym typeface="Times New Roman"/>
                </a:rPr>
                <a:t>O’lchash asbobining aniqligi </a:t>
              </a:r>
              <a:endParaRPr sz="1400">
                <a:solidFill>
                  <a:schemeClr val="lt1"/>
                </a:solidFill>
                <a:latin typeface="Calibri"/>
                <a:ea typeface="Calibri"/>
                <a:cs typeface="Calibri"/>
                <a:sym typeface="Calibri"/>
              </a:endParaRPr>
            </a:p>
          </p:txBody>
        </p:sp>
        <p:sp>
          <p:nvSpPr>
            <p:cNvPr id="340" name="Google Shape;340;p25"/>
            <p:cNvSpPr/>
            <p:nvPr/>
          </p:nvSpPr>
          <p:spPr>
            <a:xfrm>
              <a:off x="2033562" y="1458667"/>
              <a:ext cx="1780886" cy="3001142"/>
            </a:xfrm>
            <a:prstGeom prst="rect">
              <a:avLst/>
            </a:prstGeom>
            <a:solidFill>
              <a:srgbClr val="F5D7C9">
                <a:alpha val="89803"/>
              </a:srgbClr>
            </a:solidFill>
            <a:ln cap="flat" cmpd="sng" w="15875">
              <a:solidFill>
                <a:srgbClr val="F5D7C9">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25"/>
            <p:cNvSpPr txBox="1"/>
            <p:nvPr/>
          </p:nvSpPr>
          <p:spPr>
            <a:xfrm>
              <a:off x="2033562" y="1458667"/>
              <a:ext cx="1780886" cy="3001142"/>
            </a:xfrm>
            <a:prstGeom prst="rect">
              <a:avLst/>
            </a:prstGeom>
            <a:noFill/>
            <a:ln>
              <a:noFill/>
            </a:ln>
          </p:spPr>
          <p:txBody>
            <a:bodyPr anchorCtr="0" anchor="t" bIns="112000" lIns="74675" spcFirstLastPara="1" rIns="99550" wrap="square" tIns="74675">
              <a:noAutofit/>
            </a:bodyPr>
            <a:lstStyle/>
            <a:p>
              <a:pPr indent="-114300" lvl="1" marL="114300" marR="0" rtl="0" algn="l">
                <a:lnSpc>
                  <a:spcPct val="90000"/>
                </a:lnSpc>
                <a:spcBef>
                  <a:spcPts val="0"/>
                </a:spcBef>
                <a:spcAft>
                  <a:spcPts val="0"/>
                </a:spcAft>
                <a:buClr>
                  <a:schemeClr val="dk1"/>
                </a:buClr>
                <a:buSzPts val="1400"/>
                <a:buFont typeface="Arial"/>
                <a:buChar char="•"/>
              </a:pPr>
              <a:r>
                <a:rPr b="0" i="0" lang="en-US" sz="1400" u="none" cap="none" strike="noStrike">
                  <a:solidFill>
                    <a:schemeClr val="dk1"/>
                  </a:solidFill>
                  <a:latin typeface="Times New Roman"/>
                  <a:ea typeface="Times New Roman"/>
                  <a:cs typeface="Times New Roman"/>
                  <a:sym typeface="Times New Roman"/>
                </a:rPr>
                <a:t>Bu tavsif asbob хatoligini nolga yaqinlashishini ko’rsatadi. </a:t>
              </a:r>
              <a:endParaRPr b="0" i="0" sz="1400" u="none" cap="none" strike="noStrike">
                <a:solidFill>
                  <a:schemeClr val="dk1"/>
                </a:solidFill>
                <a:latin typeface="Calibri"/>
                <a:ea typeface="Calibri"/>
                <a:cs typeface="Calibri"/>
                <a:sym typeface="Calibri"/>
              </a:endParaRPr>
            </a:p>
          </p:txBody>
        </p:sp>
        <p:sp>
          <p:nvSpPr>
            <p:cNvPr id="342" name="Google Shape;342;p25"/>
            <p:cNvSpPr/>
            <p:nvPr/>
          </p:nvSpPr>
          <p:spPr>
            <a:xfrm>
              <a:off x="4063773" y="958856"/>
              <a:ext cx="1780886" cy="499810"/>
            </a:xfrm>
            <a:prstGeom prst="rect">
              <a:avLst/>
            </a:prstGeom>
            <a:solidFill>
              <a:srgbClr val="E38310"/>
            </a:solidFill>
            <a:ln cap="flat" cmpd="sng" w="15875">
              <a:solidFill>
                <a:srgbClr val="E3831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25"/>
            <p:cNvSpPr txBox="1"/>
            <p:nvPr/>
          </p:nvSpPr>
          <p:spPr>
            <a:xfrm>
              <a:off x="4063773" y="958856"/>
              <a:ext cx="1780886" cy="499810"/>
            </a:xfrm>
            <a:prstGeom prst="rect">
              <a:avLst/>
            </a:prstGeom>
            <a:noFill/>
            <a:ln>
              <a:noFill/>
            </a:ln>
          </p:spPr>
          <p:txBody>
            <a:bodyPr anchorCtr="0" anchor="ctr" bIns="56875" lIns="99550" spcFirstLastPara="1" rIns="99550" wrap="square" tIns="56875">
              <a:noAutofit/>
            </a:bodyPr>
            <a:lstStyle/>
            <a:p>
              <a:pPr indent="0" lvl="0" marL="0" marR="0" rtl="0" algn="ctr">
                <a:lnSpc>
                  <a:spcPct val="90000"/>
                </a:lnSpc>
                <a:spcBef>
                  <a:spcPts val="0"/>
                </a:spcBef>
                <a:spcAft>
                  <a:spcPts val="0"/>
                </a:spcAft>
                <a:buClr>
                  <a:schemeClr val="lt1"/>
                </a:buClr>
                <a:buSzPts val="1400"/>
                <a:buFont typeface="Times New Roman"/>
                <a:buNone/>
              </a:pPr>
              <a:r>
                <a:rPr lang="en-US" sz="1400">
                  <a:solidFill>
                    <a:schemeClr val="lt1"/>
                  </a:solidFill>
                  <a:latin typeface="Times New Roman"/>
                  <a:ea typeface="Times New Roman"/>
                  <a:cs typeface="Times New Roman"/>
                  <a:sym typeface="Times New Roman"/>
                </a:rPr>
                <a:t>Sezgirlik </a:t>
              </a:r>
              <a:endParaRPr sz="1400">
                <a:solidFill>
                  <a:schemeClr val="lt1"/>
                </a:solidFill>
                <a:latin typeface="Calibri"/>
                <a:ea typeface="Calibri"/>
                <a:cs typeface="Calibri"/>
                <a:sym typeface="Calibri"/>
              </a:endParaRPr>
            </a:p>
          </p:txBody>
        </p:sp>
        <p:sp>
          <p:nvSpPr>
            <p:cNvPr id="344" name="Google Shape;344;p25"/>
            <p:cNvSpPr/>
            <p:nvPr/>
          </p:nvSpPr>
          <p:spPr>
            <a:xfrm>
              <a:off x="4063773" y="1458667"/>
              <a:ext cx="1780886" cy="3001142"/>
            </a:xfrm>
            <a:prstGeom prst="rect">
              <a:avLst/>
            </a:prstGeom>
            <a:solidFill>
              <a:srgbClr val="F5D7C9">
                <a:alpha val="89803"/>
              </a:srgbClr>
            </a:solidFill>
            <a:ln cap="flat" cmpd="sng" w="15875">
              <a:solidFill>
                <a:srgbClr val="F5D7C9">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25"/>
            <p:cNvSpPr txBox="1"/>
            <p:nvPr/>
          </p:nvSpPr>
          <p:spPr>
            <a:xfrm>
              <a:off x="4063773" y="1458667"/>
              <a:ext cx="1780886" cy="3001142"/>
            </a:xfrm>
            <a:prstGeom prst="rect">
              <a:avLst/>
            </a:prstGeom>
            <a:noFill/>
            <a:ln>
              <a:noFill/>
            </a:ln>
          </p:spPr>
          <p:txBody>
            <a:bodyPr anchorCtr="0" anchor="t" bIns="112000" lIns="74675" spcFirstLastPara="1" rIns="99550" wrap="square" tIns="74675">
              <a:noAutofit/>
            </a:bodyPr>
            <a:lstStyle/>
            <a:p>
              <a:pPr indent="-114300" lvl="1" marL="114300" marR="0" rtl="0" algn="l">
                <a:lnSpc>
                  <a:spcPct val="90000"/>
                </a:lnSpc>
                <a:spcBef>
                  <a:spcPts val="0"/>
                </a:spcBef>
                <a:spcAft>
                  <a:spcPts val="0"/>
                </a:spcAft>
                <a:buClr>
                  <a:schemeClr val="dk1"/>
                </a:buClr>
                <a:buSzPts val="1400"/>
                <a:buFont typeface="Times New Roman"/>
                <a:buChar char="•"/>
              </a:pPr>
              <a:r>
                <a:rPr b="0" i="0" lang="en-US" sz="1400" u="none" cap="none" strike="noStrike">
                  <a:solidFill>
                    <a:schemeClr val="dk1"/>
                  </a:solidFill>
                  <a:latin typeface="Times New Roman"/>
                  <a:ea typeface="Times New Roman"/>
                  <a:cs typeface="Times New Roman"/>
                  <a:sym typeface="Times New Roman"/>
                </a:rPr>
                <a:t>bu o’lchash asbobining asosiy parametrlaridan biridir. Asbobning chiqish signali o’zgarishini shu o’zgarishning sababchisi – kirish signaliga olingan nisbati o’lchanayotgan katalikka nisbatan asbobning sezgirligini belgilaydi</a:t>
              </a:r>
              <a:endParaRPr b="0" i="0" sz="1400" u="none" cap="none" strike="noStrike">
                <a:solidFill>
                  <a:schemeClr val="dk1"/>
                </a:solidFill>
                <a:latin typeface="Calibri"/>
                <a:ea typeface="Calibri"/>
                <a:cs typeface="Calibri"/>
                <a:sym typeface="Calibri"/>
              </a:endParaRPr>
            </a:p>
          </p:txBody>
        </p:sp>
        <p:sp>
          <p:nvSpPr>
            <p:cNvPr id="346" name="Google Shape;346;p25"/>
            <p:cNvSpPr/>
            <p:nvPr/>
          </p:nvSpPr>
          <p:spPr>
            <a:xfrm>
              <a:off x="6096940" y="942827"/>
              <a:ext cx="1780886" cy="499810"/>
            </a:xfrm>
            <a:prstGeom prst="rect">
              <a:avLst/>
            </a:prstGeom>
            <a:solidFill>
              <a:srgbClr val="E38310"/>
            </a:solidFill>
            <a:ln cap="flat" cmpd="sng" w="15875">
              <a:solidFill>
                <a:srgbClr val="E3831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25"/>
            <p:cNvSpPr txBox="1"/>
            <p:nvPr/>
          </p:nvSpPr>
          <p:spPr>
            <a:xfrm>
              <a:off x="6096940" y="942827"/>
              <a:ext cx="1780886" cy="499810"/>
            </a:xfrm>
            <a:prstGeom prst="rect">
              <a:avLst/>
            </a:prstGeom>
            <a:noFill/>
            <a:ln>
              <a:noFill/>
            </a:ln>
          </p:spPr>
          <p:txBody>
            <a:bodyPr anchorCtr="0" anchor="ctr" bIns="56875" lIns="99550" spcFirstLastPara="1" rIns="99550" wrap="square" tIns="56875">
              <a:noAutofit/>
            </a:bodyPr>
            <a:lstStyle/>
            <a:p>
              <a:pPr indent="0" lvl="0" marL="0" marR="0" rtl="0" algn="ctr">
                <a:lnSpc>
                  <a:spcPct val="90000"/>
                </a:lnSpc>
                <a:spcBef>
                  <a:spcPts val="0"/>
                </a:spcBef>
                <a:spcAft>
                  <a:spcPts val="0"/>
                </a:spcAft>
                <a:buClr>
                  <a:schemeClr val="lt1"/>
                </a:buClr>
                <a:buSzPts val="1400"/>
                <a:buFont typeface="Times New Roman"/>
                <a:buNone/>
              </a:pPr>
              <a:r>
                <a:rPr lang="en-US" sz="1400">
                  <a:solidFill>
                    <a:schemeClr val="lt1"/>
                  </a:solidFill>
                  <a:latin typeface="Times New Roman"/>
                  <a:ea typeface="Times New Roman"/>
                  <a:cs typeface="Times New Roman"/>
                  <a:sym typeface="Times New Roman"/>
                </a:rPr>
                <a:t>Shkala bo’lagining qiymati </a:t>
              </a:r>
              <a:endParaRPr sz="1400">
                <a:solidFill>
                  <a:schemeClr val="lt1"/>
                </a:solidFill>
                <a:latin typeface="Calibri"/>
                <a:ea typeface="Calibri"/>
                <a:cs typeface="Calibri"/>
                <a:sym typeface="Calibri"/>
              </a:endParaRPr>
            </a:p>
          </p:txBody>
        </p:sp>
        <p:sp>
          <p:nvSpPr>
            <p:cNvPr id="348" name="Google Shape;348;p25"/>
            <p:cNvSpPr/>
            <p:nvPr/>
          </p:nvSpPr>
          <p:spPr>
            <a:xfrm>
              <a:off x="6093984" y="1458667"/>
              <a:ext cx="1780886" cy="3001142"/>
            </a:xfrm>
            <a:prstGeom prst="rect">
              <a:avLst/>
            </a:prstGeom>
            <a:solidFill>
              <a:srgbClr val="F5D7C9">
                <a:alpha val="89803"/>
              </a:srgbClr>
            </a:solidFill>
            <a:ln cap="flat" cmpd="sng" w="15875">
              <a:solidFill>
                <a:srgbClr val="F5D7C9">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25"/>
            <p:cNvSpPr txBox="1"/>
            <p:nvPr/>
          </p:nvSpPr>
          <p:spPr>
            <a:xfrm>
              <a:off x="6093984" y="1458667"/>
              <a:ext cx="1780886" cy="3001142"/>
            </a:xfrm>
            <a:prstGeom prst="rect">
              <a:avLst/>
            </a:prstGeom>
            <a:noFill/>
            <a:ln>
              <a:noFill/>
            </a:ln>
          </p:spPr>
          <p:txBody>
            <a:bodyPr anchorCtr="0" anchor="t" bIns="112000" lIns="74675" spcFirstLastPara="1" rIns="99550" wrap="square" tIns="74675">
              <a:noAutofit/>
            </a:bodyPr>
            <a:lstStyle/>
            <a:p>
              <a:pPr indent="-114300" lvl="1" marL="114300" marR="0" rtl="0" algn="l">
                <a:lnSpc>
                  <a:spcPct val="90000"/>
                </a:lnSpc>
                <a:spcBef>
                  <a:spcPts val="0"/>
                </a:spcBef>
                <a:spcAft>
                  <a:spcPts val="0"/>
                </a:spcAft>
                <a:buClr>
                  <a:schemeClr val="dk1"/>
                </a:buClr>
                <a:buSzPts val="1400"/>
                <a:buFont typeface="Times New Roman"/>
                <a:buChar char="•"/>
              </a:pPr>
              <a:r>
                <a:rPr b="0" i="0" lang="en-US" sz="1400" u="none" cap="none" strike="noStrike">
                  <a:solidFill>
                    <a:schemeClr val="dk1"/>
                  </a:solidFill>
                  <a:latin typeface="Times New Roman"/>
                  <a:ea typeface="Times New Roman"/>
                  <a:cs typeface="Times New Roman"/>
                  <a:sym typeface="Times New Roman"/>
                </a:rPr>
                <a:t>asbob shkalasining ikkita yonma – yon belgilarining orasiga to’g’ri keladigan kattalik qiymatiga teng bo’ladi va asbob doimiyligi deyiladi. </a:t>
              </a:r>
              <a:endParaRPr b="0" i="0" sz="1400" u="none" cap="none" strike="noStrike">
                <a:solidFill>
                  <a:schemeClr val="dk1"/>
                </a:solidFill>
                <a:latin typeface="Calibri"/>
                <a:ea typeface="Calibri"/>
                <a:cs typeface="Calibri"/>
                <a:sym typeface="Calibri"/>
              </a:endParaRPr>
            </a:p>
          </p:txBody>
        </p:sp>
        <p:sp>
          <p:nvSpPr>
            <p:cNvPr id="350" name="Google Shape;350;p25"/>
            <p:cNvSpPr/>
            <p:nvPr/>
          </p:nvSpPr>
          <p:spPr>
            <a:xfrm>
              <a:off x="8127151" y="942827"/>
              <a:ext cx="1780886" cy="499810"/>
            </a:xfrm>
            <a:prstGeom prst="rect">
              <a:avLst/>
            </a:prstGeom>
            <a:solidFill>
              <a:srgbClr val="E38310"/>
            </a:solidFill>
            <a:ln cap="flat" cmpd="sng" w="15875">
              <a:solidFill>
                <a:srgbClr val="E3831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25"/>
            <p:cNvSpPr txBox="1"/>
            <p:nvPr/>
          </p:nvSpPr>
          <p:spPr>
            <a:xfrm>
              <a:off x="8127151" y="942827"/>
              <a:ext cx="1780886" cy="499810"/>
            </a:xfrm>
            <a:prstGeom prst="rect">
              <a:avLst/>
            </a:prstGeom>
            <a:noFill/>
            <a:ln>
              <a:noFill/>
            </a:ln>
          </p:spPr>
          <p:txBody>
            <a:bodyPr anchorCtr="0" anchor="ctr" bIns="56875" lIns="99550" spcFirstLastPara="1" rIns="99550" wrap="square" tIns="56875">
              <a:noAutofit/>
            </a:bodyPr>
            <a:lstStyle/>
            <a:p>
              <a:pPr indent="0" lvl="0" marL="0" marR="0" rtl="0" algn="ctr">
                <a:lnSpc>
                  <a:spcPct val="90000"/>
                </a:lnSpc>
                <a:spcBef>
                  <a:spcPts val="0"/>
                </a:spcBef>
                <a:spcAft>
                  <a:spcPts val="0"/>
                </a:spcAft>
                <a:buClr>
                  <a:schemeClr val="lt1"/>
                </a:buClr>
                <a:buSzPts val="1400"/>
                <a:buFont typeface="Times New Roman"/>
                <a:buNone/>
              </a:pPr>
              <a:r>
                <a:rPr lang="en-US" sz="1400">
                  <a:solidFill>
                    <a:schemeClr val="lt1"/>
                  </a:solidFill>
                  <a:latin typeface="Times New Roman"/>
                  <a:ea typeface="Times New Roman"/>
                  <a:cs typeface="Times New Roman"/>
                  <a:sym typeface="Times New Roman"/>
                </a:rPr>
                <a:t>O’lchash asbobining barqarorligi </a:t>
              </a:r>
              <a:endParaRPr sz="1400">
                <a:solidFill>
                  <a:schemeClr val="lt1"/>
                </a:solidFill>
                <a:latin typeface="Calibri"/>
                <a:ea typeface="Calibri"/>
                <a:cs typeface="Calibri"/>
                <a:sym typeface="Calibri"/>
              </a:endParaRPr>
            </a:p>
          </p:txBody>
        </p:sp>
        <p:sp>
          <p:nvSpPr>
            <p:cNvPr id="352" name="Google Shape;352;p25"/>
            <p:cNvSpPr/>
            <p:nvPr/>
          </p:nvSpPr>
          <p:spPr>
            <a:xfrm>
              <a:off x="8124194" y="1458667"/>
              <a:ext cx="1780886" cy="3001142"/>
            </a:xfrm>
            <a:prstGeom prst="rect">
              <a:avLst/>
            </a:prstGeom>
            <a:solidFill>
              <a:srgbClr val="F5D7C9">
                <a:alpha val="89803"/>
              </a:srgbClr>
            </a:solidFill>
            <a:ln cap="flat" cmpd="sng" w="15875">
              <a:solidFill>
                <a:srgbClr val="F5D7C9">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25"/>
            <p:cNvSpPr txBox="1"/>
            <p:nvPr/>
          </p:nvSpPr>
          <p:spPr>
            <a:xfrm>
              <a:off x="8124194" y="1458667"/>
              <a:ext cx="1780886" cy="3001142"/>
            </a:xfrm>
            <a:prstGeom prst="rect">
              <a:avLst/>
            </a:prstGeom>
            <a:noFill/>
            <a:ln>
              <a:noFill/>
            </a:ln>
          </p:spPr>
          <p:txBody>
            <a:bodyPr anchorCtr="0" anchor="t" bIns="112000" lIns="74675" spcFirstLastPara="1" rIns="99550" wrap="square" tIns="74675">
              <a:noAutofit/>
            </a:bodyPr>
            <a:lstStyle/>
            <a:p>
              <a:pPr indent="-114300" lvl="1" marL="114300" marR="0" rtl="0" algn="l">
                <a:lnSpc>
                  <a:spcPct val="90000"/>
                </a:lnSpc>
                <a:spcBef>
                  <a:spcPts val="0"/>
                </a:spcBef>
                <a:spcAft>
                  <a:spcPts val="0"/>
                </a:spcAft>
                <a:buClr>
                  <a:schemeClr val="dk1"/>
                </a:buClr>
                <a:buSzPts val="1400"/>
                <a:buFont typeface="Arial"/>
                <a:buChar char="•"/>
              </a:pPr>
              <a:r>
                <a:rPr b="0" i="0" lang="en-US" sz="1400" u="none" cap="none" strike="noStrike">
                  <a:solidFill>
                    <a:schemeClr val="dk1"/>
                  </a:solidFill>
                  <a:latin typeface="Times New Roman"/>
                  <a:ea typeface="Times New Roman"/>
                  <a:cs typeface="Times New Roman"/>
                  <a:sym typeface="Times New Roman"/>
                </a:rPr>
                <a:t>Asbobning metrologik хususiyatlarini vaqt bo’yicha o’zgarmasligini ko’rsatuvchi sifatidir. Asbobning хususiyatlarini vaqt bo’yicha o’zgarishi qo’shimcha хatolikka olib keladi. </a:t>
              </a:r>
              <a:endParaRPr b="0" i="0" sz="1400" u="none" cap="none" strike="noStrike">
                <a:solidFill>
                  <a:schemeClr val="dk1"/>
                </a:solidFill>
                <a:latin typeface="Calibri"/>
                <a:ea typeface="Calibri"/>
                <a:cs typeface="Calibri"/>
                <a:sym typeface="Calibri"/>
              </a:endParaRPr>
            </a:p>
          </p:txBody>
        </p:sp>
        <p:sp>
          <p:nvSpPr>
            <p:cNvPr id="354" name="Google Shape;354;p25"/>
            <p:cNvSpPr/>
            <p:nvPr/>
          </p:nvSpPr>
          <p:spPr>
            <a:xfrm>
              <a:off x="10157361" y="942827"/>
              <a:ext cx="1780886" cy="499810"/>
            </a:xfrm>
            <a:prstGeom prst="rect">
              <a:avLst/>
            </a:prstGeom>
            <a:solidFill>
              <a:srgbClr val="E38310"/>
            </a:solidFill>
            <a:ln cap="flat" cmpd="sng" w="15875">
              <a:solidFill>
                <a:srgbClr val="E3831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25"/>
            <p:cNvSpPr txBox="1"/>
            <p:nvPr/>
          </p:nvSpPr>
          <p:spPr>
            <a:xfrm>
              <a:off x="10157361" y="942827"/>
              <a:ext cx="1780886" cy="499810"/>
            </a:xfrm>
            <a:prstGeom prst="rect">
              <a:avLst/>
            </a:prstGeom>
            <a:noFill/>
            <a:ln>
              <a:noFill/>
            </a:ln>
          </p:spPr>
          <p:txBody>
            <a:bodyPr anchorCtr="0" anchor="ctr" bIns="56875" lIns="99550" spcFirstLastPara="1" rIns="99550" wrap="square" tIns="56875">
              <a:noAutofit/>
            </a:bodyPr>
            <a:lstStyle/>
            <a:p>
              <a:pPr indent="0" lvl="0" marL="0" marR="0" rtl="0" algn="ctr">
                <a:lnSpc>
                  <a:spcPct val="90000"/>
                </a:lnSpc>
                <a:spcBef>
                  <a:spcPts val="0"/>
                </a:spcBef>
                <a:spcAft>
                  <a:spcPts val="0"/>
                </a:spcAft>
                <a:buClr>
                  <a:schemeClr val="lt1"/>
                </a:buClr>
                <a:buSzPts val="1400"/>
                <a:buFont typeface="Times New Roman"/>
                <a:buNone/>
              </a:pPr>
              <a:r>
                <a:rPr lang="en-US" sz="1400">
                  <a:solidFill>
                    <a:schemeClr val="lt1"/>
                  </a:solidFill>
                  <a:latin typeface="Times New Roman"/>
                  <a:ea typeface="Times New Roman"/>
                  <a:cs typeface="Times New Roman"/>
                  <a:sym typeface="Times New Roman"/>
                </a:rPr>
                <a:t>Ortiqcha yuklanish qobiliyati </a:t>
              </a:r>
              <a:endParaRPr sz="1400">
                <a:solidFill>
                  <a:schemeClr val="lt1"/>
                </a:solidFill>
                <a:latin typeface="Calibri"/>
                <a:ea typeface="Calibri"/>
                <a:cs typeface="Calibri"/>
                <a:sym typeface="Calibri"/>
              </a:endParaRPr>
            </a:p>
          </p:txBody>
        </p:sp>
        <p:sp>
          <p:nvSpPr>
            <p:cNvPr id="356" name="Google Shape;356;p25"/>
            <p:cNvSpPr/>
            <p:nvPr/>
          </p:nvSpPr>
          <p:spPr>
            <a:xfrm>
              <a:off x="10154405" y="1458667"/>
              <a:ext cx="1780886" cy="3001142"/>
            </a:xfrm>
            <a:prstGeom prst="rect">
              <a:avLst/>
            </a:prstGeom>
            <a:solidFill>
              <a:srgbClr val="F5D7C9">
                <a:alpha val="89803"/>
              </a:srgbClr>
            </a:solidFill>
            <a:ln cap="flat" cmpd="sng" w="15875">
              <a:solidFill>
                <a:srgbClr val="F5D7C9">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25"/>
            <p:cNvSpPr txBox="1"/>
            <p:nvPr/>
          </p:nvSpPr>
          <p:spPr>
            <a:xfrm>
              <a:off x="10154405" y="1458667"/>
              <a:ext cx="1780886" cy="3001142"/>
            </a:xfrm>
            <a:prstGeom prst="rect">
              <a:avLst/>
            </a:prstGeom>
            <a:noFill/>
            <a:ln>
              <a:noFill/>
            </a:ln>
          </p:spPr>
          <p:txBody>
            <a:bodyPr anchorCtr="0" anchor="t" bIns="112000" lIns="74675" spcFirstLastPara="1" rIns="99550" wrap="square" tIns="74675">
              <a:noAutofit/>
            </a:bodyPr>
            <a:lstStyle/>
            <a:p>
              <a:pPr indent="-114300" lvl="1" marL="114300" marR="0" rtl="0" algn="l">
                <a:lnSpc>
                  <a:spcPct val="90000"/>
                </a:lnSpc>
                <a:spcBef>
                  <a:spcPts val="0"/>
                </a:spcBef>
                <a:spcAft>
                  <a:spcPts val="0"/>
                </a:spcAft>
                <a:buClr>
                  <a:schemeClr val="dk1"/>
                </a:buClr>
                <a:buSzPts val="1400"/>
                <a:buFont typeface="Arial"/>
                <a:buChar char="•"/>
              </a:pPr>
              <a:r>
                <a:rPr b="0" i="0" lang="en-US" sz="1400" u="none" cap="none" strike="noStrike">
                  <a:solidFill>
                    <a:schemeClr val="dk1"/>
                  </a:solidFill>
                  <a:latin typeface="Times New Roman"/>
                  <a:ea typeface="Times New Roman"/>
                  <a:cs typeface="Times New Roman"/>
                  <a:sym typeface="Times New Roman"/>
                </a:rPr>
                <a:t>Asboblarga ijozat etilgan yuklamadan ortiqrog’iga chidamligini ko’rsatadi.</a:t>
              </a:r>
              <a:endParaRPr b="0" i="0" sz="1400" u="none" cap="none" strike="noStrike">
                <a:solidFill>
                  <a:schemeClr val="dk1"/>
                </a:solidFill>
                <a:latin typeface="Calibri"/>
                <a:ea typeface="Calibri"/>
                <a:cs typeface="Calibri"/>
                <a:sym typeface="Calibri"/>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grpSp>
        <p:nvGrpSpPr>
          <p:cNvPr id="362" name="Google Shape;362;p26"/>
          <p:cNvGrpSpPr/>
          <p:nvPr/>
        </p:nvGrpSpPr>
        <p:grpSpPr>
          <a:xfrm>
            <a:off x="990865" y="1911925"/>
            <a:ext cx="10757438" cy="4197404"/>
            <a:chOff x="0" y="2102"/>
            <a:chExt cx="10757438" cy="4197404"/>
          </a:xfrm>
        </p:grpSpPr>
        <p:sp>
          <p:nvSpPr>
            <p:cNvPr id="363" name="Google Shape;363;p26"/>
            <p:cNvSpPr/>
            <p:nvPr/>
          </p:nvSpPr>
          <p:spPr>
            <a:xfrm rot="5400000">
              <a:off x="6910489" y="-2934566"/>
              <a:ext cx="809138" cy="6884760"/>
            </a:xfrm>
            <a:prstGeom prst="round2SameRect">
              <a:avLst>
                <a:gd fmla="val 16667" name="adj1"/>
                <a:gd fmla="val 0" name="adj2"/>
              </a:avLst>
            </a:prstGeom>
            <a:solidFill>
              <a:srgbClr val="E9E7D7">
                <a:alpha val="89803"/>
              </a:srgbClr>
            </a:solidFill>
            <a:ln cap="flat" cmpd="sng" w="15875">
              <a:solidFill>
                <a:srgbClr val="E9E7D7">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26"/>
            <p:cNvSpPr txBox="1"/>
            <p:nvPr/>
          </p:nvSpPr>
          <p:spPr>
            <a:xfrm>
              <a:off x="3872679" y="142743"/>
              <a:ext cx="6845261" cy="730140"/>
            </a:xfrm>
            <a:prstGeom prst="rect">
              <a:avLst/>
            </a:prstGeom>
            <a:noFill/>
            <a:ln>
              <a:noFill/>
            </a:ln>
          </p:spPr>
          <p:txBody>
            <a:bodyPr anchorCtr="0" anchor="ctr" bIns="123825" lIns="247650" spcFirstLastPara="1" rIns="247650" wrap="square" tIns="123825">
              <a:noAutofit/>
            </a:bodyPr>
            <a:lstStyle/>
            <a:p>
              <a:pPr indent="-114300" lvl="1" marL="114300" marR="0" rtl="0" algn="l">
                <a:lnSpc>
                  <a:spcPct val="90000"/>
                </a:lnSpc>
                <a:spcBef>
                  <a:spcPts val="0"/>
                </a:spcBef>
                <a:spcAft>
                  <a:spcPts val="0"/>
                </a:spcAft>
                <a:buClr>
                  <a:schemeClr val="dk1"/>
                </a:buClr>
                <a:buSzPts val="1400"/>
                <a:buFont typeface="Times New Roman"/>
                <a:buChar char="•"/>
              </a:pPr>
              <a:r>
                <a:rPr b="0" i="0" lang="en-US" sz="1400" u="none" cap="none" strike="noStrike">
                  <a:solidFill>
                    <a:schemeClr val="dk1"/>
                  </a:solidFill>
                  <a:latin typeface="Times New Roman"/>
                  <a:ea typeface="Times New Roman"/>
                  <a:cs typeface="Times New Roman"/>
                  <a:sym typeface="Times New Roman"/>
                </a:rPr>
                <a:t>o’zgarmas tashqi sharoitda o’lchanayotgan kattalikni haqiqiy qiymatiga to’g’ri keladigan asbob ko’rsatishlarining orasidagi eng katta farq bilan aniqlanadi. Ko’rsatishning o’zgaruvchanligi asosan asbob qismlaridagi ishqalanish va ishsiz oraliq, elementlardagi meхanik va magnit gisterezislarga bog’liq bo’ladi. </a:t>
              </a:r>
              <a:endParaRPr b="0" i="0" sz="1400" u="none" cap="none" strike="noStrike">
                <a:solidFill>
                  <a:schemeClr val="dk1"/>
                </a:solidFill>
                <a:latin typeface="Calibri"/>
                <a:ea typeface="Calibri"/>
                <a:cs typeface="Calibri"/>
                <a:sym typeface="Calibri"/>
              </a:endParaRPr>
            </a:p>
          </p:txBody>
        </p:sp>
        <p:sp>
          <p:nvSpPr>
            <p:cNvPr id="365" name="Google Shape;365;p26"/>
            <p:cNvSpPr/>
            <p:nvPr/>
          </p:nvSpPr>
          <p:spPr>
            <a:xfrm>
              <a:off x="0" y="2102"/>
              <a:ext cx="3872678" cy="1011422"/>
            </a:xfrm>
            <a:prstGeom prst="roundRect">
              <a:avLst>
                <a:gd fmla="val 16667" name="adj"/>
              </a:avLst>
            </a:prstGeom>
            <a:solidFill>
              <a:schemeClr val="accent5"/>
            </a:solidFill>
            <a:ln cap="flat"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26"/>
            <p:cNvSpPr txBox="1"/>
            <p:nvPr/>
          </p:nvSpPr>
          <p:spPr>
            <a:xfrm>
              <a:off x="49374" y="51476"/>
              <a:ext cx="3773930" cy="912674"/>
            </a:xfrm>
            <a:prstGeom prst="rect">
              <a:avLst/>
            </a:prstGeom>
            <a:noFill/>
            <a:ln>
              <a:noFill/>
            </a:ln>
          </p:spPr>
          <p:txBody>
            <a:bodyPr anchorCtr="0" anchor="ctr" bIns="38100" lIns="76200" spcFirstLastPara="1" rIns="76200" wrap="square" tIns="38100">
              <a:noAutofit/>
            </a:bodyPr>
            <a:lstStyle/>
            <a:p>
              <a:pPr indent="0" lvl="0" marL="0" marR="0" rtl="0" algn="ctr">
                <a:lnSpc>
                  <a:spcPct val="90000"/>
                </a:lnSpc>
                <a:spcBef>
                  <a:spcPts val="0"/>
                </a:spcBef>
                <a:spcAft>
                  <a:spcPts val="0"/>
                </a:spcAft>
                <a:buClr>
                  <a:schemeClr val="dk1"/>
                </a:buClr>
                <a:buSzPts val="2000"/>
                <a:buFont typeface="Times New Roman"/>
                <a:buNone/>
              </a:pPr>
              <a:r>
                <a:rPr lang="en-US" sz="2000">
                  <a:solidFill>
                    <a:schemeClr val="dk1"/>
                  </a:solidFill>
                  <a:latin typeface="Times New Roman"/>
                  <a:ea typeface="Times New Roman"/>
                  <a:cs typeface="Times New Roman"/>
                  <a:sym typeface="Times New Roman"/>
                </a:rPr>
                <a:t>Asbobning ko’rsatuvining o’zgaruvchanligi (variatsiya) </a:t>
              </a:r>
              <a:endParaRPr sz="2000">
                <a:solidFill>
                  <a:schemeClr val="dk1"/>
                </a:solidFill>
                <a:latin typeface="Calibri"/>
                <a:ea typeface="Calibri"/>
                <a:cs typeface="Calibri"/>
                <a:sym typeface="Calibri"/>
              </a:endParaRPr>
            </a:p>
          </p:txBody>
        </p:sp>
        <p:sp>
          <p:nvSpPr>
            <p:cNvPr id="367" name="Google Shape;367;p26"/>
            <p:cNvSpPr/>
            <p:nvPr/>
          </p:nvSpPr>
          <p:spPr>
            <a:xfrm rot="5400000">
              <a:off x="6910489" y="-1872572"/>
              <a:ext cx="809138" cy="6884760"/>
            </a:xfrm>
            <a:prstGeom prst="round2SameRect">
              <a:avLst>
                <a:gd fmla="val 16667" name="adj1"/>
                <a:gd fmla="val 0" name="adj2"/>
              </a:avLst>
            </a:prstGeom>
            <a:solidFill>
              <a:srgbClr val="E3E4D7">
                <a:alpha val="89803"/>
              </a:srgbClr>
            </a:solidFill>
            <a:ln cap="flat" cmpd="sng" w="15875">
              <a:solidFill>
                <a:srgbClr val="E3E4D7">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26"/>
            <p:cNvSpPr txBox="1"/>
            <p:nvPr/>
          </p:nvSpPr>
          <p:spPr>
            <a:xfrm>
              <a:off x="3872679" y="1204737"/>
              <a:ext cx="6845261" cy="730140"/>
            </a:xfrm>
            <a:prstGeom prst="rect">
              <a:avLst/>
            </a:prstGeom>
            <a:noFill/>
            <a:ln>
              <a:noFill/>
            </a:ln>
          </p:spPr>
          <p:txBody>
            <a:bodyPr anchorCtr="0" anchor="ctr" bIns="123825" lIns="247650" spcFirstLastPara="1" rIns="247650" wrap="square" tIns="123825">
              <a:noAutofit/>
            </a:bodyPr>
            <a:lstStyle/>
            <a:p>
              <a:pPr indent="-114300" lvl="1" marL="114300" marR="0" rtl="0" algn="l">
                <a:lnSpc>
                  <a:spcPct val="90000"/>
                </a:lnSpc>
                <a:spcBef>
                  <a:spcPts val="0"/>
                </a:spcBef>
                <a:spcAft>
                  <a:spcPts val="0"/>
                </a:spcAft>
                <a:buClr>
                  <a:schemeClr val="dk1"/>
                </a:buClr>
                <a:buSzPts val="1400"/>
                <a:buFont typeface="Times New Roman"/>
                <a:buChar char="•"/>
              </a:pPr>
              <a:r>
                <a:rPr b="0" i="0" lang="en-US" sz="1400" u="none" cap="none" strike="noStrike">
                  <a:solidFill>
                    <a:schemeClr val="dk1"/>
                  </a:solidFill>
                  <a:latin typeface="Times New Roman"/>
                  <a:ea typeface="Times New Roman"/>
                  <a:cs typeface="Times New Roman"/>
                  <a:sym typeface="Times New Roman"/>
                </a:rPr>
                <a:t>kattalikni o’lchash vaqtidan boshlab asbobning qo’zg’aluvchi qismini tebranish amplitudasining absolyut хatolik darajasidan kam bo’lgan vaqtgacha o’tgan davrga aytiladi. Bu davr analog asboblar uchun asosan 4 sekund qilib belgilangan. Termoelektrik va elektrostatik asboblar uchun 6 sekund qilib belgilangan. </a:t>
              </a:r>
              <a:endParaRPr b="0" i="0" sz="1400" u="none" cap="none" strike="noStrike">
                <a:solidFill>
                  <a:schemeClr val="dk1"/>
                </a:solidFill>
                <a:latin typeface="Calibri"/>
                <a:ea typeface="Calibri"/>
                <a:cs typeface="Calibri"/>
                <a:sym typeface="Calibri"/>
              </a:endParaRPr>
            </a:p>
          </p:txBody>
        </p:sp>
        <p:sp>
          <p:nvSpPr>
            <p:cNvPr id="369" name="Google Shape;369;p26"/>
            <p:cNvSpPr/>
            <p:nvPr/>
          </p:nvSpPr>
          <p:spPr>
            <a:xfrm>
              <a:off x="0" y="1064096"/>
              <a:ext cx="3872678" cy="1011422"/>
            </a:xfrm>
            <a:prstGeom prst="roundRect">
              <a:avLst>
                <a:gd fmla="val 16667" name="adj"/>
              </a:avLst>
            </a:prstGeom>
            <a:solidFill>
              <a:srgbClr val="B1B681"/>
            </a:solidFill>
            <a:ln cap="flat"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26"/>
            <p:cNvSpPr txBox="1"/>
            <p:nvPr/>
          </p:nvSpPr>
          <p:spPr>
            <a:xfrm>
              <a:off x="49374" y="1113470"/>
              <a:ext cx="3773930" cy="912674"/>
            </a:xfrm>
            <a:prstGeom prst="rect">
              <a:avLst/>
            </a:prstGeom>
            <a:noFill/>
            <a:ln>
              <a:noFill/>
            </a:ln>
          </p:spPr>
          <p:txBody>
            <a:bodyPr anchorCtr="0" anchor="ctr" bIns="38100" lIns="76200" spcFirstLastPara="1" rIns="76200" wrap="square" tIns="38100">
              <a:noAutofit/>
            </a:bodyPr>
            <a:lstStyle/>
            <a:p>
              <a:pPr indent="0" lvl="0" marL="0" marR="0" rtl="0" algn="ctr">
                <a:lnSpc>
                  <a:spcPct val="90000"/>
                </a:lnSpc>
                <a:spcBef>
                  <a:spcPts val="0"/>
                </a:spcBef>
                <a:spcAft>
                  <a:spcPts val="0"/>
                </a:spcAft>
                <a:buClr>
                  <a:schemeClr val="dk1"/>
                </a:buClr>
                <a:buSzPts val="2000"/>
                <a:buFont typeface="Times New Roman"/>
                <a:buNone/>
              </a:pPr>
              <a:r>
                <a:rPr lang="en-US" sz="2000">
                  <a:solidFill>
                    <a:schemeClr val="dk1"/>
                  </a:solidFill>
                  <a:latin typeface="Times New Roman"/>
                  <a:ea typeface="Times New Roman"/>
                  <a:cs typeface="Times New Roman"/>
                  <a:sym typeface="Times New Roman"/>
                </a:rPr>
                <a:t>Asbob ko’rsatkichining o’rnashish yoki tinchlantirish vaqti </a:t>
              </a:r>
              <a:endParaRPr sz="2000">
                <a:solidFill>
                  <a:schemeClr val="dk1"/>
                </a:solidFill>
                <a:latin typeface="Calibri"/>
                <a:ea typeface="Calibri"/>
                <a:cs typeface="Calibri"/>
                <a:sym typeface="Calibri"/>
              </a:endParaRPr>
            </a:p>
          </p:txBody>
        </p:sp>
        <p:sp>
          <p:nvSpPr>
            <p:cNvPr id="371" name="Google Shape;371;p26"/>
            <p:cNvSpPr/>
            <p:nvPr/>
          </p:nvSpPr>
          <p:spPr>
            <a:xfrm rot="5400000">
              <a:off x="6910489" y="-810578"/>
              <a:ext cx="809138" cy="6884760"/>
            </a:xfrm>
            <a:prstGeom prst="round2SameRect">
              <a:avLst>
                <a:gd fmla="val 16667" name="adj1"/>
                <a:gd fmla="val 0" name="adj2"/>
              </a:avLst>
            </a:prstGeom>
            <a:solidFill>
              <a:srgbClr val="DEE1D7">
                <a:alpha val="89803"/>
              </a:srgbClr>
            </a:solidFill>
            <a:ln cap="flat" cmpd="sng" w="15875">
              <a:solidFill>
                <a:srgbClr val="DEE1D7">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26"/>
            <p:cNvSpPr txBox="1"/>
            <p:nvPr/>
          </p:nvSpPr>
          <p:spPr>
            <a:xfrm>
              <a:off x="3872679" y="2266731"/>
              <a:ext cx="6845261" cy="730140"/>
            </a:xfrm>
            <a:prstGeom prst="rect">
              <a:avLst/>
            </a:prstGeom>
            <a:noFill/>
            <a:ln>
              <a:noFill/>
            </a:ln>
          </p:spPr>
          <p:txBody>
            <a:bodyPr anchorCtr="0" anchor="ctr" bIns="123825" lIns="247650" spcFirstLastPara="1" rIns="247650" wrap="square" tIns="123825">
              <a:noAutofit/>
            </a:bodyPr>
            <a:lstStyle/>
            <a:p>
              <a:pPr indent="-114300" lvl="1" marL="114300" marR="0" rtl="0" algn="l">
                <a:lnSpc>
                  <a:spcPct val="90000"/>
                </a:lnSpc>
                <a:spcBef>
                  <a:spcPts val="0"/>
                </a:spcBef>
                <a:spcAft>
                  <a:spcPts val="0"/>
                </a:spcAft>
                <a:buClr>
                  <a:schemeClr val="dk1"/>
                </a:buClr>
                <a:buSzPts val="1400"/>
                <a:buFont typeface="Times New Roman"/>
                <a:buChar char="•"/>
              </a:pPr>
              <a:r>
                <a:rPr b="0" i="0" lang="en-US" sz="1400" u="none" cap="none" strike="noStrike">
                  <a:solidFill>
                    <a:schemeClr val="dk1"/>
                  </a:solidFill>
                  <a:latin typeface="Times New Roman"/>
                  <a:ea typeface="Times New Roman"/>
                  <a:cs typeface="Times New Roman"/>
                  <a:sym typeface="Times New Roman"/>
                </a:rPr>
                <a:t>asbobni berilgan tavsiflarini me’yorlangan sharoitda, belgilangan vaqtgacha sayqallay olishiga aytiladi. Asbob puхtaligining asosiy mezoni uni o’rtacha beto’хtov ishlashi vaqtidir. </a:t>
              </a:r>
              <a:endParaRPr b="0" i="0" sz="1400" u="none" cap="none" strike="noStrike">
                <a:solidFill>
                  <a:schemeClr val="dk1"/>
                </a:solidFill>
                <a:latin typeface="Calibri"/>
                <a:ea typeface="Calibri"/>
                <a:cs typeface="Calibri"/>
                <a:sym typeface="Calibri"/>
              </a:endParaRPr>
            </a:p>
          </p:txBody>
        </p:sp>
        <p:sp>
          <p:nvSpPr>
            <p:cNvPr id="373" name="Google Shape;373;p26"/>
            <p:cNvSpPr/>
            <p:nvPr/>
          </p:nvSpPr>
          <p:spPr>
            <a:xfrm>
              <a:off x="0" y="2126090"/>
              <a:ext cx="3872678" cy="1011422"/>
            </a:xfrm>
            <a:prstGeom prst="roundRect">
              <a:avLst>
                <a:gd fmla="val 16667" name="adj"/>
              </a:avLst>
            </a:prstGeom>
            <a:solidFill>
              <a:srgbClr val="A0AC83"/>
            </a:solidFill>
            <a:ln cap="flat"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26"/>
            <p:cNvSpPr txBox="1"/>
            <p:nvPr/>
          </p:nvSpPr>
          <p:spPr>
            <a:xfrm>
              <a:off x="49374" y="2175464"/>
              <a:ext cx="3773930" cy="912674"/>
            </a:xfrm>
            <a:prstGeom prst="rect">
              <a:avLst/>
            </a:prstGeom>
            <a:noFill/>
            <a:ln>
              <a:noFill/>
            </a:ln>
          </p:spPr>
          <p:txBody>
            <a:bodyPr anchorCtr="0" anchor="ctr" bIns="38100" lIns="76200" spcFirstLastPara="1" rIns="76200" wrap="square" tIns="38100">
              <a:noAutofit/>
            </a:bodyPr>
            <a:lstStyle/>
            <a:p>
              <a:pPr indent="0" lvl="0" marL="0" marR="0" rtl="0" algn="ctr">
                <a:lnSpc>
                  <a:spcPct val="90000"/>
                </a:lnSpc>
                <a:spcBef>
                  <a:spcPts val="0"/>
                </a:spcBef>
                <a:spcAft>
                  <a:spcPts val="0"/>
                </a:spcAft>
                <a:buClr>
                  <a:schemeClr val="dk1"/>
                </a:buClr>
                <a:buSzPts val="2000"/>
                <a:buFont typeface="Times New Roman"/>
                <a:buNone/>
              </a:pPr>
              <a:r>
                <a:rPr lang="en-US" sz="2000">
                  <a:solidFill>
                    <a:schemeClr val="dk1"/>
                  </a:solidFill>
                  <a:latin typeface="Times New Roman"/>
                  <a:ea typeface="Times New Roman"/>
                  <a:cs typeface="Times New Roman"/>
                  <a:sym typeface="Times New Roman"/>
                </a:rPr>
                <a:t>O’lchash asbobining puхtaligi </a:t>
              </a:r>
              <a:endParaRPr sz="2000">
                <a:solidFill>
                  <a:schemeClr val="dk1"/>
                </a:solidFill>
                <a:latin typeface="Calibri"/>
                <a:ea typeface="Calibri"/>
                <a:cs typeface="Calibri"/>
                <a:sym typeface="Calibri"/>
              </a:endParaRPr>
            </a:p>
          </p:txBody>
        </p:sp>
        <p:sp>
          <p:nvSpPr>
            <p:cNvPr id="375" name="Google Shape;375;p26"/>
            <p:cNvSpPr/>
            <p:nvPr/>
          </p:nvSpPr>
          <p:spPr>
            <a:xfrm rot="5400000">
              <a:off x="6910489" y="251415"/>
              <a:ext cx="809138" cy="6884760"/>
            </a:xfrm>
            <a:prstGeom prst="round2SameRect">
              <a:avLst>
                <a:gd fmla="val 16667" name="adj1"/>
                <a:gd fmla="val 0" name="adj2"/>
              </a:avLst>
            </a:prstGeom>
            <a:solidFill>
              <a:srgbClr val="DADED8">
                <a:alpha val="89803"/>
              </a:srgbClr>
            </a:solidFill>
            <a:ln cap="flat" cmpd="sng" w="15875">
              <a:solidFill>
                <a:srgbClr val="DADED8">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26"/>
            <p:cNvSpPr txBox="1"/>
            <p:nvPr/>
          </p:nvSpPr>
          <p:spPr>
            <a:xfrm>
              <a:off x="3872679" y="3328725"/>
              <a:ext cx="6845261" cy="730140"/>
            </a:xfrm>
            <a:prstGeom prst="rect">
              <a:avLst/>
            </a:prstGeom>
            <a:noFill/>
            <a:ln>
              <a:noFill/>
            </a:ln>
          </p:spPr>
          <p:txBody>
            <a:bodyPr anchorCtr="0" anchor="ctr" bIns="123825" lIns="247650" spcFirstLastPara="1" rIns="247650" wrap="square" tIns="123825">
              <a:noAutofit/>
            </a:bodyPr>
            <a:lstStyle/>
            <a:p>
              <a:pPr indent="-114300" lvl="1" marL="114300" marR="0" rtl="0" algn="l">
                <a:lnSpc>
                  <a:spcPct val="90000"/>
                </a:lnSpc>
                <a:spcBef>
                  <a:spcPts val="0"/>
                </a:spcBef>
                <a:spcAft>
                  <a:spcPts val="0"/>
                </a:spcAft>
                <a:buClr>
                  <a:schemeClr val="dk1"/>
                </a:buClr>
                <a:buSzPts val="1400"/>
                <a:buFont typeface="Times New Roman"/>
                <a:buChar char="•"/>
              </a:pPr>
              <a:r>
                <a:rPr b="0" i="0" lang="en-US" sz="1400" u="none" cap="none" strike="noStrike">
                  <a:solidFill>
                    <a:schemeClr val="dk1"/>
                  </a:solidFill>
                  <a:latin typeface="Times New Roman"/>
                  <a:ea typeface="Times New Roman"/>
                  <a:cs typeface="Times New Roman"/>
                  <a:sym typeface="Times New Roman"/>
                </a:rPr>
                <a:t>maхsulotni tayyorlovchi zavod o’z mahsulotini, asbobni ishlatish qoidalariga rioya qilgan holda to’g’ri ishlashiga kafillik bergan vaqtiga aytiladi</a:t>
              </a:r>
              <a:endParaRPr b="0" i="0" sz="1400" u="none" cap="none" strike="noStrike">
                <a:solidFill>
                  <a:schemeClr val="dk1"/>
                </a:solidFill>
                <a:latin typeface="Calibri"/>
                <a:ea typeface="Calibri"/>
                <a:cs typeface="Calibri"/>
                <a:sym typeface="Calibri"/>
              </a:endParaRPr>
            </a:p>
          </p:txBody>
        </p:sp>
        <p:sp>
          <p:nvSpPr>
            <p:cNvPr id="377" name="Google Shape;377;p26"/>
            <p:cNvSpPr/>
            <p:nvPr/>
          </p:nvSpPr>
          <p:spPr>
            <a:xfrm>
              <a:off x="0" y="3188084"/>
              <a:ext cx="3872678" cy="1011422"/>
            </a:xfrm>
            <a:prstGeom prst="roundRect">
              <a:avLst>
                <a:gd fmla="val 16667" name="adj"/>
              </a:avLst>
            </a:prstGeom>
            <a:solidFill>
              <a:srgbClr val="949F87"/>
            </a:solidFill>
            <a:ln cap="flat"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26"/>
            <p:cNvSpPr txBox="1"/>
            <p:nvPr/>
          </p:nvSpPr>
          <p:spPr>
            <a:xfrm>
              <a:off x="49374" y="3237458"/>
              <a:ext cx="3773930" cy="912674"/>
            </a:xfrm>
            <a:prstGeom prst="rect">
              <a:avLst/>
            </a:prstGeom>
            <a:noFill/>
            <a:ln>
              <a:noFill/>
            </a:ln>
          </p:spPr>
          <p:txBody>
            <a:bodyPr anchorCtr="0" anchor="ctr" bIns="38100" lIns="76200" spcFirstLastPara="1" rIns="76200" wrap="square" tIns="38100">
              <a:noAutofit/>
            </a:bodyPr>
            <a:lstStyle/>
            <a:p>
              <a:pPr indent="0" lvl="0" marL="0" marR="0" rtl="0" algn="ctr">
                <a:lnSpc>
                  <a:spcPct val="90000"/>
                </a:lnSpc>
                <a:spcBef>
                  <a:spcPts val="0"/>
                </a:spcBef>
                <a:spcAft>
                  <a:spcPts val="0"/>
                </a:spcAft>
                <a:buClr>
                  <a:schemeClr val="dk1"/>
                </a:buClr>
                <a:buSzPts val="2000"/>
                <a:buFont typeface="Times New Roman"/>
                <a:buNone/>
              </a:pPr>
              <a:r>
                <a:rPr lang="en-US" sz="2000">
                  <a:solidFill>
                    <a:schemeClr val="dk1"/>
                  </a:solidFill>
                  <a:latin typeface="Times New Roman"/>
                  <a:ea typeface="Times New Roman"/>
                  <a:cs typeface="Times New Roman"/>
                  <a:sym typeface="Times New Roman"/>
                </a:rPr>
                <a:t>Kafolat muddati deb </a:t>
              </a:r>
              <a:endParaRPr sz="2000">
                <a:solidFill>
                  <a:schemeClr val="dk1"/>
                </a:solidFill>
                <a:latin typeface="Calibri"/>
                <a:ea typeface="Calibri"/>
                <a:cs typeface="Calibri"/>
                <a:sym typeface="Calibri"/>
              </a:endParaRPr>
            </a:p>
          </p:txBody>
        </p:sp>
      </p:grpSp>
      <p:sp>
        <p:nvSpPr>
          <p:cNvPr id="379" name="Google Shape;379;p26"/>
          <p:cNvSpPr txBox="1"/>
          <p:nvPr/>
        </p:nvSpPr>
        <p:spPr>
          <a:xfrm>
            <a:off x="2475535" y="348312"/>
            <a:ext cx="7240929" cy="1043619"/>
          </a:xfrm>
          <a:prstGeom prst="rect">
            <a:avLst/>
          </a:prstGeom>
          <a:noFill/>
          <a:ln>
            <a:noFill/>
          </a:ln>
        </p:spPr>
        <p:txBody>
          <a:bodyPr anchorCtr="0" anchor="t" bIns="45700" lIns="91425" spcFirstLastPara="1" rIns="91425" wrap="square" tIns="45700">
            <a:spAutoFit/>
          </a:bodyPr>
          <a:lstStyle/>
          <a:p>
            <a:pPr indent="449580" lvl="0" marL="0" marR="0" rtl="0" algn="ctr">
              <a:lnSpc>
                <a:spcPct val="115000"/>
              </a:lnSpc>
              <a:spcBef>
                <a:spcPts val="0"/>
              </a:spcBef>
              <a:spcAft>
                <a:spcPts val="0"/>
              </a:spcAft>
              <a:buNone/>
            </a:pPr>
            <a:r>
              <a:rPr b="1" lang="en-US" sz="2800">
                <a:solidFill>
                  <a:schemeClr val="dk1"/>
                </a:solidFill>
                <a:latin typeface="Times New Roman"/>
                <a:ea typeface="Times New Roman"/>
                <a:cs typeface="Times New Roman"/>
                <a:sym typeface="Times New Roman"/>
              </a:rPr>
              <a:t>O’lchash asboblarining tavsiflari quyidagi tartibda tavsiya etiladi: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sp>
        <p:nvSpPr>
          <p:cNvPr id="384" name="Google Shape;384;p27"/>
          <p:cNvSpPr/>
          <p:nvPr/>
        </p:nvSpPr>
        <p:spPr>
          <a:xfrm>
            <a:off x="1923392" y="537826"/>
            <a:ext cx="8376745" cy="622799"/>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3200">
                <a:solidFill>
                  <a:schemeClr val="dk1"/>
                </a:solidFill>
                <a:latin typeface="Times New Roman"/>
                <a:ea typeface="Times New Roman"/>
                <a:cs typeface="Times New Roman"/>
                <a:sym typeface="Times New Roman"/>
              </a:rPr>
              <a:t>Analog o’lchash asboblarining turlari.</a:t>
            </a:r>
            <a:endParaRPr sz="2400">
              <a:solidFill>
                <a:schemeClr val="dk1"/>
              </a:solidFill>
              <a:latin typeface="Calibri"/>
              <a:ea typeface="Calibri"/>
              <a:cs typeface="Calibri"/>
              <a:sym typeface="Calibri"/>
            </a:endParaRPr>
          </a:p>
        </p:txBody>
      </p:sp>
      <p:grpSp>
        <p:nvGrpSpPr>
          <p:cNvPr id="385" name="Google Shape;385;p27"/>
          <p:cNvGrpSpPr/>
          <p:nvPr/>
        </p:nvGrpSpPr>
        <p:grpSpPr>
          <a:xfrm>
            <a:off x="2941965" y="2847137"/>
            <a:ext cx="6600496" cy="3201119"/>
            <a:chOff x="0" y="20070"/>
            <a:chExt cx="6600496" cy="3201119"/>
          </a:xfrm>
        </p:grpSpPr>
        <p:sp>
          <p:nvSpPr>
            <p:cNvPr id="386" name="Google Shape;386;p27"/>
            <p:cNvSpPr/>
            <p:nvPr/>
          </p:nvSpPr>
          <p:spPr>
            <a:xfrm>
              <a:off x="0" y="197190"/>
              <a:ext cx="6600496" cy="302400"/>
            </a:xfrm>
            <a:prstGeom prst="rect">
              <a:avLst/>
            </a:prstGeom>
            <a:solidFill>
              <a:srgbClr val="F5D7C9">
                <a:alpha val="89803"/>
              </a:srgbClr>
            </a:solidFill>
            <a:ln cap="flat" cmpd="sng" w="12700">
              <a:solidFill>
                <a:srgbClr val="E3831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27"/>
            <p:cNvSpPr/>
            <p:nvPr/>
          </p:nvSpPr>
          <p:spPr>
            <a:xfrm>
              <a:off x="330024" y="20070"/>
              <a:ext cx="4620347" cy="354240"/>
            </a:xfrm>
            <a:prstGeom prst="roundRect">
              <a:avLst>
                <a:gd fmla="val 16667" name="adj"/>
              </a:avLst>
            </a:prstGeom>
            <a:gradFill>
              <a:gsLst>
                <a:gs pos="0">
                  <a:srgbClr val="ECECEC"/>
                </a:gs>
                <a:gs pos="34000">
                  <a:srgbClr val="EFEFEF"/>
                </a:gs>
                <a:gs pos="70000">
                  <a:srgbClr val="F3F3F3"/>
                </a:gs>
                <a:gs pos="100000">
                  <a:schemeClr val="lt1"/>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27"/>
            <p:cNvSpPr txBox="1"/>
            <p:nvPr/>
          </p:nvSpPr>
          <p:spPr>
            <a:xfrm>
              <a:off x="347317" y="37363"/>
              <a:ext cx="4585761" cy="319654"/>
            </a:xfrm>
            <a:prstGeom prst="rect">
              <a:avLst/>
            </a:prstGeom>
            <a:noFill/>
            <a:ln>
              <a:noFill/>
            </a:ln>
          </p:spPr>
          <p:txBody>
            <a:bodyPr anchorCtr="0" anchor="ctr" bIns="0" lIns="174625" spcFirstLastPara="1" rIns="174625" wrap="square" tIns="0">
              <a:noAutofit/>
            </a:bodyPr>
            <a:lstStyle/>
            <a:p>
              <a:pPr indent="0" lvl="0" marL="0" marR="0" rtl="0" algn="l">
                <a:lnSpc>
                  <a:spcPct val="90000"/>
                </a:lnSpc>
                <a:spcBef>
                  <a:spcPts val="0"/>
                </a:spcBef>
                <a:spcAft>
                  <a:spcPts val="0"/>
                </a:spcAft>
                <a:buClr>
                  <a:schemeClr val="lt1"/>
                </a:buClr>
                <a:buSzPts val="2000"/>
                <a:buFont typeface="Times New Roman"/>
                <a:buNone/>
              </a:pPr>
              <a:r>
                <a:rPr lang="en-US" sz="2000">
                  <a:solidFill>
                    <a:schemeClr val="lt1"/>
                  </a:solidFill>
                  <a:latin typeface="Times New Roman"/>
                  <a:ea typeface="Times New Roman"/>
                  <a:cs typeface="Times New Roman"/>
                  <a:sym typeface="Times New Roman"/>
                </a:rPr>
                <a:t>Magnitoelektrik o’lchash asboblari</a:t>
              </a:r>
              <a:endParaRPr sz="2000">
                <a:solidFill>
                  <a:schemeClr val="lt1"/>
                </a:solidFill>
                <a:latin typeface="Times New Roman"/>
                <a:ea typeface="Times New Roman"/>
                <a:cs typeface="Times New Roman"/>
                <a:sym typeface="Times New Roman"/>
              </a:endParaRPr>
            </a:p>
          </p:txBody>
        </p:sp>
        <p:sp>
          <p:nvSpPr>
            <p:cNvPr id="389" name="Google Shape;389;p27"/>
            <p:cNvSpPr/>
            <p:nvPr/>
          </p:nvSpPr>
          <p:spPr>
            <a:xfrm>
              <a:off x="0" y="741510"/>
              <a:ext cx="6600496" cy="302400"/>
            </a:xfrm>
            <a:prstGeom prst="rect">
              <a:avLst/>
            </a:prstGeom>
            <a:solidFill>
              <a:srgbClr val="F5D7C9">
                <a:alpha val="89803"/>
              </a:srgbClr>
            </a:solidFill>
            <a:ln cap="flat" cmpd="sng" w="12700">
              <a:solidFill>
                <a:srgbClr val="E3831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27"/>
            <p:cNvSpPr/>
            <p:nvPr/>
          </p:nvSpPr>
          <p:spPr>
            <a:xfrm>
              <a:off x="330024" y="564390"/>
              <a:ext cx="4620347" cy="354240"/>
            </a:xfrm>
            <a:prstGeom prst="roundRect">
              <a:avLst>
                <a:gd fmla="val 16667" name="adj"/>
              </a:avLst>
            </a:prstGeom>
            <a:gradFill>
              <a:gsLst>
                <a:gs pos="0">
                  <a:srgbClr val="ECECEC"/>
                </a:gs>
                <a:gs pos="34000">
                  <a:srgbClr val="EFEFEF"/>
                </a:gs>
                <a:gs pos="70000">
                  <a:srgbClr val="F3F3F3"/>
                </a:gs>
                <a:gs pos="100000">
                  <a:schemeClr val="lt1"/>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27"/>
            <p:cNvSpPr txBox="1"/>
            <p:nvPr/>
          </p:nvSpPr>
          <p:spPr>
            <a:xfrm>
              <a:off x="347317" y="581683"/>
              <a:ext cx="4585761" cy="319654"/>
            </a:xfrm>
            <a:prstGeom prst="rect">
              <a:avLst/>
            </a:prstGeom>
            <a:noFill/>
            <a:ln>
              <a:noFill/>
            </a:ln>
          </p:spPr>
          <p:txBody>
            <a:bodyPr anchorCtr="0" anchor="ctr" bIns="0" lIns="174625" spcFirstLastPara="1" rIns="174625" wrap="square" tIns="0">
              <a:noAutofit/>
            </a:bodyPr>
            <a:lstStyle/>
            <a:p>
              <a:pPr indent="0" lvl="0" marL="0" marR="0" rtl="0" algn="l">
                <a:lnSpc>
                  <a:spcPct val="90000"/>
                </a:lnSpc>
                <a:spcBef>
                  <a:spcPts val="0"/>
                </a:spcBef>
                <a:spcAft>
                  <a:spcPts val="0"/>
                </a:spcAft>
                <a:buClr>
                  <a:schemeClr val="lt1"/>
                </a:buClr>
                <a:buSzPts val="2000"/>
                <a:buFont typeface="Times New Roman"/>
                <a:buNone/>
              </a:pPr>
              <a:r>
                <a:rPr lang="en-US" sz="2000">
                  <a:solidFill>
                    <a:schemeClr val="lt1"/>
                  </a:solidFill>
                  <a:latin typeface="Times New Roman"/>
                  <a:ea typeface="Times New Roman"/>
                  <a:cs typeface="Times New Roman"/>
                  <a:sym typeface="Times New Roman"/>
                </a:rPr>
                <a:t>Elekromagnit o’lchash asboblari</a:t>
              </a:r>
              <a:endParaRPr sz="2000">
                <a:solidFill>
                  <a:schemeClr val="lt1"/>
                </a:solidFill>
                <a:latin typeface="Times New Roman"/>
                <a:ea typeface="Times New Roman"/>
                <a:cs typeface="Times New Roman"/>
                <a:sym typeface="Times New Roman"/>
              </a:endParaRPr>
            </a:p>
          </p:txBody>
        </p:sp>
        <p:sp>
          <p:nvSpPr>
            <p:cNvPr id="392" name="Google Shape;392;p27"/>
            <p:cNvSpPr/>
            <p:nvPr/>
          </p:nvSpPr>
          <p:spPr>
            <a:xfrm>
              <a:off x="0" y="1285830"/>
              <a:ext cx="6600496" cy="302400"/>
            </a:xfrm>
            <a:prstGeom prst="rect">
              <a:avLst/>
            </a:prstGeom>
            <a:solidFill>
              <a:srgbClr val="F5D7C9">
                <a:alpha val="89803"/>
              </a:srgbClr>
            </a:solidFill>
            <a:ln cap="flat" cmpd="sng" w="12700">
              <a:solidFill>
                <a:srgbClr val="E3831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27"/>
            <p:cNvSpPr/>
            <p:nvPr/>
          </p:nvSpPr>
          <p:spPr>
            <a:xfrm>
              <a:off x="330024" y="1108710"/>
              <a:ext cx="4620347" cy="354240"/>
            </a:xfrm>
            <a:prstGeom prst="roundRect">
              <a:avLst>
                <a:gd fmla="val 16667" name="adj"/>
              </a:avLst>
            </a:prstGeom>
            <a:gradFill>
              <a:gsLst>
                <a:gs pos="0">
                  <a:srgbClr val="ECECEC"/>
                </a:gs>
                <a:gs pos="34000">
                  <a:srgbClr val="EFEFEF"/>
                </a:gs>
                <a:gs pos="70000">
                  <a:srgbClr val="F3F3F3"/>
                </a:gs>
                <a:gs pos="100000">
                  <a:schemeClr val="lt1"/>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27"/>
            <p:cNvSpPr txBox="1"/>
            <p:nvPr/>
          </p:nvSpPr>
          <p:spPr>
            <a:xfrm>
              <a:off x="347317" y="1126003"/>
              <a:ext cx="4585761" cy="319654"/>
            </a:xfrm>
            <a:prstGeom prst="rect">
              <a:avLst/>
            </a:prstGeom>
            <a:noFill/>
            <a:ln>
              <a:noFill/>
            </a:ln>
          </p:spPr>
          <p:txBody>
            <a:bodyPr anchorCtr="0" anchor="ctr" bIns="0" lIns="174625" spcFirstLastPara="1" rIns="174625" wrap="square" tIns="0">
              <a:noAutofit/>
            </a:bodyPr>
            <a:lstStyle/>
            <a:p>
              <a:pPr indent="0" lvl="0" marL="0" marR="0" rtl="0" algn="l">
                <a:lnSpc>
                  <a:spcPct val="90000"/>
                </a:lnSpc>
                <a:spcBef>
                  <a:spcPts val="0"/>
                </a:spcBef>
                <a:spcAft>
                  <a:spcPts val="0"/>
                </a:spcAft>
                <a:buClr>
                  <a:schemeClr val="lt1"/>
                </a:buClr>
                <a:buSzPts val="2000"/>
                <a:buFont typeface="Times New Roman"/>
                <a:buNone/>
              </a:pPr>
              <a:r>
                <a:rPr lang="en-US" sz="2000">
                  <a:solidFill>
                    <a:schemeClr val="lt1"/>
                  </a:solidFill>
                  <a:latin typeface="Times New Roman"/>
                  <a:ea typeface="Times New Roman"/>
                  <a:cs typeface="Times New Roman"/>
                  <a:sym typeface="Times New Roman"/>
                </a:rPr>
                <a:t>Elektrodinamik o’lchash asboblari</a:t>
              </a:r>
              <a:endParaRPr sz="2000">
                <a:solidFill>
                  <a:schemeClr val="lt1"/>
                </a:solidFill>
                <a:latin typeface="Times New Roman"/>
                <a:ea typeface="Times New Roman"/>
                <a:cs typeface="Times New Roman"/>
                <a:sym typeface="Times New Roman"/>
              </a:endParaRPr>
            </a:p>
          </p:txBody>
        </p:sp>
        <p:sp>
          <p:nvSpPr>
            <p:cNvPr id="395" name="Google Shape;395;p27"/>
            <p:cNvSpPr/>
            <p:nvPr/>
          </p:nvSpPr>
          <p:spPr>
            <a:xfrm>
              <a:off x="0" y="1830149"/>
              <a:ext cx="6600496" cy="302400"/>
            </a:xfrm>
            <a:prstGeom prst="rect">
              <a:avLst/>
            </a:prstGeom>
            <a:solidFill>
              <a:srgbClr val="F5D7C9">
                <a:alpha val="89803"/>
              </a:srgbClr>
            </a:solidFill>
            <a:ln cap="flat" cmpd="sng" w="12700">
              <a:solidFill>
                <a:srgbClr val="E3831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27"/>
            <p:cNvSpPr/>
            <p:nvPr/>
          </p:nvSpPr>
          <p:spPr>
            <a:xfrm>
              <a:off x="330024" y="1653029"/>
              <a:ext cx="4620347" cy="354240"/>
            </a:xfrm>
            <a:prstGeom prst="roundRect">
              <a:avLst>
                <a:gd fmla="val 16667" name="adj"/>
              </a:avLst>
            </a:prstGeom>
            <a:gradFill>
              <a:gsLst>
                <a:gs pos="0">
                  <a:srgbClr val="ECECEC"/>
                </a:gs>
                <a:gs pos="34000">
                  <a:srgbClr val="EFEFEF"/>
                </a:gs>
                <a:gs pos="70000">
                  <a:srgbClr val="F3F3F3"/>
                </a:gs>
                <a:gs pos="100000">
                  <a:schemeClr val="lt1"/>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27"/>
            <p:cNvSpPr txBox="1"/>
            <p:nvPr/>
          </p:nvSpPr>
          <p:spPr>
            <a:xfrm>
              <a:off x="347317" y="1670322"/>
              <a:ext cx="4585761" cy="319654"/>
            </a:xfrm>
            <a:prstGeom prst="rect">
              <a:avLst/>
            </a:prstGeom>
            <a:noFill/>
            <a:ln>
              <a:noFill/>
            </a:ln>
          </p:spPr>
          <p:txBody>
            <a:bodyPr anchorCtr="0" anchor="ctr" bIns="0" lIns="174625" spcFirstLastPara="1" rIns="174625" wrap="square" tIns="0">
              <a:noAutofit/>
            </a:bodyPr>
            <a:lstStyle/>
            <a:p>
              <a:pPr indent="0" lvl="0" marL="0" marR="0" rtl="0" algn="l">
                <a:lnSpc>
                  <a:spcPct val="90000"/>
                </a:lnSpc>
                <a:spcBef>
                  <a:spcPts val="0"/>
                </a:spcBef>
                <a:spcAft>
                  <a:spcPts val="0"/>
                </a:spcAft>
                <a:buClr>
                  <a:schemeClr val="lt1"/>
                </a:buClr>
                <a:buSzPts val="2000"/>
                <a:buFont typeface="Times New Roman"/>
                <a:buNone/>
              </a:pPr>
              <a:r>
                <a:rPr lang="en-US" sz="2000">
                  <a:solidFill>
                    <a:schemeClr val="lt1"/>
                  </a:solidFill>
                  <a:latin typeface="Times New Roman"/>
                  <a:ea typeface="Times New Roman"/>
                  <a:cs typeface="Times New Roman"/>
                  <a:sym typeface="Times New Roman"/>
                </a:rPr>
                <a:t>Induktsion o’lchash asboblari</a:t>
              </a:r>
              <a:endParaRPr sz="2000">
                <a:solidFill>
                  <a:schemeClr val="lt1"/>
                </a:solidFill>
                <a:latin typeface="Times New Roman"/>
                <a:ea typeface="Times New Roman"/>
                <a:cs typeface="Times New Roman"/>
                <a:sym typeface="Times New Roman"/>
              </a:endParaRPr>
            </a:p>
          </p:txBody>
        </p:sp>
        <p:sp>
          <p:nvSpPr>
            <p:cNvPr id="398" name="Google Shape;398;p27"/>
            <p:cNvSpPr/>
            <p:nvPr/>
          </p:nvSpPr>
          <p:spPr>
            <a:xfrm>
              <a:off x="0" y="2374469"/>
              <a:ext cx="6600496" cy="302400"/>
            </a:xfrm>
            <a:prstGeom prst="rect">
              <a:avLst/>
            </a:prstGeom>
            <a:solidFill>
              <a:srgbClr val="F5D7C9">
                <a:alpha val="89803"/>
              </a:srgbClr>
            </a:solidFill>
            <a:ln cap="flat" cmpd="sng" w="12700">
              <a:solidFill>
                <a:srgbClr val="E3831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27"/>
            <p:cNvSpPr/>
            <p:nvPr/>
          </p:nvSpPr>
          <p:spPr>
            <a:xfrm>
              <a:off x="330024" y="2197349"/>
              <a:ext cx="4620347" cy="354240"/>
            </a:xfrm>
            <a:prstGeom prst="roundRect">
              <a:avLst>
                <a:gd fmla="val 16667" name="adj"/>
              </a:avLst>
            </a:prstGeom>
            <a:gradFill>
              <a:gsLst>
                <a:gs pos="0">
                  <a:srgbClr val="ECECEC"/>
                </a:gs>
                <a:gs pos="34000">
                  <a:srgbClr val="EFEFEF"/>
                </a:gs>
                <a:gs pos="70000">
                  <a:srgbClr val="F3F3F3"/>
                </a:gs>
                <a:gs pos="100000">
                  <a:schemeClr val="lt1"/>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27"/>
            <p:cNvSpPr txBox="1"/>
            <p:nvPr/>
          </p:nvSpPr>
          <p:spPr>
            <a:xfrm>
              <a:off x="347317" y="2214642"/>
              <a:ext cx="4585761" cy="319654"/>
            </a:xfrm>
            <a:prstGeom prst="rect">
              <a:avLst/>
            </a:prstGeom>
            <a:noFill/>
            <a:ln>
              <a:noFill/>
            </a:ln>
          </p:spPr>
          <p:txBody>
            <a:bodyPr anchorCtr="0" anchor="ctr" bIns="0" lIns="174625" spcFirstLastPara="1" rIns="174625" wrap="square" tIns="0">
              <a:noAutofit/>
            </a:bodyPr>
            <a:lstStyle/>
            <a:p>
              <a:pPr indent="0" lvl="0" marL="0" marR="0" rtl="0" algn="l">
                <a:lnSpc>
                  <a:spcPct val="90000"/>
                </a:lnSpc>
                <a:spcBef>
                  <a:spcPts val="0"/>
                </a:spcBef>
                <a:spcAft>
                  <a:spcPts val="0"/>
                </a:spcAft>
                <a:buClr>
                  <a:schemeClr val="lt1"/>
                </a:buClr>
                <a:buSzPts val="2000"/>
                <a:buFont typeface="Times New Roman"/>
                <a:buNone/>
              </a:pPr>
              <a:r>
                <a:rPr lang="en-US" sz="2000">
                  <a:solidFill>
                    <a:schemeClr val="lt1"/>
                  </a:solidFill>
                  <a:latin typeface="Times New Roman"/>
                  <a:ea typeface="Times New Roman"/>
                  <a:cs typeface="Times New Roman"/>
                  <a:sym typeface="Times New Roman"/>
                </a:rPr>
                <a:t>Ferrodinamik o’lchash asboblari</a:t>
              </a:r>
              <a:endParaRPr sz="2000">
                <a:solidFill>
                  <a:schemeClr val="lt1"/>
                </a:solidFill>
                <a:latin typeface="Times New Roman"/>
                <a:ea typeface="Times New Roman"/>
                <a:cs typeface="Times New Roman"/>
                <a:sym typeface="Times New Roman"/>
              </a:endParaRPr>
            </a:p>
          </p:txBody>
        </p:sp>
        <p:sp>
          <p:nvSpPr>
            <p:cNvPr id="401" name="Google Shape;401;p27"/>
            <p:cNvSpPr/>
            <p:nvPr/>
          </p:nvSpPr>
          <p:spPr>
            <a:xfrm>
              <a:off x="0" y="2918789"/>
              <a:ext cx="6600496" cy="302400"/>
            </a:xfrm>
            <a:prstGeom prst="rect">
              <a:avLst/>
            </a:prstGeom>
            <a:solidFill>
              <a:srgbClr val="F5D7C9">
                <a:alpha val="89803"/>
              </a:srgbClr>
            </a:solidFill>
            <a:ln cap="flat" cmpd="sng" w="12700">
              <a:solidFill>
                <a:srgbClr val="E3831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27"/>
            <p:cNvSpPr/>
            <p:nvPr/>
          </p:nvSpPr>
          <p:spPr>
            <a:xfrm>
              <a:off x="330024" y="2741669"/>
              <a:ext cx="4620347" cy="354240"/>
            </a:xfrm>
            <a:prstGeom prst="roundRect">
              <a:avLst>
                <a:gd fmla="val 16667" name="adj"/>
              </a:avLst>
            </a:prstGeom>
            <a:gradFill>
              <a:gsLst>
                <a:gs pos="0">
                  <a:srgbClr val="ECECEC"/>
                </a:gs>
                <a:gs pos="34000">
                  <a:srgbClr val="EFEFEF"/>
                </a:gs>
                <a:gs pos="70000">
                  <a:srgbClr val="F3F3F3"/>
                </a:gs>
                <a:gs pos="100000">
                  <a:schemeClr val="lt1"/>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27"/>
            <p:cNvSpPr txBox="1"/>
            <p:nvPr/>
          </p:nvSpPr>
          <p:spPr>
            <a:xfrm>
              <a:off x="347317" y="2758962"/>
              <a:ext cx="4585761" cy="319654"/>
            </a:xfrm>
            <a:prstGeom prst="rect">
              <a:avLst/>
            </a:prstGeom>
            <a:noFill/>
            <a:ln>
              <a:noFill/>
            </a:ln>
          </p:spPr>
          <p:txBody>
            <a:bodyPr anchorCtr="0" anchor="ctr" bIns="0" lIns="174625" spcFirstLastPara="1" rIns="174625" wrap="square" tIns="0">
              <a:noAutofit/>
            </a:bodyPr>
            <a:lstStyle/>
            <a:p>
              <a:pPr indent="0" lvl="0" marL="0" marR="0" rtl="0" algn="l">
                <a:lnSpc>
                  <a:spcPct val="90000"/>
                </a:lnSpc>
                <a:spcBef>
                  <a:spcPts val="0"/>
                </a:spcBef>
                <a:spcAft>
                  <a:spcPts val="0"/>
                </a:spcAft>
                <a:buClr>
                  <a:schemeClr val="lt1"/>
                </a:buClr>
                <a:buSzPts val="2000"/>
                <a:buFont typeface="Times New Roman"/>
                <a:buNone/>
              </a:pPr>
              <a:r>
                <a:rPr lang="en-US" sz="2000">
                  <a:solidFill>
                    <a:schemeClr val="lt1"/>
                  </a:solidFill>
                  <a:latin typeface="Times New Roman"/>
                  <a:ea typeface="Times New Roman"/>
                  <a:cs typeface="Times New Roman"/>
                  <a:sym typeface="Times New Roman"/>
                </a:rPr>
                <a:t>Elektrostatik o’lchash asboblari</a:t>
              </a:r>
              <a:endParaRPr sz="2000">
                <a:solidFill>
                  <a:schemeClr val="lt1"/>
                </a:solidFill>
                <a:latin typeface="Times New Roman"/>
                <a:ea typeface="Times New Roman"/>
                <a:cs typeface="Times New Roman"/>
                <a:sym typeface="Times New Roman"/>
              </a:endParaRPr>
            </a:p>
          </p:txBody>
        </p:sp>
      </p:grpSp>
      <p:sp>
        <p:nvSpPr>
          <p:cNvPr id="404" name="Google Shape;404;p27"/>
          <p:cNvSpPr txBox="1"/>
          <p:nvPr/>
        </p:nvSpPr>
        <p:spPr>
          <a:xfrm>
            <a:off x="2186550" y="1857439"/>
            <a:ext cx="9040892"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Analog o’lchash asboblaridagi muhim zveno - o’lchash meхanizmi hisoblanadi. Bu turdagi o’lchash asboblari o’lchash meхanizmini ishlash tizimiga ko’ra quyidagi turlarga bo’linadi: </a:t>
            </a:r>
            <a:endParaRPr sz="1800">
              <a:solidFill>
                <a:schemeClr val="dk1"/>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8" name="Shape 408"/>
        <p:cNvGrpSpPr/>
        <p:nvPr/>
      </p:nvGrpSpPr>
      <p:grpSpPr>
        <a:xfrm>
          <a:off x="0" y="0"/>
          <a:ext cx="0" cy="0"/>
          <a:chOff x="0" y="0"/>
          <a:chExt cx="0" cy="0"/>
        </a:xfrm>
      </p:grpSpPr>
      <p:sp>
        <p:nvSpPr>
          <p:cNvPr id="409" name="Google Shape;409;p28"/>
          <p:cNvSpPr/>
          <p:nvPr/>
        </p:nvSpPr>
        <p:spPr>
          <a:xfrm>
            <a:off x="1524248" y="1754022"/>
            <a:ext cx="9964340" cy="3668505"/>
          </a:xfrm>
          <a:prstGeom prst="rect">
            <a:avLst/>
          </a:prstGeom>
          <a:noFill/>
          <a:ln>
            <a:noFill/>
          </a:ln>
        </p:spPr>
        <p:txBody>
          <a:bodyPr anchorCtr="0" anchor="t" bIns="45700" lIns="91425" spcFirstLastPara="1" rIns="91425" wrap="square" tIns="45700">
            <a:spAutoFit/>
          </a:bodyPr>
          <a:lstStyle/>
          <a:p>
            <a:pPr indent="449580" lvl="0" marL="0" marR="0" rtl="0" algn="just">
              <a:lnSpc>
                <a:spcPct val="115000"/>
              </a:lnSpc>
              <a:spcBef>
                <a:spcPts val="0"/>
              </a:spcBef>
              <a:spcAft>
                <a:spcPts val="0"/>
              </a:spcAft>
              <a:buNone/>
            </a:pPr>
            <a:r>
              <a:rPr lang="en-US" sz="2400">
                <a:solidFill>
                  <a:schemeClr val="dk1"/>
                </a:solidFill>
                <a:latin typeface="Times New Roman"/>
                <a:ea typeface="Times New Roman"/>
                <a:cs typeface="Times New Roman"/>
                <a:sym typeface="Times New Roman"/>
              </a:rPr>
              <a:t> </a:t>
            </a:r>
            <a:endParaRPr sz="1800">
              <a:solidFill>
                <a:schemeClr val="dk1"/>
              </a:solidFill>
              <a:latin typeface="Times New Roman"/>
              <a:ea typeface="Times New Roman"/>
              <a:cs typeface="Times New Roman"/>
              <a:sym typeface="Times New Roman"/>
            </a:endParaRPr>
          </a:p>
          <a:p>
            <a:pPr indent="449580" lvl="0" marL="0" marR="0" rtl="0" algn="just">
              <a:lnSpc>
                <a:spcPct val="115000"/>
              </a:lnSpc>
              <a:spcBef>
                <a:spcPts val="0"/>
              </a:spcBef>
              <a:spcAft>
                <a:spcPts val="0"/>
              </a:spcAft>
              <a:buNone/>
            </a:pPr>
            <a:r>
              <a:rPr lang="en-US" sz="2400">
                <a:solidFill>
                  <a:schemeClr val="dk1"/>
                </a:solidFill>
                <a:latin typeface="Times New Roman"/>
                <a:ea typeface="Times New Roman"/>
                <a:cs typeface="Times New Roman"/>
                <a:sym typeface="Times New Roman"/>
              </a:rPr>
              <a:t>A.  Asosiy o’lchash birliklari va ularning karrali va ulushli qiymatlari: </a:t>
            </a:r>
            <a:endParaRPr/>
          </a:p>
          <a:p>
            <a:pPr indent="449580" lvl="0" marL="0" marR="0" rtl="0" algn="just">
              <a:lnSpc>
                <a:spcPct val="115000"/>
              </a:lnSpc>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342900" lvl="2" marL="1257300" marR="0" rtl="0" algn="just">
              <a:lnSpc>
                <a:spcPct val="115000"/>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Times New Roman"/>
                <a:ea typeface="Times New Roman"/>
                <a:cs typeface="Times New Roman"/>
                <a:sym typeface="Times New Roman"/>
              </a:rPr>
              <a:t>kA, kV, mA, mV, W, MW, Hz, kHz, MHz va hokazolar; </a:t>
            </a:r>
            <a:endParaRPr b="0" i="0" sz="1800" u="none" cap="none" strike="noStrike">
              <a:solidFill>
                <a:schemeClr val="dk1"/>
              </a:solidFill>
              <a:latin typeface="Times New Roman"/>
              <a:ea typeface="Times New Roman"/>
              <a:cs typeface="Times New Roman"/>
              <a:sym typeface="Times New Roman"/>
            </a:endParaRPr>
          </a:p>
          <a:p>
            <a:pPr indent="449580" lvl="0" marL="0" marR="0" rtl="0" algn="just">
              <a:lnSpc>
                <a:spcPct val="115000"/>
              </a:lnSpc>
              <a:spcBef>
                <a:spcPts val="0"/>
              </a:spcBef>
              <a:spcAft>
                <a:spcPts val="0"/>
              </a:spcAft>
              <a:buNone/>
            </a:pPr>
            <a:r>
              <a:rPr lang="en-US" sz="2400">
                <a:solidFill>
                  <a:schemeClr val="dk1"/>
                </a:solidFill>
                <a:latin typeface="Times New Roman"/>
                <a:ea typeface="Times New Roman"/>
                <a:cs typeface="Times New Roman"/>
                <a:sym typeface="Times New Roman"/>
              </a:rPr>
              <a:t> </a:t>
            </a:r>
            <a:endParaRPr/>
          </a:p>
          <a:p>
            <a:pPr indent="449580" lvl="0" marL="0" marR="0" rtl="0" algn="just">
              <a:lnSpc>
                <a:spcPct val="115000"/>
              </a:lnSpc>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449580" lvl="0" marL="0" marR="0" rtl="0" algn="just">
              <a:lnSpc>
                <a:spcPct val="115000"/>
              </a:lnSpc>
              <a:spcBef>
                <a:spcPts val="0"/>
              </a:spcBef>
              <a:spcAft>
                <a:spcPts val="0"/>
              </a:spcAft>
              <a:buNone/>
            </a:pPr>
            <a:r>
              <a:rPr lang="en-US" sz="2400">
                <a:solidFill>
                  <a:schemeClr val="dk1"/>
                </a:solidFill>
                <a:latin typeface="Times New Roman"/>
                <a:ea typeface="Times New Roman"/>
                <a:cs typeface="Times New Roman"/>
                <a:sym typeface="Times New Roman"/>
              </a:rPr>
              <a:t>B. O’lchash zanjiridagi tokning turi:  </a:t>
            </a:r>
            <a:endParaRPr sz="1800">
              <a:solidFill>
                <a:schemeClr val="dk1"/>
              </a:solidFill>
              <a:latin typeface="Times New Roman"/>
              <a:ea typeface="Times New Roman"/>
              <a:cs typeface="Times New Roman"/>
              <a:sym typeface="Times New Roman"/>
            </a:endParaRPr>
          </a:p>
          <a:p>
            <a:pPr indent="-342900" lvl="2" marL="1257300" marR="0" rtl="0" algn="just">
              <a:lnSpc>
                <a:spcPct val="115000"/>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Times New Roman"/>
                <a:ea typeface="Times New Roman"/>
                <a:cs typeface="Times New Roman"/>
                <a:sym typeface="Times New Roman"/>
              </a:rPr>
              <a:t>o’zgaruvchan tok zanjirida ishlaydi; </a:t>
            </a:r>
            <a:endParaRPr/>
          </a:p>
          <a:p>
            <a:pPr indent="-342900" lvl="2" marL="1257300" marR="0" rtl="0" algn="just">
              <a:lnSpc>
                <a:spcPct val="115000"/>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Times New Roman"/>
                <a:ea typeface="Times New Roman"/>
                <a:cs typeface="Times New Roman"/>
                <a:sym typeface="Times New Roman"/>
              </a:rPr>
              <a:t>o’zgarmas tok zanjirida ishlaydi </a:t>
            </a:r>
            <a:endParaRPr b="0" i="0" sz="2400" u="none" cap="none" strike="noStrike">
              <a:solidFill>
                <a:schemeClr val="dk1"/>
              </a:solidFill>
              <a:latin typeface="Times New Roman"/>
              <a:ea typeface="Times New Roman"/>
              <a:cs typeface="Times New Roman"/>
              <a:sym typeface="Times New Roman"/>
            </a:endParaRPr>
          </a:p>
        </p:txBody>
      </p:sp>
      <p:sp>
        <p:nvSpPr>
          <p:cNvPr id="410" name="Google Shape;410;p28"/>
          <p:cNvSpPr txBox="1"/>
          <p:nvPr/>
        </p:nvSpPr>
        <p:spPr>
          <a:xfrm>
            <a:off x="1740341" y="303753"/>
            <a:ext cx="9256853" cy="1131720"/>
          </a:xfrm>
          <a:prstGeom prst="rect">
            <a:avLst/>
          </a:prstGeom>
          <a:noFill/>
          <a:ln>
            <a:noFill/>
          </a:ln>
        </p:spPr>
        <p:txBody>
          <a:bodyPr anchorCtr="0" anchor="t" bIns="45700" lIns="91425" spcFirstLastPara="1" rIns="91425" wrap="square" tIns="45700">
            <a:spAutoFit/>
          </a:bodyPr>
          <a:lstStyle/>
          <a:p>
            <a:pPr indent="449580" lvl="0" marL="0" marR="0" rtl="0" algn="ctr">
              <a:lnSpc>
                <a:spcPct val="115000"/>
              </a:lnSpc>
              <a:spcBef>
                <a:spcPts val="0"/>
              </a:spcBef>
              <a:spcAft>
                <a:spcPts val="0"/>
              </a:spcAft>
              <a:buNone/>
            </a:pPr>
            <a:r>
              <a:rPr b="1" lang="en-US" sz="2000">
                <a:solidFill>
                  <a:schemeClr val="dk1"/>
                </a:solidFill>
                <a:latin typeface="Times New Roman"/>
                <a:ea typeface="Times New Roman"/>
                <a:cs typeface="Times New Roman"/>
                <a:sym typeface="Times New Roman"/>
              </a:rPr>
              <a:t>O’lchash asboblariga maхsus shartli belgilar chizilgan bo’ladi va bu belgilar asosida o’lchash asbobining muhim fazilatlari borasida kerakli ma’lumotlarni olishimiz mumkin. Quyida shu belgilarning asosiylarini keltirib o’tamiz: </a:t>
            </a:r>
            <a:endParaRPr b="1" sz="1600">
              <a:solidFill>
                <a:schemeClr val="dk1"/>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4" name="Shape 414"/>
        <p:cNvGrpSpPr/>
        <p:nvPr/>
      </p:nvGrpSpPr>
      <p:grpSpPr>
        <a:xfrm>
          <a:off x="0" y="0"/>
          <a:ext cx="0" cy="0"/>
          <a:chOff x="0" y="0"/>
          <a:chExt cx="0" cy="0"/>
        </a:xfrm>
      </p:grpSpPr>
      <p:sp>
        <p:nvSpPr>
          <p:cNvPr id="415" name="Google Shape;415;p29"/>
          <p:cNvSpPr/>
          <p:nvPr/>
        </p:nvSpPr>
        <p:spPr>
          <a:xfrm>
            <a:off x="210274" y="877483"/>
            <a:ext cx="11771452" cy="5487464"/>
          </a:xfrm>
          <a:prstGeom prst="rect">
            <a:avLst/>
          </a:prstGeom>
          <a:noFill/>
          <a:ln>
            <a:noFill/>
          </a:ln>
        </p:spPr>
        <p:txBody>
          <a:bodyPr anchorCtr="0" anchor="t" bIns="45700" lIns="91425" spcFirstLastPara="1" rIns="91425" wrap="square" tIns="45700">
            <a:spAutoFit/>
          </a:bodyPr>
          <a:lstStyle/>
          <a:p>
            <a:pPr indent="449580" lvl="0" marL="0" marR="0" rtl="0" algn="just">
              <a:lnSpc>
                <a:spcPct val="115000"/>
              </a:lnSpc>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449580" lvl="0" marL="0" marR="0" rtl="0" algn="just">
              <a:lnSpc>
                <a:spcPct val="115000"/>
              </a:lnSpc>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449580" lvl="0" marL="0" marR="0" rtl="0" algn="just">
              <a:lnSpc>
                <a:spcPct val="115000"/>
              </a:lnSpc>
              <a:spcBef>
                <a:spcPts val="0"/>
              </a:spcBef>
              <a:spcAft>
                <a:spcPts val="0"/>
              </a:spcAft>
              <a:buNone/>
            </a:pPr>
            <a:r>
              <a:rPr lang="en-US" sz="1800">
                <a:solidFill>
                  <a:schemeClr val="dk1"/>
                </a:solidFill>
                <a:latin typeface="Times New Roman"/>
                <a:ea typeface="Times New Roman"/>
                <a:cs typeface="Times New Roman"/>
                <a:sym typeface="Times New Roman"/>
              </a:rPr>
              <a:t> </a:t>
            </a:r>
            <a:endParaRPr sz="1400">
              <a:solidFill>
                <a:schemeClr val="dk1"/>
              </a:solidFill>
              <a:latin typeface="Calibri"/>
              <a:ea typeface="Calibri"/>
              <a:cs typeface="Calibri"/>
              <a:sym typeface="Calibri"/>
            </a:endParaRPr>
          </a:p>
          <a:p>
            <a:pPr indent="449580" lvl="0" marL="0" marR="0" rtl="0" algn="just">
              <a:lnSpc>
                <a:spcPct val="115000"/>
              </a:lnSpc>
              <a:spcBef>
                <a:spcPts val="0"/>
              </a:spcBef>
              <a:spcAft>
                <a:spcPts val="0"/>
              </a:spcAft>
              <a:buNone/>
            </a:pPr>
            <a:r>
              <a:rPr lang="en-US" sz="1800">
                <a:solidFill>
                  <a:schemeClr val="dk1"/>
                </a:solidFill>
                <a:latin typeface="Times New Roman"/>
                <a:ea typeface="Times New Roman"/>
                <a:cs typeface="Times New Roman"/>
                <a:sym typeface="Times New Roman"/>
              </a:rPr>
              <a:t>D. Хavfsizligi: </a:t>
            </a:r>
            <a:endParaRPr sz="1400">
              <a:solidFill>
                <a:schemeClr val="dk1"/>
              </a:solidFill>
              <a:latin typeface="Calibri"/>
              <a:ea typeface="Calibri"/>
              <a:cs typeface="Calibri"/>
              <a:sym typeface="Calibri"/>
            </a:endParaRPr>
          </a:p>
          <a:p>
            <a:pPr indent="-342900" lvl="2" marL="1257300" marR="0" rtl="0" algn="just">
              <a:lnSpc>
                <a:spcPct val="115000"/>
              </a:lnSpc>
              <a:spcBef>
                <a:spcPts val="0"/>
              </a:spcBef>
              <a:spcAft>
                <a:spcPts val="0"/>
              </a:spcAft>
              <a:buClr>
                <a:schemeClr val="dk1"/>
              </a:buClr>
              <a:buSzPts val="1800"/>
              <a:buFont typeface="Noto Sans Symbols"/>
              <a:buChar char="∙"/>
            </a:pPr>
            <a:r>
              <a:rPr b="0" i="0" lang="en-US" sz="1800" u="none" cap="none" strike="noStrike">
                <a:solidFill>
                  <a:schemeClr val="dk1"/>
                </a:solidFill>
                <a:latin typeface="Times New Roman"/>
                <a:ea typeface="Times New Roman"/>
                <a:cs typeface="Times New Roman"/>
                <a:sym typeface="Times New Roman"/>
              </a:rPr>
              <a:t>Beshqirrali yulduzcha chizilgan bo’lib, agar uning ichida hech qanday raqam bo’lmasa, u holda asbob 500 voltli kuchlanish ostida sinalgan bo’ldi. Agar, raqam yozilgan bo’lsa, masalan 2, unda asbob 2000 volt kuchlanishida sinalgan bo’ladi.</a:t>
            </a:r>
            <a:endParaRPr b="0" i="0" sz="1400" u="none" cap="none" strike="noStrike">
              <a:solidFill>
                <a:schemeClr val="dk1"/>
              </a:solidFill>
              <a:latin typeface="Calibri"/>
              <a:ea typeface="Calibri"/>
              <a:cs typeface="Calibri"/>
              <a:sym typeface="Calibri"/>
            </a:endParaRPr>
          </a:p>
          <a:p>
            <a:pPr indent="449580" lvl="0" marL="0" marR="0" rtl="0" algn="just">
              <a:lnSpc>
                <a:spcPct val="115000"/>
              </a:lnSpc>
              <a:spcBef>
                <a:spcPts val="0"/>
              </a:spcBef>
              <a:spcAft>
                <a:spcPts val="0"/>
              </a:spcAft>
              <a:buNone/>
            </a:pPr>
            <a:r>
              <a:rPr lang="en-US" sz="1800">
                <a:solidFill>
                  <a:schemeClr val="dk1"/>
                </a:solidFill>
                <a:latin typeface="Times New Roman"/>
                <a:ea typeface="Times New Roman"/>
                <a:cs typeface="Times New Roman"/>
                <a:sym typeface="Times New Roman"/>
              </a:rPr>
              <a:t> </a:t>
            </a:r>
            <a:endParaRPr sz="1400">
              <a:solidFill>
                <a:schemeClr val="dk1"/>
              </a:solidFill>
              <a:latin typeface="Calibri"/>
              <a:ea typeface="Calibri"/>
              <a:cs typeface="Calibri"/>
              <a:sym typeface="Calibri"/>
            </a:endParaRPr>
          </a:p>
          <a:p>
            <a:pPr indent="449580" lvl="0" marL="0" marR="0" rtl="0" algn="just">
              <a:lnSpc>
                <a:spcPct val="115000"/>
              </a:lnSpc>
              <a:spcBef>
                <a:spcPts val="0"/>
              </a:spcBef>
              <a:spcAft>
                <a:spcPts val="0"/>
              </a:spcAft>
              <a:buNone/>
            </a:pPr>
            <a:r>
              <a:rPr lang="en-US" sz="1800">
                <a:solidFill>
                  <a:schemeClr val="dk1"/>
                </a:solidFill>
                <a:latin typeface="Times New Roman"/>
                <a:ea typeface="Times New Roman"/>
                <a:cs typeface="Times New Roman"/>
                <a:sym typeface="Times New Roman"/>
              </a:rPr>
              <a:t> E.  Foydalanish holati:  </a:t>
            </a:r>
            <a:endParaRPr sz="1400">
              <a:solidFill>
                <a:schemeClr val="dk1"/>
              </a:solidFill>
              <a:latin typeface="Calibri"/>
              <a:ea typeface="Calibri"/>
              <a:cs typeface="Calibri"/>
              <a:sym typeface="Calibri"/>
            </a:endParaRPr>
          </a:p>
          <a:p>
            <a:pPr indent="-342900" lvl="2" marL="1257300" marR="0" rtl="0" algn="just">
              <a:lnSpc>
                <a:spcPct val="115000"/>
              </a:lnSpc>
              <a:spcBef>
                <a:spcPts val="0"/>
              </a:spcBef>
              <a:spcAft>
                <a:spcPts val="0"/>
              </a:spcAft>
              <a:buClr>
                <a:schemeClr val="dk1"/>
              </a:buClr>
              <a:buSzPts val="1800"/>
              <a:buFont typeface="Noto Sans Symbols"/>
              <a:buChar char="∙"/>
            </a:pPr>
            <a:r>
              <a:rPr b="0" i="0" lang="en-US" sz="1800" u="none" cap="none" strike="noStrike">
                <a:solidFill>
                  <a:schemeClr val="dk1"/>
                </a:solidFill>
                <a:latin typeface="Times New Roman"/>
                <a:ea typeface="Times New Roman"/>
                <a:cs typeface="Times New Roman"/>
                <a:sym typeface="Times New Roman"/>
              </a:rPr>
              <a:t>┴ -  vertikal holda joylashtiriladi, </a:t>
            </a:r>
            <a:endParaRPr b="0" i="0" sz="1400" u="none" cap="none" strike="noStrike">
              <a:solidFill>
                <a:schemeClr val="dk1"/>
              </a:solidFill>
              <a:latin typeface="Calibri"/>
              <a:ea typeface="Calibri"/>
              <a:cs typeface="Calibri"/>
              <a:sym typeface="Calibri"/>
            </a:endParaRPr>
          </a:p>
          <a:p>
            <a:pPr indent="-342900" lvl="2" marL="1257300" marR="0" rtl="0" algn="just">
              <a:lnSpc>
                <a:spcPct val="115000"/>
              </a:lnSpc>
              <a:spcBef>
                <a:spcPts val="0"/>
              </a:spcBef>
              <a:spcAft>
                <a:spcPts val="0"/>
              </a:spcAft>
              <a:buClr>
                <a:schemeClr val="dk1"/>
              </a:buClr>
              <a:buSzPts val="1800"/>
              <a:buFont typeface="Noto Sans Symbols"/>
              <a:buChar char="∙"/>
            </a:pPr>
            <a:r>
              <a:rPr b="0" i="0" lang="en-US" sz="1800" u="none" cap="none" strike="noStrike">
                <a:solidFill>
                  <a:schemeClr val="dk1"/>
                </a:solidFill>
                <a:latin typeface="Times New Roman"/>
                <a:ea typeface="Times New Roman"/>
                <a:cs typeface="Times New Roman"/>
                <a:sym typeface="Times New Roman"/>
              </a:rPr>
              <a:t>P -  gorizontal holatda joylashtiriladi; </a:t>
            </a:r>
            <a:endParaRPr b="0" i="0" sz="1400" u="none" cap="none" strike="noStrike">
              <a:solidFill>
                <a:schemeClr val="dk1"/>
              </a:solidFill>
              <a:latin typeface="Calibri"/>
              <a:ea typeface="Calibri"/>
              <a:cs typeface="Calibri"/>
              <a:sym typeface="Calibri"/>
            </a:endParaRPr>
          </a:p>
          <a:p>
            <a:pPr indent="-342900" lvl="2" marL="1257300" marR="0" rtl="0" algn="just">
              <a:lnSpc>
                <a:spcPct val="115000"/>
              </a:lnSpc>
              <a:spcBef>
                <a:spcPts val="0"/>
              </a:spcBef>
              <a:spcAft>
                <a:spcPts val="0"/>
              </a:spcAft>
              <a:buClr>
                <a:schemeClr val="dk1"/>
              </a:buClr>
              <a:buSzPts val="1800"/>
              <a:buFont typeface="Noto Sans Symbols"/>
              <a:buChar char="∙"/>
            </a:pPr>
            <a:r>
              <a:rPr b="0" i="0" lang="en-US" sz="1800" u="none" cap="none" strike="noStrike">
                <a:solidFill>
                  <a:schemeClr val="dk1"/>
                </a:solidFill>
                <a:latin typeface="Times New Roman"/>
                <a:ea typeface="Times New Roman"/>
                <a:cs typeface="Times New Roman"/>
                <a:sym typeface="Times New Roman"/>
              </a:rPr>
              <a:t>60</a:t>
            </a:r>
            <a:r>
              <a:rPr b="0" baseline="30000" i="0" lang="en-US" sz="1800" u="none" cap="none" strike="noStrike">
                <a:solidFill>
                  <a:schemeClr val="dk1"/>
                </a:solidFill>
                <a:latin typeface="Times New Roman"/>
                <a:ea typeface="Times New Roman"/>
                <a:cs typeface="Times New Roman"/>
                <a:sym typeface="Times New Roman"/>
              </a:rPr>
              <a:t>0</a:t>
            </a:r>
            <a:r>
              <a:rPr b="0" i="0" lang="en-US" sz="1800" u="none" cap="none" strike="noStrike">
                <a:solidFill>
                  <a:schemeClr val="dk1"/>
                </a:solidFill>
                <a:latin typeface="Times New Roman"/>
                <a:ea typeface="Times New Roman"/>
                <a:cs typeface="Times New Roman"/>
                <a:sym typeface="Times New Roman"/>
              </a:rPr>
              <a:t>–  qiya holatda joylashtiriladi. </a:t>
            </a:r>
            <a:endParaRPr b="0" i="0" sz="1400" u="none" cap="none" strike="noStrike">
              <a:solidFill>
                <a:schemeClr val="dk1"/>
              </a:solidFill>
              <a:latin typeface="Calibri"/>
              <a:ea typeface="Calibri"/>
              <a:cs typeface="Calibri"/>
              <a:sym typeface="Calibri"/>
            </a:endParaRPr>
          </a:p>
          <a:p>
            <a:pPr indent="449580" lvl="0" marL="0" marR="0" rtl="0" algn="just">
              <a:lnSpc>
                <a:spcPct val="115000"/>
              </a:lnSpc>
              <a:spcBef>
                <a:spcPts val="0"/>
              </a:spcBef>
              <a:spcAft>
                <a:spcPts val="0"/>
              </a:spcAft>
              <a:buNone/>
            </a:pPr>
            <a:r>
              <a:rPr lang="en-US" sz="1800">
                <a:solidFill>
                  <a:schemeClr val="dk1"/>
                </a:solidFill>
                <a:latin typeface="Times New Roman"/>
                <a:ea typeface="Times New Roman"/>
                <a:cs typeface="Times New Roman"/>
                <a:sym typeface="Times New Roman"/>
              </a:rPr>
              <a:t> </a:t>
            </a:r>
            <a:endParaRPr sz="1400">
              <a:solidFill>
                <a:schemeClr val="dk1"/>
              </a:solidFill>
              <a:latin typeface="Calibri"/>
              <a:ea typeface="Calibri"/>
              <a:cs typeface="Calibri"/>
              <a:sym typeface="Calibri"/>
            </a:endParaRPr>
          </a:p>
          <a:p>
            <a:pPr indent="449580" lvl="0" marL="0" marR="0" rtl="0" algn="just">
              <a:lnSpc>
                <a:spcPct val="115000"/>
              </a:lnSpc>
              <a:spcBef>
                <a:spcPts val="0"/>
              </a:spcBef>
              <a:spcAft>
                <a:spcPts val="0"/>
              </a:spcAft>
              <a:buNone/>
            </a:pPr>
            <a:r>
              <a:rPr lang="en-US" sz="1800">
                <a:solidFill>
                  <a:schemeClr val="dk1"/>
                </a:solidFill>
                <a:latin typeface="Times New Roman"/>
                <a:ea typeface="Times New Roman"/>
                <a:cs typeface="Times New Roman"/>
                <a:sym typeface="Times New Roman"/>
              </a:rPr>
              <a:t>F.  Aniqlik klasslari. </a:t>
            </a:r>
            <a:endParaRPr sz="1400">
              <a:solidFill>
                <a:schemeClr val="dk1"/>
              </a:solidFill>
              <a:latin typeface="Calibri"/>
              <a:ea typeface="Calibri"/>
              <a:cs typeface="Calibri"/>
              <a:sym typeface="Calibri"/>
            </a:endParaRPr>
          </a:p>
          <a:p>
            <a:pPr indent="-342900" lvl="2" marL="1257300" marR="0" rtl="0" algn="just">
              <a:lnSpc>
                <a:spcPct val="115000"/>
              </a:lnSpc>
              <a:spcBef>
                <a:spcPts val="0"/>
              </a:spcBef>
              <a:spcAft>
                <a:spcPts val="0"/>
              </a:spcAft>
              <a:buClr>
                <a:schemeClr val="dk1"/>
              </a:buClr>
              <a:buSzPts val="1800"/>
              <a:buFont typeface="Noto Sans Symbols"/>
              <a:buChar char="∙"/>
            </a:pPr>
            <a:r>
              <a:rPr b="0" i="0" lang="en-US" sz="1800" u="none" cap="none" strike="noStrike">
                <a:solidFill>
                  <a:schemeClr val="dk1"/>
                </a:solidFill>
                <a:latin typeface="Times New Roman"/>
                <a:ea typeface="Times New Roman"/>
                <a:cs typeface="Times New Roman"/>
                <a:sym typeface="Times New Roman"/>
              </a:rPr>
              <a:t>0,5; </a:t>
            </a:r>
            <a:endParaRPr b="0" i="0" sz="1400" u="none" cap="none" strike="noStrike">
              <a:solidFill>
                <a:schemeClr val="dk1"/>
              </a:solidFill>
              <a:latin typeface="Calibri"/>
              <a:ea typeface="Calibri"/>
              <a:cs typeface="Calibri"/>
              <a:sym typeface="Calibri"/>
            </a:endParaRPr>
          </a:p>
          <a:p>
            <a:pPr indent="-342900" lvl="2" marL="1257300" marR="0" rtl="0" algn="just">
              <a:lnSpc>
                <a:spcPct val="115000"/>
              </a:lnSpc>
              <a:spcBef>
                <a:spcPts val="0"/>
              </a:spcBef>
              <a:spcAft>
                <a:spcPts val="0"/>
              </a:spcAft>
              <a:buClr>
                <a:schemeClr val="dk1"/>
              </a:buClr>
              <a:buSzPts val="1800"/>
              <a:buFont typeface="Noto Sans Symbols"/>
              <a:buChar char="∙"/>
            </a:pPr>
            <a:r>
              <a:rPr b="0" i="0" lang="en-US" sz="1800" u="none" cap="none" strike="noStrike">
                <a:solidFill>
                  <a:schemeClr val="dk1"/>
                </a:solidFill>
                <a:latin typeface="Times New Roman"/>
                <a:ea typeface="Times New Roman"/>
                <a:cs typeface="Times New Roman"/>
                <a:sym typeface="Times New Roman"/>
              </a:rPr>
              <a:t>1,0;</a:t>
            </a:r>
            <a:endParaRPr b="0" i="0" sz="1400" u="none" cap="none" strike="noStrike">
              <a:solidFill>
                <a:schemeClr val="dk1"/>
              </a:solidFill>
              <a:latin typeface="Calibri"/>
              <a:ea typeface="Calibri"/>
              <a:cs typeface="Calibri"/>
              <a:sym typeface="Calibri"/>
            </a:endParaRPr>
          </a:p>
          <a:p>
            <a:pPr indent="-342900" lvl="2" marL="1257300" marR="0" rtl="0" algn="just">
              <a:lnSpc>
                <a:spcPct val="115000"/>
              </a:lnSpc>
              <a:spcBef>
                <a:spcPts val="0"/>
              </a:spcBef>
              <a:spcAft>
                <a:spcPts val="0"/>
              </a:spcAft>
              <a:buClr>
                <a:schemeClr val="dk1"/>
              </a:buClr>
              <a:buSzPts val="1800"/>
              <a:buFont typeface="Noto Sans Symbols"/>
              <a:buChar char="∙"/>
            </a:pPr>
            <a:r>
              <a:rPr b="0" i="0" lang="en-US" sz="1800" u="none" cap="none" strike="noStrike">
                <a:solidFill>
                  <a:schemeClr val="dk1"/>
                </a:solidFill>
                <a:latin typeface="Times New Roman"/>
                <a:ea typeface="Times New Roman"/>
                <a:cs typeface="Times New Roman"/>
                <a:sym typeface="Times New Roman"/>
              </a:rPr>
              <a:t>1,5;…kabi </a:t>
            </a:r>
            <a:endParaRPr b="0" i="0" sz="1400" u="none" cap="none" strike="noStrike">
              <a:solidFill>
                <a:schemeClr val="dk1"/>
              </a:solidFill>
              <a:latin typeface="Calibri"/>
              <a:ea typeface="Calibri"/>
              <a:cs typeface="Calibri"/>
              <a:sym typeface="Calibri"/>
            </a:endParaRPr>
          </a:p>
        </p:txBody>
      </p:sp>
      <p:sp>
        <p:nvSpPr>
          <p:cNvPr id="416" name="Google Shape;416;p29"/>
          <p:cNvSpPr txBox="1"/>
          <p:nvPr/>
        </p:nvSpPr>
        <p:spPr>
          <a:xfrm>
            <a:off x="1828800" y="302489"/>
            <a:ext cx="9306045" cy="1131720"/>
          </a:xfrm>
          <a:prstGeom prst="rect">
            <a:avLst/>
          </a:prstGeom>
          <a:noFill/>
          <a:ln>
            <a:noFill/>
          </a:ln>
        </p:spPr>
        <p:txBody>
          <a:bodyPr anchorCtr="0" anchor="t" bIns="45700" lIns="91425" spcFirstLastPara="1" rIns="91425" wrap="square" tIns="45700">
            <a:spAutoFit/>
          </a:bodyPr>
          <a:lstStyle/>
          <a:p>
            <a:pPr indent="449580" lvl="0" marL="0" marR="0" rtl="0" algn="ctr">
              <a:lnSpc>
                <a:spcPct val="115000"/>
              </a:lnSpc>
              <a:spcBef>
                <a:spcPts val="0"/>
              </a:spcBef>
              <a:spcAft>
                <a:spcPts val="0"/>
              </a:spcAft>
              <a:buNone/>
            </a:pPr>
            <a:r>
              <a:rPr b="1" lang="en-US" sz="2000">
                <a:solidFill>
                  <a:schemeClr val="dk1"/>
                </a:solidFill>
                <a:latin typeface="Times New Roman"/>
                <a:ea typeface="Times New Roman"/>
                <a:cs typeface="Times New Roman"/>
                <a:sym typeface="Times New Roman"/>
              </a:rPr>
              <a:t>O’lchash asboblariga maхsus shartli belgilar chizilgan bo’ladi va bu belgilar asosida o’lchash asbobining muhim fazilatlari borasida kerakli ma’lumotlarni olishimiz mumkin. Quyida shu belgilarning asosiylarini keltirib o’tamiz: </a:t>
            </a:r>
            <a:endParaRPr b="1" sz="1600">
              <a:solidFill>
                <a:schemeClr val="dk1"/>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0" name="Shape 420"/>
        <p:cNvGrpSpPr/>
        <p:nvPr/>
      </p:nvGrpSpPr>
      <p:grpSpPr>
        <a:xfrm>
          <a:off x="0" y="0"/>
          <a:ext cx="0" cy="0"/>
          <a:chOff x="0" y="0"/>
          <a:chExt cx="0" cy="0"/>
        </a:xfrm>
      </p:grpSpPr>
      <p:sp>
        <p:nvSpPr>
          <p:cNvPr id="421" name="Google Shape;421;p30"/>
          <p:cNvSpPr/>
          <p:nvPr/>
        </p:nvSpPr>
        <p:spPr>
          <a:xfrm>
            <a:off x="2936790" y="585120"/>
            <a:ext cx="7106244"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chemeClr val="dk1"/>
                </a:solidFill>
                <a:latin typeface="Times New Roman"/>
                <a:ea typeface="Times New Roman"/>
                <a:cs typeface="Times New Roman"/>
                <a:sym typeface="Times New Roman"/>
              </a:rPr>
              <a:t>Raqamli o’lchash asboblari analog o’lchash asboblariga nisbatan quyidagi afzalliklarga egadir: </a:t>
            </a:r>
            <a:endParaRPr b="1" sz="2400">
              <a:solidFill>
                <a:schemeClr val="dk1"/>
              </a:solidFill>
              <a:latin typeface="Calibri"/>
              <a:ea typeface="Calibri"/>
              <a:cs typeface="Calibri"/>
              <a:sym typeface="Calibri"/>
            </a:endParaRPr>
          </a:p>
        </p:txBody>
      </p:sp>
      <p:grpSp>
        <p:nvGrpSpPr>
          <p:cNvPr id="422" name="Google Shape;422;p30"/>
          <p:cNvGrpSpPr/>
          <p:nvPr/>
        </p:nvGrpSpPr>
        <p:grpSpPr>
          <a:xfrm>
            <a:off x="1783248" y="2227968"/>
            <a:ext cx="9413328" cy="3415906"/>
            <a:chOff x="0" y="33972"/>
            <a:chExt cx="9413328" cy="3415906"/>
          </a:xfrm>
        </p:grpSpPr>
        <p:sp>
          <p:nvSpPr>
            <p:cNvPr id="423" name="Google Shape;423;p30"/>
            <p:cNvSpPr/>
            <p:nvPr/>
          </p:nvSpPr>
          <p:spPr>
            <a:xfrm>
              <a:off x="0" y="196332"/>
              <a:ext cx="9413328" cy="277200"/>
            </a:xfrm>
            <a:prstGeom prst="rect">
              <a:avLst/>
            </a:prstGeom>
            <a:solidFill>
              <a:srgbClr val="E7D0CB">
                <a:alpha val="89803"/>
              </a:srgbClr>
            </a:solidFill>
            <a:ln cap="flat" cmpd="sng" w="12700">
              <a:solidFill>
                <a:srgbClr val="BB582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30"/>
            <p:cNvSpPr/>
            <p:nvPr/>
          </p:nvSpPr>
          <p:spPr>
            <a:xfrm>
              <a:off x="470666" y="33972"/>
              <a:ext cx="6589330" cy="324720"/>
            </a:xfrm>
            <a:prstGeom prst="roundRect">
              <a:avLst>
                <a:gd fmla="val 16667" name="adj"/>
              </a:avLst>
            </a:prstGeom>
            <a:gradFill>
              <a:gsLst>
                <a:gs pos="0">
                  <a:srgbClr val="ECECEC"/>
                </a:gs>
                <a:gs pos="34000">
                  <a:srgbClr val="EFEFEF"/>
                </a:gs>
                <a:gs pos="70000">
                  <a:srgbClr val="F3F3F3"/>
                </a:gs>
                <a:gs pos="100000">
                  <a:schemeClr val="lt1"/>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30"/>
            <p:cNvSpPr txBox="1"/>
            <p:nvPr/>
          </p:nvSpPr>
          <p:spPr>
            <a:xfrm>
              <a:off x="486518" y="49824"/>
              <a:ext cx="6557626" cy="293016"/>
            </a:xfrm>
            <a:prstGeom prst="rect">
              <a:avLst/>
            </a:prstGeom>
            <a:noFill/>
            <a:ln>
              <a:noFill/>
            </a:ln>
          </p:spPr>
          <p:txBody>
            <a:bodyPr anchorCtr="0" anchor="ctr" bIns="0" lIns="249050" spcFirstLastPara="1" rIns="249050" wrap="square" tIns="0">
              <a:noAutofit/>
            </a:bodyPr>
            <a:lstStyle/>
            <a:p>
              <a:pPr indent="0" lvl="0" marL="0" marR="0" rtl="0" algn="l">
                <a:lnSpc>
                  <a:spcPct val="90000"/>
                </a:lnSpc>
                <a:spcBef>
                  <a:spcPts val="0"/>
                </a:spcBef>
                <a:spcAft>
                  <a:spcPts val="0"/>
                </a:spcAft>
                <a:buClr>
                  <a:schemeClr val="lt1"/>
                </a:buClr>
                <a:buSzPts val="2000"/>
                <a:buFont typeface="Times New Roman"/>
                <a:buNone/>
              </a:pPr>
              <a:r>
                <a:rPr lang="en-US" sz="2000">
                  <a:solidFill>
                    <a:schemeClr val="lt1"/>
                  </a:solidFill>
                  <a:latin typeface="Times New Roman"/>
                  <a:ea typeface="Times New Roman"/>
                  <a:cs typeface="Times New Roman"/>
                  <a:sym typeface="Times New Roman"/>
                </a:rPr>
                <a:t>yuqori aniqlik</a:t>
              </a:r>
              <a:endParaRPr sz="2000">
                <a:solidFill>
                  <a:schemeClr val="lt1"/>
                </a:solidFill>
                <a:latin typeface="Times New Roman"/>
                <a:ea typeface="Times New Roman"/>
                <a:cs typeface="Times New Roman"/>
                <a:sym typeface="Times New Roman"/>
              </a:endParaRPr>
            </a:p>
          </p:txBody>
        </p:sp>
        <p:sp>
          <p:nvSpPr>
            <p:cNvPr id="426" name="Google Shape;426;p30"/>
            <p:cNvSpPr/>
            <p:nvPr/>
          </p:nvSpPr>
          <p:spPr>
            <a:xfrm>
              <a:off x="0" y="695292"/>
              <a:ext cx="9413328" cy="277200"/>
            </a:xfrm>
            <a:prstGeom prst="rect">
              <a:avLst/>
            </a:prstGeom>
            <a:solidFill>
              <a:srgbClr val="E7D0CB">
                <a:alpha val="89803"/>
              </a:srgbClr>
            </a:solidFill>
            <a:ln cap="flat" cmpd="sng" w="12700">
              <a:solidFill>
                <a:srgbClr val="BB582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30"/>
            <p:cNvSpPr/>
            <p:nvPr/>
          </p:nvSpPr>
          <p:spPr>
            <a:xfrm>
              <a:off x="470666" y="532932"/>
              <a:ext cx="6589330" cy="324720"/>
            </a:xfrm>
            <a:prstGeom prst="roundRect">
              <a:avLst>
                <a:gd fmla="val 16667" name="adj"/>
              </a:avLst>
            </a:prstGeom>
            <a:gradFill>
              <a:gsLst>
                <a:gs pos="0">
                  <a:srgbClr val="ECECEC"/>
                </a:gs>
                <a:gs pos="34000">
                  <a:srgbClr val="EFEFEF"/>
                </a:gs>
                <a:gs pos="70000">
                  <a:srgbClr val="F3F3F3"/>
                </a:gs>
                <a:gs pos="100000">
                  <a:schemeClr val="lt1"/>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30"/>
            <p:cNvSpPr txBox="1"/>
            <p:nvPr/>
          </p:nvSpPr>
          <p:spPr>
            <a:xfrm>
              <a:off x="486518" y="548784"/>
              <a:ext cx="6557626" cy="293016"/>
            </a:xfrm>
            <a:prstGeom prst="rect">
              <a:avLst/>
            </a:prstGeom>
            <a:noFill/>
            <a:ln>
              <a:noFill/>
            </a:ln>
          </p:spPr>
          <p:txBody>
            <a:bodyPr anchorCtr="0" anchor="ctr" bIns="0" lIns="249050" spcFirstLastPara="1" rIns="249050" wrap="square" tIns="0">
              <a:noAutofit/>
            </a:bodyPr>
            <a:lstStyle/>
            <a:p>
              <a:pPr indent="0" lvl="0" marL="0" marR="0" rtl="0" algn="l">
                <a:lnSpc>
                  <a:spcPct val="90000"/>
                </a:lnSpc>
                <a:spcBef>
                  <a:spcPts val="0"/>
                </a:spcBef>
                <a:spcAft>
                  <a:spcPts val="0"/>
                </a:spcAft>
                <a:buClr>
                  <a:schemeClr val="lt1"/>
                </a:buClr>
                <a:buSzPts val="2000"/>
                <a:buFont typeface="Times New Roman"/>
                <a:buNone/>
              </a:pPr>
              <a:r>
                <a:rPr lang="en-US" sz="2000">
                  <a:solidFill>
                    <a:schemeClr val="lt1"/>
                  </a:solidFill>
                  <a:latin typeface="Times New Roman"/>
                  <a:ea typeface="Times New Roman"/>
                  <a:cs typeface="Times New Roman"/>
                  <a:sym typeface="Times New Roman"/>
                </a:rPr>
                <a:t>keng ish diapazoni</a:t>
              </a:r>
              <a:endParaRPr sz="2000">
                <a:solidFill>
                  <a:schemeClr val="lt1"/>
                </a:solidFill>
                <a:latin typeface="Times New Roman"/>
                <a:ea typeface="Times New Roman"/>
                <a:cs typeface="Times New Roman"/>
                <a:sym typeface="Times New Roman"/>
              </a:endParaRPr>
            </a:p>
          </p:txBody>
        </p:sp>
        <p:sp>
          <p:nvSpPr>
            <p:cNvPr id="429" name="Google Shape;429;p30"/>
            <p:cNvSpPr/>
            <p:nvPr/>
          </p:nvSpPr>
          <p:spPr>
            <a:xfrm>
              <a:off x="0" y="1194252"/>
              <a:ext cx="9413328" cy="277200"/>
            </a:xfrm>
            <a:prstGeom prst="rect">
              <a:avLst/>
            </a:prstGeom>
            <a:solidFill>
              <a:srgbClr val="E7D0CB">
                <a:alpha val="89803"/>
              </a:srgbClr>
            </a:solidFill>
            <a:ln cap="flat" cmpd="sng" w="12700">
              <a:solidFill>
                <a:srgbClr val="BB582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30"/>
            <p:cNvSpPr/>
            <p:nvPr/>
          </p:nvSpPr>
          <p:spPr>
            <a:xfrm>
              <a:off x="470666" y="1031892"/>
              <a:ext cx="6589330" cy="324720"/>
            </a:xfrm>
            <a:prstGeom prst="roundRect">
              <a:avLst>
                <a:gd fmla="val 16667" name="adj"/>
              </a:avLst>
            </a:prstGeom>
            <a:gradFill>
              <a:gsLst>
                <a:gs pos="0">
                  <a:srgbClr val="ECECEC"/>
                </a:gs>
                <a:gs pos="34000">
                  <a:srgbClr val="EFEFEF"/>
                </a:gs>
                <a:gs pos="70000">
                  <a:srgbClr val="F3F3F3"/>
                </a:gs>
                <a:gs pos="100000">
                  <a:schemeClr val="lt1"/>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30"/>
            <p:cNvSpPr txBox="1"/>
            <p:nvPr/>
          </p:nvSpPr>
          <p:spPr>
            <a:xfrm>
              <a:off x="486518" y="1047744"/>
              <a:ext cx="6557626" cy="293016"/>
            </a:xfrm>
            <a:prstGeom prst="rect">
              <a:avLst/>
            </a:prstGeom>
            <a:noFill/>
            <a:ln>
              <a:noFill/>
            </a:ln>
          </p:spPr>
          <p:txBody>
            <a:bodyPr anchorCtr="0" anchor="ctr" bIns="0" lIns="249050" spcFirstLastPara="1" rIns="249050" wrap="square" tIns="0">
              <a:noAutofit/>
            </a:bodyPr>
            <a:lstStyle/>
            <a:p>
              <a:pPr indent="0" lvl="0" marL="0" marR="0" rtl="0" algn="l">
                <a:lnSpc>
                  <a:spcPct val="90000"/>
                </a:lnSpc>
                <a:spcBef>
                  <a:spcPts val="0"/>
                </a:spcBef>
                <a:spcAft>
                  <a:spcPts val="0"/>
                </a:spcAft>
                <a:buClr>
                  <a:schemeClr val="lt1"/>
                </a:buClr>
                <a:buSzPts val="2000"/>
                <a:buFont typeface="Times New Roman"/>
                <a:buNone/>
              </a:pPr>
              <a:r>
                <a:rPr lang="en-US" sz="2000">
                  <a:solidFill>
                    <a:schemeClr val="lt1"/>
                  </a:solidFill>
                  <a:latin typeface="Times New Roman"/>
                  <a:ea typeface="Times New Roman"/>
                  <a:cs typeface="Times New Roman"/>
                  <a:sym typeface="Times New Roman"/>
                </a:rPr>
                <a:t>tezkorlik</a:t>
              </a:r>
              <a:endParaRPr sz="2000">
                <a:solidFill>
                  <a:schemeClr val="lt1"/>
                </a:solidFill>
                <a:latin typeface="Times New Roman"/>
                <a:ea typeface="Times New Roman"/>
                <a:cs typeface="Times New Roman"/>
                <a:sym typeface="Times New Roman"/>
              </a:endParaRPr>
            </a:p>
          </p:txBody>
        </p:sp>
        <p:sp>
          <p:nvSpPr>
            <p:cNvPr id="432" name="Google Shape;432;p30"/>
            <p:cNvSpPr/>
            <p:nvPr/>
          </p:nvSpPr>
          <p:spPr>
            <a:xfrm>
              <a:off x="0" y="1693212"/>
              <a:ext cx="9413328" cy="277200"/>
            </a:xfrm>
            <a:prstGeom prst="rect">
              <a:avLst/>
            </a:prstGeom>
            <a:solidFill>
              <a:srgbClr val="E7D0CB">
                <a:alpha val="89803"/>
              </a:srgbClr>
            </a:solidFill>
            <a:ln cap="flat" cmpd="sng" w="12700">
              <a:solidFill>
                <a:srgbClr val="BB582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30"/>
            <p:cNvSpPr/>
            <p:nvPr/>
          </p:nvSpPr>
          <p:spPr>
            <a:xfrm>
              <a:off x="470666" y="1530852"/>
              <a:ext cx="6589330" cy="324720"/>
            </a:xfrm>
            <a:prstGeom prst="roundRect">
              <a:avLst>
                <a:gd fmla="val 16667" name="adj"/>
              </a:avLst>
            </a:prstGeom>
            <a:gradFill>
              <a:gsLst>
                <a:gs pos="0">
                  <a:srgbClr val="ECECEC"/>
                </a:gs>
                <a:gs pos="34000">
                  <a:srgbClr val="EFEFEF"/>
                </a:gs>
                <a:gs pos="70000">
                  <a:srgbClr val="F3F3F3"/>
                </a:gs>
                <a:gs pos="100000">
                  <a:schemeClr val="lt1"/>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30"/>
            <p:cNvSpPr txBox="1"/>
            <p:nvPr/>
          </p:nvSpPr>
          <p:spPr>
            <a:xfrm>
              <a:off x="486518" y="1546704"/>
              <a:ext cx="6557626" cy="293016"/>
            </a:xfrm>
            <a:prstGeom prst="rect">
              <a:avLst/>
            </a:prstGeom>
            <a:noFill/>
            <a:ln>
              <a:noFill/>
            </a:ln>
          </p:spPr>
          <p:txBody>
            <a:bodyPr anchorCtr="0" anchor="ctr" bIns="0" lIns="249050" spcFirstLastPara="1" rIns="249050" wrap="square" tIns="0">
              <a:noAutofit/>
            </a:bodyPr>
            <a:lstStyle/>
            <a:p>
              <a:pPr indent="0" lvl="0" marL="0" marR="0" rtl="0" algn="l">
                <a:lnSpc>
                  <a:spcPct val="90000"/>
                </a:lnSpc>
                <a:spcBef>
                  <a:spcPts val="0"/>
                </a:spcBef>
                <a:spcAft>
                  <a:spcPts val="0"/>
                </a:spcAft>
                <a:buClr>
                  <a:schemeClr val="lt1"/>
                </a:buClr>
                <a:buSzPts val="2000"/>
                <a:buFont typeface="Times New Roman"/>
                <a:buNone/>
              </a:pPr>
              <a:r>
                <a:rPr lang="en-US" sz="2000">
                  <a:solidFill>
                    <a:schemeClr val="lt1"/>
                  </a:solidFill>
                  <a:latin typeface="Times New Roman"/>
                  <a:ea typeface="Times New Roman"/>
                  <a:cs typeface="Times New Roman"/>
                  <a:sym typeface="Times New Roman"/>
                </a:rPr>
                <a:t>o’lchash natijalarini qulay tarzda tavsiya etilishi</a:t>
              </a:r>
              <a:endParaRPr sz="2000">
                <a:solidFill>
                  <a:schemeClr val="lt1"/>
                </a:solidFill>
                <a:latin typeface="Times New Roman"/>
                <a:ea typeface="Times New Roman"/>
                <a:cs typeface="Times New Roman"/>
                <a:sym typeface="Times New Roman"/>
              </a:endParaRPr>
            </a:p>
          </p:txBody>
        </p:sp>
        <p:sp>
          <p:nvSpPr>
            <p:cNvPr id="435" name="Google Shape;435;p30"/>
            <p:cNvSpPr/>
            <p:nvPr/>
          </p:nvSpPr>
          <p:spPr>
            <a:xfrm>
              <a:off x="0" y="2192172"/>
              <a:ext cx="9413328" cy="277200"/>
            </a:xfrm>
            <a:prstGeom prst="rect">
              <a:avLst/>
            </a:prstGeom>
            <a:solidFill>
              <a:srgbClr val="E7D0CB">
                <a:alpha val="89803"/>
              </a:srgbClr>
            </a:solidFill>
            <a:ln cap="flat" cmpd="sng" w="12700">
              <a:solidFill>
                <a:srgbClr val="BB582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30"/>
            <p:cNvSpPr/>
            <p:nvPr/>
          </p:nvSpPr>
          <p:spPr>
            <a:xfrm>
              <a:off x="470666" y="2029812"/>
              <a:ext cx="6589330" cy="324720"/>
            </a:xfrm>
            <a:prstGeom prst="roundRect">
              <a:avLst>
                <a:gd fmla="val 16667" name="adj"/>
              </a:avLst>
            </a:prstGeom>
            <a:gradFill>
              <a:gsLst>
                <a:gs pos="0">
                  <a:srgbClr val="ECECEC"/>
                </a:gs>
                <a:gs pos="34000">
                  <a:srgbClr val="EFEFEF"/>
                </a:gs>
                <a:gs pos="70000">
                  <a:srgbClr val="F3F3F3"/>
                </a:gs>
                <a:gs pos="100000">
                  <a:schemeClr val="lt1"/>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30"/>
            <p:cNvSpPr txBox="1"/>
            <p:nvPr/>
          </p:nvSpPr>
          <p:spPr>
            <a:xfrm>
              <a:off x="486518" y="2045664"/>
              <a:ext cx="6557626" cy="293016"/>
            </a:xfrm>
            <a:prstGeom prst="rect">
              <a:avLst/>
            </a:prstGeom>
            <a:noFill/>
            <a:ln>
              <a:noFill/>
            </a:ln>
          </p:spPr>
          <p:txBody>
            <a:bodyPr anchorCtr="0" anchor="ctr" bIns="0" lIns="249050" spcFirstLastPara="1" rIns="249050" wrap="square" tIns="0">
              <a:noAutofit/>
            </a:bodyPr>
            <a:lstStyle/>
            <a:p>
              <a:pPr indent="0" lvl="0" marL="0" marR="0" rtl="0" algn="l">
                <a:lnSpc>
                  <a:spcPct val="90000"/>
                </a:lnSpc>
                <a:spcBef>
                  <a:spcPts val="0"/>
                </a:spcBef>
                <a:spcAft>
                  <a:spcPts val="0"/>
                </a:spcAft>
                <a:buClr>
                  <a:schemeClr val="lt1"/>
                </a:buClr>
                <a:buSzPts val="2000"/>
                <a:buFont typeface="Times New Roman"/>
                <a:buNone/>
              </a:pPr>
              <a:r>
                <a:rPr lang="en-US" sz="2000">
                  <a:solidFill>
                    <a:schemeClr val="lt1"/>
                  </a:solidFill>
                  <a:latin typeface="Times New Roman"/>
                  <a:ea typeface="Times New Roman"/>
                  <a:cs typeface="Times New Roman"/>
                  <a:sym typeface="Times New Roman"/>
                </a:rPr>
                <a:t>avtomatlashtirilgan tarmoqlarga ulash mumkinligi</a:t>
              </a:r>
              <a:endParaRPr sz="2000">
                <a:solidFill>
                  <a:schemeClr val="lt1"/>
                </a:solidFill>
                <a:latin typeface="Times New Roman"/>
                <a:ea typeface="Times New Roman"/>
                <a:cs typeface="Times New Roman"/>
                <a:sym typeface="Times New Roman"/>
              </a:endParaRPr>
            </a:p>
          </p:txBody>
        </p:sp>
        <p:sp>
          <p:nvSpPr>
            <p:cNvPr id="438" name="Google Shape;438;p30"/>
            <p:cNvSpPr/>
            <p:nvPr/>
          </p:nvSpPr>
          <p:spPr>
            <a:xfrm>
              <a:off x="0" y="3172678"/>
              <a:ext cx="9413328" cy="277200"/>
            </a:xfrm>
            <a:prstGeom prst="rect">
              <a:avLst/>
            </a:prstGeom>
            <a:solidFill>
              <a:srgbClr val="E7D0CB">
                <a:alpha val="89803"/>
              </a:srgbClr>
            </a:solidFill>
            <a:ln cap="flat" cmpd="sng" w="12700">
              <a:solidFill>
                <a:srgbClr val="BB582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30"/>
            <p:cNvSpPr/>
            <p:nvPr/>
          </p:nvSpPr>
          <p:spPr>
            <a:xfrm>
              <a:off x="470206" y="2528772"/>
              <a:ext cx="6582895" cy="806266"/>
            </a:xfrm>
            <a:prstGeom prst="roundRect">
              <a:avLst>
                <a:gd fmla="val 16667" name="adj"/>
              </a:avLst>
            </a:prstGeom>
            <a:gradFill>
              <a:gsLst>
                <a:gs pos="0">
                  <a:srgbClr val="ECECEC"/>
                </a:gs>
                <a:gs pos="34000">
                  <a:srgbClr val="EFEFEF"/>
                </a:gs>
                <a:gs pos="70000">
                  <a:srgbClr val="F3F3F3"/>
                </a:gs>
                <a:gs pos="100000">
                  <a:schemeClr val="lt1"/>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30"/>
            <p:cNvSpPr txBox="1"/>
            <p:nvPr/>
          </p:nvSpPr>
          <p:spPr>
            <a:xfrm>
              <a:off x="509565" y="2568131"/>
              <a:ext cx="6504177" cy="727548"/>
            </a:xfrm>
            <a:prstGeom prst="rect">
              <a:avLst/>
            </a:prstGeom>
            <a:noFill/>
            <a:ln>
              <a:noFill/>
            </a:ln>
          </p:spPr>
          <p:txBody>
            <a:bodyPr anchorCtr="0" anchor="ctr" bIns="0" lIns="249050" spcFirstLastPara="1" rIns="249050" wrap="square" tIns="0">
              <a:noAutofit/>
            </a:bodyPr>
            <a:lstStyle/>
            <a:p>
              <a:pPr indent="0" lvl="0" marL="0" marR="0" rtl="0" algn="l">
                <a:lnSpc>
                  <a:spcPct val="90000"/>
                </a:lnSpc>
                <a:spcBef>
                  <a:spcPts val="0"/>
                </a:spcBef>
                <a:spcAft>
                  <a:spcPts val="0"/>
                </a:spcAft>
                <a:buClr>
                  <a:schemeClr val="lt1"/>
                </a:buClr>
                <a:buSzPts val="2000"/>
                <a:buFont typeface="Times New Roman"/>
                <a:buNone/>
              </a:pPr>
              <a:r>
                <a:rPr lang="en-US" sz="2000">
                  <a:solidFill>
                    <a:schemeClr val="lt1"/>
                  </a:solidFill>
                  <a:latin typeface="Times New Roman"/>
                  <a:ea typeface="Times New Roman"/>
                  <a:cs typeface="Times New Roman"/>
                  <a:sym typeface="Times New Roman"/>
                </a:rPr>
                <a:t>o’lchash jarayonini avtomatlashtirish imkoniyatlarining mavjudligi va hokazolar</a:t>
              </a:r>
              <a:endParaRPr sz="2000">
                <a:solidFill>
                  <a:schemeClr val="lt1"/>
                </a:solidFill>
                <a:latin typeface="Times New Roman"/>
                <a:ea typeface="Times New Roman"/>
                <a:cs typeface="Times New Roman"/>
                <a:sym typeface="Times New Roman"/>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4" name="Shape 444"/>
        <p:cNvGrpSpPr/>
        <p:nvPr/>
      </p:nvGrpSpPr>
      <p:grpSpPr>
        <a:xfrm>
          <a:off x="0" y="0"/>
          <a:ext cx="0" cy="0"/>
          <a:chOff x="0" y="0"/>
          <a:chExt cx="0" cy="0"/>
        </a:xfrm>
      </p:grpSpPr>
      <p:sp>
        <p:nvSpPr>
          <p:cNvPr id="445" name="Google Shape;445;p31"/>
          <p:cNvSpPr txBox="1"/>
          <p:nvPr>
            <p:ph idx="1" type="body"/>
          </p:nvPr>
        </p:nvSpPr>
        <p:spPr>
          <a:xfrm>
            <a:off x="709151" y="710411"/>
            <a:ext cx="10773697" cy="5665686"/>
          </a:xfrm>
          <a:prstGeom prst="rect">
            <a:avLst/>
          </a:prstGeom>
          <a:noFill/>
          <a:ln>
            <a:noFill/>
          </a:ln>
        </p:spPr>
        <p:txBody>
          <a:bodyPr anchorCtr="0" anchor="t" bIns="45700" lIns="0" spcFirstLastPara="1" rIns="0" wrap="square" tIns="45700">
            <a:normAutofit lnSpcReduction="10000"/>
          </a:bodyPr>
          <a:lstStyle/>
          <a:p>
            <a:pPr indent="0" lvl="0" marL="0" rtl="0" algn="ctr">
              <a:lnSpc>
                <a:spcPct val="90000"/>
              </a:lnSpc>
              <a:spcBef>
                <a:spcPts val="0"/>
              </a:spcBef>
              <a:spcAft>
                <a:spcPts val="0"/>
              </a:spcAft>
              <a:buSzPts val="4000"/>
              <a:buNone/>
            </a:pPr>
            <a:r>
              <a:rPr b="1" lang="en-US" sz="4000">
                <a:latin typeface="Times New Roman"/>
                <a:ea typeface="Times New Roman"/>
                <a:cs typeface="Times New Roman"/>
                <a:sym typeface="Times New Roman"/>
              </a:rPr>
              <a:t>Foydalanilgan adabiyotlar</a:t>
            </a:r>
            <a:endParaRPr b="1" sz="4000">
              <a:latin typeface="Times New Roman"/>
              <a:ea typeface="Times New Roman"/>
              <a:cs typeface="Times New Roman"/>
              <a:sym typeface="Times New Roman"/>
            </a:endParaRPr>
          </a:p>
          <a:p>
            <a:pPr indent="0" lvl="0" marL="0" rtl="0" algn="ctr">
              <a:lnSpc>
                <a:spcPct val="90000"/>
              </a:lnSpc>
              <a:spcBef>
                <a:spcPts val="1400"/>
              </a:spcBef>
              <a:spcAft>
                <a:spcPts val="0"/>
              </a:spcAft>
              <a:buSzPts val="4000"/>
              <a:buNone/>
            </a:pPr>
            <a:r>
              <a:t/>
            </a:r>
            <a:endParaRPr b="1" sz="4000">
              <a:latin typeface="Times New Roman"/>
              <a:ea typeface="Times New Roman"/>
              <a:cs typeface="Times New Roman"/>
              <a:sym typeface="Times New Roman"/>
            </a:endParaRPr>
          </a:p>
          <a:p>
            <a:pPr indent="-342900" lvl="0" marL="342900" marR="0" rtl="0" algn="just">
              <a:lnSpc>
                <a:spcPct val="115000"/>
              </a:lnSpc>
              <a:spcBef>
                <a:spcPts val="200"/>
              </a:spcBef>
              <a:spcAft>
                <a:spcPts val="0"/>
              </a:spcAft>
              <a:buSzPts val="1800"/>
              <a:buFont typeface="Calibri"/>
              <a:buAutoNum type="arabicPeriod"/>
            </a:pPr>
            <a:r>
              <a:rPr lang="en-US" sz="1800">
                <a:latin typeface="Times New Roman"/>
                <a:ea typeface="Times New Roman"/>
                <a:cs typeface="Times New Roman"/>
                <a:sym typeface="Times New Roman"/>
              </a:rPr>
              <a:t>A.H. Haydarov, B.B. Goibnazarov, K.Y. Berdieva – Tibbiy jixozlarga texnik xizmat ko’rsatish tizimi-, Tashkent 2019</a:t>
            </a:r>
            <a:endParaRPr sz="1800">
              <a:latin typeface="Calibri"/>
              <a:ea typeface="Calibri"/>
              <a:cs typeface="Calibri"/>
              <a:sym typeface="Calibri"/>
            </a:endParaRPr>
          </a:p>
          <a:p>
            <a:pPr indent="-342900" lvl="0" marL="342900" marR="0" rtl="0" algn="just">
              <a:lnSpc>
                <a:spcPct val="115000"/>
              </a:lnSpc>
              <a:spcBef>
                <a:spcPts val="0"/>
              </a:spcBef>
              <a:spcAft>
                <a:spcPts val="0"/>
              </a:spcAft>
              <a:buSzPts val="1800"/>
              <a:buFont typeface="Calibri"/>
              <a:buAutoNum type="arabicPeriod"/>
            </a:pPr>
            <a:r>
              <a:rPr lang="en-US" sz="1800">
                <a:latin typeface="Times New Roman"/>
                <a:ea typeface="Times New Roman"/>
                <a:cs typeface="Times New Roman"/>
                <a:sym typeface="Times New Roman"/>
              </a:rPr>
              <a:t>I.I. Mukimjonov, A.R. Khudoyberganov, T. Usmanov ―Elektron tibbiyot texnikalarini ta’mirlash, texnik xizmat ko’rsatish ―Ibn Sino, 2014</a:t>
            </a:r>
            <a:endParaRPr sz="1800">
              <a:latin typeface="Calibri"/>
              <a:ea typeface="Calibri"/>
              <a:cs typeface="Calibri"/>
              <a:sym typeface="Calibri"/>
            </a:endParaRPr>
          </a:p>
          <a:p>
            <a:pPr indent="-342900" lvl="0" marL="342900" marR="0" rtl="0" algn="just">
              <a:lnSpc>
                <a:spcPct val="115000"/>
              </a:lnSpc>
              <a:spcBef>
                <a:spcPts val="0"/>
              </a:spcBef>
              <a:spcAft>
                <a:spcPts val="0"/>
              </a:spcAft>
              <a:buSzPts val="1800"/>
              <a:buFont typeface="Calibri"/>
              <a:buAutoNum type="arabicPeriod"/>
            </a:pPr>
            <a:r>
              <a:rPr lang="en-US" sz="1800">
                <a:latin typeface="Times New Roman"/>
                <a:ea typeface="Times New Roman"/>
                <a:cs typeface="Times New Roman"/>
                <a:sym typeface="Times New Roman"/>
              </a:rPr>
              <a:t>K. Yu. Yuldashev, Yu. A. Koulikov. “Fizioterapiya", T., "Ibn Sino", 2018</a:t>
            </a:r>
            <a:endParaRPr sz="1800">
              <a:latin typeface="Calibri"/>
              <a:ea typeface="Calibri"/>
              <a:cs typeface="Calibri"/>
              <a:sym typeface="Calibri"/>
            </a:endParaRPr>
          </a:p>
          <a:p>
            <a:pPr indent="-342900" lvl="0" marL="342900" marR="0" rtl="0" algn="just">
              <a:lnSpc>
                <a:spcPct val="115000"/>
              </a:lnSpc>
              <a:spcBef>
                <a:spcPts val="0"/>
              </a:spcBef>
              <a:spcAft>
                <a:spcPts val="0"/>
              </a:spcAft>
              <a:buSzPts val="1800"/>
              <a:buFont typeface="Calibri"/>
              <a:buAutoNum type="arabicPeriod"/>
            </a:pPr>
            <a:r>
              <a:rPr lang="en-US" sz="1800">
                <a:latin typeface="Times New Roman"/>
                <a:ea typeface="Times New Roman"/>
                <a:cs typeface="Times New Roman"/>
                <a:sym typeface="Times New Roman"/>
              </a:rPr>
              <a:t>P. R. Ismatullayev, A. N. Maksudov, A. Kh. Abdullayev, B. M. Akhmedov, A. A. Azamov. Metrologiya, standartlashtirish va sertifikatlashtirish. ―Uzbekistan Tashkent 2018</a:t>
            </a:r>
            <a:endParaRPr sz="1800">
              <a:latin typeface="Calibri"/>
              <a:ea typeface="Calibri"/>
              <a:cs typeface="Calibri"/>
              <a:sym typeface="Calibri"/>
            </a:endParaRPr>
          </a:p>
          <a:p>
            <a:pPr indent="-342900" lvl="0" marL="342900" marR="0" rtl="0" algn="just">
              <a:lnSpc>
                <a:spcPct val="115000"/>
              </a:lnSpc>
              <a:spcBef>
                <a:spcPts val="0"/>
              </a:spcBef>
              <a:spcAft>
                <a:spcPts val="0"/>
              </a:spcAft>
              <a:buSzPts val="1800"/>
              <a:buFont typeface="Calibri"/>
              <a:buAutoNum type="arabicPeriod"/>
            </a:pPr>
            <a:r>
              <a:rPr lang="en-US" sz="1800">
                <a:latin typeface="Times New Roman"/>
                <a:ea typeface="Times New Roman"/>
                <a:cs typeface="Times New Roman"/>
                <a:sym typeface="Times New Roman"/>
              </a:rPr>
              <a:t>Leslie Cromwell, Biomedical Instrumentation and measurement, 2nd edition, Prentice hall of India, New Delhi, 2015.</a:t>
            </a:r>
            <a:endParaRPr sz="1800">
              <a:latin typeface="Calibri"/>
              <a:ea typeface="Calibri"/>
              <a:cs typeface="Calibri"/>
              <a:sym typeface="Calibri"/>
            </a:endParaRPr>
          </a:p>
          <a:p>
            <a:pPr indent="-342900" lvl="0" marL="342900" marR="0" rtl="0" algn="just">
              <a:lnSpc>
                <a:spcPct val="115000"/>
              </a:lnSpc>
              <a:spcBef>
                <a:spcPts val="0"/>
              </a:spcBef>
              <a:spcAft>
                <a:spcPts val="0"/>
              </a:spcAft>
              <a:buSzPts val="1800"/>
              <a:buFont typeface="Calibri"/>
              <a:buAutoNum type="arabicPeriod"/>
            </a:pPr>
            <a:r>
              <a:rPr lang="en-US" sz="1800">
                <a:latin typeface="Times New Roman"/>
                <a:ea typeface="Times New Roman"/>
                <a:cs typeface="Times New Roman"/>
                <a:sym typeface="Times New Roman"/>
              </a:rPr>
              <a:t>John G. Webster, Medical Instrumentation Application and Design, 4th edition, Wiley India Pvt Ltd,New Delhi, 2015.</a:t>
            </a:r>
            <a:endParaRPr sz="1800">
              <a:latin typeface="Calibri"/>
              <a:ea typeface="Calibri"/>
              <a:cs typeface="Calibri"/>
              <a:sym typeface="Calibri"/>
            </a:endParaRPr>
          </a:p>
          <a:p>
            <a:pPr indent="-342900" lvl="0" marL="342900" marR="0" rtl="0" algn="just">
              <a:lnSpc>
                <a:spcPct val="115000"/>
              </a:lnSpc>
              <a:spcBef>
                <a:spcPts val="0"/>
              </a:spcBef>
              <a:spcAft>
                <a:spcPts val="0"/>
              </a:spcAft>
              <a:buSzPts val="1800"/>
              <a:buFont typeface="Calibri"/>
              <a:buAutoNum type="arabicPeriod"/>
            </a:pPr>
            <a:r>
              <a:rPr lang="en-US" sz="1800">
                <a:latin typeface="Times New Roman"/>
                <a:ea typeface="Times New Roman"/>
                <a:cs typeface="Times New Roman"/>
                <a:sym typeface="Times New Roman"/>
              </a:rPr>
              <a:t>Joseph J. Carr and John M. Brown, Introduction to Biomedical Equipment Technology, Pearson Education, 2004.</a:t>
            </a:r>
            <a:endParaRPr sz="1800">
              <a:latin typeface="Calibri"/>
              <a:ea typeface="Calibri"/>
              <a:cs typeface="Calibri"/>
              <a:sym typeface="Calibri"/>
            </a:endParaRPr>
          </a:p>
          <a:p>
            <a:pPr indent="-342900" lvl="0" marL="342900" marR="0" rtl="0" algn="just">
              <a:lnSpc>
                <a:spcPct val="115000"/>
              </a:lnSpc>
              <a:spcBef>
                <a:spcPts val="0"/>
              </a:spcBef>
              <a:spcAft>
                <a:spcPts val="0"/>
              </a:spcAft>
              <a:buSzPts val="1800"/>
              <a:buFont typeface="Calibri"/>
              <a:buAutoNum type="arabicPeriod"/>
            </a:pPr>
            <a:r>
              <a:rPr lang="en-US" sz="1800">
                <a:latin typeface="Times New Roman"/>
                <a:ea typeface="Times New Roman"/>
                <a:cs typeface="Times New Roman"/>
                <a:sym typeface="Times New Roman"/>
              </a:rPr>
              <a:t>Myer Kutz, Standard Handbook of Biomedical Engineering and Design, McGraw Hill Publisher, 2003.</a:t>
            </a:r>
            <a:endParaRPr sz="1800">
              <a:latin typeface="Calibri"/>
              <a:ea typeface="Calibri"/>
              <a:cs typeface="Calibri"/>
              <a:sym typeface="Calibri"/>
            </a:endParaRPr>
          </a:p>
          <a:p>
            <a:pPr indent="-342900" lvl="0" marL="342900" marR="0" rtl="0" algn="just">
              <a:lnSpc>
                <a:spcPct val="115000"/>
              </a:lnSpc>
              <a:spcBef>
                <a:spcPts val="0"/>
              </a:spcBef>
              <a:spcAft>
                <a:spcPts val="0"/>
              </a:spcAft>
              <a:buSzPts val="1800"/>
              <a:buFont typeface="Calibri"/>
              <a:buAutoNum type="arabicPeriod"/>
            </a:pPr>
            <a:r>
              <a:rPr lang="en-US" sz="1800">
                <a:latin typeface="Times New Roman"/>
                <a:ea typeface="Times New Roman"/>
                <a:cs typeface="Times New Roman"/>
                <a:sym typeface="Times New Roman"/>
              </a:rPr>
              <a:t>Khandpur R.S, Handbook of Biomedical Instrumentation, 3rd edition, Tata McGraw-Hill New Delhi, 2014</a:t>
            </a:r>
            <a:endParaRPr sz="1800">
              <a:latin typeface="Calibri"/>
              <a:ea typeface="Calibri"/>
              <a:cs typeface="Calibri"/>
              <a:sym typeface="Calibri"/>
            </a:endParaRPr>
          </a:p>
          <a:p>
            <a:pPr indent="0" lvl="0" marL="0" rtl="0" algn="l">
              <a:lnSpc>
                <a:spcPct val="90000"/>
              </a:lnSpc>
              <a:spcBef>
                <a:spcPts val="1200"/>
              </a:spcBef>
              <a:spcAft>
                <a:spcPts val="0"/>
              </a:spcAft>
              <a:buSzPts val="2000"/>
              <a:buNone/>
            </a:pPr>
            <a:r>
              <a:t/>
            </a:r>
            <a:endParaRPr>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9" name="Shape 449"/>
        <p:cNvGrpSpPr/>
        <p:nvPr/>
      </p:nvGrpSpPr>
      <p:grpSpPr>
        <a:xfrm>
          <a:off x="0" y="0"/>
          <a:ext cx="0" cy="0"/>
          <a:chOff x="0" y="0"/>
          <a:chExt cx="0" cy="0"/>
        </a:xfrm>
      </p:grpSpPr>
      <p:sp>
        <p:nvSpPr>
          <p:cNvPr id="450" name="Google Shape;450;p32"/>
          <p:cNvSpPr txBox="1"/>
          <p:nvPr>
            <p:ph idx="1" type="body"/>
          </p:nvPr>
        </p:nvSpPr>
        <p:spPr>
          <a:xfrm>
            <a:off x="838200" y="1746967"/>
            <a:ext cx="10515600" cy="4351338"/>
          </a:xfrm>
          <a:prstGeom prst="rect">
            <a:avLst/>
          </a:prstGeom>
          <a:noFill/>
          <a:ln>
            <a:noFill/>
          </a:ln>
        </p:spPr>
        <p:txBody>
          <a:bodyPr anchorCtr="0" anchor="t" bIns="45700" lIns="0" spcFirstLastPara="1" rIns="0" wrap="square" tIns="45700">
            <a:normAutofit/>
          </a:bodyPr>
          <a:lstStyle/>
          <a:p>
            <a:pPr indent="0" lvl="0" marL="0" rtl="0" algn="ctr">
              <a:lnSpc>
                <a:spcPct val="90000"/>
              </a:lnSpc>
              <a:spcBef>
                <a:spcPts val="0"/>
              </a:spcBef>
              <a:spcAft>
                <a:spcPts val="0"/>
              </a:spcAft>
              <a:buSzPts val="8800"/>
              <a:buNone/>
            </a:pPr>
            <a:r>
              <a:rPr b="1" lang="en-US" sz="8800">
                <a:solidFill>
                  <a:srgbClr val="6C6734"/>
                </a:solidFill>
                <a:latin typeface="Times New Roman"/>
                <a:ea typeface="Times New Roman"/>
                <a:cs typeface="Times New Roman"/>
                <a:sym typeface="Times New Roman"/>
              </a:rPr>
              <a:t>E’tiboringiz </a:t>
            </a:r>
            <a:endParaRPr/>
          </a:p>
          <a:p>
            <a:pPr indent="0" lvl="0" marL="0" rtl="0" algn="ctr">
              <a:lnSpc>
                <a:spcPct val="90000"/>
              </a:lnSpc>
              <a:spcBef>
                <a:spcPts val="1400"/>
              </a:spcBef>
              <a:spcAft>
                <a:spcPts val="0"/>
              </a:spcAft>
              <a:buSzPts val="8800"/>
              <a:buNone/>
            </a:pPr>
            <a:r>
              <a:rPr b="1" lang="en-US" sz="8800">
                <a:solidFill>
                  <a:srgbClr val="6C6734"/>
                </a:solidFill>
                <a:latin typeface="Times New Roman"/>
                <a:ea typeface="Times New Roman"/>
                <a:cs typeface="Times New Roman"/>
                <a:sym typeface="Times New Roman"/>
              </a:rPr>
              <a:t>uchun rahmat!</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Ретро">
  <a:themeElements>
    <a:clrScheme name="Ретро">
      <a:dk1>
        <a:srgbClr val="000000"/>
      </a:dk1>
      <a:lt1>
        <a:srgbClr val="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2023-03-09T15:29:21Z</dcterms:created>
  <dc:creator>samsumg</dc:creator>
</cp:coreProperties>
</file>