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8" roundtripDataSignature="AMtx7mi0ALYZ+TAlNGJXCcZfGYRZmbnu5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16" Type="http://schemas.openxmlformats.org/officeDocument/2006/relationships/slide" Target="slides/slide12.xml"/><Relationship Id="rId38" Type="http://customschemas.google.com/relationships/presentationmetadata" Target="meta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 name="Shape 97"/>
        <p:cNvGrpSpPr/>
        <p:nvPr/>
      </p:nvGrpSpPr>
      <p:grpSpPr>
        <a:xfrm>
          <a:off x="0" y="0"/>
          <a:ext cx="0" cy="0"/>
          <a:chOff x="0" y="0"/>
          <a:chExt cx="0" cy="0"/>
        </a:xfrm>
      </p:grpSpPr>
      <p:sp>
        <p:nvSpPr>
          <p:cNvPr id="98" name="Google Shape;98;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 name="Google Shape;99;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5" name="Google Shape;305;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9" name="Shape 459"/>
        <p:cNvGrpSpPr/>
        <p:nvPr/>
      </p:nvGrpSpPr>
      <p:grpSpPr>
        <a:xfrm>
          <a:off x="0" y="0"/>
          <a:ext cx="0" cy="0"/>
          <a:chOff x="0" y="0"/>
          <a:chExt cx="0" cy="0"/>
        </a:xfrm>
      </p:grpSpPr>
      <p:sp>
        <p:nvSpPr>
          <p:cNvPr id="460" name="Google Shape;460;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3" name="Shape 483"/>
        <p:cNvGrpSpPr/>
        <p:nvPr/>
      </p:nvGrpSpPr>
      <p:grpSpPr>
        <a:xfrm>
          <a:off x="0" y="0"/>
          <a:ext cx="0" cy="0"/>
          <a:chOff x="0" y="0"/>
          <a:chExt cx="0" cy="0"/>
        </a:xfrm>
      </p:grpSpPr>
      <p:sp>
        <p:nvSpPr>
          <p:cNvPr id="484" name="Google Shape;484;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8" name="Shape 488"/>
        <p:cNvGrpSpPr/>
        <p:nvPr/>
      </p:nvGrpSpPr>
      <p:grpSpPr>
        <a:xfrm>
          <a:off x="0" y="0"/>
          <a:ext cx="0" cy="0"/>
          <a:chOff x="0" y="0"/>
          <a:chExt cx="0" cy="0"/>
        </a:xfrm>
      </p:grpSpPr>
      <p:sp>
        <p:nvSpPr>
          <p:cNvPr id="489" name="Google Shape;489;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4" name="Shape 14"/>
        <p:cNvGrpSpPr/>
        <p:nvPr/>
      </p:nvGrpSpPr>
      <p:grpSpPr>
        <a:xfrm>
          <a:off x="0" y="0"/>
          <a:ext cx="0" cy="0"/>
          <a:chOff x="0" y="0"/>
          <a:chExt cx="0" cy="0"/>
        </a:xfrm>
      </p:grpSpPr>
      <p:sp>
        <p:nvSpPr>
          <p:cNvPr id="15" name="Google Shape;15;p35"/>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48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6" name="Google Shape;16;p35"/>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17" name="Google Shape;17;p35"/>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35"/>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5"/>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showMasterSp="0" type="title">
  <p:cSld name="TITLE">
    <p:spTree>
      <p:nvGrpSpPr>
        <p:cNvPr id="20" name="Shape 20"/>
        <p:cNvGrpSpPr/>
        <p:nvPr/>
      </p:nvGrpSpPr>
      <p:grpSpPr>
        <a:xfrm>
          <a:off x="0" y="0"/>
          <a:ext cx="0" cy="0"/>
          <a:chOff x="0" y="0"/>
          <a:chExt cx="0" cy="0"/>
        </a:xfrm>
      </p:grpSpPr>
      <p:sp>
        <p:nvSpPr>
          <p:cNvPr id="21" name="Google Shape;21;p36"/>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 name="Google Shape;22;p36"/>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36"/>
          <p:cNvSpPr txBox="1"/>
          <p:nvPr>
            <p:ph type="ctr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36"/>
          <p:cNvSpPr txBox="1"/>
          <p:nvPr>
            <p:ph idx="1" type="subTitle"/>
          </p:nvPr>
        </p:nvSpPr>
        <p:spPr>
          <a:xfrm>
            <a:off x="1100051" y="4455620"/>
            <a:ext cx="10058400" cy="11430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lvl="1" algn="ctr">
              <a:lnSpc>
                <a:spcPct val="90000"/>
              </a:lnSpc>
              <a:spcBef>
                <a:spcPts val="200"/>
              </a:spcBef>
              <a:spcAft>
                <a:spcPts val="0"/>
              </a:spcAft>
              <a:buSzPts val="2400"/>
              <a:buNone/>
              <a:defRPr sz="2400"/>
            </a:lvl2pPr>
            <a:lvl3pPr lvl="2" algn="ctr">
              <a:lnSpc>
                <a:spcPct val="90000"/>
              </a:lnSpc>
              <a:spcBef>
                <a:spcPts val="400"/>
              </a:spcBef>
              <a:spcAft>
                <a:spcPts val="0"/>
              </a:spcAft>
              <a:buSzPts val="2400"/>
              <a:buNone/>
              <a:defRPr sz="2400"/>
            </a:lvl3pPr>
            <a:lvl4pPr lvl="3" algn="ctr">
              <a:lnSpc>
                <a:spcPct val="90000"/>
              </a:lnSpc>
              <a:spcBef>
                <a:spcPts val="400"/>
              </a:spcBef>
              <a:spcAft>
                <a:spcPts val="0"/>
              </a:spcAft>
              <a:buSzPts val="2000"/>
              <a:buNone/>
              <a:defRPr sz="2000"/>
            </a:lvl4pPr>
            <a:lvl5pPr lvl="4" algn="ctr">
              <a:lnSpc>
                <a:spcPct val="90000"/>
              </a:lnSpc>
              <a:spcBef>
                <a:spcPts val="400"/>
              </a:spcBef>
              <a:spcAft>
                <a:spcPts val="0"/>
              </a:spcAft>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p:txBody>
      </p:sp>
      <p:sp>
        <p:nvSpPr>
          <p:cNvPr id="25" name="Google Shape;25;p36"/>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6"/>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6"/>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28" name="Google Shape;28;p36"/>
          <p:cNvCxnSpPr/>
          <p:nvPr/>
        </p:nvCxnSpPr>
        <p:spPr>
          <a:xfrm>
            <a:off x="1207658" y="4343400"/>
            <a:ext cx="987552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bg>
      <p:bgPr>
        <a:solidFill>
          <a:schemeClr val="lt1"/>
        </a:solidFill>
      </p:bgPr>
    </p:bg>
    <p:spTree>
      <p:nvGrpSpPr>
        <p:cNvPr id="29" name="Shape 29"/>
        <p:cNvGrpSpPr/>
        <p:nvPr/>
      </p:nvGrpSpPr>
      <p:grpSpPr>
        <a:xfrm>
          <a:off x="0" y="0"/>
          <a:ext cx="0" cy="0"/>
          <a:chOff x="0" y="0"/>
          <a:chExt cx="0" cy="0"/>
        </a:xfrm>
      </p:grpSpPr>
      <p:sp>
        <p:nvSpPr>
          <p:cNvPr id="30" name="Google Shape;30;p37"/>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 name="Google Shape;31;p37"/>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37"/>
          <p:cNvSpPr txBox="1"/>
          <p:nvPr>
            <p:ph type="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Calibri"/>
              <a:buNone/>
              <a:defRPr b="0"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37"/>
          <p:cNvSpPr txBox="1"/>
          <p:nvPr>
            <p:ph idx="1" type="body"/>
          </p:nvPr>
        </p:nvSpPr>
        <p:spPr>
          <a:xfrm>
            <a:off x="1097280" y="4453128"/>
            <a:ext cx="10058400" cy="11430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400"/>
              <a:buNone/>
              <a:defRPr sz="2400" cap="none">
                <a:solidFill>
                  <a:schemeClr val="dk2"/>
                </a:solidFill>
                <a:latin typeface="Calibri"/>
                <a:ea typeface="Calibri"/>
                <a:cs typeface="Calibri"/>
                <a:sym typeface="Calibri"/>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4" name="Google Shape;34;p37"/>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7"/>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37"/>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7" name="Google Shape;37;p37"/>
          <p:cNvCxnSpPr/>
          <p:nvPr/>
        </p:nvCxnSpPr>
        <p:spPr>
          <a:xfrm>
            <a:off x="1207658" y="4343400"/>
            <a:ext cx="987552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8" name="Shape 38"/>
        <p:cNvGrpSpPr/>
        <p:nvPr/>
      </p:nvGrpSpPr>
      <p:grpSpPr>
        <a:xfrm>
          <a:off x="0" y="0"/>
          <a:ext cx="0" cy="0"/>
          <a:chOff x="0" y="0"/>
          <a:chExt cx="0" cy="0"/>
        </a:xfrm>
      </p:grpSpPr>
      <p:sp>
        <p:nvSpPr>
          <p:cNvPr id="39" name="Google Shape;39;p3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38"/>
          <p:cNvSpPr txBox="1"/>
          <p:nvPr>
            <p:ph idx="1" type="body"/>
          </p:nvPr>
        </p:nvSpPr>
        <p:spPr>
          <a:xfrm>
            <a:off x="1097279" y="1845734"/>
            <a:ext cx="493776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1" name="Google Shape;41;p38"/>
          <p:cNvSpPr txBox="1"/>
          <p:nvPr>
            <p:ph idx="2" type="body"/>
          </p:nvPr>
        </p:nvSpPr>
        <p:spPr>
          <a:xfrm>
            <a:off x="6217920" y="1845735"/>
            <a:ext cx="493776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2" name="Google Shape;42;p38"/>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8"/>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8"/>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5" name="Shape 45"/>
        <p:cNvGrpSpPr/>
        <p:nvPr/>
      </p:nvGrpSpPr>
      <p:grpSpPr>
        <a:xfrm>
          <a:off x="0" y="0"/>
          <a:ext cx="0" cy="0"/>
          <a:chOff x="0" y="0"/>
          <a:chExt cx="0" cy="0"/>
        </a:xfrm>
      </p:grpSpPr>
      <p:sp>
        <p:nvSpPr>
          <p:cNvPr id="46" name="Google Shape;46;p39"/>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39"/>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48" name="Google Shape;48;p39"/>
          <p:cNvSpPr txBox="1"/>
          <p:nvPr>
            <p:ph idx="2" type="body"/>
          </p:nvPr>
        </p:nvSpPr>
        <p:spPr>
          <a:xfrm>
            <a:off x="1097280" y="2582334"/>
            <a:ext cx="4937760" cy="3378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9" name="Google Shape;49;p39"/>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50" name="Google Shape;50;p39"/>
          <p:cNvSpPr txBox="1"/>
          <p:nvPr>
            <p:ph idx="4" type="body"/>
          </p:nvPr>
        </p:nvSpPr>
        <p:spPr>
          <a:xfrm>
            <a:off x="6217920" y="2582334"/>
            <a:ext cx="4937760" cy="3378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51" name="Google Shape;51;p39"/>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9"/>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9"/>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54" name="Shape 54"/>
        <p:cNvGrpSpPr/>
        <p:nvPr/>
      </p:nvGrpSpPr>
      <p:grpSpPr>
        <a:xfrm>
          <a:off x="0" y="0"/>
          <a:ext cx="0" cy="0"/>
          <a:chOff x="0" y="0"/>
          <a:chExt cx="0" cy="0"/>
        </a:xfrm>
      </p:grpSpPr>
      <p:sp>
        <p:nvSpPr>
          <p:cNvPr id="55" name="Google Shape;55;p40"/>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40"/>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0"/>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40"/>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showMasterSp="0" type="blank">
  <p:cSld name="BLANK">
    <p:spTree>
      <p:nvGrpSpPr>
        <p:cNvPr id="59" name="Shape 59"/>
        <p:cNvGrpSpPr/>
        <p:nvPr/>
      </p:nvGrpSpPr>
      <p:grpSpPr>
        <a:xfrm>
          <a:off x="0" y="0"/>
          <a:ext cx="0" cy="0"/>
          <a:chOff x="0" y="0"/>
          <a:chExt cx="0" cy="0"/>
        </a:xfrm>
      </p:grpSpPr>
      <p:sp>
        <p:nvSpPr>
          <p:cNvPr id="60" name="Google Shape;60;p41"/>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41"/>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41"/>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1"/>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1"/>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65" name="Shape 65"/>
        <p:cNvGrpSpPr/>
        <p:nvPr/>
      </p:nvGrpSpPr>
      <p:grpSpPr>
        <a:xfrm>
          <a:off x="0" y="0"/>
          <a:ext cx="0" cy="0"/>
          <a:chOff x="0" y="0"/>
          <a:chExt cx="0" cy="0"/>
        </a:xfrm>
      </p:grpSpPr>
      <p:sp>
        <p:nvSpPr>
          <p:cNvPr id="66" name="Google Shape;66;p42"/>
          <p:cNvSpPr/>
          <p:nvPr/>
        </p:nvSpPr>
        <p:spPr>
          <a:xfrm>
            <a:off x="16" y="0"/>
            <a:ext cx="4050791" cy="6858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 name="Google Shape;67;p42"/>
          <p:cNvSpPr/>
          <p:nvPr/>
        </p:nvSpPr>
        <p:spPr>
          <a:xfrm>
            <a:off x="4040071" y="0"/>
            <a:ext cx="64008"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42"/>
          <p:cNvSpPr txBox="1"/>
          <p:nvPr>
            <p:ph type="title"/>
          </p:nvPr>
        </p:nvSpPr>
        <p:spPr>
          <a:xfrm>
            <a:off x="457200" y="594359"/>
            <a:ext cx="3200400" cy="22860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9" name="Google Shape;69;p42"/>
          <p:cNvSpPr txBox="1"/>
          <p:nvPr>
            <p:ph idx="1" type="body"/>
          </p:nvPr>
        </p:nvSpPr>
        <p:spPr>
          <a:xfrm>
            <a:off x="4800600" y="731520"/>
            <a:ext cx="6492240" cy="52578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0" name="Google Shape;70;p42"/>
          <p:cNvSpPr txBox="1"/>
          <p:nvPr>
            <p:ph idx="2" type="body"/>
          </p:nvPr>
        </p:nvSpPr>
        <p:spPr>
          <a:xfrm>
            <a:off x="457200" y="2926080"/>
            <a:ext cx="3200400" cy="337912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500"/>
              <a:buNone/>
              <a:defRPr sz="1500">
                <a:solidFill>
                  <a:srgbClr val="FFFFFF"/>
                </a:solidFill>
              </a:defRPr>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71" name="Google Shape;71;p42"/>
          <p:cNvSpPr txBox="1"/>
          <p:nvPr>
            <p:ph idx="10" type="dt"/>
          </p:nvPr>
        </p:nvSpPr>
        <p:spPr>
          <a:xfrm>
            <a:off x="465512" y="6459785"/>
            <a:ext cx="26185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2"/>
          <p:cNvSpPr txBox="1"/>
          <p:nvPr>
            <p:ph idx="11" type="ftr"/>
          </p:nvPr>
        </p:nvSpPr>
        <p:spPr>
          <a:xfrm>
            <a:off x="4800600" y="6459785"/>
            <a:ext cx="4648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2"/>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sz="1050">
                <a:solidFill>
                  <a:schemeClr val="dk2"/>
                </a:solidFill>
                <a:latin typeface="Calibri"/>
                <a:ea typeface="Calibri"/>
                <a:cs typeface="Calibri"/>
                <a:sym typeface="Calibri"/>
              </a:defRPr>
            </a:lvl1pPr>
            <a:lvl2pPr indent="0" lvl="1" marL="0" algn="r">
              <a:spcBef>
                <a:spcPts val="0"/>
              </a:spcBef>
              <a:buNone/>
              <a:defRPr sz="1050">
                <a:solidFill>
                  <a:schemeClr val="dk2"/>
                </a:solidFill>
                <a:latin typeface="Calibri"/>
                <a:ea typeface="Calibri"/>
                <a:cs typeface="Calibri"/>
                <a:sym typeface="Calibri"/>
              </a:defRPr>
            </a:lvl2pPr>
            <a:lvl3pPr indent="0" lvl="2" marL="0" algn="r">
              <a:spcBef>
                <a:spcPts val="0"/>
              </a:spcBef>
              <a:buNone/>
              <a:defRPr sz="1050">
                <a:solidFill>
                  <a:schemeClr val="dk2"/>
                </a:solidFill>
                <a:latin typeface="Calibri"/>
                <a:ea typeface="Calibri"/>
                <a:cs typeface="Calibri"/>
                <a:sym typeface="Calibri"/>
              </a:defRPr>
            </a:lvl3pPr>
            <a:lvl4pPr indent="0" lvl="3" marL="0" algn="r">
              <a:spcBef>
                <a:spcPts val="0"/>
              </a:spcBef>
              <a:buNone/>
              <a:defRPr sz="1050">
                <a:solidFill>
                  <a:schemeClr val="dk2"/>
                </a:solidFill>
                <a:latin typeface="Calibri"/>
                <a:ea typeface="Calibri"/>
                <a:cs typeface="Calibri"/>
                <a:sym typeface="Calibri"/>
              </a:defRPr>
            </a:lvl4pPr>
            <a:lvl5pPr indent="0" lvl="4" marL="0" algn="r">
              <a:spcBef>
                <a:spcPts val="0"/>
              </a:spcBef>
              <a:buNone/>
              <a:defRPr sz="1050">
                <a:solidFill>
                  <a:schemeClr val="dk2"/>
                </a:solidFill>
                <a:latin typeface="Calibri"/>
                <a:ea typeface="Calibri"/>
                <a:cs typeface="Calibri"/>
                <a:sym typeface="Calibri"/>
              </a:defRPr>
            </a:lvl5pPr>
            <a:lvl6pPr indent="0" lvl="5" marL="0" algn="r">
              <a:spcBef>
                <a:spcPts val="0"/>
              </a:spcBef>
              <a:buNone/>
              <a:defRPr sz="1050">
                <a:solidFill>
                  <a:schemeClr val="dk2"/>
                </a:solidFill>
                <a:latin typeface="Calibri"/>
                <a:ea typeface="Calibri"/>
                <a:cs typeface="Calibri"/>
                <a:sym typeface="Calibri"/>
              </a:defRPr>
            </a:lvl6pPr>
            <a:lvl7pPr indent="0" lvl="6" marL="0" algn="r">
              <a:spcBef>
                <a:spcPts val="0"/>
              </a:spcBef>
              <a:buNone/>
              <a:defRPr sz="1050">
                <a:solidFill>
                  <a:schemeClr val="dk2"/>
                </a:solidFill>
                <a:latin typeface="Calibri"/>
                <a:ea typeface="Calibri"/>
                <a:cs typeface="Calibri"/>
                <a:sym typeface="Calibri"/>
              </a:defRPr>
            </a:lvl7pPr>
            <a:lvl8pPr indent="0" lvl="7" marL="0" algn="r">
              <a:spcBef>
                <a:spcPts val="0"/>
              </a:spcBef>
              <a:buNone/>
              <a:defRPr sz="1050">
                <a:solidFill>
                  <a:schemeClr val="dk2"/>
                </a:solidFill>
                <a:latin typeface="Calibri"/>
                <a:ea typeface="Calibri"/>
                <a:cs typeface="Calibri"/>
                <a:sym typeface="Calibri"/>
              </a:defRPr>
            </a:lvl8pPr>
            <a:lvl9pPr indent="0" lvl="8" marL="0" algn="r">
              <a:spcBef>
                <a:spcPts val="0"/>
              </a:spcBef>
              <a:buNone/>
              <a:defRPr sz="1050">
                <a:solidFill>
                  <a:schemeClr val="dk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74" name="Shape 74"/>
        <p:cNvGrpSpPr/>
        <p:nvPr/>
      </p:nvGrpSpPr>
      <p:grpSpPr>
        <a:xfrm>
          <a:off x="0" y="0"/>
          <a:ext cx="0" cy="0"/>
          <a:chOff x="0" y="0"/>
          <a:chExt cx="0" cy="0"/>
        </a:xfrm>
      </p:grpSpPr>
      <p:sp>
        <p:nvSpPr>
          <p:cNvPr id="75" name="Google Shape;75;p43"/>
          <p:cNvSpPr/>
          <p:nvPr/>
        </p:nvSpPr>
        <p:spPr>
          <a:xfrm>
            <a:off x="0" y="4953000"/>
            <a:ext cx="12188825" cy="1905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43"/>
          <p:cNvSpPr/>
          <p:nvPr/>
        </p:nvSpPr>
        <p:spPr>
          <a:xfrm>
            <a:off x="15" y="491507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43"/>
          <p:cNvSpPr txBox="1"/>
          <p:nvPr>
            <p:ph type="title"/>
          </p:nvPr>
        </p:nvSpPr>
        <p:spPr>
          <a:xfrm>
            <a:off x="1097280" y="5074920"/>
            <a:ext cx="10113264" cy="822960"/>
          </a:xfrm>
          <a:prstGeom prst="rect">
            <a:avLst/>
          </a:prstGeom>
          <a:noFill/>
          <a:ln>
            <a:noFill/>
          </a:ln>
        </p:spPr>
        <p:txBody>
          <a:bodyPr anchorCtr="0" anchor="b" bIns="0" lIns="91425" spcFirstLastPara="1" rIns="91425" wrap="square" tIns="0">
            <a:noAutofit/>
          </a:bodyPr>
          <a:lstStyle>
            <a:lvl1pPr lvl="0" algn="l">
              <a:lnSpc>
                <a:spcPct val="85000"/>
              </a:lnSpc>
              <a:spcBef>
                <a:spcPts val="0"/>
              </a:spcBef>
              <a:spcAft>
                <a:spcPts val="0"/>
              </a:spcAft>
              <a:buClr>
                <a:srgbClr val="FFFFFF"/>
              </a:buClr>
              <a:buSzPts val="3600"/>
              <a:buFont typeface="Calibri"/>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pic>
        <p:nvPicPr>
          <p:cNvPr id="78" name="Google Shape;78;p43"/>
          <p:cNvPicPr preferRelativeResize="0"/>
          <p:nvPr>
            <p:ph idx="2" type="pic"/>
          </p:nvPr>
        </p:nvPicPr>
        <p:blipFill/>
        <p:spPr>
          <a:xfrm>
            <a:off x="15" y="0"/>
            <a:ext cx="12191985" cy="4915076"/>
          </a:xfrm>
          <a:prstGeom prst="rect">
            <a:avLst/>
          </a:prstGeom>
          <a:blipFill rotWithShape="1">
            <a:blip r:embed="rId2">
              <a:alphaModFix/>
            </a:blip>
            <a:stretch>
              <a:fillRect b="0" l="0" r="0" t="0"/>
            </a:stretch>
          </a:blipFill>
          <a:ln>
            <a:noFill/>
          </a:ln>
        </p:spPr>
      </p:pic>
      <p:sp>
        <p:nvSpPr>
          <p:cNvPr id="79" name="Google Shape;79;p43"/>
          <p:cNvSpPr txBox="1"/>
          <p:nvPr>
            <p:ph idx="1" type="body"/>
          </p:nvPr>
        </p:nvSpPr>
        <p:spPr>
          <a:xfrm>
            <a:off x="1097280" y="5907023"/>
            <a:ext cx="10113264" cy="594360"/>
          </a:xfrm>
          <a:prstGeom prst="rect">
            <a:avLst/>
          </a:prstGeom>
          <a:noFill/>
          <a:ln>
            <a:noFill/>
          </a:ln>
        </p:spPr>
        <p:txBody>
          <a:bodyPr anchorCtr="0" anchor="t" bIns="0" lIns="91425" spcFirstLastPara="1" rIns="91425" wrap="square" tIns="0">
            <a:normAutofit/>
          </a:bodyPr>
          <a:lstStyle>
            <a:lvl1pPr indent="-228600" lvl="0" marL="457200" algn="l">
              <a:lnSpc>
                <a:spcPct val="90000"/>
              </a:lnSpc>
              <a:spcBef>
                <a:spcPts val="0"/>
              </a:spcBef>
              <a:spcAft>
                <a:spcPts val="0"/>
              </a:spcAft>
              <a:buSzPts val="1500"/>
              <a:buNone/>
              <a:defRPr sz="1500">
                <a:solidFill>
                  <a:srgbClr val="FFFFFF"/>
                </a:solidFill>
              </a:defRPr>
            </a:lvl1pPr>
            <a:lvl2pPr indent="-228600" lvl="1" marL="914400" algn="l">
              <a:lnSpc>
                <a:spcPct val="90000"/>
              </a:lnSpc>
              <a:spcBef>
                <a:spcPts val="6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80" name="Google Shape;80;p43"/>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43"/>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3"/>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83" name="Shape 83"/>
        <p:cNvGrpSpPr/>
        <p:nvPr/>
      </p:nvGrpSpPr>
      <p:grpSpPr>
        <a:xfrm>
          <a:off x="0" y="0"/>
          <a:ext cx="0" cy="0"/>
          <a:chOff x="0" y="0"/>
          <a:chExt cx="0" cy="0"/>
        </a:xfrm>
      </p:grpSpPr>
      <p:sp>
        <p:nvSpPr>
          <p:cNvPr id="84" name="Google Shape;84;p4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44"/>
          <p:cNvSpPr txBox="1"/>
          <p:nvPr>
            <p:ph idx="1" type="body"/>
          </p:nvPr>
        </p:nvSpPr>
        <p:spPr>
          <a:xfrm rot="5400000">
            <a:off x="4114800" y="-1171786"/>
            <a:ext cx="4023360" cy="100584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86" name="Google Shape;86;p44"/>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4"/>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4"/>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showMasterSp="0" type="vertTitleAndTx">
  <p:cSld name="VERTICAL_TITLE_AND_VERTICAL_TEXT">
    <p:spTree>
      <p:nvGrpSpPr>
        <p:cNvPr id="89" name="Shape 89"/>
        <p:cNvGrpSpPr/>
        <p:nvPr/>
      </p:nvGrpSpPr>
      <p:grpSpPr>
        <a:xfrm>
          <a:off x="0" y="0"/>
          <a:ext cx="0" cy="0"/>
          <a:chOff x="0" y="0"/>
          <a:chExt cx="0" cy="0"/>
        </a:xfrm>
      </p:grpSpPr>
      <p:sp>
        <p:nvSpPr>
          <p:cNvPr id="90" name="Google Shape;90;p45"/>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 name="Google Shape;91;p45"/>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45"/>
          <p:cNvSpPr txBox="1"/>
          <p:nvPr>
            <p:ph type="title"/>
          </p:nvPr>
        </p:nvSpPr>
        <p:spPr>
          <a:xfrm rot="5400000">
            <a:off x="7160640" y="1979039"/>
            <a:ext cx="5757421" cy="26289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3" name="Google Shape;93;p45"/>
          <p:cNvSpPr txBox="1"/>
          <p:nvPr>
            <p:ph idx="1" type="body"/>
          </p:nvPr>
        </p:nvSpPr>
        <p:spPr>
          <a:xfrm rot="5400000">
            <a:off x="1826639" y="-573661"/>
            <a:ext cx="5757422" cy="77343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94" name="Google Shape;94;p45"/>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5"/>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45"/>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4"/>
          <p:cNvSpPr/>
          <p:nvPr/>
        </p:nvSpPr>
        <p:spPr>
          <a:xfrm>
            <a:off x="1" y="6400800"/>
            <a:ext cx="12192000"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34"/>
          <p:cNvSpPr/>
          <p:nvPr/>
        </p:nvSpPr>
        <p:spPr>
          <a:xfrm>
            <a:off x="0" y="6334316"/>
            <a:ext cx="12192001" cy="659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 name="Google Shape;8;p3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marR="0" rtl="0" algn="l">
              <a:lnSpc>
                <a:spcPct val="85000"/>
              </a:lnSpc>
              <a:spcBef>
                <a:spcPts val="0"/>
              </a:spcBef>
              <a:spcAft>
                <a:spcPts val="0"/>
              </a:spcAft>
              <a:buClr>
                <a:srgbClr val="3F3F3F"/>
              </a:buClr>
              <a:buSzPts val="4800"/>
              <a:buFont typeface="Calibri"/>
              <a:buNone/>
              <a:defRPr b="0" i="0" sz="4800" u="none" cap="none" strike="noStrike">
                <a:solidFill>
                  <a:srgbClr val="3F3F3F"/>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 name="Google Shape;9;p34"/>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lvl1pPr indent="-355600" lvl="0" marL="457200" marR="0" rtl="0" algn="l">
              <a:lnSpc>
                <a:spcPct val="90000"/>
              </a:lnSpc>
              <a:spcBef>
                <a:spcPts val="1200"/>
              </a:spcBef>
              <a:spcAft>
                <a:spcPts val="0"/>
              </a:spcAft>
              <a:buClr>
                <a:schemeClr val="accent1"/>
              </a:buClr>
              <a:buSzPts val="2000"/>
              <a:buFont typeface="Calibri"/>
              <a:buChar char=" "/>
              <a:defRPr b="0" i="0" sz="2000" u="none" cap="none" strike="noStrike">
                <a:solidFill>
                  <a:srgbClr val="3F3F3F"/>
                </a:solidFill>
                <a:latin typeface="Calibri"/>
                <a:ea typeface="Calibri"/>
                <a:cs typeface="Calibri"/>
                <a:sym typeface="Calibri"/>
              </a:defRPr>
            </a:lvl1pPr>
            <a:lvl2pPr indent="-342900" lvl="1" marL="914400" marR="0" rtl="0" algn="l">
              <a:lnSpc>
                <a:spcPct val="90000"/>
              </a:lnSpc>
              <a:spcBef>
                <a:spcPts val="200"/>
              </a:spcBef>
              <a:spcAft>
                <a:spcPts val="0"/>
              </a:spcAft>
              <a:buClr>
                <a:schemeClr val="accent1"/>
              </a:buClr>
              <a:buSzPts val="1800"/>
              <a:buFont typeface="Calibri"/>
              <a:buChar char="◦"/>
              <a:defRPr b="0" i="0" sz="1800" u="none" cap="none" strike="noStrike">
                <a:solidFill>
                  <a:srgbClr val="3F3F3F"/>
                </a:solidFill>
                <a:latin typeface="Calibri"/>
                <a:ea typeface="Calibri"/>
                <a:cs typeface="Calibri"/>
                <a:sym typeface="Calibri"/>
              </a:defRPr>
            </a:lvl2pPr>
            <a:lvl3pPr indent="-317500" lvl="2" marL="1371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3pPr>
            <a:lvl4pPr indent="-317500" lvl="3" marL="18288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4pPr>
            <a:lvl5pPr indent="-317500" lvl="4" marL="22860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5pPr>
            <a:lvl6pPr indent="-317500" lvl="5" marL="27432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6pPr>
            <a:lvl7pPr indent="-317500" lvl="6" marL="32004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7pPr>
            <a:lvl8pPr indent="-317500" lvl="7" marL="3657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8pPr>
            <a:lvl9pPr indent="-317500" lvl="8" marL="4114800" marR="0" rtl="0" algn="l">
              <a:lnSpc>
                <a:spcPct val="90000"/>
              </a:lnSpc>
              <a:spcBef>
                <a:spcPts val="400"/>
              </a:spcBef>
              <a:spcAft>
                <a:spcPts val="400"/>
              </a:spcAft>
              <a:buClr>
                <a:schemeClr val="accent1"/>
              </a:buClr>
              <a:buSzPts val="1400"/>
              <a:buFont typeface="Calibri"/>
              <a:buChar char="◦"/>
              <a:defRPr b="0" i="0" sz="1400" u="none" cap="none" strike="noStrike">
                <a:solidFill>
                  <a:srgbClr val="3F3F3F"/>
                </a:solidFill>
                <a:latin typeface="Calibri"/>
                <a:ea typeface="Calibri"/>
                <a:cs typeface="Calibri"/>
                <a:sym typeface="Calibri"/>
              </a:defRPr>
            </a:lvl9pPr>
          </a:lstStyle>
          <a:p/>
        </p:txBody>
      </p:sp>
      <p:sp>
        <p:nvSpPr>
          <p:cNvPr id="10" name="Google Shape;10;p34"/>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 name="Google Shape;11;p34"/>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FFFFFF"/>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2" name="Google Shape;12;p34"/>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50" u="none" cap="none" strike="noStrike">
                <a:solidFill>
                  <a:srgbClr val="FFFFFF"/>
                </a:solidFill>
                <a:latin typeface="Calibri"/>
                <a:ea typeface="Calibri"/>
                <a:cs typeface="Calibri"/>
                <a:sym typeface="Calibri"/>
              </a:defRPr>
            </a:lvl1pPr>
            <a:lvl2pPr indent="0" lvl="1" marL="0" marR="0" rtl="0" algn="r">
              <a:spcBef>
                <a:spcPts val="0"/>
              </a:spcBef>
              <a:buNone/>
              <a:defRPr b="0" i="0" sz="1050" u="none" cap="none" strike="noStrike">
                <a:solidFill>
                  <a:srgbClr val="FFFFFF"/>
                </a:solidFill>
                <a:latin typeface="Calibri"/>
                <a:ea typeface="Calibri"/>
                <a:cs typeface="Calibri"/>
                <a:sym typeface="Calibri"/>
              </a:defRPr>
            </a:lvl2pPr>
            <a:lvl3pPr indent="0" lvl="2" marL="0" marR="0" rtl="0" algn="r">
              <a:spcBef>
                <a:spcPts val="0"/>
              </a:spcBef>
              <a:buNone/>
              <a:defRPr b="0" i="0" sz="1050" u="none" cap="none" strike="noStrike">
                <a:solidFill>
                  <a:srgbClr val="FFFFFF"/>
                </a:solidFill>
                <a:latin typeface="Calibri"/>
                <a:ea typeface="Calibri"/>
                <a:cs typeface="Calibri"/>
                <a:sym typeface="Calibri"/>
              </a:defRPr>
            </a:lvl3pPr>
            <a:lvl4pPr indent="0" lvl="3" marL="0" marR="0" rtl="0" algn="r">
              <a:spcBef>
                <a:spcPts val="0"/>
              </a:spcBef>
              <a:buNone/>
              <a:defRPr b="0" i="0" sz="1050" u="none" cap="none" strike="noStrike">
                <a:solidFill>
                  <a:srgbClr val="FFFFFF"/>
                </a:solidFill>
                <a:latin typeface="Calibri"/>
                <a:ea typeface="Calibri"/>
                <a:cs typeface="Calibri"/>
                <a:sym typeface="Calibri"/>
              </a:defRPr>
            </a:lvl4pPr>
            <a:lvl5pPr indent="0" lvl="4" marL="0" marR="0" rtl="0" algn="r">
              <a:spcBef>
                <a:spcPts val="0"/>
              </a:spcBef>
              <a:buNone/>
              <a:defRPr b="0" i="0" sz="1050" u="none" cap="none" strike="noStrike">
                <a:solidFill>
                  <a:srgbClr val="FFFFFF"/>
                </a:solidFill>
                <a:latin typeface="Calibri"/>
                <a:ea typeface="Calibri"/>
                <a:cs typeface="Calibri"/>
                <a:sym typeface="Calibri"/>
              </a:defRPr>
            </a:lvl5pPr>
            <a:lvl6pPr indent="0" lvl="5" marL="0" marR="0" rtl="0" algn="r">
              <a:spcBef>
                <a:spcPts val="0"/>
              </a:spcBef>
              <a:buNone/>
              <a:defRPr b="0" i="0" sz="1050" u="none" cap="none" strike="noStrike">
                <a:solidFill>
                  <a:srgbClr val="FFFFFF"/>
                </a:solidFill>
                <a:latin typeface="Calibri"/>
                <a:ea typeface="Calibri"/>
                <a:cs typeface="Calibri"/>
                <a:sym typeface="Calibri"/>
              </a:defRPr>
            </a:lvl6pPr>
            <a:lvl7pPr indent="0" lvl="6" marL="0" marR="0" rtl="0" algn="r">
              <a:spcBef>
                <a:spcPts val="0"/>
              </a:spcBef>
              <a:buNone/>
              <a:defRPr b="0" i="0" sz="1050" u="none" cap="none" strike="noStrike">
                <a:solidFill>
                  <a:srgbClr val="FFFFFF"/>
                </a:solidFill>
                <a:latin typeface="Calibri"/>
                <a:ea typeface="Calibri"/>
                <a:cs typeface="Calibri"/>
                <a:sym typeface="Calibri"/>
              </a:defRPr>
            </a:lvl7pPr>
            <a:lvl8pPr indent="0" lvl="7" marL="0" marR="0" rtl="0" algn="r">
              <a:spcBef>
                <a:spcPts val="0"/>
              </a:spcBef>
              <a:buNone/>
              <a:defRPr b="0" i="0" sz="1050" u="none" cap="none" strike="noStrike">
                <a:solidFill>
                  <a:srgbClr val="FFFFFF"/>
                </a:solidFill>
                <a:latin typeface="Calibri"/>
                <a:ea typeface="Calibri"/>
                <a:cs typeface="Calibri"/>
                <a:sym typeface="Calibri"/>
              </a:defRPr>
            </a:lvl8pPr>
            <a:lvl9pPr indent="0" lvl="8" marL="0" marR="0" rtl="0" algn="r">
              <a:spcBef>
                <a:spcPts val="0"/>
              </a:spcBef>
              <a:buNone/>
              <a:defRPr b="0" i="0" sz="1050" u="none" cap="none" strike="noStrike">
                <a:solidFill>
                  <a:srgbClr val="FFFFFF"/>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cxnSp>
        <p:nvCxnSpPr>
          <p:cNvPr id="13" name="Google Shape;13;p34"/>
          <p:cNvCxnSpPr/>
          <p:nvPr/>
        </p:nvCxnSpPr>
        <p:spPr>
          <a:xfrm>
            <a:off x="1193532" y="1737845"/>
            <a:ext cx="9966960" cy="0"/>
          </a:xfrm>
          <a:prstGeom prst="straightConnector1">
            <a:avLst/>
          </a:prstGeom>
          <a:noFill/>
          <a:ln cap="flat" cmpd="sng" w="9525">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mailto:okshavkatov@gmail.co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hyperlink" Target="mailto:okshavkatov@gmail.co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0" name="Shape 100"/>
        <p:cNvGrpSpPr/>
        <p:nvPr/>
      </p:nvGrpSpPr>
      <p:grpSpPr>
        <a:xfrm>
          <a:off x="0" y="0"/>
          <a:ext cx="0" cy="0"/>
          <a:chOff x="0" y="0"/>
          <a:chExt cx="0" cy="0"/>
        </a:xfrm>
      </p:grpSpPr>
      <p:sp>
        <p:nvSpPr>
          <p:cNvPr id="101" name="Google Shape;101;p1"/>
          <p:cNvSpPr txBox="1"/>
          <p:nvPr>
            <p:ph idx="1" type="body"/>
          </p:nvPr>
        </p:nvSpPr>
        <p:spPr>
          <a:xfrm>
            <a:off x="838200" y="300943"/>
            <a:ext cx="10515600" cy="6109690"/>
          </a:xfrm>
          <a:prstGeom prst="rect">
            <a:avLst/>
          </a:prstGeom>
          <a:noFill/>
          <a:ln>
            <a:noFill/>
          </a:ln>
        </p:spPr>
        <p:txBody>
          <a:bodyPr anchorCtr="0" anchor="t" bIns="45700" lIns="0" spcFirstLastPara="1" rIns="0" wrap="square" tIns="45700">
            <a:normAutofit fontScale="92500" lnSpcReduction="10000"/>
          </a:bodyPr>
          <a:lstStyle/>
          <a:p>
            <a:pPr indent="0" lvl="0" marL="0" rtl="0" algn="ctr">
              <a:lnSpc>
                <a:spcPct val="90000"/>
              </a:lnSpc>
              <a:spcBef>
                <a:spcPts val="0"/>
              </a:spcBef>
              <a:spcAft>
                <a:spcPts val="0"/>
              </a:spcAft>
              <a:buSzPct val="100000"/>
              <a:buNone/>
            </a:pPr>
            <a:r>
              <a:rPr b="1" lang="en-US" sz="4400">
                <a:solidFill>
                  <a:srgbClr val="C00000"/>
                </a:solidFill>
                <a:latin typeface="Times New Roman"/>
                <a:ea typeface="Times New Roman"/>
                <a:cs typeface="Times New Roman"/>
                <a:sym typeface="Times New Roman"/>
              </a:rPr>
              <a:t>Maintenance and service </a:t>
            </a:r>
            <a:endParaRPr/>
          </a:p>
          <a:p>
            <a:pPr indent="0" lvl="0" marL="0" rtl="0" algn="ctr">
              <a:lnSpc>
                <a:spcPct val="90000"/>
              </a:lnSpc>
              <a:spcBef>
                <a:spcPts val="1400"/>
              </a:spcBef>
              <a:spcAft>
                <a:spcPts val="0"/>
              </a:spcAft>
              <a:buSzPct val="100000"/>
              <a:buNone/>
            </a:pPr>
            <a:r>
              <a:rPr b="1" lang="en-US" sz="4400">
                <a:solidFill>
                  <a:srgbClr val="C00000"/>
                </a:solidFill>
                <a:latin typeface="Times New Roman"/>
                <a:ea typeface="Times New Roman"/>
                <a:cs typeface="Times New Roman"/>
                <a:sym typeface="Times New Roman"/>
              </a:rPr>
              <a:t>system of medical devices</a:t>
            </a:r>
            <a:endParaRPr b="1" sz="3600">
              <a:solidFill>
                <a:srgbClr val="C00000"/>
              </a:solidFill>
              <a:latin typeface="Times New Roman"/>
              <a:ea typeface="Times New Roman"/>
              <a:cs typeface="Times New Roman"/>
              <a:sym typeface="Times New Roman"/>
            </a:endParaRPr>
          </a:p>
          <a:p>
            <a:pPr indent="0" lvl="0" marL="0" rtl="0" algn="ctr">
              <a:lnSpc>
                <a:spcPct val="90000"/>
              </a:lnSpc>
              <a:spcBef>
                <a:spcPts val="1400"/>
              </a:spcBef>
              <a:spcAft>
                <a:spcPts val="0"/>
              </a:spcAft>
              <a:buSzPct val="100000"/>
              <a:buNone/>
            </a:pPr>
            <a:r>
              <a:t/>
            </a:r>
            <a:endParaRPr sz="3600">
              <a:latin typeface="Times New Roman"/>
              <a:ea typeface="Times New Roman"/>
              <a:cs typeface="Times New Roman"/>
              <a:sym typeface="Times New Roman"/>
            </a:endParaRPr>
          </a:p>
          <a:p>
            <a:pPr indent="0" lvl="0" marL="0" rtl="0" algn="ctr">
              <a:lnSpc>
                <a:spcPct val="90000"/>
              </a:lnSpc>
              <a:spcBef>
                <a:spcPts val="1400"/>
              </a:spcBef>
              <a:spcAft>
                <a:spcPts val="0"/>
              </a:spcAft>
              <a:buSzPct val="100000"/>
              <a:buNone/>
            </a:pPr>
            <a:r>
              <a:rPr lang="en-US" sz="3600">
                <a:latin typeface="Times New Roman"/>
                <a:ea typeface="Times New Roman"/>
                <a:cs typeface="Times New Roman"/>
                <a:sym typeface="Times New Roman"/>
              </a:rPr>
              <a:t>Week 6. Basic physical meaning of nuclear magnetic resonance imaging</a:t>
            </a:r>
            <a:endParaRPr/>
          </a:p>
          <a:p>
            <a:pPr indent="0" lvl="0" marL="0" rtl="0" algn="ctr">
              <a:lnSpc>
                <a:spcPct val="90000"/>
              </a:lnSpc>
              <a:spcBef>
                <a:spcPts val="1400"/>
              </a:spcBef>
              <a:spcAft>
                <a:spcPts val="0"/>
              </a:spcAft>
              <a:buSzPct val="100000"/>
              <a:buNone/>
            </a:pPr>
            <a:r>
              <a:rPr b="1" lang="en-US" sz="3600">
                <a:latin typeface="Times New Roman"/>
                <a:ea typeface="Times New Roman"/>
                <a:cs typeface="Times New Roman"/>
                <a:sym typeface="Times New Roman"/>
              </a:rPr>
              <a:t>Otabek Shavkatov</a:t>
            </a:r>
            <a:endParaRPr b="1" sz="3600">
              <a:latin typeface="Times New Roman"/>
              <a:ea typeface="Times New Roman"/>
              <a:cs typeface="Times New Roman"/>
              <a:sym typeface="Times New Roman"/>
            </a:endParaRPr>
          </a:p>
          <a:p>
            <a:pPr indent="0" lvl="0" marL="0" rtl="0" algn="ctr">
              <a:lnSpc>
                <a:spcPct val="90000"/>
              </a:lnSpc>
              <a:spcBef>
                <a:spcPts val="1400"/>
              </a:spcBef>
              <a:spcAft>
                <a:spcPts val="0"/>
              </a:spcAft>
              <a:buSzPct val="100000"/>
              <a:buNone/>
            </a:pPr>
            <a:r>
              <a:rPr lang="en-US" sz="3600">
                <a:latin typeface="Times New Roman"/>
                <a:ea typeface="Times New Roman"/>
                <a:cs typeface="Times New Roman"/>
                <a:sym typeface="Times New Roman"/>
              </a:rPr>
              <a:t>Lecturer</a:t>
            </a:r>
            <a:endParaRPr/>
          </a:p>
          <a:p>
            <a:pPr indent="0" lvl="0" marL="0" rtl="0" algn="ctr">
              <a:lnSpc>
                <a:spcPct val="90000"/>
              </a:lnSpc>
              <a:spcBef>
                <a:spcPts val="1400"/>
              </a:spcBef>
              <a:spcAft>
                <a:spcPts val="0"/>
              </a:spcAft>
              <a:buSzPct val="100000"/>
              <a:buNone/>
            </a:pPr>
            <a:r>
              <a:t/>
            </a:r>
            <a:endParaRPr sz="3600">
              <a:latin typeface="Times New Roman"/>
              <a:ea typeface="Times New Roman"/>
              <a:cs typeface="Times New Roman"/>
              <a:sym typeface="Times New Roman"/>
            </a:endParaRPr>
          </a:p>
          <a:p>
            <a:pPr indent="0" lvl="0" marL="0" rtl="0" algn="ctr">
              <a:lnSpc>
                <a:spcPct val="90000"/>
              </a:lnSpc>
              <a:spcBef>
                <a:spcPts val="1400"/>
              </a:spcBef>
              <a:spcAft>
                <a:spcPts val="0"/>
              </a:spcAft>
              <a:buSzPct val="100000"/>
              <a:buNone/>
            </a:pPr>
            <a:r>
              <a:rPr lang="en-US" sz="3600">
                <a:latin typeface="Times New Roman"/>
                <a:ea typeface="Times New Roman"/>
                <a:cs typeface="Times New Roman"/>
                <a:sym typeface="Times New Roman"/>
              </a:rPr>
              <a:t>Department of Metrology, Standardization and Quality Management</a:t>
            </a:r>
            <a:endParaRPr/>
          </a:p>
          <a:p>
            <a:pPr indent="0" lvl="0" marL="0" rtl="0" algn="ctr">
              <a:lnSpc>
                <a:spcPct val="90000"/>
              </a:lnSpc>
              <a:spcBef>
                <a:spcPts val="1400"/>
              </a:spcBef>
              <a:spcAft>
                <a:spcPts val="0"/>
              </a:spcAft>
              <a:buSzPct val="100000"/>
              <a:buNone/>
            </a:pPr>
            <a:r>
              <a:rPr lang="en-US">
                <a:latin typeface="Times New Roman"/>
                <a:ea typeface="Times New Roman"/>
                <a:cs typeface="Times New Roman"/>
                <a:sym typeface="Times New Roman"/>
              </a:rPr>
              <a:t>Email: </a:t>
            </a:r>
            <a:r>
              <a:rPr lang="en-US" u="sng">
                <a:solidFill>
                  <a:schemeClr val="hlink"/>
                </a:solidFill>
                <a:latin typeface="Times New Roman"/>
                <a:ea typeface="Times New Roman"/>
                <a:cs typeface="Times New Roman"/>
                <a:sym typeface="Times New Roman"/>
                <a:hlinkClick r:id="rId3"/>
              </a:rPr>
              <a:t>okshavkatov@gmail.com</a:t>
            </a:r>
            <a:r>
              <a:rPr lang="en-US">
                <a:latin typeface="Times New Roman"/>
                <a:ea typeface="Times New Roman"/>
                <a:cs typeface="Times New Roman"/>
                <a:sym typeface="Times New Roman"/>
              </a:rPr>
              <a:t>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2"/>
          <p:cNvSpPr txBox="1"/>
          <p:nvPr>
            <p:ph idx="1" type="body"/>
          </p:nvPr>
        </p:nvSpPr>
        <p:spPr>
          <a:xfrm>
            <a:off x="838200" y="481781"/>
            <a:ext cx="10515600" cy="5928851"/>
          </a:xfrm>
          <a:prstGeom prst="rect">
            <a:avLst/>
          </a:prstGeom>
          <a:noFill/>
          <a:ln>
            <a:noFill/>
          </a:ln>
        </p:spPr>
        <p:txBody>
          <a:bodyPr anchorCtr="0" anchor="t" bIns="45700" lIns="0" spcFirstLastPara="1" rIns="0" wrap="square" tIns="45700">
            <a:normAutofit fontScale="85000" lnSpcReduction="20000"/>
          </a:bodyPr>
          <a:lstStyle/>
          <a:p>
            <a:pPr indent="0" lvl="0" marL="0" rtl="0" algn="ctr">
              <a:lnSpc>
                <a:spcPct val="90000"/>
              </a:lnSpc>
              <a:spcBef>
                <a:spcPts val="0"/>
              </a:spcBef>
              <a:spcAft>
                <a:spcPts val="0"/>
              </a:spcAft>
              <a:buSzPct val="100000"/>
              <a:buNone/>
            </a:pPr>
            <a:r>
              <a:rPr b="1" lang="en-US" sz="4400">
                <a:solidFill>
                  <a:srgbClr val="C00000"/>
                </a:solidFill>
                <a:latin typeface="Times New Roman"/>
                <a:ea typeface="Times New Roman"/>
                <a:cs typeface="Times New Roman"/>
                <a:sym typeface="Times New Roman"/>
              </a:rPr>
              <a:t>Tibbiyot uskunalariga </a:t>
            </a:r>
            <a:endParaRPr/>
          </a:p>
          <a:p>
            <a:pPr indent="0" lvl="0" marL="0" rtl="0" algn="ctr">
              <a:lnSpc>
                <a:spcPct val="90000"/>
              </a:lnSpc>
              <a:spcBef>
                <a:spcPts val="1400"/>
              </a:spcBef>
              <a:spcAft>
                <a:spcPts val="0"/>
              </a:spcAft>
              <a:buSzPct val="100000"/>
              <a:buNone/>
            </a:pPr>
            <a:r>
              <a:rPr b="1" lang="en-US" sz="4400">
                <a:solidFill>
                  <a:srgbClr val="C00000"/>
                </a:solidFill>
                <a:latin typeface="Times New Roman"/>
                <a:ea typeface="Times New Roman"/>
                <a:cs typeface="Times New Roman"/>
                <a:sym typeface="Times New Roman"/>
              </a:rPr>
              <a:t>texnik xizmat ko‘rsatish</a:t>
            </a:r>
            <a:endParaRPr sz="3600">
              <a:latin typeface="Times New Roman"/>
              <a:ea typeface="Times New Roman"/>
              <a:cs typeface="Times New Roman"/>
              <a:sym typeface="Times New Roman"/>
            </a:endParaRPr>
          </a:p>
          <a:p>
            <a:pPr indent="0" lvl="0" marL="0" rtl="0" algn="ctr">
              <a:lnSpc>
                <a:spcPct val="90000"/>
              </a:lnSpc>
              <a:spcBef>
                <a:spcPts val="1400"/>
              </a:spcBef>
              <a:spcAft>
                <a:spcPts val="0"/>
              </a:spcAft>
              <a:buSzPct val="100000"/>
              <a:buNone/>
            </a:pPr>
            <a:r>
              <a:t/>
            </a:r>
            <a:endParaRPr sz="3600">
              <a:latin typeface="Times New Roman"/>
              <a:ea typeface="Times New Roman"/>
              <a:cs typeface="Times New Roman"/>
              <a:sym typeface="Times New Roman"/>
            </a:endParaRPr>
          </a:p>
          <a:p>
            <a:pPr indent="0" lvl="0" marL="0" rtl="0" algn="ctr">
              <a:lnSpc>
                <a:spcPct val="90000"/>
              </a:lnSpc>
              <a:spcBef>
                <a:spcPts val="1400"/>
              </a:spcBef>
              <a:spcAft>
                <a:spcPts val="0"/>
              </a:spcAft>
              <a:buSzPct val="100000"/>
              <a:buNone/>
            </a:pPr>
            <a:r>
              <a:rPr lang="en-US" sz="3600">
                <a:latin typeface="Times New Roman"/>
                <a:ea typeface="Times New Roman"/>
                <a:cs typeface="Times New Roman"/>
                <a:sym typeface="Times New Roman"/>
              </a:rPr>
              <a:t>6-Mavzu. Yadro magnit rezonansi tomografiyasining asosiy fizik ma’nosi</a:t>
            </a:r>
            <a:endParaRPr sz="3600">
              <a:latin typeface="Times New Roman"/>
              <a:ea typeface="Times New Roman"/>
              <a:cs typeface="Times New Roman"/>
              <a:sym typeface="Times New Roman"/>
            </a:endParaRPr>
          </a:p>
          <a:p>
            <a:pPr indent="0" lvl="0" marL="0" rtl="0" algn="ctr">
              <a:lnSpc>
                <a:spcPct val="90000"/>
              </a:lnSpc>
              <a:spcBef>
                <a:spcPts val="1400"/>
              </a:spcBef>
              <a:spcAft>
                <a:spcPts val="0"/>
              </a:spcAft>
              <a:buSzPct val="100000"/>
              <a:buNone/>
            </a:pPr>
            <a:r>
              <a:t/>
            </a:r>
            <a:endParaRPr sz="3600">
              <a:latin typeface="Times New Roman"/>
              <a:ea typeface="Times New Roman"/>
              <a:cs typeface="Times New Roman"/>
              <a:sym typeface="Times New Roman"/>
            </a:endParaRPr>
          </a:p>
          <a:p>
            <a:pPr indent="0" lvl="0" marL="0" rtl="0" algn="ctr">
              <a:lnSpc>
                <a:spcPct val="90000"/>
              </a:lnSpc>
              <a:spcBef>
                <a:spcPts val="1400"/>
              </a:spcBef>
              <a:spcAft>
                <a:spcPts val="0"/>
              </a:spcAft>
              <a:buSzPct val="100000"/>
              <a:buNone/>
            </a:pPr>
            <a:r>
              <a:rPr b="1" lang="en-US" sz="4400">
                <a:latin typeface="Times New Roman"/>
                <a:ea typeface="Times New Roman"/>
                <a:cs typeface="Times New Roman"/>
                <a:sym typeface="Times New Roman"/>
              </a:rPr>
              <a:t>Ma’ruzachi: Otabek Shavkatov</a:t>
            </a:r>
            <a:endParaRPr b="1" sz="4400">
              <a:latin typeface="Times New Roman"/>
              <a:ea typeface="Times New Roman"/>
              <a:cs typeface="Times New Roman"/>
              <a:sym typeface="Times New Roman"/>
            </a:endParaRPr>
          </a:p>
          <a:p>
            <a:pPr indent="0" lvl="0" marL="0" rtl="0" algn="ctr">
              <a:lnSpc>
                <a:spcPct val="90000"/>
              </a:lnSpc>
              <a:spcBef>
                <a:spcPts val="1400"/>
              </a:spcBef>
              <a:spcAft>
                <a:spcPts val="0"/>
              </a:spcAft>
              <a:buSzPct val="100000"/>
              <a:buNone/>
            </a:pPr>
            <a:r>
              <a:t/>
            </a:r>
            <a:endParaRPr b="1" sz="3600">
              <a:latin typeface="Times New Roman"/>
              <a:ea typeface="Times New Roman"/>
              <a:cs typeface="Times New Roman"/>
              <a:sym typeface="Times New Roman"/>
            </a:endParaRPr>
          </a:p>
          <a:p>
            <a:pPr indent="0" lvl="0" marL="0" rtl="0" algn="ctr">
              <a:lnSpc>
                <a:spcPct val="90000"/>
              </a:lnSpc>
              <a:spcBef>
                <a:spcPts val="1400"/>
              </a:spcBef>
              <a:spcAft>
                <a:spcPts val="0"/>
              </a:spcAft>
              <a:buSzPct val="100000"/>
              <a:buNone/>
            </a:pPr>
            <a:r>
              <a:rPr lang="en-US" sz="3600">
                <a:latin typeface="Times New Roman"/>
                <a:ea typeface="Times New Roman"/>
                <a:cs typeface="Times New Roman"/>
                <a:sym typeface="Times New Roman"/>
              </a:rPr>
              <a:t>Metrologiya, standartlashtirish va maxsulot sifati menejmenti kafedrasi</a:t>
            </a:r>
            <a:endParaRPr sz="3600">
              <a:latin typeface="Times New Roman"/>
              <a:ea typeface="Times New Roman"/>
              <a:cs typeface="Times New Roman"/>
              <a:sym typeface="Times New Roman"/>
            </a:endParaRPr>
          </a:p>
          <a:p>
            <a:pPr indent="0" lvl="0" marL="0" rtl="0" algn="ctr">
              <a:lnSpc>
                <a:spcPct val="90000"/>
              </a:lnSpc>
              <a:spcBef>
                <a:spcPts val="1400"/>
              </a:spcBef>
              <a:spcAft>
                <a:spcPts val="0"/>
              </a:spcAft>
              <a:buSzPct val="100000"/>
              <a:buNone/>
            </a:pPr>
            <a:r>
              <a:t/>
            </a:r>
            <a:endParaRPr sz="2600">
              <a:latin typeface="Times New Roman"/>
              <a:ea typeface="Times New Roman"/>
              <a:cs typeface="Times New Roman"/>
              <a:sym typeface="Times New Roman"/>
            </a:endParaRPr>
          </a:p>
          <a:p>
            <a:pPr indent="0" lvl="0" marL="0" rtl="0" algn="ctr">
              <a:lnSpc>
                <a:spcPct val="90000"/>
              </a:lnSpc>
              <a:spcBef>
                <a:spcPts val="1400"/>
              </a:spcBef>
              <a:spcAft>
                <a:spcPts val="0"/>
              </a:spcAft>
              <a:buSzPct val="100000"/>
              <a:buNone/>
            </a:pPr>
            <a:r>
              <a:rPr lang="en-US" sz="2600">
                <a:latin typeface="Times New Roman"/>
                <a:ea typeface="Times New Roman"/>
                <a:cs typeface="Times New Roman"/>
                <a:sym typeface="Times New Roman"/>
              </a:rPr>
              <a:t>Elektron pochta: </a:t>
            </a:r>
            <a:r>
              <a:rPr lang="en-US" sz="2600" u="sng">
                <a:solidFill>
                  <a:schemeClr val="hlink"/>
                </a:solidFill>
                <a:latin typeface="Times New Roman"/>
                <a:ea typeface="Times New Roman"/>
                <a:cs typeface="Times New Roman"/>
                <a:sym typeface="Times New Roman"/>
                <a:hlinkClick r:id="rId3"/>
              </a:rPr>
              <a:t>okshavkatov@gmail.com</a:t>
            </a:r>
            <a:r>
              <a:rPr lang="en-US" sz="2600">
                <a:latin typeface="Times New Roman"/>
                <a:ea typeface="Times New Roman"/>
                <a:cs typeface="Times New Roman"/>
                <a:sym typeface="Times New Roman"/>
              </a:rPr>
              <a:t> </a:t>
            </a:r>
            <a:endParaRPr sz="1500">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3"/>
          <p:cNvSpPr txBox="1"/>
          <p:nvPr>
            <p:ph idx="1" type="body"/>
          </p:nvPr>
        </p:nvSpPr>
        <p:spPr>
          <a:xfrm>
            <a:off x="317089" y="1848466"/>
            <a:ext cx="11874911" cy="4692896"/>
          </a:xfrm>
          <a:prstGeom prst="rect">
            <a:avLst/>
          </a:prstGeom>
          <a:noFill/>
          <a:ln>
            <a:noFill/>
          </a:ln>
        </p:spPr>
        <p:txBody>
          <a:bodyPr anchorCtr="0" anchor="t" bIns="45700" lIns="0" spcFirstLastPara="1" rIns="0" wrap="square" tIns="45700">
            <a:normAutofit/>
          </a:bodyPr>
          <a:lstStyle/>
          <a:p>
            <a:pPr indent="0" lvl="0" marL="0" marR="0" rtl="0" algn="ctr">
              <a:lnSpc>
                <a:spcPct val="115000"/>
              </a:lnSpc>
              <a:spcBef>
                <a:spcPts val="0"/>
              </a:spcBef>
              <a:spcAft>
                <a:spcPts val="0"/>
              </a:spcAft>
              <a:buSzPts val="3200"/>
              <a:buNone/>
            </a:pPr>
            <a:r>
              <a:rPr lang="en-US" sz="3200">
                <a:latin typeface="Times New Roman"/>
                <a:ea typeface="Times New Roman"/>
                <a:cs typeface="Times New Roman"/>
                <a:sym typeface="Times New Roman"/>
              </a:rPr>
              <a:t>Reja:</a:t>
            </a:r>
            <a:endParaRPr/>
          </a:p>
          <a:p>
            <a:pPr indent="0" lvl="0" marL="0" marR="0" rtl="0" algn="ctr">
              <a:lnSpc>
                <a:spcPct val="115000"/>
              </a:lnSpc>
              <a:spcBef>
                <a:spcPts val="0"/>
              </a:spcBef>
              <a:spcAft>
                <a:spcPts val="0"/>
              </a:spcAft>
              <a:buSzPts val="3200"/>
              <a:buNone/>
            </a:pPr>
            <a:r>
              <a:t/>
            </a:r>
            <a:endParaRPr sz="3200">
              <a:latin typeface="Times New Roman"/>
              <a:ea typeface="Times New Roman"/>
              <a:cs typeface="Times New Roman"/>
              <a:sym typeface="Times New Roman"/>
            </a:endParaRPr>
          </a:p>
          <a:p>
            <a:pPr indent="-342900" lvl="0" marL="342900" marR="0" rtl="0" algn="l">
              <a:lnSpc>
                <a:spcPct val="115000"/>
              </a:lnSpc>
              <a:spcBef>
                <a:spcPts val="0"/>
              </a:spcBef>
              <a:spcAft>
                <a:spcPts val="0"/>
              </a:spcAft>
              <a:buSzPts val="2400"/>
              <a:buFont typeface="Calibri"/>
              <a:buAutoNum type="arabicPeriod"/>
            </a:pPr>
            <a:r>
              <a:rPr b="1" lang="en-US" sz="2400">
                <a:latin typeface="Times New Roman"/>
                <a:ea typeface="Times New Roman"/>
                <a:cs typeface="Times New Roman"/>
                <a:sym typeface="Times New Roman"/>
              </a:rPr>
              <a:t>YaMR tamografiyasida tasvirni qayta tiklash usullari</a:t>
            </a:r>
            <a:r>
              <a:rPr lang="en-US" sz="2400">
                <a:latin typeface="Calibri"/>
                <a:ea typeface="Calibri"/>
                <a:cs typeface="Calibri"/>
                <a:sym typeface="Calibri"/>
              </a:rPr>
              <a:t>. </a:t>
            </a:r>
            <a:endParaRPr/>
          </a:p>
          <a:p>
            <a:pPr indent="-342900" lvl="0" marL="342900" marR="0" rtl="0" algn="l">
              <a:lnSpc>
                <a:spcPct val="115000"/>
              </a:lnSpc>
              <a:spcBef>
                <a:spcPts val="0"/>
              </a:spcBef>
              <a:spcAft>
                <a:spcPts val="0"/>
              </a:spcAft>
              <a:buSzPts val="2400"/>
              <a:buFont typeface="Calibri"/>
              <a:buAutoNum type="arabicPeriod"/>
            </a:pPr>
            <a:r>
              <a:rPr b="1" lang="en-US" sz="2400">
                <a:latin typeface="Times New Roman"/>
                <a:ea typeface="Times New Roman"/>
                <a:cs typeface="Times New Roman"/>
                <a:sym typeface="Times New Roman"/>
              </a:rPr>
              <a:t>Ayrim YaMR tomograflarining teхnik imkoniyatlari va asosiy qismlarining parametrlari</a:t>
            </a:r>
            <a:endParaRPr sz="2400">
              <a:latin typeface="Calibri"/>
              <a:ea typeface="Calibri"/>
              <a:cs typeface="Calibri"/>
              <a:sym typeface="Calibri"/>
            </a:endParaRPr>
          </a:p>
          <a:p>
            <a:pPr indent="-342900" lvl="0" marL="342900" rtl="0" algn="l">
              <a:lnSpc>
                <a:spcPct val="115000"/>
              </a:lnSpc>
              <a:spcBef>
                <a:spcPts val="0"/>
              </a:spcBef>
              <a:spcAft>
                <a:spcPts val="0"/>
              </a:spcAft>
              <a:buSzPts val="2400"/>
              <a:buFont typeface="Calibri"/>
              <a:buAutoNum type="arabicPeriod"/>
            </a:pPr>
            <a:r>
              <a:rPr b="1" lang="en-US" sz="2400">
                <a:latin typeface="Times New Roman"/>
                <a:ea typeface="Times New Roman"/>
                <a:cs typeface="Times New Roman"/>
                <a:sym typeface="Times New Roman"/>
              </a:rPr>
              <a:t>Emission kompyuter tomograflari va ularning asosiy teхnik imkoniyatlari </a:t>
            </a:r>
            <a:endParaRPr/>
          </a:p>
          <a:p>
            <a:pPr indent="-342900" lvl="0" marL="342900" rtl="0" algn="l">
              <a:lnSpc>
                <a:spcPct val="115000"/>
              </a:lnSpc>
              <a:spcBef>
                <a:spcPts val="1000"/>
              </a:spcBef>
              <a:spcAft>
                <a:spcPts val="0"/>
              </a:spcAft>
              <a:buSzPts val="2400"/>
              <a:buFont typeface="Calibri"/>
              <a:buAutoNum type="arabicPeriod"/>
            </a:pPr>
            <a:r>
              <a:rPr b="1" lang="en-US" sz="2400">
                <a:latin typeface="Times New Roman"/>
                <a:ea typeface="Times New Roman"/>
                <a:cs typeface="Times New Roman"/>
                <a:sym typeface="Times New Roman"/>
              </a:rPr>
              <a:t>Radiodiagnostik kompleks, sintilatsion gamma-kamera va ularning asosiy teхnik parametrlari imkoniyatlari </a:t>
            </a:r>
            <a:endParaRPr/>
          </a:p>
          <a:p>
            <a:pPr indent="-342900" lvl="0" marL="342900" rtl="0" algn="l">
              <a:lnSpc>
                <a:spcPct val="115000"/>
              </a:lnSpc>
              <a:spcBef>
                <a:spcPts val="1000"/>
              </a:spcBef>
              <a:spcAft>
                <a:spcPts val="0"/>
              </a:spcAft>
              <a:buSzPts val="2400"/>
              <a:buFont typeface="Calibri"/>
              <a:buAutoNum type="arabicPeriod"/>
            </a:pPr>
            <a:r>
              <a:rPr b="1" lang="en-US" sz="2400">
                <a:latin typeface="Times New Roman"/>
                <a:ea typeface="Times New Roman"/>
                <a:cs typeface="Times New Roman"/>
                <a:sym typeface="Times New Roman"/>
              </a:rPr>
              <a:t>Ayrim radioizotop terapiyasi va diagnostikasi teхnikalarining vazifalari hamda asosiy teхnik imkoniyatlari</a:t>
            </a:r>
            <a:endParaRPr sz="2400">
              <a:latin typeface="Times New Roman"/>
              <a:ea typeface="Times New Roman"/>
              <a:cs typeface="Times New Roman"/>
              <a:sym typeface="Times New Roman"/>
            </a:endParaRPr>
          </a:p>
        </p:txBody>
      </p:sp>
      <p:sp>
        <p:nvSpPr>
          <p:cNvPr id="112" name="Google Shape;112;p3"/>
          <p:cNvSpPr txBox="1"/>
          <p:nvPr/>
        </p:nvSpPr>
        <p:spPr>
          <a:xfrm>
            <a:off x="2153265" y="316639"/>
            <a:ext cx="7773627" cy="1179554"/>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Clr>
                <a:schemeClr val="dk1"/>
              </a:buClr>
              <a:buSzPts val="3200"/>
              <a:buFont typeface="Times New Roman"/>
              <a:buNone/>
            </a:pPr>
            <a:r>
              <a:rPr b="1" i="0" lang="en-US" sz="3200" u="none" cap="none" strike="noStrike">
                <a:solidFill>
                  <a:schemeClr val="dk1"/>
                </a:solidFill>
                <a:latin typeface="Times New Roman"/>
                <a:ea typeface="Times New Roman"/>
                <a:cs typeface="Times New Roman"/>
                <a:sym typeface="Times New Roman"/>
              </a:rPr>
              <a:t>Yadro magnit rezonansi tomografiyasining asosiy fizik ma’nosi</a:t>
            </a:r>
            <a:endParaRPr b="1" i="0" sz="32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4"/>
          <p:cNvSpPr/>
          <p:nvPr/>
        </p:nvSpPr>
        <p:spPr>
          <a:xfrm>
            <a:off x="1366685" y="2526559"/>
            <a:ext cx="9995935"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3600" u="none" cap="none" strike="noStrike">
                <a:solidFill>
                  <a:schemeClr val="dk1"/>
                </a:solidFill>
                <a:latin typeface="Times New Roman"/>
                <a:ea typeface="Times New Roman"/>
                <a:cs typeface="Times New Roman"/>
                <a:sym typeface="Times New Roman"/>
              </a:rPr>
              <a:t>1. YAMR TAMOGRAFIYASIDA TASVIRNI QAYTA TIKLASH USULLARI.</a:t>
            </a:r>
            <a:endParaRPr b="0" i="0" sz="3600" u="none" cap="none" strike="noStrike">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5"/>
          <p:cNvSpPr/>
          <p:nvPr/>
        </p:nvSpPr>
        <p:spPr>
          <a:xfrm>
            <a:off x="571948" y="473149"/>
            <a:ext cx="11048103" cy="569386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2800" u="none" cap="none" strike="noStrike">
                <a:solidFill>
                  <a:schemeClr val="dk1"/>
                </a:solidFill>
                <a:latin typeface="Times New Roman"/>
                <a:ea typeface="Times New Roman"/>
                <a:cs typeface="Times New Roman"/>
                <a:sym typeface="Times New Roman"/>
              </a:rPr>
              <a:t>	Har qanday atom yadrosi o’z o’qi atrofida to’хtovsiz aylanib turadi, undagi proton elektr zaryadiga ega bo’lgani uchun хarakat natijasida magnit maydoni хosil qiladi va ma’lum magnit momentiga ega bo’ladi. Odam organizmida atom va yadrolar ko’p bo’lganligi sababli, ulardagi protonlarning magnit maydonlari va хarakat yo’nalishlari turlicha bo’ladi. Tashqaridan ularga ma’lum chastotali qo’zg’aluvchi elektromagnit maydoni bilan ta’sir etilsa, ularning aylanish o’qlari yo’nalishini o’zgartirish va boshqarish mumkin. bunda magnit momentining aylanishi protsessiya va dastlabki хolatga qaytish vaqti relaksatsiya vaqti  deyiladi. Protsessiyani qayd etish uchun tashqaridan berilayotgan elektromagnit nurlanishni o’lchash zarur bo’ladi. Bu qayd etilgan kattalik erkin induksiyaning kamayishi deyiladi. Yadrolar aylanish o’qining og’ishiga sabab bo’ladigan  elektromagnit maydon chastotasi rezonans chastotasi deyiladi.</a:t>
            </a:r>
            <a:endParaRPr b="0" i="0" sz="2800" u="none" cap="none" strike="noStrike">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6"/>
          <p:cNvSpPr/>
          <p:nvPr/>
        </p:nvSpPr>
        <p:spPr>
          <a:xfrm>
            <a:off x="720762" y="539493"/>
            <a:ext cx="10962042" cy="5781070"/>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b="0" i="0" lang="en-US" sz="2400" u="none" cap="none" strike="noStrike">
                <a:solidFill>
                  <a:schemeClr val="dk1"/>
                </a:solidFill>
                <a:latin typeface="Times New Roman"/>
                <a:ea typeface="Times New Roman"/>
                <a:cs typeface="Times New Roman"/>
                <a:sym typeface="Times New Roman"/>
              </a:rPr>
              <a:t>Хar bir yadro turi uchun rezonans chastotasining aniq qiymati mavjud, buni </a:t>
            </a:r>
            <a:endParaRPr/>
          </a:p>
          <a:p>
            <a:pPr indent="449580" lvl="0" marL="0" marR="0" rtl="0" algn="ctr">
              <a:lnSpc>
                <a:spcPct val="115000"/>
              </a:lnSpc>
              <a:spcBef>
                <a:spcPts val="1000"/>
              </a:spcBef>
              <a:spcAft>
                <a:spcPts val="0"/>
              </a:spcAft>
              <a:buNone/>
            </a:pPr>
            <a:r>
              <a:rPr b="1" i="1" lang="en-US" sz="4000" u="none" cap="none" strike="noStrike">
                <a:solidFill>
                  <a:schemeClr val="dk1"/>
                </a:solidFill>
                <a:latin typeface="Times New Roman"/>
                <a:ea typeface="Times New Roman"/>
                <a:cs typeface="Times New Roman"/>
                <a:sym typeface="Times New Roman"/>
              </a:rPr>
              <a:t>ω=</a:t>
            </a:r>
            <a:r>
              <a:rPr b="1" i="0" lang="en-US" sz="4000" u="none" cap="none" strike="noStrike">
                <a:solidFill>
                  <a:schemeClr val="dk1"/>
                </a:solidFill>
                <a:latin typeface="Times New Roman"/>
                <a:ea typeface="Times New Roman"/>
                <a:cs typeface="Times New Roman"/>
                <a:sym typeface="Times New Roman"/>
              </a:rPr>
              <a:t>VH</a:t>
            </a:r>
            <a:r>
              <a:rPr b="0" i="0" lang="en-US" sz="4000" u="none" cap="none" strike="noStrike">
                <a:solidFill>
                  <a:schemeClr val="dk1"/>
                </a:solidFill>
                <a:latin typeface="Times New Roman"/>
                <a:ea typeface="Times New Roman"/>
                <a:cs typeface="Times New Roman"/>
                <a:sym typeface="Times New Roman"/>
              </a:rPr>
              <a:t> </a:t>
            </a:r>
            <a:endParaRPr/>
          </a:p>
          <a:p>
            <a:pPr indent="449580" lvl="0" marL="0" marR="0" rtl="0" algn="just">
              <a:lnSpc>
                <a:spcPct val="115000"/>
              </a:lnSpc>
              <a:spcBef>
                <a:spcPts val="1000"/>
              </a:spcBef>
              <a:spcAft>
                <a:spcPts val="0"/>
              </a:spcAft>
              <a:buNone/>
            </a:pPr>
            <a:r>
              <a:rPr b="0" i="0" lang="en-US" sz="2400" u="none" cap="none" strike="noStrike">
                <a:solidFill>
                  <a:schemeClr val="dk1"/>
                </a:solidFill>
                <a:latin typeface="Times New Roman"/>
                <a:ea typeface="Times New Roman"/>
                <a:cs typeface="Times New Roman"/>
                <a:sym typeface="Times New Roman"/>
              </a:rPr>
              <a:t>formula yordamida aniqlash mumkin.  </a:t>
            </a:r>
            <a:endParaRPr b="0" i="0" sz="1800" u="none" cap="none" strike="noStrike">
              <a:solidFill>
                <a:schemeClr val="dk1"/>
              </a:solidFill>
              <a:latin typeface="Calibri"/>
              <a:ea typeface="Calibri"/>
              <a:cs typeface="Calibri"/>
              <a:sym typeface="Calibri"/>
            </a:endParaRPr>
          </a:p>
          <a:p>
            <a:pPr indent="449580" lvl="0" marL="0" marR="0" rtl="0" algn="just">
              <a:lnSpc>
                <a:spcPct val="115000"/>
              </a:lnSpc>
              <a:spcBef>
                <a:spcPts val="1000"/>
              </a:spcBef>
              <a:spcAft>
                <a:spcPts val="0"/>
              </a:spcAft>
              <a:buNone/>
            </a:pPr>
            <a:r>
              <a:rPr b="0" i="0" lang="en-US" sz="2400" u="none" cap="none" strike="noStrike">
                <a:solidFill>
                  <a:schemeClr val="dk1"/>
                </a:solidFill>
                <a:latin typeface="Times New Roman"/>
                <a:ea typeface="Times New Roman"/>
                <a:cs typeface="Times New Roman"/>
                <a:sym typeface="Times New Roman"/>
              </a:rPr>
              <a:t>Bu erda:  </a:t>
            </a:r>
            <a:r>
              <a:rPr b="1" i="1" lang="en-US" sz="2400" u="none" cap="none" strike="noStrike">
                <a:solidFill>
                  <a:schemeClr val="dk1"/>
                </a:solidFill>
                <a:latin typeface="Times New Roman"/>
                <a:ea typeface="Times New Roman"/>
                <a:cs typeface="Times New Roman"/>
                <a:sym typeface="Times New Roman"/>
              </a:rPr>
              <a:t>ω</a:t>
            </a:r>
            <a:r>
              <a:rPr b="0" i="0" lang="en-US" sz="2400" u="none" cap="none" strike="noStrike">
                <a:solidFill>
                  <a:schemeClr val="dk1"/>
                </a:solidFill>
                <a:latin typeface="Times New Roman"/>
                <a:ea typeface="Times New Roman"/>
                <a:cs typeface="Times New Roman"/>
                <a:sym typeface="Times New Roman"/>
              </a:rPr>
              <a:t> - rezonans chastotasi;  </a:t>
            </a:r>
            <a:endParaRPr b="0" i="0" sz="1800" u="none" cap="none" strike="noStrike">
              <a:solidFill>
                <a:schemeClr val="dk1"/>
              </a:solidFill>
              <a:latin typeface="Calibri"/>
              <a:ea typeface="Calibri"/>
              <a:cs typeface="Calibri"/>
              <a:sym typeface="Calibri"/>
            </a:endParaRPr>
          </a:p>
          <a:p>
            <a:pPr indent="449580" lvl="0" marL="0" marR="0" rtl="0" algn="just">
              <a:lnSpc>
                <a:spcPct val="115000"/>
              </a:lnSpc>
              <a:spcBef>
                <a:spcPts val="1000"/>
              </a:spcBef>
              <a:spcAft>
                <a:spcPts val="0"/>
              </a:spcAft>
              <a:buNone/>
            </a:pPr>
            <a:r>
              <a:rPr b="0" i="0" lang="en-US" sz="2400" u="none" cap="none" strike="noStrike">
                <a:solidFill>
                  <a:schemeClr val="dk1"/>
                </a:solidFill>
                <a:latin typeface="Times New Roman"/>
                <a:ea typeface="Times New Roman"/>
                <a:cs typeface="Times New Roman"/>
                <a:sym typeface="Times New Roman"/>
              </a:rPr>
              <a:t>	v- yadroning giromagnit nisbati deb nomlanadigan хar bir yadro turiga bog’liq doimiy koeffitsent;  </a:t>
            </a:r>
            <a:endParaRPr b="0" i="0" sz="1800" u="none" cap="none" strike="noStrike">
              <a:solidFill>
                <a:schemeClr val="dk1"/>
              </a:solidFill>
              <a:latin typeface="Calibri"/>
              <a:ea typeface="Calibri"/>
              <a:cs typeface="Calibri"/>
              <a:sym typeface="Calibri"/>
            </a:endParaRPr>
          </a:p>
          <a:p>
            <a:pPr indent="0" lvl="0" marL="0" marR="0" rtl="0" algn="l">
              <a:spcBef>
                <a:spcPts val="1000"/>
              </a:spcBef>
              <a:spcAft>
                <a:spcPts val="0"/>
              </a:spcAft>
              <a:buNone/>
            </a:pPr>
            <a:r>
              <a:rPr b="0" i="0" lang="en-US" sz="2400" u="none" cap="none" strike="noStrike">
                <a:solidFill>
                  <a:schemeClr val="dk1"/>
                </a:solidFill>
                <a:latin typeface="Times New Roman"/>
                <a:ea typeface="Times New Roman"/>
                <a:cs typeface="Times New Roman"/>
                <a:sym typeface="Times New Roman"/>
              </a:rPr>
              <a:t>	H- doimiy magnit maydonining kuchlanganligi. </a:t>
            </a:r>
            <a:endParaRPr/>
          </a:p>
          <a:p>
            <a:pPr indent="0" lvl="0" marL="0" marR="0" rtl="0" algn="l">
              <a:spcBef>
                <a:spcPts val="0"/>
              </a:spcBef>
              <a:spcAft>
                <a:spcPts val="0"/>
              </a:spcAft>
              <a:buNone/>
            </a:pPr>
            <a:r>
              <a:t/>
            </a:r>
            <a:endParaRPr sz="24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lang="en-US" sz="2400">
                <a:solidFill>
                  <a:schemeClr val="dk1"/>
                </a:solidFill>
                <a:latin typeface="Times New Roman"/>
                <a:ea typeface="Times New Roman"/>
                <a:cs typeface="Times New Roman"/>
                <a:sym typeface="Times New Roman"/>
              </a:rPr>
              <a:t>	Vodorod yadrosi yadro magnit  rezonansiga juda sezgir bo’ladi. Odam tanasining 75 % dan ortig’i suv molekulalaridan iborat va ularning хar birida 2 tadan proton mavjud. Proton uchun 0,25 magnit maydon kuchlanganligida rezonans chastotasi 10 mGs dan sal ortiqroq хisoblanadi. Bu chastota odam organizmi uchun хavfli emas.</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7"/>
          <p:cNvSpPr/>
          <p:nvPr/>
        </p:nvSpPr>
        <p:spPr>
          <a:xfrm>
            <a:off x="1301673" y="279700"/>
            <a:ext cx="9918554" cy="52322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800">
                <a:solidFill>
                  <a:schemeClr val="dk1"/>
                </a:solidFill>
                <a:latin typeface="Times New Roman"/>
                <a:ea typeface="Times New Roman"/>
                <a:cs typeface="Times New Roman"/>
                <a:sym typeface="Times New Roman"/>
              </a:rPr>
              <a:t>YaMR tomografiyasining ishlash prinspida quyidagilar belgilangan:  </a:t>
            </a:r>
            <a:endParaRPr/>
          </a:p>
        </p:txBody>
      </p:sp>
      <p:grpSp>
        <p:nvGrpSpPr>
          <p:cNvPr id="133" name="Google Shape;133;p7"/>
          <p:cNvGrpSpPr/>
          <p:nvPr/>
        </p:nvGrpSpPr>
        <p:grpSpPr>
          <a:xfrm>
            <a:off x="1441524" y="950542"/>
            <a:ext cx="9638852" cy="5657637"/>
            <a:chOff x="0" y="7773"/>
            <a:chExt cx="9638852" cy="5657637"/>
          </a:xfrm>
        </p:grpSpPr>
        <p:sp>
          <p:nvSpPr>
            <p:cNvPr id="134" name="Google Shape;134;p7"/>
            <p:cNvSpPr/>
            <p:nvPr/>
          </p:nvSpPr>
          <p:spPr>
            <a:xfrm>
              <a:off x="0" y="411890"/>
              <a:ext cx="9638852" cy="504000"/>
            </a:xfrm>
            <a:prstGeom prst="rect">
              <a:avLst/>
            </a:prstGeom>
            <a:solidFill>
              <a:schemeClr val="lt2">
                <a:alpha val="8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7"/>
            <p:cNvSpPr/>
            <p:nvPr/>
          </p:nvSpPr>
          <p:spPr>
            <a:xfrm>
              <a:off x="481942" y="7773"/>
              <a:ext cx="8625480" cy="699316"/>
            </a:xfrm>
            <a:prstGeom prst="roundRect">
              <a:avLst>
                <a:gd fmla="val 16667" name="adj"/>
              </a:avLst>
            </a:prstGeom>
            <a:solidFill>
              <a:schemeClr val="dk2"/>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 name="Google Shape;136;p7"/>
            <p:cNvSpPr txBox="1"/>
            <p:nvPr/>
          </p:nvSpPr>
          <p:spPr>
            <a:xfrm>
              <a:off x="516080" y="41911"/>
              <a:ext cx="8557204" cy="631040"/>
            </a:xfrm>
            <a:prstGeom prst="rect">
              <a:avLst/>
            </a:prstGeom>
            <a:noFill/>
            <a:ln>
              <a:noFill/>
            </a:ln>
          </p:spPr>
          <p:txBody>
            <a:bodyPr anchorCtr="0" anchor="ctr" bIns="0" lIns="255025" spcFirstLastPara="1" rIns="255025" wrap="square" tIns="0">
              <a:noAutofit/>
            </a:bodyPr>
            <a:lstStyle/>
            <a:p>
              <a:pPr indent="0" lvl="0" marL="0" marR="0" rtl="0" algn="l">
                <a:lnSpc>
                  <a:spcPct val="90000"/>
                </a:lnSpc>
                <a:spcBef>
                  <a:spcPts val="0"/>
                </a:spcBef>
                <a:spcAft>
                  <a:spcPts val="0"/>
                </a:spcAft>
                <a:buClr>
                  <a:schemeClr val="lt1"/>
                </a:buClr>
                <a:buSzPts val="2800"/>
                <a:buFont typeface="Times New Roman"/>
                <a:buNone/>
              </a:pPr>
              <a:r>
                <a:rPr lang="en-US" sz="2800">
                  <a:solidFill>
                    <a:schemeClr val="lt1"/>
                  </a:solidFill>
                  <a:latin typeface="Times New Roman"/>
                  <a:ea typeface="Times New Roman"/>
                  <a:cs typeface="Times New Roman"/>
                  <a:sym typeface="Times New Roman"/>
                </a:rPr>
                <a:t>N</a:t>
              </a:r>
              <a:r>
                <a:rPr baseline="-25000" lang="en-US" sz="2800">
                  <a:solidFill>
                    <a:schemeClr val="lt1"/>
                  </a:solidFill>
                  <a:latin typeface="Times New Roman"/>
                  <a:ea typeface="Times New Roman"/>
                  <a:cs typeface="Times New Roman"/>
                  <a:sym typeface="Times New Roman"/>
                </a:rPr>
                <a:t>0</a:t>
              </a:r>
              <a:r>
                <a:rPr lang="en-US" sz="2800">
                  <a:solidFill>
                    <a:schemeClr val="lt1"/>
                  </a:solidFill>
                  <a:latin typeface="Times New Roman"/>
                  <a:ea typeface="Times New Roman"/>
                  <a:cs typeface="Times New Roman"/>
                  <a:sym typeface="Times New Roman"/>
                </a:rPr>
                <a:t>- bir tarkibli magnit maydonlariga protonlarning magnit momenti</a:t>
              </a:r>
              <a:endParaRPr sz="2800">
                <a:solidFill>
                  <a:schemeClr val="lt1"/>
                </a:solidFill>
                <a:latin typeface="Times New Roman"/>
                <a:ea typeface="Times New Roman"/>
                <a:cs typeface="Times New Roman"/>
                <a:sym typeface="Times New Roman"/>
              </a:endParaRPr>
            </a:p>
          </p:txBody>
        </p:sp>
        <p:sp>
          <p:nvSpPr>
            <p:cNvPr id="137" name="Google Shape;137;p7"/>
            <p:cNvSpPr/>
            <p:nvPr/>
          </p:nvSpPr>
          <p:spPr>
            <a:xfrm>
              <a:off x="0" y="1562163"/>
              <a:ext cx="9638852" cy="504000"/>
            </a:xfrm>
            <a:prstGeom prst="rect">
              <a:avLst/>
            </a:prstGeom>
            <a:solidFill>
              <a:schemeClr val="lt2">
                <a:alpha val="8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7"/>
            <p:cNvSpPr/>
            <p:nvPr/>
          </p:nvSpPr>
          <p:spPr>
            <a:xfrm>
              <a:off x="481942" y="1023890"/>
              <a:ext cx="8561787" cy="833473"/>
            </a:xfrm>
            <a:prstGeom prst="roundRect">
              <a:avLst>
                <a:gd fmla="val 16667" name="adj"/>
              </a:avLst>
            </a:prstGeom>
            <a:solidFill>
              <a:schemeClr val="dk2"/>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7"/>
            <p:cNvSpPr txBox="1"/>
            <p:nvPr/>
          </p:nvSpPr>
          <p:spPr>
            <a:xfrm>
              <a:off x="522629" y="1064577"/>
              <a:ext cx="8480413" cy="752099"/>
            </a:xfrm>
            <a:prstGeom prst="rect">
              <a:avLst/>
            </a:prstGeom>
            <a:noFill/>
            <a:ln>
              <a:noFill/>
            </a:ln>
          </p:spPr>
          <p:txBody>
            <a:bodyPr anchorCtr="0" anchor="ctr" bIns="0" lIns="255025" spcFirstLastPara="1" rIns="255025" wrap="square" tIns="0">
              <a:noAutofit/>
            </a:bodyPr>
            <a:lstStyle/>
            <a:p>
              <a:pPr indent="0" lvl="0" marL="0" marR="0" rtl="0" algn="l">
                <a:lnSpc>
                  <a:spcPct val="90000"/>
                </a:lnSpc>
                <a:spcBef>
                  <a:spcPts val="0"/>
                </a:spcBef>
                <a:spcAft>
                  <a:spcPts val="0"/>
                </a:spcAft>
                <a:buClr>
                  <a:schemeClr val="lt1"/>
                </a:buClr>
                <a:buSzPts val="2800"/>
                <a:buFont typeface="Times New Roman"/>
                <a:buNone/>
              </a:pPr>
              <a:r>
                <a:rPr lang="en-US" sz="2800">
                  <a:solidFill>
                    <a:schemeClr val="lt1"/>
                  </a:solidFill>
                  <a:latin typeface="Times New Roman"/>
                  <a:ea typeface="Times New Roman"/>
                  <a:cs typeface="Times New Roman"/>
                  <a:sym typeface="Times New Roman"/>
                </a:rPr>
                <a:t>N- doimiy magnitning shimoliy qutbi  va S- janubiy qutbi</a:t>
              </a:r>
              <a:endParaRPr sz="2800">
                <a:solidFill>
                  <a:schemeClr val="lt1"/>
                </a:solidFill>
                <a:latin typeface="Times New Roman"/>
                <a:ea typeface="Times New Roman"/>
                <a:cs typeface="Times New Roman"/>
                <a:sym typeface="Times New Roman"/>
              </a:endParaRPr>
            </a:p>
          </p:txBody>
        </p:sp>
        <p:sp>
          <p:nvSpPr>
            <p:cNvPr id="140" name="Google Shape;140;p7"/>
            <p:cNvSpPr/>
            <p:nvPr/>
          </p:nvSpPr>
          <p:spPr>
            <a:xfrm>
              <a:off x="0" y="2565409"/>
              <a:ext cx="9638852" cy="504000"/>
            </a:xfrm>
            <a:prstGeom prst="rect">
              <a:avLst/>
            </a:prstGeom>
            <a:solidFill>
              <a:schemeClr val="lt2">
                <a:alpha val="8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7"/>
            <p:cNvSpPr/>
            <p:nvPr/>
          </p:nvSpPr>
          <p:spPr>
            <a:xfrm>
              <a:off x="481942" y="2174163"/>
              <a:ext cx="8535405" cy="686446"/>
            </a:xfrm>
            <a:prstGeom prst="roundRect">
              <a:avLst>
                <a:gd fmla="val 16667" name="adj"/>
              </a:avLst>
            </a:prstGeom>
            <a:solidFill>
              <a:schemeClr val="dk2"/>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 name="Google Shape;142;p7"/>
            <p:cNvSpPr txBox="1"/>
            <p:nvPr/>
          </p:nvSpPr>
          <p:spPr>
            <a:xfrm>
              <a:off x="515452" y="2207673"/>
              <a:ext cx="8468385" cy="619426"/>
            </a:xfrm>
            <a:prstGeom prst="rect">
              <a:avLst/>
            </a:prstGeom>
            <a:noFill/>
            <a:ln>
              <a:noFill/>
            </a:ln>
          </p:spPr>
          <p:txBody>
            <a:bodyPr anchorCtr="0" anchor="ctr" bIns="0" lIns="255025" spcFirstLastPara="1" rIns="255025" wrap="square" tIns="0">
              <a:noAutofit/>
            </a:bodyPr>
            <a:lstStyle/>
            <a:p>
              <a:pPr indent="0" lvl="0" marL="0" marR="0" rtl="0" algn="l">
                <a:lnSpc>
                  <a:spcPct val="90000"/>
                </a:lnSpc>
                <a:spcBef>
                  <a:spcPts val="0"/>
                </a:spcBef>
                <a:spcAft>
                  <a:spcPts val="0"/>
                </a:spcAft>
                <a:buClr>
                  <a:schemeClr val="lt1"/>
                </a:buClr>
                <a:buSzPts val="2800"/>
                <a:buFont typeface="Times New Roman"/>
                <a:buNone/>
              </a:pPr>
              <a:r>
                <a:rPr i="1" lang="en-US" sz="2800">
                  <a:solidFill>
                    <a:schemeClr val="lt1"/>
                  </a:solidFill>
                  <a:latin typeface="Times New Roman"/>
                  <a:ea typeface="Times New Roman"/>
                  <a:cs typeface="Times New Roman"/>
                  <a:sym typeface="Times New Roman"/>
                </a:rPr>
                <a:t>ω</a:t>
              </a:r>
              <a:r>
                <a:rPr baseline="-25000" lang="en-US" sz="2800">
                  <a:solidFill>
                    <a:schemeClr val="lt1"/>
                  </a:solidFill>
                  <a:latin typeface="Times New Roman"/>
                  <a:ea typeface="Times New Roman"/>
                  <a:cs typeface="Times New Roman"/>
                  <a:sym typeface="Times New Roman"/>
                </a:rPr>
                <a:t>1</a:t>
              </a:r>
              <a:r>
                <a:rPr lang="en-US" sz="2800">
                  <a:solidFill>
                    <a:schemeClr val="lt1"/>
                  </a:solidFill>
                  <a:latin typeface="Times New Roman"/>
                  <a:ea typeface="Times New Roman"/>
                  <a:cs typeface="Times New Roman"/>
                  <a:sym typeface="Times New Roman"/>
                </a:rPr>
                <a:t> - chastota generatori</a:t>
              </a:r>
              <a:endParaRPr sz="2800">
                <a:solidFill>
                  <a:schemeClr val="lt1"/>
                </a:solidFill>
                <a:latin typeface="Times New Roman"/>
                <a:ea typeface="Times New Roman"/>
                <a:cs typeface="Times New Roman"/>
                <a:sym typeface="Times New Roman"/>
              </a:endParaRPr>
            </a:p>
          </p:txBody>
        </p:sp>
        <p:sp>
          <p:nvSpPr>
            <p:cNvPr id="143" name="Google Shape;143;p7"/>
            <p:cNvSpPr/>
            <p:nvPr/>
          </p:nvSpPr>
          <p:spPr>
            <a:xfrm>
              <a:off x="0" y="3607274"/>
              <a:ext cx="9638852" cy="504000"/>
            </a:xfrm>
            <a:prstGeom prst="rect">
              <a:avLst/>
            </a:prstGeom>
            <a:solidFill>
              <a:schemeClr val="lt2">
                <a:alpha val="8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7"/>
            <p:cNvSpPr/>
            <p:nvPr/>
          </p:nvSpPr>
          <p:spPr>
            <a:xfrm>
              <a:off x="481942" y="3177409"/>
              <a:ext cx="8502142" cy="725064"/>
            </a:xfrm>
            <a:prstGeom prst="roundRect">
              <a:avLst>
                <a:gd fmla="val 16667" name="adj"/>
              </a:avLst>
            </a:prstGeom>
            <a:solidFill>
              <a:schemeClr val="dk2"/>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7"/>
            <p:cNvSpPr txBox="1"/>
            <p:nvPr/>
          </p:nvSpPr>
          <p:spPr>
            <a:xfrm>
              <a:off x="517337" y="3212804"/>
              <a:ext cx="8431352" cy="654274"/>
            </a:xfrm>
            <a:prstGeom prst="rect">
              <a:avLst/>
            </a:prstGeom>
            <a:noFill/>
            <a:ln>
              <a:noFill/>
            </a:ln>
          </p:spPr>
          <p:txBody>
            <a:bodyPr anchorCtr="0" anchor="ctr" bIns="0" lIns="255025" spcFirstLastPara="1" rIns="255025" wrap="square" tIns="0">
              <a:noAutofit/>
            </a:bodyPr>
            <a:lstStyle/>
            <a:p>
              <a:pPr indent="0" lvl="0" marL="0" marR="0" rtl="0" algn="l">
                <a:lnSpc>
                  <a:spcPct val="90000"/>
                </a:lnSpc>
                <a:spcBef>
                  <a:spcPts val="0"/>
                </a:spcBef>
                <a:spcAft>
                  <a:spcPts val="0"/>
                </a:spcAft>
                <a:buClr>
                  <a:schemeClr val="lt1"/>
                </a:buClr>
                <a:buSzPts val="2800"/>
                <a:buFont typeface="Times New Roman"/>
                <a:buNone/>
              </a:pPr>
              <a:r>
                <a:rPr lang="en-US" sz="2800">
                  <a:solidFill>
                    <a:schemeClr val="lt1"/>
                  </a:solidFill>
                  <a:latin typeface="Times New Roman"/>
                  <a:ea typeface="Times New Roman"/>
                  <a:cs typeface="Times New Roman"/>
                  <a:sym typeface="Times New Roman"/>
                </a:rPr>
                <a:t>V</a:t>
              </a:r>
              <a:r>
                <a:rPr baseline="-25000" lang="en-US" sz="2800">
                  <a:solidFill>
                    <a:schemeClr val="lt1"/>
                  </a:solidFill>
                  <a:latin typeface="Times New Roman"/>
                  <a:ea typeface="Times New Roman"/>
                  <a:cs typeface="Times New Roman"/>
                  <a:sym typeface="Times New Roman"/>
                </a:rPr>
                <a:t>4</a:t>
              </a:r>
              <a:r>
                <a:rPr lang="en-US" sz="2800">
                  <a:solidFill>
                    <a:schemeClr val="lt1"/>
                  </a:solidFill>
                  <a:latin typeface="Times New Roman"/>
                  <a:ea typeface="Times New Roman"/>
                  <a:cs typeface="Times New Roman"/>
                  <a:sym typeface="Times New Roman"/>
                </a:rPr>
                <a:t>- peredatchik yuqori chastotali uzatuvchi</a:t>
              </a:r>
              <a:endParaRPr sz="2800">
                <a:solidFill>
                  <a:schemeClr val="lt1"/>
                </a:solidFill>
                <a:latin typeface="Times New Roman"/>
                <a:ea typeface="Times New Roman"/>
                <a:cs typeface="Times New Roman"/>
                <a:sym typeface="Times New Roman"/>
              </a:endParaRPr>
            </a:p>
          </p:txBody>
        </p:sp>
        <p:sp>
          <p:nvSpPr>
            <p:cNvPr id="146" name="Google Shape;146;p7"/>
            <p:cNvSpPr/>
            <p:nvPr/>
          </p:nvSpPr>
          <p:spPr>
            <a:xfrm>
              <a:off x="0" y="5161410"/>
              <a:ext cx="9638852" cy="504000"/>
            </a:xfrm>
            <a:prstGeom prst="rect">
              <a:avLst/>
            </a:prstGeom>
            <a:solidFill>
              <a:schemeClr val="lt2">
                <a:alpha val="89803"/>
              </a:scheme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7"/>
            <p:cNvSpPr/>
            <p:nvPr/>
          </p:nvSpPr>
          <p:spPr>
            <a:xfrm>
              <a:off x="481942" y="4219274"/>
              <a:ext cx="8496339" cy="1237336"/>
            </a:xfrm>
            <a:prstGeom prst="roundRect">
              <a:avLst>
                <a:gd fmla="val 16667" name="adj"/>
              </a:avLst>
            </a:prstGeom>
            <a:solidFill>
              <a:schemeClr val="dk2"/>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7"/>
            <p:cNvSpPr txBox="1"/>
            <p:nvPr/>
          </p:nvSpPr>
          <p:spPr>
            <a:xfrm>
              <a:off x="542344" y="4279676"/>
              <a:ext cx="8375535" cy="1116532"/>
            </a:xfrm>
            <a:prstGeom prst="rect">
              <a:avLst/>
            </a:prstGeom>
            <a:noFill/>
            <a:ln>
              <a:noFill/>
            </a:ln>
          </p:spPr>
          <p:txBody>
            <a:bodyPr anchorCtr="0" anchor="ctr" bIns="0" lIns="255025" spcFirstLastPara="1" rIns="255025" wrap="square" tIns="0">
              <a:noAutofit/>
            </a:bodyPr>
            <a:lstStyle/>
            <a:p>
              <a:pPr indent="0" lvl="0" marL="0" marR="0" rtl="0" algn="l">
                <a:lnSpc>
                  <a:spcPct val="90000"/>
                </a:lnSpc>
                <a:spcBef>
                  <a:spcPts val="0"/>
                </a:spcBef>
                <a:spcAft>
                  <a:spcPts val="0"/>
                </a:spcAft>
                <a:buClr>
                  <a:schemeClr val="lt1"/>
                </a:buClr>
                <a:buSzPts val="2800"/>
                <a:buFont typeface="Times New Roman"/>
                <a:buNone/>
              </a:pPr>
              <a:r>
                <a:rPr lang="en-US" sz="2800">
                  <a:solidFill>
                    <a:schemeClr val="lt1"/>
                  </a:solidFill>
                  <a:latin typeface="Times New Roman"/>
                  <a:ea typeface="Times New Roman"/>
                  <a:cs typeface="Times New Roman"/>
                  <a:sym typeface="Times New Roman"/>
                </a:rPr>
                <a:t>Proton spinini yuqori chastotali maydon yordamida qo’zg’atilganidan keyingi magnit maydoni yo’nalishi atrofidagi хarakati protsessi ko’rsatilgan</a:t>
              </a:r>
              <a:endParaRPr sz="2800">
                <a:solidFill>
                  <a:schemeClr val="lt1"/>
                </a:solidFill>
                <a:latin typeface="Times New Roman"/>
                <a:ea typeface="Times New Roman"/>
                <a:cs typeface="Times New Roman"/>
                <a:sym typeface="Times New Roman"/>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8"/>
          <p:cNvSpPr/>
          <p:nvPr/>
        </p:nvSpPr>
        <p:spPr>
          <a:xfrm>
            <a:off x="2110888" y="448086"/>
            <a:ext cx="7712048" cy="490199"/>
          </a:xfrm>
          <a:prstGeom prst="rect">
            <a:avLst/>
          </a:prstGeom>
          <a:noFill/>
          <a:ln>
            <a:noFill/>
          </a:ln>
        </p:spPr>
        <p:txBody>
          <a:bodyPr anchorCtr="0" anchor="t" bIns="45700" lIns="91425" spcFirstLastPara="1" rIns="91425" wrap="square" tIns="45700">
            <a:spAutoFit/>
          </a:bodyPr>
          <a:lstStyle/>
          <a:p>
            <a:pPr indent="0" lvl="0" marL="0" marR="0" rtl="0" algn="ctr">
              <a:lnSpc>
                <a:spcPct val="115000"/>
              </a:lnSpc>
              <a:spcBef>
                <a:spcPts val="0"/>
              </a:spcBef>
              <a:spcAft>
                <a:spcPts val="0"/>
              </a:spcAft>
              <a:buNone/>
            </a:pPr>
            <a:r>
              <a:rPr lang="en-US" sz="2400">
                <a:solidFill>
                  <a:schemeClr val="dk1"/>
                </a:solidFill>
                <a:latin typeface="Times New Roman"/>
                <a:ea typeface="Times New Roman"/>
                <a:cs typeface="Times New Roman"/>
                <a:sym typeface="Times New Roman"/>
              </a:rPr>
              <a:t>Yadro Magnit Rezonans tomografining qayd qilish sistemasi.</a:t>
            </a:r>
            <a:endParaRPr sz="1800">
              <a:solidFill>
                <a:schemeClr val="dk1"/>
              </a:solidFill>
              <a:latin typeface="Calibri"/>
              <a:ea typeface="Calibri"/>
              <a:cs typeface="Calibri"/>
              <a:sym typeface="Calibri"/>
            </a:endParaRPr>
          </a:p>
        </p:txBody>
      </p:sp>
      <p:pic>
        <p:nvPicPr>
          <p:cNvPr id="154" name="Google Shape;154;p8"/>
          <p:cNvPicPr preferRelativeResize="0"/>
          <p:nvPr/>
        </p:nvPicPr>
        <p:blipFill rotWithShape="1">
          <a:blip r:embed="rId3">
            <a:alphaModFix/>
          </a:blip>
          <a:srcRect b="0" l="0" r="0" t="0"/>
          <a:stretch/>
        </p:blipFill>
        <p:spPr>
          <a:xfrm>
            <a:off x="1232649" y="1086522"/>
            <a:ext cx="9468526" cy="1301675"/>
          </a:xfrm>
          <a:prstGeom prst="rect">
            <a:avLst/>
          </a:prstGeom>
          <a:noFill/>
          <a:ln>
            <a:noFill/>
          </a:ln>
        </p:spPr>
      </p:pic>
      <p:grpSp>
        <p:nvGrpSpPr>
          <p:cNvPr id="155" name="Google Shape;155;p8"/>
          <p:cNvGrpSpPr/>
          <p:nvPr/>
        </p:nvGrpSpPr>
        <p:grpSpPr>
          <a:xfrm>
            <a:off x="2589725" y="2596017"/>
            <a:ext cx="6754372" cy="3747572"/>
            <a:chOff x="689204" y="1281"/>
            <a:chExt cx="6754372" cy="3747572"/>
          </a:xfrm>
        </p:grpSpPr>
        <p:sp>
          <p:nvSpPr>
            <p:cNvPr id="156" name="Google Shape;156;p8"/>
            <p:cNvSpPr/>
            <p:nvPr/>
          </p:nvSpPr>
          <p:spPr>
            <a:xfrm>
              <a:off x="2553140" y="1281"/>
              <a:ext cx="4879668" cy="693994"/>
            </a:xfrm>
            <a:prstGeom prst="rightArrow">
              <a:avLst>
                <a:gd fmla="val 75000" name="adj1"/>
                <a:gd fmla="val 50000" name="adj2"/>
              </a:avLst>
            </a:prstGeom>
            <a:solidFill>
              <a:srgbClr val="E9E7D7">
                <a:alpha val="89803"/>
              </a:srgbClr>
            </a:solidFill>
            <a:ln cap="flat" cmpd="sng" w="15875">
              <a:solidFill>
                <a:srgbClr val="E9E7D7">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8"/>
            <p:cNvSpPr txBox="1"/>
            <p:nvPr/>
          </p:nvSpPr>
          <p:spPr>
            <a:xfrm>
              <a:off x="2553140" y="88030"/>
              <a:ext cx="4619420" cy="520496"/>
            </a:xfrm>
            <a:prstGeom prst="rect">
              <a:avLst/>
            </a:prstGeom>
            <a:noFill/>
            <a:ln>
              <a:noFill/>
            </a:ln>
          </p:spPr>
          <p:txBody>
            <a:bodyPr anchorCtr="0" anchor="t" bIns="19675" lIns="19675" spcFirstLastPara="1" rIns="19675" wrap="square" tIns="19675">
              <a:noAutofit/>
            </a:bodyPr>
            <a:lstStyle/>
            <a:p>
              <a:pPr indent="-285750" lvl="1" marL="285750" marR="0" rtl="0" algn="l">
                <a:lnSpc>
                  <a:spcPct val="90000"/>
                </a:lnSpc>
                <a:spcBef>
                  <a:spcPts val="0"/>
                </a:spcBef>
                <a:spcAft>
                  <a:spcPts val="0"/>
                </a:spcAft>
                <a:buClr>
                  <a:schemeClr val="dk1"/>
                </a:buClr>
                <a:buSzPts val="3100"/>
                <a:buFont typeface="Calibri"/>
                <a:buChar char="•"/>
              </a:pPr>
              <a:r>
                <a:rPr b="0" i="0" lang="en-US" sz="3100" u="none" cap="none" strike="noStrike">
                  <a:solidFill>
                    <a:schemeClr val="dk1"/>
                  </a:solidFill>
                  <a:latin typeface="Calibri"/>
                  <a:ea typeface="Calibri"/>
                  <a:cs typeface="Calibri"/>
                  <a:sym typeface="Calibri"/>
                </a:rPr>
                <a:t>qabul qiluvchi g’altak </a:t>
              </a:r>
              <a:endParaRPr b="0" i="0" sz="3100" u="none" cap="none" strike="noStrike">
                <a:solidFill>
                  <a:schemeClr val="dk1"/>
                </a:solidFill>
                <a:latin typeface="Calibri"/>
                <a:ea typeface="Calibri"/>
                <a:cs typeface="Calibri"/>
                <a:sym typeface="Calibri"/>
              </a:endParaRPr>
            </a:p>
          </p:txBody>
        </p:sp>
        <p:sp>
          <p:nvSpPr>
            <p:cNvPr id="158" name="Google Shape;158;p8"/>
            <p:cNvSpPr/>
            <p:nvPr/>
          </p:nvSpPr>
          <p:spPr>
            <a:xfrm>
              <a:off x="699972" y="1281"/>
              <a:ext cx="1853168" cy="693994"/>
            </a:xfrm>
            <a:prstGeom prst="roundRect">
              <a:avLst>
                <a:gd fmla="val 16667" name="adj"/>
              </a:avLst>
            </a:prstGeom>
            <a:solidFill>
              <a:schemeClr val="accent5"/>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8"/>
            <p:cNvSpPr txBox="1"/>
            <p:nvPr/>
          </p:nvSpPr>
          <p:spPr>
            <a:xfrm>
              <a:off x="733850" y="35159"/>
              <a:ext cx="1785412" cy="626238"/>
            </a:xfrm>
            <a:prstGeom prst="rect">
              <a:avLst/>
            </a:prstGeom>
            <a:noFill/>
            <a:ln>
              <a:noFill/>
            </a:ln>
          </p:spPr>
          <p:txBody>
            <a:bodyPr anchorCtr="0" anchor="ctr" bIns="66675" lIns="133350" spcFirstLastPara="1" rIns="133350" wrap="square" tIns="66675">
              <a:noAutofit/>
            </a:bodyPr>
            <a:lstStyle/>
            <a:p>
              <a:pPr indent="0" lvl="0" marL="0" marR="0" rtl="0" algn="ctr">
                <a:lnSpc>
                  <a:spcPct val="90000"/>
                </a:lnSpc>
                <a:spcBef>
                  <a:spcPts val="0"/>
                </a:spcBef>
                <a:spcAft>
                  <a:spcPts val="0"/>
                </a:spcAft>
                <a:buClr>
                  <a:schemeClr val="lt1"/>
                </a:buClr>
                <a:buSzPts val="3500"/>
                <a:buFont typeface="Calibri"/>
                <a:buNone/>
              </a:pPr>
              <a:r>
                <a:rPr lang="en-US" sz="3500">
                  <a:solidFill>
                    <a:schemeClr val="lt1"/>
                  </a:solidFill>
                  <a:latin typeface="Calibri"/>
                  <a:ea typeface="Calibri"/>
                  <a:cs typeface="Calibri"/>
                  <a:sym typeface="Calibri"/>
                </a:rPr>
                <a:t>1</a:t>
              </a:r>
              <a:endParaRPr sz="3500">
                <a:solidFill>
                  <a:schemeClr val="lt1"/>
                </a:solidFill>
                <a:latin typeface="Calibri"/>
                <a:ea typeface="Calibri"/>
                <a:cs typeface="Calibri"/>
                <a:sym typeface="Calibri"/>
              </a:endParaRPr>
            </a:p>
          </p:txBody>
        </p:sp>
        <p:sp>
          <p:nvSpPr>
            <p:cNvPr id="160" name="Google Shape;160;p8"/>
            <p:cNvSpPr/>
            <p:nvPr/>
          </p:nvSpPr>
          <p:spPr>
            <a:xfrm>
              <a:off x="2563908" y="764676"/>
              <a:ext cx="4879668" cy="693994"/>
            </a:xfrm>
            <a:prstGeom prst="rightArrow">
              <a:avLst>
                <a:gd fmla="val 75000" name="adj1"/>
                <a:gd fmla="val 50000" name="adj2"/>
              </a:avLst>
            </a:prstGeom>
            <a:solidFill>
              <a:srgbClr val="E5E6D6">
                <a:alpha val="89803"/>
              </a:srgbClr>
            </a:solidFill>
            <a:ln cap="flat" cmpd="sng" w="15875">
              <a:solidFill>
                <a:srgbClr val="E5E6D6">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 name="Google Shape;161;p8"/>
            <p:cNvSpPr txBox="1"/>
            <p:nvPr/>
          </p:nvSpPr>
          <p:spPr>
            <a:xfrm>
              <a:off x="2563908" y="851425"/>
              <a:ext cx="4619420" cy="520496"/>
            </a:xfrm>
            <a:prstGeom prst="rect">
              <a:avLst/>
            </a:prstGeom>
            <a:noFill/>
            <a:ln>
              <a:noFill/>
            </a:ln>
          </p:spPr>
          <p:txBody>
            <a:bodyPr anchorCtr="0" anchor="t" bIns="19675" lIns="19675" spcFirstLastPara="1" rIns="19675" wrap="square" tIns="19675">
              <a:noAutofit/>
            </a:bodyPr>
            <a:lstStyle/>
            <a:p>
              <a:pPr indent="-285750" lvl="1" marL="285750" marR="0" rtl="0" algn="l">
                <a:lnSpc>
                  <a:spcPct val="90000"/>
                </a:lnSpc>
                <a:spcBef>
                  <a:spcPts val="0"/>
                </a:spcBef>
                <a:spcAft>
                  <a:spcPts val="0"/>
                </a:spcAft>
                <a:buClr>
                  <a:schemeClr val="dk1"/>
                </a:buClr>
                <a:buSzPts val="3100"/>
                <a:buFont typeface="Calibri"/>
                <a:buChar char="•"/>
              </a:pPr>
              <a:r>
                <a:rPr b="0" i="0" lang="en-US" sz="3100" u="none" cap="none" strike="noStrike">
                  <a:solidFill>
                    <a:schemeClr val="dk1"/>
                  </a:solidFill>
                  <a:latin typeface="Calibri"/>
                  <a:ea typeface="Calibri"/>
                  <a:cs typeface="Calibri"/>
                  <a:sym typeface="Calibri"/>
                </a:rPr>
                <a:t>moslashtirish sxemasi </a:t>
              </a:r>
              <a:endParaRPr b="0" i="0" sz="3100" u="none" cap="none" strike="noStrike">
                <a:solidFill>
                  <a:schemeClr val="dk1"/>
                </a:solidFill>
                <a:latin typeface="Calibri"/>
                <a:ea typeface="Calibri"/>
                <a:cs typeface="Calibri"/>
                <a:sym typeface="Calibri"/>
              </a:endParaRPr>
            </a:p>
          </p:txBody>
        </p:sp>
        <p:sp>
          <p:nvSpPr>
            <p:cNvPr id="162" name="Google Shape;162;p8"/>
            <p:cNvSpPr/>
            <p:nvPr/>
          </p:nvSpPr>
          <p:spPr>
            <a:xfrm>
              <a:off x="689204" y="764676"/>
              <a:ext cx="1874703" cy="693994"/>
            </a:xfrm>
            <a:prstGeom prst="roundRect">
              <a:avLst>
                <a:gd fmla="val 16667" name="adj"/>
              </a:avLst>
            </a:prstGeom>
            <a:solidFill>
              <a:srgbClr val="B6B980"/>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8"/>
            <p:cNvSpPr txBox="1"/>
            <p:nvPr/>
          </p:nvSpPr>
          <p:spPr>
            <a:xfrm>
              <a:off x="723082" y="798554"/>
              <a:ext cx="1806947" cy="626238"/>
            </a:xfrm>
            <a:prstGeom prst="rect">
              <a:avLst/>
            </a:prstGeom>
            <a:noFill/>
            <a:ln>
              <a:noFill/>
            </a:ln>
          </p:spPr>
          <p:txBody>
            <a:bodyPr anchorCtr="0" anchor="ctr" bIns="66675" lIns="133350" spcFirstLastPara="1" rIns="133350" wrap="square" tIns="66675">
              <a:noAutofit/>
            </a:bodyPr>
            <a:lstStyle/>
            <a:p>
              <a:pPr indent="0" lvl="0" marL="0" marR="0" rtl="0" algn="ctr">
                <a:lnSpc>
                  <a:spcPct val="90000"/>
                </a:lnSpc>
                <a:spcBef>
                  <a:spcPts val="0"/>
                </a:spcBef>
                <a:spcAft>
                  <a:spcPts val="0"/>
                </a:spcAft>
                <a:buClr>
                  <a:schemeClr val="lt1"/>
                </a:buClr>
                <a:buSzPts val="3500"/>
                <a:buFont typeface="Calibri"/>
                <a:buNone/>
              </a:pPr>
              <a:r>
                <a:rPr lang="en-US" sz="3500">
                  <a:solidFill>
                    <a:schemeClr val="lt1"/>
                  </a:solidFill>
                  <a:latin typeface="Calibri"/>
                  <a:ea typeface="Calibri"/>
                  <a:cs typeface="Calibri"/>
                  <a:sym typeface="Calibri"/>
                </a:rPr>
                <a:t>2</a:t>
              </a:r>
              <a:endParaRPr sz="3500">
                <a:solidFill>
                  <a:schemeClr val="lt1"/>
                </a:solidFill>
                <a:latin typeface="Calibri"/>
                <a:ea typeface="Calibri"/>
                <a:cs typeface="Calibri"/>
                <a:sym typeface="Calibri"/>
              </a:endParaRPr>
            </a:p>
          </p:txBody>
        </p:sp>
        <p:sp>
          <p:nvSpPr>
            <p:cNvPr id="164" name="Google Shape;164;p8"/>
            <p:cNvSpPr/>
            <p:nvPr/>
          </p:nvSpPr>
          <p:spPr>
            <a:xfrm>
              <a:off x="2542388" y="1528070"/>
              <a:ext cx="4879668" cy="693994"/>
            </a:xfrm>
            <a:prstGeom prst="rightArrow">
              <a:avLst>
                <a:gd fmla="val 75000" name="adj1"/>
                <a:gd fmla="val 50000" name="adj2"/>
              </a:avLst>
            </a:prstGeom>
            <a:solidFill>
              <a:srgbClr val="E1E3D7">
                <a:alpha val="89803"/>
              </a:srgbClr>
            </a:solidFill>
            <a:ln cap="flat" cmpd="sng" w="15875">
              <a:solidFill>
                <a:srgbClr val="E1E3D7">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 name="Google Shape;165;p8"/>
            <p:cNvSpPr txBox="1"/>
            <p:nvPr/>
          </p:nvSpPr>
          <p:spPr>
            <a:xfrm>
              <a:off x="2542388" y="1614819"/>
              <a:ext cx="4619420" cy="520496"/>
            </a:xfrm>
            <a:prstGeom prst="rect">
              <a:avLst/>
            </a:prstGeom>
            <a:noFill/>
            <a:ln>
              <a:noFill/>
            </a:ln>
          </p:spPr>
          <p:txBody>
            <a:bodyPr anchorCtr="0" anchor="t" bIns="19675" lIns="19675" spcFirstLastPara="1" rIns="19675" wrap="square" tIns="19675">
              <a:noAutofit/>
            </a:bodyPr>
            <a:lstStyle/>
            <a:p>
              <a:pPr indent="-285750" lvl="1" marL="285750" marR="0" rtl="0" algn="l">
                <a:lnSpc>
                  <a:spcPct val="90000"/>
                </a:lnSpc>
                <a:spcBef>
                  <a:spcPts val="0"/>
                </a:spcBef>
                <a:spcAft>
                  <a:spcPts val="0"/>
                </a:spcAft>
                <a:buClr>
                  <a:schemeClr val="dk1"/>
                </a:buClr>
                <a:buSzPts val="3100"/>
                <a:buFont typeface="Calibri"/>
                <a:buChar char="•"/>
              </a:pPr>
              <a:r>
                <a:rPr b="0" i="0" lang="en-US" sz="3100" u="none" cap="none" strike="noStrike">
                  <a:solidFill>
                    <a:schemeClr val="dk1"/>
                  </a:solidFill>
                  <a:latin typeface="Calibri"/>
                  <a:ea typeface="Calibri"/>
                  <a:cs typeface="Calibri"/>
                  <a:sym typeface="Calibri"/>
                </a:rPr>
                <a:t>dastlabki kuchaytirgich</a:t>
              </a:r>
              <a:endParaRPr b="0" i="0" sz="3100" u="none" cap="none" strike="noStrike">
                <a:solidFill>
                  <a:schemeClr val="dk1"/>
                </a:solidFill>
                <a:latin typeface="Calibri"/>
                <a:ea typeface="Calibri"/>
                <a:cs typeface="Calibri"/>
                <a:sym typeface="Calibri"/>
              </a:endParaRPr>
            </a:p>
          </p:txBody>
        </p:sp>
        <p:sp>
          <p:nvSpPr>
            <p:cNvPr id="166" name="Google Shape;166;p8"/>
            <p:cNvSpPr/>
            <p:nvPr/>
          </p:nvSpPr>
          <p:spPr>
            <a:xfrm>
              <a:off x="710723" y="1528070"/>
              <a:ext cx="1831664" cy="693994"/>
            </a:xfrm>
            <a:prstGeom prst="roundRect">
              <a:avLst>
                <a:gd fmla="val 16667" name="adj"/>
              </a:avLst>
            </a:prstGeom>
            <a:solidFill>
              <a:srgbClr val="A7B083"/>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8"/>
            <p:cNvSpPr txBox="1"/>
            <p:nvPr/>
          </p:nvSpPr>
          <p:spPr>
            <a:xfrm>
              <a:off x="744601" y="1561948"/>
              <a:ext cx="1763908" cy="626238"/>
            </a:xfrm>
            <a:prstGeom prst="rect">
              <a:avLst/>
            </a:prstGeom>
            <a:noFill/>
            <a:ln>
              <a:noFill/>
            </a:ln>
          </p:spPr>
          <p:txBody>
            <a:bodyPr anchorCtr="0" anchor="ctr" bIns="66675" lIns="133350" spcFirstLastPara="1" rIns="133350" wrap="square" tIns="66675">
              <a:noAutofit/>
            </a:bodyPr>
            <a:lstStyle/>
            <a:p>
              <a:pPr indent="0" lvl="0" marL="0" marR="0" rtl="0" algn="ctr">
                <a:lnSpc>
                  <a:spcPct val="90000"/>
                </a:lnSpc>
                <a:spcBef>
                  <a:spcPts val="0"/>
                </a:spcBef>
                <a:spcAft>
                  <a:spcPts val="0"/>
                </a:spcAft>
                <a:buClr>
                  <a:schemeClr val="lt1"/>
                </a:buClr>
                <a:buSzPts val="3500"/>
                <a:buFont typeface="Calibri"/>
                <a:buNone/>
              </a:pPr>
              <a:r>
                <a:rPr lang="en-US" sz="3500">
                  <a:solidFill>
                    <a:schemeClr val="lt1"/>
                  </a:solidFill>
                  <a:latin typeface="Calibri"/>
                  <a:ea typeface="Calibri"/>
                  <a:cs typeface="Calibri"/>
                  <a:sym typeface="Calibri"/>
                </a:rPr>
                <a:t>3</a:t>
              </a:r>
              <a:endParaRPr sz="3500">
                <a:solidFill>
                  <a:schemeClr val="lt1"/>
                </a:solidFill>
                <a:latin typeface="Calibri"/>
                <a:ea typeface="Calibri"/>
                <a:cs typeface="Calibri"/>
                <a:sym typeface="Calibri"/>
              </a:endParaRPr>
            </a:p>
          </p:txBody>
        </p:sp>
        <p:sp>
          <p:nvSpPr>
            <p:cNvPr id="168" name="Google Shape;168;p8"/>
            <p:cNvSpPr/>
            <p:nvPr/>
          </p:nvSpPr>
          <p:spPr>
            <a:xfrm>
              <a:off x="2553140" y="2291464"/>
              <a:ext cx="4879668" cy="693994"/>
            </a:xfrm>
            <a:prstGeom prst="rightArrow">
              <a:avLst>
                <a:gd fmla="val 75000" name="adj1"/>
                <a:gd fmla="val 50000" name="adj2"/>
              </a:avLst>
            </a:prstGeom>
            <a:solidFill>
              <a:srgbClr val="DDE1D7">
                <a:alpha val="89803"/>
              </a:srgbClr>
            </a:solidFill>
            <a:ln cap="flat" cmpd="sng" w="15875">
              <a:solidFill>
                <a:srgbClr val="DDE1D7">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8"/>
            <p:cNvSpPr txBox="1"/>
            <p:nvPr/>
          </p:nvSpPr>
          <p:spPr>
            <a:xfrm>
              <a:off x="2553140" y="2378213"/>
              <a:ext cx="4619420" cy="520496"/>
            </a:xfrm>
            <a:prstGeom prst="rect">
              <a:avLst/>
            </a:prstGeom>
            <a:noFill/>
            <a:ln>
              <a:noFill/>
            </a:ln>
          </p:spPr>
          <p:txBody>
            <a:bodyPr anchorCtr="0" anchor="t" bIns="19675" lIns="19675" spcFirstLastPara="1" rIns="19675" wrap="square" tIns="19675">
              <a:noAutofit/>
            </a:bodyPr>
            <a:lstStyle/>
            <a:p>
              <a:pPr indent="-285750" lvl="1" marL="285750" marR="0" rtl="0" algn="l">
                <a:lnSpc>
                  <a:spcPct val="90000"/>
                </a:lnSpc>
                <a:spcBef>
                  <a:spcPts val="0"/>
                </a:spcBef>
                <a:spcAft>
                  <a:spcPts val="0"/>
                </a:spcAft>
                <a:buClr>
                  <a:schemeClr val="dk1"/>
                </a:buClr>
                <a:buSzPts val="3100"/>
                <a:buFont typeface="Calibri"/>
                <a:buChar char="•"/>
              </a:pPr>
              <a:r>
                <a:rPr b="0" i="0" lang="en-US" sz="3100" u="none" cap="none" strike="noStrike">
                  <a:solidFill>
                    <a:schemeClr val="dk1"/>
                  </a:solidFill>
                  <a:latin typeface="Calibri"/>
                  <a:ea typeface="Calibri"/>
                  <a:cs typeface="Calibri"/>
                  <a:sym typeface="Calibri"/>
                </a:rPr>
                <a:t>kvadratur faza detektori </a:t>
              </a:r>
              <a:endParaRPr b="0" i="0" sz="3100" u="none" cap="none" strike="noStrike">
                <a:solidFill>
                  <a:schemeClr val="dk1"/>
                </a:solidFill>
                <a:latin typeface="Calibri"/>
                <a:ea typeface="Calibri"/>
                <a:cs typeface="Calibri"/>
                <a:sym typeface="Calibri"/>
              </a:endParaRPr>
            </a:p>
          </p:txBody>
        </p:sp>
        <p:sp>
          <p:nvSpPr>
            <p:cNvPr id="170" name="Google Shape;170;p8"/>
            <p:cNvSpPr/>
            <p:nvPr/>
          </p:nvSpPr>
          <p:spPr>
            <a:xfrm>
              <a:off x="699972" y="2291464"/>
              <a:ext cx="1853168" cy="693994"/>
            </a:xfrm>
            <a:prstGeom prst="roundRect">
              <a:avLst>
                <a:gd fmla="val 16667" name="adj"/>
              </a:avLst>
            </a:prstGeom>
            <a:solidFill>
              <a:srgbClr val="9BA884"/>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8"/>
            <p:cNvSpPr txBox="1"/>
            <p:nvPr/>
          </p:nvSpPr>
          <p:spPr>
            <a:xfrm>
              <a:off x="733850" y="2325342"/>
              <a:ext cx="1785412" cy="626238"/>
            </a:xfrm>
            <a:prstGeom prst="rect">
              <a:avLst/>
            </a:prstGeom>
            <a:noFill/>
            <a:ln>
              <a:noFill/>
            </a:ln>
          </p:spPr>
          <p:txBody>
            <a:bodyPr anchorCtr="0" anchor="ctr" bIns="66675" lIns="133350" spcFirstLastPara="1" rIns="133350" wrap="square" tIns="66675">
              <a:noAutofit/>
            </a:bodyPr>
            <a:lstStyle/>
            <a:p>
              <a:pPr indent="0" lvl="0" marL="0" marR="0" rtl="0" algn="ctr">
                <a:lnSpc>
                  <a:spcPct val="90000"/>
                </a:lnSpc>
                <a:spcBef>
                  <a:spcPts val="0"/>
                </a:spcBef>
                <a:spcAft>
                  <a:spcPts val="0"/>
                </a:spcAft>
                <a:buClr>
                  <a:schemeClr val="lt1"/>
                </a:buClr>
                <a:buSzPts val="3500"/>
                <a:buFont typeface="Calibri"/>
                <a:buNone/>
              </a:pPr>
              <a:r>
                <a:rPr lang="en-US" sz="3500">
                  <a:solidFill>
                    <a:schemeClr val="lt1"/>
                  </a:solidFill>
                  <a:latin typeface="Calibri"/>
                  <a:ea typeface="Calibri"/>
                  <a:cs typeface="Calibri"/>
                  <a:sym typeface="Calibri"/>
                </a:rPr>
                <a:t>4</a:t>
              </a:r>
              <a:endParaRPr sz="3500">
                <a:solidFill>
                  <a:schemeClr val="lt1"/>
                </a:solidFill>
                <a:latin typeface="Calibri"/>
                <a:ea typeface="Calibri"/>
                <a:cs typeface="Calibri"/>
                <a:sym typeface="Calibri"/>
              </a:endParaRPr>
            </a:p>
          </p:txBody>
        </p:sp>
        <p:sp>
          <p:nvSpPr>
            <p:cNvPr id="172" name="Google Shape;172;p8"/>
            <p:cNvSpPr/>
            <p:nvPr/>
          </p:nvSpPr>
          <p:spPr>
            <a:xfrm>
              <a:off x="2553140" y="3054859"/>
              <a:ext cx="4879668" cy="693994"/>
            </a:xfrm>
            <a:prstGeom prst="rightArrow">
              <a:avLst>
                <a:gd fmla="val 75000" name="adj1"/>
                <a:gd fmla="val 50000" name="adj2"/>
              </a:avLst>
            </a:prstGeom>
            <a:solidFill>
              <a:srgbClr val="DADED8">
                <a:alpha val="89803"/>
              </a:srgbClr>
            </a:solidFill>
            <a:ln cap="flat" cmpd="sng" w="15875">
              <a:solidFill>
                <a:srgbClr val="DADED8">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8"/>
            <p:cNvSpPr txBox="1"/>
            <p:nvPr/>
          </p:nvSpPr>
          <p:spPr>
            <a:xfrm>
              <a:off x="2553140" y="3141608"/>
              <a:ext cx="4619420" cy="520496"/>
            </a:xfrm>
            <a:prstGeom prst="rect">
              <a:avLst/>
            </a:prstGeom>
            <a:noFill/>
            <a:ln>
              <a:noFill/>
            </a:ln>
          </p:spPr>
          <p:txBody>
            <a:bodyPr anchorCtr="0" anchor="t" bIns="19675" lIns="19675" spcFirstLastPara="1" rIns="19675" wrap="square" tIns="19675">
              <a:noAutofit/>
            </a:bodyPr>
            <a:lstStyle/>
            <a:p>
              <a:pPr indent="-285750" lvl="1" marL="285750" marR="0" rtl="0" algn="l">
                <a:lnSpc>
                  <a:spcPct val="90000"/>
                </a:lnSpc>
                <a:spcBef>
                  <a:spcPts val="0"/>
                </a:spcBef>
                <a:spcAft>
                  <a:spcPts val="0"/>
                </a:spcAft>
                <a:buClr>
                  <a:schemeClr val="dk1"/>
                </a:buClr>
                <a:buSzPts val="3100"/>
                <a:buFont typeface="Calibri"/>
                <a:buChar char="•"/>
              </a:pPr>
              <a:r>
                <a:rPr b="0" i="0" lang="en-US" sz="3100" u="none" cap="none" strike="noStrike">
                  <a:solidFill>
                    <a:schemeClr val="dk1"/>
                  </a:solidFill>
                  <a:latin typeface="Calibri"/>
                  <a:ea typeface="Calibri"/>
                  <a:cs typeface="Calibri"/>
                  <a:sym typeface="Calibri"/>
                </a:rPr>
                <a:t>analog raqamli o’zgartgich </a:t>
              </a:r>
              <a:endParaRPr b="0" i="0" sz="3100" u="none" cap="none" strike="noStrike">
                <a:solidFill>
                  <a:schemeClr val="dk1"/>
                </a:solidFill>
                <a:latin typeface="Calibri"/>
                <a:ea typeface="Calibri"/>
                <a:cs typeface="Calibri"/>
                <a:sym typeface="Calibri"/>
              </a:endParaRPr>
            </a:p>
          </p:txBody>
        </p:sp>
        <p:sp>
          <p:nvSpPr>
            <p:cNvPr id="174" name="Google Shape;174;p8"/>
            <p:cNvSpPr/>
            <p:nvPr/>
          </p:nvSpPr>
          <p:spPr>
            <a:xfrm>
              <a:off x="699972" y="3054859"/>
              <a:ext cx="1853168" cy="693994"/>
            </a:xfrm>
            <a:prstGeom prst="roundRect">
              <a:avLst>
                <a:gd fmla="val 16667" name="adj"/>
              </a:avLst>
            </a:prstGeom>
            <a:solidFill>
              <a:srgbClr val="949F87"/>
            </a:solidFill>
            <a:ln cap="flat" cmpd="sng" w="1587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 name="Google Shape;175;p8"/>
            <p:cNvSpPr txBox="1"/>
            <p:nvPr/>
          </p:nvSpPr>
          <p:spPr>
            <a:xfrm>
              <a:off x="733850" y="3088737"/>
              <a:ext cx="1785412" cy="626238"/>
            </a:xfrm>
            <a:prstGeom prst="rect">
              <a:avLst/>
            </a:prstGeom>
            <a:noFill/>
            <a:ln>
              <a:noFill/>
            </a:ln>
          </p:spPr>
          <p:txBody>
            <a:bodyPr anchorCtr="0" anchor="ctr" bIns="66675" lIns="133350" spcFirstLastPara="1" rIns="133350" wrap="square" tIns="66675">
              <a:noAutofit/>
            </a:bodyPr>
            <a:lstStyle/>
            <a:p>
              <a:pPr indent="0" lvl="0" marL="0" marR="0" rtl="0" algn="ctr">
                <a:lnSpc>
                  <a:spcPct val="90000"/>
                </a:lnSpc>
                <a:spcBef>
                  <a:spcPts val="0"/>
                </a:spcBef>
                <a:spcAft>
                  <a:spcPts val="0"/>
                </a:spcAft>
                <a:buClr>
                  <a:schemeClr val="lt1"/>
                </a:buClr>
                <a:buSzPts val="3500"/>
                <a:buFont typeface="Calibri"/>
                <a:buNone/>
              </a:pPr>
              <a:r>
                <a:rPr lang="en-US" sz="3500">
                  <a:solidFill>
                    <a:schemeClr val="lt1"/>
                  </a:solidFill>
                  <a:latin typeface="Calibri"/>
                  <a:ea typeface="Calibri"/>
                  <a:cs typeface="Calibri"/>
                  <a:sym typeface="Calibri"/>
                </a:rPr>
                <a:t>5</a:t>
              </a:r>
              <a:endParaRPr sz="3500">
                <a:solidFill>
                  <a:schemeClr val="lt1"/>
                </a:solidFill>
                <a:latin typeface="Calibri"/>
                <a:ea typeface="Calibri"/>
                <a:cs typeface="Calibri"/>
                <a:sym typeface="Calibri"/>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sp>
        <p:nvSpPr>
          <p:cNvPr id="180" name="Google Shape;180;p9"/>
          <p:cNvSpPr/>
          <p:nvPr/>
        </p:nvSpPr>
        <p:spPr>
          <a:xfrm>
            <a:off x="695661" y="389444"/>
            <a:ext cx="10800677" cy="5902129"/>
          </a:xfrm>
          <a:prstGeom prst="rect">
            <a:avLst/>
          </a:prstGeom>
          <a:noFill/>
          <a:ln>
            <a:noFill/>
          </a:ln>
        </p:spPr>
        <p:txBody>
          <a:bodyPr anchorCtr="0" anchor="t" bIns="45700" lIns="91425" spcFirstLastPara="1" rIns="91425" wrap="square" tIns="45700">
            <a:spAutoFit/>
          </a:bodyPr>
          <a:lstStyle/>
          <a:p>
            <a:pPr indent="449580" lvl="0" marL="0" marR="0" rtl="0" algn="ctr">
              <a:lnSpc>
                <a:spcPct val="115000"/>
              </a:lnSpc>
              <a:spcBef>
                <a:spcPts val="0"/>
              </a:spcBef>
              <a:spcAft>
                <a:spcPts val="0"/>
              </a:spcAft>
              <a:buNone/>
            </a:pPr>
            <a:r>
              <a:rPr lang="en-US" sz="2600">
                <a:solidFill>
                  <a:schemeClr val="dk1"/>
                </a:solidFill>
                <a:latin typeface="Times New Roman"/>
                <a:ea typeface="Times New Roman"/>
                <a:cs typeface="Times New Roman"/>
                <a:sym typeface="Times New Roman"/>
              </a:rPr>
              <a:t>Tekshirilayotgan ob’ektni o’rab olgan qabul qiluvchi g’altak antennaga o’xshab bemor yadrolari magnitlanganligining o’zgarishiga bog’liq kattaliklarni qayd qilib, ularning elektr tebranishlariga, ya’ni YaMR signaliga aylantirib beradi, moslashtiruvchi blok YaMR signalini yo’qotishlarsiz dastlabki kuchaytirgichga uzatib beradi. Kvadratura faza detektori markaziy chastotaga, ya’ni nurlanish chastotasiga yaqin chastotali YaMR signalini nurlanish chastotasiga yaqinlashtiradi. Markaziy chastotaning qiymatini kamaytirib, analog raqamli o’zgartgich va EHMlarga talablarni pasaytirish mumkin. </a:t>
            </a:r>
            <a:endParaRPr sz="2600">
              <a:solidFill>
                <a:schemeClr val="dk1"/>
              </a:solidFill>
              <a:latin typeface="Times New Roman"/>
              <a:ea typeface="Times New Roman"/>
              <a:cs typeface="Times New Roman"/>
              <a:sym typeface="Times New Roman"/>
            </a:endParaRPr>
          </a:p>
          <a:p>
            <a:pPr indent="0" lvl="0" marL="0" marR="0" rtl="0" algn="ctr">
              <a:spcBef>
                <a:spcPts val="1000"/>
              </a:spcBef>
              <a:spcAft>
                <a:spcPts val="0"/>
              </a:spcAft>
              <a:buNone/>
            </a:pPr>
            <a:r>
              <a:rPr lang="en-US" sz="2600">
                <a:solidFill>
                  <a:schemeClr val="dk1"/>
                </a:solidFill>
                <a:latin typeface="Times New Roman"/>
                <a:ea typeface="Times New Roman"/>
                <a:cs typeface="Times New Roman"/>
                <a:sym typeface="Times New Roman"/>
              </a:rPr>
              <a:t>	YaMR tomograflarida tasvirni qayta tiklashning bir necha usullaridan foydalaniladi. Bu usullarga ikki va uch o’lchamli teskari proeksiyalash, uch o’lchamli va ikki o’lchamli Fure o’zgartirishlari holida to’yinishning tiklanishi, to’yinishning invers tiklanishi kabilar kiradi. Bu usullarning matematik ifodalari murakkab hisoblanadi. </a:t>
            </a:r>
            <a:endParaRPr sz="2600">
              <a:solidFill>
                <a:schemeClr val="dk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sp>
        <p:nvSpPr>
          <p:cNvPr id="185" name="Google Shape;185;p10"/>
          <p:cNvSpPr/>
          <p:nvPr/>
        </p:nvSpPr>
        <p:spPr>
          <a:xfrm>
            <a:off x="1107114" y="2260932"/>
            <a:ext cx="10131158" cy="1963294"/>
          </a:xfrm>
          <a:prstGeom prst="rect">
            <a:avLst/>
          </a:prstGeom>
          <a:noFill/>
          <a:ln>
            <a:noFill/>
          </a:ln>
        </p:spPr>
        <p:txBody>
          <a:bodyPr anchorCtr="0" anchor="t" bIns="45700" lIns="91425" spcFirstLastPara="1" rIns="91425" wrap="square" tIns="45700">
            <a:spAutoFit/>
          </a:bodyPr>
          <a:lstStyle/>
          <a:p>
            <a:pPr indent="449580" lvl="0" marL="0" marR="0" rtl="0" algn="ctr">
              <a:lnSpc>
                <a:spcPct val="115000"/>
              </a:lnSpc>
              <a:spcBef>
                <a:spcPts val="0"/>
              </a:spcBef>
              <a:spcAft>
                <a:spcPts val="0"/>
              </a:spcAft>
              <a:buNone/>
            </a:pPr>
            <a:r>
              <a:rPr b="1" lang="en-US" sz="3600">
                <a:solidFill>
                  <a:schemeClr val="dk1"/>
                </a:solidFill>
                <a:latin typeface="Times New Roman"/>
                <a:ea typeface="Times New Roman"/>
                <a:cs typeface="Times New Roman"/>
                <a:sym typeface="Times New Roman"/>
              </a:rPr>
              <a:t>2. AYRIM YAMR TOMOGRAFLARINING TEХNIK IMKONIYATLARI VA ASOSIY QISMLARINING PARAMETRLARI</a:t>
            </a:r>
            <a:endParaRPr sz="28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11"/>
          <p:cNvSpPr/>
          <p:nvPr/>
        </p:nvSpPr>
        <p:spPr>
          <a:xfrm>
            <a:off x="1441525" y="301216"/>
            <a:ext cx="9305364"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400">
                <a:solidFill>
                  <a:schemeClr val="dk1"/>
                </a:solidFill>
                <a:latin typeface="Times New Roman"/>
                <a:ea typeface="Times New Roman"/>
                <a:cs typeface="Times New Roman"/>
                <a:sym typeface="Times New Roman"/>
              </a:rPr>
              <a:t>Hozirgi vaqtda dunyo bo’ylab juda ko’plab turli xil YaMR tomograflari ishlab chiqarilmoqda.</a:t>
            </a:r>
            <a:endParaRPr sz="2400">
              <a:solidFill>
                <a:schemeClr val="dk1"/>
              </a:solidFill>
              <a:latin typeface="Calibri"/>
              <a:ea typeface="Calibri"/>
              <a:cs typeface="Calibri"/>
              <a:sym typeface="Calibri"/>
            </a:endParaRPr>
          </a:p>
        </p:txBody>
      </p:sp>
      <p:grpSp>
        <p:nvGrpSpPr>
          <p:cNvPr id="191" name="Google Shape;191;p11"/>
          <p:cNvGrpSpPr/>
          <p:nvPr/>
        </p:nvGrpSpPr>
        <p:grpSpPr>
          <a:xfrm>
            <a:off x="844475" y="1292463"/>
            <a:ext cx="10499463" cy="5035541"/>
            <a:chOff x="0" y="614"/>
            <a:chExt cx="10499463" cy="5035541"/>
          </a:xfrm>
        </p:grpSpPr>
        <p:sp>
          <p:nvSpPr>
            <p:cNvPr id="192" name="Google Shape;192;p11"/>
            <p:cNvSpPr/>
            <p:nvPr/>
          </p:nvSpPr>
          <p:spPr>
            <a:xfrm>
              <a:off x="4199785" y="614"/>
              <a:ext cx="6299678" cy="2397876"/>
            </a:xfrm>
            <a:prstGeom prst="rightArrow">
              <a:avLst>
                <a:gd fmla="val 75000" name="adj1"/>
                <a:gd fmla="val 50000" name="adj2"/>
              </a:avLst>
            </a:prstGeom>
            <a:solidFill>
              <a:srgbClr val="E7D0CB">
                <a:alpha val="8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1"/>
            <p:cNvSpPr txBox="1"/>
            <p:nvPr/>
          </p:nvSpPr>
          <p:spPr>
            <a:xfrm>
              <a:off x="4199785" y="300349"/>
              <a:ext cx="5400475" cy="1798407"/>
            </a:xfrm>
            <a:prstGeom prst="rect">
              <a:avLst/>
            </a:prstGeom>
            <a:noFill/>
            <a:ln>
              <a:noFill/>
            </a:ln>
          </p:spPr>
          <p:txBody>
            <a:bodyPr anchorCtr="0" anchor="t" bIns="17775" lIns="17775" spcFirstLastPara="1" rIns="17775" wrap="square" tIns="17775">
              <a:noAutofit/>
            </a:bodyPr>
            <a:lstStyle/>
            <a:p>
              <a:pPr indent="-285750" lvl="1" marL="285750" marR="0" rtl="0" algn="l">
                <a:lnSpc>
                  <a:spcPct val="90000"/>
                </a:lnSpc>
                <a:spcBef>
                  <a:spcPts val="0"/>
                </a:spcBef>
                <a:spcAft>
                  <a:spcPts val="0"/>
                </a:spcAft>
                <a:buClr>
                  <a:schemeClr val="dk1"/>
                </a:buClr>
                <a:buSzPts val="2800"/>
                <a:buFont typeface="Times New Roman"/>
                <a:buChar char="•"/>
              </a:pPr>
              <a:r>
                <a:rPr b="0" i="0" lang="en-US" sz="2800" u="none" cap="none" strike="noStrike">
                  <a:solidFill>
                    <a:schemeClr val="dk1"/>
                  </a:solidFill>
                  <a:latin typeface="Times New Roman"/>
                  <a:ea typeface="Times New Roman"/>
                  <a:cs typeface="Times New Roman"/>
                  <a:sym typeface="Times New Roman"/>
                </a:rPr>
                <a:t>«Ellips» YaMR tomografining sarf qilish quvvati kichik, «Diamag» YaMRidagi 0,2 Tl magnit maydoni tasvir sifatini yaxshilash imkonini beradi.</a:t>
              </a:r>
              <a:endParaRPr b="0" i="0" sz="2800" u="none" cap="none" strike="noStrike">
                <a:solidFill>
                  <a:schemeClr val="dk1"/>
                </a:solidFill>
                <a:latin typeface="Times New Roman"/>
                <a:ea typeface="Times New Roman"/>
                <a:cs typeface="Times New Roman"/>
                <a:sym typeface="Times New Roman"/>
              </a:endParaRPr>
            </a:p>
          </p:txBody>
        </p:sp>
        <p:sp>
          <p:nvSpPr>
            <p:cNvPr id="194" name="Google Shape;194;p11"/>
            <p:cNvSpPr/>
            <p:nvPr/>
          </p:nvSpPr>
          <p:spPr>
            <a:xfrm>
              <a:off x="0" y="614"/>
              <a:ext cx="4199785" cy="2397876"/>
            </a:xfrm>
            <a:prstGeom prst="roundRect">
              <a:avLst>
                <a:gd fmla="val 16667" name="adj"/>
              </a:avLst>
            </a:prstGeom>
            <a:solidFill>
              <a:srgbClr val="BB582B"/>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11"/>
            <p:cNvSpPr txBox="1"/>
            <p:nvPr/>
          </p:nvSpPr>
          <p:spPr>
            <a:xfrm>
              <a:off x="117055" y="117669"/>
              <a:ext cx="3965675" cy="2163766"/>
            </a:xfrm>
            <a:prstGeom prst="rect">
              <a:avLst/>
            </a:prstGeom>
            <a:noFill/>
            <a:ln>
              <a:noFill/>
            </a:ln>
          </p:spPr>
          <p:txBody>
            <a:bodyPr anchorCtr="0" anchor="ctr" bIns="53325" lIns="106675" spcFirstLastPara="1" rIns="106675" wrap="square" tIns="53325">
              <a:noAutofit/>
            </a:bodyPr>
            <a:lstStyle/>
            <a:p>
              <a:pPr indent="0" lvl="0" marL="0" marR="0" rtl="0" algn="ctr">
                <a:lnSpc>
                  <a:spcPct val="90000"/>
                </a:lnSpc>
                <a:spcBef>
                  <a:spcPts val="0"/>
                </a:spcBef>
                <a:spcAft>
                  <a:spcPts val="0"/>
                </a:spcAft>
                <a:buClr>
                  <a:schemeClr val="lt1"/>
                </a:buClr>
                <a:buSzPts val="2800"/>
                <a:buFont typeface="Times New Roman"/>
                <a:buNone/>
              </a:pPr>
              <a:r>
                <a:rPr lang="en-US" sz="2800">
                  <a:solidFill>
                    <a:schemeClr val="lt1"/>
                  </a:solidFill>
                  <a:latin typeface="Times New Roman"/>
                  <a:ea typeface="Times New Roman"/>
                  <a:cs typeface="Times New Roman"/>
                  <a:sym typeface="Times New Roman"/>
                </a:rPr>
                <a:t>Rossiyaning «Az» nomli firmasi YaMR tomograflarining bir necha xilini ishlab chiqarmoqda</a:t>
              </a:r>
              <a:endParaRPr sz="2800">
                <a:solidFill>
                  <a:schemeClr val="lt1"/>
                </a:solidFill>
                <a:latin typeface="Times New Roman"/>
                <a:ea typeface="Times New Roman"/>
                <a:cs typeface="Times New Roman"/>
                <a:sym typeface="Times New Roman"/>
              </a:endParaRPr>
            </a:p>
          </p:txBody>
        </p:sp>
        <p:sp>
          <p:nvSpPr>
            <p:cNvPr id="196" name="Google Shape;196;p11"/>
            <p:cNvSpPr/>
            <p:nvPr/>
          </p:nvSpPr>
          <p:spPr>
            <a:xfrm>
              <a:off x="4199785" y="2638279"/>
              <a:ext cx="6299678" cy="2397876"/>
            </a:xfrm>
            <a:prstGeom prst="rightArrow">
              <a:avLst>
                <a:gd fmla="val 75000" name="adj1"/>
                <a:gd fmla="val 50000" name="adj2"/>
              </a:avLst>
            </a:prstGeom>
            <a:solidFill>
              <a:srgbClr val="E7D0CB">
                <a:alpha val="8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11"/>
            <p:cNvSpPr txBox="1"/>
            <p:nvPr/>
          </p:nvSpPr>
          <p:spPr>
            <a:xfrm>
              <a:off x="4199785" y="2938014"/>
              <a:ext cx="5400475" cy="1798407"/>
            </a:xfrm>
            <a:prstGeom prst="rect">
              <a:avLst/>
            </a:prstGeom>
            <a:noFill/>
            <a:ln>
              <a:noFill/>
            </a:ln>
          </p:spPr>
          <p:txBody>
            <a:bodyPr anchorCtr="0" anchor="t" bIns="17775" lIns="17775" spcFirstLastPara="1" rIns="17775" wrap="square" tIns="17775">
              <a:noAutofit/>
            </a:bodyPr>
            <a:lstStyle/>
            <a:p>
              <a:pPr indent="-285750" lvl="1" marL="285750" marR="0" rtl="0" algn="l">
                <a:lnSpc>
                  <a:spcPct val="90000"/>
                </a:lnSpc>
                <a:spcBef>
                  <a:spcPts val="0"/>
                </a:spcBef>
                <a:spcAft>
                  <a:spcPts val="0"/>
                </a:spcAft>
                <a:buClr>
                  <a:schemeClr val="dk1"/>
                </a:buClr>
                <a:buSzPts val="2800"/>
                <a:buFont typeface="Times New Roman"/>
                <a:buChar char="•"/>
              </a:pPr>
              <a:r>
                <a:rPr b="0" i="0" lang="en-US" sz="2800" u="none" cap="none" strike="noStrike">
                  <a:solidFill>
                    <a:schemeClr val="dk1"/>
                  </a:solidFill>
                  <a:latin typeface="Times New Roman"/>
                  <a:ea typeface="Times New Roman"/>
                  <a:cs typeface="Times New Roman"/>
                  <a:sym typeface="Times New Roman"/>
                </a:rPr>
                <a:t>Ushbu kompaniya YaMR tomograflarining ASM—060 S va ASM— 015 markali turlarini ishlab chiqarmoqda va tibbiyot klinikalarini ta’minlamoqda</a:t>
              </a:r>
              <a:endParaRPr b="0" i="0" sz="2800" u="none" cap="none" strike="noStrike">
                <a:solidFill>
                  <a:schemeClr val="dk1"/>
                </a:solidFill>
                <a:latin typeface="Times New Roman"/>
                <a:ea typeface="Times New Roman"/>
                <a:cs typeface="Times New Roman"/>
                <a:sym typeface="Times New Roman"/>
              </a:endParaRPr>
            </a:p>
          </p:txBody>
        </p:sp>
        <p:sp>
          <p:nvSpPr>
            <p:cNvPr id="198" name="Google Shape;198;p11"/>
            <p:cNvSpPr/>
            <p:nvPr/>
          </p:nvSpPr>
          <p:spPr>
            <a:xfrm>
              <a:off x="0" y="2638279"/>
              <a:ext cx="4199785" cy="2397876"/>
            </a:xfrm>
            <a:prstGeom prst="roundRect">
              <a:avLst>
                <a:gd fmla="val 16667" name="adj"/>
              </a:avLst>
            </a:prstGeom>
            <a:solidFill>
              <a:srgbClr val="BB582B"/>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11"/>
            <p:cNvSpPr txBox="1"/>
            <p:nvPr/>
          </p:nvSpPr>
          <p:spPr>
            <a:xfrm>
              <a:off x="117055" y="2755334"/>
              <a:ext cx="3965675" cy="2163766"/>
            </a:xfrm>
            <a:prstGeom prst="rect">
              <a:avLst/>
            </a:prstGeom>
            <a:noFill/>
            <a:ln>
              <a:noFill/>
            </a:ln>
          </p:spPr>
          <p:txBody>
            <a:bodyPr anchorCtr="0" anchor="ctr" bIns="53325" lIns="106675" spcFirstLastPara="1" rIns="106675" wrap="square" tIns="53325">
              <a:noAutofit/>
            </a:bodyPr>
            <a:lstStyle/>
            <a:p>
              <a:pPr indent="0" lvl="0" marL="0" marR="0" rtl="0" algn="ctr">
                <a:lnSpc>
                  <a:spcPct val="90000"/>
                </a:lnSpc>
                <a:spcBef>
                  <a:spcPts val="0"/>
                </a:spcBef>
                <a:spcAft>
                  <a:spcPts val="0"/>
                </a:spcAft>
                <a:buClr>
                  <a:schemeClr val="lt1"/>
                </a:buClr>
                <a:buSzPts val="2800"/>
                <a:buFont typeface="Times New Roman"/>
                <a:buNone/>
              </a:pPr>
              <a:r>
                <a:rPr lang="en-US" sz="2800">
                  <a:solidFill>
                    <a:schemeClr val="lt1"/>
                  </a:solidFill>
                  <a:latin typeface="Times New Roman"/>
                  <a:ea typeface="Times New Roman"/>
                  <a:cs typeface="Times New Roman"/>
                  <a:sym typeface="Times New Roman"/>
                </a:rPr>
                <a:t>Хitoyning « ANKO» kompaniyasi AQSh bilan birgalikda YaMR apparatlarini ishlab chiqarmoqda</a:t>
              </a:r>
              <a:endParaRPr sz="2800">
                <a:solidFill>
                  <a:schemeClr val="lt1"/>
                </a:solidFill>
                <a:latin typeface="Times New Roman"/>
                <a:ea typeface="Times New Roman"/>
                <a:cs typeface="Times New Roman"/>
                <a:sym typeface="Times New Roman"/>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grpSp>
        <p:nvGrpSpPr>
          <p:cNvPr id="204" name="Google Shape;204;p12"/>
          <p:cNvGrpSpPr/>
          <p:nvPr/>
        </p:nvGrpSpPr>
        <p:grpSpPr>
          <a:xfrm>
            <a:off x="345579" y="1409252"/>
            <a:ext cx="11723166" cy="4432150"/>
            <a:chOff x="1334" y="0"/>
            <a:chExt cx="11723166" cy="4432150"/>
          </a:xfrm>
        </p:grpSpPr>
        <p:sp>
          <p:nvSpPr>
            <p:cNvPr id="205" name="Google Shape;205;p12"/>
            <p:cNvSpPr/>
            <p:nvPr/>
          </p:nvSpPr>
          <p:spPr>
            <a:xfrm>
              <a:off x="3178472" y="0"/>
              <a:ext cx="8546028" cy="4432150"/>
            </a:xfrm>
            <a:prstGeom prst="rightArrow">
              <a:avLst>
                <a:gd fmla="val 75000" name="adj1"/>
                <a:gd fmla="val 50000" name="adj2"/>
              </a:avLst>
            </a:prstGeom>
            <a:solidFill>
              <a:srgbClr val="E7D0CB">
                <a:alpha val="8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2"/>
            <p:cNvSpPr txBox="1"/>
            <p:nvPr/>
          </p:nvSpPr>
          <p:spPr>
            <a:xfrm>
              <a:off x="3178472" y="554019"/>
              <a:ext cx="6883972" cy="3324112"/>
            </a:xfrm>
            <a:prstGeom prst="rect">
              <a:avLst/>
            </a:prstGeom>
            <a:noFill/>
            <a:ln>
              <a:noFill/>
            </a:ln>
          </p:spPr>
          <p:txBody>
            <a:bodyPr anchorCtr="0" anchor="t" bIns="16500" lIns="16500" spcFirstLastPara="1" rIns="16500" wrap="square" tIns="16500">
              <a:noAutofit/>
            </a:bodyPr>
            <a:lstStyle/>
            <a:p>
              <a:pPr indent="-228600" lvl="1" marL="228600" marR="0" rtl="0" algn="l">
                <a:lnSpc>
                  <a:spcPct val="90000"/>
                </a:lnSpc>
                <a:spcBef>
                  <a:spcPts val="0"/>
                </a:spcBef>
                <a:spcAft>
                  <a:spcPts val="0"/>
                </a:spcAft>
                <a:buClr>
                  <a:schemeClr val="dk1"/>
                </a:buClr>
                <a:buSzPts val="2600"/>
                <a:buFont typeface="Times New Roman"/>
                <a:buChar char="•"/>
              </a:pPr>
              <a:r>
                <a:rPr b="0" i="0" lang="en-US" sz="2600" u="none" cap="none" strike="noStrike">
                  <a:solidFill>
                    <a:schemeClr val="dk1"/>
                  </a:solidFill>
                  <a:latin typeface="Times New Roman"/>
                  <a:ea typeface="Times New Roman"/>
                  <a:cs typeface="Times New Roman"/>
                  <a:sym typeface="Times New Roman"/>
                </a:rPr>
                <a:t>Shulardan GYROSCANT 5 YaMR tomografining texnik parametrlari bilan tanishib chiqamiz. Bu YaMR tomografida juda kuchli va doimiy magnit joylashgan bo’lib, uning balandligi 1,8 m, og’irligi 2,5 tonna, butun tekshirish sistemasi esa mexanizmlari bilan birgalikda 14 tonnani tashkil qiladi. Tomograf yordamida turli qalinlikdagi qatlamlarning turli proeksiyalardagi sifatli tasvirlarini displey ekranida chiqarish mumkin.</a:t>
              </a:r>
              <a:endParaRPr b="0" i="0" sz="2600" u="none" cap="none" strike="noStrike">
                <a:solidFill>
                  <a:schemeClr val="dk1"/>
                </a:solidFill>
                <a:latin typeface="Times New Roman"/>
                <a:ea typeface="Times New Roman"/>
                <a:cs typeface="Times New Roman"/>
                <a:sym typeface="Times New Roman"/>
              </a:endParaRPr>
            </a:p>
          </p:txBody>
        </p:sp>
        <p:sp>
          <p:nvSpPr>
            <p:cNvPr id="207" name="Google Shape;207;p12"/>
            <p:cNvSpPr/>
            <p:nvPr/>
          </p:nvSpPr>
          <p:spPr>
            <a:xfrm>
              <a:off x="1334" y="0"/>
              <a:ext cx="3177137" cy="4432150"/>
            </a:xfrm>
            <a:prstGeom prst="roundRect">
              <a:avLst>
                <a:gd fmla="val 16667" name="adj"/>
              </a:avLst>
            </a:prstGeom>
            <a:solidFill>
              <a:srgbClr val="BB582B"/>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12"/>
            <p:cNvSpPr txBox="1"/>
            <p:nvPr/>
          </p:nvSpPr>
          <p:spPr>
            <a:xfrm>
              <a:off x="156429" y="155095"/>
              <a:ext cx="2866947" cy="4121960"/>
            </a:xfrm>
            <a:prstGeom prst="rect">
              <a:avLst/>
            </a:prstGeom>
            <a:noFill/>
            <a:ln>
              <a:noFill/>
            </a:ln>
          </p:spPr>
          <p:txBody>
            <a:bodyPr anchorCtr="0" anchor="ctr" bIns="53325" lIns="106675" spcFirstLastPara="1" rIns="106675" wrap="square" tIns="53325">
              <a:noAutofit/>
            </a:bodyPr>
            <a:lstStyle/>
            <a:p>
              <a:pPr indent="0" lvl="0" marL="0" marR="0" rtl="0" algn="ctr">
                <a:lnSpc>
                  <a:spcPct val="90000"/>
                </a:lnSpc>
                <a:spcBef>
                  <a:spcPts val="0"/>
                </a:spcBef>
                <a:spcAft>
                  <a:spcPts val="0"/>
                </a:spcAft>
                <a:buClr>
                  <a:schemeClr val="lt1"/>
                </a:buClr>
                <a:buSzPts val="2800"/>
                <a:buFont typeface="Times New Roman"/>
                <a:buNone/>
              </a:pPr>
              <a:r>
                <a:rPr lang="en-US" sz="2800">
                  <a:solidFill>
                    <a:schemeClr val="lt1"/>
                  </a:solidFill>
                  <a:latin typeface="Times New Roman"/>
                  <a:ea typeface="Times New Roman"/>
                  <a:cs typeface="Times New Roman"/>
                  <a:sym typeface="Times New Roman"/>
                </a:rPr>
                <a:t>Gollandiyaning «Philips» firmasi ham YaMR tomograflarining GYROSCANTS, GYROSCAN S 15/HP va boshqa turlarini ishlab chiqaradi</a:t>
              </a:r>
              <a:endParaRPr sz="2800">
                <a:solidFill>
                  <a:schemeClr val="lt1"/>
                </a:solidFill>
                <a:latin typeface="Times New Roman"/>
                <a:ea typeface="Times New Roman"/>
                <a:cs typeface="Times New Roman"/>
                <a:sym typeface="Times New Roman"/>
              </a:endParaRPr>
            </a:p>
          </p:txBody>
        </p:sp>
      </p:grpSp>
      <p:sp>
        <p:nvSpPr>
          <p:cNvPr id="209" name="Google Shape;209;p12"/>
          <p:cNvSpPr/>
          <p:nvPr/>
        </p:nvSpPr>
        <p:spPr>
          <a:xfrm>
            <a:off x="1301676" y="265817"/>
            <a:ext cx="994006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dk1"/>
                </a:solidFill>
                <a:latin typeface="Times New Roman"/>
                <a:ea typeface="Times New Roman"/>
                <a:cs typeface="Times New Roman"/>
                <a:sym typeface="Times New Roman"/>
              </a:rPr>
              <a:t>Hozirgi vaqtda dunyo bo’ylab juda ko’plab turli xil YaMR tomograflari ishlab chiqarilmoqda.</a:t>
            </a:r>
            <a:endParaRPr sz="28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3"/>
          <p:cNvSpPr/>
          <p:nvPr/>
        </p:nvSpPr>
        <p:spPr>
          <a:xfrm>
            <a:off x="1602888" y="427182"/>
            <a:ext cx="905793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Times New Roman"/>
                <a:ea typeface="Times New Roman"/>
                <a:cs typeface="Times New Roman"/>
                <a:sym typeface="Times New Roman"/>
              </a:rPr>
              <a:t>MRT — 1000 YaMR — tomografi quyidagi texnik imkoniyatlarga ega</a:t>
            </a:r>
            <a:endParaRPr sz="2400">
              <a:solidFill>
                <a:schemeClr val="dk1"/>
              </a:solidFill>
              <a:latin typeface="Calibri"/>
              <a:ea typeface="Calibri"/>
              <a:cs typeface="Calibri"/>
              <a:sym typeface="Calibri"/>
            </a:endParaRPr>
          </a:p>
        </p:txBody>
      </p:sp>
      <p:grpSp>
        <p:nvGrpSpPr>
          <p:cNvPr id="215" name="Google Shape;215;p13"/>
          <p:cNvGrpSpPr/>
          <p:nvPr/>
        </p:nvGrpSpPr>
        <p:grpSpPr>
          <a:xfrm>
            <a:off x="1602888" y="1364820"/>
            <a:ext cx="8530813" cy="5080410"/>
            <a:chOff x="0" y="41629"/>
            <a:chExt cx="8530813" cy="5080410"/>
          </a:xfrm>
        </p:grpSpPr>
        <p:sp>
          <p:nvSpPr>
            <p:cNvPr id="216" name="Google Shape;216;p13"/>
            <p:cNvSpPr/>
            <p:nvPr/>
          </p:nvSpPr>
          <p:spPr>
            <a:xfrm>
              <a:off x="0" y="322069"/>
              <a:ext cx="8530813" cy="912712"/>
            </a:xfrm>
            <a:prstGeom prst="rect">
              <a:avLst/>
            </a:prstGeom>
            <a:solidFill>
              <a:schemeClr val="lt1">
                <a:alpha val="89803"/>
              </a:schemeClr>
            </a:solidFill>
            <a:ln cap="flat" cmpd="sng" w="12700">
              <a:solidFill>
                <a:srgbClr val="E38310"/>
              </a:solidFill>
              <a:prstDash val="solid"/>
              <a:round/>
              <a:headEnd len="sm" w="sm" type="none"/>
              <a:tailEnd len="sm" w="sm" type="none"/>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3"/>
            <p:cNvSpPr txBox="1"/>
            <p:nvPr/>
          </p:nvSpPr>
          <p:spPr>
            <a:xfrm>
              <a:off x="0" y="322069"/>
              <a:ext cx="8530813" cy="912712"/>
            </a:xfrm>
            <a:prstGeom prst="rect">
              <a:avLst/>
            </a:prstGeom>
            <a:noFill/>
            <a:ln>
              <a:noFill/>
            </a:ln>
          </p:spPr>
          <p:txBody>
            <a:bodyPr anchorCtr="0" anchor="t" bIns="170675" lIns="662075" spcFirstLastPara="1" rIns="662075" wrap="square" tIns="395725">
              <a:noAutofit/>
            </a:bodyPr>
            <a:lstStyle/>
            <a:p>
              <a:pPr indent="-228600" lvl="1" marL="228600" marR="0" rtl="0" algn="l">
                <a:lnSpc>
                  <a:spcPct val="90000"/>
                </a:lnSpc>
                <a:spcBef>
                  <a:spcPts val="0"/>
                </a:spcBef>
                <a:spcAft>
                  <a:spcPts val="0"/>
                </a:spcAft>
                <a:buClr>
                  <a:schemeClr val="dk1"/>
                </a:buClr>
                <a:buSzPts val="2400"/>
                <a:buFont typeface="Calibri"/>
                <a:buChar char="•"/>
              </a:pPr>
              <a:r>
                <a:rPr b="0" i="0" lang="en-US" sz="2400" u="none" cap="none" strike="noStrike">
                  <a:solidFill>
                    <a:schemeClr val="dk1"/>
                  </a:solidFill>
                  <a:latin typeface="Calibri"/>
                  <a:ea typeface="Calibri"/>
                  <a:cs typeface="Calibri"/>
                  <a:sym typeface="Calibri"/>
                </a:rPr>
                <a:t>Aniq tekshirish qismi diametri - 50 sm dan kam emas</a:t>
              </a:r>
              <a:endParaRPr b="0" i="0" sz="2400" u="none" cap="none" strike="noStrike">
                <a:solidFill>
                  <a:schemeClr val="dk1"/>
                </a:solidFill>
                <a:latin typeface="Calibri"/>
                <a:ea typeface="Calibri"/>
                <a:cs typeface="Calibri"/>
                <a:sym typeface="Calibri"/>
              </a:endParaRPr>
            </a:p>
          </p:txBody>
        </p:sp>
        <p:sp>
          <p:nvSpPr>
            <p:cNvPr id="218" name="Google Shape;218;p13"/>
            <p:cNvSpPr/>
            <p:nvPr/>
          </p:nvSpPr>
          <p:spPr>
            <a:xfrm>
              <a:off x="426540" y="41629"/>
              <a:ext cx="6256651" cy="560880"/>
            </a:xfrm>
            <a:prstGeom prst="roundRect">
              <a:avLst>
                <a:gd fmla="val 16667" name="adj"/>
              </a:avLst>
            </a:prstGeom>
            <a:gradFill>
              <a:gsLst>
                <a:gs pos="0">
                  <a:srgbClr val="EF7B00"/>
                </a:gs>
                <a:gs pos="34000">
                  <a:srgbClr val="ED7B00"/>
                </a:gs>
                <a:gs pos="70000">
                  <a:srgbClr val="F67E00"/>
                </a:gs>
                <a:gs pos="100000">
                  <a:srgbClr val="ED8305"/>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3"/>
            <p:cNvSpPr txBox="1"/>
            <p:nvPr/>
          </p:nvSpPr>
          <p:spPr>
            <a:xfrm>
              <a:off x="453920" y="69009"/>
              <a:ext cx="6201891" cy="506120"/>
            </a:xfrm>
            <a:prstGeom prst="rect">
              <a:avLst/>
            </a:prstGeom>
            <a:noFill/>
            <a:ln>
              <a:noFill/>
            </a:ln>
          </p:spPr>
          <p:txBody>
            <a:bodyPr anchorCtr="0" anchor="ctr" bIns="0" lIns="225700" spcFirstLastPara="1" rIns="225700" wrap="square" tIns="0">
              <a:noAutofit/>
            </a:bodyPr>
            <a:lstStyle/>
            <a:p>
              <a:pPr indent="0" lvl="0" marL="0" marR="0" rtl="0" algn="l">
                <a:lnSpc>
                  <a:spcPct val="90000"/>
                </a:lnSpc>
                <a:spcBef>
                  <a:spcPts val="0"/>
                </a:spcBef>
                <a:spcAft>
                  <a:spcPts val="0"/>
                </a:spcAft>
                <a:buClr>
                  <a:schemeClr val="lt1"/>
                </a:buClr>
                <a:buSzPts val="2400"/>
                <a:buFont typeface="Calibri"/>
                <a:buNone/>
              </a:pPr>
              <a:r>
                <a:rPr lang="en-US" sz="2400">
                  <a:solidFill>
                    <a:schemeClr val="lt1"/>
                  </a:solidFill>
                  <a:latin typeface="Calibri"/>
                  <a:ea typeface="Calibri"/>
                  <a:cs typeface="Calibri"/>
                  <a:sym typeface="Calibri"/>
                </a:rPr>
                <a:t>Tekshirilayotgan tananing maksimal diametri — 60 sm</a:t>
              </a:r>
              <a:endParaRPr sz="2400">
                <a:solidFill>
                  <a:schemeClr val="lt1"/>
                </a:solidFill>
                <a:latin typeface="Calibri"/>
                <a:ea typeface="Calibri"/>
                <a:cs typeface="Calibri"/>
                <a:sym typeface="Calibri"/>
              </a:endParaRPr>
            </a:p>
          </p:txBody>
        </p:sp>
        <p:sp>
          <p:nvSpPr>
            <p:cNvPr id="220" name="Google Shape;220;p13"/>
            <p:cNvSpPr/>
            <p:nvPr/>
          </p:nvSpPr>
          <p:spPr>
            <a:xfrm>
              <a:off x="0" y="1617822"/>
              <a:ext cx="8530813" cy="912712"/>
            </a:xfrm>
            <a:prstGeom prst="rect">
              <a:avLst/>
            </a:prstGeom>
            <a:solidFill>
              <a:schemeClr val="lt1">
                <a:alpha val="89803"/>
              </a:schemeClr>
            </a:solidFill>
            <a:ln cap="flat" cmpd="sng" w="12700">
              <a:solidFill>
                <a:srgbClr val="E38310"/>
              </a:solidFill>
              <a:prstDash val="solid"/>
              <a:round/>
              <a:headEnd len="sm" w="sm" type="none"/>
              <a:tailEnd len="sm" w="sm" type="none"/>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13"/>
            <p:cNvSpPr txBox="1"/>
            <p:nvPr/>
          </p:nvSpPr>
          <p:spPr>
            <a:xfrm>
              <a:off x="0" y="1617822"/>
              <a:ext cx="8530813" cy="912712"/>
            </a:xfrm>
            <a:prstGeom prst="rect">
              <a:avLst/>
            </a:prstGeom>
            <a:noFill/>
            <a:ln>
              <a:noFill/>
            </a:ln>
          </p:spPr>
          <p:txBody>
            <a:bodyPr anchorCtr="0" anchor="t" bIns="170675" lIns="662075" spcFirstLastPara="1" rIns="662075" wrap="square" tIns="395725">
              <a:noAutofit/>
            </a:bodyPr>
            <a:lstStyle/>
            <a:p>
              <a:pPr indent="-228600" lvl="1" marL="228600" marR="0" rtl="0" algn="l">
                <a:lnSpc>
                  <a:spcPct val="90000"/>
                </a:lnSpc>
                <a:spcBef>
                  <a:spcPts val="0"/>
                </a:spcBef>
                <a:spcAft>
                  <a:spcPts val="0"/>
                </a:spcAft>
                <a:buClr>
                  <a:schemeClr val="dk1"/>
                </a:buClr>
                <a:buSzPts val="2400"/>
                <a:buFont typeface="Calibri"/>
                <a:buChar char="•"/>
              </a:pPr>
              <a:r>
                <a:rPr b="0" i="0" lang="en-US" sz="2400" u="none" cap="none" strike="noStrike">
                  <a:solidFill>
                    <a:schemeClr val="dk1"/>
                  </a:solidFill>
                  <a:latin typeface="Calibri"/>
                  <a:ea typeface="Calibri"/>
                  <a:cs typeface="Calibri"/>
                  <a:sym typeface="Calibri"/>
                </a:rPr>
                <a:t>Bir marta skanirlash vaqti - 120—480 sek gacha</a:t>
              </a:r>
              <a:endParaRPr b="0" i="0" sz="2400" u="none" cap="none" strike="noStrike">
                <a:solidFill>
                  <a:schemeClr val="dk1"/>
                </a:solidFill>
                <a:latin typeface="Calibri"/>
                <a:ea typeface="Calibri"/>
                <a:cs typeface="Calibri"/>
                <a:sym typeface="Calibri"/>
              </a:endParaRPr>
            </a:p>
          </p:txBody>
        </p:sp>
        <p:sp>
          <p:nvSpPr>
            <p:cNvPr id="222" name="Google Shape;222;p13"/>
            <p:cNvSpPr/>
            <p:nvPr/>
          </p:nvSpPr>
          <p:spPr>
            <a:xfrm>
              <a:off x="426540" y="1337382"/>
              <a:ext cx="6208222" cy="560880"/>
            </a:xfrm>
            <a:prstGeom prst="roundRect">
              <a:avLst>
                <a:gd fmla="val 16667" name="adj"/>
              </a:avLst>
            </a:prstGeom>
            <a:gradFill>
              <a:gsLst>
                <a:gs pos="0">
                  <a:srgbClr val="EF7B00"/>
                </a:gs>
                <a:gs pos="34000">
                  <a:srgbClr val="ED7B00"/>
                </a:gs>
                <a:gs pos="70000">
                  <a:srgbClr val="F67E00"/>
                </a:gs>
                <a:gs pos="100000">
                  <a:srgbClr val="ED8305"/>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3"/>
            <p:cNvSpPr txBox="1"/>
            <p:nvPr/>
          </p:nvSpPr>
          <p:spPr>
            <a:xfrm>
              <a:off x="453920" y="1364762"/>
              <a:ext cx="6153462" cy="506120"/>
            </a:xfrm>
            <a:prstGeom prst="rect">
              <a:avLst/>
            </a:prstGeom>
            <a:noFill/>
            <a:ln>
              <a:noFill/>
            </a:ln>
          </p:spPr>
          <p:txBody>
            <a:bodyPr anchorCtr="0" anchor="ctr" bIns="0" lIns="225700" spcFirstLastPara="1" rIns="225700" wrap="square" tIns="0">
              <a:noAutofit/>
            </a:bodyPr>
            <a:lstStyle/>
            <a:p>
              <a:pPr indent="0" lvl="0" marL="0" marR="0" rtl="0" algn="l">
                <a:lnSpc>
                  <a:spcPct val="90000"/>
                </a:lnSpc>
                <a:spcBef>
                  <a:spcPts val="0"/>
                </a:spcBef>
                <a:spcAft>
                  <a:spcPts val="0"/>
                </a:spcAft>
                <a:buClr>
                  <a:schemeClr val="lt1"/>
                </a:buClr>
                <a:buSzPts val="2400"/>
                <a:buFont typeface="Calibri"/>
                <a:buNone/>
              </a:pPr>
              <a:r>
                <a:rPr lang="en-US" sz="2400">
                  <a:solidFill>
                    <a:schemeClr val="lt1"/>
                  </a:solidFill>
                  <a:latin typeface="Calibri"/>
                  <a:ea typeface="Calibri"/>
                  <a:cs typeface="Calibri"/>
                  <a:sym typeface="Calibri"/>
                </a:rPr>
                <a:t>Tekshiriladigan qatlam qalinligi - 10mm</a:t>
              </a:r>
              <a:endParaRPr sz="2400">
                <a:solidFill>
                  <a:schemeClr val="lt1"/>
                </a:solidFill>
                <a:latin typeface="Calibri"/>
                <a:ea typeface="Calibri"/>
                <a:cs typeface="Calibri"/>
                <a:sym typeface="Calibri"/>
              </a:endParaRPr>
            </a:p>
          </p:txBody>
        </p:sp>
        <p:sp>
          <p:nvSpPr>
            <p:cNvPr id="224" name="Google Shape;224;p13"/>
            <p:cNvSpPr/>
            <p:nvPr/>
          </p:nvSpPr>
          <p:spPr>
            <a:xfrm>
              <a:off x="0" y="2913575"/>
              <a:ext cx="8530813" cy="912712"/>
            </a:xfrm>
            <a:prstGeom prst="rect">
              <a:avLst/>
            </a:prstGeom>
            <a:solidFill>
              <a:schemeClr val="lt1">
                <a:alpha val="89803"/>
              </a:schemeClr>
            </a:solidFill>
            <a:ln cap="flat" cmpd="sng" w="12700">
              <a:solidFill>
                <a:srgbClr val="E38310"/>
              </a:solidFill>
              <a:prstDash val="solid"/>
              <a:round/>
              <a:headEnd len="sm" w="sm" type="none"/>
              <a:tailEnd len="sm" w="sm" type="none"/>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13"/>
            <p:cNvSpPr txBox="1"/>
            <p:nvPr/>
          </p:nvSpPr>
          <p:spPr>
            <a:xfrm>
              <a:off x="0" y="2913575"/>
              <a:ext cx="8530813" cy="912712"/>
            </a:xfrm>
            <a:prstGeom prst="rect">
              <a:avLst/>
            </a:prstGeom>
            <a:noFill/>
            <a:ln>
              <a:noFill/>
            </a:ln>
          </p:spPr>
          <p:txBody>
            <a:bodyPr anchorCtr="0" anchor="t" bIns="170675" lIns="662075" spcFirstLastPara="1" rIns="662075" wrap="square" tIns="395725">
              <a:noAutofit/>
            </a:bodyPr>
            <a:lstStyle/>
            <a:p>
              <a:pPr indent="-228600" lvl="1" marL="228600" marR="0" rtl="0" algn="l">
                <a:lnSpc>
                  <a:spcPct val="90000"/>
                </a:lnSpc>
                <a:spcBef>
                  <a:spcPts val="0"/>
                </a:spcBef>
                <a:spcAft>
                  <a:spcPts val="0"/>
                </a:spcAft>
                <a:buClr>
                  <a:schemeClr val="dk1"/>
                </a:buClr>
                <a:buSzPts val="2400"/>
                <a:buFont typeface="Calibri"/>
                <a:buChar char="•"/>
              </a:pPr>
              <a:r>
                <a:rPr b="0" i="0" lang="en-US" sz="2400" u="none" cap="none" strike="noStrike">
                  <a:solidFill>
                    <a:schemeClr val="dk1"/>
                  </a:solidFill>
                  <a:latin typeface="Calibri"/>
                  <a:ea typeface="Calibri"/>
                  <a:cs typeface="Calibri"/>
                  <a:sym typeface="Calibri"/>
                </a:rPr>
                <a:t>Yuqori chastotali qo’zg’atish chastotasi — 6 mGs</a:t>
              </a:r>
              <a:endParaRPr b="0" i="0" sz="2400" u="none" cap="none" strike="noStrike">
                <a:solidFill>
                  <a:schemeClr val="dk1"/>
                </a:solidFill>
                <a:latin typeface="Calibri"/>
                <a:ea typeface="Calibri"/>
                <a:cs typeface="Calibri"/>
                <a:sym typeface="Calibri"/>
              </a:endParaRPr>
            </a:p>
          </p:txBody>
        </p:sp>
        <p:sp>
          <p:nvSpPr>
            <p:cNvPr id="226" name="Google Shape;226;p13"/>
            <p:cNvSpPr/>
            <p:nvPr/>
          </p:nvSpPr>
          <p:spPr>
            <a:xfrm>
              <a:off x="426540" y="2633135"/>
              <a:ext cx="6149103" cy="560880"/>
            </a:xfrm>
            <a:prstGeom prst="roundRect">
              <a:avLst>
                <a:gd fmla="val 16667" name="adj"/>
              </a:avLst>
            </a:prstGeom>
            <a:gradFill>
              <a:gsLst>
                <a:gs pos="0">
                  <a:srgbClr val="EF7B00"/>
                </a:gs>
                <a:gs pos="34000">
                  <a:srgbClr val="ED7B00"/>
                </a:gs>
                <a:gs pos="70000">
                  <a:srgbClr val="F67E00"/>
                </a:gs>
                <a:gs pos="100000">
                  <a:srgbClr val="ED8305"/>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3"/>
            <p:cNvSpPr txBox="1"/>
            <p:nvPr/>
          </p:nvSpPr>
          <p:spPr>
            <a:xfrm>
              <a:off x="453920" y="2660515"/>
              <a:ext cx="6094343" cy="506120"/>
            </a:xfrm>
            <a:prstGeom prst="rect">
              <a:avLst/>
            </a:prstGeom>
            <a:noFill/>
            <a:ln>
              <a:noFill/>
            </a:ln>
          </p:spPr>
          <p:txBody>
            <a:bodyPr anchorCtr="0" anchor="ctr" bIns="0" lIns="225700" spcFirstLastPara="1" rIns="225700" wrap="square" tIns="0">
              <a:noAutofit/>
            </a:bodyPr>
            <a:lstStyle/>
            <a:p>
              <a:pPr indent="0" lvl="0" marL="0" marR="0" rtl="0" algn="l">
                <a:lnSpc>
                  <a:spcPct val="90000"/>
                </a:lnSpc>
                <a:spcBef>
                  <a:spcPts val="0"/>
                </a:spcBef>
                <a:spcAft>
                  <a:spcPts val="0"/>
                </a:spcAft>
                <a:buClr>
                  <a:schemeClr val="lt1"/>
                </a:buClr>
                <a:buSzPts val="2400"/>
                <a:buFont typeface="Calibri"/>
                <a:buNone/>
              </a:pPr>
              <a:r>
                <a:rPr lang="en-US" sz="2400">
                  <a:solidFill>
                    <a:schemeClr val="lt1"/>
                  </a:solidFill>
                  <a:latin typeface="Calibri"/>
                  <a:ea typeface="Calibri"/>
                  <a:cs typeface="Calibri"/>
                  <a:sym typeface="Calibri"/>
                </a:rPr>
                <a:t>Magnit maydoni kuchlanganligi — 0,15Tl</a:t>
              </a:r>
              <a:endParaRPr sz="2400">
                <a:solidFill>
                  <a:schemeClr val="lt1"/>
                </a:solidFill>
                <a:latin typeface="Calibri"/>
                <a:ea typeface="Calibri"/>
                <a:cs typeface="Calibri"/>
                <a:sym typeface="Calibri"/>
              </a:endParaRPr>
            </a:p>
          </p:txBody>
        </p:sp>
        <p:sp>
          <p:nvSpPr>
            <p:cNvPr id="228" name="Google Shape;228;p13"/>
            <p:cNvSpPr/>
            <p:nvPr/>
          </p:nvSpPr>
          <p:spPr>
            <a:xfrm>
              <a:off x="0" y="4209327"/>
              <a:ext cx="8530813" cy="912712"/>
            </a:xfrm>
            <a:prstGeom prst="rect">
              <a:avLst/>
            </a:prstGeom>
            <a:solidFill>
              <a:schemeClr val="lt1">
                <a:alpha val="89803"/>
              </a:schemeClr>
            </a:solidFill>
            <a:ln cap="flat" cmpd="sng" w="12700">
              <a:solidFill>
                <a:srgbClr val="E38310"/>
              </a:solidFill>
              <a:prstDash val="solid"/>
              <a:round/>
              <a:headEnd len="sm" w="sm" type="none"/>
              <a:tailEnd len="sm" w="sm" type="none"/>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13"/>
            <p:cNvSpPr txBox="1"/>
            <p:nvPr/>
          </p:nvSpPr>
          <p:spPr>
            <a:xfrm>
              <a:off x="0" y="4209327"/>
              <a:ext cx="8530813" cy="912712"/>
            </a:xfrm>
            <a:prstGeom prst="rect">
              <a:avLst/>
            </a:prstGeom>
            <a:noFill/>
            <a:ln>
              <a:noFill/>
            </a:ln>
          </p:spPr>
          <p:txBody>
            <a:bodyPr anchorCtr="0" anchor="t" bIns="170675" lIns="662075" spcFirstLastPara="1" rIns="662075" wrap="square" tIns="395725">
              <a:noAutofit/>
            </a:bodyPr>
            <a:lstStyle/>
            <a:p>
              <a:pPr indent="-228600" lvl="1" marL="228600" marR="0" rtl="0" algn="l">
                <a:lnSpc>
                  <a:spcPct val="90000"/>
                </a:lnSpc>
                <a:spcBef>
                  <a:spcPts val="0"/>
                </a:spcBef>
                <a:spcAft>
                  <a:spcPts val="0"/>
                </a:spcAft>
                <a:buClr>
                  <a:schemeClr val="dk1"/>
                </a:buClr>
                <a:buSzPts val="2400"/>
                <a:buFont typeface="Calibri"/>
                <a:buChar char="•"/>
              </a:pPr>
              <a:r>
                <a:rPr b="0" i="0" lang="en-US" sz="2400" u="none" cap="none" strike="noStrike">
                  <a:solidFill>
                    <a:schemeClr val="dk1"/>
                  </a:solidFill>
                  <a:latin typeface="Calibri"/>
                  <a:ea typeface="Calibri"/>
                  <a:cs typeface="Calibri"/>
                  <a:sym typeface="Calibri"/>
                </a:rPr>
                <a:t>Radiochastotali</a:t>
              </a:r>
              <a:r>
                <a:rPr b="0" i="0" lang="en-US" sz="2000" u="none" cap="none" strike="noStrike">
                  <a:solidFill>
                    <a:schemeClr val="dk1"/>
                  </a:solidFill>
                  <a:latin typeface="Calibri"/>
                  <a:ea typeface="Calibri"/>
                  <a:cs typeface="Calibri"/>
                  <a:sym typeface="Calibri"/>
                </a:rPr>
                <a:t> </a:t>
              </a:r>
              <a:r>
                <a:rPr b="0" i="0" lang="en-US" sz="2400" u="none" cap="none" strike="noStrike">
                  <a:solidFill>
                    <a:schemeClr val="dk1"/>
                  </a:solidFill>
                  <a:latin typeface="Calibri"/>
                  <a:ea typeface="Calibri"/>
                  <a:cs typeface="Calibri"/>
                  <a:sym typeface="Calibri"/>
                </a:rPr>
                <a:t>maydonning bir tarkibligi - 10 %</a:t>
              </a:r>
              <a:endParaRPr b="0" i="0" sz="2400" u="none" cap="none" strike="noStrike">
                <a:solidFill>
                  <a:schemeClr val="dk1"/>
                </a:solidFill>
                <a:latin typeface="Calibri"/>
                <a:ea typeface="Calibri"/>
                <a:cs typeface="Calibri"/>
                <a:sym typeface="Calibri"/>
              </a:endParaRPr>
            </a:p>
          </p:txBody>
        </p:sp>
        <p:sp>
          <p:nvSpPr>
            <p:cNvPr id="230" name="Google Shape;230;p13"/>
            <p:cNvSpPr/>
            <p:nvPr/>
          </p:nvSpPr>
          <p:spPr>
            <a:xfrm>
              <a:off x="426540" y="3928887"/>
              <a:ext cx="6127546" cy="560880"/>
            </a:xfrm>
            <a:prstGeom prst="roundRect">
              <a:avLst>
                <a:gd fmla="val 16667" name="adj"/>
              </a:avLst>
            </a:prstGeom>
            <a:gradFill>
              <a:gsLst>
                <a:gs pos="0">
                  <a:srgbClr val="EF7B00"/>
                </a:gs>
                <a:gs pos="34000">
                  <a:srgbClr val="ED7B00"/>
                </a:gs>
                <a:gs pos="70000">
                  <a:srgbClr val="F67E00"/>
                </a:gs>
                <a:gs pos="100000">
                  <a:srgbClr val="ED8305"/>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3"/>
            <p:cNvSpPr txBox="1"/>
            <p:nvPr/>
          </p:nvSpPr>
          <p:spPr>
            <a:xfrm>
              <a:off x="453920" y="3956267"/>
              <a:ext cx="6072786" cy="506120"/>
            </a:xfrm>
            <a:prstGeom prst="rect">
              <a:avLst/>
            </a:prstGeom>
            <a:noFill/>
            <a:ln>
              <a:noFill/>
            </a:ln>
          </p:spPr>
          <p:txBody>
            <a:bodyPr anchorCtr="0" anchor="ctr" bIns="0" lIns="225700" spcFirstLastPara="1" rIns="225700" wrap="square" tIns="0">
              <a:noAutofit/>
            </a:bodyPr>
            <a:lstStyle/>
            <a:p>
              <a:pPr indent="0" lvl="0" marL="0" marR="0" rtl="0" algn="l">
                <a:lnSpc>
                  <a:spcPct val="90000"/>
                </a:lnSpc>
                <a:spcBef>
                  <a:spcPts val="0"/>
                </a:spcBef>
                <a:spcAft>
                  <a:spcPts val="0"/>
                </a:spcAft>
                <a:buClr>
                  <a:schemeClr val="lt1"/>
                </a:buClr>
                <a:buSzPts val="2400"/>
                <a:buFont typeface="Calibri"/>
                <a:buNone/>
              </a:pPr>
              <a:r>
                <a:rPr lang="en-US" sz="2400">
                  <a:solidFill>
                    <a:schemeClr val="lt1"/>
                  </a:solidFill>
                  <a:latin typeface="Calibri"/>
                  <a:ea typeface="Calibri"/>
                  <a:cs typeface="Calibri"/>
                  <a:sym typeface="Calibri"/>
                </a:rPr>
                <a:t>Gradient qiymati - 10~3 Tl/m</a:t>
              </a:r>
              <a:endParaRPr sz="2400">
                <a:solidFill>
                  <a:schemeClr val="lt1"/>
                </a:solidFill>
                <a:latin typeface="Calibri"/>
                <a:ea typeface="Calibri"/>
                <a:cs typeface="Calibri"/>
                <a:sym typeface="Calibri"/>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14"/>
          <p:cNvSpPr/>
          <p:nvPr/>
        </p:nvSpPr>
        <p:spPr>
          <a:xfrm>
            <a:off x="785307" y="294769"/>
            <a:ext cx="10746891" cy="1864100"/>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lang="en-US" sz="2400">
                <a:solidFill>
                  <a:schemeClr val="dk1"/>
                </a:solidFill>
                <a:latin typeface="Times New Roman"/>
                <a:ea typeface="Times New Roman"/>
                <a:cs typeface="Times New Roman"/>
                <a:sym typeface="Times New Roman"/>
              </a:rPr>
              <a:t>Ushbu YaMR tomografi protonlarning zichligini 10 %dan oshmaydigan kattalik bilan o’lchaydi. Tasvir olish uchun proton va T</a:t>
            </a:r>
            <a:r>
              <a:rPr baseline="-25000" lang="en-US" sz="2400">
                <a:solidFill>
                  <a:schemeClr val="dk1"/>
                </a:solidFill>
                <a:latin typeface="Times New Roman"/>
                <a:ea typeface="Times New Roman"/>
                <a:cs typeface="Times New Roman"/>
                <a:sym typeface="Times New Roman"/>
              </a:rPr>
              <a:t>2</a:t>
            </a:r>
            <a:r>
              <a:rPr lang="en-US" sz="2400">
                <a:solidFill>
                  <a:schemeClr val="dk1"/>
                </a:solidFill>
                <a:latin typeface="Times New Roman"/>
                <a:ea typeface="Times New Roman"/>
                <a:cs typeface="Times New Roman"/>
                <a:sym typeface="Times New Roman"/>
              </a:rPr>
              <a:t> - sekin aks sadosidan, hamda T uchun tiklanish va inversiya usullaridan foydalaniladi. </a:t>
            </a:r>
            <a:endParaRPr sz="1800">
              <a:solidFill>
                <a:schemeClr val="dk1"/>
              </a:solidFill>
              <a:latin typeface="Calibri"/>
              <a:ea typeface="Calibri"/>
              <a:cs typeface="Calibri"/>
              <a:sym typeface="Calibri"/>
            </a:endParaRPr>
          </a:p>
          <a:p>
            <a:pPr indent="0" lvl="0" marL="0" marR="0" rtl="0" algn="ctr">
              <a:spcBef>
                <a:spcPts val="1000"/>
              </a:spcBef>
              <a:spcAft>
                <a:spcPts val="0"/>
              </a:spcAft>
              <a:buNone/>
            </a:pPr>
            <a:r>
              <a:rPr lang="en-US" sz="2400">
                <a:solidFill>
                  <a:schemeClr val="dk1"/>
                </a:solidFill>
                <a:latin typeface="Times New Roman"/>
                <a:ea typeface="Times New Roman"/>
                <a:cs typeface="Times New Roman"/>
                <a:sym typeface="Times New Roman"/>
              </a:rPr>
              <a:t>MRT — 1000 YaMR tomografi tarkibiga quyidagilar kiradi:</a:t>
            </a:r>
            <a:endParaRPr sz="2400">
              <a:solidFill>
                <a:schemeClr val="dk1"/>
              </a:solidFill>
              <a:latin typeface="Calibri"/>
              <a:ea typeface="Calibri"/>
              <a:cs typeface="Calibri"/>
              <a:sym typeface="Calibri"/>
            </a:endParaRPr>
          </a:p>
        </p:txBody>
      </p:sp>
      <p:grpSp>
        <p:nvGrpSpPr>
          <p:cNvPr id="237" name="Google Shape;237;p14"/>
          <p:cNvGrpSpPr/>
          <p:nvPr/>
        </p:nvGrpSpPr>
        <p:grpSpPr>
          <a:xfrm>
            <a:off x="2032001" y="2328415"/>
            <a:ext cx="7606851" cy="4207470"/>
            <a:chOff x="0" y="4763"/>
            <a:chExt cx="7606851" cy="4207470"/>
          </a:xfrm>
        </p:grpSpPr>
        <p:sp>
          <p:nvSpPr>
            <p:cNvPr id="238" name="Google Shape;238;p14"/>
            <p:cNvSpPr/>
            <p:nvPr/>
          </p:nvSpPr>
          <p:spPr>
            <a:xfrm>
              <a:off x="0" y="226163"/>
              <a:ext cx="7606851" cy="378000"/>
            </a:xfrm>
            <a:prstGeom prst="rect">
              <a:avLst/>
            </a:prstGeom>
            <a:solidFill>
              <a:srgbClr val="CACACA">
                <a:alpha val="89803"/>
              </a:srgbClr>
            </a:solidFill>
            <a:ln cap="flat" cmpd="sng" w="158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14"/>
            <p:cNvSpPr/>
            <p:nvPr/>
          </p:nvSpPr>
          <p:spPr>
            <a:xfrm>
              <a:off x="380342" y="4763"/>
              <a:ext cx="5324795" cy="442800"/>
            </a:xfrm>
            <a:prstGeom prst="roundRect">
              <a:avLst>
                <a:gd fmla="val 16667" name="adj"/>
              </a:avLst>
            </a:prstGeom>
            <a:solidFill>
              <a:schemeClr val="lt1"/>
            </a:solidFill>
            <a:ln cap="flat" cmpd="sng" w="254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14"/>
            <p:cNvSpPr txBox="1"/>
            <p:nvPr/>
          </p:nvSpPr>
          <p:spPr>
            <a:xfrm>
              <a:off x="401958" y="26379"/>
              <a:ext cx="5281563" cy="399568"/>
            </a:xfrm>
            <a:prstGeom prst="rect">
              <a:avLst/>
            </a:prstGeom>
            <a:noFill/>
            <a:ln>
              <a:noFill/>
            </a:ln>
          </p:spPr>
          <p:txBody>
            <a:bodyPr anchorCtr="0" anchor="ctr" bIns="0" lIns="201250" spcFirstLastPara="1" rIns="201250" wrap="square" tIns="0">
              <a:noAutofit/>
            </a:bodyPr>
            <a:lstStyle/>
            <a:p>
              <a:pPr indent="0" lvl="0" marL="0" marR="0" rtl="0" algn="l">
                <a:lnSpc>
                  <a:spcPct val="90000"/>
                </a:lnSpc>
                <a:spcBef>
                  <a:spcPts val="0"/>
                </a:spcBef>
                <a:spcAft>
                  <a:spcPts val="0"/>
                </a:spcAft>
                <a:buClr>
                  <a:schemeClr val="lt1"/>
                </a:buClr>
                <a:buSzPts val="1800"/>
                <a:buFont typeface="Calibri"/>
                <a:buNone/>
              </a:pPr>
              <a:r>
                <a:rPr lang="en-US" sz="1800">
                  <a:solidFill>
                    <a:schemeClr val="lt1"/>
                  </a:solidFill>
                  <a:latin typeface="Calibri"/>
                  <a:ea typeface="Calibri"/>
                  <a:cs typeface="Calibri"/>
                  <a:sym typeface="Calibri"/>
                </a:rPr>
                <a:t>rezistiv magnit</a:t>
              </a:r>
              <a:endParaRPr sz="1800">
                <a:solidFill>
                  <a:schemeClr val="lt1"/>
                </a:solidFill>
                <a:latin typeface="Calibri"/>
                <a:ea typeface="Calibri"/>
                <a:cs typeface="Calibri"/>
                <a:sym typeface="Calibri"/>
              </a:endParaRPr>
            </a:p>
          </p:txBody>
        </p:sp>
        <p:sp>
          <p:nvSpPr>
            <p:cNvPr id="241" name="Google Shape;241;p14"/>
            <p:cNvSpPr/>
            <p:nvPr/>
          </p:nvSpPr>
          <p:spPr>
            <a:xfrm>
              <a:off x="0" y="906563"/>
              <a:ext cx="7606851" cy="378000"/>
            </a:xfrm>
            <a:prstGeom prst="rect">
              <a:avLst/>
            </a:prstGeom>
            <a:solidFill>
              <a:srgbClr val="CACACA">
                <a:alpha val="89803"/>
              </a:srgbClr>
            </a:solidFill>
            <a:ln cap="flat" cmpd="sng" w="158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14"/>
            <p:cNvSpPr/>
            <p:nvPr/>
          </p:nvSpPr>
          <p:spPr>
            <a:xfrm>
              <a:off x="380342" y="685163"/>
              <a:ext cx="5324795" cy="442800"/>
            </a:xfrm>
            <a:prstGeom prst="roundRect">
              <a:avLst>
                <a:gd fmla="val 16667" name="adj"/>
              </a:avLst>
            </a:prstGeom>
            <a:solidFill>
              <a:schemeClr val="lt1"/>
            </a:solidFill>
            <a:ln cap="flat" cmpd="sng" w="254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4"/>
            <p:cNvSpPr txBox="1"/>
            <p:nvPr/>
          </p:nvSpPr>
          <p:spPr>
            <a:xfrm>
              <a:off x="401958" y="706779"/>
              <a:ext cx="5281563" cy="399568"/>
            </a:xfrm>
            <a:prstGeom prst="rect">
              <a:avLst/>
            </a:prstGeom>
            <a:noFill/>
            <a:ln>
              <a:noFill/>
            </a:ln>
          </p:spPr>
          <p:txBody>
            <a:bodyPr anchorCtr="0" anchor="ctr" bIns="0" lIns="201250" spcFirstLastPara="1" rIns="201250" wrap="square" tIns="0">
              <a:noAutofit/>
            </a:bodyPr>
            <a:lstStyle/>
            <a:p>
              <a:pPr indent="0" lvl="0" marL="0" marR="0" rtl="0" algn="l">
                <a:lnSpc>
                  <a:spcPct val="90000"/>
                </a:lnSpc>
                <a:spcBef>
                  <a:spcPts val="0"/>
                </a:spcBef>
                <a:spcAft>
                  <a:spcPts val="0"/>
                </a:spcAft>
                <a:buClr>
                  <a:schemeClr val="lt1"/>
                </a:buClr>
                <a:buSzPts val="1800"/>
                <a:buFont typeface="Calibri"/>
                <a:buNone/>
              </a:pPr>
              <a:r>
                <a:rPr lang="en-US" sz="1800">
                  <a:solidFill>
                    <a:schemeClr val="lt1"/>
                  </a:solidFill>
                  <a:latin typeface="Calibri"/>
                  <a:ea typeface="Calibri"/>
                  <a:cs typeface="Calibri"/>
                  <a:sym typeface="Calibri"/>
                </a:rPr>
                <a:t>radiochastota hosil qiluvchi kompleks</a:t>
              </a:r>
              <a:endParaRPr sz="1800">
                <a:solidFill>
                  <a:schemeClr val="lt1"/>
                </a:solidFill>
                <a:latin typeface="Calibri"/>
                <a:ea typeface="Calibri"/>
                <a:cs typeface="Calibri"/>
                <a:sym typeface="Calibri"/>
              </a:endParaRPr>
            </a:p>
          </p:txBody>
        </p:sp>
        <p:sp>
          <p:nvSpPr>
            <p:cNvPr id="244" name="Google Shape;244;p14"/>
            <p:cNvSpPr/>
            <p:nvPr/>
          </p:nvSpPr>
          <p:spPr>
            <a:xfrm>
              <a:off x="0" y="1622822"/>
              <a:ext cx="7606851" cy="378000"/>
            </a:xfrm>
            <a:prstGeom prst="rect">
              <a:avLst/>
            </a:prstGeom>
            <a:solidFill>
              <a:srgbClr val="CACACA">
                <a:alpha val="89803"/>
              </a:srgbClr>
            </a:solidFill>
            <a:ln cap="flat" cmpd="sng" w="158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14"/>
            <p:cNvSpPr/>
            <p:nvPr/>
          </p:nvSpPr>
          <p:spPr>
            <a:xfrm>
              <a:off x="380342" y="1365563"/>
              <a:ext cx="5324795" cy="442800"/>
            </a:xfrm>
            <a:prstGeom prst="roundRect">
              <a:avLst>
                <a:gd fmla="val 16667" name="adj"/>
              </a:avLst>
            </a:prstGeom>
            <a:solidFill>
              <a:schemeClr val="lt1"/>
            </a:solidFill>
            <a:ln cap="flat" cmpd="sng" w="254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14"/>
            <p:cNvSpPr txBox="1"/>
            <p:nvPr/>
          </p:nvSpPr>
          <p:spPr>
            <a:xfrm>
              <a:off x="401958" y="1387179"/>
              <a:ext cx="5281563" cy="399568"/>
            </a:xfrm>
            <a:prstGeom prst="rect">
              <a:avLst/>
            </a:prstGeom>
            <a:noFill/>
            <a:ln>
              <a:noFill/>
            </a:ln>
          </p:spPr>
          <p:txBody>
            <a:bodyPr anchorCtr="0" anchor="ctr" bIns="0" lIns="201250" spcFirstLastPara="1" rIns="201250" wrap="square" tIns="0">
              <a:noAutofit/>
            </a:bodyPr>
            <a:lstStyle/>
            <a:p>
              <a:pPr indent="0" lvl="0" marL="0" marR="0" rtl="0" algn="l">
                <a:lnSpc>
                  <a:spcPct val="90000"/>
                </a:lnSpc>
                <a:spcBef>
                  <a:spcPts val="0"/>
                </a:spcBef>
                <a:spcAft>
                  <a:spcPts val="0"/>
                </a:spcAft>
                <a:buClr>
                  <a:schemeClr val="lt1"/>
                </a:buClr>
                <a:buSzPts val="1800"/>
                <a:buFont typeface="Calibri"/>
                <a:buNone/>
              </a:pPr>
              <a:r>
                <a:rPr lang="en-US" sz="1800">
                  <a:solidFill>
                    <a:schemeClr val="lt1"/>
                  </a:solidFill>
                  <a:latin typeface="Calibri"/>
                  <a:ea typeface="Calibri"/>
                  <a:cs typeface="Calibri"/>
                  <a:sym typeface="Calibri"/>
                </a:rPr>
                <a:t>gradient</a:t>
              </a:r>
              <a:endParaRPr sz="1800">
                <a:solidFill>
                  <a:schemeClr val="lt1"/>
                </a:solidFill>
                <a:latin typeface="Calibri"/>
                <a:ea typeface="Calibri"/>
                <a:cs typeface="Calibri"/>
                <a:sym typeface="Calibri"/>
              </a:endParaRPr>
            </a:p>
          </p:txBody>
        </p:sp>
        <p:sp>
          <p:nvSpPr>
            <p:cNvPr id="247" name="Google Shape;247;p14"/>
            <p:cNvSpPr/>
            <p:nvPr/>
          </p:nvSpPr>
          <p:spPr>
            <a:xfrm>
              <a:off x="0" y="2267363"/>
              <a:ext cx="7606851" cy="378000"/>
            </a:xfrm>
            <a:prstGeom prst="rect">
              <a:avLst/>
            </a:prstGeom>
            <a:solidFill>
              <a:srgbClr val="CACACA">
                <a:alpha val="89803"/>
              </a:srgbClr>
            </a:solidFill>
            <a:ln cap="flat" cmpd="sng" w="158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4"/>
            <p:cNvSpPr/>
            <p:nvPr/>
          </p:nvSpPr>
          <p:spPr>
            <a:xfrm>
              <a:off x="380342" y="2045963"/>
              <a:ext cx="5324795" cy="442800"/>
            </a:xfrm>
            <a:prstGeom prst="roundRect">
              <a:avLst>
                <a:gd fmla="val 16667" name="adj"/>
              </a:avLst>
            </a:prstGeom>
            <a:solidFill>
              <a:schemeClr val="lt1"/>
            </a:solidFill>
            <a:ln cap="flat" cmpd="sng" w="254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14"/>
            <p:cNvSpPr txBox="1"/>
            <p:nvPr/>
          </p:nvSpPr>
          <p:spPr>
            <a:xfrm>
              <a:off x="401958" y="2067579"/>
              <a:ext cx="5281563" cy="399568"/>
            </a:xfrm>
            <a:prstGeom prst="rect">
              <a:avLst/>
            </a:prstGeom>
            <a:noFill/>
            <a:ln>
              <a:noFill/>
            </a:ln>
          </p:spPr>
          <p:txBody>
            <a:bodyPr anchorCtr="0" anchor="ctr" bIns="0" lIns="201250" spcFirstLastPara="1" rIns="201250" wrap="square" tIns="0">
              <a:noAutofit/>
            </a:bodyPr>
            <a:lstStyle/>
            <a:p>
              <a:pPr indent="0" lvl="0" marL="0" marR="0" rtl="0" algn="l">
                <a:lnSpc>
                  <a:spcPct val="90000"/>
                </a:lnSpc>
                <a:spcBef>
                  <a:spcPts val="0"/>
                </a:spcBef>
                <a:spcAft>
                  <a:spcPts val="0"/>
                </a:spcAft>
                <a:buClr>
                  <a:schemeClr val="lt1"/>
                </a:buClr>
                <a:buSzPts val="1800"/>
                <a:buFont typeface="Calibri"/>
                <a:buNone/>
              </a:pPr>
              <a:r>
                <a:rPr lang="en-US" sz="1800">
                  <a:solidFill>
                    <a:schemeClr val="lt1"/>
                  </a:solidFill>
                  <a:latin typeface="Calibri"/>
                  <a:ea typeface="Calibri"/>
                  <a:cs typeface="Calibri"/>
                  <a:sym typeface="Calibri"/>
                </a:rPr>
                <a:t>gradientlarni boshqaruvchi sistema</a:t>
              </a:r>
              <a:endParaRPr sz="1800">
                <a:solidFill>
                  <a:schemeClr val="lt1"/>
                </a:solidFill>
                <a:latin typeface="Calibri"/>
                <a:ea typeface="Calibri"/>
                <a:cs typeface="Calibri"/>
                <a:sym typeface="Calibri"/>
              </a:endParaRPr>
            </a:p>
          </p:txBody>
        </p:sp>
        <p:sp>
          <p:nvSpPr>
            <p:cNvPr id="250" name="Google Shape;250;p14"/>
            <p:cNvSpPr/>
            <p:nvPr/>
          </p:nvSpPr>
          <p:spPr>
            <a:xfrm>
              <a:off x="0" y="3073106"/>
              <a:ext cx="7606851" cy="378000"/>
            </a:xfrm>
            <a:prstGeom prst="rect">
              <a:avLst/>
            </a:prstGeom>
            <a:solidFill>
              <a:srgbClr val="CACACA">
                <a:alpha val="89803"/>
              </a:srgbClr>
            </a:solidFill>
            <a:ln cap="flat" cmpd="sng" w="158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14"/>
            <p:cNvSpPr/>
            <p:nvPr/>
          </p:nvSpPr>
          <p:spPr>
            <a:xfrm>
              <a:off x="380342" y="2726363"/>
              <a:ext cx="5324795" cy="568143"/>
            </a:xfrm>
            <a:prstGeom prst="roundRect">
              <a:avLst>
                <a:gd fmla="val 16667" name="adj"/>
              </a:avLst>
            </a:prstGeom>
            <a:solidFill>
              <a:schemeClr val="lt1"/>
            </a:solidFill>
            <a:ln cap="flat" cmpd="sng" w="254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14"/>
            <p:cNvSpPr txBox="1"/>
            <p:nvPr/>
          </p:nvSpPr>
          <p:spPr>
            <a:xfrm>
              <a:off x="408076" y="2754097"/>
              <a:ext cx="5269327" cy="512675"/>
            </a:xfrm>
            <a:prstGeom prst="rect">
              <a:avLst/>
            </a:prstGeom>
            <a:noFill/>
            <a:ln>
              <a:noFill/>
            </a:ln>
          </p:spPr>
          <p:txBody>
            <a:bodyPr anchorCtr="0" anchor="ctr" bIns="0" lIns="201250" spcFirstLastPara="1" rIns="201250" wrap="square" tIns="0">
              <a:noAutofit/>
            </a:bodyPr>
            <a:lstStyle/>
            <a:p>
              <a:pPr indent="0" lvl="0" marL="0" marR="0" rtl="0" algn="l">
                <a:lnSpc>
                  <a:spcPct val="90000"/>
                </a:lnSpc>
                <a:spcBef>
                  <a:spcPts val="0"/>
                </a:spcBef>
                <a:spcAft>
                  <a:spcPts val="0"/>
                </a:spcAft>
                <a:buClr>
                  <a:schemeClr val="lt1"/>
                </a:buClr>
                <a:buSzPts val="1800"/>
                <a:buFont typeface="Calibri"/>
                <a:buNone/>
              </a:pPr>
              <a:r>
                <a:rPr lang="en-US" sz="1800">
                  <a:solidFill>
                    <a:schemeClr val="lt1"/>
                  </a:solidFill>
                  <a:latin typeface="Calibri"/>
                  <a:ea typeface="Calibri"/>
                  <a:cs typeface="Calibri"/>
                  <a:sym typeface="Calibri"/>
                </a:rPr>
                <a:t>magnit sistemalarni manba bilan ta’minlovchi kompleks</a:t>
              </a:r>
              <a:endParaRPr sz="1800">
                <a:solidFill>
                  <a:schemeClr val="lt1"/>
                </a:solidFill>
                <a:latin typeface="Calibri"/>
                <a:ea typeface="Calibri"/>
                <a:cs typeface="Calibri"/>
                <a:sym typeface="Calibri"/>
              </a:endParaRPr>
            </a:p>
          </p:txBody>
        </p:sp>
        <p:sp>
          <p:nvSpPr>
            <p:cNvPr id="253" name="Google Shape;253;p14"/>
            <p:cNvSpPr/>
            <p:nvPr/>
          </p:nvSpPr>
          <p:spPr>
            <a:xfrm>
              <a:off x="0" y="3834233"/>
              <a:ext cx="7606851" cy="378000"/>
            </a:xfrm>
            <a:prstGeom prst="rect">
              <a:avLst/>
            </a:prstGeom>
            <a:solidFill>
              <a:srgbClr val="CACACA">
                <a:alpha val="89803"/>
              </a:srgbClr>
            </a:solidFill>
            <a:ln cap="flat" cmpd="sng" w="158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14"/>
            <p:cNvSpPr/>
            <p:nvPr/>
          </p:nvSpPr>
          <p:spPr>
            <a:xfrm>
              <a:off x="380342" y="3532106"/>
              <a:ext cx="5324795" cy="523526"/>
            </a:xfrm>
            <a:prstGeom prst="roundRect">
              <a:avLst>
                <a:gd fmla="val 16667" name="adj"/>
              </a:avLst>
            </a:prstGeom>
            <a:solidFill>
              <a:schemeClr val="lt1"/>
            </a:solidFill>
            <a:ln cap="flat" cmpd="sng" w="254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4"/>
            <p:cNvSpPr txBox="1"/>
            <p:nvPr/>
          </p:nvSpPr>
          <p:spPr>
            <a:xfrm>
              <a:off x="405898" y="3557662"/>
              <a:ext cx="5273683" cy="472414"/>
            </a:xfrm>
            <a:prstGeom prst="rect">
              <a:avLst/>
            </a:prstGeom>
            <a:noFill/>
            <a:ln>
              <a:noFill/>
            </a:ln>
          </p:spPr>
          <p:txBody>
            <a:bodyPr anchorCtr="0" anchor="ctr" bIns="0" lIns="201250" spcFirstLastPara="1" rIns="201250" wrap="square" tIns="0">
              <a:noAutofit/>
            </a:bodyPr>
            <a:lstStyle/>
            <a:p>
              <a:pPr indent="0" lvl="0" marL="0" marR="0" rtl="0" algn="l">
                <a:lnSpc>
                  <a:spcPct val="90000"/>
                </a:lnSpc>
                <a:spcBef>
                  <a:spcPts val="0"/>
                </a:spcBef>
                <a:spcAft>
                  <a:spcPts val="0"/>
                </a:spcAft>
                <a:buClr>
                  <a:schemeClr val="lt1"/>
                </a:buClr>
                <a:buSzPts val="1800"/>
                <a:buFont typeface="Calibri"/>
                <a:buNone/>
              </a:pPr>
              <a:r>
                <a:rPr lang="en-US" sz="1800">
                  <a:solidFill>
                    <a:schemeClr val="lt1"/>
                  </a:solidFill>
                  <a:latin typeface="Calibri"/>
                  <a:ea typeface="Calibri"/>
                  <a:cs typeface="Calibri"/>
                  <a:sym typeface="Calibri"/>
                </a:rPr>
                <a:t>hisoblash va ko’rsatish ishlarini amalga oshiruvchi komplekslar </a:t>
              </a:r>
              <a:endParaRPr sz="1800">
                <a:solidFill>
                  <a:schemeClr val="lt1"/>
                </a:solidFill>
                <a:latin typeface="Calibri"/>
                <a:ea typeface="Calibri"/>
                <a:cs typeface="Calibri"/>
                <a:sym typeface="Calibri"/>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15"/>
          <p:cNvSpPr/>
          <p:nvPr/>
        </p:nvSpPr>
        <p:spPr>
          <a:xfrm>
            <a:off x="1366683" y="2214339"/>
            <a:ext cx="9812594" cy="175432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600">
                <a:solidFill>
                  <a:schemeClr val="dk1"/>
                </a:solidFill>
                <a:latin typeface="Times New Roman"/>
                <a:ea typeface="Times New Roman"/>
                <a:cs typeface="Times New Roman"/>
                <a:sym typeface="Times New Roman"/>
              </a:rPr>
              <a:t>3. EMISSION KOMPYUTER TOMOGRAFLARI VA ULARNING ASOSIY TEХNIK IMKONIYATLARI</a:t>
            </a:r>
            <a:endParaRPr sz="36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16"/>
          <p:cNvSpPr/>
          <p:nvPr/>
        </p:nvSpPr>
        <p:spPr>
          <a:xfrm>
            <a:off x="566569" y="369787"/>
            <a:ext cx="11058861" cy="1944122"/>
          </a:xfrm>
          <a:prstGeom prst="rect">
            <a:avLst/>
          </a:prstGeom>
          <a:noFill/>
          <a:ln>
            <a:noFill/>
          </a:ln>
        </p:spPr>
        <p:txBody>
          <a:bodyPr anchorCtr="0" anchor="t" bIns="45700" lIns="91425" spcFirstLastPara="1" rIns="91425" wrap="square" tIns="45700">
            <a:spAutoFit/>
          </a:bodyPr>
          <a:lstStyle/>
          <a:p>
            <a:pPr indent="449580" lvl="0" marL="0" marR="0" rtl="0" algn="just">
              <a:lnSpc>
                <a:spcPct val="115000"/>
              </a:lnSpc>
              <a:spcBef>
                <a:spcPts val="0"/>
              </a:spcBef>
              <a:spcAft>
                <a:spcPts val="0"/>
              </a:spcAft>
              <a:buNone/>
            </a:pPr>
            <a:r>
              <a:rPr lang="en-US" sz="2000">
                <a:solidFill>
                  <a:schemeClr val="dk1"/>
                </a:solidFill>
                <a:latin typeface="Times New Roman"/>
                <a:ea typeface="Times New Roman"/>
                <a:cs typeface="Times New Roman"/>
                <a:sym typeface="Times New Roman"/>
              </a:rPr>
              <a:t>Emission kompyuter tomografiyasi (EKT)da odam organizmiga kiritilgan radioaktiv izotopning taqsimlanishiga oid tasvir hosil qilinadi. EKTning ikkita varianti mavjud. Bular bir fotonli emission kompyuter tomografiyasi va pozitronli yoki ikki fotonli emission kompyuter tomografiyasi (IEKT) deyiladi. Bu ikki usul bir-biridan va RKTdan nurning yo’nalishini aniqlash usullari bilan farq qiladi. </a:t>
            </a:r>
            <a:endParaRPr sz="2000">
              <a:solidFill>
                <a:schemeClr val="dk1"/>
              </a:solidFill>
              <a:latin typeface="Calibri"/>
              <a:ea typeface="Calibri"/>
              <a:cs typeface="Calibri"/>
              <a:sym typeface="Calibri"/>
            </a:endParaRPr>
          </a:p>
          <a:p>
            <a:pPr indent="0" lvl="0" marL="0" marR="0" rtl="0" algn="l">
              <a:spcBef>
                <a:spcPts val="1000"/>
              </a:spcBef>
              <a:spcAft>
                <a:spcPts val="0"/>
              </a:spcAft>
              <a:buNone/>
            </a:pPr>
            <a:r>
              <a:rPr lang="en-US" sz="2000">
                <a:solidFill>
                  <a:schemeClr val="dk1"/>
                </a:solidFill>
                <a:latin typeface="Times New Roman"/>
                <a:ea typeface="Times New Roman"/>
                <a:cs typeface="Times New Roman"/>
                <a:sym typeface="Times New Roman"/>
              </a:rPr>
              <a:t>	Buni aniqlash usullarining ketma-ketligi quyidagi tartibda ko’rsatilgan. </a:t>
            </a:r>
            <a:endParaRPr sz="2000">
              <a:solidFill>
                <a:schemeClr val="dk1"/>
              </a:solidFill>
              <a:latin typeface="Calibri"/>
              <a:ea typeface="Calibri"/>
              <a:cs typeface="Calibri"/>
              <a:sym typeface="Calibri"/>
            </a:endParaRPr>
          </a:p>
        </p:txBody>
      </p:sp>
      <p:grpSp>
        <p:nvGrpSpPr>
          <p:cNvPr id="266" name="Google Shape;266;p16"/>
          <p:cNvGrpSpPr/>
          <p:nvPr/>
        </p:nvGrpSpPr>
        <p:grpSpPr>
          <a:xfrm>
            <a:off x="1021969" y="2519389"/>
            <a:ext cx="9929321" cy="3966723"/>
            <a:chOff x="10750" y="2099"/>
            <a:chExt cx="9929321" cy="3966723"/>
          </a:xfrm>
        </p:grpSpPr>
        <p:sp>
          <p:nvSpPr>
            <p:cNvPr id="267" name="Google Shape;267;p16"/>
            <p:cNvSpPr/>
            <p:nvPr/>
          </p:nvSpPr>
          <p:spPr>
            <a:xfrm>
              <a:off x="10750" y="2099"/>
              <a:ext cx="4636460" cy="1830795"/>
            </a:xfrm>
            <a:prstGeom prst="rect">
              <a:avLst/>
            </a:prstGeom>
            <a:solidFill>
              <a:schemeClr val="dk2"/>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16"/>
            <p:cNvSpPr txBox="1"/>
            <p:nvPr/>
          </p:nvSpPr>
          <p:spPr>
            <a:xfrm>
              <a:off x="10750" y="2099"/>
              <a:ext cx="4636460" cy="1830795"/>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chemeClr val="lt1"/>
                </a:buClr>
                <a:buSzPts val="2400"/>
                <a:buFont typeface="Times New Roman"/>
                <a:buNone/>
              </a:pPr>
              <a:r>
                <a:rPr lang="en-US" sz="2400">
                  <a:solidFill>
                    <a:schemeClr val="lt1"/>
                  </a:solidFill>
                  <a:latin typeface="Times New Roman"/>
                  <a:ea typeface="Times New Roman"/>
                  <a:cs typeface="Times New Roman"/>
                  <a:sym typeface="Times New Roman"/>
                </a:rPr>
                <a:t>birinchi qismida rentgen kompyuter tomografidagi nur va tasvirning qayta tiklash yo’nalishi</a:t>
              </a:r>
              <a:endParaRPr sz="2400">
                <a:solidFill>
                  <a:schemeClr val="lt1"/>
                </a:solidFill>
                <a:latin typeface="Times New Roman"/>
                <a:ea typeface="Times New Roman"/>
                <a:cs typeface="Times New Roman"/>
                <a:sym typeface="Times New Roman"/>
              </a:endParaRPr>
            </a:p>
          </p:txBody>
        </p:sp>
        <p:sp>
          <p:nvSpPr>
            <p:cNvPr id="269" name="Google Shape;269;p16"/>
            <p:cNvSpPr/>
            <p:nvPr/>
          </p:nvSpPr>
          <p:spPr>
            <a:xfrm>
              <a:off x="4952343" y="2099"/>
              <a:ext cx="4987728" cy="1830795"/>
            </a:xfrm>
            <a:prstGeom prst="rect">
              <a:avLst/>
            </a:prstGeom>
            <a:solidFill>
              <a:schemeClr val="dk2"/>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16"/>
            <p:cNvSpPr txBox="1"/>
            <p:nvPr/>
          </p:nvSpPr>
          <p:spPr>
            <a:xfrm>
              <a:off x="4952343" y="2099"/>
              <a:ext cx="4987728" cy="1830795"/>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chemeClr val="lt1"/>
                </a:buClr>
                <a:buSzPts val="2400"/>
                <a:buFont typeface="Times New Roman"/>
                <a:buNone/>
              </a:pPr>
              <a:r>
                <a:rPr lang="en-US" sz="2400">
                  <a:solidFill>
                    <a:schemeClr val="lt1"/>
                  </a:solidFill>
                  <a:latin typeface="Times New Roman"/>
                  <a:ea typeface="Times New Roman"/>
                  <a:cs typeface="Times New Roman"/>
                  <a:sym typeface="Times New Roman"/>
                </a:rPr>
                <a:t>ikkinchi qismida ikki fotonli emission kompyuter tomografiyasi (IEKT) idagi radioizotoplar nurining yo’nalishi va ularni qabul qilib, jamlab, tasvirni qayta tiklash yo’nalishi</a:t>
              </a:r>
              <a:endParaRPr sz="2400">
                <a:solidFill>
                  <a:schemeClr val="lt1"/>
                </a:solidFill>
                <a:latin typeface="Times New Roman"/>
                <a:ea typeface="Times New Roman"/>
                <a:cs typeface="Times New Roman"/>
                <a:sym typeface="Times New Roman"/>
              </a:endParaRPr>
            </a:p>
          </p:txBody>
        </p:sp>
        <p:sp>
          <p:nvSpPr>
            <p:cNvPr id="271" name="Google Shape;271;p16"/>
            <p:cNvSpPr/>
            <p:nvPr/>
          </p:nvSpPr>
          <p:spPr>
            <a:xfrm>
              <a:off x="1409249" y="2138027"/>
              <a:ext cx="7132323" cy="1830795"/>
            </a:xfrm>
            <a:prstGeom prst="rect">
              <a:avLst/>
            </a:prstGeom>
            <a:solidFill>
              <a:schemeClr val="dk2"/>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16"/>
            <p:cNvSpPr txBox="1"/>
            <p:nvPr/>
          </p:nvSpPr>
          <p:spPr>
            <a:xfrm>
              <a:off x="1409249" y="2138027"/>
              <a:ext cx="7132323" cy="1830795"/>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chemeClr val="lt1"/>
                </a:buClr>
                <a:buSzPts val="2400"/>
                <a:buFont typeface="Times New Roman"/>
                <a:buNone/>
              </a:pPr>
              <a:r>
                <a:rPr lang="en-US" sz="2400">
                  <a:solidFill>
                    <a:schemeClr val="lt1"/>
                  </a:solidFill>
                  <a:latin typeface="Times New Roman"/>
                  <a:ea typeface="Times New Roman"/>
                  <a:cs typeface="Times New Roman"/>
                  <a:sym typeface="Times New Roman"/>
                </a:rPr>
                <a:t>uchinchi qismida bir fotonli emission kompyuter tomografidagi radioizotoplar nurlarining yo’nalishini qabul qilib, ularning bir necha detektorlardan olingan qiymatining mos kelib, tasvirni qayta tiklash uchun berilish yo’nalishi ko’rsatilgan</a:t>
              </a:r>
              <a:endParaRPr sz="2400">
                <a:solidFill>
                  <a:schemeClr val="lt1"/>
                </a:solidFill>
                <a:latin typeface="Times New Roman"/>
                <a:ea typeface="Times New Roman"/>
                <a:cs typeface="Times New Roman"/>
                <a:sym typeface="Times New Roman"/>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17"/>
          <p:cNvSpPr/>
          <p:nvPr/>
        </p:nvSpPr>
        <p:spPr>
          <a:xfrm>
            <a:off x="802198" y="609027"/>
            <a:ext cx="10736130" cy="4154984"/>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Times New Roman"/>
                <a:ea typeface="Times New Roman"/>
                <a:cs typeface="Times New Roman"/>
                <a:sym typeface="Times New Roman"/>
              </a:rPr>
              <a:t>	Bir fotonli emission kompyuter tomografiyasi usuli ikki fotonli emission kompyuter tomografiyasi (IEKT) ga nisbatan past effektivlikka ega. Ammo ikki fotonli emission kompyuter tomografiyasi (IEKT) da qisqa vaqtda yashovchi </a:t>
            </a:r>
            <a:r>
              <a:rPr baseline="30000" lang="en-US" sz="2400">
                <a:solidFill>
                  <a:schemeClr val="dk1"/>
                </a:solidFill>
                <a:latin typeface="Times New Roman"/>
                <a:ea typeface="Times New Roman"/>
                <a:cs typeface="Times New Roman"/>
                <a:sym typeface="Times New Roman"/>
              </a:rPr>
              <a:t>11</a:t>
            </a:r>
            <a:r>
              <a:rPr lang="en-US" sz="2400">
                <a:solidFill>
                  <a:schemeClr val="dk1"/>
                </a:solidFill>
                <a:latin typeface="Times New Roman"/>
                <a:ea typeface="Times New Roman"/>
                <a:cs typeface="Times New Roman"/>
                <a:sym typeface="Times New Roman"/>
              </a:rPr>
              <a:t>S, </a:t>
            </a:r>
            <a:r>
              <a:rPr baseline="30000" lang="en-US" sz="2400">
                <a:solidFill>
                  <a:schemeClr val="dk1"/>
                </a:solidFill>
                <a:latin typeface="Times New Roman"/>
                <a:ea typeface="Times New Roman"/>
                <a:cs typeface="Times New Roman"/>
                <a:sym typeface="Times New Roman"/>
              </a:rPr>
              <a:t>13</a:t>
            </a:r>
            <a:r>
              <a:rPr lang="en-US" sz="2400">
                <a:solidFill>
                  <a:schemeClr val="dk1"/>
                </a:solidFill>
                <a:latin typeface="Times New Roman"/>
                <a:ea typeface="Times New Roman"/>
                <a:cs typeface="Times New Roman"/>
                <a:sym typeface="Times New Roman"/>
              </a:rPr>
              <a:t>N, </a:t>
            </a:r>
            <a:r>
              <a:rPr baseline="30000" lang="en-US" sz="2400">
                <a:solidFill>
                  <a:schemeClr val="dk1"/>
                </a:solidFill>
                <a:latin typeface="Times New Roman"/>
                <a:ea typeface="Times New Roman"/>
                <a:cs typeface="Times New Roman"/>
                <a:sym typeface="Times New Roman"/>
              </a:rPr>
              <a:t>15</a:t>
            </a:r>
            <a:r>
              <a:rPr lang="en-US" sz="2400">
                <a:solidFill>
                  <a:schemeClr val="dk1"/>
                </a:solidFill>
                <a:latin typeface="Times New Roman"/>
                <a:ea typeface="Times New Roman"/>
                <a:cs typeface="Times New Roman"/>
                <a:sym typeface="Times New Roman"/>
              </a:rPr>
              <a:t>O</a:t>
            </a:r>
            <a:r>
              <a:rPr baseline="-25000" lang="en-US" sz="2400">
                <a:solidFill>
                  <a:schemeClr val="dk1"/>
                </a:solidFill>
                <a:latin typeface="Times New Roman"/>
                <a:ea typeface="Times New Roman"/>
                <a:cs typeface="Times New Roman"/>
                <a:sym typeface="Times New Roman"/>
              </a:rPr>
              <a:t>2</a:t>
            </a:r>
            <a:r>
              <a:rPr lang="en-US" sz="2400">
                <a:solidFill>
                  <a:schemeClr val="dk1"/>
                </a:solidFill>
                <a:latin typeface="Times New Roman"/>
                <a:ea typeface="Times New Roman"/>
                <a:cs typeface="Times New Roman"/>
                <a:sym typeface="Times New Roman"/>
              </a:rPr>
              <a:t>, </a:t>
            </a:r>
            <a:r>
              <a:rPr baseline="30000" lang="en-US" sz="2400">
                <a:solidFill>
                  <a:schemeClr val="dk1"/>
                </a:solidFill>
                <a:latin typeface="Times New Roman"/>
                <a:ea typeface="Times New Roman"/>
                <a:cs typeface="Times New Roman"/>
                <a:sym typeface="Times New Roman"/>
              </a:rPr>
              <a:t>18</a:t>
            </a:r>
            <a:r>
              <a:rPr lang="en-US" sz="2400">
                <a:solidFill>
                  <a:schemeClr val="dk1"/>
                </a:solidFill>
                <a:latin typeface="Times New Roman"/>
                <a:ea typeface="Times New Roman"/>
                <a:cs typeface="Times New Roman"/>
                <a:sym typeface="Times New Roman"/>
              </a:rPr>
              <a:t>F izotoplaridan foydalanilgani sababli maxsus qurilma — siklotron zarur bo’ladi va bu ikki fotonli emission kompyuter tomografiyasi (IEKT) usulining juda qimmat bo’lishiga olib keladi. Bir fotonli emission kompyuter tomografiyasi (BEKT) ning ikkita asosiy usuli mavjud, shulardan biri ko’ndalang Bir fotonli emission kompyuter tomografiyasi (BEKT) hisoblanadi. Bunda tasviri tiklanishi zarur bo’lgan qatlam tananing bo’ylama o’qiga perpendikular bo’ladi, ikkinchisi bo’ylama Bir fotonli emission kompyuter tomografiyasi (BEKT), bunda tasviri tiklanishi zarur qatlam tananing bo’ylama o’qiga parallel bo’ladi.</a:t>
            </a:r>
            <a:endParaRPr sz="2400">
              <a:solidFill>
                <a:schemeClr val="dk1"/>
              </a:solidFill>
              <a:latin typeface="Calibri"/>
              <a:ea typeface="Calibri"/>
              <a:cs typeface="Calibri"/>
              <a:sym typeface="Calibri"/>
            </a:endParaRPr>
          </a:p>
        </p:txBody>
      </p:sp>
      <p:grpSp>
        <p:nvGrpSpPr>
          <p:cNvPr id="278" name="Google Shape;278;p17"/>
          <p:cNvGrpSpPr/>
          <p:nvPr/>
        </p:nvGrpSpPr>
        <p:grpSpPr>
          <a:xfrm>
            <a:off x="1924640" y="4877255"/>
            <a:ext cx="8120856" cy="937021"/>
            <a:chOff x="3571" y="454505"/>
            <a:chExt cx="8120856" cy="937021"/>
          </a:xfrm>
        </p:grpSpPr>
        <p:sp>
          <p:nvSpPr>
            <p:cNvPr id="279" name="Google Shape;279;p17"/>
            <p:cNvSpPr/>
            <p:nvPr/>
          </p:nvSpPr>
          <p:spPr>
            <a:xfrm>
              <a:off x="3571" y="454505"/>
              <a:ext cx="1561703" cy="937021"/>
            </a:xfrm>
            <a:prstGeom prst="roundRect">
              <a:avLst>
                <a:gd fmla="val 10000" name="adj"/>
              </a:avLst>
            </a:prstGeom>
            <a:gradFill>
              <a:gsLst>
                <a:gs pos="0">
                  <a:srgbClr val="B9C1B3"/>
                </a:gs>
                <a:gs pos="45000">
                  <a:srgbClr val="C6CCC0"/>
                </a:gs>
                <a:gs pos="100000">
                  <a:srgbClr val="CDD2C6"/>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17"/>
            <p:cNvSpPr txBox="1"/>
            <p:nvPr/>
          </p:nvSpPr>
          <p:spPr>
            <a:xfrm>
              <a:off x="31015" y="481949"/>
              <a:ext cx="1506815" cy="882133"/>
            </a:xfrm>
            <a:prstGeom prst="rect">
              <a:avLst/>
            </a:prstGeom>
            <a:noFill/>
            <a:ln>
              <a:noFill/>
            </a:ln>
          </p:spPr>
          <p:txBody>
            <a:bodyPr anchorCtr="0" anchor="ctr" bIns="152400" lIns="152400" spcFirstLastPara="1" rIns="152400" wrap="square" tIns="152400">
              <a:noAutofit/>
            </a:bodyPr>
            <a:lstStyle/>
            <a:p>
              <a:pPr indent="0" lvl="0" marL="0" marR="0" rtl="0" algn="ctr">
                <a:lnSpc>
                  <a:spcPct val="90000"/>
                </a:lnSpc>
                <a:spcBef>
                  <a:spcPts val="0"/>
                </a:spcBef>
                <a:spcAft>
                  <a:spcPts val="0"/>
                </a:spcAft>
                <a:buClr>
                  <a:schemeClr val="dk1"/>
                </a:buClr>
                <a:buSzPts val="4000"/>
                <a:buFont typeface="Times New Roman"/>
                <a:buNone/>
              </a:pPr>
              <a:r>
                <a:rPr baseline="30000" lang="en-US" sz="4000">
                  <a:solidFill>
                    <a:schemeClr val="dk1"/>
                  </a:solidFill>
                  <a:latin typeface="Times New Roman"/>
                  <a:ea typeface="Times New Roman"/>
                  <a:cs typeface="Times New Roman"/>
                  <a:sym typeface="Times New Roman"/>
                </a:rPr>
                <a:t>11</a:t>
              </a:r>
              <a:r>
                <a:rPr lang="en-US" sz="4000">
                  <a:solidFill>
                    <a:schemeClr val="dk1"/>
                  </a:solidFill>
                  <a:latin typeface="Times New Roman"/>
                  <a:ea typeface="Times New Roman"/>
                  <a:cs typeface="Times New Roman"/>
                  <a:sym typeface="Times New Roman"/>
                </a:rPr>
                <a:t>S</a:t>
              </a:r>
              <a:endParaRPr sz="4000">
                <a:solidFill>
                  <a:schemeClr val="dk1"/>
                </a:solidFill>
                <a:latin typeface="Calibri"/>
                <a:ea typeface="Calibri"/>
                <a:cs typeface="Calibri"/>
                <a:sym typeface="Calibri"/>
              </a:endParaRPr>
            </a:p>
          </p:txBody>
        </p:sp>
        <p:sp>
          <p:nvSpPr>
            <p:cNvPr id="281" name="Google Shape;281;p17"/>
            <p:cNvSpPr/>
            <p:nvPr/>
          </p:nvSpPr>
          <p:spPr>
            <a:xfrm>
              <a:off x="1721445" y="729364"/>
              <a:ext cx="331081" cy="387302"/>
            </a:xfrm>
            <a:prstGeom prst="rightArrow">
              <a:avLst>
                <a:gd fmla="val 60000" name="adj1"/>
                <a:gd fmla="val 50000" name="adj2"/>
              </a:avLst>
            </a:prstGeom>
            <a:gradFill>
              <a:gsLst>
                <a:gs pos="0">
                  <a:srgbClr val="D4D6CF"/>
                </a:gs>
                <a:gs pos="45000">
                  <a:srgbClr val="DDE0D9"/>
                </a:gs>
                <a:gs pos="100000">
                  <a:srgbClr val="E2E6DD"/>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17"/>
            <p:cNvSpPr txBox="1"/>
            <p:nvPr/>
          </p:nvSpPr>
          <p:spPr>
            <a:xfrm>
              <a:off x="1721445" y="806824"/>
              <a:ext cx="231757" cy="232382"/>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600"/>
                <a:buFont typeface="Calibri"/>
                <a:buNone/>
              </a:pPr>
              <a:r>
                <a:t/>
              </a:r>
              <a:endParaRPr sz="1600">
                <a:solidFill>
                  <a:schemeClr val="dk1"/>
                </a:solidFill>
                <a:latin typeface="Calibri"/>
                <a:ea typeface="Calibri"/>
                <a:cs typeface="Calibri"/>
                <a:sym typeface="Calibri"/>
              </a:endParaRPr>
            </a:p>
          </p:txBody>
        </p:sp>
        <p:sp>
          <p:nvSpPr>
            <p:cNvPr id="283" name="Google Shape;283;p17"/>
            <p:cNvSpPr/>
            <p:nvPr/>
          </p:nvSpPr>
          <p:spPr>
            <a:xfrm>
              <a:off x="2189956" y="454505"/>
              <a:ext cx="1561703" cy="937021"/>
            </a:xfrm>
            <a:prstGeom prst="roundRect">
              <a:avLst>
                <a:gd fmla="val 10000" name="adj"/>
              </a:avLst>
            </a:prstGeom>
            <a:gradFill>
              <a:gsLst>
                <a:gs pos="0">
                  <a:srgbClr val="B9C1B3"/>
                </a:gs>
                <a:gs pos="45000">
                  <a:srgbClr val="C6CCC0"/>
                </a:gs>
                <a:gs pos="100000">
                  <a:srgbClr val="CDD2C6"/>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17"/>
            <p:cNvSpPr txBox="1"/>
            <p:nvPr/>
          </p:nvSpPr>
          <p:spPr>
            <a:xfrm>
              <a:off x="2217400" y="481949"/>
              <a:ext cx="1506815" cy="882133"/>
            </a:xfrm>
            <a:prstGeom prst="rect">
              <a:avLst/>
            </a:prstGeom>
            <a:noFill/>
            <a:ln>
              <a:noFill/>
            </a:ln>
          </p:spPr>
          <p:txBody>
            <a:bodyPr anchorCtr="0" anchor="ctr" bIns="152400" lIns="152400" spcFirstLastPara="1" rIns="152400" wrap="square" tIns="152400">
              <a:noAutofit/>
            </a:bodyPr>
            <a:lstStyle/>
            <a:p>
              <a:pPr indent="0" lvl="0" marL="0" marR="0" rtl="0" algn="ctr">
                <a:lnSpc>
                  <a:spcPct val="90000"/>
                </a:lnSpc>
                <a:spcBef>
                  <a:spcPts val="0"/>
                </a:spcBef>
                <a:spcAft>
                  <a:spcPts val="0"/>
                </a:spcAft>
                <a:buClr>
                  <a:schemeClr val="dk1"/>
                </a:buClr>
                <a:buSzPts val="4000"/>
                <a:buFont typeface="Times New Roman"/>
                <a:buNone/>
              </a:pPr>
              <a:r>
                <a:rPr baseline="30000" lang="en-US" sz="4000">
                  <a:solidFill>
                    <a:schemeClr val="dk1"/>
                  </a:solidFill>
                  <a:latin typeface="Times New Roman"/>
                  <a:ea typeface="Times New Roman"/>
                  <a:cs typeface="Times New Roman"/>
                  <a:sym typeface="Times New Roman"/>
                </a:rPr>
                <a:t>13</a:t>
              </a:r>
              <a:r>
                <a:rPr lang="en-US" sz="4000">
                  <a:solidFill>
                    <a:schemeClr val="dk1"/>
                  </a:solidFill>
                  <a:latin typeface="Times New Roman"/>
                  <a:ea typeface="Times New Roman"/>
                  <a:cs typeface="Times New Roman"/>
                  <a:sym typeface="Times New Roman"/>
                </a:rPr>
                <a:t>N</a:t>
              </a:r>
              <a:endParaRPr sz="4000">
                <a:solidFill>
                  <a:schemeClr val="dk1"/>
                </a:solidFill>
                <a:latin typeface="Calibri"/>
                <a:ea typeface="Calibri"/>
                <a:cs typeface="Calibri"/>
                <a:sym typeface="Calibri"/>
              </a:endParaRPr>
            </a:p>
          </p:txBody>
        </p:sp>
        <p:sp>
          <p:nvSpPr>
            <p:cNvPr id="285" name="Google Shape;285;p17"/>
            <p:cNvSpPr/>
            <p:nvPr/>
          </p:nvSpPr>
          <p:spPr>
            <a:xfrm>
              <a:off x="3907829" y="729364"/>
              <a:ext cx="331081" cy="387302"/>
            </a:xfrm>
            <a:prstGeom prst="rightArrow">
              <a:avLst>
                <a:gd fmla="val 60000" name="adj1"/>
                <a:gd fmla="val 50000" name="adj2"/>
              </a:avLst>
            </a:prstGeom>
            <a:gradFill>
              <a:gsLst>
                <a:gs pos="0">
                  <a:srgbClr val="D4D6CF"/>
                </a:gs>
                <a:gs pos="45000">
                  <a:srgbClr val="DDE0D9"/>
                </a:gs>
                <a:gs pos="100000">
                  <a:srgbClr val="E2E6DD"/>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17"/>
            <p:cNvSpPr txBox="1"/>
            <p:nvPr/>
          </p:nvSpPr>
          <p:spPr>
            <a:xfrm>
              <a:off x="3907829" y="806824"/>
              <a:ext cx="231757" cy="232382"/>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600"/>
                <a:buFont typeface="Calibri"/>
                <a:buNone/>
              </a:pPr>
              <a:r>
                <a:t/>
              </a:r>
              <a:endParaRPr sz="1600">
                <a:solidFill>
                  <a:schemeClr val="dk1"/>
                </a:solidFill>
                <a:latin typeface="Calibri"/>
                <a:ea typeface="Calibri"/>
                <a:cs typeface="Calibri"/>
                <a:sym typeface="Calibri"/>
              </a:endParaRPr>
            </a:p>
          </p:txBody>
        </p:sp>
        <p:sp>
          <p:nvSpPr>
            <p:cNvPr id="287" name="Google Shape;287;p17"/>
            <p:cNvSpPr/>
            <p:nvPr/>
          </p:nvSpPr>
          <p:spPr>
            <a:xfrm>
              <a:off x="4376340" y="454505"/>
              <a:ext cx="1561703" cy="937021"/>
            </a:xfrm>
            <a:prstGeom prst="roundRect">
              <a:avLst>
                <a:gd fmla="val 10000" name="adj"/>
              </a:avLst>
            </a:prstGeom>
            <a:gradFill>
              <a:gsLst>
                <a:gs pos="0">
                  <a:srgbClr val="B9C1B3"/>
                </a:gs>
                <a:gs pos="45000">
                  <a:srgbClr val="C6CCC0"/>
                </a:gs>
                <a:gs pos="100000">
                  <a:srgbClr val="CDD2C6"/>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17"/>
            <p:cNvSpPr txBox="1"/>
            <p:nvPr/>
          </p:nvSpPr>
          <p:spPr>
            <a:xfrm>
              <a:off x="4403784" y="481949"/>
              <a:ext cx="1506815" cy="882133"/>
            </a:xfrm>
            <a:prstGeom prst="rect">
              <a:avLst/>
            </a:prstGeom>
            <a:noFill/>
            <a:ln>
              <a:noFill/>
            </a:ln>
          </p:spPr>
          <p:txBody>
            <a:bodyPr anchorCtr="0" anchor="ctr" bIns="152400" lIns="152400" spcFirstLastPara="1" rIns="152400" wrap="square" tIns="152400">
              <a:noAutofit/>
            </a:bodyPr>
            <a:lstStyle/>
            <a:p>
              <a:pPr indent="0" lvl="0" marL="0" marR="0" rtl="0" algn="ctr">
                <a:lnSpc>
                  <a:spcPct val="90000"/>
                </a:lnSpc>
                <a:spcBef>
                  <a:spcPts val="0"/>
                </a:spcBef>
                <a:spcAft>
                  <a:spcPts val="0"/>
                </a:spcAft>
                <a:buClr>
                  <a:schemeClr val="dk1"/>
                </a:buClr>
                <a:buSzPts val="4000"/>
                <a:buFont typeface="Times New Roman"/>
                <a:buNone/>
              </a:pPr>
              <a:r>
                <a:rPr baseline="30000" lang="en-US" sz="4000">
                  <a:solidFill>
                    <a:schemeClr val="dk1"/>
                  </a:solidFill>
                  <a:latin typeface="Times New Roman"/>
                  <a:ea typeface="Times New Roman"/>
                  <a:cs typeface="Times New Roman"/>
                  <a:sym typeface="Times New Roman"/>
                </a:rPr>
                <a:t>15</a:t>
              </a:r>
              <a:r>
                <a:rPr lang="en-US" sz="4000">
                  <a:solidFill>
                    <a:schemeClr val="dk1"/>
                  </a:solidFill>
                  <a:latin typeface="Times New Roman"/>
                  <a:ea typeface="Times New Roman"/>
                  <a:cs typeface="Times New Roman"/>
                  <a:sym typeface="Times New Roman"/>
                </a:rPr>
                <a:t>O</a:t>
              </a:r>
              <a:r>
                <a:rPr baseline="-25000" lang="en-US" sz="4000">
                  <a:solidFill>
                    <a:schemeClr val="dk1"/>
                  </a:solidFill>
                  <a:latin typeface="Times New Roman"/>
                  <a:ea typeface="Times New Roman"/>
                  <a:cs typeface="Times New Roman"/>
                  <a:sym typeface="Times New Roman"/>
                </a:rPr>
                <a:t>2</a:t>
              </a:r>
              <a:endParaRPr sz="4000">
                <a:solidFill>
                  <a:schemeClr val="dk1"/>
                </a:solidFill>
                <a:latin typeface="Calibri"/>
                <a:ea typeface="Calibri"/>
                <a:cs typeface="Calibri"/>
                <a:sym typeface="Calibri"/>
              </a:endParaRPr>
            </a:p>
          </p:txBody>
        </p:sp>
        <p:sp>
          <p:nvSpPr>
            <p:cNvPr id="289" name="Google Shape;289;p17"/>
            <p:cNvSpPr/>
            <p:nvPr/>
          </p:nvSpPr>
          <p:spPr>
            <a:xfrm>
              <a:off x="6094214" y="729364"/>
              <a:ext cx="331081" cy="387302"/>
            </a:xfrm>
            <a:prstGeom prst="rightArrow">
              <a:avLst>
                <a:gd fmla="val 60000" name="adj1"/>
                <a:gd fmla="val 50000" name="adj2"/>
              </a:avLst>
            </a:prstGeom>
            <a:gradFill>
              <a:gsLst>
                <a:gs pos="0">
                  <a:srgbClr val="D4D6CF"/>
                </a:gs>
                <a:gs pos="45000">
                  <a:srgbClr val="DDE0D9"/>
                </a:gs>
                <a:gs pos="100000">
                  <a:srgbClr val="E2E6DD"/>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17"/>
            <p:cNvSpPr txBox="1"/>
            <p:nvPr/>
          </p:nvSpPr>
          <p:spPr>
            <a:xfrm>
              <a:off x="6094214" y="806824"/>
              <a:ext cx="231757" cy="232382"/>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600"/>
                <a:buFont typeface="Calibri"/>
                <a:buNone/>
              </a:pPr>
              <a:r>
                <a:t/>
              </a:r>
              <a:endParaRPr sz="1600">
                <a:solidFill>
                  <a:schemeClr val="dk1"/>
                </a:solidFill>
                <a:latin typeface="Calibri"/>
                <a:ea typeface="Calibri"/>
                <a:cs typeface="Calibri"/>
                <a:sym typeface="Calibri"/>
              </a:endParaRPr>
            </a:p>
          </p:txBody>
        </p:sp>
        <p:sp>
          <p:nvSpPr>
            <p:cNvPr id="291" name="Google Shape;291;p17"/>
            <p:cNvSpPr/>
            <p:nvPr/>
          </p:nvSpPr>
          <p:spPr>
            <a:xfrm>
              <a:off x="6562724" y="454505"/>
              <a:ext cx="1561703" cy="937021"/>
            </a:xfrm>
            <a:prstGeom prst="roundRect">
              <a:avLst>
                <a:gd fmla="val 10000" name="adj"/>
              </a:avLst>
            </a:prstGeom>
            <a:gradFill>
              <a:gsLst>
                <a:gs pos="0">
                  <a:srgbClr val="B9C1B3"/>
                </a:gs>
                <a:gs pos="45000">
                  <a:srgbClr val="C6CCC0"/>
                </a:gs>
                <a:gs pos="100000">
                  <a:srgbClr val="CDD2C6"/>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7"/>
            <p:cNvSpPr txBox="1"/>
            <p:nvPr/>
          </p:nvSpPr>
          <p:spPr>
            <a:xfrm>
              <a:off x="6590168" y="481949"/>
              <a:ext cx="1506815" cy="882133"/>
            </a:xfrm>
            <a:prstGeom prst="rect">
              <a:avLst/>
            </a:prstGeom>
            <a:noFill/>
            <a:ln>
              <a:noFill/>
            </a:ln>
          </p:spPr>
          <p:txBody>
            <a:bodyPr anchorCtr="0" anchor="ctr" bIns="152400" lIns="152400" spcFirstLastPara="1" rIns="152400" wrap="square" tIns="152400">
              <a:noAutofit/>
            </a:bodyPr>
            <a:lstStyle/>
            <a:p>
              <a:pPr indent="0" lvl="0" marL="0" marR="0" rtl="0" algn="ctr">
                <a:lnSpc>
                  <a:spcPct val="90000"/>
                </a:lnSpc>
                <a:spcBef>
                  <a:spcPts val="0"/>
                </a:spcBef>
                <a:spcAft>
                  <a:spcPts val="0"/>
                </a:spcAft>
                <a:buClr>
                  <a:schemeClr val="dk1"/>
                </a:buClr>
                <a:buSzPts val="4000"/>
                <a:buFont typeface="Times New Roman"/>
                <a:buNone/>
              </a:pPr>
              <a:r>
                <a:rPr baseline="30000" lang="en-US" sz="4000">
                  <a:solidFill>
                    <a:schemeClr val="dk1"/>
                  </a:solidFill>
                  <a:latin typeface="Times New Roman"/>
                  <a:ea typeface="Times New Roman"/>
                  <a:cs typeface="Times New Roman"/>
                  <a:sym typeface="Times New Roman"/>
                </a:rPr>
                <a:t>18</a:t>
              </a:r>
              <a:r>
                <a:rPr lang="en-US" sz="4000">
                  <a:solidFill>
                    <a:schemeClr val="dk1"/>
                  </a:solidFill>
                  <a:latin typeface="Times New Roman"/>
                  <a:ea typeface="Times New Roman"/>
                  <a:cs typeface="Times New Roman"/>
                  <a:sym typeface="Times New Roman"/>
                </a:rPr>
                <a:t>F</a:t>
              </a:r>
              <a:endParaRPr sz="4000">
                <a:solidFill>
                  <a:schemeClr val="dk1"/>
                </a:solidFill>
                <a:latin typeface="Calibri"/>
                <a:ea typeface="Calibri"/>
                <a:cs typeface="Calibri"/>
                <a:sym typeface="Calibri"/>
              </a:endParaRPr>
            </a:p>
          </p:txBody>
        </p:sp>
      </p:grpSp>
      <p:sp>
        <p:nvSpPr>
          <p:cNvPr id="293" name="Google Shape;293;p17"/>
          <p:cNvSpPr/>
          <p:nvPr/>
        </p:nvSpPr>
        <p:spPr>
          <a:xfrm>
            <a:off x="3950922" y="5927521"/>
            <a:ext cx="3669594"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Qisqa vaqtda yashovchi izotoplar </a:t>
            </a:r>
            <a:endParaRPr sz="20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grpSp>
        <p:nvGrpSpPr>
          <p:cNvPr id="298" name="Google Shape;298;p18"/>
          <p:cNvGrpSpPr/>
          <p:nvPr/>
        </p:nvGrpSpPr>
        <p:grpSpPr>
          <a:xfrm>
            <a:off x="533678" y="387275"/>
            <a:ext cx="11278217" cy="5895183"/>
            <a:chOff x="71099" y="0"/>
            <a:chExt cx="11278217" cy="5895183"/>
          </a:xfrm>
        </p:grpSpPr>
        <p:sp>
          <p:nvSpPr>
            <p:cNvPr id="299" name="Google Shape;299;p18"/>
            <p:cNvSpPr/>
            <p:nvPr/>
          </p:nvSpPr>
          <p:spPr>
            <a:xfrm>
              <a:off x="71099" y="32280"/>
              <a:ext cx="5656991" cy="5848817"/>
            </a:xfrm>
            <a:prstGeom prst="rect">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18"/>
            <p:cNvSpPr txBox="1"/>
            <p:nvPr/>
          </p:nvSpPr>
          <p:spPr>
            <a:xfrm>
              <a:off x="71099" y="32280"/>
              <a:ext cx="5656991" cy="5848817"/>
            </a:xfrm>
            <a:prstGeom prst="rect">
              <a:avLst/>
            </a:prstGeom>
            <a:noFill/>
            <a:ln>
              <a:noFill/>
            </a:ln>
          </p:spPr>
          <p:txBody>
            <a:bodyPr anchorCtr="0" anchor="ctr" bIns="114300" lIns="114300" spcFirstLastPara="1" rIns="114300" wrap="square" tIns="114300">
              <a:noAutofit/>
            </a:bodyPr>
            <a:lstStyle/>
            <a:p>
              <a:pPr indent="0" lvl="0" marL="0" marR="0" rtl="0" algn="just">
                <a:lnSpc>
                  <a:spcPct val="90000"/>
                </a:lnSpc>
                <a:spcBef>
                  <a:spcPts val="0"/>
                </a:spcBef>
                <a:spcAft>
                  <a:spcPts val="0"/>
                </a:spcAft>
                <a:buClr>
                  <a:schemeClr val="lt1"/>
                </a:buClr>
                <a:buSzPts val="3000"/>
                <a:buFont typeface="Times New Roman"/>
                <a:buNone/>
              </a:pPr>
              <a:r>
                <a:rPr lang="en-US" sz="3000">
                  <a:solidFill>
                    <a:schemeClr val="dk1"/>
                  </a:solidFill>
                  <a:latin typeface="Times New Roman"/>
                  <a:ea typeface="Times New Roman"/>
                  <a:cs typeface="Times New Roman"/>
                  <a:sym typeface="Times New Roman"/>
                </a:rPr>
                <a:t>	Ko’ndalang Bir fotonli emission kompyuter tomografiyasi (BEKT) usuli — oddiy gamma kamerada aks ettirilgan. Bu gamma kamera parallel teshikli kollimatorli detektor sistemasi bilan ta’minlangan bo’lib, tekshirish vaqtida bemor o’qiga parallel yo’nalish</a:t>
              </a:r>
              <a:r>
                <a:rPr lang="en-US" sz="3000">
                  <a:solidFill>
                    <a:schemeClr val="dk1"/>
                  </a:solidFill>
                  <a:latin typeface="Calibri"/>
                  <a:ea typeface="Calibri"/>
                  <a:cs typeface="Calibri"/>
                  <a:sym typeface="Calibri"/>
                </a:rPr>
                <a:t> </a:t>
              </a:r>
              <a:r>
                <a:rPr lang="en-US" sz="3000">
                  <a:solidFill>
                    <a:schemeClr val="dk1"/>
                  </a:solidFill>
                  <a:latin typeface="Times New Roman"/>
                  <a:ea typeface="Times New Roman"/>
                  <a:cs typeface="Times New Roman"/>
                  <a:sym typeface="Times New Roman"/>
                </a:rPr>
                <a:t>bo’yicha aylana bo’ylab harakatlanadi. Har 2 intervalida 360° ga aylanib, 180 ta tasvirni olish imkonini beradi.</a:t>
              </a:r>
              <a:endParaRPr sz="3000">
                <a:solidFill>
                  <a:schemeClr val="dk1"/>
                </a:solidFill>
                <a:latin typeface="Calibri"/>
                <a:ea typeface="Calibri"/>
                <a:cs typeface="Calibri"/>
                <a:sym typeface="Calibri"/>
              </a:endParaRPr>
            </a:p>
          </p:txBody>
        </p:sp>
        <p:sp>
          <p:nvSpPr>
            <p:cNvPr id="301" name="Google Shape;301;p18"/>
            <p:cNvSpPr/>
            <p:nvPr/>
          </p:nvSpPr>
          <p:spPr>
            <a:xfrm>
              <a:off x="6144112" y="0"/>
              <a:ext cx="5205204" cy="5895183"/>
            </a:xfrm>
            <a:prstGeom prst="rect">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18"/>
            <p:cNvSpPr txBox="1"/>
            <p:nvPr/>
          </p:nvSpPr>
          <p:spPr>
            <a:xfrm>
              <a:off x="6144112" y="0"/>
              <a:ext cx="5205204" cy="5895183"/>
            </a:xfrm>
            <a:prstGeom prst="rect">
              <a:avLst/>
            </a:prstGeom>
            <a:noFill/>
            <a:ln>
              <a:noFill/>
            </a:ln>
          </p:spPr>
          <p:txBody>
            <a:bodyPr anchorCtr="0" anchor="ctr" bIns="95250" lIns="95250" spcFirstLastPara="1" rIns="95250" wrap="square" tIns="95250">
              <a:noAutofit/>
            </a:bodyPr>
            <a:lstStyle/>
            <a:p>
              <a:pPr indent="0" lvl="0" marL="0" marR="0" rtl="0" algn="just">
                <a:lnSpc>
                  <a:spcPct val="90000"/>
                </a:lnSpc>
                <a:spcBef>
                  <a:spcPts val="0"/>
                </a:spcBef>
                <a:spcAft>
                  <a:spcPts val="0"/>
                </a:spcAft>
                <a:buClr>
                  <a:schemeClr val="lt1"/>
                </a:buClr>
                <a:buSzPts val="2500"/>
                <a:buFont typeface="Times New Roman"/>
                <a:buNone/>
              </a:pPr>
              <a:r>
                <a:rPr lang="en-US" sz="2500">
                  <a:solidFill>
                    <a:schemeClr val="dk1"/>
                  </a:solidFill>
                  <a:latin typeface="Times New Roman"/>
                  <a:ea typeface="Times New Roman"/>
                  <a:cs typeface="Times New Roman"/>
                  <a:sym typeface="Times New Roman"/>
                </a:rPr>
                <a:t>	Bu olingan tasvir haqidagi ma’lumot turli usullar bilan qayta ishlanib, turli burchak ostidagi va proeksiyalardagi tasvir olish imkonini beradi. Aylanuvchi gamma kamerali Bir fotonli emission kompyuter tomograf (BEKT) larni ilg’or xorijiy firmalar ishlab chiqarmoqda, ularning gamma kameralari, kollimatorlari va ular himoyasining katta o’lcham va og’irlikka egaligi tekshirish vaqtida ayrim qiyinchiliklarga sabab bo’ladi. Bularni kamaytirish maqsadida qo’zg’almaydigan aylana bo’ylab joylashgan detektorli Bir fotonli emission kompyuter tomograf (BEKT) lardan foydalanish mumkin.</a:t>
              </a:r>
              <a:endParaRPr sz="2500">
                <a:solidFill>
                  <a:schemeClr val="dk1"/>
                </a:solidFill>
                <a:latin typeface="Calibri"/>
                <a:ea typeface="Calibri"/>
                <a:cs typeface="Calibri"/>
                <a:sym typeface="Calibri"/>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grpSp>
        <p:nvGrpSpPr>
          <p:cNvPr id="307" name="Google Shape;307;p19"/>
          <p:cNvGrpSpPr/>
          <p:nvPr/>
        </p:nvGrpSpPr>
        <p:grpSpPr>
          <a:xfrm>
            <a:off x="1334446" y="559398"/>
            <a:ext cx="9466236" cy="5531200"/>
            <a:chOff x="764291" y="193637"/>
            <a:chExt cx="9466236" cy="5531200"/>
          </a:xfrm>
        </p:grpSpPr>
        <p:sp>
          <p:nvSpPr>
            <p:cNvPr id="308" name="Google Shape;308;p19"/>
            <p:cNvSpPr/>
            <p:nvPr/>
          </p:nvSpPr>
          <p:spPr>
            <a:xfrm>
              <a:off x="764291" y="193637"/>
              <a:ext cx="9466236" cy="2224686"/>
            </a:xfrm>
            <a:prstGeom prst="rect">
              <a:avLst/>
            </a:prstGeom>
            <a:gradFill>
              <a:gsLst>
                <a:gs pos="0">
                  <a:srgbClr val="B7A199"/>
                </a:gs>
                <a:gs pos="45000">
                  <a:srgbClr val="C3AFAB"/>
                </a:gs>
                <a:gs pos="100000">
                  <a:srgbClr val="CBB8B2"/>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19"/>
            <p:cNvSpPr txBox="1"/>
            <p:nvPr/>
          </p:nvSpPr>
          <p:spPr>
            <a:xfrm>
              <a:off x="764291" y="193637"/>
              <a:ext cx="9466236" cy="2224686"/>
            </a:xfrm>
            <a:prstGeom prst="rect">
              <a:avLst/>
            </a:prstGeom>
            <a:noFill/>
            <a:ln>
              <a:noFill/>
            </a:ln>
          </p:spPr>
          <p:txBody>
            <a:bodyPr anchorCtr="0" anchor="ctr" bIns="121900" lIns="121900" spcFirstLastPara="1" rIns="121900" wrap="square" tIns="121900">
              <a:noAutofit/>
            </a:bodyPr>
            <a:lstStyle/>
            <a:p>
              <a:pPr indent="0" lvl="0" marL="0" marR="0" rtl="0" algn="ctr">
                <a:lnSpc>
                  <a:spcPct val="90000"/>
                </a:lnSpc>
                <a:spcBef>
                  <a:spcPts val="0"/>
                </a:spcBef>
                <a:spcAft>
                  <a:spcPts val="0"/>
                </a:spcAft>
                <a:buClr>
                  <a:schemeClr val="dk1"/>
                </a:buClr>
                <a:buSzPts val="3200"/>
                <a:buFont typeface="Times New Roman"/>
                <a:buNone/>
              </a:pPr>
              <a:r>
                <a:rPr lang="en-US" sz="3200">
                  <a:solidFill>
                    <a:schemeClr val="dk1"/>
                  </a:solidFill>
                  <a:latin typeface="Times New Roman"/>
                  <a:ea typeface="Times New Roman"/>
                  <a:cs typeface="Times New Roman"/>
                  <a:sym typeface="Times New Roman"/>
                </a:rPr>
                <a:t>Bular BEKT usulida ishlatiladigan EHMlar dasturida qo’llaniladi. Gamma kamerali BEKTlarning qo’llanish yo’nalishi keng bo’lganligi sababli, ulardan radioizotop diagnostikasida keng foydalanilmoqda.</a:t>
              </a:r>
              <a:endParaRPr sz="3200">
                <a:solidFill>
                  <a:schemeClr val="dk1"/>
                </a:solidFill>
                <a:latin typeface="Calibri"/>
                <a:ea typeface="Calibri"/>
                <a:cs typeface="Calibri"/>
                <a:sym typeface="Calibri"/>
              </a:endParaRPr>
            </a:p>
          </p:txBody>
        </p:sp>
        <p:sp>
          <p:nvSpPr>
            <p:cNvPr id="310" name="Google Shape;310;p19"/>
            <p:cNvSpPr/>
            <p:nvPr/>
          </p:nvSpPr>
          <p:spPr>
            <a:xfrm>
              <a:off x="812183" y="2422662"/>
              <a:ext cx="9396831" cy="3302175"/>
            </a:xfrm>
            <a:prstGeom prst="rect">
              <a:avLst/>
            </a:prstGeom>
            <a:gradFill>
              <a:gsLst>
                <a:gs pos="0">
                  <a:srgbClr val="C0B29F"/>
                </a:gs>
                <a:gs pos="45000">
                  <a:srgbClr val="CBBFAE"/>
                </a:gs>
                <a:gs pos="100000">
                  <a:srgbClr val="D3C6B5"/>
                </a:gs>
              </a:gsLst>
              <a:path path="circle">
                <a:fillToRect b="50%" l="50%" r="50%" t="50%"/>
              </a:path>
              <a:tileRect/>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 name="Google Shape;311;p19"/>
            <p:cNvSpPr txBox="1"/>
            <p:nvPr/>
          </p:nvSpPr>
          <p:spPr>
            <a:xfrm>
              <a:off x="812183" y="2422662"/>
              <a:ext cx="9396831" cy="3302175"/>
            </a:xfrm>
            <a:prstGeom prst="rect">
              <a:avLst/>
            </a:prstGeom>
            <a:noFill/>
            <a:ln>
              <a:noFill/>
            </a:ln>
          </p:spPr>
          <p:txBody>
            <a:bodyPr anchorCtr="0" anchor="ctr" bIns="121900" lIns="121900" spcFirstLastPara="1" rIns="121900" wrap="square" tIns="121900">
              <a:noAutofit/>
            </a:bodyPr>
            <a:lstStyle/>
            <a:p>
              <a:pPr indent="0" lvl="0" marL="0" marR="0" rtl="0" algn="ctr">
                <a:lnSpc>
                  <a:spcPct val="90000"/>
                </a:lnSpc>
                <a:spcBef>
                  <a:spcPts val="0"/>
                </a:spcBef>
                <a:spcAft>
                  <a:spcPts val="0"/>
                </a:spcAft>
                <a:buClr>
                  <a:schemeClr val="dk1"/>
                </a:buClr>
                <a:buSzPts val="3200"/>
                <a:buFont typeface="Times New Roman"/>
                <a:buNone/>
              </a:pPr>
              <a:r>
                <a:rPr lang="en-US" sz="3200">
                  <a:solidFill>
                    <a:schemeClr val="dk1"/>
                  </a:solidFill>
                  <a:latin typeface="Times New Roman"/>
                  <a:ea typeface="Times New Roman"/>
                  <a:cs typeface="Times New Roman"/>
                  <a:sym typeface="Times New Roman"/>
                </a:rPr>
                <a:t>Keyinchalik GKS—30 T markali tomografik gamma kamerasini yaratish tajribalariga asoslanib, Ukrainaning Хarkov shahrida «Institut monokristallov» nomli ilmiy texnika konserni va Smela shahridagi «SKTB — orizon» nomli davlat ishlab chiqarish firmalari tomonidan yangi tomografik gamma kamera «OFEKT—1» yaratildi.</a:t>
              </a:r>
              <a:endParaRPr sz="3200">
                <a:solidFill>
                  <a:schemeClr val="dk1"/>
                </a:solidFill>
                <a:latin typeface="Calibri"/>
                <a:ea typeface="Calibri"/>
                <a:cs typeface="Calibri"/>
                <a:sym typeface="Calibri"/>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0"/>
          <p:cNvSpPr/>
          <p:nvPr/>
        </p:nvSpPr>
        <p:spPr>
          <a:xfrm>
            <a:off x="1290918" y="433972"/>
            <a:ext cx="9907793" cy="3170099"/>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000">
                <a:solidFill>
                  <a:schemeClr val="dk1"/>
                </a:solidFill>
                <a:latin typeface="Times New Roman"/>
                <a:ea typeface="Times New Roman"/>
                <a:cs typeface="Times New Roman"/>
                <a:sym typeface="Times New Roman"/>
              </a:rPr>
              <a:t>	Bu «OFEKT—1» apparatining shtativ qurilmasi bemorni turgan, yotgan va o’tirgan holatlarda turli proeksiyalar bo’yicha tekshirish imkonini beradi. Bu shtativ qurilmasining bemorni yotqizib tekshirishda qo’llaniladigan stoli uni bo’ylamasiga 1700mm gacha, vertikal bo’yicha 300mm gacha siljitish imkoniga ega. Bu «OFEKT—1» apparatida 594х467 mm o’lchamga ega bo’lgan kristallardan iborat sintilatsion detektor ishlatilgan. Yorug’lik detektori sifatida 53 ta 3 dumli ХR 3373 markali fotoelektron kuchaytirgichi va «Philips» firmasining ХR 3172 markali 6 ta 3 dumli fotoelektron kuchaytirgichi ishlatilgan. Koordinata va energetik signallarni jamlash hamda integrallashning tez ishlovchi analogli trakti (yo’li) ishlab chiqilgan, shuningdek, raqamli hisoblashlarni bajaruvchi trakt ham mavjud. Bu traktlar zarur hisoblashlarni tez bajarib, tasvirni hosil qilish imkonini beradi.</a:t>
            </a:r>
            <a:endParaRPr sz="2000">
              <a:solidFill>
                <a:schemeClr val="dk1"/>
              </a:solidFill>
              <a:latin typeface="Calibri"/>
              <a:ea typeface="Calibri"/>
              <a:cs typeface="Calibri"/>
              <a:sym typeface="Calibri"/>
            </a:endParaRPr>
          </a:p>
        </p:txBody>
      </p:sp>
      <p:grpSp>
        <p:nvGrpSpPr>
          <p:cNvPr id="317" name="Google Shape;317;p20"/>
          <p:cNvGrpSpPr/>
          <p:nvPr/>
        </p:nvGrpSpPr>
        <p:grpSpPr>
          <a:xfrm>
            <a:off x="3816452" y="3716703"/>
            <a:ext cx="4227452" cy="2049895"/>
            <a:chOff x="-2512" y="3663"/>
            <a:chExt cx="4227452" cy="2049895"/>
          </a:xfrm>
        </p:grpSpPr>
        <p:sp>
          <p:nvSpPr>
            <p:cNvPr id="318" name="Google Shape;318;p20"/>
            <p:cNvSpPr/>
            <p:nvPr/>
          </p:nvSpPr>
          <p:spPr>
            <a:xfrm rot="-5400000">
              <a:off x="8731" y="-7568"/>
              <a:ext cx="2049883" cy="2072370"/>
            </a:xfrm>
            <a:prstGeom prst="downArrow">
              <a:avLst>
                <a:gd fmla="val 50000" name="adj1"/>
                <a:gd fmla="val 35000" name="adj2"/>
              </a:avLst>
            </a:prstGeom>
            <a:solidFill>
              <a:schemeClr val="lt1"/>
            </a:solidFill>
            <a:ln cap="flat" cmpd="sng" w="254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20"/>
            <p:cNvSpPr txBox="1"/>
            <p:nvPr/>
          </p:nvSpPr>
          <p:spPr>
            <a:xfrm>
              <a:off x="-2512" y="516146"/>
              <a:ext cx="1713640" cy="1024941"/>
            </a:xfrm>
            <a:prstGeom prst="rect">
              <a:avLst/>
            </a:prstGeom>
            <a:noFill/>
            <a:ln>
              <a:noFill/>
            </a:ln>
          </p:spPr>
          <p:txBody>
            <a:bodyPr anchorCtr="0" anchor="ctr" bIns="99550" lIns="99550" spcFirstLastPara="1" rIns="99550" wrap="square" tIns="99550">
              <a:noAutofit/>
            </a:bodyPr>
            <a:lstStyle/>
            <a:p>
              <a:pPr indent="0" lvl="0" marL="0" marR="0" rtl="0" algn="ctr">
                <a:lnSpc>
                  <a:spcPct val="90000"/>
                </a:lnSpc>
                <a:spcBef>
                  <a:spcPts val="0"/>
                </a:spcBef>
                <a:spcAft>
                  <a:spcPts val="0"/>
                </a:spcAft>
                <a:buClr>
                  <a:schemeClr val="lt1"/>
                </a:buClr>
                <a:buSzPts val="1400"/>
                <a:buFont typeface="Times New Roman"/>
                <a:buNone/>
              </a:pPr>
              <a:r>
                <a:rPr lang="en-US" sz="1400">
                  <a:solidFill>
                    <a:schemeClr val="lt1"/>
                  </a:solidFill>
                  <a:latin typeface="Times New Roman"/>
                  <a:ea typeface="Times New Roman"/>
                  <a:cs typeface="Times New Roman"/>
                  <a:sym typeface="Times New Roman"/>
                </a:rPr>
                <a:t>53 ta 3 dumli </a:t>
              </a:r>
              <a:endParaRPr/>
            </a:p>
            <a:p>
              <a:pPr indent="0" lvl="0" marL="0" marR="0" rtl="0" algn="ctr">
                <a:lnSpc>
                  <a:spcPct val="90000"/>
                </a:lnSpc>
                <a:spcBef>
                  <a:spcPts val="490"/>
                </a:spcBef>
                <a:spcAft>
                  <a:spcPts val="0"/>
                </a:spcAft>
                <a:buClr>
                  <a:schemeClr val="lt1"/>
                </a:buClr>
                <a:buSzPts val="1400"/>
                <a:buFont typeface="Times New Roman"/>
                <a:buNone/>
              </a:pPr>
              <a:r>
                <a:rPr lang="en-US" sz="1400">
                  <a:solidFill>
                    <a:schemeClr val="lt1"/>
                  </a:solidFill>
                  <a:latin typeface="Times New Roman"/>
                  <a:ea typeface="Times New Roman"/>
                  <a:cs typeface="Times New Roman"/>
                  <a:sym typeface="Times New Roman"/>
                </a:rPr>
                <a:t>ХR 3373 markali fotoelektron kuchaytirgichi</a:t>
              </a:r>
              <a:endParaRPr sz="1400">
                <a:solidFill>
                  <a:schemeClr val="lt1"/>
                </a:solidFill>
                <a:latin typeface="Calibri"/>
                <a:ea typeface="Calibri"/>
                <a:cs typeface="Calibri"/>
                <a:sym typeface="Calibri"/>
              </a:endParaRPr>
            </a:p>
          </p:txBody>
        </p:sp>
        <p:sp>
          <p:nvSpPr>
            <p:cNvPr id="320" name="Google Shape;320;p20"/>
            <p:cNvSpPr/>
            <p:nvPr/>
          </p:nvSpPr>
          <p:spPr>
            <a:xfrm rot="5400000">
              <a:off x="2162705" y="-8687"/>
              <a:ext cx="2049883" cy="2074584"/>
            </a:xfrm>
            <a:prstGeom prst="downArrow">
              <a:avLst>
                <a:gd fmla="val 50000" name="adj1"/>
                <a:gd fmla="val 35000" name="adj2"/>
              </a:avLst>
            </a:prstGeom>
            <a:solidFill>
              <a:schemeClr val="lt1"/>
            </a:solidFill>
            <a:ln cap="flat" cmpd="sng" w="25400">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20"/>
            <p:cNvSpPr txBox="1"/>
            <p:nvPr/>
          </p:nvSpPr>
          <p:spPr>
            <a:xfrm>
              <a:off x="2509085" y="516134"/>
              <a:ext cx="1715854" cy="1024941"/>
            </a:xfrm>
            <a:prstGeom prst="rect">
              <a:avLst/>
            </a:prstGeom>
            <a:noFill/>
            <a:ln>
              <a:noFill/>
            </a:ln>
          </p:spPr>
          <p:txBody>
            <a:bodyPr anchorCtr="0" anchor="ctr" bIns="99550" lIns="99550" spcFirstLastPara="1" rIns="99550" wrap="square" tIns="99550">
              <a:noAutofit/>
            </a:bodyPr>
            <a:lstStyle/>
            <a:p>
              <a:pPr indent="0" lvl="0" marL="0" marR="0" rtl="0" algn="ctr">
                <a:lnSpc>
                  <a:spcPct val="90000"/>
                </a:lnSpc>
                <a:spcBef>
                  <a:spcPts val="0"/>
                </a:spcBef>
                <a:spcAft>
                  <a:spcPts val="0"/>
                </a:spcAft>
                <a:buClr>
                  <a:schemeClr val="lt1"/>
                </a:buClr>
                <a:buSzPts val="1400"/>
                <a:buFont typeface="Times New Roman"/>
                <a:buNone/>
              </a:pPr>
              <a:r>
                <a:rPr lang="en-US" sz="1400">
                  <a:solidFill>
                    <a:schemeClr val="lt1"/>
                  </a:solidFill>
                  <a:latin typeface="Times New Roman"/>
                  <a:ea typeface="Times New Roman"/>
                  <a:cs typeface="Times New Roman"/>
                  <a:sym typeface="Times New Roman"/>
                </a:rPr>
                <a:t>6 ta 3 dumli</a:t>
              </a:r>
              <a:endParaRPr sz="1400">
                <a:solidFill>
                  <a:schemeClr val="lt1"/>
                </a:solidFill>
                <a:latin typeface="Times New Roman"/>
                <a:ea typeface="Times New Roman"/>
                <a:cs typeface="Times New Roman"/>
                <a:sym typeface="Times New Roman"/>
              </a:endParaRPr>
            </a:p>
            <a:p>
              <a:pPr indent="0" lvl="0" marL="0" marR="0" rtl="0" algn="ctr">
                <a:lnSpc>
                  <a:spcPct val="90000"/>
                </a:lnSpc>
                <a:spcBef>
                  <a:spcPts val="490"/>
                </a:spcBef>
                <a:spcAft>
                  <a:spcPts val="0"/>
                </a:spcAft>
                <a:buClr>
                  <a:schemeClr val="lt1"/>
                </a:buClr>
                <a:buSzPts val="1400"/>
                <a:buFont typeface="Times New Roman"/>
                <a:buNone/>
              </a:pPr>
              <a:r>
                <a:rPr lang="en-US" sz="1400">
                  <a:solidFill>
                    <a:schemeClr val="lt1"/>
                  </a:solidFill>
                  <a:latin typeface="Times New Roman"/>
                  <a:ea typeface="Times New Roman"/>
                  <a:cs typeface="Times New Roman"/>
                  <a:sym typeface="Times New Roman"/>
                </a:rPr>
                <a:t> fotoelektron kuchaytirgichi</a:t>
              </a:r>
              <a:endParaRPr sz="1400">
                <a:solidFill>
                  <a:schemeClr val="lt1"/>
                </a:solidFill>
                <a:latin typeface="Calibri"/>
                <a:ea typeface="Calibri"/>
                <a:cs typeface="Calibri"/>
                <a:sym typeface="Calibri"/>
              </a:endParaRPr>
            </a:p>
          </p:txBody>
        </p:sp>
      </p:grpSp>
      <p:sp>
        <p:nvSpPr>
          <p:cNvPr id="322" name="Google Shape;322;p20"/>
          <p:cNvSpPr/>
          <p:nvPr/>
        </p:nvSpPr>
        <p:spPr>
          <a:xfrm>
            <a:off x="3227294" y="5918969"/>
            <a:ext cx="5518673"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chemeClr val="dk1"/>
                </a:solidFill>
                <a:latin typeface="Times New Roman"/>
                <a:ea typeface="Times New Roman"/>
                <a:cs typeface="Times New Roman"/>
                <a:sym typeface="Times New Roman"/>
              </a:rPr>
              <a:t>«OFEKT—1» apparatida yorug’lik detektori sifatida ishlatilingan fotoelektron kuchaytirgichlar</a:t>
            </a:r>
            <a:endParaRPr sz="180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21"/>
          <p:cNvSpPr/>
          <p:nvPr/>
        </p:nvSpPr>
        <p:spPr>
          <a:xfrm>
            <a:off x="1506071" y="1653552"/>
            <a:ext cx="9742031" cy="230832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600">
                <a:solidFill>
                  <a:schemeClr val="dk1"/>
                </a:solidFill>
                <a:latin typeface="Times New Roman"/>
                <a:ea typeface="Times New Roman"/>
                <a:cs typeface="Times New Roman"/>
                <a:sym typeface="Times New Roman"/>
              </a:rPr>
              <a:t>4. RADIODIAGNOSTIK KOMPLEKS, SINTILATSION GAMMA-KAMERA VA ULARNING ASOSIY TEХNIK PARAMETRLARI IMKONIYATLARI</a:t>
            </a:r>
            <a:endParaRPr sz="3600">
              <a:solidFill>
                <a:schemeClr val="dk1"/>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22"/>
          <p:cNvSpPr/>
          <p:nvPr/>
        </p:nvSpPr>
        <p:spPr>
          <a:xfrm>
            <a:off x="849852" y="621329"/>
            <a:ext cx="10585525" cy="1938992"/>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Times New Roman"/>
                <a:ea typeface="Times New Roman"/>
                <a:cs typeface="Times New Roman"/>
                <a:sym typeface="Times New Roman"/>
              </a:rPr>
              <a:t>	Emission kompyuter tomografiyasi va unda radioizotoplarning ishlatilishi haqida oldingi mavzuda ba’zi ma’lumotlar berilgan edi. Hozir esa radioizotop yoki radionuklid diagnostikasi haqida to’xtalamiz va oldingi mavzuda yoritilmagan ba’zi yo’nalishlar haqida bayon qilamiz. Radioizotop diagnostikasi apparatlari ikki guruhga bo’linadi: </a:t>
            </a:r>
            <a:endParaRPr sz="2400">
              <a:solidFill>
                <a:schemeClr val="dk1"/>
              </a:solidFill>
              <a:latin typeface="Calibri"/>
              <a:ea typeface="Calibri"/>
              <a:cs typeface="Calibri"/>
              <a:sym typeface="Calibri"/>
            </a:endParaRPr>
          </a:p>
        </p:txBody>
      </p:sp>
      <p:grpSp>
        <p:nvGrpSpPr>
          <p:cNvPr id="333" name="Google Shape;333;p22"/>
          <p:cNvGrpSpPr/>
          <p:nvPr/>
        </p:nvGrpSpPr>
        <p:grpSpPr>
          <a:xfrm>
            <a:off x="849852" y="2669056"/>
            <a:ext cx="10585524" cy="3524219"/>
            <a:chOff x="0" y="-107575"/>
            <a:chExt cx="10585524" cy="3524219"/>
          </a:xfrm>
        </p:grpSpPr>
        <p:sp>
          <p:nvSpPr>
            <p:cNvPr id="334" name="Google Shape;334;p22"/>
            <p:cNvSpPr/>
            <p:nvPr/>
          </p:nvSpPr>
          <p:spPr>
            <a:xfrm>
              <a:off x="258227" y="-107575"/>
              <a:ext cx="3160461" cy="2269875"/>
            </a:xfrm>
            <a:prstGeom prst="roundRect">
              <a:avLst>
                <a:gd fmla="val 10000" name="adj"/>
              </a:avLst>
            </a:prstGeom>
            <a:solidFill>
              <a:srgbClr val="D2D4C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22"/>
            <p:cNvSpPr/>
            <p:nvPr/>
          </p:nvSpPr>
          <p:spPr>
            <a:xfrm>
              <a:off x="0" y="716469"/>
              <a:ext cx="4700111" cy="2700175"/>
            </a:xfrm>
            <a:prstGeom prst="roundRect">
              <a:avLst>
                <a:gd fmla="val 10000" name="adj"/>
              </a:avLst>
            </a:prstGeom>
            <a:solidFill>
              <a:schemeClr val="lt1"/>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22"/>
            <p:cNvSpPr txBox="1"/>
            <p:nvPr/>
          </p:nvSpPr>
          <p:spPr>
            <a:xfrm>
              <a:off x="79085" y="795554"/>
              <a:ext cx="4541941" cy="2542005"/>
            </a:xfrm>
            <a:prstGeom prst="rect">
              <a:avLst/>
            </a:prstGeom>
            <a:noFill/>
            <a:ln>
              <a:noFill/>
            </a:ln>
          </p:spPr>
          <p:txBody>
            <a:bodyPr anchorCtr="0" anchor="ctr" bIns="91425" lIns="91425" spcFirstLastPara="1" rIns="91425" wrap="square" tIns="91425">
              <a:noAutofit/>
            </a:bodyPr>
            <a:lstStyle/>
            <a:p>
              <a:pPr indent="0" lvl="0" marL="0" marR="0" rtl="0" algn="ctr">
                <a:lnSpc>
                  <a:spcPct val="90000"/>
                </a:lnSpc>
                <a:spcBef>
                  <a:spcPts val="0"/>
                </a:spcBef>
                <a:spcAft>
                  <a:spcPts val="0"/>
                </a:spcAft>
                <a:buClr>
                  <a:schemeClr val="dk1"/>
                </a:buClr>
                <a:buSzPts val="2400"/>
                <a:buFont typeface="Times New Roman"/>
                <a:buNone/>
              </a:pPr>
              <a:r>
                <a:rPr lang="en-US" sz="2400">
                  <a:solidFill>
                    <a:schemeClr val="dk1"/>
                  </a:solidFill>
                  <a:latin typeface="Times New Roman"/>
                  <a:ea typeface="Times New Roman"/>
                  <a:cs typeface="Times New Roman"/>
                  <a:sym typeface="Times New Roman"/>
                </a:rPr>
                <a:t>1. Radioaktiv indikatorlarning organizmda taqsimlanishiga mos tasvirni hosil qilishga mo’ljallangan apparatlar. Bularga gammakameralar, skanerlar, gamma-tomograflar kiradi.</a:t>
              </a:r>
              <a:endParaRPr sz="2400">
                <a:solidFill>
                  <a:schemeClr val="dk1"/>
                </a:solidFill>
                <a:latin typeface="Times New Roman"/>
                <a:ea typeface="Times New Roman"/>
                <a:cs typeface="Times New Roman"/>
                <a:sym typeface="Times New Roman"/>
              </a:endParaRPr>
            </a:p>
          </p:txBody>
        </p:sp>
        <p:sp>
          <p:nvSpPr>
            <p:cNvPr id="337" name="Google Shape;337;p22"/>
            <p:cNvSpPr/>
            <p:nvPr/>
          </p:nvSpPr>
          <p:spPr>
            <a:xfrm rot="2409">
              <a:off x="4876769" y="1615853"/>
              <a:ext cx="959643" cy="759414"/>
            </a:xfrm>
            <a:prstGeom prst="rightArrow">
              <a:avLst>
                <a:gd fmla="val 60000" name="adj1"/>
                <a:gd fmla="val 50000" name="adj2"/>
              </a:avLst>
            </a:prstGeom>
            <a:solidFill>
              <a:srgbClr val="B6BAB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22"/>
            <p:cNvSpPr txBox="1"/>
            <p:nvPr/>
          </p:nvSpPr>
          <p:spPr>
            <a:xfrm rot="2409">
              <a:off x="4876769" y="1767656"/>
              <a:ext cx="731819" cy="455648"/>
            </a:xfrm>
            <a:prstGeom prst="rect">
              <a:avLst/>
            </a:prstGeom>
            <a:noFill/>
            <a:ln>
              <a:noFill/>
            </a:ln>
          </p:spPr>
          <p:txBody>
            <a:bodyPr anchorCtr="0" anchor="ctr" bIns="0" lIns="0" spcFirstLastPara="1" rIns="0" wrap="square" tIns="0">
              <a:noAutofit/>
            </a:bodyPr>
            <a:lstStyle/>
            <a:p>
              <a:pPr indent="0" lvl="0" marL="0" marR="0" rtl="0" algn="ctr">
                <a:lnSpc>
                  <a:spcPct val="90000"/>
                </a:lnSpc>
                <a:spcBef>
                  <a:spcPts val="0"/>
                </a:spcBef>
                <a:spcAft>
                  <a:spcPts val="0"/>
                </a:spcAft>
                <a:buClr>
                  <a:schemeClr val="dk1"/>
                </a:buClr>
                <a:buSzPts val="1600"/>
                <a:buFont typeface="Calibri"/>
                <a:buNone/>
              </a:pPr>
              <a:r>
                <a:t/>
              </a:r>
              <a:endParaRPr sz="1600">
                <a:solidFill>
                  <a:schemeClr val="dk1"/>
                </a:solidFill>
                <a:latin typeface="Calibri"/>
                <a:ea typeface="Calibri"/>
                <a:cs typeface="Calibri"/>
                <a:sym typeface="Calibri"/>
              </a:endParaRPr>
            </a:p>
          </p:txBody>
        </p:sp>
        <p:sp>
          <p:nvSpPr>
            <p:cNvPr id="339" name="Google Shape;339;p22"/>
            <p:cNvSpPr/>
            <p:nvPr/>
          </p:nvSpPr>
          <p:spPr>
            <a:xfrm>
              <a:off x="6160525" y="-103438"/>
              <a:ext cx="3160461" cy="2269875"/>
            </a:xfrm>
            <a:prstGeom prst="roundRect">
              <a:avLst>
                <a:gd fmla="val 10000" name="adj"/>
              </a:avLst>
            </a:prstGeom>
            <a:solidFill>
              <a:srgbClr val="D2D4C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22"/>
            <p:cNvSpPr/>
            <p:nvPr/>
          </p:nvSpPr>
          <p:spPr>
            <a:xfrm>
              <a:off x="5930765" y="696602"/>
              <a:ext cx="4654759" cy="2683628"/>
            </a:xfrm>
            <a:prstGeom prst="roundRect">
              <a:avLst>
                <a:gd fmla="val 10000" name="adj"/>
              </a:avLst>
            </a:prstGeom>
            <a:solidFill>
              <a:schemeClr val="lt1"/>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22"/>
            <p:cNvSpPr txBox="1"/>
            <p:nvPr/>
          </p:nvSpPr>
          <p:spPr>
            <a:xfrm>
              <a:off x="6009366" y="775203"/>
              <a:ext cx="4497557" cy="2526426"/>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Clr>
                  <a:schemeClr val="dk1"/>
                </a:buClr>
                <a:buSzPts val="2000"/>
                <a:buFont typeface="Times New Roman"/>
                <a:buNone/>
              </a:pPr>
              <a:r>
                <a:rPr lang="en-US" sz="2000">
                  <a:solidFill>
                    <a:schemeClr val="dk1"/>
                  </a:solidFill>
                  <a:latin typeface="Times New Roman"/>
                  <a:ea typeface="Times New Roman"/>
                  <a:cs typeface="Times New Roman"/>
                  <a:sym typeface="Times New Roman"/>
                </a:rPr>
                <a:t>2. Radioaktiv indikatorlarning odam organizmining turli qismlariga to’planishiga mos dinamik jarayonlarni kuzatuvchi apparatlar. Bular maxsus radioizotop diagnostikasi apparatlari deyiladi. Bularga Gammatireoratimetr GTRM—01—S, radioizotop Хronoskopi R1Х— 3M va karpograf RIK—1 lar kiradi. </a:t>
              </a:r>
              <a:endParaRPr sz="2000">
                <a:solidFill>
                  <a:schemeClr val="dk1"/>
                </a:solidFill>
                <a:latin typeface="Times New Roman"/>
                <a:ea typeface="Times New Roman"/>
                <a:cs typeface="Times New Roman"/>
                <a:sym typeface="Times New Roman"/>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23"/>
          <p:cNvSpPr/>
          <p:nvPr/>
        </p:nvSpPr>
        <p:spPr>
          <a:xfrm>
            <a:off x="699245" y="641146"/>
            <a:ext cx="10886741" cy="5206554"/>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lang="en-US" sz="2400">
                <a:solidFill>
                  <a:schemeClr val="dk1"/>
                </a:solidFill>
                <a:latin typeface="Times New Roman"/>
                <a:ea typeface="Times New Roman"/>
                <a:cs typeface="Times New Roman"/>
                <a:sym typeface="Times New Roman"/>
              </a:rPr>
              <a:t>Detektorlash bloki bir kristall va 37 ta fotokuchaytirgichdan iborat. Bu fotokuchaytirgichlar FEU—110 tipli bo’lib, ularning chiqishi S-simon xarakteristikaga ega bo’lgan chiziqli bo’lmagan dastlabki kuchaytirgichga ulanadi va bu kuchaytirgich gamma nurlanishi energiyasi 50±510kEv gacha o’zgartganda avtomatik ravishda moslasha oladi. Tasvir sifatini yaxshilash maqsadida (kontrol) nazorat o’lchash pulti tarkibiga tasvir xalaqitlarining mikroprotsessorli to’g’rilash sistemasi kiritilgan.</a:t>
            </a:r>
            <a:endParaRPr sz="2400">
              <a:solidFill>
                <a:schemeClr val="dk1"/>
              </a:solidFill>
              <a:latin typeface="Times New Roman"/>
              <a:ea typeface="Times New Roman"/>
              <a:cs typeface="Times New Roman"/>
              <a:sym typeface="Times New Roman"/>
            </a:endParaRPr>
          </a:p>
          <a:p>
            <a:pPr indent="449580" lvl="0" marL="0" marR="0" rtl="0" algn="just">
              <a:lnSpc>
                <a:spcPct val="150000"/>
              </a:lnSpc>
              <a:spcBef>
                <a:spcPts val="1000"/>
              </a:spcBef>
              <a:spcAft>
                <a:spcPts val="0"/>
              </a:spcAft>
              <a:buNone/>
            </a:pPr>
            <a:r>
              <a:rPr lang="en-US" sz="2400">
                <a:solidFill>
                  <a:schemeClr val="dk1"/>
                </a:solidFill>
                <a:latin typeface="Times New Roman"/>
                <a:ea typeface="Times New Roman"/>
                <a:cs typeface="Times New Roman"/>
                <a:sym typeface="Times New Roman"/>
              </a:rPr>
              <a:t>Gamma-kameralar asosiy radioizotop diagnostikasi asbobi hisoblanadi, uning yordamida bemorning turli a’zolaridagi o’zgarishlar haqida ma’lumotlar olib, kasalini aniqlash mumkin. </a:t>
            </a:r>
            <a:endParaRPr sz="1800">
              <a:solidFill>
                <a:schemeClr val="dk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24"/>
          <p:cNvSpPr/>
          <p:nvPr/>
        </p:nvSpPr>
        <p:spPr>
          <a:xfrm>
            <a:off x="1387736" y="308847"/>
            <a:ext cx="9434456"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dk1"/>
                </a:solidFill>
                <a:latin typeface="Times New Roman"/>
                <a:ea typeface="Times New Roman"/>
                <a:cs typeface="Times New Roman"/>
                <a:sym typeface="Times New Roman"/>
              </a:rPr>
              <a:t>GKS—2 markali sintilatsion gamma-kamera quyidagi texnik imkoniyatlarga ega.</a:t>
            </a:r>
            <a:endParaRPr sz="2800">
              <a:solidFill>
                <a:schemeClr val="dk1"/>
              </a:solidFill>
              <a:latin typeface="Times New Roman"/>
              <a:ea typeface="Times New Roman"/>
              <a:cs typeface="Times New Roman"/>
              <a:sym typeface="Times New Roman"/>
            </a:endParaRPr>
          </a:p>
        </p:txBody>
      </p:sp>
      <p:grpSp>
        <p:nvGrpSpPr>
          <p:cNvPr id="352" name="Google Shape;352;p24"/>
          <p:cNvGrpSpPr/>
          <p:nvPr/>
        </p:nvGrpSpPr>
        <p:grpSpPr>
          <a:xfrm>
            <a:off x="2253726" y="1633855"/>
            <a:ext cx="7702476" cy="4983405"/>
            <a:chOff x="0" y="9450"/>
            <a:chExt cx="7702476" cy="4983405"/>
          </a:xfrm>
        </p:grpSpPr>
        <p:sp>
          <p:nvSpPr>
            <p:cNvPr id="353" name="Google Shape;353;p24"/>
            <p:cNvSpPr/>
            <p:nvPr/>
          </p:nvSpPr>
          <p:spPr>
            <a:xfrm>
              <a:off x="0" y="275130"/>
              <a:ext cx="7702476" cy="453600"/>
            </a:xfrm>
            <a:prstGeom prst="rect">
              <a:avLst/>
            </a:prstGeom>
            <a:solidFill>
              <a:srgbClr val="CACACA">
                <a:alpha val="8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24"/>
            <p:cNvSpPr/>
            <p:nvPr/>
          </p:nvSpPr>
          <p:spPr>
            <a:xfrm>
              <a:off x="385123" y="9450"/>
              <a:ext cx="5391733" cy="531360"/>
            </a:xfrm>
            <a:prstGeom prst="roundRect">
              <a:avLst>
                <a:gd fmla="val 16667" name="adj"/>
              </a:avLst>
            </a:prstGeom>
            <a:solidFill>
              <a:schemeClr val="lt1"/>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24"/>
            <p:cNvSpPr txBox="1"/>
            <p:nvPr/>
          </p:nvSpPr>
          <p:spPr>
            <a:xfrm>
              <a:off x="411062" y="35389"/>
              <a:ext cx="5339855" cy="479482"/>
            </a:xfrm>
            <a:prstGeom prst="rect">
              <a:avLst/>
            </a:prstGeom>
            <a:noFill/>
            <a:ln>
              <a:noFill/>
            </a:ln>
          </p:spPr>
          <p:txBody>
            <a:bodyPr anchorCtr="0" anchor="ctr" bIns="0" lIns="203775" spcFirstLastPara="1" rIns="203775" wrap="square" tIns="0">
              <a:noAutofit/>
            </a:bodyPr>
            <a:lstStyle/>
            <a:p>
              <a:pPr indent="0" lvl="0" marL="0" marR="0" rtl="0" algn="l">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Detektorning</a:t>
              </a:r>
              <a:r>
                <a:rPr lang="en-US" sz="1800">
                  <a:solidFill>
                    <a:schemeClr val="lt1"/>
                  </a:solidFill>
                  <a:latin typeface="Times New Roman"/>
                  <a:ea typeface="Times New Roman"/>
                  <a:cs typeface="Times New Roman"/>
                  <a:sym typeface="Times New Roman"/>
                </a:rPr>
                <a:t> foydali yuzasi 250 mm.</a:t>
              </a:r>
              <a:endParaRPr sz="1800">
                <a:solidFill>
                  <a:schemeClr val="lt1"/>
                </a:solidFill>
                <a:latin typeface="Times New Roman"/>
                <a:ea typeface="Times New Roman"/>
                <a:cs typeface="Times New Roman"/>
                <a:sym typeface="Times New Roman"/>
              </a:endParaRPr>
            </a:p>
          </p:txBody>
        </p:sp>
        <p:sp>
          <p:nvSpPr>
            <p:cNvPr id="356" name="Google Shape;356;p24"/>
            <p:cNvSpPr/>
            <p:nvPr/>
          </p:nvSpPr>
          <p:spPr>
            <a:xfrm>
              <a:off x="0" y="1273335"/>
              <a:ext cx="7702476" cy="453600"/>
            </a:xfrm>
            <a:prstGeom prst="rect">
              <a:avLst/>
            </a:prstGeom>
            <a:solidFill>
              <a:srgbClr val="CACACA">
                <a:alpha val="8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24"/>
            <p:cNvSpPr/>
            <p:nvPr/>
          </p:nvSpPr>
          <p:spPr>
            <a:xfrm>
              <a:off x="385123" y="825930"/>
              <a:ext cx="5391733" cy="713085"/>
            </a:xfrm>
            <a:prstGeom prst="roundRect">
              <a:avLst>
                <a:gd fmla="val 16667" name="adj"/>
              </a:avLst>
            </a:prstGeom>
            <a:solidFill>
              <a:schemeClr val="lt1"/>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24"/>
            <p:cNvSpPr txBox="1"/>
            <p:nvPr/>
          </p:nvSpPr>
          <p:spPr>
            <a:xfrm>
              <a:off x="419933" y="860740"/>
              <a:ext cx="5322113" cy="643465"/>
            </a:xfrm>
            <a:prstGeom prst="rect">
              <a:avLst/>
            </a:prstGeom>
            <a:noFill/>
            <a:ln>
              <a:noFill/>
            </a:ln>
          </p:spPr>
          <p:txBody>
            <a:bodyPr anchorCtr="0" anchor="ctr" bIns="0" lIns="203775" spcFirstLastPara="1" rIns="203775" wrap="square" tIns="0">
              <a:noAutofit/>
            </a:bodyPr>
            <a:lstStyle/>
            <a:p>
              <a:pPr indent="0" lvl="0" marL="0" marR="0" rtl="0" algn="l">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Sozlashlarsiz sezgirlikning notekisligi 0,5 oyda 6 %dan oshmaydi.</a:t>
              </a:r>
              <a:endParaRPr sz="2000">
                <a:solidFill>
                  <a:schemeClr val="lt1"/>
                </a:solidFill>
                <a:latin typeface="Times New Roman"/>
                <a:ea typeface="Times New Roman"/>
                <a:cs typeface="Times New Roman"/>
                <a:sym typeface="Times New Roman"/>
              </a:endParaRPr>
            </a:p>
          </p:txBody>
        </p:sp>
        <p:sp>
          <p:nvSpPr>
            <p:cNvPr id="359" name="Google Shape;359;p24"/>
            <p:cNvSpPr/>
            <p:nvPr/>
          </p:nvSpPr>
          <p:spPr>
            <a:xfrm>
              <a:off x="0" y="2089815"/>
              <a:ext cx="7702476" cy="453600"/>
            </a:xfrm>
            <a:prstGeom prst="rect">
              <a:avLst/>
            </a:prstGeom>
            <a:solidFill>
              <a:srgbClr val="CACACA">
                <a:alpha val="8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24"/>
            <p:cNvSpPr/>
            <p:nvPr/>
          </p:nvSpPr>
          <p:spPr>
            <a:xfrm>
              <a:off x="385123" y="1824135"/>
              <a:ext cx="5391733" cy="531360"/>
            </a:xfrm>
            <a:prstGeom prst="roundRect">
              <a:avLst>
                <a:gd fmla="val 16667" name="adj"/>
              </a:avLst>
            </a:prstGeom>
            <a:solidFill>
              <a:schemeClr val="lt1"/>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24"/>
            <p:cNvSpPr txBox="1"/>
            <p:nvPr/>
          </p:nvSpPr>
          <p:spPr>
            <a:xfrm>
              <a:off x="411062" y="1850074"/>
              <a:ext cx="5339855" cy="479482"/>
            </a:xfrm>
            <a:prstGeom prst="rect">
              <a:avLst/>
            </a:prstGeom>
            <a:noFill/>
            <a:ln>
              <a:noFill/>
            </a:ln>
          </p:spPr>
          <p:txBody>
            <a:bodyPr anchorCtr="0" anchor="ctr" bIns="0" lIns="203775" spcFirstLastPara="1" rIns="203775" wrap="square" tIns="0">
              <a:noAutofit/>
            </a:bodyPr>
            <a:lstStyle/>
            <a:p>
              <a:pPr indent="0" lvl="0" marL="0" marR="0" rtl="0" algn="l">
                <a:lnSpc>
                  <a:spcPct val="90000"/>
                </a:lnSpc>
                <a:spcBef>
                  <a:spcPts val="0"/>
                </a:spcBef>
                <a:spcAft>
                  <a:spcPts val="0"/>
                </a:spcAft>
                <a:buClr>
                  <a:schemeClr val="lt1"/>
                </a:buClr>
                <a:buSzPts val="2000"/>
                <a:buFont typeface="Times New Roman"/>
                <a:buNone/>
              </a:pPr>
              <a:r>
                <a:rPr baseline="30000" lang="en-US" sz="2000">
                  <a:solidFill>
                    <a:schemeClr val="lt1"/>
                  </a:solidFill>
                  <a:latin typeface="Times New Roman"/>
                  <a:ea typeface="Times New Roman"/>
                  <a:cs typeface="Times New Roman"/>
                  <a:sym typeface="Times New Roman"/>
                </a:rPr>
                <a:t>57</a:t>
              </a:r>
              <a:r>
                <a:rPr lang="en-US" sz="2000">
                  <a:solidFill>
                    <a:schemeClr val="lt1"/>
                  </a:solidFill>
                  <a:latin typeface="Times New Roman"/>
                  <a:ea typeface="Times New Roman"/>
                  <a:cs typeface="Times New Roman"/>
                  <a:sym typeface="Times New Roman"/>
                </a:rPr>
                <a:t>So radioizotopli fantomda o’zining yoyilma yechimi 3,5 mm</a:t>
              </a:r>
              <a:r>
                <a:rPr lang="en-US" sz="1800">
                  <a:solidFill>
                    <a:schemeClr val="lt1"/>
                  </a:solidFill>
                  <a:latin typeface="Times New Roman"/>
                  <a:ea typeface="Times New Roman"/>
                  <a:cs typeface="Times New Roman"/>
                  <a:sym typeface="Times New Roman"/>
                </a:rPr>
                <a:t>.</a:t>
              </a:r>
              <a:endParaRPr sz="1800">
                <a:solidFill>
                  <a:schemeClr val="lt1"/>
                </a:solidFill>
                <a:latin typeface="Times New Roman"/>
                <a:ea typeface="Times New Roman"/>
                <a:cs typeface="Times New Roman"/>
                <a:sym typeface="Times New Roman"/>
              </a:endParaRPr>
            </a:p>
          </p:txBody>
        </p:sp>
        <p:sp>
          <p:nvSpPr>
            <p:cNvPr id="362" name="Google Shape;362;p24"/>
            <p:cNvSpPr/>
            <p:nvPr/>
          </p:nvSpPr>
          <p:spPr>
            <a:xfrm>
              <a:off x="0" y="2906295"/>
              <a:ext cx="7702476" cy="453600"/>
            </a:xfrm>
            <a:prstGeom prst="rect">
              <a:avLst/>
            </a:prstGeom>
            <a:solidFill>
              <a:srgbClr val="CACACA">
                <a:alpha val="8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24"/>
            <p:cNvSpPr/>
            <p:nvPr/>
          </p:nvSpPr>
          <p:spPr>
            <a:xfrm>
              <a:off x="385123" y="2640615"/>
              <a:ext cx="5391733" cy="531360"/>
            </a:xfrm>
            <a:prstGeom prst="roundRect">
              <a:avLst>
                <a:gd fmla="val 16667" name="adj"/>
              </a:avLst>
            </a:prstGeom>
            <a:solidFill>
              <a:schemeClr val="lt1"/>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24"/>
            <p:cNvSpPr txBox="1"/>
            <p:nvPr/>
          </p:nvSpPr>
          <p:spPr>
            <a:xfrm>
              <a:off x="411062" y="2666554"/>
              <a:ext cx="5339855" cy="479482"/>
            </a:xfrm>
            <a:prstGeom prst="rect">
              <a:avLst/>
            </a:prstGeom>
            <a:noFill/>
            <a:ln>
              <a:noFill/>
            </a:ln>
          </p:spPr>
          <p:txBody>
            <a:bodyPr anchorCtr="0" anchor="ctr" bIns="0" lIns="203775" spcFirstLastPara="1" rIns="203775" wrap="square" tIns="0">
              <a:noAutofit/>
            </a:bodyPr>
            <a:lstStyle/>
            <a:p>
              <a:pPr indent="0" lvl="0" marL="0" marR="0" rtl="0" algn="l">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Energetik yechimi "So bilan 14 %. </a:t>
              </a:r>
              <a:endParaRPr sz="2000">
                <a:solidFill>
                  <a:schemeClr val="lt1"/>
                </a:solidFill>
                <a:latin typeface="Times New Roman"/>
                <a:ea typeface="Times New Roman"/>
                <a:cs typeface="Times New Roman"/>
                <a:sym typeface="Times New Roman"/>
              </a:endParaRPr>
            </a:p>
          </p:txBody>
        </p:sp>
        <p:sp>
          <p:nvSpPr>
            <p:cNvPr id="365" name="Google Shape;365;p24"/>
            <p:cNvSpPr/>
            <p:nvPr/>
          </p:nvSpPr>
          <p:spPr>
            <a:xfrm>
              <a:off x="0" y="3722775"/>
              <a:ext cx="7702476" cy="453600"/>
            </a:xfrm>
            <a:prstGeom prst="rect">
              <a:avLst/>
            </a:prstGeom>
            <a:solidFill>
              <a:srgbClr val="CACACA">
                <a:alpha val="8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24"/>
            <p:cNvSpPr/>
            <p:nvPr/>
          </p:nvSpPr>
          <p:spPr>
            <a:xfrm>
              <a:off x="385123" y="3457095"/>
              <a:ext cx="5391733" cy="531360"/>
            </a:xfrm>
            <a:prstGeom prst="roundRect">
              <a:avLst>
                <a:gd fmla="val 16667" name="adj"/>
              </a:avLst>
            </a:prstGeom>
            <a:solidFill>
              <a:schemeClr val="lt1"/>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24"/>
            <p:cNvSpPr txBox="1"/>
            <p:nvPr/>
          </p:nvSpPr>
          <p:spPr>
            <a:xfrm>
              <a:off x="411062" y="3483034"/>
              <a:ext cx="5339855" cy="479482"/>
            </a:xfrm>
            <a:prstGeom prst="rect">
              <a:avLst/>
            </a:prstGeom>
            <a:noFill/>
            <a:ln>
              <a:noFill/>
            </a:ln>
          </p:spPr>
          <p:txBody>
            <a:bodyPr anchorCtr="0" anchor="ctr" bIns="0" lIns="203775" spcFirstLastPara="1" rIns="203775" wrap="square" tIns="0">
              <a:noAutofit/>
            </a:bodyPr>
            <a:lstStyle/>
            <a:p>
              <a:pPr indent="0" lvl="0" marL="0" marR="0" rtl="0" algn="l">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Energetik diapazoni 50±510 kEv.</a:t>
              </a:r>
              <a:endParaRPr sz="2000">
                <a:solidFill>
                  <a:schemeClr val="lt1"/>
                </a:solidFill>
                <a:latin typeface="Times New Roman"/>
                <a:ea typeface="Times New Roman"/>
                <a:cs typeface="Times New Roman"/>
                <a:sym typeface="Times New Roman"/>
              </a:endParaRPr>
            </a:p>
          </p:txBody>
        </p:sp>
        <p:sp>
          <p:nvSpPr>
            <p:cNvPr id="368" name="Google Shape;368;p24"/>
            <p:cNvSpPr/>
            <p:nvPr/>
          </p:nvSpPr>
          <p:spPr>
            <a:xfrm>
              <a:off x="0" y="4539255"/>
              <a:ext cx="7702476" cy="453600"/>
            </a:xfrm>
            <a:prstGeom prst="rect">
              <a:avLst/>
            </a:prstGeom>
            <a:solidFill>
              <a:srgbClr val="CACACA">
                <a:alpha val="8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24"/>
            <p:cNvSpPr/>
            <p:nvPr/>
          </p:nvSpPr>
          <p:spPr>
            <a:xfrm>
              <a:off x="385123" y="4273575"/>
              <a:ext cx="5391733" cy="531360"/>
            </a:xfrm>
            <a:prstGeom prst="roundRect">
              <a:avLst>
                <a:gd fmla="val 16667" name="adj"/>
              </a:avLst>
            </a:prstGeom>
            <a:solidFill>
              <a:schemeClr val="lt1"/>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24"/>
            <p:cNvSpPr txBox="1"/>
            <p:nvPr/>
          </p:nvSpPr>
          <p:spPr>
            <a:xfrm>
              <a:off x="411062" y="4299514"/>
              <a:ext cx="5339855" cy="479482"/>
            </a:xfrm>
            <a:prstGeom prst="rect">
              <a:avLst/>
            </a:prstGeom>
            <a:noFill/>
            <a:ln>
              <a:noFill/>
            </a:ln>
          </p:spPr>
          <p:txBody>
            <a:bodyPr anchorCtr="0" anchor="ctr" bIns="0" lIns="203775" spcFirstLastPara="1" rIns="203775" wrap="square" tIns="0">
              <a:noAutofit/>
            </a:bodyPr>
            <a:lstStyle/>
            <a:p>
              <a:pPr indent="0" lvl="0" marL="0" marR="0" rtl="0" algn="l">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Qayd qilishda hisoblash maksimal tezligi 160*10</a:t>
              </a:r>
              <a:r>
                <a:rPr baseline="30000" lang="en-US" sz="2000">
                  <a:solidFill>
                    <a:schemeClr val="lt1"/>
                  </a:solidFill>
                  <a:latin typeface="Times New Roman"/>
                  <a:ea typeface="Times New Roman"/>
                  <a:cs typeface="Times New Roman"/>
                  <a:sym typeface="Times New Roman"/>
                </a:rPr>
                <a:t>3</a:t>
              </a:r>
              <a:r>
                <a:rPr lang="en-US" sz="2000">
                  <a:solidFill>
                    <a:schemeClr val="lt1"/>
                  </a:solidFill>
                  <a:latin typeface="Times New Roman"/>
                  <a:ea typeface="Times New Roman"/>
                  <a:cs typeface="Times New Roman"/>
                  <a:sym typeface="Times New Roman"/>
                </a:rPr>
                <a:t> marta/sek. </a:t>
              </a:r>
              <a:endParaRPr sz="2000">
                <a:solidFill>
                  <a:schemeClr val="lt1"/>
                </a:solidFill>
                <a:latin typeface="Times New Roman"/>
                <a:ea typeface="Times New Roman"/>
                <a:cs typeface="Times New Roman"/>
                <a:sym typeface="Times New Roman"/>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25"/>
          <p:cNvSpPr/>
          <p:nvPr/>
        </p:nvSpPr>
        <p:spPr>
          <a:xfrm>
            <a:off x="432619" y="291685"/>
            <a:ext cx="11493910" cy="6096669"/>
          </a:xfrm>
          <a:prstGeom prst="rect">
            <a:avLst/>
          </a:prstGeom>
          <a:noFill/>
          <a:ln>
            <a:noFill/>
          </a:ln>
        </p:spPr>
        <p:txBody>
          <a:bodyPr anchorCtr="0" anchor="t" bIns="45700" lIns="91425" spcFirstLastPara="1" rIns="91425" wrap="square" tIns="45700">
            <a:spAutoFit/>
          </a:bodyPr>
          <a:lstStyle/>
          <a:p>
            <a:pPr indent="449580" lvl="0" marL="0" marR="0" rtl="0" algn="just">
              <a:lnSpc>
                <a:spcPct val="150000"/>
              </a:lnSpc>
              <a:spcBef>
                <a:spcPts val="0"/>
              </a:spcBef>
              <a:spcAft>
                <a:spcPts val="0"/>
              </a:spcAft>
              <a:buNone/>
            </a:pPr>
            <a:r>
              <a:rPr lang="en-US" sz="2800">
                <a:solidFill>
                  <a:schemeClr val="dk1"/>
                </a:solidFill>
                <a:latin typeface="Times New Roman"/>
                <a:ea typeface="Times New Roman"/>
                <a:cs typeface="Times New Roman"/>
                <a:sym typeface="Times New Roman"/>
              </a:rPr>
              <a:t>Hozirgi kunda Rossiya davlatida radioizotop diagnostikasi apparatlari bilan birgalikda ishlashga mo’ljallangan SAORI—01 markali hisoblash sistemasi ham ishlab chiqarilmoqda.</a:t>
            </a:r>
            <a:endParaRPr sz="2000">
              <a:solidFill>
                <a:schemeClr val="dk1"/>
              </a:solidFill>
              <a:latin typeface="Calibri"/>
              <a:ea typeface="Calibri"/>
              <a:cs typeface="Calibri"/>
              <a:sym typeface="Calibri"/>
            </a:endParaRPr>
          </a:p>
          <a:p>
            <a:pPr indent="449580" lvl="0" marL="0" marR="0" rtl="0" algn="just">
              <a:lnSpc>
                <a:spcPct val="150000"/>
              </a:lnSpc>
              <a:spcBef>
                <a:spcPts val="1000"/>
              </a:spcBef>
              <a:spcAft>
                <a:spcPts val="0"/>
              </a:spcAft>
              <a:buNone/>
            </a:pPr>
            <a:r>
              <a:rPr lang="en-US" sz="2800">
                <a:solidFill>
                  <a:schemeClr val="dk1"/>
                </a:solidFill>
                <a:latin typeface="Times New Roman"/>
                <a:ea typeface="Times New Roman"/>
                <a:cs typeface="Times New Roman"/>
                <a:sym typeface="Times New Roman"/>
              </a:rPr>
              <a:t>Bu sistema gamma-kameralar va ko’p kanalli radiodiagnostik asboblardan olingan axborotlarni to’plab, qayta ishlab tasvir ko’rinishga keltirib beradi. </a:t>
            </a:r>
            <a:endParaRPr sz="2000">
              <a:solidFill>
                <a:schemeClr val="dk1"/>
              </a:solidFill>
              <a:latin typeface="Calibri"/>
              <a:ea typeface="Calibri"/>
              <a:cs typeface="Calibri"/>
              <a:sym typeface="Calibri"/>
            </a:endParaRPr>
          </a:p>
          <a:p>
            <a:pPr indent="449580" lvl="0" marL="0" marR="0" rtl="0" algn="just">
              <a:lnSpc>
                <a:spcPct val="150000"/>
              </a:lnSpc>
              <a:spcBef>
                <a:spcPts val="1000"/>
              </a:spcBef>
              <a:spcAft>
                <a:spcPts val="0"/>
              </a:spcAft>
              <a:buNone/>
            </a:pPr>
            <a:r>
              <a:rPr lang="en-US" sz="2800">
                <a:solidFill>
                  <a:schemeClr val="dk1"/>
                </a:solidFill>
                <a:latin typeface="Times New Roman"/>
                <a:ea typeface="Times New Roman"/>
                <a:cs typeface="Times New Roman"/>
                <a:sym typeface="Times New Roman"/>
              </a:rPr>
              <a:t>SAORI—01 tarkibiga «Gamma» hisoblash-o’lchash kompleksi, rangli displeylga ega bo’lgan protsessor, displey ekranidan suratga oluvchi polaroidli fotoqayd qilgich, axborotlarni qayta ishlovchi dastur bilan ta'minlovchi tayanch komplektlar kiradi.</a:t>
            </a:r>
            <a:endParaRPr sz="2800">
              <a:solidFill>
                <a:schemeClr val="dk1"/>
              </a:solidFill>
              <a:latin typeface="Calibri"/>
              <a:ea typeface="Calibri"/>
              <a:cs typeface="Calibri"/>
              <a:sym typeface="Calibri"/>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grpSp>
        <p:nvGrpSpPr>
          <p:cNvPr id="380" name="Google Shape;380;p26"/>
          <p:cNvGrpSpPr/>
          <p:nvPr/>
        </p:nvGrpSpPr>
        <p:grpSpPr>
          <a:xfrm>
            <a:off x="763793" y="719666"/>
            <a:ext cx="10703858" cy="5418666"/>
            <a:chOff x="0" y="0"/>
            <a:chExt cx="10703858" cy="5418666"/>
          </a:xfrm>
        </p:grpSpPr>
        <p:sp>
          <p:nvSpPr>
            <p:cNvPr id="381" name="Google Shape;381;p26"/>
            <p:cNvSpPr/>
            <p:nvPr/>
          </p:nvSpPr>
          <p:spPr>
            <a:xfrm>
              <a:off x="0" y="0"/>
              <a:ext cx="10703858" cy="1625600"/>
            </a:xfrm>
            <a:prstGeom prst="rect">
              <a:avLst/>
            </a:prstGeom>
            <a:solidFill>
              <a:srgbClr val="784D38"/>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26"/>
            <p:cNvSpPr txBox="1"/>
            <p:nvPr/>
          </p:nvSpPr>
          <p:spPr>
            <a:xfrm>
              <a:off x="0" y="0"/>
              <a:ext cx="10703858" cy="1625600"/>
            </a:xfrm>
            <a:prstGeom prst="rect">
              <a:avLst/>
            </a:prstGeom>
            <a:noFill/>
            <a:ln>
              <a:noFill/>
            </a:ln>
          </p:spPr>
          <p:txBody>
            <a:bodyPr anchorCtr="0" anchor="ctr" bIns="152400" lIns="152400" spcFirstLastPara="1" rIns="152400" wrap="square" tIns="152400">
              <a:noAutofit/>
            </a:bodyPr>
            <a:lstStyle/>
            <a:p>
              <a:pPr indent="0" lvl="0" marL="0" marR="0" rtl="0" algn="ctr">
                <a:lnSpc>
                  <a:spcPct val="90000"/>
                </a:lnSpc>
                <a:spcBef>
                  <a:spcPts val="0"/>
                </a:spcBef>
                <a:spcAft>
                  <a:spcPts val="0"/>
                </a:spcAft>
                <a:buClr>
                  <a:schemeClr val="lt1"/>
                </a:buClr>
                <a:buSzPts val="4000"/>
                <a:buFont typeface="Times New Roman"/>
                <a:buNone/>
              </a:pPr>
              <a:r>
                <a:rPr lang="en-US" sz="4000">
                  <a:solidFill>
                    <a:schemeClr val="lt1"/>
                  </a:solidFill>
                  <a:latin typeface="Times New Roman"/>
                  <a:ea typeface="Times New Roman"/>
                  <a:cs typeface="Times New Roman"/>
                  <a:sym typeface="Times New Roman"/>
                </a:rPr>
                <a:t>SAORI—01 markali hisoblash sistemasi quyidagi texnik imkoniyatlarga ega</a:t>
              </a:r>
              <a:endParaRPr sz="4000">
                <a:solidFill>
                  <a:schemeClr val="lt1"/>
                </a:solidFill>
                <a:latin typeface="Times New Roman"/>
                <a:ea typeface="Times New Roman"/>
                <a:cs typeface="Times New Roman"/>
                <a:sym typeface="Times New Roman"/>
              </a:endParaRPr>
            </a:p>
          </p:txBody>
        </p:sp>
        <p:sp>
          <p:nvSpPr>
            <p:cNvPr id="383" name="Google Shape;383;p26"/>
            <p:cNvSpPr/>
            <p:nvPr/>
          </p:nvSpPr>
          <p:spPr>
            <a:xfrm>
              <a:off x="3584" y="1625600"/>
              <a:ext cx="1255995" cy="3413760"/>
            </a:xfrm>
            <a:prstGeom prst="rect">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26"/>
            <p:cNvSpPr txBox="1"/>
            <p:nvPr/>
          </p:nvSpPr>
          <p:spPr>
            <a:xfrm>
              <a:off x="3584" y="1625600"/>
              <a:ext cx="1255995" cy="3413760"/>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Axborot to’plash usuli «Spisok», «Kadr»</a:t>
              </a:r>
              <a:endParaRPr sz="2000">
                <a:solidFill>
                  <a:schemeClr val="lt1"/>
                </a:solidFill>
                <a:latin typeface="Times New Roman"/>
                <a:ea typeface="Times New Roman"/>
                <a:cs typeface="Times New Roman"/>
                <a:sym typeface="Times New Roman"/>
              </a:endParaRPr>
            </a:p>
          </p:txBody>
        </p:sp>
        <p:sp>
          <p:nvSpPr>
            <p:cNvPr id="385" name="Google Shape;385;p26"/>
            <p:cNvSpPr/>
            <p:nvPr/>
          </p:nvSpPr>
          <p:spPr>
            <a:xfrm>
              <a:off x="1259579" y="1625600"/>
              <a:ext cx="1557495" cy="3413760"/>
            </a:xfrm>
            <a:prstGeom prst="rect">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26"/>
            <p:cNvSpPr txBox="1"/>
            <p:nvPr/>
          </p:nvSpPr>
          <p:spPr>
            <a:xfrm>
              <a:off x="1259579" y="1625600"/>
              <a:ext cx="1557495" cy="3413760"/>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Tasvirni ko’rsatuvchi matritsa elementlari soni - 128x128</a:t>
              </a:r>
              <a:endParaRPr sz="2000">
                <a:solidFill>
                  <a:schemeClr val="lt1"/>
                </a:solidFill>
                <a:latin typeface="Times New Roman"/>
                <a:ea typeface="Times New Roman"/>
                <a:cs typeface="Times New Roman"/>
                <a:sym typeface="Times New Roman"/>
              </a:endParaRPr>
            </a:p>
          </p:txBody>
        </p:sp>
        <p:sp>
          <p:nvSpPr>
            <p:cNvPr id="387" name="Google Shape;387;p26"/>
            <p:cNvSpPr/>
            <p:nvPr/>
          </p:nvSpPr>
          <p:spPr>
            <a:xfrm>
              <a:off x="2817075" y="1625600"/>
              <a:ext cx="1557495" cy="3413760"/>
            </a:xfrm>
            <a:prstGeom prst="rect">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26"/>
            <p:cNvSpPr txBox="1"/>
            <p:nvPr/>
          </p:nvSpPr>
          <p:spPr>
            <a:xfrm>
              <a:off x="2817075" y="1625600"/>
              <a:ext cx="1557495" cy="3413760"/>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Rangli yorqinlik darajalari — 64 ta</a:t>
              </a:r>
              <a:endParaRPr sz="2000">
                <a:solidFill>
                  <a:schemeClr val="lt1"/>
                </a:solidFill>
                <a:latin typeface="Times New Roman"/>
                <a:ea typeface="Times New Roman"/>
                <a:cs typeface="Times New Roman"/>
                <a:sym typeface="Times New Roman"/>
              </a:endParaRPr>
            </a:p>
          </p:txBody>
        </p:sp>
        <p:sp>
          <p:nvSpPr>
            <p:cNvPr id="389" name="Google Shape;389;p26"/>
            <p:cNvSpPr/>
            <p:nvPr/>
          </p:nvSpPr>
          <p:spPr>
            <a:xfrm>
              <a:off x="4374570" y="1625600"/>
              <a:ext cx="1557495" cy="3413760"/>
            </a:xfrm>
            <a:prstGeom prst="rect">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26"/>
            <p:cNvSpPr txBox="1"/>
            <p:nvPr/>
          </p:nvSpPr>
          <p:spPr>
            <a:xfrm>
              <a:off x="4374570" y="1625600"/>
              <a:ext cx="1557495" cy="3413760"/>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Bir vaqtning o’zida 8 ta tasvir ko’rsatilishi mumkin</a:t>
              </a:r>
              <a:endParaRPr sz="2000">
                <a:solidFill>
                  <a:schemeClr val="lt1"/>
                </a:solidFill>
                <a:latin typeface="Times New Roman"/>
                <a:ea typeface="Times New Roman"/>
                <a:cs typeface="Times New Roman"/>
                <a:sym typeface="Times New Roman"/>
              </a:endParaRPr>
            </a:p>
          </p:txBody>
        </p:sp>
        <p:sp>
          <p:nvSpPr>
            <p:cNvPr id="391" name="Google Shape;391;p26"/>
            <p:cNvSpPr/>
            <p:nvPr/>
          </p:nvSpPr>
          <p:spPr>
            <a:xfrm>
              <a:off x="5932065" y="1625600"/>
              <a:ext cx="1651038" cy="3413760"/>
            </a:xfrm>
            <a:prstGeom prst="rect">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26"/>
            <p:cNvSpPr txBox="1"/>
            <p:nvPr/>
          </p:nvSpPr>
          <p:spPr>
            <a:xfrm>
              <a:off x="5932065" y="1625600"/>
              <a:ext cx="1651038" cy="3413760"/>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Axborot yig’ish tezligi gamma kamera bilan ishlaganda har sekundda 100000 ta</a:t>
              </a:r>
              <a:endParaRPr sz="2000">
                <a:solidFill>
                  <a:schemeClr val="lt1"/>
                </a:solidFill>
                <a:latin typeface="Times New Roman"/>
                <a:ea typeface="Times New Roman"/>
                <a:cs typeface="Times New Roman"/>
                <a:sym typeface="Times New Roman"/>
              </a:endParaRPr>
            </a:p>
          </p:txBody>
        </p:sp>
        <p:sp>
          <p:nvSpPr>
            <p:cNvPr id="393" name="Google Shape;393;p26"/>
            <p:cNvSpPr/>
            <p:nvPr/>
          </p:nvSpPr>
          <p:spPr>
            <a:xfrm>
              <a:off x="7583103" y="1625600"/>
              <a:ext cx="1935577" cy="3413760"/>
            </a:xfrm>
            <a:prstGeom prst="rect">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26"/>
            <p:cNvSpPr txBox="1"/>
            <p:nvPr/>
          </p:nvSpPr>
          <p:spPr>
            <a:xfrm>
              <a:off x="7583103" y="1625600"/>
              <a:ext cx="1935577" cy="3413760"/>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Axborot yig’ish tezligi ko’p kanalli radiodiagnostik asboblar bilan ishlaganda 10000 ta</a:t>
              </a:r>
              <a:endParaRPr sz="2000">
                <a:solidFill>
                  <a:schemeClr val="lt1"/>
                </a:solidFill>
                <a:latin typeface="Times New Roman"/>
                <a:ea typeface="Times New Roman"/>
                <a:cs typeface="Times New Roman"/>
                <a:sym typeface="Times New Roman"/>
              </a:endParaRPr>
            </a:p>
          </p:txBody>
        </p:sp>
        <p:sp>
          <p:nvSpPr>
            <p:cNvPr id="395" name="Google Shape;395;p26"/>
            <p:cNvSpPr/>
            <p:nvPr/>
          </p:nvSpPr>
          <p:spPr>
            <a:xfrm>
              <a:off x="9518680" y="1625600"/>
              <a:ext cx="1181593" cy="3413760"/>
            </a:xfrm>
            <a:prstGeom prst="rect">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26"/>
            <p:cNvSpPr txBox="1"/>
            <p:nvPr/>
          </p:nvSpPr>
          <p:spPr>
            <a:xfrm>
              <a:off x="9518680" y="1625600"/>
              <a:ext cx="1181593" cy="3413760"/>
            </a:xfrm>
            <a:prstGeom prst="rect">
              <a:avLst/>
            </a:prstGeom>
            <a:noFill/>
            <a:ln>
              <a:noFill/>
            </a:ln>
          </p:spPr>
          <p:txBody>
            <a:bodyPr anchorCtr="0" anchor="ctr" bIns="76200" lIns="76200" spcFirstLastPara="1" rIns="76200" wrap="square" tIns="76200">
              <a:noAutofit/>
            </a:bodyPr>
            <a:lstStyle/>
            <a:p>
              <a:pPr indent="0" lvl="0" marL="0" marR="0" rtl="0" algn="ctr">
                <a:lnSpc>
                  <a:spcPct val="90000"/>
                </a:lnSpc>
                <a:spcBef>
                  <a:spcPts val="0"/>
                </a:spcBef>
                <a:spcAft>
                  <a:spcPts val="0"/>
                </a:spcAft>
                <a:buClr>
                  <a:schemeClr val="lt1"/>
                </a:buClr>
                <a:buSzPts val="2000"/>
                <a:buFont typeface="Times New Roman"/>
                <a:buNone/>
              </a:pPr>
              <a:r>
                <a:rPr lang="en-US" sz="2000">
                  <a:solidFill>
                    <a:schemeClr val="lt1"/>
                  </a:solidFill>
                  <a:latin typeface="Times New Roman"/>
                  <a:ea typeface="Times New Roman"/>
                  <a:cs typeface="Times New Roman"/>
                  <a:sym typeface="Times New Roman"/>
                </a:rPr>
                <a:t>Kanallar soni 20 ta</a:t>
              </a:r>
              <a:endParaRPr sz="2000">
                <a:solidFill>
                  <a:schemeClr val="lt1"/>
                </a:solidFill>
                <a:latin typeface="Times New Roman"/>
                <a:ea typeface="Times New Roman"/>
                <a:cs typeface="Times New Roman"/>
                <a:sym typeface="Times New Roman"/>
              </a:endParaRPr>
            </a:p>
          </p:txBody>
        </p:sp>
        <p:sp>
          <p:nvSpPr>
            <p:cNvPr id="397" name="Google Shape;397;p26"/>
            <p:cNvSpPr/>
            <p:nvPr/>
          </p:nvSpPr>
          <p:spPr>
            <a:xfrm>
              <a:off x="0" y="5039360"/>
              <a:ext cx="10703858" cy="379306"/>
            </a:xfrm>
            <a:prstGeom prst="rect">
              <a:avLst/>
            </a:prstGeom>
            <a:solidFill>
              <a:srgbClr val="784D38"/>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27"/>
          <p:cNvSpPr/>
          <p:nvPr/>
        </p:nvSpPr>
        <p:spPr>
          <a:xfrm>
            <a:off x="1514168" y="1707341"/>
            <a:ext cx="9071357" cy="286232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3600">
                <a:solidFill>
                  <a:schemeClr val="dk1"/>
                </a:solidFill>
                <a:latin typeface="Times New Roman"/>
                <a:ea typeface="Times New Roman"/>
                <a:cs typeface="Times New Roman"/>
                <a:sym typeface="Times New Roman"/>
              </a:rPr>
              <a:t>5. AYRIM RADIOIZOTOP TERAPIYASI VA DIAGNOSTIKASI TEХNIKALARINING VAZIFALARI HAMDA ASOSIY TEХNIK IMKONIYATLARI</a:t>
            </a:r>
            <a:endParaRPr sz="3600">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28"/>
          <p:cNvSpPr/>
          <p:nvPr/>
        </p:nvSpPr>
        <p:spPr>
          <a:xfrm>
            <a:off x="570155" y="245650"/>
            <a:ext cx="11069619" cy="156966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Times New Roman"/>
                <a:ea typeface="Times New Roman"/>
                <a:cs typeface="Times New Roman"/>
                <a:sym typeface="Times New Roman"/>
              </a:rPr>
              <a:t>	Hozirgi vaqtda radioizotop diagnostikasida zamonaviy emission kompyuter tomograf (EKT)lari hamda gamma diagnostik texnikalari ishlatilmoqda. Shulardan biri «Testoskan» markali emission kompyuter tomografi bo’lib, u quyidagi texnik imkoniyatlarga ega </a:t>
            </a:r>
            <a:endParaRPr sz="2400">
              <a:solidFill>
                <a:schemeClr val="dk1"/>
              </a:solidFill>
              <a:latin typeface="Times New Roman"/>
              <a:ea typeface="Times New Roman"/>
              <a:cs typeface="Times New Roman"/>
              <a:sym typeface="Times New Roman"/>
            </a:endParaRPr>
          </a:p>
        </p:txBody>
      </p:sp>
      <p:grpSp>
        <p:nvGrpSpPr>
          <p:cNvPr id="408" name="Google Shape;408;p28"/>
          <p:cNvGrpSpPr/>
          <p:nvPr/>
        </p:nvGrpSpPr>
        <p:grpSpPr>
          <a:xfrm>
            <a:off x="2484420" y="1939206"/>
            <a:ext cx="7692913" cy="4539360"/>
            <a:chOff x="0" y="123896"/>
            <a:chExt cx="7692913" cy="4539360"/>
          </a:xfrm>
        </p:grpSpPr>
        <p:sp>
          <p:nvSpPr>
            <p:cNvPr id="409" name="Google Shape;409;p28"/>
            <p:cNvSpPr/>
            <p:nvPr/>
          </p:nvSpPr>
          <p:spPr>
            <a:xfrm>
              <a:off x="0" y="330536"/>
              <a:ext cx="7692913" cy="352800"/>
            </a:xfrm>
            <a:prstGeom prst="rect">
              <a:avLst/>
            </a:prstGeom>
            <a:solidFill>
              <a:srgbClr val="CACACA">
                <a:alpha val="8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28"/>
            <p:cNvSpPr/>
            <p:nvPr/>
          </p:nvSpPr>
          <p:spPr>
            <a:xfrm>
              <a:off x="384645" y="123896"/>
              <a:ext cx="5385039" cy="413280"/>
            </a:xfrm>
            <a:prstGeom prst="roundRect">
              <a:avLst>
                <a:gd fmla="val 16667" name="adj"/>
              </a:avLst>
            </a:prstGeom>
            <a:solidFill>
              <a:schemeClr val="lt1"/>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1" name="Google Shape;411;p28"/>
            <p:cNvSpPr txBox="1"/>
            <p:nvPr/>
          </p:nvSpPr>
          <p:spPr>
            <a:xfrm>
              <a:off x="404820" y="144071"/>
              <a:ext cx="5344689" cy="372930"/>
            </a:xfrm>
            <a:prstGeom prst="rect">
              <a:avLst/>
            </a:prstGeom>
            <a:noFill/>
            <a:ln>
              <a:noFill/>
            </a:ln>
          </p:spPr>
          <p:txBody>
            <a:bodyPr anchorCtr="0" anchor="ctr" bIns="0" lIns="203525" spcFirstLastPara="1" rIns="203525" wrap="square" tIns="0">
              <a:noAutofit/>
            </a:bodyPr>
            <a:lstStyle/>
            <a:p>
              <a:pPr indent="0" lvl="0" marL="0" marR="0" rtl="0" algn="l">
                <a:lnSpc>
                  <a:spcPct val="90000"/>
                </a:lnSpc>
                <a:spcBef>
                  <a:spcPts val="0"/>
                </a:spcBef>
                <a:spcAft>
                  <a:spcPts val="0"/>
                </a:spcAft>
                <a:buClr>
                  <a:schemeClr val="lt1"/>
                </a:buClr>
                <a:buSzPts val="1800"/>
                <a:buFont typeface="Times New Roman"/>
                <a:buNone/>
              </a:pPr>
              <a:r>
                <a:rPr lang="en-US" sz="1800">
                  <a:solidFill>
                    <a:schemeClr val="lt1"/>
                  </a:solidFill>
                  <a:latin typeface="Times New Roman"/>
                  <a:ea typeface="Times New Roman"/>
                  <a:cs typeface="Times New Roman"/>
                  <a:sym typeface="Times New Roman"/>
                </a:rPr>
                <a:t>Tekshirilayotgan obyekt diametri - 240 mm</a:t>
              </a:r>
              <a:endParaRPr sz="1800">
                <a:solidFill>
                  <a:schemeClr val="lt1"/>
                </a:solidFill>
                <a:latin typeface="Times New Roman"/>
                <a:ea typeface="Times New Roman"/>
                <a:cs typeface="Times New Roman"/>
                <a:sym typeface="Times New Roman"/>
              </a:endParaRPr>
            </a:p>
          </p:txBody>
        </p:sp>
        <p:sp>
          <p:nvSpPr>
            <p:cNvPr id="412" name="Google Shape;412;p28"/>
            <p:cNvSpPr/>
            <p:nvPr/>
          </p:nvSpPr>
          <p:spPr>
            <a:xfrm>
              <a:off x="0" y="965576"/>
              <a:ext cx="7692913" cy="352800"/>
            </a:xfrm>
            <a:prstGeom prst="rect">
              <a:avLst/>
            </a:prstGeom>
            <a:solidFill>
              <a:srgbClr val="CACACA">
                <a:alpha val="8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28"/>
            <p:cNvSpPr/>
            <p:nvPr/>
          </p:nvSpPr>
          <p:spPr>
            <a:xfrm>
              <a:off x="384645" y="758936"/>
              <a:ext cx="5385039" cy="413280"/>
            </a:xfrm>
            <a:prstGeom prst="roundRect">
              <a:avLst>
                <a:gd fmla="val 16667" name="adj"/>
              </a:avLst>
            </a:prstGeom>
            <a:solidFill>
              <a:schemeClr val="lt1"/>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28"/>
            <p:cNvSpPr txBox="1"/>
            <p:nvPr/>
          </p:nvSpPr>
          <p:spPr>
            <a:xfrm>
              <a:off x="404820" y="779111"/>
              <a:ext cx="5344689" cy="372930"/>
            </a:xfrm>
            <a:prstGeom prst="rect">
              <a:avLst/>
            </a:prstGeom>
            <a:noFill/>
            <a:ln>
              <a:noFill/>
            </a:ln>
          </p:spPr>
          <p:txBody>
            <a:bodyPr anchorCtr="0" anchor="ctr" bIns="0" lIns="203525" spcFirstLastPara="1" rIns="203525" wrap="square" tIns="0">
              <a:noAutofit/>
            </a:bodyPr>
            <a:lstStyle/>
            <a:p>
              <a:pPr indent="0" lvl="0" marL="0" marR="0" rtl="0" algn="l">
                <a:lnSpc>
                  <a:spcPct val="90000"/>
                </a:lnSpc>
                <a:spcBef>
                  <a:spcPts val="0"/>
                </a:spcBef>
                <a:spcAft>
                  <a:spcPts val="0"/>
                </a:spcAft>
                <a:buClr>
                  <a:schemeClr val="lt1"/>
                </a:buClr>
                <a:buSzPts val="1800"/>
                <a:buFont typeface="Times New Roman"/>
                <a:buNone/>
              </a:pPr>
              <a:r>
                <a:rPr lang="en-US" sz="1800">
                  <a:solidFill>
                    <a:schemeClr val="lt1"/>
                  </a:solidFill>
                  <a:latin typeface="Times New Roman"/>
                  <a:ea typeface="Times New Roman"/>
                  <a:cs typeface="Times New Roman"/>
                  <a:sym typeface="Times New Roman"/>
                </a:rPr>
                <a:t>Detektorlar soni — 8 ta</a:t>
              </a:r>
              <a:endParaRPr sz="1800">
                <a:solidFill>
                  <a:schemeClr val="lt1"/>
                </a:solidFill>
                <a:latin typeface="Times New Roman"/>
                <a:ea typeface="Times New Roman"/>
                <a:cs typeface="Times New Roman"/>
                <a:sym typeface="Times New Roman"/>
              </a:endParaRPr>
            </a:p>
          </p:txBody>
        </p:sp>
        <p:sp>
          <p:nvSpPr>
            <p:cNvPr id="415" name="Google Shape;415;p28"/>
            <p:cNvSpPr/>
            <p:nvPr/>
          </p:nvSpPr>
          <p:spPr>
            <a:xfrm>
              <a:off x="0" y="1600616"/>
              <a:ext cx="7692913" cy="352800"/>
            </a:xfrm>
            <a:prstGeom prst="rect">
              <a:avLst/>
            </a:prstGeom>
            <a:solidFill>
              <a:srgbClr val="CACACA">
                <a:alpha val="8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28"/>
            <p:cNvSpPr/>
            <p:nvPr/>
          </p:nvSpPr>
          <p:spPr>
            <a:xfrm>
              <a:off x="384645" y="1393976"/>
              <a:ext cx="5385039" cy="413280"/>
            </a:xfrm>
            <a:prstGeom prst="roundRect">
              <a:avLst>
                <a:gd fmla="val 16667" name="adj"/>
              </a:avLst>
            </a:prstGeom>
            <a:solidFill>
              <a:schemeClr val="lt1"/>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28"/>
            <p:cNvSpPr txBox="1"/>
            <p:nvPr/>
          </p:nvSpPr>
          <p:spPr>
            <a:xfrm>
              <a:off x="404820" y="1414151"/>
              <a:ext cx="5344689" cy="372930"/>
            </a:xfrm>
            <a:prstGeom prst="rect">
              <a:avLst/>
            </a:prstGeom>
            <a:noFill/>
            <a:ln>
              <a:noFill/>
            </a:ln>
          </p:spPr>
          <p:txBody>
            <a:bodyPr anchorCtr="0" anchor="ctr" bIns="0" lIns="203525" spcFirstLastPara="1" rIns="203525" wrap="square" tIns="0">
              <a:noAutofit/>
            </a:bodyPr>
            <a:lstStyle/>
            <a:p>
              <a:pPr indent="0" lvl="0" marL="0" marR="0" rtl="0" algn="l">
                <a:lnSpc>
                  <a:spcPct val="90000"/>
                </a:lnSpc>
                <a:spcBef>
                  <a:spcPts val="0"/>
                </a:spcBef>
                <a:spcAft>
                  <a:spcPts val="0"/>
                </a:spcAft>
                <a:buClr>
                  <a:schemeClr val="lt1"/>
                </a:buClr>
                <a:buSzPts val="1800"/>
                <a:buFont typeface="Times New Roman"/>
                <a:buNone/>
              </a:pPr>
              <a:r>
                <a:rPr lang="en-US" sz="1800">
                  <a:solidFill>
                    <a:schemeClr val="lt1"/>
                  </a:solidFill>
                  <a:latin typeface="Times New Roman"/>
                  <a:ea typeface="Times New Roman"/>
                  <a:cs typeface="Times New Roman"/>
                  <a:sym typeface="Times New Roman"/>
                </a:rPr>
                <a:t>Proeksiyalar soni - 120 ta</a:t>
              </a:r>
              <a:endParaRPr sz="1800">
                <a:solidFill>
                  <a:schemeClr val="lt1"/>
                </a:solidFill>
                <a:latin typeface="Times New Roman"/>
                <a:ea typeface="Times New Roman"/>
                <a:cs typeface="Times New Roman"/>
                <a:sym typeface="Times New Roman"/>
              </a:endParaRPr>
            </a:p>
          </p:txBody>
        </p:sp>
        <p:sp>
          <p:nvSpPr>
            <p:cNvPr id="418" name="Google Shape;418;p28"/>
            <p:cNvSpPr/>
            <p:nvPr/>
          </p:nvSpPr>
          <p:spPr>
            <a:xfrm>
              <a:off x="0" y="2235656"/>
              <a:ext cx="7692913" cy="352800"/>
            </a:xfrm>
            <a:prstGeom prst="rect">
              <a:avLst/>
            </a:prstGeom>
            <a:solidFill>
              <a:srgbClr val="CACACA">
                <a:alpha val="8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28"/>
            <p:cNvSpPr/>
            <p:nvPr/>
          </p:nvSpPr>
          <p:spPr>
            <a:xfrm>
              <a:off x="384645" y="2029016"/>
              <a:ext cx="5385039" cy="413280"/>
            </a:xfrm>
            <a:prstGeom prst="roundRect">
              <a:avLst>
                <a:gd fmla="val 16667" name="adj"/>
              </a:avLst>
            </a:prstGeom>
            <a:solidFill>
              <a:schemeClr val="lt1"/>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28"/>
            <p:cNvSpPr txBox="1"/>
            <p:nvPr/>
          </p:nvSpPr>
          <p:spPr>
            <a:xfrm>
              <a:off x="404820" y="2049191"/>
              <a:ext cx="5344689" cy="372930"/>
            </a:xfrm>
            <a:prstGeom prst="rect">
              <a:avLst/>
            </a:prstGeom>
            <a:noFill/>
            <a:ln>
              <a:noFill/>
            </a:ln>
          </p:spPr>
          <p:txBody>
            <a:bodyPr anchorCtr="0" anchor="ctr" bIns="0" lIns="203525" spcFirstLastPara="1" rIns="203525" wrap="square" tIns="0">
              <a:noAutofit/>
            </a:bodyPr>
            <a:lstStyle/>
            <a:p>
              <a:pPr indent="0" lvl="0" marL="0" marR="0" rtl="0" algn="l">
                <a:lnSpc>
                  <a:spcPct val="90000"/>
                </a:lnSpc>
                <a:spcBef>
                  <a:spcPts val="0"/>
                </a:spcBef>
                <a:spcAft>
                  <a:spcPts val="0"/>
                </a:spcAft>
                <a:buClr>
                  <a:schemeClr val="lt1"/>
                </a:buClr>
                <a:buSzPts val="1800"/>
                <a:buFont typeface="Times New Roman"/>
                <a:buNone/>
              </a:pPr>
              <a:r>
                <a:rPr lang="en-US" sz="1800">
                  <a:solidFill>
                    <a:schemeClr val="lt1"/>
                  </a:solidFill>
                  <a:latin typeface="Times New Roman"/>
                  <a:ea typeface="Times New Roman"/>
                  <a:cs typeface="Times New Roman"/>
                  <a:sym typeface="Times New Roman"/>
                </a:rPr>
                <a:t>90° burchak ostida surilib-surilib harakatlanadi</a:t>
              </a:r>
              <a:endParaRPr sz="1800">
                <a:solidFill>
                  <a:schemeClr val="lt1"/>
                </a:solidFill>
                <a:latin typeface="Times New Roman"/>
                <a:ea typeface="Times New Roman"/>
                <a:cs typeface="Times New Roman"/>
                <a:sym typeface="Times New Roman"/>
              </a:endParaRPr>
            </a:p>
          </p:txBody>
        </p:sp>
        <p:sp>
          <p:nvSpPr>
            <p:cNvPr id="421" name="Google Shape;421;p28"/>
            <p:cNvSpPr/>
            <p:nvPr/>
          </p:nvSpPr>
          <p:spPr>
            <a:xfrm>
              <a:off x="0" y="3040376"/>
              <a:ext cx="7692913" cy="352800"/>
            </a:xfrm>
            <a:prstGeom prst="rect">
              <a:avLst/>
            </a:prstGeom>
            <a:solidFill>
              <a:srgbClr val="CACACA">
                <a:alpha val="8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28"/>
            <p:cNvSpPr/>
            <p:nvPr/>
          </p:nvSpPr>
          <p:spPr>
            <a:xfrm>
              <a:off x="384645" y="2664056"/>
              <a:ext cx="5385039" cy="582960"/>
            </a:xfrm>
            <a:prstGeom prst="roundRect">
              <a:avLst>
                <a:gd fmla="val 16667" name="adj"/>
              </a:avLst>
            </a:prstGeom>
            <a:solidFill>
              <a:schemeClr val="lt1"/>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28"/>
            <p:cNvSpPr txBox="1"/>
            <p:nvPr/>
          </p:nvSpPr>
          <p:spPr>
            <a:xfrm>
              <a:off x="413103" y="2692514"/>
              <a:ext cx="5328123" cy="526044"/>
            </a:xfrm>
            <a:prstGeom prst="rect">
              <a:avLst/>
            </a:prstGeom>
            <a:noFill/>
            <a:ln>
              <a:noFill/>
            </a:ln>
          </p:spPr>
          <p:txBody>
            <a:bodyPr anchorCtr="0" anchor="ctr" bIns="0" lIns="203525" spcFirstLastPara="1" rIns="203525" wrap="square" tIns="0">
              <a:noAutofit/>
            </a:bodyPr>
            <a:lstStyle/>
            <a:p>
              <a:pPr indent="0" lvl="0" marL="0" marR="0" rtl="0" algn="l">
                <a:lnSpc>
                  <a:spcPct val="90000"/>
                </a:lnSpc>
                <a:spcBef>
                  <a:spcPts val="0"/>
                </a:spcBef>
                <a:spcAft>
                  <a:spcPts val="0"/>
                </a:spcAft>
                <a:buClr>
                  <a:schemeClr val="lt1"/>
                </a:buClr>
                <a:buSzPts val="1800"/>
                <a:buFont typeface="Times New Roman"/>
                <a:buNone/>
              </a:pPr>
              <a:r>
                <a:rPr lang="en-US" sz="1800">
                  <a:solidFill>
                    <a:schemeClr val="lt1"/>
                  </a:solidFill>
                  <a:latin typeface="Times New Roman"/>
                  <a:ea typeface="Times New Roman"/>
                  <a:cs typeface="Times New Roman"/>
                  <a:sym typeface="Times New Roman"/>
                </a:rPr>
                <a:t>Teskari proeksiyali filtratsiya usuli bilan tasvirni qayta tiklaydi</a:t>
              </a:r>
              <a:endParaRPr sz="1800">
                <a:solidFill>
                  <a:schemeClr val="lt1"/>
                </a:solidFill>
                <a:latin typeface="Times New Roman"/>
                <a:ea typeface="Times New Roman"/>
                <a:cs typeface="Times New Roman"/>
                <a:sym typeface="Times New Roman"/>
              </a:endParaRPr>
            </a:p>
          </p:txBody>
        </p:sp>
        <p:sp>
          <p:nvSpPr>
            <p:cNvPr id="424" name="Google Shape;424;p28"/>
            <p:cNvSpPr/>
            <p:nvPr/>
          </p:nvSpPr>
          <p:spPr>
            <a:xfrm>
              <a:off x="0" y="3675416"/>
              <a:ext cx="7692913" cy="352800"/>
            </a:xfrm>
            <a:prstGeom prst="rect">
              <a:avLst/>
            </a:prstGeom>
            <a:solidFill>
              <a:srgbClr val="CACACA">
                <a:alpha val="8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28"/>
            <p:cNvSpPr/>
            <p:nvPr/>
          </p:nvSpPr>
          <p:spPr>
            <a:xfrm>
              <a:off x="384645" y="3468776"/>
              <a:ext cx="5385039" cy="413280"/>
            </a:xfrm>
            <a:prstGeom prst="roundRect">
              <a:avLst>
                <a:gd fmla="val 16667" name="adj"/>
              </a:avLst>
            </a:prstGeom>
            <a:solidFill>
              <a:schemeClr val="lt1"/>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28"/>
            <p:cNvSpPr txBox="1"/>
            <p:nvPr/>
          </p:nvSpPr>
          <p:spPr>
            <a:xfrm>
              <a:off x="404820" y="3488951"/>
              <a:ext cx="5344689" cy="372930"/>
            </a:xfrm>
            <a:prstGeom prst="rect">
              <a:avLst/>
            </a:prstGeom>
            <a:noFill/>
            <a:ln>
              <a:noFill/>
            </a:ln>
          </p:spPr>
          <p:txBody>
            <a:bodyPr anchorCtr="0" anchor="ctr" bIns="0" lIns="203525" spcFirstLastPara="1" rIns="203525" wrap="square" tIns="0">
              <a:noAutofit/>
            </a:bodyPr>
            <a:lstStyle/>
            <a:p>
              <a:pPr indent="0" lvl="0" marL="0" marR="0" rtl="0" algn="l">
                <a:lnSpc>
                  <a:spcPct val="90000"/>
                </a:lnSpc>
                <a:spcBef>
                  <a:spcPts val="0"/>
                </a:spcBef>
                <a:spcAft>
                  <a:spcPts val="0"/>
                </a:spcAft>
                <a:buClr>
                  <a:schemeClr val="lt1"/>
                </a:buClr>
                <a:buSzPts val="1800"/>
                <a:buFont typeface="Times New Roman"/>
                <a:buNone/>
              </a:pPr>
              <a:r>
                <a:rPr lang="en-US" sz="1800">
                  <a:solidFill>
                    <a:schemeClr val="lt1"/>
                  </a:solidFill>
                  <a:latin typeface="Times New Roman"/>
                  <a:ea typeface="Times New Roman"/>
                  <a:cs typeface="Times New Roman"/>
                  <a:sym typeface="Times New Roman"/>
                </a:rPr>
                <a:t>Matritsasining o’lchami — 64x64</a:t>
              </a:r>
              <a:endParaRPr sz="1800">
                <a:solidFill>
                  <a:schemeClr val="lt1"/>
                </a:solidFill>
                <a:latin typeface="Times New Roman"/>
                <a:ea typeface="Times New Roman"/>
                <a:cs typeface="Times New Roman"/>
                <a:sym typeface="Times New Roman"/>
              </a:endParaRPr>
            </a:p>
          </p:txBody>
        </p:sp>
        <p:sp>
          <p:nvSpPr>
            <p:cNvPr id="427" name="Google Shape;427;p28"/>
            <p:cNvSpPr/>
            <p:nvPr/>
          </p:nvSpPr>
          <p:spPr>
            <a:xfrm>
              <a:off x="0" y="4310456"/>
              <a:ext cx="7692913" cy="352800"/>
            </a:xfrm>
            <a:prstGeom prst="rect">
              <a:avLst/>
            </a:prstGeom>
            <a:solidFill>
              <a:srgbClr val="CACACA">
                <a:alpha val="89803"/>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28"/>
            <p:cNvSpPr/>
            <p:nvPr/>
          </p:nvSpPr>
          <p:spPr>
            <a:xfrm>
              <a:off x="384645" y="4103816"/>
              <a:ext cx="5385039" cy="413280"/>
            </a:xfrm>
            <a:prstGeom prst="roundRect">
              <a:avLst>
                <a:gd fmla="val 16667" name="adj"/>
              </a:avLst>
            </a:prstGeom>
            <a:solidFill>
              <a:schemeClr val="lt1"/>
            </a:soli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28"/>
            <p:cNvSpPr txBox="1"/>
            <p:nvPr/>
          </p:nvSpPr>
          <p:spPr>
            <a:xfrm>
              <a:off x="404820" y="4123991"/>
              <a:ext cx="5344689" cy="372930"/>
            </a:xfrm>
            <a:prstGeom prst="rect">
              <a:avLst/>
            </a:prstGeom>
            <a:noFill/>
            <a:ln>
              <a:noFill/>
            </a:ln>
          </p:spPr>
          <p:txBody>
            <a:bodyPr anchorCtr="0" anchor="ctr" bIns="0" lIns="203525" spcFirstLastPara="1" rIns="203525" wrap="square" tIns="0">
              <a:noAutofit/>
            </a:bodyPr>
            <a:lstStyle/>
            <a:p>
              <a:pPr indent="0" lvl="0" marL="0" marR="0" rtl="0" algn="l">
                <a:lnSpc>
                  <a:spcPct val="90000"/>
                </a:lnSpc>
                <a:spcBef>
                  <a:spcPts val="0"/>
                </a:spcBef>
                <a:spcAft>
                  <a:spcPts val="0"/>
                </a:spcAft>
                <a:buClr>
                  <a:schemeClr val="lt1"/>
                </a:buClr>
                <a:buSzPts val="1800"/>
                <a:buFont typeface="Times New Roman"/>
                <a:buNone/>
              </a:pPr>
              <a:r>
                <a:rPr lang="en-US" sz="1800">
                  <a:solidFill>
                    <a:schemeClr val="lt1"/>
                  </a:solidFill>
                  <a:latin typeface="Times New Roman"/>
                  <a:ea typeface="Times New Roman"/>
                  <a:cs typeface="Times New Roman"/>
                  <a:sym typeface="Times New Roman"/>
                </a:rPr>
                <a:t>Tekislik va tomografik echimi 25 mm dan kam emas</a:t>
              </a:r>
              <a:endParaRPr sz="1800">
                <a:solidFill>
                  <a:schemeClr val="lt1"/>
                </a:solidFill>
                <a:latin typeface="Times New Roman"/>
                <a:ea typeface="Times New Roman"/>
                <a:cs typeface="Times New Roman"/>
                <a:sym typeface="Times New Roman"/>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29"/>
          <p:cNvSpPr/>
          <p:nvPr/>
        </p:nvSpPr>
        <p:spPr>
          <a:xfrm>
            <a:off x="699246" y="298089"/>
            <a:ext cx="10822193" cy="95410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800">
                <a:solidFill>
                  <a:schemeClr val="dk1"/>
                </a:solidFill>
                <a:latin typeface="Times New Roman"/>
                <a:ea typeface="Times New Roman"/>
                <a:cs typeface="Times New Roman"/>
                <a:sym typeface="Times New Roman"/>
              </a:rPr>
              <a:t>«Testoskan» apparati tarkibiga kiruvchi hisoblash kompleksi quyidagi imkoniyatlarga ega bo’lgan dasturlar bilan ta’minlanadi:</a:t>
            </a:r>
            <a:endParaRPr sz="2800">
              <a:solidFill>
                <a:schemeClr val="dk1"/>
              </a:solidFill>
              <a:latin typeface="Times New Roman"/>
              <a:ea typeface="Times New Roman"/>
              <a:cs typeface="Times New Roman"/>
              <a:sym typeface="Times New Roman"/>
            </a:endParaRPr>
          </a:p>
        </p:txBody>
      </p:sp>
      <p:grpSp>
        <p:nvGrpSpPr>
          <p:cNvPr id="435" name="Google Shape;435;p29"/>
          <p:cNvGrpSpPr/>
          <p:nvPr/>
        </p:nvGrpSpPr>
        <p:grpSpPr>
          <a:xfrm>
            <a:off x="699246" y="1457449"/>
            <a:ext cx="10940526" cy="5110308"/>
            <a:chOff x="0" y="-16350"/>
            <a:chExt cx="10940526" cy="5110308"/>
          </a:xfrm>
        </p:grpSpPr>
        <p:sp>
          <p:nvSpPr>
            <p:cNvPr id="436" name="Google Shape;436;p29"/>
            <p:cNvSpPr/>
            <p:nvPr/>
          </p:nvSpPr>
          <p:spPr>
            <a:xfrm>
              <a:off x="0" y="-16350"/>
              <a:ext cx="8424205" cy="913969"/>
            </a:xfrm>
            <a:prstGeom prst="roundRect">
              <a:avLst>
                <a:gd fmla="val 10000" name="adj"/>
              </a:avLst>
            </a:prstGeom>
            <a:gradFill>
              <a:gsLst>
                <a:gs pos="0">
                  <a:srgbClr val="5B6C47"/>
                </a:gs>
                <a:gs pos="34000">
                  <a:srgbClr val="5C6C48"/>
                </a:gs>
                <a:gs pos="70000">
                  <a:srgbClr val="5E6E49"/>
                </a:gs>
                <a:gs pos="100000">
                  <a:srgbClr val="637150"/>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29"/>
            <p:cNvSpPr txBox="1"/>
            <p:nvPr/>
          </p:nvSpPr>
          <p:spPr>
            <a:xfrm>
              <a:off x="26769" y="10419"/>
              <a:ext cx="7331027" cy="860431"/>
            </a:xfrm>
            <a:prstGeom prst="rect">
              <a:avLst/>
            </a:prstGeom>
            <a:noFill/>
            <a:ln>
              <a:noFill/>
            </a:ln>
          </p:spPr>
          <p:txBody>
            <a:bodyPr anchorCtr="0" anchor="ctr" bIns="91425" lIns="91425" spcFirstLastPara="1" rIns="91425" wrap="square" tIns="91425">
              <a:noAutofit/>
            </a:bodyPr>
            <a:lstStyle/>
            <a:p>
              <a:pPr indent="0" lvl="0" marL="0" marR="0" rtl="0" algn="just">
                <a:lnSpc>
                  <a:spcPct val="90000"/>
                </a:lnSpc>
                <a:spcBef>
                  <a:spcPts val="0"/>
                </a:spcBef>
                <a:spcAft>
                  <a:spcPts val="0"/>
                </a:spcAft>
                <a:buClr>
                  <a:schemeClr val="lt1"/>
                </a:buClr>
                <a:buSzPts val="2400"/>
                <a:buFont typeface="Times New Roman"/>
                <a:buNone/>
              </a:pPr>
              <a:r>
                <a:rPr lang="en-US" sz="2400">
                  <a:solidFill>
                    <a:schemeClr val="lt1"/>
                  </a:solidFill>
                  <a:latin typeface="Times New Roman"/>
                  <a:ea typeface="Times New Roman"/>
                  <a:cs typeface="Times New Roman"/>
                  <a:sym typeface="Times New Roman"/>
                </a:rPr>
                <a:t>tekshirish xarakteri va bemor to’g’risida axborotni qabul qilish hamda saqlashni amalga oshiruvchi</a:t>
              </a:r>
              <a:endParaRPr sz="2400">
                <a:solidFill>
                  <a:schemeClr val="lt1"/>
                </a:solidFill>
                <a:latin typeface="Times New Roman"/>
                <a:ea typeface="Times New Roman"/>
                <a:cs typeface="Times New Roman"/>
                <a:sym typeface="Times New Roman"/>
              </a:endParaRPr>
            </a:p>
          </p:txBody>
        </p:sp>
        <p:sp>
          <p:nvSpPr>
            <p:cNvPr id="438" name="Google Shape;438;p29"/>
            <p:cNvSpPr/>
            <p:nvPr/>
          </p:nvSpPr>
          <p:spPr>
            <a:xfrm>
              <a:off x="629080" y="1024558"/>
              <a:ext cx="8424205" cy="913969"/>
            </a:xfrm>
            <a:prstGeom prst="roundRect">
              <a:avLst>
                <a:gd fmla="val 10000" name="adj"/>
              </a:avLst>
            </a:prstGeom>
            <a:gradFill>
              <a:gsLst>
                <a:gs pos="0">
                  <a:srgbClr val="5B6C47"/>
                </a:gs>
                <a:gs pos="34000">
                  <a:srgbClr val="5C6C48"/>
                </a:gs>
                <a:gs pos="70000">
                  <a:srgbClr val="5E6E49"/>
                </a:gs>
                <a:gs pos="100000">
                  <a:srgbClr val="637150"/>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29"/>
            <p:cNvSpPr txBox="1"/>
            <p:nvPr/>
          </p:nvSpPr>
          <p:spPr>
            <a:xfrm>
              <a:off x="655849" y="1051327"/>
              <a:ext cx="7147507" cy="860431"/>
            </a:xfrm>
            <a:prstGeom prst="rect">
              <a:avLst/>
            </a:prstGeom>
            <a:noFill/>
            <a:ln>
              <a:noFill/>
            </a:ln>
          </p:spPr>
          <p:txBody>
            <a:bodyPr anchorCtr="0" anchor="ctr" bIns="91425" lIns="91425" spcFirstLastPara="1" rIns="91425" wrap="square" tIns="91425">
              <a:noAutofit/>
            </a:bodyPr>
            <a:lstStyle/>
            <a:p>
              <a:pPr indent="0" lvl="0" marL="0" marR="0" rtl="0" algn="just">
                <a:lnSpc>
                  <a:spcPct val="90000"/>
                </a:lnSpc>
                <a:spcBef>
                  <a:spcPts val="0"/>
                </a:spcBef>
                <a:spcAft>
                  <a:spcPts val="0"/>
                </a:spcAft>
                <a:buClr>
                  <a:schemeClr val="lt1"/>
                </a:buClr>
                <a:buSzPts val="2400"/>
                <a:buFont typeface="Times New Roman"/>
                <a:buNone/>
              </a:pPr>
              <a:r>
                <a:rPr lang="en-US" sz="2400">
                  <a:solidFill>
                    <a:schemeClr val="lt1"/>
                  </a:solidFill>
                  <a:latin typeface="Times New Roman"/>
                  <a:ea typeface="Times New Roman"/>
                  <a:cs typeface="Times New Roman"/>
                  <a:sym typeface="Times New Roman"/>
                </a:rPr>
                <a:t>pozitsiyalar haqida ma’lumotni qabul qilish, yig’ish va qayta ishlashni amalga oshiruvchi</a:t>
              </a:r>
              <a:endParaRPr sz="2400">
                <a:solidFill>
                  <a:schemeClr val="lt1"/>
                </a:solidFill>
                <a:latin typeface="Times New Roman"/>
                <a:ea typeface="Times New Roman"/>
                <a:cs typeface="Times New Roman"/>
                <a:sym typeface="Times New Roman"/>
              </a:endParaRPr>
            </a:p>
          </p:txBody>
        </p:sp>
        <p:sp>
          <p:nvSpPr>
            <p:cNvPr id="440" name="Google Shape;440;p29"/>
            <p:cNvSpPr/>
            <p:nvPr/>
          </p:nvSpPr>
          <p:spPr>
            <a:xfrm>
              <a:off x="1258160" y="2065468"/>
              <a:ext cx="8424205" cy="913969"/>
            </a:xfrm>
            <a:prstGeom prst="roundRect">
              <a:avLst>
                <a:gd fmla="val 10000" name="adj"/>
              </a:avLst>
            </a:prstGeom>
            <a:gradFill>
              <a:gsLst>
                <a:gs pos="0">
                  <a:srgbClr val="5B6C47"/>
                </a:gs>
                <a:gs pos="34000">
                  <a:srgbClr val="5C6C48"/>
                </a:gs>
                <a:gs pos="70000">
                  <a:srgbClr val="5E6E49"/>
                </a:gs>
                <a:gs pos="100000">
                  <a:srgbClr val="637150"/>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29"/>
            <p:cNvSpPr txBox="1"/>
            <p:nvPr/>
          </p:nvSpPr>
          <p:spPr>
            <a:xfrm>
              <a:off x="1284929" y="2092237"/>
              <a:ext cx="7147507" cy="860431"/>
            </a:xfrm>
            <a:prstGeom prst="rect">
              <a:avLst/>
            </a:prstGeom>
            <a:noFill/>
            <a:ln>
              <a:noFill/>
            </a:ln>
          </p:spPr>
          <p:txBody>
            <a:bodyPr anchorCtr="0" anchor="ctr" bIns="83800" lIns="83800" spcFirstLastPara="1" rIns="83800" wrap="square" tIns="83800">
              <a:noAutofit/>
            </a:bodyPr>
            <a:lstStyle/>
            <a:p>
              <a:pPr indent="0" lvl="0" marL="0" marR="0" rtl="0" algn="just">
                <a:lnSpc>
                  <a:spcPct val="90000"/>
                </a:lnSpc>
                <a:spcBef>
                  <a:spcPts val="0"/>
                </a:spcBef>
                <a:spcAft>
                  <a:spcPts val="0"/>
                </a:spcAft>
                <a:buClr>
                  <a:schemeClr val="lt1"/>
                </a:buClr>
                <a:buSzPts val="2200"/>
                <a:buFont typeface="Times New Roman"/>
                <a:buNone/>
              </a:pPr>
              <a:r>
                <a:rPr lang="en-US" sz="2200">
                  <a:solidFill>
                    <a:schemeClr val="lt1"/>
                  </a:solidFill>
                  <a:latin typeface="Times New Roman"/>
                  <a:ea typeface="Times New Roman"/>
                  <a:cs typeface="Times New Roman"/>
                  <a:sym typeface="Times New Roman"/>
                </a:rPr>
                <a:t>10 daqiqadan ko’p bo’lmagan vaqtda bir o’lchamli proeksiyalardan ikki o’lchamli proeksiyalarni qayta tiklashni amalga oshiruvchi</a:t>
              </a:r>
              <a:endParaRPr sz="2200">
                <a:solidFill>
                  <a:schemeClr val="lt1"/>
                </a:solidFill>
                <a:latin typeface="Times New Roman"/>
                <a:ea typeface="Times New Roman"/>
                <a:cs typeface="Times New Roman"/>
                <a:sym typeface="Times New Roman"/>
              </a:endParaRPr>
            </a:p>
          </p:txBody>
        </p:sp>
        <p:sp>
          <p:nvSpPr>
            <p:cNvPr id="442" name="Google Shape;442;p29"/>
            <p:cNvSpPr/>
            <p:nvPr/>
          </p:nvSpPr>
          <p:spPr>
            <a:xfrm>
              <a:off x="1887240" y="3106378"/>
              <a:ext cx="8424205" cy="913969"/>
            </a:xfrm>
            <a:prstGeom prst="roundRect">
              <a:avLst>
                <a:gd fmla="val 10000" name="adj"/>
              </a:avLst>
            </a:prstGeom>
            <a:gradFill>
              <a:gsLst>
                <a:gs pos="0">
                  <a:srgbClr val="5B6C47"/>
                </a:gs>
                <a:gs pos="34000">
                  <a:srgbClr val="5C6C48"/>
                </a:gs>
                <a:gs pos="70000">
                  <a:srgbClr val="5E6E49"/>
                </a:gs>
                <a:gs pos="100000">
                  <a:srgbClr val="637150"/>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29"/>
            <p:cNvSpPr txBox="1"/>
            <p:nvPr/>
          </p:nvSpPr>
          <p:spPr>
            <a:xfrm>
              <a:off x="1914009" y="3133147"/>
              <a:ext cx="7147507" cy="860431"/>
            </a:xfrm>
            <a:prstGeom prst="rect">
              <a:avLst/>
            </a:prstGeom>
            <a:noFill/>
            <a:ln>
              <a:noFill/>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Clr>
                  <a:schemeClr val="lt1"/>
                </a:buClr>
                <a:buSzPts val="2400"/>
                <a:buFont typeface="Times New Roman"/>
                <a:buNone/>
              </a:pPr>
              <a:r>
                <a:rPr lang="en-US" sz="2400">
                  <a:solidFill>
                    <a:schemeClr val="lt1"/>
                  </a:solidFill>
                  <a:latin typeface="Times New Roman"/>
                  <a:ea typeface="Times New Roman"/>
                  <a:cs typeface="Times New Roman"/>
                  <a:sym typeface="Times New Roman"/>
                </a:rPr>
                <a:t>ularni ko’rinuvchi qilish va uzoq vaqtga saqlash</a:t>
              </a:r>
              <a:endParaRPr sz="2400">
                <a:solidFill>
                  <a:schemeClr val="lt1"/>
                </a:solidFill>
                <a:latin typeface="Times New Roman"/>
                <a:ea typeface="Times New Roman"/>
                <a:cs typeface="Times New Roman"/>
                <a:sym typeface="Times New Roman"/>
              </a:endParaRPr>
            </a:p>
          </p:txBody>
        </p:sp>
        <p:sp>
          <p:nvSpPr>
            <p:cNvPr id="444" name="Google Shape;444;p29"/>
            <p:cNvSpPr/>
            <p:nvPr/>
          </p:nvSpPr>
          <p:spPr>
            <a:xfrm>
              <a:off x="2516321" y="4114585"/>
              <a:ext cx="8424205" cy="979373"/>
            </a:xfrm>
            <a:prstGeom prst="roundRect">
              <a:avLst>
                <a:gd fmla="val 10000" name="adj"/>
              </a:avLst>
            </a:prstGeom>
            <a:gradFill>
              <a:gsLst>
                <a:gs pos="0">
                  <a:srgbClr val="5B6C47"/>
                </a:gs>
                <a:gs pos="34000">
                  <a:srgbClr val="5C6C48"/>
                </a:gs>
                <a:gs pos="70000">
                  <a:srgbClr val="5E6E49"/>
                </a:gs>
                <a:gs pos="100000">
                  <a:srgbClr val="637150"/>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29"/>
            <p:cNvSpPr txBox="1"/>
            <p:nvPr/>
          </p:nvSpPr>
          <p:spPr>
            <a:xfrm>
              <a:off x="2545006" y="4143270"/>
              <a:ext cx="7143675" cy="922003"/>
            </a:xfrm>
            <a:prstGeom prst="rect">
              <a:avLst/>
            </a:prstGeom>
            <a:noFill/>
            <a:ln>
              <a:noFill/>
            </a:ln>
          </p:spPr>
          <p:txBody>
            <a:bodyPr anchorCtr="0" anchor="ctr" bIns="91425" lIns="91425" spcFirstLastPara="1" rIns="91425" wrap="square" tIns="91425">
              <a:noAutofit/>
            </a:bodyPr>
            <a:lstStyle/>
            <a:p>
              <a:pPr indent="0" lvl="0" marL="0" marR="0" rtl="0" algn="just">
                <a:lnSpc>
                  <a:spcPct val="90000"/>
                </a:lnSpc>
                <a:spcBef>
                  <a:spcPts val="0"/>
                </a:spcBef>
                <a:spcAft>
                  <a:spcPts val="0"/>
                </a:spcAft>
                <a:buClr>
                  <a:schemeClr val="lt1"/>
                </a:buClr>
                <a:buSzPts val="2400"/>
                <a:buFont typeface="Times New Roman"/>
                <a:buNone/>
              </a:pPr>
              <a:r>
                <a:rPr lang="en-US" sz="2400">
                  <a:solidFill>
                    <a:schemeClr val="lt1"/>
                  </a:solidFill>
                  <a:latin typeface="Times New Roman"/>
                  <a:ea typeface="Times New Roman"/>
                  <a:cs typeface="Times New Roman"/>
                  <a:sym typeface="Times New Roman"/>
                </a:rPr>
                <a:t>operator bilan muloqot va kompleksning ishlashi nazoratini amalga oshiruvchi dasturlar bilan ta’minlanadi</a:t>
              </a:r>
              <a:endParaRPr sz="2400">
                <a:solidFill>
                  <a:schemeClr val="lt1"/>
                </a:solidFill>
                <a:latin typeface="Times New Roman"/>
                <a:ea typeface="Times New Roman"/>
                <a:cs typeface="Times New Roman"/>
                <a:sym typeface="Times New Roman"/>
              </a:endParaRPr>
            </a:p>
          </p:txBody>
        </p:sp>
        <p:sp>
          <p:nvSpPr>
            <p:cNvPr id="446" name="Google Shape;446;p29"/>
            <p:cNvSpPr/>
            <p:nvPr/>
          </p:nvSpPr>
          <p:spPr>
            <a:xfrm>
              <a:off x="7830125" y="651354"/>
              <a:ext cx="594080" cy="594080"/>
            </a:xfrm>
            <a:prstGeom prst="downArrow">
              <a:avLst>
                <a:gd fmla="val 55000" name="adj1"/>
                <a:gd fmla="val 45000" name="adj2"/>
              </a:avLst>
            </a:prstGeom>
            <a:solidFill>
              <a:srgbClr val="D2D4CE">
                <a:alpha val="89803"/>
              </a:srgbClr>
            </a:solidFill>
            <a:ln cap="flat" cmpd="sng" w="12700">
              <a:solidFill>
                <a:srgbClr val="D2D4CE">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29"/>
            <p:cNvSpPr txBox="1"/>
            <p:nvPr/>
          </p:nvSpPr>
          <p:spPr>
            <a:xfrm>
              <a:off x="7963793" y="651354"/>
              <a:ext cx="326744" cy="447045"/>
            </a:xfrm>
            <a:prstGeom prst="rect">
              <a:avLst/>
            </a:prstGeom>
            <a:noFill/>
            <a:ln>
              <a:noFill/>
            </a:ln>
          </p:spPr>
          <p:txBody>
            <a:bodyPr anchorCtr="0" anchor="ctr" bIns="34275" lIns="34275" spcFirstLastPara="1" rIns="34275" wrap="square" tIns="34275">
              <a:noAutofit/>
            </a:bodyPr>
            <a:lstStyle/>
            <a:p>
              <a:pPr indent="0" lvl="0" marL="0" marR="0" rtl="0" algn="ctr">
                <a:lnSpc>
                  <a:spcPct val="90000"/>
                </a:lnSpc>
                <a:spcBef>
                  <a:spcPts val="0"/>
                </a:spcBef>
                <a:spcAft>
                  <a:spcPts val="0"/>
                </a:spcAft>
                <a:buClr>
                  <a:schemeClr val="dk1"/>
                </a:buClr>
                <a:buSzPts val="2700"/>
                <a:buFont typeface="Calibri"/>
                <a:buNone/>
              </a:pPr>
              <a:r>
                <a:t/>
              </a:r>
              <a:endParaRPr sz="2700">
                <a:solidFill>
                  <a:schemeClr val="dk1"/>
                </a:solidFill>
                <a:latin typeface="Calibri"/>
                <a:ea typeface="Calibri"/>
                <a:cs typeface="Calibri"/>
                <a:sym typeface="Calibri"/>
              </a:endParaRPr>
            </a:p>
          </p:txBody>
        </p:sp>
        <p:sp>
          <p:nvSpPr>
            <p:cNvPr id="448" name="Google Shape;448;p29"/>
            <p:cNvSpPr/>
            <p:nvPr/>
          </p:nvSpPr>
          <p:spPr>
            <a:xfrm>
              <a:off x="8459205" y="1692264"/>
              <a:ext cx="594080" cy="594080"/>
            </a:xfrm>
            <a:prstGeom prst="downArrow">
              <a:avLst>
                <a:gd fmla="val 55000" name="adj1"/>
                <a:gd fmla="val 45000" name="adj2"/>
              </a:avLst>
            </a:prstGeom>
            <a:solidFill>
              <a:srgbClr val="D2D4CE">
                <a:alpha val="89803"/>
              </a:srgbClr>
            </a:solidFill>
            <a:ln cap="flat" cmpd="sng" w="12700">
              <a:solidFill>
                <a:srgbClr val="D2D4CE">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29"/>
            <p:cNvSpPr txBox="1"/>
            <p:nvPr/>
          </p:nvSpPr>
          <p:spPr>
            <a:xfrm>
              <a:off x="8592873" y="1692264"/>
              <a:ext cx="326744" cy="447045"/>
            </a:xfrm>
            <a:prstGeom prst="rect">
              <a:avLst/>
            </a:prstGeom>
            <a:noFill/>
            <a:ln>
              <a:noFill/>
            </a:ln>
          </p:spPr>
          <p:txBody>
            <a:bodyPr anchorCtr="0" anchor="ctr" bIns="34275" lIns="34275" spcFirstLastPara="1" rIns="34275" wrap="square" tIns="34275">
              <a:noAutofit/>
            </a:bodyPr>
            <a:lstStyle/>
            <a:p>
              <a:pPr indent="0" lvl="0" marL="0" marR="0" rtl="0" algn="ctr">
                <a:lnSpc>
                  <a:spcPct val="90000"/>
                </a:lnSpc>
                <a:spcBef>
                  <a:spcPts val="0"/>
                </a:spcBef>
                <a:spcAft>
                  <a:spcPts val="0"/>
                </a:spcAft>
                <a:buClr>
                  <a:schemeClr val="dk1"/>
                </a:buClr>
                <a:buSzPts val="2700"/>
                <a:buFont typeface="Calibri"/>
                <a:buNone/>
              </a:pPr>
              <a:r>
                <a:t/>
              </a:r>
              <a:endParaRPr sz="2700">
                <a:solidFill>
                  <a:schemeClr val="dk1"/>
                </a:solidFill>
                <a:latin typeface="Calibri"/>
                <a:ea typeface="Calibri"/>
                <a:cs typeface="Calibri"/>
                <a:sym typeface="Calibri"/>
              </a:endParaRPr>
            </a:p>
          </p:txBody>
        </p:sp>
        <p:sp>
          <p:nvSpPr>
            <p:cNvPr id="450" name="Google Shape;450;p29"/>
            <p:cNvSpPr/>
            <p:nvPr/>
          </p:nvSpPr>
          <p:spPr>
            <a:xfrm>
              <a:off x="9088286" y="2717940"/>
              <a:ext cx="594080" cy="594080"/>
            </a:xfrm>
            <a:prstGeom prst="downArrow">
              <a:avLst>
                <a:gd fmla="val 55000" name="adj1"/>
                <a:gd fmla="val 45000" name="adj2"/>
              </a:avLst>
            </a:prstGeom>
            <a:solidFill>
              <a:srgbClr val="D2D4CE">
                <a:alpha val="89803"/>
              </a:srgbClr>
            </a:solidFill>
            <a:ln cap="flat" cmpd="sng" w="12700">
              <a:solidFill>
                <a:srgbClr val="D2D4CE">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29"/>
            <p:cNvSpPr txBox="1"/>
            <p:nvPr/>
          </p:nvSpPr>
          <p:spPr>
            <a:xfrm>
              <a:off x="9221954" y="2717940"/>
              <a:ext cx="326744" cy="447045"/>
            </a:xfrm>
            <a:prstGeom prst="rect">
              <a:avLst/>
            </a:prstGeom>
            <a:noFill/>
            <a:ln>
              <a:noFill/>
            </a:ln>
          </p:spPr>
          <p:txBody>
            <a:bodyPr anchorCtr="0" anchor="ctr" bIns="34275" lIns="34275" spcFirstLastPara="1" rIns="34275" wrap="square" tIns="34275">
              <a:noAutofit/>
            </a:bodyPr>
            <a:lstStyle/>
            <a:p>
              <a:pPr indent="0" lvl="0" marL="0" marR="0" rtl="0" algn="ctr">
                <a:lnSpc>
                  <a:spcPct val="90000"/>
                </a:lnSpc>
                <a:spcBef>
                  <a:spcPts val="0"/>
                </a:spcBef>
                <a:spcAft>
                  <a:spcPts val="0"/>
                </a:spcAft>
                <a:buClr>
                  <a:schemeClr val="dk1"/>
                </a:buClr>
                <a:buSzPts val="2700"/>
                <a:buFont typeface="Calibri"/>
                <a:buNone/>
              </a:pPr>
              <a:r>
                <a:t/>
              </a:r>
              <a:endParaRPr sz="2700">
                <a:solidFill>
                  <a:schemeClr val="dk1"/>
                </a:solidFill>
                <a:latin typeface="Calibri"/>
                <a:ea typeface="Calibri"/>
                <a:cs typeface="Calibri"/>
                <a:sym typeface="Calibri"/>
              </a:endParaRPr>
            </a:p>
          </p:txBody>
        </p:sp>
        <p:sp>
          <p:nvSpPr>
            <p:cNvPr id="452" name="Google Shape;452;p29"/>
            <p:cNvSpPr/>
            <p:nvPr/>
          </p:nvSpPr>
          <p:spPr>
            <a:xfrm>
              <a:off x="9717366" y="3769005"/>
              <a:ext cx="594080" cy="594080"/>
            </a:xfrm>
            <a:prstGeom prst="downArrow">
              <a:avLst>
                <a:gd fmla="val 55000" name="adj1"/>
                <a:gd fmla="val 45000" name="adj2"/>
              </a:avLst>
            </a:prstGeom>
            <a:solidFill>
              <a:srgbClr val="D2D4CE">
                <a:alpha val="89803"/>
              </a:srgbClr>
            </a:solidFill>
            <a:ln cap="flat" cmpd="sng" w="12700">
              <a:solidFill>
                <a:srgbClr val="D2D4CE">
                  <a:alpha val="89803"/>
                </a:srgb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29"/>
            <p:cNvSpPr txBox="1"/>
            <p:nvPr/>
          </p:nvSpPr>
          <p:spPr>
            <a:xfrm>
              <a:off x="9851034" y="3769005"/>
              <a:ext cx="326744" cy="447045"/>
            </a:xfrm>
            <a:prstGeom prst="rect">
              <a:avLst/>
            </a:prstGeom>
            <a:noFill/>
            <a:ln>
              <a:noFill/>
            </a:ln>
          </p:spPr>
          <p:txBody>
            <a:bodyPr anchorCtr="0" anchor="ctr" bIns="34275" lIns="34275" spcFirstLastPara="1" rIns="34275" wrap="square" tIns="34275">
              <a:noAutofit/>
            </a:bodyPr>
            <a:lstStyle/>
            <a:p>
              <a:pPr indent="0" lvl="0" marL="0" marR="0" rtl="0" algn="ctr">
                <a:lnSpc>
                  <a:spcPct val="90000"/>
                </a:lnSpc>
                <a:spcBef>
                  <a:spcPts val="0"/>
                </a:spcBef>
                <a:spcAft>
                  <a:spcPts val="0"/>
                </a:spcAft>
                <a:buClr>
                  <a:schemeClr val="dk1"/>
                </a:buClr>
                <a:buSzPts val="2700"/>
                <a:buFont typeface="Calibri"/>
                <a:buNone/>
              </a:pPr>
              <a:r>
                <a:t/>
              </a:r>
              <a:endParaRPr sz="2700">
                <a:solidFill>
                  <a:schemeClr val="dk1"/>
                </a:solidFill>
                <a:latin typeface="Calibri"/>
                <a:ea typeface="Calibri"/>
                <a:cs typeface="Calibri"/>
                <a:sym typeface="Calibri"/>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sp>
        <p:nvSpPr>
          <p:cNvPr id="458" name="Google Shape;458;p30"/>
          <p:cNvSpPr/>
          <p:nvPr/>
        </p:nvSpPr>
        <p:spPr>
          <a:xfrm>
            <a:off x="634701" y="355969"/>
            <a:ext cx="11026588" cy="6075959"/>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2800">
                <a:solidFill>
                  <a:schemeClr val="dk1"/>
                </a:solidFill>
                <a:latin typeface="Times New Roman"/>
                <a:ea typeface="Times New Roman"/>
                <a:cs typeface="Times New Roman"/>
                <a:sym typeface="Times New Roman"/>
              </a:rPr>
              <a:t>	</a:t>
            </a:r>
            <a:r>
              <a:rPr lang="en-US" sz="2600">
                <a:solidFill>
                  <a:schemeClr val="dk1"/>
                </a:solidFill>
                <a:latin typeface="Times New Roman"/>
                <a:ea typeface="Times New Roman"/>
                <a:cs typeface="Times New Roman"/>
                <a:sym typeface="Times New Roman"/>
              </a:rPr>
              <a:t>Tadqiqotlarni olib borishda detektor sistemasi tekshirish uchun qulay proeksiyalarga keltirilishi lozim. Boshqaruv pultida 2 ta displeyi bo’lib, ular zarur tasvir va axborotlarni ko’rish imkonini beradi. «PHILIPS» firmasining gamma-kamerali tomograflari BASIC, FORTRAN, NFS MACROS dasturlarida ishlaydigan EHM sistemalari, shuningdek, maxsus PROSESSOR 873 markali gamma-prosessorlar bilan ta’minlangan. Quyida zamonaviy gamma-tomografik kameralarning texnik imkoniyatlari bilan tanishamiz. Yani bu yerda «OFEKT—1», «Siemens» firmalarining E.SAM, «Medisor» firmasining «Nucline Х-Ring/HR» va «Picker» firmasining PRISM/1000 ХP gamma-kameralari imkoniyatlari keltirilgan. </a:t>
            </a:r>
            <a:endParaRPr sz="2600">
              <a:solidFill>
                <a:schemeClr val="dk1"/>
              </a:solidFill>
              <a:latin typeface="Calibri"/>
              <a:ea typeface="Calibri"/>
              <a:cs typeface="Calibri"/>
              <a:sym typeface="Calibri"/>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2" name="Shape 462"/>
        <p:cNvGrpSpPr/>
        <p:nvPr/>
      </p:nvGrpSpPr>
      <p:grpSpPr>
        <a:xfrm>
          <a:off x="0" y="0"/>
          <a:ext cx="0" cy="0"/>
          <a:chOff x="0" y="0"/>
          <a:chExt cx="0" cy="0"/>
        </a:xfrm>
      </p:grpSpPr>
      <p:sp>
        <p:nvSpPr>
          <p:cNvPr id="463" name="Google Shape;463;p31"/>
          <p:cNvSpPr/>
          <p:nvPr/>
        </p:nvSpPr>
        <p:spPr>
          <a:xfrm>
            <a:off x="1495312" y="265816"/>
            <a:ext cx="9133242"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400">
                <a:solidFill>
                  <a:schemeClr val="dk1"/>
                </a:solidFill>
                <a:latin typeface="Times New Roman"/>
                <a:ea typeface="Times New Roman"/>
                <a:cs typeface="Times New Roman"/>
                <a:sym typeface="Times New Roman"/>
              </a:rPr>
              <a:t>«OFEKT—1» tomografi yadro tibbiyotida qo’llaniladigan hamma tekshirish usullarini bajara oladi:</a:t>
            </a:r>
            <a:endParaRPr sz="2400">
              <a:solidFill>
                <a:schemeClr val="dk1"/>
              </a:solidFill>
              <a:latin typeface="Calibri"/>
              <a:ea typeface="Calibri"/>
              <a:cs typeface="Calibri"/>
              <a:sym typeface="Calibri"/>
            </a:endParaRPr>
          </a:p>
        </p:txBody>
      </p:sp>
      <p:grpSp>
        <p:nvGrpSpPr>
          <p:cNvPr id="464" name="Google Shape;464;p31"/>
          <p:cNvGrpSpPr/>
          <p:nvPr/>
        </p:nvGrpSpPr>
        <p:grpSpPr>
          <a:xfrm>
            <a:off x="1097280" y="1182874"/>
            <a:ext cx="9854004" cy="5418666"/>
            <a:chOff x="0" y="0"/>
            <a:chExt cx="9854004" cy="5418666"/>
          </a:xfrm>
        </p:grpSpPr>
        <p:sp>
          <p:nvSpPr>
            <p:cNvPr id="465" name="Google Shape;465;p31"/>
            <p:cNvSpPr/>
            <p:nvPr/>
          </p:nvSpPr>
          <p:spPr>
            <a:xfrm>
              <a:off x="0" y="0"/>
              <a:ext cx="7587583" cy="975360"/>
            </a:xfrm>
            <a:prstGeom prst="roundRect">
              <a:avLst>
                <a:gd fmla="val 10000" name="adj"/>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31"/>
            <p:cNvSpPr txBox="1"/>
            <p:nvPr/>
          </p:nvSpPr>
          <p:spPr>
            <a:xfrm>
              <a:off x="28567" y="67555"/>
              <a:ext cx="6420900" cy="918300"/>
            </a:xfrm>
            <a:prstGeom prst="rect">
              <a:avLst/>
            </a:prstGeom>
            <a:noFill/>
            <a:ln>
              <a:noFill/>
            </a:ln>
          </p:spPr>
          <p:txBody>
            <a:bodyPr anchorCtr="0" anchor="ctr" bIns="76200" lIns="76200" spcFirstLastPara="1" rIns="76200" wrap="square" tIns="76200">
              <a:noAutofit/>
            </a:bodyPr>
            <a:lstStyle/>
            <a:p>
              <a:pPr indent="0" lvl="0" marL="0" marR="0" rtl="0" algn="just">
                <a:lnSpc>
                  <a:spcPct val="90000"/>
                </a:lnSpc>
                <a:spcBef>
                  <a:spcPts val="0"/>
                </a:spcBef>
                <a:spcAft>
                  <a:spcPts val="0"/>
                </a:spcAft>
                <a:buClr>
                  <a:schemeClr val="lt1"/>
                </a:buClr>
                <a:buSzPts val="2000"/>
                <a:buFont typeface="Times New Roman"/>
                <a:buNone/>
              </a:pPr>
              <a:r>
                <a:rPr lang="en-US" sz="2000">
                  <a:solidFill>
                    <a:schemeClr val="dk1"/>
                  </a:solidFill>
                  <a:latin typeface="Times New Roman"/>
                  <a:ea typeface="Times New Roman"/>
                  <a:cs typeface="Times New Roman"/>
                  <a:sym typeface="Times New Roman"/>
                </a:rPr>
                <a:t>1. «Statika» rejimida bir va ko’p kadrlar statik tekshirishlarni: Gensossintigrafiya, nefrossintigrafiya, tireossintigrafiya, mammossintegrafiya va boshqalar. </a:t>
              </a:r>
              <a:endParaRPr sz="2000">
                <a:solidFill>
                  <a:schemeClr val="dk1"/>
                </a:solidFill>
                <a:latin typeface="Times New Roman"/>
                <a:ea typeface="Times New Roman"/>
                <a:cs typeface="Times New Roman"/>
                <a:sym typeface="Times New Roman"/>
              </a:endParaRPr>
            </a:p>
          </p:txBody>
        </p:sp>
        <p:sp>
          <p:nvSpPr>
            <p:cNvPr id="467" name="Google Shape;467;p31"/>
            <p:cNvSpPr/>
            <p:nvPr/>
          </p:nvSpPr>
          <p:spPr>
            <a:xfrm>
              <a:off x="566605" y="1110826"/>
              <a:ext cx="7587583" cy="975360"/>
            </a:xfrm>
            <a:prstGeom prst="roundRect">
              <a:avLst>
                <a:gd fmla="val 10000" name="adj"/>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31"/>
            <p:cNvSpPr txBox="1"/>
            <p:nvPr/>
          </p:nvSpPr>
          <p:spPr>
            <a:xfrm>
              <a:off x="595172" y="1178381"/>
              <a:ext cx="6330000" cy="918300"/>
            </a:xfrm>
            <a:prstGeom prst="rect">
              <a:avLst/>
            </a:prstGeom>
            <a:noFill/>
            <a:ln>
              <a:noFill/>
            </a:ln>
          </p:spPr>
          <p:txBody>
            <a:bodyPr anchorCtr="0" anchor="ctr" bIns="83800" lIns="83800" spcFirstLastPara="1" rIns="83800" wrap="square" tIns="83800">
              <a:noAutofit/>
            </a:bodyPr>
            <a:lstStyle/>
            <a:p>
              <a:pPr indent="0" lvl="0" marL="0" marR="0" rtl="0" algn="just">
                <a:lnSpc>
                  <a:spcPct val="90000"/>
                </a:lnSpc>
                <a:spcBef>
                  <a:spcPts val="0"/>
                </a:spcBef>
                <a:spcAft>
                  <a:spcPts val="0"/>
                </a:spcAft>
                <a:buClr>
                  <a:schemeClr val="lt1"/>
                </a:buClr>
                <a:buSzPts val="2200"/>
                <a:buFont typeface="Times New Roman"/>
                <a:buNone/>
              </a:pPr>
              <a:r>
                <a:rPr lang="en-US" sz="2200">
                  <a:solidFill>
                    <a:schemeClr val="dk1"/>
                  </a:solidFill>
                  <a:latin typeface="Times New Roman"/>
                  <a:ea typeface="Times New Roman"/>
                  <a:cs typeface="Times New Roman"/>
                  <a:sym typeface="Times New Roman"/>
                </a:rPr>
                <a:t>2. «Dinamika» rejimida dinamik rekossintirafiya, gapotobilissintigrafiya va boshqa usullarni tekshirish. </a:t>
              </a:r>
              <a:endParaRPr sz="2200">
                <a:solidFill>
                  <a:schemeClr val="dk1"/>
                </a:solidFill>
                <a:latin typeface="Times New Roman"/>
                <a:ea typeface="Times New Roman"/>
                <a:cs typeface="Times New Roman"/>
                <a:sym typeface="Times New Roman"/>
              </a:endParaRPr>
            </a:p>
          </p:txBody>
        </p:sp>
        <p:sp>
          <p:nvSpPr>
            <p:cNvPr id="469" name="Google Shape;469;p31"/>
            <p:cNvSpPr/>
            <p:nvPr/>
          </p:nvSpPr>
          <p:spPr>
            <a:xfrm>
              <a:off x="1133210" y="2221653"/>
              <a:ext cx="7587583" cy="975360"/>
            </a:xfrm>
            <a:prstGeom prst="roundRect">
              <a:avLst>
                <a:gd fmla="val 10000" name="adj"/>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0" name="Google Shape;470;p31"/>
            <p:cNvSpPr txBox="1"/>
            <p:nvPr/>
          </p:nvSpPr>
          <p:spPr>
            <a:xfrm>
              <a:off x="1161777" y="2289208"/>
              <a:ext cx="6330000" cy="918300"/>
            </a:xfrm>
            <a:prstGeom prst="rect">
              <a:avLst/>
            </a:prstGeom>
            <a:noFill/>
            <a:ln>
              <a:noFill/>
            </a:ln>
          </p:spPr>
          <p:txBody>
            <a:bodyPr anchorCtr="0" anchor="ctr" bIns="91425" lIns="91425" spcFirstLastPara="1" rIns="91425" wrap="square" tIns="91425">
              <a:noAutofit/>
            </a:bodyPr>
            <a:lstStyle/>
            <a:p>
              <a:pPr indent="0" lvl="0" marL="0" marR="0" rtl="0" algn="l">
                <a:lnSpc>
                  <a:spcPct val="90000"/>
                </a:lnSpc>
                <a:spcBef>
                  <a:spcPts val="0"/>
                </a:spcBef>
                <a:spcAft>
                  <a:spcPts val="0"/>
                </a:spcAft>
                <a:buClr>
                  <a:schemeClr val="lt1"/>
                </a:buClr>
                <a:buSzPts val="2400"/>
                <a:buFont typeface="Times New Roman"/>
                <a:buNone/>
              </a:pPr>
              <a:r>
                <a:rPr lang="en-US" sz="2400">
                  <a:solidFill>
                    <a:schemeClr val="dk1"/>
                  </a:solidFill>
                  <a:latin typeface="Times New Roman"/>
                  <a:ea typeface="Times New Roman"/>
                  <a:cs typeface="Times New Roman"/>
                  <a:sym typeface="Times New Roman"/>
                </a:rPr>
                <a:t>3. «Sikliy dinamika» rejimida kardiossintigrafiya, tenglashtirilgan ventrikulografiya va boshqalarni. </a:t>
              </a:r>
              <a:endParaRPr sz="2400">
                <a:solidFill>
                  <a:schemeClr val="dk1"/>
                </a:solidFill>
                <a:latin typeface="Times New Roman"/>
                <a:ea typeface="Times New Roman"/>
                <a:cs typeface="Times New Roman"/>
                <a:sym typeface="Times New Roman"/>
              </a:endParaRPr>
            </a:p>
          </p:txBody>
        </p:sp>
        <p:sp>
          <p:nvSpPr>
            <p:cNvPr id="471" name="Google Shape;471;p31"/>
            <p:cNvSpPr/>
            <p:nvPr/>
          </p:nvSpPr>
          <p:spPr>
            <a:xfrm>
              <a:off x="1699815" y="3332480"/>
              <a:ext cx="7587583" cy="975360"/>
            </a:xfrm>
            <a:prstGeom prst="roundRect">
              <a:avLst>
                <a:gd fmla="val 10000" name="adj"/>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31"/>
            <p:cNvSpPr txBox="1"/>
            <p:nvPr/>
          </p:nvSpPr>
          <p:spPr>
            <a:xfrm>
              <a:off x="1728382" y="3361047"/>
              <a:ext cx="6329860" cy="918226"/>
            </a:xfrm>
            <a:prstGeom prst="rect">
              <a:avLst/>
            </a:prstGeom>
            <a:noFill/>
            <a:ln>
              <a:noFill/>
            </a:ln>
          </p:spPr>
          <p:txBody>
            <a:bodyPr anchorCtr="0" anchor="ctr" bIns="91425" lIns="91425" spcFirstLastPara="1" rIns="91425" wrap="square" tIns="91425">
              <a:noAutofit/>
            </a:bodyPr>
            <a:lstStyle/>
            <a:p>
              <a:pPr indent="0" lvl="0" marL="0" marR="0" rtl="0" algn="just">
                <a:lnSpc>
                  <a:spcPct val="90000"/>
                </a:lnSpc>
                <a:spcBef>
                  <a:spcPts val="0"/>
                </a:spcBef>
                <a:spcAft>
                  <a:spcPts val="0"/>
                </a:spcAft>
                <a:buClr>
                  <a:schemeClr val="lt1"/>
                </a:buClr>
                <a:buSzPts val="2400"/>
                <a:buFont typeface="Times New Roman"/>
                <a:buNone/>
              </a:pPr>
              <a:r>
                <a:rPr lang="en-US" sz="2400">
                  <a:solidFill>
                    <a:schemeClr val="dk1"/>
                  </a:solidFill>
                  <a:latin typeface="Times New Roman"/>
                  <a:ea typeface="Times New Roman"/>
                  <a:cs typeface="Times New Roman"/>
                  <a:sym typeface="Times New Roman"/>
                </a:rPr>
                <a:t>4. «Butun tana» rejimida detektor turli holatlarda o’rnatilishi mumkin, bunda osteossintigrofiya, yumshoq to’qimalarni tekshirish mumkin.</a:t>
              </a:r>
              <a:endParaRPr sz="2400">
                <a:solidFill>
                  <a:schemeClr val="dk1"/>
                </a:solidFill>
                <a:latin typeface="Times New Roman"/>
                <a:ea typeface="Times New Roman"/>
                <a:cs typeface="Times New Roman"/>
                <a:sym typeface="Times New Roman"/>
              </a:endParaRPr>
            </a:p>
          </p:txBody>
        </p:sp>
        <p:sp>
          <p:nvSpPr>
            <p:cNvPr id="473" name="Google Shape;473;p31"/>
            <p:cNvSpPr/>
            <p:nvPr/>
          </p:nvSpPr>
          <p:spPr>
            <a:xfrm>
              <a:off x="2266421" y="4443306"/>
              <a:ext cx="7587583" cy="975360"/>
            </a:xfrm>
            <a:prstGeom prst="roundRect">
              <a:avLst>
                <a:gd fmla="val 10000" name="adj"/>
              </a:avLst>
            </a:prstGeom>
            <a:gradFill>
              <a:gsLst>
                <a:gs pos="0">
                  <a:srgbClr val="ECECEC"/>
                </a:gs>
                <a:gs pos="34000">
                  <a:srgbClr val="EFEFEF"/>
                </a:gs>
                <a:gs pos="70000">
                  <a:srgbClr val="F3F3F3"/>
                </a:gs>
                <a:gs pos="100000">
                  <a:schemeClr val="lt1"/>
                </a:gs>
              </a:gsLst>
              <a:path path="circle">
                <a:fillToRect b="50%" l="50%" r="50%" t="50%"/>
              </a:path>
              <a:tileRect/>
            </a:gradFill>
            <a:ln>
              <a:noFill/>
            </a:ln>
            <a:effectLst>
              <a:outerShdw blurRad="38100" rotWithShape="0" algn="br" dir="2700000" dist="25400">
                <a:srgbClr val="000000">
                  <a:alpha val="60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31"/>
            <p:cNvSpPr txBox="1"/>
            <p:nvPr/>
          </p:nvSpPr>
          <p:spPr>
            <a:xfrm>
              <a:off x="2294988" y="4471873"/>
              <a:ext cx="6329860" cy="918226"/>
            </a:xfrm>
            <a:prstGeom prst="rect">
              <a:avLst/>
            </a:prstGeom>
            <a:noFill/>
            <a:ln>
              <a:noFill/>
            </a:ln>
          </p:spPr>
          <p:txBody>
            <a:bodyPr anchorCtr="0" anchor="ctr" bIns="76200" lIns="76200" spcFirstLastPara="1" rIns="76200" wrap="square" tIns="76200">
              <a:noAutofit/>
            </a:bodyPr>
            <a:lstStyle/>
            <a:p>
              <a:pPr indent="0" lvl="0" marL="0" marR="0" rtl="0" algn="just">
                <a:lnSpc>
                  <a:spcPct val="90000"/>
                </a:lnSpc>
                <a:spcBef>
                  <a:spcPts val="0"/>
                </a:spcBef>
                <a:spcAft>
                  <a:spcPts val="0"/>
                </a:spcAft>
                <a:buClr>
                  <a:schemeClr val="lt1"/>
                </a:buClr>
                <a:buSzPts val="2000"/>
                <a:buFont typeface="Times New Roman"/>
                <a:buNone/>
              </a:pPr>
              <a:r>
                <a:rPr lang="en-US" sz="2000">
                  <a:solidFill>
                    <a:schemeClr val="dk1"/>
                  </a:solidFill>
                  <a:latin typeface="Times New Roman"/>
                  <a:ea typeface="Times New Roman"/>
                  <a:cs typeface="Times New Roman"/>
                  <a:sym typeface="Times New Roman"/>
                </a:rPr>
                <a:t>5. «Tomografiya» rejimida bosh miya, jigar, buyrak va boshqa a’zolarni frontal, sigittal, koronol ko’ndalang kesimlarda tekshirish mumkin. </a:t>
              </a:r>
              <a:endParaRPr sz="2000">
                <a:solidFill>
                  <a:schemeClr val="dk1"/>
                </a:solidFill>
                <a:latin typeface="Times New Roman"/>
                <a:ea typeface="Times New Roman"/>
                <a:cs typeface="Times New Roman"/>
                <a:sym typeface="Times New Roman"/>
              </a:endParaRPr>
            </a:p>
          </p:txBody>
        </p:sp>
        <p:sp>
          <p:nvSpPr>
            <p:cNvPr id="475" name="Google Shape;475;p31"/>
            <p:cNvSpPr/>
            <p:nvPr/>
          </p:nvSpPr>
          <p:spPr>
            <a:xfrm>
              <a:off x="6953599" y="712554"/>
              <a:ext cx="633984" cy="633984"/>
            </a:xfrm>
            <a:prstGeom prst="downArrow">
              <a:avLst>
                <a:gd fmla="val 55000" name="adj1"/>
                <a:gd fmla="val 45000" name="adj2"/>
              </a:avLst>
            </a:prstGeom>
            <a:solidFill>
              <a:schemeClr val="lt1">
                <a:alpha val="89803"/>
              </a:schemeClr>
            </a:solidFill>
            <a:ln cap="flat" cmpd="sng" w="12700">
              <a:solidFill>
                <a:schemeClr val="dk1">
                  <a:alpha val="89803"/>
                </a:scheme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31"/>
            <p:cNvSpPr txBox="1"/>
            <p:nvPr/>
          </p:nvSpPr>
          <p:spPr>
            <a:xfrm>
              <a:off x="7096245" y="712554"/>
              <a:ext cx="348692" cy="477073"/>
            </a:xfrm>
            <a:prstGeom prst="rect">
              <a:avLst/>
            </a:prstGeom>
            <a:noFill/>
            <a:ln>
              <a:noFill/>
            </a:ln>
          </p:spPr>
          <p:txBody>
            <a:bodyPr anchorCtr="0" anchor="ctr" bIns="35550" lIns="35550" spcFirstLastPara="1" rIns="35550" wrap="square" tIns="35550">
              <a:noAutofit/>
            </a:bodyPr>
            <a:lstStyle/>
            <a:p>
              <a:pPr indent="0" lvl="0" marL="0" marR="0" rtl="0" algn="ctr">
                <a:lnSpc>
                  <a:spcPct val="90000"/>
                </a:lnSpc>
                <a:spcBef>
                  <a:spcPts val="0"/>
                </a:spcBef>
                <a:spcAft>
                  <a:spcPts val="0"/>
                </a:spcAft>
                <a:buClr>
                  <a:schemeClr val="dk1"/>
                </a:buClr>
                <a:buSzPts val="2800"/>
                <a:buFont typeface="Calibri"/>
                <a:buNone/>
              </a:pPr>
              <a:r>
                <a:t/>
              </a:r>
              <a:endParaRPr sz="2800">
                <a:solidFill>
                  <a:schemeClr val="dk1"/>
                </a:solidFill>
                <a:latin typeface="Calibri"/>
                <a:ea typeface="Calibri"/>
                <a:cs typeface="Calibri"/>
                <a:sym typeface="Calibri"/>
              </a:endParaRPr>
            </a:p>
          </p:txBody>
        </p:sp>
        <p:sp>
          <p:nvSpPr>
            <p:cNvPr id="477" name="Google Shape;477;p31"/>
            <p:cNvSpPr/>
            <p:nvPr/>
          </p:nvSpPr>
          <p:spPr>
            <a:xfrm>
              <a:off x="7520205" y="1823381"/>
              <a:ext cx="633984" cy="633984"/>
            </a:xfrm>
            <a:prstGeom prst="downArrow">
              <a:avLst>
                <a:gd fmla="val 55000" name="adj1"/>
                <a:gd fmla="val 45000" name="adj2"/>
              </a:avLst>
            </a:prstGeom>
            <a:solidFill>
              <a:schemeClr val="lt1">
                <a:alpha val="89803"/>
              </a:schemeClr>
            </a:solidFill>
            <a:ln cap="flat" cmpd="sng" w="12700">
              <a:solidFill>
                <a:schemeClr val="dk1">
                  <a:alpha val="89803"/>
                </a:scheme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31"/>
            <p:cNvSpPr txBox="1"/>
            <p:nvPr/>
          </p:nvSpPr>
          <p:spPr>
            <a:xfrm>
              <a:off x="7662851" y="1823381"/>
              <a:ext cx="348692" cy="477073"/>
            </a:xfrm>
            <a:prstGeom prst="rect">
              <a:avLst/>
            </a:prstGeom>
            <a:noFill/>
            <a:ln>
              <a:noFill/>
            </a:ln>
          </p:spPr>
          <p:txBody>
            <a:bodyPr anchorCtr="0" anchor="ctr" bIns="35550" lIns="35550" spcFirstLastPara="1" rIns="35550" wrap="square" tIns="35550">
              <a:noAutofit/>
            </a:bodyPr>
            <a:lstStyle/>
            <a:p>
              <a:pPr indent="0" lvl="0" marL="0" marR="0" rtl="0" algn="ctr">
                <a:lnSpc>
                  <a:spcPct val="90000"/>
                </a:lnSpc>
                <a:spcBef>
                  <a:spcPts val="0"/>
                </a:spcBef>
                <a:spcAft>
                  <a:spcPts val="0"/>
                </a:spcAft>
                <a:buClr>
                  <a:schemeClr val="dk1"/>
                </a:buClr>
                <a:buSzPts val="2800"/>
                <a:buFont typeface="Calibri"/>
                <a:buNone/>
              </a:pPr>
              <a:r>
                <a:t/>
              </a:r>
              <a:endParaRPr sz="2800">
                <a:solidFill>
                  <a:schemeClr val="dk1"/>
                </a:solidFill>
                <a:latin typeface="Calibri"/>
                <a:ea typeface="Calibri"/>
                <a:cs typeface="Calibri"/>
                <a:sym typeface="Calibri"/>
              </a:endParaRPr>
            </a:p>
          </p:txBody>
        </p:sp>
        <p:sp>
          <p:nvSpPr>
            <p:cNvPr id="479" name="Google Shape;479;p31"/>
            <p:cNvSpPr/>
            <p:nvPr/>
          </p:nvSpPr>
          <p:spPr>
            <a:xfrm>
              <a:off x="8086810" y="2917952"/>
              <a:ext cx="633984" cy="633984"/>
            </a:xfrm>
            <a:prstGeom prst="downArrow">
              <a:avLst>
                <a:gd fmla="val 55000" name="adj1"/>
                <a:gd fmla="val 45000" name="adj2"/>
              </a:avLst>
            </a:prstGeom>
            <a:solidFill>
              <a:schemeClr val="lt1">
                <a:alpha val="89803"/>
              </a:schemeClr>
            </a:solidFill>
            <a:ln cap="flat" cmpd="sng" w="12700">
              <a:solidFill>
                <a:schemeClr val="dk1">
                  <a:alpha val="89803"/>
                </a:scheme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31"/>
            <p:cNvSpPr txBox="1"/>
            <p:nvPr/>
          </p:nvSpPr>
          <p:spPr>
            <a:xfrm>
              <a:off x="8229456" y="2917952"/>
              <a:ext cx="348692" cy="477073"/>
            </a:xfrm>
            <a:prstGeom prst="rect">
              <a:avLst/>
            </a:prstGeom>
            <a:noFill/>
            <a:ln>
              <a:noFill/>
            </a:ln>
          </p:spPr>
          <p:txBody>
            <a:bodyPr anchorCtr="0" anchor="ctr" bIns="35550" lIns="35550" spcFirstLastPara="1" rIns="35550" wrap="square" tIns="35550">
              <a:noAutofit/>
            </a:bodyPr>
            <a:lstStyle/>
            <a:p>
              <a:pPr indent="0" lvl="0" marL="0" marR="0" rtl="0" algn="ctr">
                <a:lnSpc>
                  <a:spcPct val="90000"/>
                </a:lnSpc>
                <a:spcBef>
                  <a:spcPts val="0"/>
                </a:spcBef>
                <a:spcAft>
                  <a:spcPts val="0"/>
                </a:spcAft>
                <a:buClr>
                  <a:schemeClr val="dk1"/>
                </a:buClr>
                <a:buSzPts val="2800"/>
                <a:buFont typeface="Calibri"/>
                <a:buNone/>
              </a:pPr>
              <a:r>
                <a:t/>
              </a:r>
              <a:endParaRPr sz="2800">
                <a:solidFill>
                  <a:schemeClr val="dk1"/>
                </a:solidFill>
                <a:latin typeface="Calibri"/>
                <a:ea typeface="Calibri"/>
                <a:cs typeface="Calibri"/>
                <a:sym typeface="Calibri"/>
              </a:endParaRPr>
            </a:p>
          </p:txBody>
        </p:sp>
        <p:sp>
          <p:nvSpPr>
            <p:cNvPr id="481" name="Google Shape;481;p31"/>
            <p:cNvSpPr/>
            <p:nvPr/>
          </p:nvSpPr>
          <p:spPr>
            <a:xfrm>
              <a:off x="8653415" y="4039616"/>
              <a:ext cx="633984" cy="633984"/>
            </a:xfrm>
            <a:prstGeom prst="downArrow">
              <a:avLst>
                <a:gd fmla="val 55000" name="adj1"/>
                <a:gd fmla="val 45000" name="adj2"/>
              </a:avLst>
            </a:prstGeom>
            <a:solidFill>
              <a:schemeClr val="lt1">
                <a:alpha val="89803"/>
              </a:schemeClr>
            </a:solidFill>
            <a:ln cap="flat" cmpd="sng" w="12700">
              <a:solidFill>
                <a:schemeClr val="dk1">
                  <a:alpha val="89803"/>
                </a:schemeClr>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31"/>
            <p:cNvSpPr txBox="1"/>
            <p:nvPr/>
          </p:nvSpPr>
          <p:spPr>
            <a:xfrm>
              <a:off x="8796061" y="4039616"/>
              <a:ext cx="348692" cy="477073"/>
            </a:xfrm>
            <a:prstGeom prst="rect">
              <a:avLst/>
            </a:prstGeom>
            <a:noFill/>
            <a:ln>
              <a:noFill/>
            </a:ln>
          </p:spPr>
          <p:txBody>
            <a:bodyPr anchorCtr="0" anchor="ctr" bIns="35550" lIns="35550" spcFirstLastPara="1" rIns="35550" wrap="square" tIns="35550">
              <a:noAutofit/>
            </a:bodyPr>
            <a:lstStyle/>
            <a:p>
              <a:pPr indent="0" lvl="0" marL="0" marR="0" rtl="0" algn="ctr">
                <a:lnSpc>
                  <a:spcPct val="90000"/>
                </a:lnSpc>
                <a:spcBef>
                  <a:spcPts val="0"/>
                </a:spcBef>
                <a:spcAft>
                  <a:spcPts val="0"/>
                </a:spcAft>
                <a:buClr>
                  <a:schemeClr val="dk1"/>
                </a:buClr>
                <a:buSzPts val="2800"/>
                <a:buFont typeface="Calibri"/>
                <a:buNone/>
              </a:pPr>
              <a:r>
                <a:t/>
              </a:r>
              <a:endParaRPr sz="2800">
                <a:solidFill>
                  <a:schemeClr val="dk1"/>
                </a:solidFill>
                <a:latin typeface="Calibri"/>
                <a:ea typeface="Calibri"/>
                <a:cs typeface="Calibri"/>
                <a:sym typeface="Calibri"/>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6" name="Shape 486"/>
        <p:cNvGrpSpPr/>
        <p:nvPr/>
      </p:nvGrpSpPr>
      <p:grpSpPr>
        <a:xfrm>
          <a:off x="0" y="0"/>
          <a:ext cx="0" cy="0"/>
          <a:chOff x="0" y="0"/>
          <a:chExt cx="0" cy="0"/>
        </a:xfrm>
      </p:grpSpPr>
      <p:sp>
        <p:nvSpPr>
          <p:cNvPr id="487" name="Google Shape;487;p32"/>
          <p:cNvSpPr txBox="1"/>
          <p:nvPr>
            <p:ph idx="1" type="body"/>
          </p:nvPr>
        </p:nvSpPr>
        <p:spPr>
          <a:xfrm>
            <a:off x="709151" y="710411"/>
            <a:ext cx="10773697" cy="5665686"/>
          </a:xfrm>
          <a:prstGeom prst="rect">
            <a:avLst/>
          </a:prstGeom>
          <a:noFill/>
          <a:ln>
            <a:noFill/>
          </a:ln>
        </p:spPr>
        <p:txBody>
          <a:bodyPr anchorCtr="0" anchor="t" bIns="45700" lIns="0" spcFirstLastPara="1" rIns="0" wrap="square" tIns="45700">
            <a:normAutofit lnSpcReduction="10000"/>
          </a:bodyPr>
          <a:lstStyle/>
          <a:p>
            <a:pPr indent="0" lvl="0" marL="0" rtl="0" algn="ctr">
              <a:lnSpc>
                <a:spcPct val="90000"/>
              </a:lnSpc>
              <a:spcBef>
                <a:spcPts val="0"/>
              </a:spcBef>
              <a:spcAft>
                <a:spcPts val="0"/>
              </a:spcAft>
              <a:buSzPts val="4000"/>
              <a:buNone/>
            </a:pPr>
            <a:r>
              <a:rPr b="1" lang="en-US" sz="4000">
                <a:latin typeface="Times New Roman"/>
                <a:ea typeface="Times New Roman"/>
                <a:cs typeface="Times New Roman"/>
                <a:sym typeface="Times New Roman"/>
              </a:rPr>
              <a:t>Foydalanilgan adabiyotlar</a:t>
            </a:r>
            <a:endParaRPr b="1" sz="4000">
              <a:latin typeface="Times New Roman"/>
              <a:ea typeface="Times New Roman"/>
              <a:cs typeface="Times New Roman"/>
              <a:sym typeface="Times New Roman"/>
            </a:endParaRPr>
          </a:p>
          <a:p>
            <a:pPr indent="0" lvl="0" marL="0" rtl="0" algn="ctr">
              <a:lnSpc>
                <a:spcPct val="90000"/>
              </a:lnSpc>
              <a:spcBef>
                <a:spcPts val="1400"/>
              </a:spcBef>
              <a:spcAft>
                <a:spcPts val="0"/>
              </a:spcAft>
              <a:buSzPts val="4000"/>
              <a:buNone/>
            </a:pPr>
            <a:r>
              <a:t/>
            </a:r>
            <a:endParaRPr b="1" sz="4000">
              <a:latin typeface="Times New Roman"/>
              <a:ea typeface="Times New Roman"/>
              <a:cs typeface="Times New Roman"/>
              <a:sym typeface="Times New Roman"/>
            </a:endParaRPr>
          </a:p>
          <a:p>
            <a:pPr indent="-342900" lvl="0" marL="342900" marR="0" rtl="0" algn="just">
              <a:lnSpc>
                <a:spcPct val="115000"/>
              </a:lnSpc>
              <a:spcBef>
                <a:spcPts val="200"/>
              </a:spcBef>
              <a:spcAft>
                <a:spcPts val="0"/>
              </a:spcAft>
              <a:buSzPts val="1800"/>
              <a:buFont typeface="Calibri"/>
              <a:buAutoNum type="arabicPeriod"/>
            </a:pPr>
            <a:r>
              <a:rPr lang="en-US" sz="1800">
                <a:latin typeface="Times New Roman"/>
                <a:ea typeface="Times New Roman"/>
                <a:cs typeface="Times New Roman"/>
                <a:sym typeface="Times New Roman"/>
              </a:rPr>
              <a:t>A.H. Haydarov, B.B. Goibnazarov, K.Y. Berdieva – Tibbiy jixozlarga texnik xizmat ko’rsatish tizimi-, Tashkent 2019</a:t>
            </a:r>
            <a:endParaRPr sz="1800">
              <a:latin typeface="Calibri"/>
              <a:ea typeface="Calibri"/>
              <a:cs typeface="Calibri"/>
              <a:sym typeface="Calibri"/>
            </a:endParaRPr>
          </a:p>
          <a:p>
            <a:pPr indent="-342900" lvl="0" marL="342900" marR="0" rtl="0" algn="just">
              <a:lnSpc>
                <a:spcPct val="115000"/>
              </a:lnSpc>
              <a:spcBef>
                <a:spcPts val="0"/>
              </a:spcBef>
              <a:spcAft>
                <a:spcPts val="0"/>
              </a:spcAft>
              <a:buSzPts val="1800"/>
              <a:buFont typeface="Calibri"/>
              <a:buAutoNum type="arabicPeriod"/>
            </a:pPr>
            <a:r>
              <a:rPr lang="en-US" sz="1800">
                <a:latin typeface="Times New Roman"/>
                <a:ea typeface="Times New Roman"/>
                <a:cs typeface="Times New Roman"/>
                <a:sym typeface="Times New Roman"/>
              </a:rPr>
              <a:t>I.I. Mukimjonov, A.R. Khudoyberganov, T. Usmanov ―Elektron tibbiyot texnikalarini ta’mirlash, texnik xizmat ko’rsatish ―Ibn Sino, 2014</a:t>
            </a:r>
            <a:endParaRPr sz="1800">
              <a:latin typeface="Calibri"/>
              <a:ea typeface="Calibri"/>
              <a:cs typeface="Calibri"/>
              <a:sym typeface="Calibri"/>
            </a:endParaRPr>
          </a:p>
          <a:p>
            <a:pPr indent="-342900" lvl="0" marL="342900" marR="0" rtl="0" algn="just">
              <a:lnSpc>
                <a:spcPct val="115000"/>
              </a:lnSpc>
              <a:spcBef>
                <a:spcPts val="0"/>
              </a:spcBef>
              <a:spcAft>
                <a:spcPts val="0"/>
              </a:spcAft>
              <a:buSzPts val="1800"/>
              <a:buFont typeface="Calibri"/>
              <a:buAutoNum type="arabicPeriod"/>
            </a:pPr>
            <a:r>
              <a:rPr lang="en-US" sz="1800">
                <a:latin typeface="Times New Roman"/>
                <a:ea typeface="Times New Roman"/>
                <a:cs typeface="Times New Roman"/>
                <a:sym typeface="Times New Roman"/>
              </a:rPr>
              <a:t>K. Yu. Yuldashev, Yu. A. Koulikov. “Fizioterapiya", T., "Ibn Sino", 2018</a:t>
            </a:r>
            <a:endParaRPr sz="1800">
              <a:latin typeface="Calibri"/>
              <a:ea typeface="Calibri"/>
              <a:cs typeface="Calibri"/>
              <a:sym typeface="Calibri"/>
            </a:endParaRPr>
          </a:p>
          <a:p>
            <a:pPr indent="-342900" lvl="0" marL="342900" marR="0" rtl="0" algn="just">
              <a:lnSpc>
                <a:spcPct val="115000"/>
              </a:lnSpc>
              <a:spcBef>
                <a:spcPts val="0"/>
              </a:spcBef>
              <a:spcAft>
                <a:spcPts val="0"/>
              </a:spcAft>
              <a:buSzPts val="1800"/>
              <a:buFont typeface="Calibri"/>
              <a:buAutoNum type="arabicPeriod"/>
            </a:pPr>
            <a:r>
              <a:rPr lang="en-US" sz="1800">
                <a:latin typeface="Times New Roman"/>
                <a:ea typeface="Times New Roman"/>
                <a:cs typeface="Times New Roman"/>
                <a:sym typeface="Times New Roman"/>
              </a:rPr>
              <a:t>P. R. Ismatullayev, A. N. Maksudov, A. Kh. Abdullayev, B. M. Akhmedov, A. A. Azamov. Metrologiya, standartlashtirish va sertifikatlashtirish. ―Uzbekistan Tashkent 2018</a:t>
            </a:r>
            <a:endParaRPr sz="1800">
              <a:latin typeface="Calibri"/>
              <a:ea typeface="Calibri"/>
              <a:cs typeface="Calibri"/>
              <a:sym typeface="Calibri"/>
            </a:endParaRPr>
          </a:p>
          <a:p>
            <a:pPr indent="-342900" lvl="0" marL="342900" marR="0" rtl="0" algn="just">
              <a:lnSpc>
                <a:spcPct val="115000"/>
              </a:lnSpc>
              <a:spcBef>
                <a:spcPts val="0"/>
              </a:spcBef>
              <a:spcAft>
                <a:spcPts val="0"/>
              </a:spcAft>
              <a:buSzPts val="1800"/>
              <a:buFont typeface="Calibri"/>
              <a:buAutoNum type="arabicPeriod"/>
            </a:pPr>
            <a:r>
              <a:rPr lang="en-US" sz="1800">
                <a:latin typeface="Times New Roman"/>
                <a:ea typeface="Times New Roman"/>
                <a:cs typeface="Times New Roman"/>
                <a:sym typeface="Times New Roman"/>
              </a:rPr>
              <a:t>Leslie Cromwell, Biomedical Instrumentation and measurement, 2nd edition, Prentice hall of India, New Delhi, 2015.</a:t>
            </a:r>
            <a:endParaRPr sz="1800">
              <a:latin typeface="Calibri"/>
              <a:ea typeface="Calibri"/>
              <a:cs typeface="Calibri"/>
              <a:sym typeface="Calibri"/>
            </a:endParaRPr>
          </a:p>
          <a:p>
            <a:pPr indent="-342900" lvl="0" marL="342900" marR="0" rtl="0" algn="just">
              <a:lnSpc>
                <a:spcPct val="115000"/>
              </a:lnSpc>
              <a:spcBef>
                <a:spcPts val="0"/>
              </a:spcBef>
              <a:spcAft>
                <a:spcPts val="0"/>
              </a:spcAft>
              <a:buSzPts val="1800"/>
              <a:buFont typeface="Calibri"/>
              <a:buAutoNum type="arabicPeriod"/>
            </a:pPr>
            <a:r>
              <a:rPr lang="en-US" sz="1800">
                <a:latin typeface="Times New Roman"/>
                <a:ea typeface="Times New Roman"/>
                <a:cs typeface="Times New Roman"/>
                <a:sym typeface="Times New Roman"/>
              </a:rPr>
              <a:t>John G. Webster, Medical Instrumentation Application and Design, 4th edition, Wiley India Pvt Ltd,New Delhi, 2015.</a:t>
            </a:r>
            <a:endParaRPr sz="1800">
              <a:latin typeface="Calibri"/>
              <a:ea typeface="Calibri"/>
              <a:cs typeface="Calibri"/>
              <a:sym typeface="Calibri"/>
            </a:endParaRPr>
          </a:p>
          <a:p>
            <a:pPr indent="-342900" lvl="0" marL="342900" marR="0" rtl="0" algn="just">
              <a:lnSpc>
                <a:spcPct val="115000"/>
              </a:lnSpc>
              <a:spcBef>
                <a:spcPts val="0"/>
              </a:spcBef>
              <a:spcAft>
                <a:spcPts val="0"/>
              </a:spcAft>
              <a:buSzPts val="1800"/>
              <a:buFont typeface="Calibri"/>
              <a:buAutoNum type="arabicPeriod"/>
            </a:pPr>
            <a:r>
              <a:rPr lang="en-US" sz="1800">
                <a:latin typeface="Times New Roman"/>
                <a:ea typeface="Times New Roman"/>
                <a:cs typeface="Times New Roman"/>
                <a:sym typeface="Times New Roman"/>
              </a:rPr>
              <a:t>Joseph J. Carr and John M. Brown, Introduction to Biomedical Equipment Technology, Pearson Education, 2004.</a:t>
            </a:r>
            <a:endParaRPr sz="1800">
              <a:latin typeface="Calibri"/>
              <a:ea typeface="Calibri"/>
              <a:cs typeface="Calibri"/>
              <a:sym typeface="Calibri"/>
            </a:endParaRPr>
          </a:p>
          <a:p>
            <a:pPr indent="-342900" lvl="0" marL="342900" marR="0" rtl="0" algn="just">
              <a:lnSpc>
                <a:spcPct val="115000"/>
              </a:lnSpc>
              <a:spcBef>
                <a:spcPts val="0"/>
              </a:spcBef>
              <a:spcAft>
                <a:spcPts val="0"/>
              </a:spcAft>
              <a:buSzPts val="1800"/>
              <a:buFont typeface="Calibri"/>
              <a:buAutoNum type="arabicPeriod"/>
            </a:pPr>
            <a:r>
              <a:rPr lang="en-US" sz="1800">
                <a:latin typeface="Times New Roman"/>
                <a:ea typeface="Times New Roman"/>
                <a:cs typeface="Times New Roman"/>
                <a:sym typeface="Times New Roman"/>
              </a:rPr>
              <a:t>Myer Kutz, Standard Handbook of Biomedical Engineering and Design, McGraw Hill Publisher, 2003.</a:t>
            </a:r>
            <a:endParaRPr sz="1800">
              <a:latin typeface="Calibri"/>
              <a:ea typeface="Calibri"/>
              <a:cs typeface="Calibri"/>
              <a:sym typeface="Calibri"/>
            </a:endParaRPr>
          </a:p>
          <a:p>
            <a:pPr indent="-342900" lvl="0" marL="342900" marR="0" rtl="0" algn="just">
              <a:lnSpc>
                <a:spcPct val="115000"/>
              </a:lnSpc>
              <a:spcBef>
                <a:spcPts val="0"/>
              </a:spcBef>
              <a:spcAft>
                <a:spcPts val="0"/>
              </a:spcAft>
              <a:buSzPts val="1800"/>
              <a:buFont typeface="Calibri"/>
              <a:buAutoNum type="arabicPeriod"/>
            </a:pPr>
            <a:r>
              <a:rPr lang="en-US" sz="1800">
                <a:latin typeface="Times New Roman"/>
                <a:ea typeface="Times New Roman"/>
                <a:cs typeface="Times New Roman"/>
                <a:sym typeface="Times New Roman"/>
              </a:rPr>
              <a:t>Khandpur R.S, Handbook of Biomedical Instrumentation, 3rd edition, Tata McGraw-Hill New Delhi, 2014</a:t>
            </a:r>
            <a:endParaRPr sz="1800">
              <a:latin typeface="Calibri"/>
              <a:ea typeface="Calibri"/>
              <a:cs typeface="Calibri"/>
              <a:sym typeface="Calibri"/>
            </a:endParaRPr>
          </a:p>
          <a:p>
            <a:pPr indent="0" lvl="0" marL="0" rtl="0" algn="l">
              <a:lnSpc>
                <a:spcPct val="90000"/>
              </a:lnSpc>
              <a:spcBef>
                <a:spcPts val="1200"/>
              </a:spcBef>
              <a:spcAft>
                <a:spcPts val="0"/>
              </a:spcAft>
              <a:buSzPts val="2000"/>
              <a:buNone/>
            </a:pPr>
            <a:r>
              <a:t/>
            </a:r>
            <a:endParaRPr>
              <a:latin typeface="Times New Roman"/>
              <a:ea typeface="Times New Roman"/>
              <a:cs typeface="Times New Roman"/>
              <a:sym typeface="Times New Roman"/>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1" name="Shape 491"/>
        <p:cNvGrpSpPr/>
        <p:nvPr/>
      </p:nvGrpSpPr>
      <p:grpSpPr>
        <a:xfrm>
          <a:off x="0" y="0"/>
          <a:ext cx="0" cy="0"/>
          <a:chOff x="0" y="0"/>
          <a:chExt cx="0" cy="0"/>
        </a:xfrm>
      </p:grpSpPr>
      <p:sp>
        <p:nvSpPr>
          <p:cNvPr id="492" name="Google Shape;492;p33"/>
          <p:cNvSpPr txBox="1"/>
          <p:nvPr>
            <p:ph idx="1" type="body"/>
          </p:nvPr>
        </p:nvSpPr>
        <p:spPr>
          <a:xfrm>
            <a:off x="838200" y="1746967"/>
            <a:ext cx="10515600" cy="4351338"/>
          </a:xfrm>
          <a:prstGeom prst="rect">
            <a:avLst/>
          </a:prstGeom>
          <a:noFill/>
          <a:ln>
            <a:noFill/>
          </a:ln>
        </p:spPr>
        <p:txBody>
          <a:bodyPr anchorCtr="0" anchor="t" bIns="45700" lIns="0" spcFirstLastPara="1" rIns="0" wrap="square" tIns="45700">
            <a:normAutofit/>
          </a:bodyPr>
          <a:lstStyle/>
          <a:p>
            <a:pPr indent="0" lvl="0" marL="0" rtl="0" algn="ctr">
              <a:lnSpc>
                <a:spcPct val="90000"/>
              </a:lnSpc>
              <a:spcBef>
                <a:spcPts val="0"/>
              </a:spcBef>
              <a:spcAft>
                <a:spcPts val="0"/>
              </a:spcAft>
              <a:buSzPts val="8800"/>
              <a:buNone/>
            </a:pPr>
            <a:r>
              <a:rPr b="1" lang="en-US" sz="8800">
                <a:solidFill>
                  <a:srgbClr val="6C6734"/>
                </a:solidFill>
                <a:latin typeface="Times New Roman"/>
                <a:ea typeface="Times New Roman"/>
                <a:cs typeface="Times New Roman"/>
                <a:sym typeface="Times New Roman"/>
              </a:rPr>
              <a:t>E’tiboringiz </a:t>
            </a:r>
            <a:endParaRPr/>
          </a:p>
          <a:p>
            <a:pPr indent="0" lvl="0" marL="0" rtl="0" algn="ctr">
              <a:lnSpc>
                <a:spcPct val="90000"/>
              </a:lnSpc>
              <a:spcBef>
                <a:spcPts val="1400"/>
              </a:spcBef>
              <a:spcAft>
                <a:spcPts val="0"/>
              </a:spcAft>
              <a:buSzPts val="8800"/>
              <a:buNone/>
            </a:pPr>
            <a:r>
              <a:rPr b="1" lang="en-US" sz="8800">
                <a:solidFill>
                  <a:srgbClr val="6C6734"/>
                </a:solidFill>
                <a:latin typeface="Times New Roman"/>
                <a:ea typeface="Times New Roman"/>
                <a:cs typeface="Times New Roman"/>
                <a:sym typeface="Times New Roman"/>
              </a:rPr>
              <a:t>uchun rahmat!</a:t>
            </a:r>
            <a:endParaRPr/>
          </a:p>
        </p:txBody>
      </p:sp>
    </p:spTree>
  </p:cSld>
  <p:clrMapOvr>
    <a:masterClrMapping/>
  </p:clrMapOvr>
</p:sld>
</file>

<file path=ppt/theme/theme1.xml><?xml version="1.0" encoding="utf-8"?>
<a:theme xmlns:a="http://schemas.openxmlformats.org/drawingml/2006/main" xmlns:r="http://schemas.openxmlformats.org/officeDocument/2006/relationships" name="Ретро">
  <a:themeElements>
    <a:clrScheme name="Ретро">
      <a:dk1>
        <a:srgbClr val="000000"/>
      </a:dk1>
      <a:lt1>
        <a:srgbClr val="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2023-10-03T12:06:03Z</dcterms:created>
  <dc:creator>Pc</dc:creator>
</cp:coreProperties>
</file>