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7.xml" ContentType="application/vnd.ms-office.drawingml.diagramDrawing+xml"/>
  <Override PartName="/ppt/diagrams/drawing6.xml" ContentType="application/vnd.ms-office.drawingml.diagramDrawing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docProps/core.xml" ContentType="application/vnd.openxmlformats-package.core-properties+xml"/>
  <Override PartName="/ppt/diagrams/drawing5.xml" ContentType="application/vnd.ms-office.drawingml.diagramDrawing+xml"/>
  <Override PartName="/ppt/diagrams/drawing4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Default Extension="png" ContentType="image/png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256" r:id="rId2"/>
    <p:sldId id="321" r:id="rId3"/>
    <p:sldId id="328" r:id="rId4"/>
    <p:sldId id="322" r:id="rId5"/>
    <p:sldId id="323" r:id="rId6"/>
    <p:sldId id="324" r:id="rId7"/>
    <p:sldId id="325" r:id="rId8"/>
    <p:sldId id="320" r:id="rId9"/>
    <p:sldId id="319" r:id="rId10"/>
    <p:sldId id="285" r:id="rId11"/>
    <p:sldId id="284" r:id="rId12"/>
    <p:sldId id="288" r:id="rId13"/>
    <p:sldId id="329" r:id="rId14"/>
    <p:sldId id="289" r:id="rId15"/>
    <p:sldId id="290" r:id="rId16"/>
    <p:sldId id="330" r:id="rId17"/>
    <p:sldId id="313" r:id="rId18"/>
    <p:sldId id="314" r:id="rId19"/>
    <p:sldId id="331" r:id="rId20"/>
    <p:sldId id="315" r:id="rId21"/>
    <p:sldId id="332" r:id="rId22"/>
    <p:sldId id="278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7949" autoAdjust="0"/>
    <p:restoredTop sz="94660"/>
  </p:normalViewPr>
  <p:slideViewPr>
    <p:cSldViewPr snapToGrid="0">
      <p:cViewPr>
        <p:scale>
          <a:sx n="75" d="100"/>
          <a:sy n="75" d="100"/>
        </p:scale>
        <p:origin x="-420" y="-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jpeg"/></Relationships>
</file>

<file path=ppt/diagrams/_rels/drawing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image" Target="../media/image2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E86AA01-2CA1-4C42-B893-CCE049BB0F2E}" type="doc">
      <dgm:prSet loTypeId="urn:microsoft.com/office/officeart/2005/8/layout/hierarchy2" loCatId="hierarchy" qsTypeId="urn:microsoft.com/office/officeart/2005/8/quickstyle/3d7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851C53C-48EF-4AD2-B269-931CA618E22E}">
      <dgm:prSet custT="1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</dgm:spPr>
      <dgm:t>
        <a:bodyPr/>
        <a:lstStyle/>
        <a:p>
          <a:pPr algn="just"/>
          <a:r>
            <a:rPr lang="en-US" sz="2000" dirty="0" smtClean="0"/>
            <a:t>a=</a:t>
          </a:r>
          <a:r>
            <a:rPr lang="ru-RU" sz="2000" dirty="0" smtClean="0"/>
            <a:t> </a:t>
          </a:r>
          <a:r>
            <a:rPr lang="en-US" sz="2000" dirty="0" smtClean="0"/>
            <a:t> - </a:t>
          </a:r>
          <a:r>
            <a:rPr lang="en-US" sz="2000" dirty="0" err="1" smtClean="0"/>
            <a:t>g`ishtning</a:t>
          </a:r>
          <a:r>
            <a:rPr lang="en-US" sz="2000" dirty="0" smtClean="0"/>
            <a:t>  </a:t>
          </a:r>
          <a:r>
            <a:rPr lang="en-US" sz="2000" dirty="0" err="1" smtClean="0"/>
            <a:t>chiziqli</a:t>
          </a:r>
          <a:r>
            <a:rPr lang="en-US" sz="2000" dirty="0" smtClean="0"/>
            <a:t> </a:t>
          </a:r>
          <a:r>
            <a:rPr lang="en-US" sz="2000" dirty="0" err="1" smtClean="0"/>
            <a:t>tezlanishi</a:t>
          </a:r>
          <a:endParaRPr lang="ru-RU" sz="2000" dirty="0" smtClean="0"/>
        </a:p>
        <a:p>
          <a:pPr algn="just"/>
          <a:endParaRPr lang="ru-RU" sz="2000" dirty="0" smtClean="0"/>
        </a:p>
        <a:p>
          <a:pPr algn="just"/>
          <a:r>
            <a:rPr lang="en-US" sz="2000" dirty="0" err="1" smtClean="0"/>
            <a:t>bu</a:t>
          </a:r>
          <a:r>
            <a:rPr lang="en-US" sz="2000" dirty="0" smtClean="0"/>
            <a:t> </a:t>
          </a:r>
          <a:r>
            <a:rPr lang="en-US" sz="2000" dirty="0" err="1" smtClean="0"/>
            <a:t>erda</a:t>
          </a:r>
          <a:r>
            <a:rPr lang="en-US" sz="2000" dirty="0" smtClean="0"/>
            <a:t>     </a:t>
          </a:r>
          <a:endParaRPr lang="ru-RU" sz="2000" dirty="0" smtClean="0"/>
        </a:p>
        <a:p>
          <a:pPr algn="just"/>
          <a:r>
            <a:rPr lang="en-GB" sz="2000" dirty="0" smtClean="0"/>
            <a:t>g</a:t>
          </a:r>
          <a:r>
            <a:rPr lang="en-US" sz="2000" dirty="0" smtClean="0"/>
            <a:t> – </a:t>
          </a:r>
          <a:r>
            <a:rPr lang="en-GB" sz="2000" dirty="0" err="1" smtClean="0"/>
            <a:t>erkin</a:t>
          </a:r>
          <a:r>
            <a:rPr lang="en-GB" sz="2000" dirty="0" smtClean="0"/>
            <a:t> </a:t>
          </a:r>
          <a:r>
            <a:rPr lang="en-GB" sz="2000" dirty="0" err="1" smtClean="0"/>
            <a:t>tushish</a:t>
          </a:r>
          <a:r>
            <a:rPr lang="en-GB" sz="2000" dirty="0" smtClean="0"/>
            <a:t> t</a:t>
          </a:r>
          <a:r>
            <a:rPr lang="en-US" sz="2000" dirty="0" smtClean="0"/>
            <a:t>e</a:t>
          </a:r>
          <a:r>
            <a:rPr lang="en-GB" sz="2000" dirty="0" err="1" smtClean="0"/>
            <a:t>zligi</a:t>
          </a:r>
          <a:endParaRPr lang="ru-RU" sz="2000" dirty="0" smtClean="0"/>
        </a:p>
        <a:p>
          <a:pPr algn="just"/>
          <a:r>
            <a:rPr lang="uz-Cyrl-UZ" sz="2000" dirty="0" smtClean="0"/>
            <a:t>R – harakatlantiruvchi kuch</a:t>
          </a:r>
          <a:endParaRPr lang="ru-RU" sz="2000" dirty="0" smtClean="0"/>
        </a:p>
        <a:p>
          <a:pPr algn="just"/>
          <a:r>
            <a:rPr lang="uz-Cyrl-UZ" sz="2000" dirty="0" smtClean="0"/>
            <a:t>G` – ishqalanish kuchi.   		  		               				     </a:t>
          </a:r>
          <a:endParaRPr lang="ru-RU" sz="2000" dirty="0" smtClean="0"/>
        </a:p>
        <a:p>
          <a:pPr algn="just"/>
          <a:r>
            <a:rPr lang="uz-Cyrl-UZ" sz="2000" dirty="0" smtClean="0"/>
            <a:t>Tajribalarga ko`ra F</a:t>
          </a:r>
          <a:r>
            <a:rPr lang="uz-Cyrl-UZ" sz="2000" baseline="-25000" dirty="0" smtClean="0"/>
            <a:t>o</a:t>
          </a:r>
          <a:r>
            <a:rPr lang="uz-Cyrl-UZ" sz="2000" dirty="0" smtClean="0"/>
            <a:t> kuch qanchalik katta bo`lmasin, qarshilik kuchi o`zgarmaydi. F</a:t>
          </a:r>
          <a:r>
            <a:rPr lang="uz-Cyrl-UZ" sz="2000" baseline="-25000" dirty="0" smtClean="0"/>
            <a:t>o</a:t>
          </a:r>
          <a:r>
            <a:rPr lang="uz-Cyrl-UZ" sz="2000" dirty="0" smtClean="0"/>
            <a:t> kuch g`ishtning tinch xolatdagi ishqalanish kuchi, F esa jismning sirpanishidagi ishqalanish kuchi deyiladi.</a:t>
          </a:r>
          <a:endParaRPr lang="ru-RU" sz="2000" dirty="0" smtClean="0"/>
        </a:p>
        <a:p>
          <a:pPr algn="just"/>
          <a:r>
            <a:rPr lang="uz-Cyrl-UZ" sz="2000" dirty="0" smtClean="0"/>
            <a:t>Ishqalanish koefitsienti         </a:t>
          </a:r>
          <a:endParaRPr lang="ru-RU" sz="2000" dirty="0" smtClean="0"/>
        </a:p>
        <a:p>
          <a:pPr algn="just"/>
          <a:endParaRPr lang="ru-RU" sz="2000" dirty="0" smtClean="0"/>
        </a:p>
        <a:p>
          <a:pPr algn="just"/>
          <a:r>
            <a:rPr lang="uz-Cyrl-UZ" sz="2000" dirty="0" smtClean="0"/>
            <a:t>bo`ladi</a:t>
          </a:r>
          <a:endParaRPr lang="ru-RU" sz="2000" dirty="0" smtClean="0"/>
        </a:p>
        <a:p>
          <a:pPr algn="just"/>
          <a:endParaRPr lang="ru-RU" sz="2000" dirty="0" smtClean="0"/>
        </a:p>
        <a:p>
          <a:pPr algn="just"/>
          <a:r>
            <a:rPr lang="uz-Cyrl-UZ" sz="2000" dirty="0" smtClean="0"/>
            <a:t>bu erda     F – qarshilik kuchi</a:t>
          </a:r>
        </a:p>
        <a:p>
          <a:pPr algn="just"/>
          <a:r>
            <a:rPr lang="uz-Cyrl-UZ" sz="2000" dirty="0" smtClean="0"/>
            <a:t>N – normal reaksiya (bu reaksiya hamma vaqt ilgarilanma kinematik juft elementlariga tik yo`nalgan bo`ladi).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28FFFAAE-BB06-4222-9563-E39A2D883364}" type="parTrans" cxnId="{31611EF2-C617-4A5B-A4E2-2B5414716F2E}">
      <dgm:prSet/>
      <dgm:spPr/>
      <dgm:t>
        <a:bodyPr/>
        <a:lstStyle/>
        <a:p>
          <a:endParaRPr lang="ru-RU"/>
        </a:p>
      </dgm:t>
    </dgm:pt>
    <dgm:pt modelId="{481F068F-656E-4FDB-A099-868034073650}" type="sibTrans" cxnId="{31611EF2-C617-4A5B-A4E2-2B5414716F2E}">
      <dgm:prSet/>
      <dgm:spPr/>
      <dgm:t>
        <a:bodyPr/>
        <a:lstStyle/>
        <a:p>
          <a:endParaRPr lang="ru-RU"/>
        </a:p>
      </dgm:t>
    </dgm:pt>
    <dgm:pt modelId="{FF32033D-066B-4ED3-8E3C-8E4579D6D71A}" type="pres">
      <dgm:prSet presAssocID="{4E86AA01-2CA1-4C42-B893-CCE049BB0F2E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C914D84-9AF4-4E23-9869-2AC9C5F163E4}" type="pres">
      <dgm:prSet presAssocID="{A851C53C-48EF-4AD2-B269-931CA618E22E}" presName="root1" presStyleCnt="0"/>
      <dgm:spPr/>
    </dgm:pt>
    <dgm:pt modelId="{F792FF68-11FE-4919-8CF0-4D63122A0E07}" type="pres">
      <dgm:prSet presAssocID="{A851C53C-48EF-4AD2-B269-931CA618E22E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0AB3D7F-1651-4939-B94A-8AA2ED602C6E}" type="pres">
      <dgm:prSet presAssocID="{A851C53C-48EF-4AD2-B269-931CA618E22E}" presName="level2hierChild" presStyleCnt="0"/>
      <dgm:spPr/>
    </dgm:pt>
  </dgm:ptLst>
  <dgm:cxnLst>
    <dgm:cxn modelId="{6E74DEA4-E514-4E25-BE52-5FCEB7169112}" type="presOf" srcId="{4E86AA01-2CA1-4C42-B893-CCE049BB0F2E}" destId="{FF32033D-066B-4ED3-8E3C-8E4579D6D71A}" srcOrd="0" destOrd="0" presId="urn:microsoft.com/office/officeart/2005/8/layout/hierarchy2"/>
    <dgm:cxn modelId="{91145BAE-ADBD-4018-A8F2-056DF413EDA7}" type="presOf" srcId="{A851C53C-48EF-4AD2-B269-931CA618E22E}" destId="{F792FF68-11FE-4919-8CF0-4D63122A0E07}" srcOrd="0" destOrd="0" presId="urn:microsoft.com/office/officeart/2005/8/layout/hierarchy2"/>
    <dgm:cxn modelId="{31611EF2-C617-4A5B-A4E2-2B5414716F2E}" srcId="{4E86AA01-2CA1-4C42-B893-CCE049BB0F2E}" destId="{A851C53C-48EF-4AD2-B269-931CA618E22E}" srcOrd="0" destOrd="0" parTransId="{28FFFAAE-BB06-4222-9563-E39A2D883364}" sibTransId="{481F068F-656E-4FDB-A099-868034073650}"/>
    <dgm:cxn modelId="{076513D3-599B-46B6-9EAB-16D6F9C8F01F}" type="presParOf" srcId="{FF32033D-066B-4ED3-8E3C-8E4579D6D71A}" destId="{BC914D84-9AF4-4E23-9869-2AC9C5F163E4}" srcOrd="0" destOrd="0" presId="urn:microsoft.com/office/officeart/2005/8/layout/hierarchy2"/>
    <dgm:cxn modelId="{57C2137C-9D7F-4015-A869-1C1745DA70D2}" type="presParOf" srcId="{BC914D84-9AF4-4E23-9869-2AC9C5F163E4}" destId="{F792FF68-11FE-4919-8CF0-4D63122A0E07}" srcOrd="0" destOrd="0" presId="urn:microsoft.com/office/officeart/2005/8/layout/hierarchy2"/>
    <dgm:cxn modelId="{F66DD094-B2D2-4C9F-BDA8-3E98A086DD00}" type="presParOf" srcId="{BC914D84-9AF4-4E23-9869-2AC9C5F163E4}" destId="{F0AB3D7F-1651-4939-B94A-8AA2ED602C6E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BFD7AF0-2F19-473A-9FB1-8A4477A8AAAD}" type="doc">
      <dgm:prSet loTypeId="urn:microsoft.com/office/officeart/2005/8/layout/hList3" loCatId="list" qsTypeId="urn:microsoft.com/office/officeart/2005/8/quickstyle/3d7" qsCatId="3D" csTypeId="urn:microsoft.com/office/officeart/2005/8/colors/accent5_1" csCatId="accent5" phldr="1"/>
      <dgm:spPr/>
      <dgm:t>
        <a:bodyPr/>
        <a:lstStyle/>
        <a:p>
          <a:endParaRPr lang="ru-RU"/>
        </a:p>
      </dgm:t>
    </dgm:pt>
    <dgm:pt modelId="{D67294A7-275C-4538-ADD4-5746BE9820A7}">
      <dgm:prSet phldrT="[Текст]">
        <dgm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dgm:style>
      </dgm:prSet>
      <dgm:spPr>
        <a:solidFill>
          <a:srgbClr val="7030A0"/>
        </a:solidFill>
      </dgm:spPr>
      <dgm:t>
        <a:bodyPr/>
        <a:lstStyle/>
        <a:p>
          <a:r>
            <a:rPr lang="uz-Cyrl-UZ" b="1" dirty="0" smtClean="0">
              <a:solidFill>
                <a:srgbClr val="FF0000"/>
              </a:solidFill>
            </a:rPr>
            <a:t>EGILUVCHAN   BO’G’INLARDAGI   ISHQALANISH</a:t>
          </a:r>
          <a:endParaRPr lang="ru-RU" b="1" dirty="0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8740765F-249B-40A9-9639-B7D1C2B2C530}" type="parTrans" cxnId="{A16A417E-73FE-44B7-994A-C38BA311CAC0}">
      <dgm:prSet/>
      <dgm:spPr/>
      <dgm:t>
        <a:bodyPr/>
        <a:lstStyle/>
        <a:p>
          <a:endParaRPr lang="ru-RU"/>
        </a:p>
      </dgm:t>
    </dgm:pt>
    <dgm:pt modelId="{5B00C97A-B4CB-4466-82A4-595FEEE18913}" type="sibTrans" cxnId="{A16A417E-73FE-44B7-994A-C38BA311CAC0}">
      <dgm:prSet/>
      <dgm:spPr/>
      <dgm:t>
        <a:bodyPr/>
        <a:lstStyle/>
        <a:p>
          <a:endParaRPr lang="ru-RU"/>
        </a:p>
      </dgm:t>
    </dgm:pt>
    <dgm:pt modelId="{04841CB3-0C51-4A2A-B065-F6EA53CD7A63}">
      <dgm:prSet phldrT="[Текст]"/>
      <dgm:spPr>
        <a:solidFill>
          <a:schemeClr val="bg2">
            <a:lumMod val="75000"/>
          </a:schemeClr>
        </a:solidFill>
        <a:ln>
          <a:solidFill>
            <a:schemeClr val="accent3">
              <a:lumMod val="20000"/>
              <a:lumOff val="80000"/>
            </a:schemeClr>
          </a:solidFill>
        </a:ln>
        <a:sp3d extrusionH="50600" prstMaterial="metal">
          <a:bevelT w="101600" h="80600"/>
          <a:bevelB w="80600" h="80600" prst="relaxedInset"/>
        </a:sp3d>
      </dgm:spPr>
      <dgm:t>
        <a:bodyPr/>
        <a:lstStyle/>
        <a:p>
          <a:endParaRPr lang="ru-RU" dirty="0" smtClean="0"/>
        </a:p>
        <a:p>
          <a:r>
            <a:rPr lang="uz-Cyrl-UZ" dirty="0" smtClean="0"/>
            <a:t>Egiluvchan bo’g’inlardagi ishqalanish va harakatni tekshiramiz. Rasmda 1 silindr qo`zgalmas bo`lib, unga II tasma yarim o`ralgan. Tasmaniig chap uchida qarshilik kuchi bor, shu Q kuchni tasmaning ung uchidagi R kuch ta'sirida o`zgarmas tezlik bilan tortish kerak. Masalani yechish uchun tasmadan ab elementar kesma ajratib olamiz Bu elementar kesmaning chap tomonidan S kuch tortib tursa, ung tomonidan (</a:t>
          </a:r>
          <a:r>
            <a:rPr lang="uz-Cyrl-UZ" i="1" dirty="0" smtClean="0"/>
            <a:t>S </a:t>
          </a:r>
          <a:r>
            <a:rPr lang="uz-Cyrl-UZ" dirty="0" smtClean="0"/>
            <a:t>4- ds) kuch bi­lan tortish kerak, chunki tasma bilan silindr kinematik juft tashkil etganligidan, ularning elementlari orasida ishqalanish kuchi hosil bo`ladi.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5589A69A-376B-491F-A053-BC3882498657}" type="parTrans" cxnId="{15C7D8E6-99BC-4C4A-A521-D9E5710A8E90}">
      <dgm:prSet/>
      <dgm:spPr/>
      <dgm:t>
        <a:bodyPr/>
        <a:lstStyle/>
        <a:p>
          <a:endParaRPr lang="ru-RU"/>
        </a:p>
      </dgm:t>
    </dgm:pt>
    <dgm:pt modelId="{F1A79847-5705-4EDF-939D-F8610D31C4C3}" type="sibTrans" cxnId="{15C7D8E6-99BC-4C4A-A521-D9E5710A8E90}">
      <dgm:prSet/>
      <dgm:spPr/>
      <dgm:t>
        <a:bodyPr/>
        <a:lstStyle/>
        <a:p>
          <a:endParaRPr lang="ru-RU"/>
        </a:p>
      </dgm:t>
    </dgm:pt>
    <dgm:pt modelId="{6A0A4422-895D-4A27-A5AB-23583DACB0CE}" type="pres">
      <dgm:prSet presAssocID="{CBFD7AF0-2F19-473A-9FB1-8A4477A8AAAD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B6CE07E-40F1-4E83-B2F8-80D47D895F9E}" type="pres">
      <dgm:prSet presAssocID="{D67294A7-275C-4538-ADD4-5746BE9820A7}" presName="roof" presStyleLbl="dkBgShp" presStyleIdx="0" presStyleCnt="2"/>
      <dgm:spPr/>
      <dgm:t>
        <a:bodyPr/>
        <a:lstStyle/>
        <a:p>
          <a:endParaRPr lang="ru-RU"/>
        </a:p>
      </dgm:t>
    </dgm:pt>
    <dgm:pt modelId="{895E2BF1-66FE-4125-A524-29BC80B83B0B}" type="pres">
      <dgm:prSet presAssocID="{D67294A7-275C-4538-ADD4-5746BE9820A7}" presName="pillars" presStyleCnt="0"/>
      <dgm:spPr/>
    </dgm:pt>
    <dgm:pt modelId="{C6AC671C-F4FC-491F-B7D1-E56495EA0E9F}" type="pres">
      <dgm:prSet presAssocID="{D67294A7-275C-4538-ADD4-5746BE9820A7}" presName="pillar1" presStyleLbl="node1" presStyleIdx="0" presStyleCnt="1">
        <dgm:presLayoutVars>
          <dgm:bulletEnabled val="1"/>
        </dgm:presLayoutVars>
      </dgm:prSet>
      <dgm:spPr>
        <a:solidFill>
          <a:schemeClr val="tx1">
            <a:lumMod val="50000"/>
            <a:lumOff val="50000"/>
          </a:schemeClr>
        </a:solidFill>
        <a:sp3d extrusionH="50600" prstMaterial="metal">
          <a:bevelT w="101600" h="80600" prst="angle"/>
          <a:bevelB w="80600" h="80600" prst="relaxedInset"/>
        </a:sp3d>
      </dgm:spPr>
      <dgm:t>
        <a:bodyPr/>
        <a:lstStyle/>
        <a:p>
          <a:endParaRPr lang="ru-RU"/>
        </a:p>
      </dgm:t>
    </dgm:pt>
    <dgm:pt modelId="{5DEA1BBA-D2F5-4426-9FD9-A20DB037EB10}" type="pres">
      <dgm:prSet presAssocID="{D67294A7-275C-4538-ADD4-5746BE9820A7}" presName="base" presStyleLbl="dkBgShp" presStyleIdx="1" presStyleCnt="2"/>
      <dgm:spPr/>
    </dgm:pt>
  </dgm:ptLst>
  <dgm:cxnLst>
    <dgm:cxn modelId="{EE69909C-4DCC-4BB3-844A-D12CBEF738BF}" type="presOf" srcId="{04841CB3-0C51-4A2A-B065-F6EA53CD7A63}" destId="{C6AC671C-F4FC-491F-B7D1-E56495EA0E9F}" srcOrd="0" destOrd="0" presId="urn:microsoft.com/office/officeart/2005/8/layout/hList3"/>
    <dgm:cxn modelId="{A16A417E-73FE-44B7-994A-C38BA311CAC0}" srcId="{CBFD7AF0-2F19-473A-9FB1-8A4477A8AAAD}" destId="{D67294A7-275C-4538-ADD4-5746BE9820A7}" srcOrd="0" destOrd="0" parTransId="{8740765F-249B-40A9-9639-B7D1C2B2C530}" sibTransId="{5B00C97A-B4CB-4466-82A4-595FEEE18913}"/>
    <dgm:cxn modelId="{AFC1BE15-4C65-4F8C-B197-F8B47D21624B}" type="presOf" srcId="{CBFD7AF0-2F19-473A-9FB1-8A4477A8AAAD}" destId="{6A0A4422-895D-4A27-A5AB-23583DACB0CE}" srcOrd="0" destOrd="0" presId="urn:microsoft.com/office/officeart/2005/8/layout/hList3"/>
    <dgm:cxn modelId="{15C7D8E6-99BC-4C4A-A521-D9E5710A8E90}" srcId="{D67294A7-275C-4538-ADD4-5746BE9820A7}" destId="{04841CB3-0C51-4A2A-B065-F6EA53CD7A63}" srcOrd="0" destOrd="0" parTransId="{5589A69A-376B-491F-A053-BC3882498657}" sibTransId="{F1A79847-5705-4EDF-939D-F8610D31C4C3}"/>
    <dgm:cxn modelId="{E65EBDD9-80A6-4A3B-8E0F-98FFD1462185}" type="presOf" srcId="{D67294A7-275C-4538-ADD4-5746BE9820A7}" destId="{BB6CE07E-40F1-4E83-B2F8-80D47D895F9E}" srcOrd="0" destOrd="0" presId="urn:microsoft.com/office/officeart/2005/8/layout/hList3"/>
    <dgm:cxn modelId="{9CA72C49-5D64-4DA5-961F-EF7DACF0D6E1}" type="presParOf" srcId="{6A0A4422-895D-4A27-A5AB-23583DACB0CE}" destId="{BB6CE07E-40F1-4E83-B2F8-80D47D895F9E}" srcOrd="0" destOrd="0" presId="urn:microsoft.com/office/officeart/2005/8/layout/hList3"/>
    <dgm:cxn modelId="{08216D76-B7CC-44F0-A09E-3A5FEF219A45}" type="presParOf" srcId="{6A0A4422-895D-4A27-A5AB-23583DACB0CE}" destId="{895E2BF1-66FE-4125-A524-29BC80B83B0B}" srcOrd="1" destOrd="0" presId="urn:microsoft.com/office/officeart/2005/8/layout/hList3"/>
    <dgm:cxn modelId="{009F0467-C3C4-4C6B-8011-C4376132ABDB}" type="presParOf" srcId="{895E2BF1-66FE-4125-A524-29BC80B83B0B}" destId="{C6AC671C-F4FC-491F-B7D1-E56495EA0E9F}" srcOrd="0" destOrd="0" presId="urn:microsoft.com/office/officeart/2005/8/layout/hList3"/>
    <dgm:cxn modelId="{25F10B59-5017-4F45-8CBC-C5E2FF2FA2D1}" type="presParOf" srcId="{6A0A4422-895D-4A27-A5AB-23583DACB0CE}" destId="{5DEA1BBA-D2F5-4426-9FD9-A20DB037EB10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  <a:ext uri="{C62137D5-CB1D-491B-B009-E17868A290BF}">
      <dgm14:recolorImg xmlns:dgm14="http://schemas.microsoft.com/office/drawing/2010/diagram" xmlns="" val="1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11E33BF-E7AF-478E-A400-7B12CEC70FAD}" type="doc">
      <dgm:prSet loTypeId="urn:microsoft.com/office/officeart/2005/8/layout/hList7#3" loCatId="list" qsTypeId="urn:microsoft.com/office/officeart/2005/8/quickstyle/3d7" qsCatId="3D" csTypeId="urn:microsoft.com/office/officeart/2005/8/colors/colorful5" csCatId="colorful" phldr="1"/>
      <dgm:spPr/>
    </dgm:pt>
    <dgm:pt modelId="{1198AE62-8E77-40D1-BBA6-12150F57C36B}">
      <dgm:prSet phldrT="[Текст]" custT="1"/>
      <dgm:spPr/>
      <dgm:t>
        <a:bodyPr/>
        <a:lstStyle/>
        <a:p>
          <a:pPr algn="ctr"/>
          <a:endParaRPr lang="uz-Cyrl-UZ" sz="3600" b="1" dirty="0" smtClean="0"/>
        </a:p>
        <a:p>
          <a:pPr algn="ctr"/>
          <a:r>
            <a:rPr lang="uz-Cyrl-UZ" sz="3600" b="1" dirty="0" smtClean="0"/>
            <a:t>Kinematik  juftlardagi  ishqalanishning  umumiy xoli. Ishqalanish qonusi</a:t>
          </a:r>
          <a:endParaRPr lang="ru-RU" sz="3600" dirty="0" smtClean="0"/>
        </a:p>
        <a:p>
          <a:pPr algn="ctr"/>
          <a:r>
            <a:rPr lang="uz-Cyrl-UZ" sz="3600" dirty="0" smtClean="0"/>
            <a:t>Ilgarilanma harakat qiluvchi kinematik juft elementlaridagi quruq ishqalanishni ko`rib chiqamiz.</a:t>
          </a:r>
          <a:endParaRPr lang="ru-RU" sz="3600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18B3E5-E89C-4C48-95D6-7D74709FDB7C}" type="parTrans" cxnId="{60B3D041-ACC1-4AF6-8A9C-DA81E1AF2250}">
      <dgm:prSet/>
      <dgm:spPr/>
      <dgm:t>
        <a:bodyPr/>
        <a:lstStyle/>
        <a:p>
          <a:endParaRPr lang="ru-RU"/>
        </a:p>
      </dgm:t>
    </dgm:pt>
    <dgm:pt modelId="{B38FE484-EF20-494C-AA7D-873C4CC14326}" type="sibTrans" cxnId="{60B3D041-ACC1-4AF6-8A9C-DA81E1AF2250}">
      <dgm:prSet/>
      <dgm:spPr/>
      <dgm:t>
        <a:bodyPr/>
        <a:lstStyle/>
        <a:p>
          <a:endParaRPr lang="ru-RU"/>
        </a:p>
      </dgm:t>
    </dgm:pt>
    <dgm:pt modelId="{7FA41FE7-63E8-4494-B474-7A7ABE2917AE}" type="pres">
      <dgm:prSet presAssocID="{211E33BF-E7AF-478E-A400-7B12CEC70FAD}" presName="Name0" presStyleCnt="0">
        <dgm:presLayoutVars>
          <dgm:dir/>
          <dgm:resizeHandles val="exact"/>
        </dgm:presLayoutVars>
      </dgm:prSet>
      <dgm:spPr/>
    </dgm:pt>
    <dgm:pt modelId="{2F6471E0-DEAE-4249-BEFB-1A350DFBA74C}" type="pres">
      <dgm:prSet presAssocID="{211E33BF-E7AF-478E-A400-7B12CEC70FAD}" presName="fgShape" presStyleLbl="fgShp" presStyleIdx="0" presStyleCnt="1" custLinFactNeighborY="23860"/>
      <dgm:spPr/>
    </dgm:pt>
    <dgm:pt modelId="{B33D5565-F463-402F-A517-EB88515F79ED}" type="pres">
      <dgm:prSet presAssocID="{211E33BF-E7AF-478E-A400-7B12CEC70FAD}" presName="linComp" presStyleCnt="0"/>
      <dgm:spPr/>
    </dgm:pt>
    <dgm:pt modelId="{5AFD89B9-774B-4CD8-B883-6B5C7DC405CF}" type="pres">
      <dgm:prSet presAssocID="{1198AE62-8E77-40D1-BBA6-12150F57C36B}" presName="compNode" presStyleCnt="0"/>
      <dgm:spPr/>
    </dgm:pt>
    <dgm:pt modelId="{2BD55E24-F297-46E1-9364-920C99C14884}" type="pres">
      <dgm:prSet presAssocID="{1198AE62-8E77-40D1-BBA6-12150F57C36B}" presName="bkgdShape" presStyleLbl="node1" presStyleIdx="0" presStyleCnt="1" custLinFactNeighborY="227"/>
      <dgm:spPr/>
      <dgm:t>
        <a:bodyPr/>
        <a:lstStyle/>
        <a:p>
          <a:endParaRPr lang="ru-RU"/>
        </a:p>
      </dgm:t>
    </dgm:pt>
    <dgm:pt modelId="{FCAE4F2E-1E06-433D-B58B-4612549D5360}" type="pres">
      <dgm:prSet presAssocID="{1198AE62-8E77-40D1-BBA6-12150F57C36B}" presName="nodeTx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72A639-D2AF-4B2E-838F-A3297CFA94BF}" type="pres">
      <dgm:prSet presAssocID="{1198AE62-8E77-40D1-BBA6-12150F57C36B}" presName="invisiNode" presStyleLbl="node1" presStyleIdx="0" presStyleCnt="1"/>
      <dgm:spPr/>
    </dgm:pt>
    <dgm:pt modelId="{945039AA-38B0-4DDE-8347-A66BC542DB1C}" type="pres">
      <dgm:prSet presAssocID="{1198AE62-8E77-40D1-BBA6-12150F57C36B}" presName="imagNode" presStyleLbl="fgImgPlace1" presStyleIdx="0" presStyleCnt="1" custScaleX="284259" custScaleY="138325" custLinFactNeighborX="-16918" custLinFactNeighborY="2143"/>
      <dgm:spPr/>
    </dgm:pt>
  </dgm:ptLst>
  <dgm:cxnLst>
    <dgm:cxn modelId="{928A048F-BDEE-48DD-9D97-834E5E882429}" type="presOf" srcId="{1198AE62-8E77-40D1-BBA6-12150F57C36B}" destId="{FCAE4F2E-1E06-433D-B58B-4612549D5360}" srcOrd="1" destOrd="0" presId="urn:microsoft.com/office/officeart/2005/8/layout/hList7#3"/>
    <dgm:cxn modelId="{2B60C92C-8B13-475B-BB9C-3ACBC98B9BF1}" type="presOf" srcId="{211E33BF-E7AF-478E-A400-7B12CEC70FAD}" destId="{7FA41FE7-63E8-4494-B474-7A7ABE2917AE}" srcOrd="0" destOrd="0" presId="urn:microsoft.com/office/officeart/2005/8/layout/hList7#3"/>
    <dgm:cxn modelId="{8093F144-7139-47CD-920E-A5F14288B74B}" type="presOf" srcId="{1198AE62-8E77-40D1-BBA6-12150F57C36B}" destId="{2BD55E24-F297-46E1-9364-920C99C14884}" srcOrd="0" destOrd="0" presId="urn:microsoft.com/office/officeart/2005/8/layout/hList7#3"/>
    <dgm:cxn modelId="{60B3D041-ACC1-4AF6-8A9C-DA81E1AF2250}" srcId="{211E33BF-E7AF-478E-A400-7B12CEC70FAD}" destId="{1198AE62-8E77-40D1-BBA6-12150F57C36B}" srcOrd="0" destOrd="0" parTransId="{1D18B3E5-E89C-4C48-95D6-7D74709FDB7C}" sibTransId="{B38FE484-EF20-494C-AA7D-873C4CC14326}"/>
    <dgm:cxn modelId="{2276500E-6CE8-4516-9F45-43AF58F071E1}" type="presParOf" srcId="{7FA41FE7-63E8-4494-B474-7A7ABE2917AE}" destId="{2F6471E0-DEAE-4249-BEFB-1A350DFBA74C}" srcOrd="0" destOrd="0" presId="urn:microsoft.com/office/officeart/2005/8/layout/hList7#3"/>
    <dgm:cxn modelId="{32157B85-69D9-4CE3-93B4-77BDB81140CF}" type="presParOf" srcId="{7FA41FE7-63E8-4494-B474-7A7ABE2917AE}" destId="{B33D5565-F463-402F-A517-EB88515F79ED}" srcOrd="1" destOrd="0" presId="urn:microsoft.com/office/officeart/2005/8/layout/hList7#3"/>
    <dgm:cxn modelId="{A412A196-1DE3-48D2-9DF2-79699636AE1F}" type="presParOf" srcId="{B33D5565-F463-402F-A517-EB88515F79ED}" destId="{5AFD89B9-774B-4CD8-B883-6B5C7DC405CF}" srcOrd="0" destOrd="0" presId="urn:microsoft.com/office/officeart/2005/8/layout/hList7#3"/>
    <dgm:cxn modelId="{2F153AB8-F67C-4FBD-8B6C-9BF7C21EF737}" type="presParOf" srcId="{5AFD89B9-774B-4CD8-B883-6B5C7DC405CF}" destId="{2BD55E24-F297-46E1-9364-920C99C14884}" srcOrd="0" destOrd="0" presId="urn:microsoft.com/office/officeart/2005/8/layout/hList7#3"/>
    <dgm:cxn modelId="{601DC00C-99B8-4943-B717-B3B7C4B7326C}" type="presParOf" srcId="{5AFD89B9-774B-4CD8-B883-6B5C7DC405CF}" destId="{FCAE4F2E-1E06-433D-B58B-4612549D5360}" srcOrd="1" destOrd="0" presId="urn:microsoft.com/office/officeart/2005/8/layout/hList7#3"/>
    <dgm:cxn modelId="{5E2899C5-60CD-4BEF-8711-C71BAAEEC705}" type="presParOf" srcId="{5AFD89B9-774B-4CD8-B883-6B5C7DC405CF}" destId="{4F72A639-D2AF-4B2E-838F-A3297CFA94BF}" srcOrd="2" destOrd="0" presId="urn:microsoft.com/office/officeart/2005/8/layout/hList7#3"/>
    <dgm:cxn modelId="{F9B9FC97-4B9E-4511-8BCB-44ED63C0EAD8}" type="presParOf" srcId="{5AFD89B9-774B-4CD8-B883-6B5C7DC405CF}" destId="{945039AA-38B0-4DDE-8347-A66BC542DB1C}" srcOrd="3" destOrd="0" presId="urn:microsoft.com/office/officeart/2005/8/layout/hList7#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E1DD926-C5B8-42F1-A3FA-0221201612E3}" type="doc">
      <dgm:prSet loTypeId="urn:microsoft.com/office/officeart/2005/8/layout/target3" loCatId="list" qsTypeId="urn:microsoft.com/office/officeart/2005/8/quickstyle/3d9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356B4A8-AE55-44C6-9916-5C928B9E2E11}">
      <dgm:prSet phldrT="[Текст]" custT="1"/>
      <dgm:spPr/>
      <dgm:t>
        <a:bodyPr/>
        <a:lstStyle/>
        <a:p>
          <a:endParaRPr lang="ru-RU" sz="6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25F24C-6EA9-4B6E-A2B9-4E54F6D41F19}" type="parTrans" cxnId="{C835B3E0-B151-44A3-8DEA-4197487DD040}">
      <dgm:prSet/>
      <dgm:spPr/>
      <dgm:t>
        <a:bodyPr/>
        <a:lstStyle/>
        <a:p>
          <a:endParaRPr lang="ru-RU"/>
        </a:p>
      </dgm:t>
    </dgm:pt>
    <dgm:pt modelId="{A2CAB962-00D3-4B3A-B21D-48199E040C5D}" type="sibTrans" cxnId="{C835B3E0-B151-44A3-8DEA-4197487DD040}">
      <dgm:prSet/>
      <dgm:spPr/>
      <dgm:t>
        <a:bodyPr/>
        <a:lstStyle/>
        <a:p>
          <a:endParaRPr lang="ru-RU"/>
        </a:p>
      </dgm:t>
    </dgm:pt>
    <dgm:pt modelId="{3C3CDBE0-A3F8-4C13-B8A8-BECF6B046A78}" type="pres">
      <dgm:prSet presAssocID="{7E1DD926-C5B8-42F1-A3FA-0221201612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7911FE7-BD08-4794-90D9-7AD77C87A567}" type="pres">
      <dgm:prSet presAssocID="{2356B4A8-AE55-44C6-9916-5C928B9E2E11}" presName="circle1" presStyleLbl="node1" presStyleIdx="0" presStyleCnt="1"/>
      <dgm:spPr/>
    </dgm:pt>
    <dgm:pt modelId="{834C1A3E-6C6B-4764-A299-2A68278090D0}" type="pres">
      <dgm:prSet presAssocID="{2356B4A8-AE55-44C6-9916-5C928B9E2E11}" presName="space" presStyleCnt="0"/>
      <dgm:spPr/>
    </dgm:pt>
    <dgm:pt modelId="{77507ADB-50DB-4826-9327-55D452ADEDB6}" type="pres">
      <dgm:prSet presAssocID="{2356B4A8-AE55-44C6-9916-5C928B9E2E11}" presName="rect1" presStyleLbl="alignAcc1" presStyleIdx="0" presStyleCnt="1"/>
      <dgm:spPr/>
      <dgm:t>
        <a:bodyPr/>
        <a:lstStyle/>
        <a:p>
          <a:endParaRPr lang="ru-RU"/>
        </a:p>
      </dgm:t>
    </dgm:pt>
    <dgm:pt modelId="{59558AA9-66D2-4D77-9646-E08316823614}" type="pres">
      <dgm:prSet presAssocID="{2356B4A8-AE55-44C6-9916-5C928B9E2E11}" presName="rect1ParTxNoCh" presStyleLbl="alignAcc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726D814-003B-4951-BBA7-EE521B621BF4}" type="presOf" srcId="{2356B4A8-AE55-44C6-9916-5C928B9E2E11}" destId="{77507ADB-50DB-4826-9327-55D452ADEDB6}" srcOrd="0" destOrd="0" presId="urn:microsoft.com/office/officeart/2005/8/layout/target3"/>
    <dgm:cxn modelId="{C835B3E0-B151-44A3-8DEA-4197487DD040}" srcId="{7E1DD926-C5B8-42F1-A3FA-0221201612E3}" destId="{2356B4A8-AE55-44C6-9916-5C928B9E2E11}" srcOrd="0" destOrd="0" parTransId="{DC25F24C-6EA9-4B6E-A2B9-4E54F6D41F19}" sibTransId="{A2CAB962-00D3-4B3A-B21D-48199E040C5D}"/>
    <dgm:cxn modelId="{4B04949D-C6D6-4E97-BDED-72957E10CB61}" type="presOf" srcId="{2356B4A8-AE55-44C6-9916-5C928B9E2E11}" destId="{59558AA9-66D2-4D77-9646-E08316823614}" srcOrd="1" destOrd="0" presId="urn:microsoft.com/office/officeart/2005/8/layout/target3"/>
    <dgm:cxn modelId="{B807773D-C0FF-4F32-881B-D42815F5642E}" type="presOf" srcId="{7E1DD926-C5B8-42F1-A3FA-0221201612E3}" destId="{3C3CDBE0-A3F8-4C13-B8A8-BECF6B046A78}" srcOrd="0" destOrd="0" presId="urn:microsoft.com/office/officeart/2005/8/layout/target3"/>
    <dgm:cxn modelId="{FD252645-F275-4791-8485-ACBED238B288}" type="presParOf" srcId="{3C3CDBE0-A3F8-4C13-B8A8-BECF6B046A78}" destId="{97911FE7-BD08-4794-90D9-7AD77C87A567}" srcOrd="0" destOrd="0" presId="urn:microsoft.com/office/officeart/2005/8/layout/target3"/>
    <dgm:cxn modelId="{187FB6FD-01D4-4CA0-B6EF-90B2B4150E67}" type="presParOf" srcId="{3C3CDBE0-A3F8-4C13-B8A8-BECF6B046A78}" destId="{834C1A3E-6C6B-4764-A299-2A68278090D0}" srcOrd="1" destOrd="0" presId="urn:microsoft.com/office/officeart/2005/8/layout/target3"/>
    <dgm:cxn modelId="{6B4E1862-0448-458B-AC99-E0B8FE7E1F73}" type="presParOf" srcId="{3C3CDBE0-A3F8-4C13-B8A8-BECF6B046A78}" destId="{77507ADB-50DB-4826-9327-55D452ADEDB6}" srcOrd="2" destOrd="0" presId="urn:microsoft.com/office/officeart/2005/8/layout/target3"/>
    <dgm:cxn modelId="{8421F9EF-85B8-418A-B248-2DEB4735FFE4}" type="presParOf" srcId="{3C3CDBE0-A3F8-4C13-B8A8-BECF6B046A78}" destId="{59558AA9-66D2-4D77-9646-E08316823614}" srcOrd="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E1DD926-C5B8-42F1-A3FA-0221201612E3}" type="doc">
      <dgm:prSet loTypeId="urn:microsoft.com/office/officeart/2005/8/layout/target3" loCatId="list" qsTypeId="urn:microsoft.com/office/officeart/2005/8/quickstyle/3d9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356B4A8-AE55-44C6-9916-5C928B9E2E11}">
      <dgm:prSet phldrT="[Текст]" custT="1"/>
      <dgm:spPr/>
      <dgm:t>
        <a:bodyPr/>
        <a:lstStyle/>
        <a:p>
          <a:endParaRPr lang="ru-RU" sz="6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25F24C-6EA9-4B6E-A2B9-4E54F6D41F19}" type="parTrans" cxnId="{C835B3E0-B151-44A3-8DEA-4197487DD040}">
      <dgm:prSet/>
      <dgm:spPr/>
      <dgm:t>
        <a:bodyPr/>
        <a:lstStyle/>
        <a:p>
          <a:endParaRPr lang="ru-RU"/>
        </a:p>
      </dgm:t>
    </dgm:pt>
    <dgm:pt modelId="{A2CAB962-00D3-4B3A-B21D-48199E040C5D}" type="sibTrans" cxnId="{C835B3E0-B151-44A3-8DEA-4197487DD040}">
      <dgm:prSet/>
      <dgm:spPr/>
      <dgm:t>
        <a:bodyPr/>
        <a:lstStyle/>
        <a:p>
          <a:endParaRPr lang="ru-RU"/>
        </a:p>
      </dgm:t>
    </dgm:pt>
    <dgm:pt modelId="{5C6E20F7-8813-4C31-99D9-31BBAFF6A470}">
      <dgm:prSet custT="1"/>
      <dgm:spPr/>
      <dgm:t>
        <a:bodyPr/>
        <a:lstStyle/>
        <a:p>
          <a:r>
            <a:rPr lang="en-GB" sz="3200" b="1" dirty="0" err="1" smtClean="0"/>
            <a:t>Sirpanish</a:t>
          </a:r>
          <a:r>
            <a:rPr lang="en-GB" sz="3200" b="1" dirty="0" smtClean="0"/>
            <a:t> </a:t>
          </a:r>
          <a:r>
            <a:rPr lang="en-GB" sz="3200" b="1" dirty="0" err="1" smtClean="0"/>
            <a:t>podshipniklaridagi</a:t>
          </a:r>
          <a:r>
            <a:rPr lang="en-GB" sz="3200" b="1" dirty="0" smtClean="0"/>
            <a:t> </a:t>
          </a:r>
          <a:r>
            <a:rPr lang="en-GB" sz="3200" b="1" dirty="0" err="1" smtClean="0"/>
            <a:t>ishqalanish</a:t>
          </a:r>
          <a:endParaRPr lang="ru-RU" sz="3200" dirty="0"/>
        </a:p>
      </dgm:t>
    </dgm:pt>
    <dgm:pt modelId="{D527F208-9209-4DAA-B2F9-C70ABD244AE8}" type="parTrans" cxnId="{10D17655-B463-438A-A99C-7DCE3F5CDE91}">
      <dgm:prSet/>
      <dgm:spPr/>
      <dgm:t>
        <a:bodyPr/>
        <a:lstStyle/>
        <a:p>
          <a:endParaRPr lang="ru-RU"/>
        </a:p>
      </dgm:t>
    </dgm:pt>
    <dgm:pt modelId="{56FB84E8-C66D-4D3A-A575-C4E2B55CFC1E}" type="sibTrans" cxnId="{10D17655-B463-438A-A99C-7DCE3F5CDE91}">
      <dgm:prSet/>
      <dgm:spPr/>
      <dgm:t>
        <a:bodyPr/>
        <a:lstStyle/>
        <a:p>
          <a:endParaRPr lang="ru-RU"/>
        </a:p>
      </dgm:t>
    </dgm:pt>
    <dgm:pt modelId="{65223AA1-CEAF-43EC-9863-9C921F40A152}">
      <dgm:prSet/>
      <dgm:spPr/>
      <dgm:t>
        <a:bodyPr/>
        <a:lstStyle/>
        <a:p>
          <a:endParaRPr lang="ru-RU"/>
        </a:p>
      </dgm:t>
    </dgm:pt>
    <dgm:pt modelId="{AC270185-8EC7-4FD5-A445-377E9900CEFF}" type="parTrans" cxnId="{0562093A-C082-47FB-BA46-EF38CB5B7459}">
      <dgm:prSet/>
      <dgm:spPr/>
      <dgm:t>
        <a:bodyPr/>
        <a:lstStyle/>
        <a:p>
          <a:endParaRPr lang="ru-RU"/>
        </a:p>
      </dgm:t>
    </dgm:pt>
    <dgm:pt modelId="{F956AED8-8D87-43CA-B2DD-0D91FF6AB5DE}" type="sibTrans" cxnId="{0562093A-C082-47FB-BA46-EF38CB5B7459}">
      <dgm:prSet/>
      <dgm:spPr/>
      <dgm:t>
        <a:bodyPr/>
        <a:lstStyle/>
        <a:p>
          <a:endParaRPr lang="ru-RU"/>
        </a:p>
      </dgm:t>
    </dgm:pt>
    <dgm:pt modelId="{03AB45D2-F610-46CF-8EB1-9B91F2750AB1}">
      <dgm:prSet custT="1"/>
      <dgm:spPr/>
      <dgm:t>
        <a:bodyPr/>
        <a:lstStyle/>
        <a:p>
          <a:r>
            <a:rPr lang="en-GB" sz="2400" dirty="0" err="1" smtClean="0"/>
            <a:t>Mashina</a:t>
          </a:r>
          <a:r>
            <a:rPr lang="en-GB" sz="2400" dirty="0" smtClean="0"/>
            <a:t> </a:t>
          </a:r>
          <a:r>
            <a:rPr lang="en-GB" sz="2400" dirty="0" err="1" smtClean="0"/>
            <a:t>va</a:t>
          </a:r>
          <a:r>
            <a:rPr lang="en-GB" sz="2400" dirty="0" smtClean="0"/>
            <a:t> m</a:t>
          </a:r>
          <a:r>
            <a:rPr lang="en-US" sz="2400" dirty="0" smtClean="0"/>
            <a:t>e</a:t>
          </a:r>
          <a:r>
            <a:rPr lang="en-GB" sz="2400" dirty="0" err="1" smtClean="0"/>
            <a:t>xanizmlar</a:t>
          </a:r>
          <a:r>
            <a:rPr lang="en-GB" sz="2400" dirty="0" smtClean="0"/>
            <a:t> </a:t>
          </a:r>
          <a:r>
            <a:rPr lang="en-GB" sz="2400" dirty="0" err="1" smtClean="0"/>
            <a:t>tarkibiga</a:t>
          </a:r>
          <a:r>
            <a:rPr lang="en-GB" sz="2400" dirty="0" smtClean="0"/>
            <a:t> </a:t>
          </a:r>
          <a:r>
            <a:rPr lang="en-GB" sz="2400" dirty="0" err="1" smtClean="0"/>
            <a:t>sapfa</a:t>
          </a:r>
          <a:r>
            <a:rPr lang="en-GB" sz="2400" dirty="0" smtClean="0"/>
            <a:t> </a:t>
          </a:r>
          <a:r>
            <a:rPr lang="en-GB" sz="2400" dirty="0" err="1" smtClean="0"/>
            <a:t>va</a:t>
          </a:r>
          <a:r>
            <a:rPr lang="en-GB" sz="2400" dirty="0" smtClean="0"/>
            <a:t> </a:t>
          </a:r>
          <a:r>
            <a:rPr lang="en-GB" sz="2400" dirty="0" err="1" smtClean="0"/>
            <a:t>podshipniklar</a:t>
          </a:r>
          <a:r>
            <a:rPr lang="en-GB" sz="2400" dirty="0" smtClean="0"/>
            <a:t> </a:t>
          </a:r>
          <a:r>
            <a:rPr lang="en-GB" sz="2400" dirty="0" err="1" smtClean="0"/>
            <a:t>kiradi</a:t>
          </a:r>
          <a:r>
            <a:rPr lang="en-GB" sz="2400" dirty="0" smtClean="0"/>
            <a:t>. </a:t>
          </a:r>
          <a:r>
            <a:rPr lang="en-GB" sz="2400" dirty="0" err="1" smtClean="0"/>
            <a:t>Valning</a:t>
          </a:r>
          <a:r>
            <a:rPr lang="en-GB" sz="2400" dirty="0" smtClean="0"/>
            <a:t> </a:t>
          </a:r>
          <a:r>
            <a:rPr lang="en-GB" sz="2400" dirty="0" err="1" smtClean="0"/>
            <a:t>podshipnikda</a:t>
          </a:r>
          <a:r>
            <a:rPr lang="en-GB" sz="2400" dirty="0" smtClean="0"/>
            <a:t> </a:t>
          </a:r>
          <a:r>
            <a:rPr lang="en-GB" sz="2400" dirty="0" err="1" smtClean="0"/>
            <a:t>aylanuvchi</a:t>
          </a:r>
          <a:r>
            <a:rPr lang="en-GB" sz="2400" dirty="0" smtClean="0"/>
            <a:t> </a:t>
          </a:r>
          <a:r>
            <a:rPr lang="en-GB" sz="2400" dirty="0" err="1" smtClean="0"/>
            <a:t>qismi</a:t>
          </a:r>
          <a:r>
            <a:rPr lang="en-GB" sz="2400" dirty="0" smtClean="0"/>
            <a:t> </a:t>
          </a:r>
          <a:r>
            <a:rPr lang="en-GB" sz="2400" dirty="0" err="1" smtClean="0"/>
            <a:t>sapfa</a:t>
          </a:r>
          <a:r>
            <a:rPr lang="en-GB" sz="2400" dirty="0" smtClean="0"/>
            <a:t> d</a:t>
          </a:r>
          <a:r>
            <a:rPr lang="en-US" sz="2400" dirty="0" smtClean="0"/>
            <a:t>e</a:t>
          </a:r>
          <a:r>
            <a:rPr lang="en-GB" sz="2400" dirty="0" err="1" smtClean="0"/>
            <a:t>yiladi</a:t>
          </a:r>
          <a:r>
            <a:rPr lang="en-GB" sz="2400" dirty="0" smtClean="0"/>
            <a:t>. Agar </a:t>
          </a:r>
          <a:r>
            <a:rPr lang="en-GB" sz="2400" dirty="0" err="1" smtClean="0"/>
            <a:t>sapfa</a:t>
          </a:r>
          <a:r>
            <a:rPr lang="en-GB" sz="2400" dirty="0" smtClean="0"/>
            <a:t> </a:t>
          </a:r>
          <a:r>
            <a:rPr lang="en-GB" sz="2400" dirty="0" err="1" smtClean="0"/>
            <a:t>valning</a:t>
          </a:r>
          <a:r>
            <a:rPr lang="en-GB" sz="2400" dirty="0" smtClean="0"/>
            <a:t> </a:t>
          </a:r>
          <a:r>
            <a:rPr lang="en-GB" sz="2400" dirty="0" err="1" smtClean="0"/>
            <a:t>oxirida</a:t>
          </a:r>
          <a:r>
            <a:rPr lang="en-GB" sz="2400" dirty="0" smtClean="0"/>
            <a:t> </a:t>
          </a:r>
          <a:r>
            <a:rPr lang="en-GB" sz="2400" dirty="0" err="1" smtClean="0"/>
            <a:t>joylashgan</a:t>
          </a:r>
          <a:r>
            <a:rPr lang="en-GB" sz="2400" dirty="0" smtClean="0"/>
            <a:t> </a:t>
          </a:r>
          <a:r>
            <a:rPr lang="en-GB" sz="2400" dirty="0" err="1" smtClean="0"/>
            <a:t>bo`lsa</a:t>
          </a:r>
          <a:r>
            <a:rPr lang="en-GB" sz="2400" dirty="0" smtClean="0"/>
            <a:t> ship, </a:t>
          </a:r>
          <a:r>
            <a:rPr lang="en-GB" sz="2400" dirty="0" err="1" smtClean="0"/>
            <a:t>valning</a:t>
          </a:r>
          <a:r>
            <a:rPr lang="en-GB" sz="2400" dirty="0" smtClean="0"/>
            <a:t> </a:t>
          </a:r>
          <a:r>
            <a:rPr lang="en-GB" sz="2400" dirty="0" err="1" smtClean="0"/>
            <a:t>o`rtalarida</a:t>
          </a:r>
          <a:r>
            <a:rPr lang="en-GB" sz="2400" dirty="0" smtClean="0"/>
            <a:t> </a:t>
          </a:r>
          <a:r>
            <a:rPr lang="en-GB" sz="2400" dirty="0" err="1" smtClean="0"/>
            <a:t>bo`lsa</a:t>
          </a:r>
          <a:r>
            <a:rPr lang="en-GB" sz="2400" dirty="0" smtClean="0"/>
            <a:t> </a:t>
          </a:r>
          <a:r>
            <a:rPr lang="en-GB" sz="2400" dirty="0" err="1" smtClean="0"/>
            <a:t>bo`yin</a:t>
          </a:r>
          <a:r>
            <a:rPr lang="en-GB" sz="2400" dirty="0" smtClean="0"/>
            <a:t> d</a:t>
          </a:r>
          <a:r>
            <a:rPr lang="en-US" sz="2400" dirty="0" smtClean="0"/>
            <a:t>e</a:t>
          </a:r>
          <a:r>
            <a:rPr lang="en-GB" sz="2400" dirty="0" err="1" smtClean="0"/>
            <a:t>yiladi</a:t>
          </a:r>
          <a:r>
            <a:rPr lang="en-GB" sz="2400" dirty="0" smtClean="0"/>
            <a:t>. </a:t>
          </a:r>
          <a:r>
            <a:rPr lang="en-GB" sz="2400" dirty="0" err="1" smtClean="0"/>
            <a:t>Sapfaning</a:t>
          </a:r>
          <a:r>
            <a:rPr lang="en-GB" sz="2400" dirty="0" smtClean="0"/>
            <a:t> </a:t>
          </a:r>
          <a:r>
            <a:rPr lang="en-GB" sz="2400" dirty="0" err="1" smtClean="0"/>
            <a:t>podshipnikdagi</a:t>
          </a:r>
          <a:r>
            <a:rPr lang="en-GB" sz="2400" dirty="0" smtClean="0"/>
            <a:t> </a:t>
          </a:r>
          <a:r>
            <a:rPr lang="en-GB" sz="2400" dirty="0" err="1" smtClean="0"/>
            <a:t>ishqalanish</a:t>
          </a:r>
          <a:r>
            <a:rPr lang="en-GB" sz="2400" dirty="0" smtClean="0"/>
            <a:t> </a:t>
          </a:r>
          <a:r>
            <a:rPr lang="en-GB" sz="2400" dirty="0" err="1" smtClean="0"/>
            <a:t>kuchini</a:t>
          </a:r>
          <a:r>
            <a:rPr lang="en-GB" sz="2400" dirty="0" smtClean="0"/>
            <a:t> y</a:t>
          </a:r>
          <a:r>
            <a:rPr lang="ru-RU" sz="2400" dirty="0" err="1" smtClean="0"/>
            <a:t>e</a:t>
          </a:r>
          <a:r>
            <a:rPr lang="en-GB" sz="2400" dirty="0" err="1" smtClean="0"/>
            <a:t>ngishga</a:t>
          </a:r>
          <a:r>
            <a:rPr lang="en-GB" sz="2400" dirty="0" smtClean="0"/>
            <a:t> </a:t>
          </a:r>
          <a:r>
            <a:rPr lang="en-GB" sz="2400" dirty="0" err="1" smtClean="0"/>
            <a:t>oid</a:t>
          </a:r>
          <a:r>
            <a:rPr lang="en-GB" sz="2400" dirty="0" smtClean="0"/>
            <a:t> 2 </a:t>
          </a:r>
          <a:r>
            <a:rPr lang="en-GB" sz="2400" dirty="0" err="1" smtClean="0"/>
            <a:t>xil</a:t>
          </a:r>
          <a:r>
            <a:rPr lang="en-GB" sz="2400" dirty="0" smtClean="0"/>
            <a:t> </a:t>
          </a:r>
          <a:r>
            <a:rPr lang="en-GB" sz="2400" dirty="0" err="1" smtClean="0"/>
            <a:t>nazariya</a:t>
          </a:r>
          <a:r>
            <a:rPr lang="en-GB" sz="2400" dirty="0" smtClean="0"/>
            <a:t> </a:t>
          </a:r>
          <a:r>
            <a:rPr lang="en-GB" sz="2400" dirty="0" err="1" smtClean="0"/>
            <a:t>mavjud</a:t>
          </a:r>
          <a:r>
            <a:rPr lang="en-GB" sz="2400" dirty="0" smtClean="0"/>
            <a:t>.</a:t>
          </a:r>
          <a:endParaRPr lang="ru-RU" sz="2400" dirty="0"/>
        </a:p>
      </dgm:t>
    </dgm:pt>
    <dgm:pt modelId="{A48F5542-B2FE-4C93-AFB4-A47457BE5E70}" type="parTrans" cxnId="{F5698878-5249-4C66-A980-A1DA5E86A1A0}">
      <dgm:prSet/>
      <dgm:spPr/>
      <dgm:t>
        <a:bodyPr/>
        <a:lstStyle/>
        <a:p>
          <a:endParaRPr lang="ru-RU"/>
        </a:p>
      </dgm:t>
    </dgm:pt>
    <dgm:pt modelId="{3AB7F439-DDB1-4DFA-95A8-DEEBF7F4F600}" type="sibTrans" cxnId="{F5698878-5249-4C66-A980-A1DA5E86A1A0}">
      <dgm:prSet/>
      <dgm:spPr/>
      <dgm:t>
        <a:bodyPr/>
        <a:lstStyle/>
        <a:p>
          <a:endParaRPr lang="ru-RU"/>
        </a:p>
      </dgm:t>
    </dgm:pt>
    <dgm:pt modelId="{3C3CDBE0-A3F8-4C13-B8A8-BECF6B046A78}" type="pres">
      <dgm:prSet presAssocID="{7E1DD926-C5B8-42F1-A3FA-0221201612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7911FE7-BD08-4794-90D9-7AD77C87A567}" type="pres">
      <dgm:prSet presAssocID="{2356B4A8-AE55-44C6-9916-5C928B9E2E11}" presName="circle1" presStyleLbl="node1" presStyleIdx="0" presStyleCnt="4"/>
      <dgm:spPr>
        <a:solidFill>
          <a:srgbClr val="92D050"/>
        </a:solidFill>
      </dgm:spPr>
      <dgm:t>
        <a:bodyPr/>
        <a:lstStyle/>
        <a:p>
          <a:endParaRPr lang="ru-RU"/>
        </a:p>
      </dgm:t>
    </dgm:pt>
    <dgm:pt modelId="{834C1A3E-6C6B-4764-A299-2A68278090D0}" type="pres">
      <dgm:prSet presAssocID="{2356B4A8-AE55-44C6-9916-5C928B9E2E11}" presName="space" presStyleCnt="0"/>
      <dgm:spPr/>
    </dgm:pt>
    <dgm:pt modelId="{77507ADB-50DB-4826-9327-55D452ADEDB6}" type="pres">
      <dgm:prSet presAssocID="{2356B4A8-AE55-44C6-9916-5C928B9E2E11}" presName="rect1" presStyleLbl="alignAcc1" presStyleIdx="0" presStyleCnt="4" custLinFactNeighborX="465" custLinFactNeighborY="1034"/>
      <dgm:spPr/>
      <dgm:t>
        <a:bodyPr/>
        <a:lstStyle/>
        <a:p>
          <a:endParaRPr lang="ru-RU"/>
        </a:p>
      </dgm:t>
    </dgm:pt>
    <dgm:pt modelId="{417BB03C-0E8B-4086-BCA8-8CF5389E4B84}" type="pres">
      <dgm:prSet presAssocID="{5C6E20F7-8813-4C31-99D9-31BBAFF6A470}" presName="vertSpace2" presStyleLbl="node1" presStyleIdx="0" presStyleCnt="4"/>
      <dgm:spPr/>
    </dgm:pt>
    <dgm:pt modelId="{30292AD4-02BA-4F2C-A5AC-075676836A48}" type="pres">
      <dgm:prSet presAssocID="{5C6E20F7-8813-4C31-99D9-31BBAFF6A470}" presName="circle2" presStyleLbl="node1" presStyleIdx="1" presStyleCnt="4"/>
      <dgm:spPr/>
    </dgm:pt>
    <dgm:pt modelId="{E9061110-D684-47CC-9A19-37C78E4C14CF}" type="pres">
      <dgm:prSet presAssocID="{5C6E20F7-8813-4C31-99D9-31BBAFF6A470}" presName="rect2" presStyleLbl="alignAcc1" presStyleIdx="1" presStyleCnt="4" custLinFactNeighborX="-930" custLinFactNeighborY="-15427"/>
      <dgm:spPr/>
      <dgm:t>
        <a:bodyPr/>
        <a:lstStyle/>
        <a:p>
          <a:endParaRPr lang="ru-RU"/>
        </a:p>
      </dgm:t>
    </dgm:pt>
    <dgm:pt modelId="{20D7747B-A429-4267-BCA6-241125D76C49}" type="pres">
      <dgm:prSet presAssocID="{65223AA1-CEAF-43EC-9863-9C921F40A152}" presName="vertSpace3" presStyleLbl="node1" presStyleIdx="1" presStyleCnt="4"/>
      <dgm:spPr/>
    </dgm:pt>
    <dgm:pt modelId="{8F828892-3BC3-4800-A64F-D74865CBDA01}" type="pres">
      <dgm:prSet presAssocID="{65223AA1-CEAF-43EC-9863-9C921F40A152}" presName="circle3" presStyleLbl="node1" presStyleIdx="2" presStyleCnt="4"/>
      <dgm:spPr/>
    </dgm:pt>
    <dgm:pt modelId="{E166389A-44B2-467E-9072-2204A8DA042A}" type="pres">
      <dgm:prSet presAssocID="{65223AA1-CEAF-43EC-9863-9C921F40A152}" presName="rect3" presStyleLbl="alignAcc1" presStyleIdx="2" presStyleCnt="4"/>
      <dgm:spPr/>
      <dgm:t>
        <a:bodyPr/>
        <a:lstStyle/>
        <a:p>
          <a:endParaRPr lang="ru-RU"/>
        </a:p>
      </dgm:t>
    </dgm:pt>
    <dgm:pt modelId="{C80A477D-B41C-4382-83E9-FFD20DEE068A}" type="pres">
      <dgm:prSet presAssocID="{03AB45D2-F610-46CF-8EB1-9B91F2750AB1}" presName="vertSpace4" presStyleLbl="node1" presStyleIdx="2" presStyleCnt="4"/>
      <dgm:spPr/>
    </dgm:pt>
    <dgm:pt modelId="{63503931-105A-410E-B10D-B941AD27DDB9}" type="pres">
      <dgm:prSet presAssocID="{03AB45D2-F610-46CF-8EB1-9B91F2750AB1}" presName="circle4" presStyleLbl="node1" presStyleIdx="3" presStyleCnt="4"/>
      <dgm:spPr/>
    </dgm:pt>
    <dgm:pt modelId="{676D81A1-F90B-4A3C-806A-0E8CDB92A882}" type="pres">
      <dgm:prSet presAssocID="{03AB45D2-F610-46CF-8EB1-9B91F2750AB1}" presName="rect4" presStyleLbl="alignAcc1" presStyleIdx="3" presStyleCnt="4"/>
      <dgm:spPr/>
      <dgm:t>
        <a:bodyPr/>
        <a:lstStyle/>
        <a:p>
          <a:endParaRPr lang="ru-RU"/>
        </a:p>
      </dgm:t>
    </dgm:pt>
    <dgm:pt modelId="{59558AA9-66D2-4D77-9646-E08316823614}" type="pres">
      <dgm:prSet presAssocID="{2356B4A8-AE55-44C6-9916-5C928B9E2E11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191ECC-5B91-4A8A-ACA2-B3D3C99FA069}" type="pres">
      <dgm:prSet presAssocID="{5C6E20F7-8813-4C31-99D9-31BBAFF6A470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B2AE71-45C1-439E-850E-2F88146B7A20}" type="pres">
      <dgm:prSet presAssocID="{65223AA1-CEAF-43EC-9863-9C921F40A15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B19896-4207-4CFF-8384-F1CE4BB356E3}" type="pres">
      <dgm:prSet presAssocID="{03AB45D2-F610-46CF-8EB1-9B91F2750AB1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8EEA125-8071-4140-9499-AB9A3183922A}" type="presOf" srcId="{2356B4A8-AE55-44C6-9916-5C928B9E2E11}" destId="{77507ADB-50DB-4826-9327-55D452ADEDB6}" srcOrd="0" destOrd="0" presId="urn:microsoft.com/office/officeart/2005/8/layout/target3"/>
    <dgm:cxn modelId="{8A7903E5-7529-4CA9-AEEA-27DF3B856F8F}" type="presOf" srcId="{03AB45D2-F610-46CF-8EB1-9B91F2750AB1}" destId="{676D81A1-F90B-4A3C-806A-0E8CDB92A882}" srcOrd="0" destOrd="0" presId="urn:microsoft.com/office/officeart/2005/8/layout/target3"/>
    <dgm:cxn modelId="{ACE96B21-EEDF-4670-AE7F-BB8DFA708BA7}" type="presOf" srcId="{65223AA1-CEAF-43EC-9863-9C921F40A152}" destId="{E166389A-44B2-467E-9072-2204A8DA042A}" srcOrd="0" destOrd="0" presId="urn:microsoft.com/office/officeart/2005/8/layout/target3"/>
    <dgm:cxn modelId="{C835B3E0-B151-44A3-8DEA-4197487DD040}" srcId="{7E1DD926-C5B8-42F1-A3FA-0221201612E3}" destId="{2356B4A8-AE55-44C6-9916-5C928B9E2E11}" srcOrd="0" destOrd="0" parTransId="{DC25F24C-6EA9-4B6E-A2B9-4E54F6D41F19}" sibTransId="{A2CAB962-00D3-4B3A-B21D-48199E040C5D}"/>
    <dgm:cxn modelId="{4F8420F3-D127-48D7-BB80-279CE34A9748}" type="presOf" srcId="{5C6E20F7-8813-4C31-99D9-31BBAFF6A470}" destId="{FD191ECC-5B91-4A8A-ACA2-B3D3C99FA069}" srcOrd="1" destOrd="0" presId="urn:microsoft.com/office/officeart/2005/8/layout/target3"/>
    <dgm:cxn modelId="{4F4EA182-B68F-4CE1-BC95-F566463DD5A7}" type="presOf" srcId="{7E1DD926-C5B8-42F1-A3FA-0221201612E3}" destId="{3C3CDBE0-A3F8-4C13-B8A8-BECF6B046A78}" srcOrd="0" destOrd="0" presId="urn:microsoft.com/office/officeart/2005/8/layout/target3"/>
    <dgm:cxn modelId="{0562093A-C082-47FB-BA46-EF38CB5B7459}" srcId="{7E1DD926-C5B8-42F1-A3FA-0221201612E3}" destId="{65223AA1-CEAF-43EC-9863-9C921F40A152}" srcOrd="2" destOrd="0" parTransId="{AC270185-8EC7-4FD5-A445-377E9900CEFF}" sibTransId="{F956AED8-8D87-43CA-B2DD-0D91FF6AB5DE}"/>
    <dgm:cxn modelId="{E568A110-9CEE-4424-9EF6-A5A85AF312EE}" type="presOf" srcId="{2356B4A8-AE55-44C6-9916-5C928B9E2E11}" destId="{59558AA9-66D2-4D77-9646-E08316823614}" srcOrd="1" destOrd="0" presId="urn:microsoft.com/office/officeart/2005/8/layout/target3"/>
    <dgm:cxn modelId="{FC752E20-904C-4EEC-BB55-7EAB07182E7C}" type="presOf" srcId="{5C6E20F7-8813-4C31-99D9-31BBAFF6A470}" destId="{E9061110-D684-47CC-9A19-37C78E4C14CF}" srcOrd="0" destOrd="0" presId="urn:microsoft.com/office/officeart/2005/8/layout/target3"/>
    <dgm:cxn modelId="{F5698878-5249-4C66-A980-A1DA5E86A1A0}" srcId="{7E1DD926-C5B8-42F1-A3FA-0221201612E3}" destId="{03AB45D2-F610-46CF-8EB1-9B91F2750AB1}" srcOrd="3" destOrd="0" parTransId="{A48F5542-B2FE-4C93-AFB4-A47457BE5E70}" sibTransId="{3AB7F439-DDB1-4DFA-95A8-DEEBF7F4F600}"/>
    <dgm:cxn modelId="{10D17655-B463-438A-A99C-7DCE3F5CDE91}" srcId="{7E1DD926-C5B8-42F1-A3FA-0221201612E3}" destId="{5C6E20F7-8813-4C31-99D9-31BBAFF6A470}" srcOrd="1" destOrd="0" parTransId="{D527F208-9209-4DAA-B2F9-C70ABD244AE8}" sibTransId="{56FB84E8-C66D-4D3A-A575-C4E2B55CFC1E}"/>
    <dgm:cxn modelId="{5EC23E4F-A760-4319-AAEB-3090E8708AF6}" type="presOf" srcId="{65223AA1-CEAF-43EC-9863-9C921F40A152}" destId="{E0B2AE71-45C1-439E-850E-2F88146B7A20}" srcOrd="1" destOrd="0" presId="urn:microsoft.com/office/officeart/2005/8/layout/target3"/>
    <dgm:cxn modelId="{AC52AAB2-C8B8-4451-9E5C-79E9E7F197EF}" type="presOf" srcId="{03AB45D2-F610-46CF-8EB1-9B91F2750AB1}" destId="{7FB19896-4207-4CFF-8384-F1CE4BB356E3}" srcOrd="1" destOrd="0" presId="urn:microsoft.com/office/officeart/2005/8/layout/target3"/>
    <dgm:cxn modelId="{629012CC-6578-43A7-B650-246B9C355A60}" type="presParOf" srcId="{3C3CDBE0-A3F8-4C13-B8A8-BECF6B046A78}" destId="{97911FE7-BD08-4794-90D9-7AD77C87A567}" srcOrd="0" destOrd="0" presId="urn:microsoft.com/office/officeart/2005/8/layout/target3"/>
    <dgm:cxn modelId="{F7EAFD22-4628-4347-A4C9-C19F3B021258}" type="presParOf" srcId="{3C3CDBE0-A3F8-4C13-B8A8-BECF6B046A78}" destId="{834C1A3E-6C6B-4764-A299-2A68278090D0}" srcOrd="1" destOrd="0" presId="urn:microsoft.com/office/officeart/2005/8/layout/target3"/>
    <dgm:cxn modelId="{FB2ED158-2560-44A5-A583-C9811FD67CBE}" type="presParOf" srcId="{3C3CDBE0-A3F8-4C13-B8A8-BECF6B046A78}" destId="{77507ADB-50DB-4826-9327-55D452ADEDB6}" srcOrd="2" destOrd="0" presId="urn:microsoft.com/office/officeart/2005/8/layout/target3"/>
    <dgm:cxn modelId="{0D233F62-F92F-4B44-91BF-1BFCDEAD43FC}" type="presParOf" srcId="{3C3CDBE0-A3F8-4C13-B8A8-BECF6B046A78}" destId="{417BB03C-0E8B-4086-BCA8-8CF5389E4B84}" srcOrd="3" destOrd="0" presId="urn:microsoft.com/office/officeart/2005/8/layout/target3"/>
    <dgm:cxn modelId="{F5292C33-4BC3-45B7-956B-B5EB2F657F65}" type="presParOf" srcId="{3C3CDBE0-A3F8-4C13-B8A8-BECF6B046A78}" destId="{30292AD4-02BA-4F2C-A5AC-075676836A48}" srcOrd="4" destOrd="0" presId="urn:microsoft.com/office/officeart/2005/8/layout/target3"/>
    <dgm:cxn modelId="{50BFAE2B-471B-4425-AD2F-4DB01C5C33FA}" type="presParOf" srcId="{3C3CDBE0-A3F8-4C13-B8A8-BECF6B046A78}" destId="{E9061110-D684-47CC-9A19-37C78E4C14CF}" srcOrd="5" destOrd="0" presId="urn:microsoft.com/office/officeart/2005/8/layout/target3"/>
    <dgm:cxn modelId="{A931FC31-6B22-4C2B-8800-CDACE243098E}" type="presParOf" srcId="{3C3CDBE0-A3F8-4C13-B8A8-BECF6B046A78}" destId="{20D7747B-A429-4267-BCA6-241125D76C49}" srcOrd="6" destOrd="0" presId="urn:microsoft.com/office/officeart/2005/8/layout/target3"/>
    <dgm:cxn modelId="{54B3661E-6C7C-48B5-BC29-CE8E8BE3B52D}" type="presParOf" srcId="{3C3CDBE0-A3F8-4C13-B8A8-BECF6B046A78}" destId="{8F828892-3BC3-4800-A64F-D74865CBDA01}" srcOrd="7" destOrd="0" presId="urn:microsoft.com/office/officeart/2005/8/layout/target3"/>
    <dgm:cxn modelId="{B3999198-6CC0-4617-BED1-EAE11BCEB688}" type="presParOf" srcId="{3C3CDBE0-A3F8-4C13-B8A8-BECF6B046A78}" destId="{E166389A-44B2-467E-9072-2204A8DA042A}" srcOrd="8" destOrd="0" presId="urn:microsoft.com/office/officeart/2005/8/layout/target3"/>
    <dgm:cxn modelId="{D5A244B1-9C0B-4B2E-878B-59D9315456A8}" type="presParOf" srcId="{3C3CDBE0-A3F8-4C13-B8A8-BECF6B046A78}" destId="{C80A477D-B41C-4382-83E9-FFD20DEE068A}" srcOrd="9" destOrd="0" presId="urn:microsoft.com/office/officeart/2005/8/layout/target3"/>
    <dgm:cxn modelId="{F866C4D2-0A5E-42D4-9C26-422DECDEA615}" type="presParOf" srcId="{3C3CDBE0-A3F8-4C13-B8A8-BECF6B046A78}" destId="{63503931-105A-410E-B10D-B941AD27DDB9}" srcOrd="10" destOrd="0" presId="urn:microsoft.com/office/officeart/2005/8/layout/target3"/>
    <dgm:cxn modelId="{B4F52895-F23E-4D94-B940-A65D30503441}" type="presParOf" srcId="{3C3CDBE0-A3F8-4C13-B8A8-BECF6B046A78}" destId="{676D81A1-F90B-4A3C-806A-0E8CDB92A882}" srcOrd="11" destOrd="0" presId="urn:microsoft.com/office/officeart/2005/8/layout/target3"/>
    <dgm:cxn modelId="{113A8F1D-7101-4492-BD4C-DAAE8188C5EF}" type="presParOf" srcId="{3C3CDBE0-A3F8-4C13-B8A8-BECF6B046A78}" destId="{59558AA9-66D2-4D77-9646-E08316823614}" srcOrd="12" destOrd="0" presId="urn:microsoft.com/office/officeart/2005/8/layout/target3"/>
    <dgm:cxn modelId="{AC6084AD-D7B4-4527-A762-A3454F4457DA}" type="presParOf" srcId="{3C3CDBE0-A3F8-4C13-B8A8-BECF6B046A78}" destId="{FD191ECC-5B91-4A8A-ACA2-B3D3C99FA069}" srcOrd="13" destOrd="0" presId="urn:microsoft.com/office/officeart/2005/8/layout/target3"/>
    <dgm:cxn modelId="{DB4B8A82-4A45-4ACF-BD2D-0CD121F7A4FE}" type="presParOf" srcId="{3C3CDBE0-A3F8-4C13-B8A8-BECF6B046A78}" destId="{E0B2AE71-45C1-439E-850E-2F88146B7A20}" srcOrd="14" destOrd="0" presId="urn:microsoft.com/office/officeart/2005/8/layout/target3"/>
    <dgm:cxn modelId="{714248CE-5AA4-4C1C-868E-0CD75103A9BC}" type="presParOf" srcId="{3C3CDBE0-A3F8-4C13-B8A8-BECF6B046A78}" destId="{7FB19896-4207-4CFF-8384-F1CE4BB356E3}" srcOrd="15" destOrd="0" presId="urn:microsoft.com/office/officeart/2005/8/layout/target3"/>
  </dgm:cxnLst>
  <dgm:bg/>
  <dgm:whole/>
</dgm:dataModel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D7C679-1BA2-460B-8857-3836498D4759}">
      <dsp:nvSpPr>
        <dsp:cNvPr id="0" name=""/>
        <dsp:cNvSpPr/>
      </dsp:nvSpPr>
      <dsp:spPr>
        <a:xfrm>
          <a:off x="0" y="2068079"/>
          <a:ext cx="5287831" cy="2351736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err="1" smtClean="0">
              <a:latin typeface="Times New Roman" pitchFamily="18" charset="0"/>
              <a:cs typeface="Times New Roman" pitchFamily="18" charset="0"/>
            </a:rPr>
            <a:t>Elementar</a:t>
          </a:r>
          <a:r>
            <a:rPr lang="en-US" sz="4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800" kern="1200" dirty="0" err="1" smtClean="0">
              <a:latin typeface="Times New Roman" pitchFamily="18" charset="0"/>
              <a:cs typeface="Times New Roman" pitchFamily="18" charset="0"/>
            </a:rPr>
            <a:t>richagli</a:t>
          </a:r>
          <a:r>
            <a:rPr lang="en-US" sz="4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800" kern="1200" dirty="0" err="1" smtClean="0">
              <a:latin typeface="Times New Roman" pitchFamily="18" charset="0"/>
              <a:cs typeface="Times New Roman" pitchFamily="18" charset="0"/>
            </a:rPr>
            <a:t>mexanizmlar</a:t>
          </a:r>
          <a:endParaRPr lang="ru-RU" sz="4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8880" y="2136959"/>
        <a:ext cx="5150071" cy="2213976"/>
      </dsp:txXfrm>
    </dsp:sp>
    <dsp:sp modelId="{D40EA488-C944-4B54-AB55-6EAF2B7AAF17}">
      <dsp:nvSpPr>
        <dsp:cNvPr id="0" name=""/>
        <dsp:cNvSpPr/>
      </dsp:nvSpPr>
      <dsp:spPr>
        <a:xfrm rot="16944628">
          <a:off x="4429706" y="2154242"/>
          <a:ext cx="2186063" cy="44429"/>
        </a:xfrm>
        <a:custGeom>
          <a:avLst/>
          <a:gdLst/>
          <a:ahLst/>
          <a:cxnLst/>
          <a:rect l="0" t="0" r="0" b="0"/>
          <a:pathLst>
            <a:path>
              <a:moveTo>
                <a:pt x="0" y="22214"/>
              </a:moveTo>
              <a:lnTo>
                <a:pt x="2186063" y="22214"/>
              </a:lnTo>
            </a:path>
          </a:pathLst>
        </a:custGeom>
        <a:noFill/>
        <a:ln w="425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/>
        </a:p>
      </dsp:txBody>
      <dsp:txXfrm>
        <a:off x="5468087" y="2121805"/>
        <a:ext cx="109303" cy="109303"/>
      </dsp:txXfrm>
    </dsp:sp>
    <dsp:sp modelId="{C0133199-58ED-4031-B8C4-5F16DCC0431C}">
      <dsp:nvSpPr>
        <dsp:cNvPr id="0" name=""/>
        <dsp:cNvSpPr/>
      </dsp:nvSpPr>
      <dsp:spPr>
        <a:xfrm>
          <a:off x="5757646" y="304683"/>
          <a:ext cx="5295970" cy="1608563"/>
        </a:xfrm>
        <a:prstGeom prst="roundRect">
          <a:avLst>
            <a:gd name="adj" fmla="val 10000"/>
          </a:avLst>
        </a:prstGeom>
        <a:solidFill>
          <a:schemeClr val="bg1">
            <a:lumMod val="85000"/>
          </a:schemeClr>
        </a:soli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err="1" smtClean="0">
              <a:latin typeface="Times New Roman" pitchFamily="18" charset="0"/>
              <a:cs typeface="Times New Roman" pitchFamily="18" charset="0"/>
            </a:rPr>
            <a:t>To’rt</a:t>
          </a:r>
          <a:r>
            <a:rPr lang="en-US" sz="4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800" kern="1200" dirty="0" err="1" smtClean="0">
              <a:latin typeface="Times New Roman" pitchFamily="18" charset="0"/>
              <a:cs typeface="Times New Roman" pitchFamily="18" charset="0"/>
            </a:rPr>
            <a:t>sharnirli</a:t>
          </a:r>
          <a:r>
            <a:rPr lang="en-US" sz="4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800" kern="1200" dirty="0" err="1" smtClean="0">
              <a:latin typeface="Times New Roman" pitchFamily="18" charset="0"/>
              <a:cs typeface="Times New Roman" pitchFamily="18" charset="0"/>
            </a:rPr>
            <a:t>mexanizmlar</a:t>
          </a:r>
          <a:endParaRPr lang="ru-RU" sz="4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804759" y="351796"/>
        <a:ext cx="5201744" cy="1514337"/>
      </dsp:txXfrm>
    </dsp:sp>
    <dsp:sp modelId="{8F29680D-B183-424F-B580-A61B151F9FA1}">
      <dsp:nvSpPr>
        <dsp:cNvPr id="0" name=""/>
        <dsp:cNvSpPr/>
      </dsp:nvSpPr>
      <dsp:spPr>
        <a:xfrm rot="4800528">
          <a:off x="4341653" y="4349167"/>
          <a:ext cx="2289591" cy="44429"/>
        </a:xfrm>
        <a:custGeom>
          <a:avLst/>
          <a:gdLst/>
          <a:ahLst/>
          <a:cxnLst/>
          <a:rect l="0" t="0" r="0" b="0"/>
          <a:pathLst>
            <a:path>
              <a:moveTo>
                <a:pt x="0" y="22214"/>
              </a:moveTo>
              <a:lnTo>
                <a:pt x="2289591" y="22214"/>
              </a:lnTo>
            </a:path>
          </a:pathLst>
        </a:custGeom>
        <a:noFill/>
        <a:ln w="425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kern="1200"/>
        </a:p>
      </dsp:txBody>
      <dsp:txXfrm>
        <a:off x="5429209" y="4314142"/>
        <a:ext cx="114479" cy="114479"/>
      </dsp:txXfrm>
    </dsp:sp>
    <dsp:sp modelId="{14693311-B3AD-488B-8251-146AAF8B67E9}">
      <dsp:nvSpPr>
        <dsp:cNvPr id="0" name=""/>
        <dsp:cNvSpPr/>
      </dsp:nvSpPr>
      <dsp:spPr>
        <a:xfrm>
          <a:off x="5685067" y="4694534"/>
          <a:ext cx="5261901" cy="1608563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tile tx="0" ty="0" sx="100000" sy="100000" flip="none" algn="tl"/>
        </a:blip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err="1" smtClean="0">
              <a:latin typeface="Times New Roman" pitchFamily="18" charset="0"/>
              <a:cs typeface="Times New Roman" pitchFamily="18" charset="0"/>
            </a:rPr>
            <a:t>Kulisali</a:t>
          </a:r>
          <a:r>
            <a:rPr lang="en-US" sz="4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800" kern="1200" dirty="0" err="1" smtClean="0">
              <a:latin typeface="Times New Roman" pitchFamily="18" charset="0"/>
              <a:cs typeface="Times New Roman" pitchFamily="18" charset="0"/>
            </a:rPr>
            <a:t>mexanizm</a:t>
          </a:r>
          <a:r>
            <a:rPr lang="en-US" sz="48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4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732180" y="4741647"/>
        <a:ext cx="5167675" cy="1514337"/>
      </dsp:txXfrm>
    </dsp:sp>
    <dsp:sp modelId="{804EDB36-F94D-4F99-8F58-A98B98AA9912}">
      <dsp:nvSpPr>
        <dsp:cNvPr id="0" name=""/>
        <dsp:cNvSpPr/>
      </dsp:nvSpPr>
      <dsp:spPr>
        <a:xfrm rot="298808">
          <a:off x="5286426" y="3254033"/>
          <a:ext cx="744150" cy="44429"/>
        </a:xfrm>
        <a:custGeom>
          <a:avLst/>
          <a:gdLst/>
          <a:ahLst/>
          <a:cxnLst/>
          <a:rect l="0" t="0" r="0" b="0"/>
          <a:pathLst>
            <a:path>
              <a:moveTo>
                <a:pt x="0" y="22214"/>
              </a:moveTo>
              <a:lnTo>
                <a:pt x="744150" y="22214"/>
              </a:lnTo>
            </a:path>
          </a:pathLst>
        </a:custGeom>
        <a:noFill/>
        <a:ln w="425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639897" y="3257643"/>
        <a:ext cx="37207" cy="37207"/>
      </dsp:txXfrm>
    </dsp:sp>
    <dsp:sp modelId="{9BD9C3E2-6942-424E-98F4-5988C955096E}">
      <dsp:nvSpPr>
        <dsp:cNvPr id="0" name=""/>
        <dsp:cNvSpPr/>
      </dsp:nvSpPr>
      <dsp:spPr>
        <a:xfrm>
          <a:off x="6029171" y="2175588"/>
          <a:ext cx="5364527" cy="2265919"/>
        </a:xfrm>
        <a:prstGeom prst="roundRect">
          <a:avLst>
            <a:gd name="adj" fmla="val 10000"/>
          </a:avLst>
        </a:prstGeom>
        <a:solidFill>
          <a:schemeClr val="bg2">
            <a:lumMod val="90000"/>
          </a:schemeClr>
        </a:solidFill>
        <a:ln>
          <a:solidFill>
            <a:schemeClr val="accent2">
              <a:lumMod val="60000"/>
              <a:lumOff val="40000"/>
            </a:schemeClr>
          </a:solidFill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err="1" smtClean="0">
              <a:latin typeface="Times New Roman" pitchFamily="18" charset="0"/>
              <a:cs typeface="Times New Roman" pitchFamily="18" charset="0"/>
            </a:rPr>
            <a:t>Aylangich</a:t>
          </a:r>
          <a:r>
            <a:rPr lang="en-US" sz="4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800" kern="1200" dirty="0" err="1" smtClean="0">
              <a:latin typeface="Times New Roman" pitchFamily="18" charset="0"/>
              <a:cs typeface="Times New Roman" pitchFamily="18" charset="0"/>
            </a:rPr>
            <a:t>sudiralgichli</a:t>
          </a:r>
          <a:r>
            <a:rPr lang="en-US" sz="4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800" kern="1200" dirty="0" err="1" smtClean="0">
              <a:latin typeface="Times New Roman" pitchFamily="18" charset="0"/>
              <a:cs typeface="Times New Roman" pitchFamily="18" charset="0"/>
            </a:rPr>
            <a:t>mexanizm</a:t>
          </a:r>
          <a:endParaRPr lang="ru-RU" sz="4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095538" y="2241955"/>
        <a:ext cx="5231793" cy="213318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6CE07E-40F1-4E83-B2F8-80D47D895F9E}">
      <dsp:nvSpPr>
        <dsp:cNvPr id="0" name=""/>
        <dsp:cNvSpPr/>
      </dsp:nvSpPr>
      <dsp:spPr>
        <a:xfrm>
          <a:off x="0" y="0"/>
          <a:ext cx="13004800" cy="1976845"/>
        </a:xfrm>
        <a:prstGeom prst="rect">
          <a:avLst/>
        </a:prstGeom>
        <a:solidFill>
          <a:srgbClr val="7030A0"/>
        </a:soli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extrusionH="50600" prstMaterial="powder">
          <a:bevelT h="50800"/>
        </a:sp3d>
      </dsp:spPr>
      <dsp:style>
        <a:lnRef idx="0">
          <a:schemeClr val="dk1"/>
        </a:lnRef>
        <a:fillRef idx="3">
          <a:schemeClr val="dk1"/>
        </a:fillRef>
        <a:effectRef idx="3">
          <a:schemeClr val="dk1"/>
        </a:effectRef>
        <a:fontRef idx="minor">
          <a:schemeClr val="lt1"/>
        </a:fontRef>
      </dsp:style>
      <dsp:txBody>
        <a:bodyPr spcFirstLastPara="0" vert="horz" wrap="square" lIns="220980" tIns="220980" rIns="220980" bIns="220980" numCol="1" spcCol="1270" anchor="ctr" anchorCtr="0">
          <a:noAutofit/>
        </a:bodyPr>
        <a:lstStyle/>
        <a:p>
          <a:pPr lvl="0" algn="ctr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800" b="1" kern="1200" dirty="0" err="1" smtClean="0">
              <a:latin typeface="Times New Roman" pitchFamily="18" charset="0"/>
              <a:cs typeface="Times New Roman" pitchFamily="18" charset="0"/>
            </a:rPr>
            <a:t>Kinematik</a:t>
          </a:r>
          <a:r>
            <a:rPr lang="en-US" sz="5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5800" b="1" kern="1200" dirty="0" err="1" smtClean="0">
              <a:latin typeface="Times New Roman" pitchFamily="18" charset="0"/>
              <a:cs typeface="Times New Roman" pitchFamily="18" charset="0"/>
            </a:rPr>
            <a:t>taxlilning</a:t>
          </a:r>
          <a:r>
            <a:rPr lang="en-US" sz="5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5800" b="1" kern="1200" dirty="0" err="1" smtClean="0">
              <a:latin typeface="Times New Roman" pitchFamily="18" charset="0"/>
              <a:cs typeface="Times New Roman" pitchFamily="18" charset="0"/>
            </a:rPr>
            <a:t>asosiy</a:t>
          </a:r>
          <a:r>
            <a:rPr lang="en-US" sz="5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5800" b="1" kern="1200" dirty="0" err="1" smtClean="0">
              <a:latin typeface="Times New Roman" pitchFamily="18" charset="0"/>
              <a:cs typeface="Times New Roman" pitchFamily="18" charset="0"/>
            </a:rPr>
            <a:t>vazifalari</a:t>
          </a:r>
          <a:r>
            <a:rPr lang="en-US" sz="5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5800" b="1" kern="1200" dirty="0" err="1" smtClean="0">
              <a:latin typeface="Times New Roman" pitchFamily="18" charset="0"/>
              <a:cs typeface="Times New Roman" pitchFamily="18" charset="0"/>
            </a:rPr>
            <a:t>quydagilardir</a:t>
          </a:r>
          <a:endParaRPr lang="ru-RU" sz="5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0"/>
        <a:ext cx="13004800" cy="1976845"/>
      </dsp:txXfrm>
    </dsp:sp>
    <dsp:sp modelId="{C6AC671C-F4FC-491F-B7D1-E56495EA0E9F}">
      <dsp:nvSpPr>
        <dsp:cNvPr id="0" name=""/>
        <dsp:cNvSpPr/>
      </dsp:nvSpPr>
      <dsp:spPr>
        <a:xfrm>
          <a:off x="6349" y="1976845"/>
          <a:ext cx="4330700" cy="4151376"/>
        </a:xfrm>
        <a:prstGeom prst="rect">
          <a:avLst/>
        </a:prstGeom>
        <a:solidFill>
          <a:schemeClr val="tx1">
            <a:lumMod val="50000"/>
            <a:lumOff val="50000"/>
          </a:schemeClr>
        </a:soli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Bo’g’inlarning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holati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ularga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tegishli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nuqtalarning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trayektiriyalarini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aniqlash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41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349" y="1976845"/>
        <a:ext cx="4330700" cy="4151376"/>
      </dsp:txXfrm>
    </dsp:sp>
    <dsp:sp modelId="{267ABFC9-ACA5-4554-93CF-9DADEA59A80E}">
      <dsp:nvSpPr>
        <dsp:cNvPr id="0" name=""/>
        <dsp:cNvSpPr/>
      </dsp:nvSpPr>
      <dsp:spPr>
        <a:xfrm>
          <a:off x="4337049" y="1976845"/>
          <a:ext cx="4330700" cy="415137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solidFill>
            <a:schemeClr val="accent3">
              <a:lumMod val="20000"/>
              <a:lumOff val="80000"/>
            </a:schemeClr>
          </a:solidFill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 extrusionH="50600" prstMaterial="metal">
          <a:bevelT w="101600" h="80600" prst="angle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Ayrim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nuqtalarning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chiziqli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bo’g’inlarning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burchak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tezliklarini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aniqlash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41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337049" y="1976845"/>
        <a:ext cx="4330700" cy="4151376"/>
      </dsp:txXfrm>
    </dsp:sp>
    <dsp:sp modelId="{9E70490B-7221-4F8D-93E8-D53F077382D7}">
      <dsp:nvSpPr>
        <dsp:cNvPr id="0" name=""/>
        <dsp:cNvSpPr/>
      </dsp:nvSpPr>
      <dsp:spPr>
        <a:xfrm>
          <a:off x="8667750" y="1976845"/>
          <a:ext cx="4330700" cy="4151376"/>
        </a:xfrm>
        <a:prstGeom prst="rect">
          <a:avLst/>
        </a:prstGeom>
        <a:solidFill>
          <a:schemeClr val="bg2">
            <a:lumMod val="75000"/>
          </a:schemeClr>
        </a:soli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 extrusionH="50600" prstMaterial="metal">
          <a:bevelT w="101600" h="80600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Ayrim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nuqtalarning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chiziqli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bo’g’inlarning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burchak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tezlanishlarini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aniqlash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41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8667750" y="1976845"/>
        <a:ext cx="4330700" cy="4151376"/>
      </dsp:txXfrm>
    </dsp:sp>
    <dsp:sp modelId="{5DEA1BBA-D2F5-4426-9FD9-A20DB037EB10}">
      <dsp:nvSpPr>
        <dsp:cNvPr id="0" name=""/>
        <dsp:cNvSpPr/>
      </dsp:nvSpPr>
      <dsp:spPr>
        <a:xfrm>
          <a:off x="0" y="6128221"/>
          <a:ext cx="13004800" cy="461264"/>
        </a:xfrm>
        <a:prstGeom prst="rect">
          <a:avLst/>
        </a:prstGeom>
        <a:solidFill>
          <a:schemeClr val="accent5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>
          <a:bevelT w="80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D55E24-F297-46E1-9364-920C99C14884}">
      <dsp:nvSpPr>
        <dsp:cNvPr id="0" name=""/>
        <dsp:cNvSpPr/>
      </dsp:nvSpPr>
      <dsp:spPr>
        <a:xfrm>
          <a:off x="11176" y="12171"/>
          <a:ext cx="11428118" cy="6387152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Mexanizmlarning kinematik sxemasini chizish uchun  uzunlik massh</a:t>
          </a: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</a:t>
          </a:r>
          <a:r>
            <a:rPr lang="uz-Cyrl-UZ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abi tanlab olinadi va u asosida chiziladi. </a:t>
          </a:r>
          <a:endParaRPr lang="en-US" sz="360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Xaqiqiy</a:t>
          </a:r>
          <a:r>
            <a:rPr lang="en-US" sz="36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kern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uzunlikni</a:t>
          </a:r>
          <a:r>
            <a:rPr lang="en-US" sz="36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kern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chizmadagi</a:t>
          </a:r>
          <a:r>
            <a:rPr lang="en-US" sz="36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kern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uzunlikka</a:t>
          </a:r>
          <a:r>
            <a:rPr lang="en-US" sz="36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kern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nisbati</a:t>
          </a:r>
          <a:r>
            <a:rPr lang="en-US" sz="36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kern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uzunlik</a:t>
          </a:r>
          <a:r>
            <a:rPr lang="en-US" sz="36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kern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masshtabi</a:t>
          </a:r>
          <a:r>
            <a:rPr lang="en-US" sz="36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kern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deyiladi</a:t>
          </a:r>
          <a:r>
            <a:rPr lang="en-US" sz="36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600" kern="1200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176" y="2567031"/>
        <a:ext cx="11428118" cy="2554860"/>
      </dsp:txXfrm>
    </dsp:sp>
    <dsp:sp modelId="{945039AA-38B0-4DDE-8347-A66BC542DB1C}">
      <dsp:nvSpPr>
        <dsp:cNvPr id="0" name=""/>
        <dsp:cNvSpPr/>
      </dsp:nvSpPr>
      <dsp:spPr>
        <a:xfrm>
          <a:off x="2342420" y="33408"/>
          <a:ext cx="6045966" cy="2942064"/>
        </a:xfrm>
        <a:prstGeom prst="ellipse">
          <a:avLst/>
        </a:prstGeom>
        <a:solidFill>
          <a:schemeClr val="accent5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 z="57200" extrusionH="10600" prstMaterial="plastic">
          <a:bevelT w="101600" h="8600" prst="relaxedInset"/>
          <a:bevelB w="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2F6471E0-DEAE-4249-BEFB-1A350DFBA74C}">
      <dsp:nvSpPr>
        <dsp:cNvPr id="0" name=""/>
        <dsp:cNvSpPr/>
      </dsp:nvSpPr>
      <dsp:spPr>
        <a:xfrm>
          <a:off x="458018" y="5109721"/>
          <a:ext cx="10534434" cy="958072"/>
        </a:xfrm>
        <a:prstGeom prst="leftRight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57200" extrusionH="600" contourW="3000" prstMaterial="plastic">
          <a:bevelT w="80600" h="18600" prst="relaxedInset"/>
          <a:bevelB w="80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911FE7-BD08-4794-90D9-7AD77C87A567}">
      <dsp:nvSpPr>
        <dsp:cNvPr id="0" name=""/>
        <dsp:cNvSpPr/>
      </dsp:nvSpPr>
      <dsp:spPr>
        <a:xfrm>
          <a:off x="0" y="0"/>
          <a:ext cx="6139542" cy="613954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7507ADB-50DB-4826-9327-55D452ADEDB6}">
      <dsp:nvSpPr>
        <dsp:cNvPr id="0" name=""/>
        <dsp:cNvSpPr/>
      </dsp:nvSpPr>
      <dsp:spPr>
        <a:xfrm>
          <a:off x="3069771" y="0"/>
          <a:ext cx="8193314" cy="613954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6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Tekislikda aylanuvchi mexanizm bo’g’in nuqtalarining tezlik va tezlanish</a:t>
          </a:r>
          <a:r>
            <a:rPr lang="en-US" sz="6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plan</a:t>
          </a:r>
          <a:r>
            <a:rPr lang="uz-Cyrl-UZ" sz="6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lari</a:t>
          </a:r>
          <a:endParaRPr lang="ru-RU" sz="6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69771" y="0"/>
        <a:ext cx="8193314" cy="613954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7#3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58129" y="434162"/>
            <a:ext cx="11075745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963168" y="1820206"/>
            <a:ext cx="103632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963168" y="3685032"/>
            <a:ext cx="103632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25.05.2019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0560" y="530352"/>
            <a:ext cx="1091184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25.05.2019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58129" y="434163"/>
            <a:ext cx="11075745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4459" y="4928616"/>
            <a:ext cx="1091184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4459" y="5624484"/>
            <a:ext cx="1091184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25.05.2019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3" y="530352"/>
            <a:ext cx="524256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340480" y="530352"/>
            <a:ext cx="524256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25.05.2019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09632" y="579438"/>
            <a:ext cx="524256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202892" y="579438"/>
            <a:ext cx="524256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809632" y="1447800"/>
            <a:ext cx="524256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202892" y="1447800"/>
            <a:ext cx="524256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25.05.2019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25.05.2019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25.05.2019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85045" y="533400"/>
            <a:ext cx="39624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7385129" y="1447802"/>
            <a:ext cx="39624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015163" y="930144"/>
            <a:ext cx="6168212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25.05.2019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8534401" y="434162"/>
            <a:ext cx="3099473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012056"/>
            <a:ext cx="109728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8616949" y="533400"/>
            <a:ext cx="298704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25.05.2019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61973" y="435768"/>
            <a:ext cx="7900416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70560" y="530352"/>
            <a:ext cx="1091184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25.05.2019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533405"/>
            <a:ext cx="26416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711200" y="533403"/>
            <a:ext cx="79248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25.05.2019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58129" y="434162"/>
            <a:ext cx="11075745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670560" y="4985590"/>
            <a:ext cx="1091184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670560" y="530352"/>
            <a:ext cx="1091184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5035104" y="6111876"/>
            <a:ext cx="3048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FD79D0AC-9F07-4C5A-976A-DB433970471A}" type="datetimeFigureOut">
              <a:rPr lang="ru-RU" smtClean="0"/>
              <a:pPr/>
              <a:t>25.05.2019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8083104" y="6111876"/>
            <a:ext cx="3048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11131104" y="6111876"/>
            <a:ext cx="609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diagramData" Target="../diagrams/data1.xml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microsoft.com/office/2007/relationships/diagramDrawing" Target="../diagrams/drawing4.xml"/><Relationship Id="rId4" Type="http://schemas.openxmlformats.org/officeDocument/2006/relationships/diagramLayout" Target="../diagrams/layout1.xml"/><Relationship Id="rId9" Type="http://schemas.openxmlformats.org/officeDocument/2006/relationships/oleObject" Target="../embeddings/oleObject4.bin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microsoft.com/office/2007/relationships/diagramDrawing" Target="../diagrams/drawing6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microsoft.com/office/2007/relationships/diagramDrawing" Target="../diagrams/drawing7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04800"/>
            <a:ext cx="11893797" cy="280234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5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5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6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z-Cyrl-UZ" sz="5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KINEMATIK JUFTLARDAGI ISHQALANISHLAR </a:t>
            </a:r>
            <a:r>
              <a:rPr lang="en-US" sz="5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NAZARIYASI </a:t>
            </a:r>
            <a:r>
              <a:rPr lang="en-US" sz="67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67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6700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27064" y="2265311"/>
            <a:ext cx="10276313" cy="3803177"/>
          </a:xfrm>
        </p:spPr>
        <p:txBody>
          <a:bodyPr>
            <a:normAutofit fontScale="85000" lnSpcReduction="20000"/>
          </a:bodyPr>
          <a:lstStyle/>
          <a:p>
            <a:pPr algn="ctr">
              <a:buFont typeface="Wingdings" panose="05000000000000000000" pitchFamily="2" charset="2"/>
              <a:buChar char="Ø"/>
              <a:defRPr/>
            </a:pPr>
            <a:r>
              <a:rPr lang="en-US" sz="96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9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GB" sz="4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GB" sz="4800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Nisbiy</a:t>
            </a:r>
            <a:r>
              <a:rPr lang="en-GB" sz="4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800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harakatga</a:t>
            </a:r>
            <a:r>
              <a:rPr lang="en-GB" sz="4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800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ko`rsatiladigan</a:t>
            </a:r>
            <a:r>
              <a:rPr lang="en-GB" sz="4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800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qarshiliklar</a:t>
            </a:r>
            <a:r>
              <a:rPr lang="en-GB" sz="4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4800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GB" sz="4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GB" sz="4800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Quruq</a:t>
            </a:r>
            <a:r>
              <a:rPr lang="en-GB" sz="4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800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GB" sz="4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800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suyuq</a:t>
            </a:r>
            <a:r>
              <a:rPr lang="en-GB" sz="4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800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ishqalanish</a:t>
            </a:r>
            <a:r>
              <a:rPr lang="en-GB" sz="4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4800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GB" sz="4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GB" sz="4800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Ponasimon</a:t>
            </a:r>
            <a:r>
              <a:rPr lang="en-GB" sz="4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kin</a:t>
            </a:r>
            <a:r>
              <a:rPr lang="en-US" sz="4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GB" sz="4800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matik</a:t>
            </a:r>
            <a:r>
              <a:rPr lang="en-GB" sz="4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800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juftlardagi</a:t>
            </a:r>
            <a:r>
              <a:rPr lang="en-GB" sz="4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800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ishqalanish</a:t>
            </a:r>
            <a:endParaRPr lang="ru-RU" sz="4800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sz="6600" dirty="0"/>
          </a:p>
          <a:p>
            <a:pPr lvl="0">
              <a:buFont typeface="Wingdings" panose="05000000000000000000" pitchFamily="2" charset="2"/>
              <a:buChar char="Ø"/>
            </a:pPr>
            <a:endParaRPr lang="en-US" sz="6600" dirty="0" smtClean="0"/>
          </a:p>
          <a:p>
            <a:pPr lvl="0">
              <a:buFont typeface="Wingdings" panose="05000000000000000000" pitchFamily="2" charset="2"/>
              <a:buChar char="Ø"/>
            </a:pPr>
            <a:endParaRPr lang="en-US" sz="6600" dirty="0" smtClean="0"/>
          </a:p>
          <a:p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xmlns="" val="1526420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ертикальный свиток 3"/>
          <p:cNvSpPr/>
          <p:nvPr/>
        </p:nvSpPr>
        <p:spPr>
          <a:xfrm>
            <a:off x="14514" y="391886"/>
            <a:ext cx="12192000" cy="5834743"/>
          </a:xfrm>
          <a:prstGeom prst="verticalScroll">
            <a:avLst/>
          </a:prstGeom>
          <a:solidFill>
            <a:srgbClr val="7030A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457200" algn="just" fontAlgn="base">
              <a:spcBef>
                <a:spcPct val="0"/>
              </a:spcBef>
              <a:spcAft>
                <a:spcPct val="0"/>
              </a:spcAft>
            </a:pPr>
            <a:r>
              <a:rPr lang="en-GB" sz="32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Kinematik</a:t>
            </a:r>
            <a:r>
              <a:rPr lang="en-GB" sz="3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juftlardagi</a:t>
            </a:r>
            <a:r>
              <a:rPr lang="en-GB" sz="3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ishqalanish</a:t>
            </a:r>
            <a:r>
              <a:rPr lang="en-GB" sz="3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lang="ru-RU" sz="24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 indent="4572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32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Mashina</a:t>
            </a:r>
            <a:r>
              <a:rPr lang="en-GB" sz="3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va</a:t>
            </a:r>
            <a:r>
              <a:rPr lang="en-GB" sz="3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mexanizmlar</a:t>
            </a:r>
            <a:r>
              <a:rPr lang="en-GB" sz="3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ishlayotganda</a:t>
            </a:r>
            <a:r>
              <a:rPr lang="en-GB" sz="3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mexanik</a:t>
            </a:r>
            <a:r>
              <a:rPr lang="en-GB" sz="3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energiyaning</a:t>
            </a:r>
            <a:r>
              <a:rPr lang="en-GB" sz="3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kamayishiga</a:t>
            </a:r>
            <a:r>
              <a:rPr lang="en-GB" sz="3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olib</a:t>
            </a:r>
            <a:r>
              <a:rPr lang="en-GB" sz="3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keluvchi</a:t>
            </a:r>
            <a:r>
              <a:rPr lang="en-GB" sz="3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xodisa</a:t>
            </a:r>
            <a:r>
              <a:rPr lang="en-GB" sz="3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sodir</a:t>
            </a:r>
            <a:r>
              <a:rPr lang="en-GB" sz="3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bo`ladi</a:t>
            </a:r>
            <a:r>
              <a:rPr lang="en-GB" sz="3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. Bu </a:t>
            </a:r>
            <a:r>
              <a:rPr lang="en-GB" sz="32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xodisa</a:t>
            </a:r>
            <a:r>
              <a:rPr lang="en-GB" sz="3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ishqalanish</a:t>
            </a:r>
            <a:r>
              <a:rPr lang="en-GB" sz="3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deyiladi</a:t>
            </a:r>
            <a:r>
              <a:rPr lang="en-GB" sz="3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lang="en-GB" sz="32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Kinematik</a:t>
            </a:r>
            <a:r>
              <a:rPr lang="en-GB" sz="3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juft</a:t>
            </a:r>
            <a:r>
              <a:rPr lang="en-GB" sz="3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elementlarning</a:t>
            </a:r>
            <a:r>
              <a:rPr lang="en-GB" sz="3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nisbiy</a:t>
            </a:r>
            <a:r>
              <a:rPr lang="en-GB" sz="3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harakatiga</a:t>
            </a:r>
            <a:r>
              <a:rPr lang="en-GB" sz="3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ko`rsatiladigan</a:t>
            </a:r>
            <a:r>
              <a:rPr lang="en-GB" sz="3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qarshilik</a:t>
            </a:r>
            <a:r>
              <a:rPr lang="en-GB" sz="3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kuchi</a:t>
            </a:r>
            <a:r>
              <a:rPr lang="en-GB" sz="3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ishqalanish</a:t>
            </a:r>
            <a:r>
              <a:rPr lang="en-GB" sz="3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kuchi</a:t>
            </a:r>
            <a:r>
              <a:rPr lang="en-GB" sz="3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deb</a:t>
            </a:r>
            <a:r>
              <a:rPr lang="en-GB" sz="3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ataladi</a:t>
            </a:r>
            <a:r>
              <a:rPr lang="en-GB" sz="3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. En</a:t>
            </a:r>
            <a:r>
              <a:rPr lang="en-US" sz="3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e</a:t>
            </a:r>
            <a:r>
              <a:rPr lang="en-GB" sz="32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rg</a:t>
            </a:r>
            <a:r>
              <a:rPr lang="en-US" sz="3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e</a:t>
            </a:r>
            <a:r>
              <a:rPr lang="en-GB" sz="32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tika</a:t>
            </a:r>
            <a:r>
              <a:rPr lang="en-GB" sz="3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manbaining</a:t>
            </a:r>
            <a:r>
              <a:rPr lang="en-GB" sz="3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33% </a:t>
            </a:r>
            <a:r>
              <a:rPr lang="en-GB" sz="32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yaqin</a:t>
            </a:r>
            <a:r>
              <a:rPr lang="en-GB" sz="3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qismi</a:t>
            </a:r>
            <a:r>
              <a:rPr lang="en-GB" sz="3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ishqalanish</a:t>
            </a:r>
            <a:r>
              <a:rPr lang="en-GB" sz="3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bilan</a:t>
            </a:r>
            <a:r>
              <a:rPr lang="en-GB" sz="3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bog`liq</a:t>
            </a:r>
            <a:r>
              <a:rPr lang="en-GB" sz="3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bo`lgan</a:t>
            </a:r>
            <a:r>
              <a:rPr lang="en-GB" sz="3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foydasiz</a:t>
            </a:r>
            <a:r>
              <a:rPr lang="en-GB" sz="3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ishga</a:t>
            </a:r>
            <a:r>
              <a:rPr lang="en-GB" sz="3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sarf</a:t>
            </a:r>
            <a:r>
              <a:rPr lang="en-GB" sz="3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bo`ladi</a:t>
            </a:r>
            <a:r>
              <a:rPr lang="en-GB" sz="32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lang="en-GB" sz="40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10126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ертикальный свиток 3"/>
          <p:cNvSpPr/>
          <p:nvPr/>
        </p:nvSpPr>
        <p:spPr>
          <a:xfrm>
            <a:off x="14514" y="391886"/>
            <a:ext cx="12192000" cy="5834743"/>
          </a:xfrm>
          <a:prstGeom prst="verticalScroll">
            <a:avLst/>
          </a:prstGeom>
          <a:solidFill>
            <a:srgbClr val="FFFF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z-Cyrl-UZ" sz="2000" dirty="0" smtClean="0">
              <a:solidFill>
                <a:srgbClr val="FF0000"/>
              </a:solidFill>
            </a:endParaRPr>
          </a:p>
          <a:p>
            <a:r>
              <a:rPr lang="en-GB" sz="2000" dirty="0" err="1" smtClean="0">
                <a:solidFill>
                  <a:srgbClr val="0070C0"/>
                </a:solidFill>
              </a:rPr>
              <a:t>Misol</a:t>
            </a:r>
            <a:r>
              <a:rPr lang="en-GB" sz="2000" dirty="0" smtClean="0">
                <a:solidFill>
                  <a:srgbClr val="0070C0"/>
                </a:solidFill>
              </a:rPr>
              <a:t> </a:t>
            </a:r>
            <a:r>
              <a:rPr lang="en-GB" sz="2000" dirty="0" err="1" smtClean="0">
                <a:solidFill>
                  <a:srgbClr val="0070C0"/>
                </a:solidFill>
              </a:rPr>
              <a:t>uchun</a:t>
            </a:r>
            <a:r>
              <a:rPr lang="en-GB" sz="2000" dirty="0" smtClean="0">
                <a:solidFill>
                  <a:srgbClr val="0070C0"/>
                </a:solidFill>
              </a:rPr>
              <a:t> </a:t>
            </a:r>
            <a:r>
              <a:rPr lang="en-GB" sz="2000" dirty="0" err="1" smtClean="0">
                <a:solidFill>
                  <a:srgbClr val="0070C0"/>
                </a:solidFill>
              </a:rPr>
              <a:t>stol</a:t>
            </a:r>
            <a:r>
              <a:rPr lang="en-GB" sz="2000" dirty="0" smtClean="0">
                <a:solidFill>
                  <a:srgbClr val="0070C0"/>
                </a:solidFill>
              </a:rPr>
              <a:t> </a:t>
            </a:r>
            <a:r>
              <a:rPr lang="en-GB" sz="2000" dirty="0" err="1" smtClean="0">
                <a:solidFill>
                  <a:srgbClr val="0070C0"/>
                </a:solidFill>
              </a:rPr>
              <a:t>ustida</a:t>
            </a:r>
            <a:r>
              <a:rPr lang="en-GB" sz="2000" dirty="0" smtClean="0">
                <a:solidFill>
                  <a:srgbClr val="0070C0"/>
                </a:solidFill>
              </a:rPr>
              <a:t> </a:t>
            </a:r>
            <a:r>
              <a:rPr lang="en-GB" sz="2000" dirty="0" err="1" smtClean="0">
                <a:solidFill>
                  <a:srgbClr val="0070C0"/>
                </a:solidFill>
              </a:rPr>
              <a:t>g`isht</a:t>
            </a:r>
            <a:r>
              <a:rPr lang="en-GB" sz="2000" dirty="0" smtClean="0">
                <a:solidFill>
                  <a:srgbClr val="0070C0"/>
                </a:solidFill>
              </a:rPr>
              <a:t> </a:t>
            </a:r>
            <a:r>
              <a:rPr lang="en-GB" sz="2000" dirty="0" err="1" smtClean="0">
                <a:solidFill>
                  <a:srgbClr val="0070C0"/>
                </a:solidFill>
              </a:rPr>
              <a:t>turgan</a:t>
            </a:r>
            <a:r>
              <a:rPr lang="en-GB" sz="2000" dirty="0" smtClean="0">
                <a:solidFill>
                  <a:srgbClr val="0070C0"/>
                </a:solidFill>
              </a:rPr>
              <a:t> </a:t>
            </a:r>
            <a:r>
              <a:rPr lang="en-GB" sz="2000" dirty="0" err="1" smtClean="0">
                <a:solidFill>
                  <a:srgbClr val="0070C0"/>
                </a:solidFill>
              </a:rPr>
              <a:t>bo`lsa</a:t>
            </a:r>
            <a:r>
              <a:rPr lang="en-GB" sz="2000" dirty="0" smtClean="0">
                <a:solidFill>
                  <a:srgbClr val="0070C0"/>
                </a:solidFill>
              </a:rPr>
              <a:t>, </a:t>
            </a:r>
            <a:r>
              <a:rPr lang="en-GB" sz="2000" dirty="0" err="1" smtClean="0">
                <a:solidFill>
                  <a:srgbClr val="0070C0"/>
                </a:solidFill>
              </a:rPr>
              <a:t>g`ishtni</a:t>
            </a:r>
            <a:r>
              <a:rPr lang="en-GB" sz="2000" dirty="0" smtClean="0">
                <a:solidFill>
                  <a:srgbClr val="0070C0"/>
                </a:solidFill>
              </a:rPr>
              <a:t> </a:t>
            </a:r>
            <a:r>
              <a:rPr lang="en-GB" sz="2000" dirty="0" err="1" smtClean="0">
                <a:solidFill>
                  <a:srgbClr val="0070C0"/>
                </a:solidFill>
              </a:rPr>
              <a:t>siljitish</a:t>
            </a:r>
            <a:r>
              <a:rPr lang="en-GB" sz="2000" dirty="0" smtClean="0">
                <a:solidFill>
                  <a:srgbClr val="0070C0"/>
                </a:solidFill>
              </a:rPr>
              <a:t> </a:t>
            </a:r>
            <a:r>
              <a:rPr lang="en-GB" sz="2000" dirty="0" err="1" smtClean="0">
                <a:solidFill>
                  <a:srgbClr val="0070C0"/>
                </a:solidFill>
              </a:rPr>
              <a:t>uchun</a:t>
            </a:r>
            <a:r>
              <a:rPr lang="en-GB" sz="2000" dirty="0" smtClean="0">
                <a:solidFill>
                  <a:srgbClr val="0070C0"/>
                </a:solidFill>
              </a:rPr>
              <a:t> </a:t>
            </a:r>
            <a:r>
              <a:rPr lang="en-GB" sz="2000" dirty="0" err="1" smtClean="0">
                <a:solidFill>
                  <a:srgbClr val="0070C0"/>
                </a:solidFill>
              </a:rPr>
              <a:t>biror</a:t>
            </a:r>
            <a:r>
              <a:rPr lang="en-GB" sz="2000" dirty="0" smtClean="0">
                <a:solidFill>
                  <a:srgbClr val="0070C0"/>
                </a:solidFill>
              </a:rPr>
              <a:t> </a:t>
            </a:r>
            <a:r>
              <a:rPr lang="en-GB" sz="2000" dirty="0" err="1" smtClean="0">
                <a:solidFill>
                  <a:srgbClr val="0070C0"/>
                </a:solidFill>
              </a:rPr>
              <a:t>kuch</a:t>
            </a:r>
            <a:r>
              <a:rPr lang="en-GB" sz="2000" dirty="0" smtClean="0">
                <a:solidFill>
                  <a:srgbClr val="0070C0"/>
                </a:solidFill>
              </a:rPr>
              <a:t> </a:t>
            </a:r>
            <a:r>
              <a:rPr lang="en-GB" sz="2000" dirty="0" err="1" smtClean="0">
                <a:solidFill>
                  <a:srgbClr val="0070C0"/>
                </a:solidFill>
              </a:rPr>
              <a:t>talab</a:t>
            </a:r>
            <a:r>
              <a:rPr lang="en-GB" sz="2000" dirty="0" smtClean="0">
                <a:solidFill>
                  <a:srgbClr val="0070C0"/>
                </a:solidFill>
              </a:rPr>
              <a:t> </a:t>
            </a:r>
            <a:r>
              <a:rPr lang="en-GB" sz="2000" dirty="0" err="1" smtClean="0">
                <a:solidFill>
                  <a:srgbClr val="0070C0"/>
                </a:solidFill>
              </a:rPr>
              <a:t>qilinadi</a:t>
            </a:r>
            <a:r>
              <a:rPr lang="en-GB" sz="2000" dirty="0" smtClean="0">
                <a:solidFill>
                  <a:srgbClr val="0070C0"/>
                </a:solidFill>
              </a:rPr>
              <a:t>. </a:t>
            </a:r>
            <a:r>
              <a:rPr lang="en-GB" sz="2000" dirty="0" err="1" smtClean="0">
                <a:solidFill>
                  <a:srgbClr val="0070C0"/>
                </a:solidFill>
              </a:rPr>
              <a:t>g`isht</a:t>
            </a:r>
            <a:r>
              <a:rPr lang="en-GB" sz="2000" dirty="0" smtClean="0">
                <a:solidFill>
                  <a:srgbClr val="0070C0"/>
                </a:solidFill>
              </a:rPr>
              <a:t> </a:t>
            </a:r>
            <a:r>
              <a:rPr lang="en-GB" sz="2000" dirty="0" err="1" smtClean="0">
                <a:solidFill>
                  <a:srgbClr val="0070C0"/>
                </a:solidFill>
              </a:rPr>
              <a:t>bilan</a:t>
            </a:r>
            <a:r>
              <a:rPr lang="en-GB" sz="2000" dirty="0" smtClean="0">
                <a:solidFill>
                  <a:srgbClr val="0070C0"/>
                </a:solidFill>
              </a:rPr>
              <a:t> </a:t>
            </a:r>
            <a:r>
              <a:rPr lang="en-GB" sz="2000" dirty="0" err="1" smtClean="0">
                <a:solidFill>
                  <a:srgbClr val="0070C0"/>
                </a:solidFill>
              </a:rPr>
              <a:t>stol</a:t>
            </a:r>
            <a:r>
              <a:rPr lang="en-GB" sz="2000" dirty="0" smtClean="0">
                <a:solidFill>
                  <a:srgbClr val="0070C0"/>
                </a:solidFill>
              </a:rPr>
              <a:t> </a:t>
            </a:r>
            <a:r>
              <a:rPr lang="en-GB" sz="2000" dirty="0" err="1" smtClean="0">
                <a:solidFill>
                  <a:srgbClr val="0070C0"/>
                </a:solidFill>
              </a:rPr>
              <a:t>ilgarilanma</a:t>
            </a:r>
            <a:r>
              <a:rPr lang="en-GB" sz="2000" dirty="0" smtClean="0">
                <a:solidFill>
                  <a:srgbClr val="0070C0"/>
                </a:solidFill>
              </a:rPr>
              <a:t> kin</a:t>
            </a:r>
            <a:r>
              <a:rPr lang="en-US" sz="2000" dirty="0" smtClean="0">
                <a:solidFill>
                  <a:srgbClr val="0070C0"/>
                </a:solidFill>
              </a:rPr>
              <a:t>e</a:t>
            </a:r>
            <a:r>
              <a:rPr lang="en-GB" sz="2000" dirty="0" err="1" smtClean="0">
                <a:solidFill>
                  <a:srgbClr val="0070C0"/>
                </a:solidFill>
              </a:rPr>
              <a:t>matik</a:t>
            </a:r>
            <a:r>
              <a:rPr lang="en-GB" sz="2000" dirty="0" smtClean="0">
                <a:solidFill>
                  <a:srgbClr val="0070C0"/>
                </a:solidFill>
              </a:rPr>
              <a:t> </a:t>
            </a:r>
            <a:r>
              <a:rPr lang="en-GB" sz="2000" dirty="0" err="1" smtClean="0">
                <a:solidFill>
                  <a:srgbClr val="0070C0"/>
                </a:solidFill>
              </a:rPr>
              <a:t>juft</a:t>
            </a:r>
            <a:r>
              <a:rPr lang="en-GB" sz="2000" dirty="0" smtClean="0">
                <a:solidFill>
                  <a:srgbClr val="0070C0"/>
                </a:solidFill>
              </a:rPr>
              <a:t> </a:t>
            </a:r>
            <a:r>
              <a:rPr lang="en-GB" sz="2000" dirty="0" err="1" smtClean="0">
                <a:solidFill>
                  <a:srgbClr val="0070C0"/>
                </a:solidFill>
              </a:rPr>
              <a:t>tashkil</a:t>
            </a:r>
            <a:r>
              <a:rPr lang="en-GB" sz="2000" dirty="0" smtClean="0">
                <a:solidFill>
                  <a:srgbClr val="0070C0"/>
                </a:solidFill>
              </a:rPr>
              <a:t> </a:t>
            </a:r>
            <a:r>
              <a:rPr lang="en-GB" sz="2000" dirty="0" err="1" smtClean="0">
                <a:solidFill>
                  <a:srgbClr val="0070C0"/>
                </a:solidFill>
              </a:rPr>
              <a:t>qiladi</a:t>
            </a:r>
            <a:r>
              <a:rPr lang="en-GB" sz="2000" dirty="0" smtClean="0">
                <a:solidFill>
                  <a:srgbClr val="0070C0"/>
                </a:solidFill>
              </a:rPr>
              <a:t>.</a:t>
            </a:r>
            <a:endParaRPr lang="ru-RU" sz="2000" dirty="0" smtClean="0">
              <a:solidFill>
                <a:srgbClr val="0070C0"/>
              </a:solidFill>
            </a:endParaRPr>
          </a:p>
          <a:p>
            <a:endParaRPr lang="ru-RU" sz="2000" dirty="0" smtClean="0">
              <a:solidFill>
                <a:srgbClr val="0070C0"/>
              </a:solidFill>
            </a:endParaRPr>
          </a:p>
          <a:p>
            <a:endParaRPr lang="uz-Cyrl-UZ" sz="2000" dirty="0" smtClean="0">
              <a:solidFill>
                <a:srgbClr val="0070C0"/>
              </a:solidFill>
            </a:endParaRPr>
          </a:p>
          <a:p>
            <a:endParaRPr lang="uz-Cyrl-UZ" sz="2000" dirty="0" smtClean="0">
              <a:solidFill>
                <a:srgbClr val="0070C0"/>
              </a:solidFill>
            </a:endParaRPr>
          </a:p>
          <a:p>
            <a:endParaRPr lang="uz-Cyrl-UZ" sz="2000" dirty="0" smtClean="0">
              <a:solidFill>
                <a:srgbClr val="0070C0"/>
              </a:solidFill>
            </a:endParaRPr>
          </a:p>
          <a:p>
            <a:endParaRPr lang="uz-Cyrl-UZ" sz="2000" dirty="0" smtClean="0">
              <a:solidFill>
                <a:srgbClr val="0070C0"/>
              </a:solidFill>
            </a:endParaRPr>
          </a:p>
          <a:p>
            <a:r>
              <a:rPr lang="en-GB" sz="2000" dirty="0" err="1" smtClean="0">
                <a:solidFill>
                  <a:srgbClr val="0070C0"/>
                </a:solidFill>
              </a:rPr>
              <a:t>G`ishtning</a:t>
            </a:r>
            <a:r>
              <a:rPr lang="en-GB" sz="2000" dirty="0" smtClean="0">
                <a:solidFill>
                  <a:srgbClr val="0070C0"/>
                </a:solidFill>
              </a:rPr>
              <a:t> </a:t>
            </a:r>
            <a:r>
              <a:rPr lang="en-GB" sz="2000" dirty="0" err="1" smtClean="0">
                <a:solidFill>
                  <a:srgbClr val="0070C0"/>
                </a:solidFill>
              </a:rPr>
              <a:t>og’irligini</a:t>
            </a:r>
            <a:r>
              <a:rPr lang="en-GB" sz="2000" dirty="0" smtClean="0">
                <a:solidFill>
                  <a:srgbClr val="0070C0"/>
                </a:solidFill>
              </a:rPr>
              <a:t> G </a:t>
            </a:r>
            <a:r>
              <a:rPr lang="en-GB" sz="2000" dirty="0" err="1" smtClean="0">
                <a:solidFill>
                  <a:srgbClr val="0070C0"/>
                </a:solidFill>
              </a:rPr>
              <a:t>bilan</a:t>
            </a:r>
            <a:r>
              <a:rPr lang="en-GB" sz="2000" dirty="0" smtClean="0">
                <a:solidFill>
                  <a:srgbClr val="0070C0"/>
                </a:solidFill>
              </a:rPr>
              <a:t>, </a:t>
            </a:r>
            <a:r>
              <a:rPr lang="en-GB" sz="2000" dirty="0" err="1" smtClean="0">
                <a:solidFill>
                  <a:srgbClr val="0070C0"/>
                </a:solidFill>
              </a:rPr>
              <a:t>stol</a:t>
            </a:r>
            <a:r>
              <a:rPr lang="en-GB" sz="2000" dirty="0" smtClean="0">
                <a:solidFill>
                  <a:srgbClr val="0070C0"/>
                </a:solidFill>
              </a:rPr>
              <a:t> </a:t>
            </a:r>
            <a:r>
              <a:rPr lang="en-GB" sz="2000" dirty="0" err="1" smtClean="0">
                <a:solidFill>
                  <a:srgbClr val="0070C0"/>
                </a:solidFill>
              </a:rPr>
              <a:t>yuzasining</a:t>
            </a:r>
            <a:r>
              <a:rPr lang="en-GB" sz="2000" dirty="0" smtClean="0">
                <a:solidFill>
                  <a:srgbClr val="0070C0"/>
                </a:solidFill>
              </a:rPr>
              <a:t> </a:t>
            </a:r>
            <a:r>
              <a:rPr lang="en-GB" sz="2000" dirty="0" err="1" smtClean="0">
                <a:solidFill>
                  <a:srgbClr val="0070C0"/>
                </a:solidFill>
              </a:rPr>
              <a:t>g`ishtga</a:t>
            </a:r>
            <a:r>
              <a:rPr lang="en-GB" sz="2000" dirty="0" smtClean="0">
                <a:solidFill>
                  <a:srgbClr val="0070C0"/>
                </a:solidFill>
              </a:rPr>
              <a:t> </a:t>
            </a:r>
            <a:r>
              <a:rPr lang="en-GB" sz="2000" dirty="0" err="1" smtClean="0">
                <a:solidFill>
                  <a:srgbClr val="0070C0"/>
                </a:solidFill>
              </a:rPr>
              <a:t>ko`rsatadigan</a:t>
            </a:r>
            <a:r>
              <a:rPr lang="en-GB" sz="2000" dirty="0" smtClean="0">
                <a:solidFill>
                  <a:srgbClr val="0070C0"/>
                </a:solidFill>
              </a:rPr>
              <a:t> </a:t>
            </a:r>
            <a:r>
              <a:rPr lang="en-GB" sz="2000" dirty="0" err="1" smtClean="0">
                <a:solidFill>
                  <a:srgbClr val="0070C0"/>
                </a:solidFill>
              </a:rPr>
              <a:t>ta'sir</a:t>
            </a:r>
            <a:r>
              <a:rPr lang="en-GB" sz="2000" dirty="0" smtClean="0">
                <a:solidFill>
                  <a:srgbClr val="0070C0"/>
                </a:solidFill>
              </a:rPr>
              <a:t> </a:t>
            </a:r>
            <a:r>
              <a:rPr lang="en-GB" sz="2000" dirty="0" err="1" smtClean="0">
                <a:solidFill>
                  <a:srgbClr val="0070C0"/>
                </a:solidFill>
              </a:rPr>
              <a:t>kuchini</a:t>
            </a:r>
            <a:r>
              <a:rPr lang="en-GB" sz="2000" dirty="0" smtClean="0">
                <a:solidFill>
                  <a:srgbClr val="0070C0"/>
                </a:solidFill>
              </a:rPr>
              <a:t> N </a:t>
            </a:r>
            <a:r>
              <a:rPr lang="en-GB" sz="2000" dirty="0" err="1" smtClean="0">
                <a:solidFill>
                  <a:srgbClr val="0070C0"/>
                </a:solidFill>
              </a:rPr>
              <a:t>bilan</a:t>
            </a:r>
            <a:r>
              <a:rPr lang="en-GB" sz="2000" dirty="0" smtClean="0">
                <a:solidFill>
                  <a:srgbClr val="0070C0"/>
                </a:solidFill>
              </a:rPr>
              <a:t> b</a:t>
            </a:r>
            <a:r>
              <a:rPr lang="en-US" sz="2000" dirty="0" smtClean="0">
                <a:solidFill>
                  <a:srgbClr val="0070C0"/>
                </a:solidFill>
              </a:rPr>
              <a:t>e</a:t>
            </a:r>
            <a:r>
              <a:rPr lang="en-GB" sz="2000" dirty="0" err="1" smtClean="0">
                <a:solidFill>
                  <a:srgbClr val="0070C0"/>
                </a:solidFill>
              </a:rPr>
              <a:t>lgilaymiz</a:t>
            </a:r>
            <a:r>
              <a:rPr lang="en-GB" sz="2000" dirty="0" smtClean="0">
                <a:solidFill>
                  <a:srgbClr val="0070C0"/>
                </a:solidFill>
              </a:rPr>
              <a:t>.</a:t>
            </a:r>
            <a:r>
              <a:rPr lang="ru-RU" sz="2000" dirty="0" smtClean="0">
                <a:solidFill>
                  <a:srgbClr val="0070C0"/>
                </a:solidFill>
              </a:rPr>
              <a:t> </a:t>
            </a:r>
            <a:r>
              <a:rPr lang="de-DE" sz="2000" dirty="0" smtClean="0">
                <a:solidFill>
                  <a:srgbClr val="0070C0"/>
                </a:solidFill>
              </a:rPr>
              <a:t>G = N </a:t>
            </a:r>
            <a:r>
              <a:rPr lang="de-DE" sz="2000" dirty="0" err="1" smtClean="0">
                <a:solidFill>
                  <a:srgbClr val="0070C0"/>
                </a:solidFill>
              </a:rPr>
              <a:t>bo`lganda</a:t>
            </a:r>
            <a:r>
              <a:rPr lang="de-DE" sz="2000" dirty="0" smtClean="0">
                <a:solidFill>
                  <a:srgbClr val="0070C0"/>
                </a:solidFill>
              </a:rPr>
              <a:t> </a:t>
            </a:r>
            <a:r>
              <a:rPr lang="de-DE" sz="2000" dirty="0" err="1" smtClean="0">
                <a:solidFill>
                  <a:srgbClr val="0070C0"/>
                </a:solidFill>
              </a:rPr>
              <a:t>kinematik</a:t>
            </a:r>
            <a:r>
              <a:rPr lang="de-DE" sz="2000" dirty="0" smtClean="0">
                <a:solidFill>
                  <a:srgbClr val="0070C0"/>
                </a:solidFill>
              </a:rPr>
              <a:t> </a:t>
            </a:r>
            <a:r>
              <a:rPr lang="de-DE" sz="2000" dirty="0" err="1" smtClean="0">
                <a:solidFill>
                  <a:srgbClr val="0070C0"/>
                </a:solidFill>
              </a:rPr>
              <a:t>juftlik</a:t>
            </a:r>
            <a:r>
              <a:rPr lang="de-DE" sz="2000" dirty="0" smtClean="0">
                <a:solidFill>
                  <a:srgbClr val="0070C0"/>
                </a:solidFill>
              </a:rPr>
              <a:t> </a:t>
            </a:r>
            <a:r>
              <a:rPr lang="de-DE" sz="2000" dirty="0" err="1" smtClean="0">
                <a:solidFill>
                  <a:srgbClr val="0070C0"/>
                </a:solidFill>
              </a:rPr>
              <a:t>mavjud</a:t>
            </a:r>
            <a:r>
              <a:rPr lang="de-DE" sz="2000" dirty="0" smtClean="0">
                <a:solidFill>
                  <a:srgbClr val="0070C0"/>
                </a:solidFill>
              </a:rPr>
              <a:t> </a:t>
            </a:r>
            <a:r>
              <a:rPr lang="de-DE" sz="2000" dirty="0" err="1" smtClean="0">
                <a:solidFill>
                  <a:srgbClr val="0070C0"/>
                </a:solidFill>
              </a:rPr>
              <a:t>bo`ladi</a:t>
            </a:r>
            <a:r>
              <a:rPr lang="de-DE" sz="2000" dirty="0" smtClean="0">
                <a:solidFill>
                  <a:srgbClr val="0070C0"/>
                </a:solidFill>
              </a:rPr>
              <a:t>.</a:t>
            </a:r>
            <a:endParaRPr lang="ru-RU" sz="2000" dirty="0" smtClean="0">
              <a:solidFill>
                <a:srgbClr val="0070C0"/>
              </a:solidFill>
            </a:endParaRPr>
          </a:p>
          <a:p>
            <a:r>
              <a:rPr lang="de-DE" sz="2000" dirty="0" smtClean="0">
                <a:solidFill>
                  <a:srgbClr val="0070C0"/>
                </a:solidFill>
              </a:rPr>
              <a:t>Agar </a:t>
            </a:r>
            <a:r>
              <a:rPr lang="de-DE" sz="2000" dirty="0" err="1" smtClean="0">
                <a:solidFill>
                  <a:srgbClr val="0070C0"/>
                </a:solidFill>
              </a:rPr>
              <a:t>jismga</a:t>
            </a:r>
            <a:r>
              <a:rPr lang="de-DE" sz="2000" dirty="0" smtClean="0">
                <a:solidFill>
                  <a:srgbClr val="0070C0"/>
                </a:solidFill>
              </a:rPr>
              <a:t> P&gt;Po </a:t>
            </a:r>
            <a:r>
              <a:rPr lang="de-DE" sz="2000" dirty="0" err="1" smtClean="0">
                <a:solidFill>
                  <a:srgbClr val="0070C0"/>
                </a:solidFill>
              </a:rPr>
              <a:t>kuch</a:t>
            </a:r>
            <a:r>
              <a:rPr lang="de-DE" sz="2000" dirty="0" smtClean="0">
                <a:solidFill>
                  <a:srgbClr val="0070C0"/>
                </a:solidFill>
              </a:rPr>
              <a:t> </a:t>
            </a:r>
            <a:r>
              <a:rPr lang="de-DE" sz="2000" dirty="0" err="1" smtClean="0">
                <a:solidFill>
                  <a:srgbClr val="0070C0"/>
                </a:solidFill>
              </a:rPr>
              <a:t>bilan</a:t>
            </a:r>
            <a:r>
              <a:rPr lang="de-DE" sz="2000" dirty="0" smtClean="0">
                <a:solidFill>
                  <a:srgbClr val="0070C0"/>
                </a:solidFill>
              </a:rPr>
              <a:t> </a:t>
            </a:r>
            <a:r>
              <a:rPr lang="de-DE" sz="2000" dirty="0" err="1" smtClean="0">
                <a:solidFill>
                  <a:srgbClr val="0070C0"/>
                </a:solidFill>
              </a:rPr>
              <a:t>ta'sir</a:t>
            </a:r>
            <a:r>
              <a:rPr lang="de-DE" sz="2000" dirty="0" smtClean="0">
                <a:solidFill>
                  <a:srgbClr val="0070C0"/>
                </a:solidFill>
              </a:rPr>
              <a:t> </a:t>
            </a:r>
            <a:r>
              <a:rPr lang="de-DE" sz="2000" dirty="0" err="1" smtClean="0">
                <a:solidFill>
                  <a:srgbClr val="0070C0"/>
                </a:solidFill>
              </a:rPr>
              <a:t>etilsa</a:t>
            </a:r>
            <a:r>
              <a:rPr lang="de-DE" sz="2000" dirty="0" smtClean="0">
                <a:solidFill>
                  <a:srgbClr val="0070C0"/>
                </a:solidFill>
              </a:rPr>
              <a:t>, u X=a </a:t>
            </a:r>
            <a:r>
              <a:rPr lang="de-DE" sz="2000" dirty="0" err="1" smtClean="0">
                <a:solidFill>
                  <a:srgbClr val="0070C0"/>
                </a:solidFill>
              </a:rPr>
              <a:t>tezlanish</a:t>
            </a:r>
            <a:r>
              <a:rPr lang="de-DE" sz="2000" dirty="0" smtClean="0">
                <a:solidFill>
                  <a:srgbClr val="0070C0"/>
                </a:solidFill>
              </a:rPr>
              <a:t> </a:t>
            </a:r>
            <a:r>
              <a:rPr lang="de-DE" sz="2000" dirty="0" err="1" smtClean="0">
                <a:solidFill>
                  <a:srgbClr val="0070C0"/>
                </a:solidFill>
              </a:rPr>
              <a:t>bilan</a:t>
            </a:r>
            <a:r>
              <a:rPr lang="de-DE" sz="2000" dirty="0" smtClean="0">
                <a:solidFill>
                  <a:srgbClr val="0070C0"/>
                </a:solidFill>
              </a:rPr>
              <a:t> </a:t>
            </a:r>
            <a:r>
              <a:rPr lang="de-DE" sz="2000" dirty="0" err="1" smtClean="0">
                <a:solidFill>
                  <a:srgbClr val="0070C0"/>
                </a:solidFill>
              </a:rPr>
              <a:t>harakat</a:t>
            </a:r>
            <a:r>
              <a:rPr lang="de-DE" sz="2000" dirty="0" smtClean="0">
                <a:solidFill>
                  <a:srgbClr val="0070C0"/>
                </a:solidFill>
              </a:rPr>
              <a:t> </a:t>
            </a:r>
            <a:r>
              <a:rPr lang="de-DE" sz="2000" dirty="0" err="1" smtClean="0">
                <a:solidFill>
                  <a:srgbClr val="0070C0"/>
                </a:solidFill>
              </a:rPr>
              <a:t>qila</a:t>
            </a:r>
            <a:r>
              <a:rPr lang="de-DE" sz="2000" dirty="0" smtClean="0">
                <a:solidFill>
                  <a:srgbClr val="0070C0"/>
                </a:solidFill>
              </a:rPr>
              <a:t> </a:t>
            </a:r>
            <a:r>
              <a:rPr lang="de-DE" sz="2000" dirty="0" err="1" smtClean="0">
                <a:solidFill>
                  <a:srgbClr val="0070C0"/>
                </a:solidFill>
              </a:rPr>
              <a:t>boshlaydi</a:t>
            </a:r>
            <a:r>
              <a:rPr lang="de-DE" sz="2000" dirty="0" smtClean="0">
                <a:solidFill>
                  <a:srgbClr val="0070C0"/>
                </a:solidFill>
              </a:rPr>
              <a:t>. </a:t>
            </a:r>
            <a:endParaRPr lang="ru-RU" sz="2000" dirty="0" smtClean="0">
              <a:solidFill>
                <a:srgbClr val="0070C0"/>
              </a:solidFill>
            </a:endParaRPr>
          </a:p>
          <a:p>
            <a:r>
              <a:rPr lang="de-DE" sz="2000" dirty="0" err="1" smtClean="0">
                <a:solidFill>
                  <a:srgbClr val="0070C0"/>
                </a:solidFill>
              </a:rPr>
              <a:t>Harakatga</a:t>
            </a:r>
            <a:r>
              <a:rPr lang="de-DE" sz="2000" dirty="0" smtClean="0">
                <a:solidFill>
                  <a:srgbClr val="0070C0"/>
                </a:solidFill>
              </a:rPr>
              <a:t> </a:t>
            </a:r>
            <a:r>
              <a:rPr lang="de-DE" sz="2000" dirty="0" err="1" smtClean="0">
                <a:solidFill>
                  <a:srgbClr val="0070C0"/>
                </a:solidFill>
              </a:rPr>
              <a:t>ko`rsatilgan</a:t>
            </a:r>
            <a:r>
              <a:rPr lang="de-DE" sz="2000" dirty="0" smtClean="0">
                <a:solidFill>
                  <a:srgbClr val="0070C0"/>
                </a:solidFill>
              </a:rPr>
              <a:t> </a:t>
            </a:r>
            <a:r>
              <a:rPr lang="de-DE" sz="2000" dirty="0" err="1" smtClean="0">
                <a:solidFill>
                  <a:srgbClr val="0070C0"/>
                </a:solidFill>
              </a:rPr>
              <a:t>qarshilik</a:t>
            </a:r>
            <a:r>
              <a:rPr lang="de-DE" sz="2000" dirty="0" smtClean="0">
                <a:solidFill>
                  <a:srgbClr val="0070C0"/>
                </a:solidFill>
              </a:rPr>
              <a:t> </a:t>
            </a:r>
            <a:r>
              <a:rPr lang="de-DE" sz="2000" dirty="0" err="1" smtClean="0">
                <a:solidFill>
                  <a:srgbClr val="0070C0"/>
                </a:solidFill>
              </a:rPr>
              <a:t>esa</a:t>
            </a:r>
            <a:r>
              <a:rPr lang="de-DE" sz="2000" dirty="0" smtClean="0">
                <a:solidFill>
                  <a:srgbClr val="0070C0"/>
                </a:solidFill>
              </a:rPr>
              <a:t> F </a:t>
            </a:r>
            <a:r>
              <a:rPr lang="de-DE" sz="2000" dirty="0" err="1" smtClean="0">
                <a:solidFill>
                  <a:srgbClr val="0070C0"/>
                </a:solidFill>
              </a:rPr>
              <a:t>bo`ladi</a:t>
            </a:r>
            <a:r>
              <a:rPr lang="de-DE" sz="2000" dirty="0" smtClean="0">
                <a:solidFill>
                  <a:srgbClr val="0070C0"/>
                </a:solidFill>
              </a:rPr>
              <a:t>. </a:t>
            </a:r>
            <a:r>
              <a:rPr lang="de-DE" sz="2000" dirty="0" err="1" smtClean="0">
                <a:solidFill>
                  <a:srgbClr val="0070C0"/>
                </a:solidFill>
              </a:rPr>
              <a:t>Nyuton</a:t>
            </a:r>
            <a:r>
              <a:rPr lang="de-DE" sz="2000" dirty="0" smtClean="0">
                <a:solidFill>
                  <a:srgbClr val="0070C0"/>
                </a:solidFill>
              </a:rPr>
              <a:t> </a:t>
            </a:r>
            <a:r>
              <a:rPr lang="de-DE" sz="2000" dirty="0" err="1" smtClean="0">
                <a:solidFill>
                  <a:srgbClr val="0070C0"/>
                </a:solidFill>
              </a:rPr>
              <a:t>qonuniga</a:t>
            </a:r>
            <a:r>
              <a:rPr lang="de-DE" sz="2000" dirty="0" smtClean="0">
                <a:solidFill>
                  <a:srgbClr val="0070C0"/>
                </a:solidFill>
              </a:rPr>
              <a:t> </a:t>
            </a:r>
            <a:r>
              <a:rPr lang="de-DE" sz="2000" dirty="0" err="1" smtClean="0">
                <a:solidFill>
                  <a:srgbClr val="0070C0"/>
                </a:solidFill>
              </a:rPr>
              <a:t>ko`ra</a:t>
            </a:r>
            <a:r>
              <a:rPr lang="de-DE" sz="2000" dirty="0" smtClean="0">
                <a:solidFill>
                  <a:srgbClr val="0070C0"/>
                </a:solidFill>
              </a:rPr>
              <a:t> </a:t>
            </a:r>
            <a:r>
              <a:rPr lang="de-DE" sz="2000" dirty="0" err="1" smtClean="0">
                <a:solidFill>
                  <a:srgbClr val="0070C0"/>
                </a:solidFill>
              </a:rPr>
              <a:t>g`ishtning</a:t>
            </a:r>
            <a:r>
              <a:rPr lang="de-DE" sz="2000" dirty="0" smtClean="0">
                <a:solidFill>
                  <a:srgbClr val="0070C0"/>
                </a:solidFill>
              </a:rPr>
              <a:t>  </a:t>
            </a:r>
            <a:r>
              <a:rPr lang="de-DE" sz="2000" dirty="0" err="1" smtClean="0">
                <a:solidFill>
                  <a:srgbClr val="0070C0"/>
                </a:solidFill>
              </a:rPr>
              <a:t>harakat</a:t>
            </a:r>
            <a:r>
              <a:rPr lang="de-DE" sz="2000" dirty="0" smtClean="0">
                <a:solidFill>
                  <a:srgbClr val="0070C0"/>
                </a:solidFill>
              </a:rPr>
              <a:t> </a:t>
            </a:r>
            <a:r>
              <a:rPr lang="de-DE" sz="2000" dirty="0" err="1" smtClean="0">
                <a:solidFill>
                  <a:srgbClr val="0070C0"/>
                </a:solidFill>
              </a:rPr>
              <a:t>tenglamasi</a:t>
            </a:r>
            <a:r>
              <a:rPr lang="de-DE" sz="2000" dirty="0" smtClean="0">
                <a:solidFill>
                  <a:srgbClr val="0070C0"/>
                </a:solidFill>
              </a:rPr>
              <a:t> </a:t>
            </a:r>
            <a:r>
              <a:rPr lang="de-DE" sz="2000" dirty="0" err="1" smtClean="0">
                <a:solidFill>
                  <a:srgbClr val="0070C0"/>
                </a:solidFill>
              </a:rPr>
              <a:t>quyidagicha</a:t>
            </a:r>
            <a:r>
              <a:rPr lang="de-DE" sz="2000" dirty="0" smtClean="0">
                <a:solidFill>
                  <a:srgbClr val="0070C0"/>
                </a:solidFill>
              </a:rPr>
              <a:t> </a:t>
            </a:r>
            <a:r>
              <a:rPr lang="de-DE" sz="2000" dirty="0" err="1" smtClean="0">
                <a:solidFill>
                  <a:srgbClr val="0070C0"/>
                </a:solidFill>
              </a:rPr>
              <a:t>bo`ladi</a:t>
            </a:r>
            <a:r>
              <a:rPr lang="de-DE" sz="2000" dirty="0" smtClean="0">
                <a:solidFill>
                  <a:srgbClr val="0070C0"/>
                </a:solidFill>
              </a:rPr>
              <a:t>.</a:t>
            </a:r>
            <a:endParaRPr lang="ru-RU" sz="2000" dirty="0" smtClean="0">
              <a:solidFill>
                <a:srgbClr val="0070C0"/>
              </a:solidFill>
            </a:endParaRPr>
          </a:p>
          <a:p>
            <a:r>
              <a:rPr lang="de-DE" sz="2000" dirty="0" smtClean="0">
                <a:solidFill>
                  <a:srgbClr val="0070C0"/>
                </a:solidFill>
              </a:rPr>
              <a:t>		       </a:t>
            </a:r>
            <a:r>
              <a:rPr lang="ru-RU" sz="2000" dirty="0" smtClean="0">
                <a:solidFill>
                  <a:srgbClr val="0070C0"/>
                </a:solidFill>
              </a:rPr>
              <a:t>	</a:t>
            </a:r>
          </a:p>
          <a:p>
            <a:pPr algn="r"/>
            <a:r>
              <a:rPr lang="ru-RU" sz="2000" dirty="0" smtClean="0">
                <a:solidFill>
                  <a:srgbClr val="0070C0"/>
                </a:solidFill>
              </a:rPr>
              <a:t>	</a:t>
            </a:r>
            <a:r>
              <a:rPr lang="en-US" sz="2000" dirty="0" smtClean="0">
                <a:solidFill>
                  <a:srgbClr val="0070C0"/>
                </a:solidFill>
              </a:rPr>
              <a:t>      </a:t>
            </a:r>
            <a:r>
              <a:rPr lang="en-US" sz="2000" dirty="0" err="1" smtClean="0">
                <a:solidFill>
                  <a:srgbClr val="0070C0"/>
                </a:solidFill>
              </a:rPr>
              <a:t>bu</a:t>
            </a:r>
            <a:r>
              <a:rPr lang="en-US" sz="2000" dirty="0" smtClean="0">
                <a:solidFill>
                  <a:srgbClr val="0070C0"/>
                </a:solidFill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</a:rPr>
              <a:t>erda</a:t>
            </a:r>
            <a:r>
              <a:rPr lang="en-US" sz="2000" dirty="0" smtClean="0">
                <a:solidFill>
                  <a:srgbClr val="0070C0"/>
                </a:solidFill>
              </a:rPr>
              <a:t>     G – </a:t>
            </a:r>
            <a:r>
              <a:rPr lang="en-US" sz="2000" dirty="0" err="1" smtClean="0">
                <a:solidFill>
                  <a:srgbClr val="0070C0"/>
                </a:solidFill>
              </a:rPr>
              <a:t>g`ishtning</a:t>
            </a:r>
            <a:r>
              <a:rPr lang="en-US" sz="2000" dirty="0" smtClean="0">
                <a:solidFill>
                  <a:srgbClr val="0070C0"/>
                </a:solidFill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</a:rPr>
              <a:t>og’irligi</a:t>
            </a:r>
            <a:r>
              <a:rPr lang="en-US" sz="2000" dirty="0" smtClean="0"/>
              <a:t>			</a:t>
            </a:r>
            <a:endParaRPr lang="en-GB" sz="20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4273" name="Object 1"/>
          <p:cNvGraphicFramePr>
            <a:graphicFrameLocks noChangeAspect="1"/>
          </p:cNvGraphicFramePr>
          <p:nvPr/>
        </p:nvGraphicFramePr>
        <p:xfrm>
          <a:off x="1689100" y="5448300"/>
          <a:ext cx="1714500" cy="815770"/>
        </p:xfrm>
        <a:graphic>
          <a:graphicData uri="http://schemas.openxmlformats.org/presentationml/2006/ole">
            <p:oleObj spid="_x0000_s54273" name="Формула" r:id="rId3" imgW="927100" imgH="431800" progId="Equation.3">
              <p:embed/>
            </p:oleObj>
          </a:graphicData>
        </a:graphic>
      </p:graphicFrame>
      <p:grpSp>
        <p:nvGrpSpPr>
          <p:cNvPr id="54274" name="Group 2"/>
          <p:cNvGrpSpPr>
            <a:grpSpLocks/>
          </p:cNvGrpSpPr>
          <p:nvPr/>
        </p:nvGrpSpPr>
        <p:grpSpPr bwMode="auto">
          <a:xfrm>
            <a:off x="4203700" y="2084388"/>
            <a:ext cx="2590800" cy="1447800"/>
            <a:chOff x="1581" y="10877"/>
            <a:chExt cx="4080" cy="2441"/>
          </a:xfrm>
        </p:grpSpPr>
        <p:grpSp>
          <p:nvGrpSpPr>
            <p:cNvPr id="54276" name="Group 4"/>
            <p:cNvGrpSpPr>
              <a:grpSpLocks/>
            </p:cNvGrpSpPr>
            <p:nvPr/>
          </p:nvGrpSpPr>
          <p:grpSpPr bwMode="auto">
            <a:xfrm>
              <a:off x="1581" y="10877"/>
              <a:ext cx="4080" cy="2441"/>
              <a:chOff x="1581" y="10463"/>
              <a:chExt cx="4080" cy="2441"/>
            </a:xfrm>
          </p:grpSpPr>
          <p:pic>
            <p:nvPicPr>
              <p:cNvPr id="54278" name="Picture 6"/>
              <p:cNvPicPr>
                <a:picLocks noChangeAspect="1" noChangeArrowheads="1"/>
              </p:cNvPicPr>
              <p:nvPr/>
            </p:nvPicPr>
            <p:blipFill>
              <a:blip r:embed="rId4"/>
              <a:srcRect t="16269" r="54842"/>
              <a:stretch>
                <a:fillRect/>
              </a:stretch>
            </p:blipFill>
            <p:spPr bwMode="auto">
              <a:xfrm>
                <a:off x="1581" y="10463"/>
                <a:ext cx="4080" cy="2386"/>
              </a:xfrm>
              <a:prstGeom prst="rect">
                <a:avLst/>
              </a:prstGeom>
              <a:noFill/>
            </p:spPr>
          </p:pic>
          <p:sp>
            <p:nvSpPr>
              <p:cNvPr id="54277" name="Rectangle 5"/>
              <p:cNvSpPr>
                <a:spLocks noChangeArrowheads="1"/>
              </p:cNvSpPr>
              <p:nvPr/>
            </p:nvSpPr>
            <p:spPr bwMode="auto">
              <a:xfrm>
                <a:off x="1821" y="12304"/>
                <a:ext cx="3240" cy="600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uz-Cyrl-UZ" sz="14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1-</a:t>
                </a:r>
                <a:r>
                  <a:rPr kumimoji="0" lang="en-US" sz="14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rasm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54275" name="Text Box 3"/>
            <p:cNvSpPr txBox="1">
              <a:spLocks noChangeArrowheads="1"/>
            </p:cNvSpPr>
            <p:nvPr/>
          </p:nvSpPr>
          <p:spPr bwMode="auto">
            <a:xfrm>
              <a:off x="3861" y="12544"/>
              <a:ext cx="840" cy="48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G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110126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434633588"/>
              </p:ext>
            </p:extLst>
          </p:nvPr>
        </p:nvGraphicFramePr>
        <p:xfrm>
          <a:off x="0" y="0"/>
          <a:ext cx="11959771" cy="65169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0721" name="Object 1"/>
          <p:cNvGraphicFramePr>
            <a:graphicFrameLocks noChangeAspect="1"/>
          </p:cNvGraphicFramePr>
          <p:nvPr/>
        </p:nvGraphicFramePr>
        <p:xfrm>
          <a:off x="1828800" y="1244600"/>
          <a:ext cx="180975" cy="190500"/>
        </p:xfrm>
        <a:graphic>
          <a:graphicData uri="http://schemas.openxmlformats.org/presentationml/2006/ole">
            <p:oleObj spid="_x0000_s30721" name="Формула" r:id="rId7" imgW="177646" imgH="190335" progId="Equation.3">
              <p:embed/>
            </p:oleObj>
          </a:graphicData>
        </a:graphic>
      </p:graphicFrame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0723" name="Object 3"/>
          <p:cNvGraphicFramePr>
            <a:graphicFrameLocks noChangeAspect="1"/>
          </p:cNvGraphicFramePr>
          <p:nvPr/>
        </p:nvGraphicFramePr>
        <p:xfrm>
          <a:off x="4038600" y="1409700"/>
          <a:ext cx="1676400" cy="600075"/>
        </p:xfrm>
        <a:graphic>
          <a:graphicData uri="http://schemas.openxmlformats.org/presentationml/2006/ole">
            <p:oleObj spid="_x0000_s30723" name="Формула" r:id="rId8" imgW="1231366" imgH="431613" progId="Equation.3">
              <p:embed/>
            </p:oleObj>
          </a:graphicData>
        </a:graphic>
      </p:graphicFrame>
      <p:sp>
        <p:nvSpPr>
          <p:cNvPr id="30726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0725" name="Object 5"/>
          <p:cNvGraphicFramePr>
            <a:graphicFrameLocks noChangeAspect="1"/>
          </p:cNvGraphicFramePr>
          <p:nvPr/>
        </p:nvGraphicFramePr>
        <p:xfrm>
          <a:off x="4127500" y="4152900"/>
          <a:ext cx="736600" cy="629179"/>
        </p:xfrm>
        <a:graphic>
          <a:graphicData uri="http://schemas.openxmlformats.org/presentationml/2006/ole">
            <p:oleObj spid="_x0000_s30725" name="Формула" r:id="rId9" imgW="457002" imgH="393529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510353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97541" y="333829"/>
            <a:ext cx="11705771" cy="6524171"/>
          </a:xfrm>
          <a:prstGeom prst="roundRect">
            <a:avLst/>
          </a:prstGeom>
          <a:solidFill>
            <a:srgbClr val="92D050"/>
          </a:solidFill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647700" y="1524000"/>
            <a:ext cx="1043940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Mashina va mexanizm kinematik jufti elementlari orasidagi ishqalanishni engish uchun avtomat to`quv stanoklarida 31 – 33% energiya sarf bo`ladi.</a:t>
            </a:r>
          </a:p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Kinematik juft elementlari xolatiga qarab ishqalanish quyidagilarga bo`linadi:</a:t>
            </a: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1. Quruq ishqalanish – kinematik juft elementlarida moy yoki suyuqlik  bo`lmaydi.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2. Chegarali ishqalanish – kinematik juft elementlari juda oz moylangan, moy qalinligi 0,1 mikron va undan kam.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3. Suyuq ishqalanish – kinematik juft elementlari moy pardalari bilan qoplangan. Ishqalanish faqat moy qavatlari orasida bo`ladi.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4. Yarim quruq ishqalanish – bunda bir vaqtda quro`q va chegarali ishqalanish  bo`ladi.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5. Yarim suyuq ishqalanish –   bunda bir vaqtda suyuq ishqalanish bilan chegarali ishqalanish yoki suyuq yoki quro`q ishqalanish bo`ladi.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Ishqalanish ajoyib fizik xosida bo`lib, juda murakkabdir. U juda ko`p faktorlarga bo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</a:t>
            </a:r>
            <a:r>
              <a:rPr kumimoji="0" lang="uz-Cyrl-UZ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`liq.</a:t>
            </a:r>
            <a:endParaRPr kumimoji="0" lang="uz-Cyrl-UZ" sz="20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9713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документ 3"/>
          <p:cNvSpPr/>
          <p:nvPr/>
        </p:nvSpPr>
        <p:spPr>
          <a:xfrm>
            <a:off x="190097" y="225390"/>
            <a:ext cx="11399534" cy="6632610"/>
          </a:xfrm>
          <a:prstGeom prst="flowChartDocumen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blipFill>
                <a:blip r:embed="rId2"/>
                <a:tile tx="0" ty="0" sx="100000" sy="100000" flip="none" algn="tl"/>
              </a:blipFill>
            </a:endParaRPr>
          </a:p>
        </p:txBody>
      </p:sp>
      <p:sp>
        <p:nvSpPr>
          <p:cNvPr id="28689" name="Rectangle 17"/>
          <p:cNvSpPr>
            <a:spLocks noChangeArrowheads="1"/>
          </p:cNvSpPr>
          <p:nvPr/>
        </p:nvSpPr>
        <p:spPr bwMode="auto">
          <a:xfrm>
            <a:off x="0" y="546100"/>
            <a:ext cx="103886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Ponasimon  kinematik  juftlarda  ishqalanish</a:t>
            </a:r>
            <a:r>
              <a:rPr kumimoji="0" lang="uz-Cyrl-U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Ba'zi hollarda kinematik juftlikni pog`onasimon profilli birikmalar tashkil etadi.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 kuch ta'siri ostida harakatlanayotgan ponasimon polzunni ishqalanishini ko`rib chiqamiz</a:t>
            </a:r>
            <a:r>
              <a:rPr kumimoji="0" lang="uz-Cyrl-U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8673" name="Group 1"/>
          <p:cNvGrpSpPr>
            <a:grpSpLocks/>
          </p:cNvGrpSpPr>
          <p:nvPr/>
        </p:nvGrpSpPr>
        <p:grpSpPr bwMode="auto">
          <a:xfrm>
            <a:off x="3111500" y="1625600"/>
            <a:ext cx="3670300" cy="3200400"/>
            <a:chOff x="8541" y="9064"/>
            <a:chExt cx="3240" cy="3360"/>
          </a:xfrm>
        </p:grpSpPr>
        <p:grpSp>
          <p:nvGrpSpPr>
            <p:cNvPr id="28675" name="Group 3"/>
            <p:cNvGrpSpPr>
              <a:grpSpLocks/>
            </p:cNvGrpSpPr>
            <p:nvPr/>
          </p:nvGrpSpPr>
          <p:grpSpPr bwMode="auto">
            <a:xfrm>
              <a:off x="8541" y="9064"/>
              <a:ext cx="3240" cy="3360"/>
              <a:chOff x="8541" y="4504"/>
              <a:chExt cx="3240" cy="3360"/>
            </a:xfrm>
          </p:grpSpPr>
          <p:sp>
            <p:nvSpPr>
              <p:cNvPr id="28688" name="Rectangle 16" descr="Широкий диагональный 2"/>
              <p:cNvSpPr>
                <a:spLocks noChangeArrowheads="1"/>
              </p:cNvSpPr>
              <p:nvPr/>
            </p:nvSpPr>
            <p:spPr bwMode="auto">
              <a:xfrm>
                <a:off x="8541" y="5704"/>
                <a:ext cx="2520" cy="1560"/>
              </a:xfrm>
              <a:prstGeom prst="rect">
                <a:avLst/>
              </a:prstGeom>
              <a:pattFill prst="wdUpDiag">
                <a:fgClr>
                  <a:srgbClr val="C0C0C0"/>
                </a:fgClr>
                <a:bgClr>
                  <a:srgbClr val="FFFFFF"/>
                </a:bgClr>
              </a:pattFill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8687" name="Freeform 15"/>
              <p:cNvSpPr>
                <a:spLocks/>
              </p:cNvSpPr>
              <p:nvPr/>
            </p:nvSpPr>
            <p:spPr bwMode="auto">
              <a:xfrm>
                <a:off x="9124" y="4597"/>
                <a:ext cx="1217" cy="1875"/>
              </a:xfrm>
              <a:custGeom>
                <a:avLst/>
                <a:gdLst/>
                <a:ahLst/>
                <a:cxnLst>
                  <a:cxn ang="0">
                    <a:pos x="17" y="795"/>
                  </a:cxn>
                  <a:cxn ang="0">
                    <a:pos x="377" y="1875"/>
                  </a:cxn>
                  <a:cxn ang="0">
                    <a:pos x="857" y="1875"/>
                  </a:cxn>
                  <a:cxn ang="0">
                    <a:pos x="1217" y="795"/>
                  </a:cxn>
                  <a:cxn ang="0">
                    <a:pos x="1217" y="75"/>
                  </a:cxn>
                  <a:cxn ang="0">
                    <a:pos x="1106" y="169"/>
                  </a:cxn>
                  <a:cxn ang="0">
                    <a:pos x="783" y="181"/>
                  </a:cxn>
                  <a:cxn ang="0">
                    <a:pos x="737" y="158"/>
                  </a:cxn>
                  <a:cxn ang="0">
                    <a:pos x="703" y="135"/>
                  </a:cxn>
                  <a:cxn ang="0">
                    <a:pos x="610" y="89"/>
                  </a:cxn>
                  <a:cxn ang="0">
                    <a:pos x="253" y="192"/>
                  </a:cxn>
                  <a:cxn ang="0">
                    <a:pos x="0" y="100"/>
                  </a:cxn>
                  <a:cxn ang="0">
                    <a:pos x="17" y="795"/>
                  </a:cxn>
                </a:cxnLst>
                <a:rect l="0" t="0" r="r" b="b"/>
                <a:pathLst>
                  <a:path w="1217" h="1875">
                    <a:moveTo>
                      <a:pt x="17" y="795"/>
                    </a:moveTo>
                    <a:lnTo>
                      <a:pt x="377" y="1875"/>
                    </a:lnTo>
                    <a:lnTo>
                      <a:pt x="857" y="1875"/>
                    </a:lnTo>
                    <a:lnTo>
                      <a:pt x="1217" y="795"/>
                    </a:lnTo>
                    <a:lnTo>
                      <a:pt x="1217" y="75"/>
                    </a:lnTo>
                    <a:cubicBezTo>
                      <a:pt x="1171" y="128"/>
                      <a:pt x="1173" y="153"/>
                      <a:pt x="1106" y="169"/>
                    </a:cubicBezTo>
                    <a:cubicBezTo>
                      <a:pt x="980" y="232"/>
                      <a:pt x="987" y="200"/>
                      <a:pt x="783" y="181"/>
                    </a:cubicBezTo>
                    <a:cubicBezTo>
                      <a:pt x="768" y="173"/>
                      <a:pt x="752" y="167"/>
                      <a:pt x="737" y="158"/>
                    </a:cubicBezTo>
                    <a:cubicBezTo>
                      <a:pt x="725" y="151"/>
                      <a:pt x="715" y="142"/>
                      <a:pt x="703" y="135"/>
                    </a:cubicBezTo>
                    <a:cubicBezTo>
                      <a:pt x="673" y="118"/>
                      <a:pt x="610" y="89"/>
                      <a:pt x="610" y="89"/>
                    </a:cubicBezTo>
                    <a:cubicBezTo>
                      <a:pt x="485" y="106"/>
                      <a:pt x="375" y="169"/>
                      <a:pt x="253" y="192"/>
                    </a:cubicBezTo>
                    <a:cubicBezTo>
                      <a:pt x="151" y="178"/>
                      <a:pt x="39" y="0"/>
                      <a:pt x="0" y="100"/>
                    </a:cubicBezTo>
                    <a:lnTo>
                      <a:pt x="17" y="795"/>
                    </a:lnTo>
                    <a:close/>
                  </a:path>
                </a:pathLst>
              </a:custGeom>
              <a:solidFill>
                <a:srgbClr val="FFFFFF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8686" name="Line 14"/>
              <p:cNvSpPr>
                <a:spLocks noChangeShapeType="1"/>
              </p:cNvSpPr>
              <p:nvPr/>
            </p:nvSpPr>
            <p:spPr bwMode="auto">
              <a:xfrm flipV="1">
                <a:off x="9741" y="4504"/>
                <a:ext cx="0" cy="3120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prstDash val="lgDashDot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8685" name="Text Box 13"/>
              <p:cNvSpPr txBox="1">
                <a:spLocks noChangeArrowheads="1"/>
              </p:cNvSpPr>
              <p:nvPr/>
            </p:nvSpPr>
            <p:spPr bwMode="auto">
              <a:xfrm>
                <a:off x="9285" y="5572"/>
                <a:ext cx="600" cy="6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uz-Cyrl-UZ" sz="12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2φ</a:t>
                </a:r>
                <a:endParaRPr kumimoji="0" lang="uz-Cyrl-UZ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8684" name="Arc 12"/>
              <p:cNvSpPr>
                <a:spLocks/>
              </p:cNvSpPr>
              <p:nvPr/>
            </p:nvSpPr>
            <p:spPr bwMode="auto">
              <a:xfrm>
                <a:off x="9382" y="5945"/>
                <a:ext cx="747" cy="240"/>
              </a:xfrm>
              <a:custGeom>
                <a:avLst/>
                <a:gdLst>
                  <a:gd name="G0" fmla="+- 16189 0 0"/>
                  <a:gd name="G1" fmla="+- 21600 0 0"/>
                  <a:gd name="G2" fmla="+- 21600 0 0"/>
                  <a:gd name="T0" fmla="*/ 0 w 33595"/>
                  <a:gd name="T1" fmla="*/ 7300 h 21600"/>
                  <a:gd name="T2" fmla="*/ 33595 w 33595"/>
                  <a:gd name="T3" fmla="*/ 8809 h 21600"/>
                  <a:gd name="T4" fmla="*/ 16189 w 33595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3595" h="21600" fill="none" extrusionOk="0">
                    <a:moveTo>
                      <a:pt x="0" y="7300"/>
                    </a:moveTo>
                    <a:cubicBezTo>
                      <a:pt x="4100" y="2658"/>
                      <a:pt x="9995" y="-1"/>
                      <a:pt x="16189" y="0"/>
                    </a:cubicBezTo>
                    <a:cubicBezTo>
                      <a:pt x="23061" y="0"/>
                      <a:pt x="29524" y="3270"/>
                      <a:pt x="33594" y="8809"/>
                    </a:cubicBezTo>
                  </a:path>
                  <a:path w="33595" h="21600" stroke="0" extrusionOk="0">
                    <a:moveTo>
                      <a:pt x="0" y="7300"/>
                    </a:moveTo>
                    <a:cubicBezTo>
                      <a:pt x="4100" y="2658"/>
                      <a:pt x="9995" y="-1"/>
                      <a:pt x="16189" y="0"/>
                    </a:cubicBezTo>
                    <a:cubicBezTo>
                      <a:pt x="23061" y="0"/>
                      <a:pt x="29524" y="3270"/>
                      <a:pt x="33594" y="8809"/>
                    </a:cubicBezTo>
                    <a:lnTo>
                      <a:pt x="16189" y="21600"/>
                    </a:lnTo>
                    <a:close/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 type="triangle" w="med" len="med"/>
                <a:tailEnd type="triangle" w="med" len="med"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8683" name="Line 11"/>
              <p:cNvSpPr>
                <a:spLocks noChangeShapeType="1"/>
              </p:cNvSpPr>
              <p:nvPr/>
            </p:nvSpPr>
            <p:spPr bwMode="auto">
              <a:xfrm flipV="1">
                <a:off x="8889" y="6040"/>
                <a:ext cx="480" cy="36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8682" name="Line 10"/>
              <p:cNvSpPr>
                <a:spLocks noChangeShapeType="1"/>
              </p:cNvSpPr>
              <p:nvPr/>
            </p:nvSpPr>
            <p:spPr bwMode="auto">
              <a:xfrm flipH="1" flipV="1">
                <a:off x="10137" y="6052"/>
                <a:ext cx="480" cy="36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8681" name="Text Box 9"/>
              <p:cNvSpPr txBox="1">
                <a:spLocks noChangeArrowheads="1"/>
              </p:cNvSpPr>
              <p:nvPr/>
            </p:nvSpPr>
            <p:spPr bwMode="auto">
              <a:xfrm>
                <a:off x="8661" y="5824"/>
                <a:ext cx="600" cy="6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2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N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8680" name="Text Box 8"/>
              <p:cNvSpPr txBox="1">
                <a:spLocks noChangeArrowheads="1"/>
              </p:cNvSpPr>
              <p:nvPr/>
            </p:nvSpPr>
            <p:spPr bwMode="auto">
              <a:xfrm>
                <a:off x="10341" y="5824"/>
                <a:ext cx="600" cy="6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2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N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8679" name="AutoShape 7"/>
              <p:cNvSpPr>
                <a:spLocks noChangeArrowheads="1"/>
              </p:cNvSpPr>
              <p:nvPr/>
            </p:nvSpPr>
            <p:spPr bwMode="auto">
              <a:xfrm>
                <a:off x="9981" y="7384"/>
                <a:ext cx="960" cy="480"/>
              </a:xfrm>
              <a:prstGeom prst="wedgeRoundRectCallout">
                <a:avLst>
                  <a:gd name="adj1" fmla="val 54690"/>
                  <a:gd name="adj2" fmla="val -130000"/>
                  <a:gd name="adj3" fmla="val 16667"/>
                </a:avLst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uz-Cyrl-UZ" sz="12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Асос</a:t>
                </a:r>
                <a:endParaRPr kumimoji="0" lang="uz-Cyrl-UZ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8678" name="AutoShape 6"/>
              <p:cNvSpPr>
                <a:spLocks noChangeArrowheads="1"/>
              </p:cNvSpPr>
              <p:nvPr/>
            </p:nvSpPr>
            <p:spPr bwMode="auto">
              <a:xfrm>
                <a:off x="10581" y="4864"/>
                <a:ext cx="1200" cy="480"/>
              </a:xfrm>
              <a:prstGeom prst="wedgeRoundRectCallout">
                <a:avLst>
                  <a:gd name="adj1" fmla="val -95833"/>
                  <a:gd name="adj2" fmla="val 83750"/>
                  <a:gd name="adj3" fmla="val 16667"/>
                </a:avLst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uz-Cyrl-UZ" sz="12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Ползун</a:t>
                </a:r>
                <a:endParaRPr kumimoji="0" lang="uz-Cyrl-UZ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8677" name="Line 5"/>
              <p:cNvSpPr>
                <a:spLocks noChangeShapeType="1"/>
              </p:cNvSpPr>
              <p:nvPr/>
            </p:nvSpPr>
            <p:spPr bwMode="auto">
              <a:xfrm>
                <a:off x="9741" y="4744"/>
                <a:ext cx="0" cy="60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8676" name="Text Box 4"/>
              <p:cNvSpPr txBox="1">
                <a:spLocks noChangeArrowheads="1"/>
              </p:cNvSpPr>
              <p:nvPr/>
            </p:nvSpPr>
            <p:spPr bwMode="auto">
              <a:xfrm>
                <a:off x="9741" y="4744"/>
                <a:ext cx="600" cy="6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2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Q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28674" name="Rectangle 2"/>
            <p:cNvSpPr>
              <a:spLocks noChangeArrowheads="1"/>
            </p:cNvSpPr>
            <p:nvPr/>
          </p:nvSpPr>
          <p:spPr bwMode="auto">
            <a:xfrm>
              <a:off x="8541" y="11824"/>
              <a:ext cx="1680" cy="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4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2</a:t>
              </a:r>
              <a:r>
                <a:rPr kumimoji="0" lang="uz-Cyrl-UZ" sz="14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-</a:t>
              </a:r>
              <a:r>
                <a:rPr kumimoji="0" lang="en-US" sz="14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rasm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8697" name="Rectangle 25"/>
          <p:cNvSpPr>
            <a:spLocks noChangeArrowheads="1"/>
          </p:cNvSpPr>
          <p:nvPr/>
        </p:nvSpPr>
        <p:spPr bwMode="auto">
          <a:xfrm>
            <a:off x="241300" y="4902200"/>
            <a:ext cx="89408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Ponzunni</a:t>
            </a:r>
            <a:r>
              <a:rPr kumimoji="0" lang="en-GB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GB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qiya</a:t>
            </a:r>
            <a:r>
              <a:rPr kumimoji="0" lang="en-GB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d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</a:t>
            </a:r>
            <a:r>
              <a:rPr kumimoji="0" lang="en-GB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vordagi</a:t>
            </a:r>
            <a:r>
              <a:rPr kumimoji="0" lang="en-GB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GB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ishqalanish</a:t>
            </a:r>
            <a:r>
              <a:rPr kumimoji="0" lang="en-GB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GB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kuchi</a:t>
            </a:r>
            <a:r>
              <a:rPr kumimoji="0" lang="en-GB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F = f · 2 N </a:t>
            </a:r>
            <a:r>
              <a:rPr kumimoji="0" lang="en-GB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bo`ladi</a:t>
            </a:r>
            <a:r>
              <a:rPr kumimoji="0" lang="en-GB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    N-  </a:t>
            </a:r>
            <a:r>
              <a:rPr kumimoji="0" lang="en-GB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qiya</a:t>
            </a:r>
            <a:r>
              <a:rPr kumimoji="0" lang="en-GB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d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</a:t>
            </a:r>
            <a:r>
              <a:rPr kumimoji="0" lang="en-GB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vordagi</a:t>
            </a:r>
            <a:r>
              <a:rPr kumimoji="0" lang="en-GB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normal </a:t>
            </a:r>
            <a:r>
              <a:rPr kumimoji="0" lang="en-GB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bosim</a:t>
            </a:r>
            <a:r>
              <a:rPr kumimoji="0" lang="en-GB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GB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kuchi</a:t>
            </a:r>
            <a:r>
              <a:rPr kumimoji="0" lang="en-GB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32707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документ 3"/>
          <p:cNvSpPr/>
          <p:nvPr/>
        </p:nvSpPr>
        <p:spPr>
          <a:xfrm>
            <a:off x="190097" y="185220"/>
            <a:ext cx="11399534" cy="6632610"/>
          </a:xfrm>
          <a:prstGeom prst="flowChartDocument">
            <a:avLst/>
          </a:prstGeom>
          <a:blipFill>
            <a:blip r:embed="rId2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blipFill>
                <a:blip r:embed="rId3"/>
                <a:tile tx="0" ty="0" sx="100000" sy="100000" flip="none" algn="tl"/>
              </a:blipFill>
            </a:endParaRPr>
          </a:p>
        </p:txBody>
      </p:sp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4"/>
          <a:srcRect l="29380" t="31250" r="25720" b="28819"/>
          <a:stretch>
            <a:fillRect/>
          </a:stretch>
        </p:blipFill>
        <p:spPr bwMode="auto">
          <a:xfrm>
            <a:off x="1181100" y="520700"/>
            <a:ext cx="9804400" cy="490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3038898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1553921106"/>
              </p:ext>
            </p:extLst>
          </p:nvPr>
        </p:nvGraphicFramePr>
        <p:xfrm>
          <a:off x="-1088571" y="1"/>
          <a:ext cx="13004800" cy="65894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235832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>
          <a:blip r:embed="rId2">
            <a:grayscl/>
            <a:lum bright="10000" contrast="-10000"/>
          </a:blip>
          <a:srcRect t="6454" b="15877"/>
          <a:stretch>
            <a:fillRect/>
          </a:stretch>
        </p:blipFill>
        <p:spPr bwMode="auto">
          <a:xfrm>
            <a:off x="3851275" y="588962"/>
            <a:ext cx="4286250" cy="418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1917700" y="4797336"/>
            <a:ext cx="8178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dirty="0" smtClean="0"/>
              <a:t>Koordinatalar sistemasining boshini 0: nuqtaga joylashtir</a:t>
            </a:r>
            <a:r>
              <a:rPr lang="en-US" dirty="0" err="1" smtClean="0"/>
              <a:t>iladi</a:t>
            </a:r>
            <a:r>
              <a:rPr lang="uz-Cyrl-UZ" dirty="0" smtClean="0"/>
              <a:t>. Elementar tasmaga ta'sir etuvchi kuchlarni  x va u   o`qlariga proektsiyalab, muvozanat tenglamalarini hosil qilinadi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992494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xmlns="" val="1769038525"/>
              </p:ext>
            </p:extLst>
          </p:nvPr>
        </p:nvGraphicFramePr>
        <p:xfrm>
          <a:off x="504967" y="368490"/>
          <a:ext cx="11450472" cy="6387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6"/>
          <a:srcRect l="35432" t="42188" r="32162" b="35764"/>
          <a:stretch>
            <a:fillRect/>
          </a:stretch>
        </p:blipFill>
        <p:spPr bwMode="auto">
          <a:xfrm>
            <a:off x="3581400" y="1041400"/>
            <a:ext cx="5524500" cy="2113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2091739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573206" y="165100"/>
            <a:ext cx="11199694" cy="648970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3559" name="Picture 7"/>
          <p:cNvPicPr>
            <a:picLocks noChangeAspect="1" noChangeArrowheads="1"/>
          </p:cNvPicPr>
          <p:nvPr/>
        </p:nvPicPr>
        <p:blipFill>
          <a:blip r:embed="rId2"/>
          <a:srcRect l="29966" t="30903" r="26305" b="21354"/>
          <a:stretch>
            <a:fillRect/>
          </a:stretch>
        </p:blipFill>
        <p:spPr bwMode="auto">
          <a:xfrm>
            <a:off x="1587501" y="596900"/>
            <a:ext cx="9283700" cy="569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3867276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xmlns="" val="2273170050"/>
              </p:ext>
            </p:extLst>
          </p:nvPr>
        </p:nvGraphicFramePr>
        <p:xfrm>
          <a:off x="275771" y="290286"/>
          <a:ext cx="11263086" cy="61395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2225" name="Picture 1"/>
          <p:cNvPicPr>
            <a:picLocks noChangeAspect="1" noChangeArrowheads="1"/>
          </p:cNvPicPr>
          <p:nvPr/>
        </p:nvPicPr>
        <p:blipFill>
          <a:blip r:embed="rId6"/>
          <a:srcRect l="12592" t="24826" r="51098" b="9028"/>
          <a:stretch>
            <a:fillRect/>
          </a:stretch>
        </p:blipFill>
        <p:spPr bwMode="auto">
          <a:xfrm>
            <a:off x="2705100" y="300395"/>
            <a:ext cx="7289800" cy="6418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1603494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xmlns="" val="2273170050"/>
              </p:ext>
            </p:extLst>
          </p:nvPr>
        </p:nvGraphicFramePr>
        <p:xfrm>
          <a:off x="275771" y="290286"/>
          <a:ext cx="11263086" cy="61395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603494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423082" y="136479"/>
            <a:ext cx="11136572" cy="653251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01" name="Picture 1"/>
          <p:cNvPicPr>
            <a:picLocks noChangeAspect="1" noChangeArrowheads="1"/>
          </p:cNvPicPr>
          <p:nvPr/>
        </p:nvPicPr>
        <p:blipFill>
          <a:blip r:embed="rId2"/>
          <a:srcRect l="28599" t="28472" r="26110" b="12847"/>
          <a:stretch>
            <a:fillRect/>
          </a:stretch>
        </p:blipFill>
        <p:spPr bwMode="auto">
          <a:xfrm>
            <a:off x="2108200" y="571500"/>
            <a:ext cx="7797800" cy="5680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3222674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1"/>
          <p:cNvPicPr>
            <a:picLocks noChangeAspect="1" noChangeArrowheads="1"/>
          </p:cNvPicPr>
          <p:nvPr/>
        </p:nvPicPr>
        <p:blipFill>
          <a:blip r:embed="rId2"/>
          <a:srcRect l="29868" t="35590" r="24841" b="8854"/>
          <a:stretch>
            <a:fillRect/>
          </a:stretch>
        </p:blipFill>
        <p:spPr bwMode="auto">
          <a:xfrm>
            <a:off x="1477009" y="165100"/>
            <a:ext cx="9446895" cy="651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3534770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2"/>
          <a:srcRect l="28795" t="32813" r="24744" b="11632"/>
          <a:stretch>
            <a:fillRect/>
          </a:stretch>
        </p:blipFill>
        <p:spPr bwMode="auto">
          <a:xfrm>
            <a:off x="1384300" y="152400"/>
            <a:ext cx="9728994" cy="654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3534770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682171" y="711200"/>
            <a:ext cx="10735129" cy="5762171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/>
              <a:t>Rezbadagi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ishqalanish</a:t>
            </a:r>
            <a:r>
              <a:rPr lang="en-US" sz="2800" dirty="0" smtClean="0"/>
              <a:t>. </a:t>
            </a:r>
            <a:endParaRPr lang="uz-Cyrl-UZ" sz="2800" dirty="0" smtClean="0"/>
          </a:p>
          <a:p>
            <a:pPr algn="ctr"/>
            <a:endParaRPr lang="ru-RU" sz="2800" dirty="0" smtClean="0"/>
          </a:p>
          <a:p>
            <a:r>
              <a:rPr lang="en-US" sz="2600" dirty="0" err="1" smtClean="0"/>
              <a:t>Vintsimon</a:t>
            </a:r>
            <a:r>
              <a:rPr lang="en-US" sz="2600" dirty="0" smtClean="0"/>
              <a:t> </a:t>
            </a:r>
            <a:r>
              <a:rPr lang="en-US" sz="2600" dirty="0" err="1" smtClean="0"/>
              <a:t>juftliklar</a:t>
            </a:r>
            <a:r>
              <a:rPr lang="en-US" sz="2600" dirty="0" smtClean="0"/>
              <a:t> </a:t>
            </a:r>
            <a:r>
              <a:rPr lang="en-US" sz="2600" dirty="0" err="1" smtClean="0"/>
              <a:t>mashinasozlikda</a:t>
            </a:r>
            <a:r>
              <a:rPr lang="en-US" sz="2600" dirty="0" smtClean="0"/>
              <a:t> </a:t>
            </a:r>
            <a:r>
              <a:rPr lang="en-US" sz="2600" dirty="0" err="1" smtClean="0"/>
              <a:t>keng</a:t>
            </a:r>
            <a:r>
              <a:rPr lang="en-US" sz="2600" dirty="0" smtClean="0"/>
              <a:t> </a:t>
            </a:r>
            <a:r>
              <a:rPr lang="en-US" sz="2600" dirty="0" err="1" smtClean="0"/>
              <a:t>tarqalgan</a:t>
            </a:r>
            <a:r>
              <a:rPr lang="en-US" sz="2600" dirty="0" smtClean="0"/>
              <a:t>, </a:t>
            </a:r>
            <a:r>
              <a:rPr lang="en-US" sz="2600" dirty="0" err="1" smtClean="0"/>
              <a:t>ularni</a:t>
            </a:r>
            <a:r>
              <a:rPr lang="en-US" sz="2600" dirty="0" smtClean="0"/>
              <a:t> </a:t>
            </a:r>
            <a:r>
              <a:rPr lang="en-US" sz="2600" dirty="0" err="1" smtClean="0"/>
              <a:t>rezbali</a:t>
            </a:r>
            <a:r>
              <a:rPr lang="en-US" sz="2600" dirty="0" smtClean="0"/>
              <a:t> </a:t>
            </a:r>
            <a:r>
              <a:rPr lang="en-US" sz="2600" dirty="0" err="1" smtClean="0"/>
              <a:t>birikmalar</a:t>
            </a:r>
            <a:r>
              <a:rPr lang="en-US" sz="2600" dirty="0" smtClean="0"/>
              <a:t> </a:t>
            </a:r>
            <a:r>
              <a:rPr lang="en-US" sz="2600" dirty="0" err="1" smtClean="0"/>
              <a:t>misolida</a:t>
            </a:r>
            <a:r>
              <a:rPr lang="en-US" sz="2600" dirty="0" smtClean="0"/>
              <a:t> </a:t>
            </a:r>
            <a:r>
              <a:rPr lang="en-US" sz="2600" dirty="0" err="1" smtClean="0"/>
              <a:t>ko`rib</a:t>
            </a:r>
            <a:r>
              <a:rPr lang="en-US" sz="2600" dirty="0" smtClean="0"/>
              <a:t> </a:t>
            </a:r>
            <a:r>
              <a:rPr lang="en-US" sz="2600" dirty="0" err="1" smtClean="0"/>
              <a:t>chiqamiz</a:t>
            </a:r>
            <a:r>
              <a:rPr lang="en-US" sz="2600" dirty="0" smtClean="0"/>
              <a:t>. </a:t>
            </a:r>
            <a:r>
              <a:rPr lang="en-US" sz="2600" dirty="0" err="1" smtClean="0"/>
              <a:t>Rezbali</a:t>
            </a:r>
            <a:r>
              <a:rPr lang="en-US" sz="2600" dirty="0" smtClean="0"/>
              <a:t> </a:t>
            </a:r>
            <a:r>
              <a:rPr lang="en-US" sz="2600" dirty="0" err="1" smtClean="0"/>
              <a:t>birikmalar</a:t>
            </a:r>
            <a:r>
              <a:rPr lang="en-US" sz="2600" dirty="0" smtClean="0"/>
              <a:t> </a:t>
            </a:r>
            <a:r>
              <a:rPr lang="en-US" sz="2600" dirty="0" err="1" smtClean="0"/>
              <a:t>vint</a:t>
            </a:r>
            <a:r>
              <a:rPr lang="en-US" sz="2600" dirty="0" smtClean="0"/>
              <a:t> </a:t>
            </a:r>
            <a:r>
              <a:rPr lang="en-US" sz="2600" dirty="0" err="1" smtClean="0"/>
              <a:t>va</a:t>
            </a:r>
            <a:r>
              <a:rPr lang="en-US" sz="2600" dirty="0" smtClean="0"/>
              <a:t> </a:t>
            </a:r>
            <a:r>
              <a:rPr lang="en-US" sz="2600" dirty="0" err="1" smtClean="0"/>
              <a:t>gaykadan</a:t>
            </a:r>
            <a:r>
              <a:rPr lang="en-US" sz="2600" dirty="0" smtClean="0"/>
              <a:t> </a:t>
            </a:r>
            <a:r>
              <a:rPr lang="en-US" sz="2600" dirty="0" err="1" smtClean="0"/>
              <a:t>iborat</a:t>
            </a:r>
            <a:r>
              <a:rPr lang="en-US" sz="2600" dirty="0" smtClean="0"/>
              <a:t> </a:t>
            </a:r>
            <a:r>
              <a:rPr lang="en-US" sz="2600" dirty="0" err="1" smtClean="0"/>
              <a:t>bo`ladi</a:t>
            </a:r>
            <a:r>
              <a:rPr lang="en-US" sz="2600" dirty="0" smtClean="0"/>
              <a:t>.</a:t>
            </a:r>
            <a:endParaRPr lang="ru-RU" sz="2600" dirty="0" smtClean="0"/>
          </a:p>
          <a:p>
            <a:r>
              <a:rPr lang="en-US" sz="2600" dirty="0" smtClean="0"/>
              <a:t>	</a:t>
            </a:r>
            <a:r>
              <a:rPr lang="en-US" sz="2600" dirty="0" err="1" smtClean="0"/>
              <a:t>To``ri</a:t>
            </a:r>
            <a:r>
              <a:rPr lang="en-US" sz="2600" dirty="0" smtClean="0"/>
              <a:t> </a:t>
            </a:r>
            <a:r>
              <a:rPr lang="en-US" sz="2600" dirty="0" err="1" smtClean="0"/>
              <a:t>burchakli</a:t>
            </a:r>
            <a:r>
              <a:rPr lang="en-US" sz="2600" dirty="0" smtClean="0"/>
              <a:t> </a:t>
            </a:r>
            <a:r>
              <a:rPr lang="en-US" sz="2600" dirty="0" err="1" smtClean="0"/>
              <a:t>vintni</a:t>
            </a:r>
            <a:r>
              <a:rPr lang="en-US" sz="2600" dirty="0" smtClean="0"/>
              <a:t> </a:t>
            </a:r>
            <a:r>
              <a:rPr lang="en-US" sz="2600" dirty="0" err="1" smtClean="0"/>
              <a:t>quyidagi</a:t>
            </a:r>
            <a:r>
              <a:rPr lang="en-US" sz="2600" dirty="0" smtClean="0"/>
              <a:t> </a:t>
            </a:r>
            <a:r>
              <a:rPr lang="en-US" sz="2600" dirty="0" err="1" smtClean="0"/>
              <a:t>parametrlari</a:t>
            </a:r>
            <a:r>
              <a:rPr lang="en-US" sz="2600" dirty="0" smtClean="0"/>
              <a:t> </a:t>
            </a:r>
            <a:r>
              <a:rPr lang="en-US" sz="2600" dirty="0" err="1" smtClean="0"/>
              <a:t>mavjud</a:t>
            </a:r>
            <a:r>
              <a:rPr lang="en-US" sz="2600" dirty="0" smtClean="0"/>
              <a:t>:</a:t>
            </a:r>
            <a:endParaRPr lang="ru-RU" sz="2600" dirty="0" smtClean="0"/>
          </a:p>
          <a:p>
            <a:r>
              <a:rPr lang="en-US" sz="2600" dirty="0" smtClean="0"/>
              <a:t>d</a:t>
            </a:r>
            <a:r>
              <a:rPr lang="en-GB" sz="2600" dirty="0" smtClean="0"/>
              <a:t>, </a:t>
            </a:r>
            <a:r>
              <a:rPr lang="en-US" sz="2600" dirty="0" smtClean="0"/>
              <a:t>d</a:t>
            </a:r>
            <a:r>
              <a:rPr lang="en-GB" sz="2600" baseline="-25000" dirty="0" smtClean="0"/>
              <a:t>1</a:t>
            </a:r>
            <a:r>
              <a:rPr lang="en-GB" sz="2600" dirty="0" smtClean="0"/>
              <a:t>,d</a:t>
            </a:r>
            <a:r>
              <a:rPr lang="en-GB" sz="2600" baseline="-25000" dirty="0" smtClean="0"/>
              <a:t>o`r </a:t>
            </a:r>
            <a:r>
              <a:rPr lang="en-GB" sz="2600" dirty="0" smtClean="0"/>
              <a:t>– </a:t>
            </a:r>
            <a:r>
              <a:rPr lang="en-GB" sz="2600" dirty="0" err="1" smtClean="0"/>
              <a:t>tashqi</a:t>
            </a:r>
            <a:r>
              <a:rPr lang="en-GB" sz="2600" dirty="0" smtClean="0"/>
              <a:t>, </a:t>
            </a:r>
            <a:r>
              <a:rPr lang="en-GB" sz="2600" dirty="0" err="1" smtClean="0"/>
              <a:t>ichki</a:t>
            </a:r>
            <a:r>
              <a:rPr lang="en-GB" sz="2600" dirty="0" smtClean="0"/>
              <a:t>, </a:t>
            </a:r>
            <a:r>
              <a:rPr lang="en-GB" sz="2600" dirty="0" err="1" smtClean="0"/>
              <a:t>o`rta</a:t>
            </a:r>
            <a:r>
              <a:rPr lang="en-GB" sz="2600" dirty="0" smtClean="0"/>
              <a:t> </a:t>
            </a:r>
            <a:r>
              <a:rPr lang="en-GB" sz="2600" dirty="0" err="1" smtClean="0"/>
              <a:t>diam</a:t>
            </a:r>
            <a:r>
              <a:rPr lang="en-US" sz="2600" dirty="0" smtClean="0"/>
              <a:t>e</a:t>
            </a:r>
            <a:r>
              <a:rPr lang="en-GB" sz="2600" dirty="0" err="1" smtClean="0"/>
              <a:t>trlar</a:t>
            </a:r>
            <a:r>
              <a:rPr lang="en-GB" sz="2600" dirty="0" smtClean="0"/>
              <a:t>.</a:t>
            </a:r>
            <a:endParaRPr lang="ru-RU" sz="2600" dirty="0" smtClean="0"/>
          </a:p>
          <a:p>
            <a:r>
              <a:rPr lang="en-US" sz="2600" dirty="0" smtClean="0"/>
              <a:t>h</a:t>
            </a:r>
            <a:r>
              <a:rPr lang="en-GB" sz="2600" dirty="0" smtClean="0"/>
              <a:t> – r</a:t>
            </a:r>
            <a:r>
              <a:rPr lang="en-US" sz="2600" dirty="0" smtClean="0"/>
              <a:t>e</a:t>
            </a:r>
            <a:r>
              <a:rPr lang="en-GB" sz="2600" dirty="0" err="1" smtClean="0"/>
              <a:t>zba</a:t>
            </a:r>
            <a:r>
              <a:rPr lang="en-GB" sz="2600" dirty="0" smtClean="0"/>
              <a:t> </a:t>
            </a:r>
            <a:r>
              <a:rPr lang="en-GB" sz="2600" dirty="0" err="1" smtClean="0"/>
              <a:t>yo`li</a:t>
            </a:r>
            <a:r>
              <a:rPr lang="en-GB" sz="2600" dirty="0" smtClean="0"/>
              <a:t> (</a:t>
            </a:r>
            <a:r>
              <a:rPr lang="en-GB" sz="2600" dirty="0" err="1" smtClean="0"/>
              <a:t>bir</a:t>
            </a:r>
            <a:r>
              <a:rPr lang="en-GB" sz="2600" dirty="0" smtClean="0"/>
              <a:t> </a:t>
            </a:r>
            <a:r>
              <a:rPr lang="en-GB" sz="2600" dirty="0" err="1" smtClean="0"/>
              <a:t>kirimni</a:t>
            </a:r>
            <a:r>
              <a:rPr lang="en-GB" sz="2600" dirty="0" smtClean="0"/>
              <a:t> r</a:t>
            </a:r>
            <a:r>
              <a:rPr lang="en-US" sz="2600" dirty="0" smtClean="0"/>
              <a:t>e</a:t>
            </a:r>
            <a:r>
              <a:rPr lang="en-GB" sz="2600" dirty="0" err="1" smtClean="0"/>
              <a:t>zbalarda</a:t>
            </a:r>
            <a:r>
              <a:rPr lang="en-GB" sz="2600" dirty="0" smtClean="0"/>
              <a:t> h</a:t>
            </a:r>
            <a:r>
              <a:rPr lang="en-US" sz="2600" dirty="0" smtClean="0"/>
              <a:t>=</a:t>
            </a:r>
            <a:r>
              <a:rPr lang="en-GB" sz="2600" dirty="0" smtClean="0"/>
              <a:t>S </a:t>
            </a:r>
            <a:r>
              <a:rPr lang="en-GB" sz="2600" dirty="0" err="1" smtClean="0"/>
              <a:t>qadam</a:t>
            </a:r>
            <a:r>
              <a:rPr lang="en-GB" sz="2600" dirty="0" smtClean="0"/>
              <a:t>)</a:t>
            </a:r>
            <a:endParaRPr lang="ru-RU" sz="2600" dirty="0" smtClean="0"/>
          </a:p>
          <a:p>
            <a:r>
              <a:rPr lang="ru-RU" sz="2600" dirty="0" err="1" smtClean="0"/>
              <a:t>β</a:t>
            </a:r>
            <a:r>
              <a:rPr lang="en-GB" sz="2600" dirty="0" smtClean="0"/>
              <a:t> –</a:t>
            </a:r>
            <a:r>
              <a:rPr lang="en-GB" sz="2600" dirty="0" err="1" smtClean="0"/>
              <a:t>vint</a:t>
            </a:r>
            <a:r>
              <a:rPr lang="en-GB" sz="2600" dirty="0" smtClean="0"/>
              <a:t> </a:t>
            </a:r>
            <a:r>
              <a:rPr lang="en-GB" sz="2600" dirty="0" err="1" smtClean="0"/>
              <a:t>chizig`i</a:t>
            </a:r>
            <a:r>
              <a:rPr lang="en-GB" sz="2600" dirty="0" smtClean="0"/>
              <a:t> </a:t>
            </a:r>
            <a:r>
              <a:rPr lang="en-GB" sz="2600" dirty="0" err="1" smtClean="0"/>
              <a:t>bo`yicha</a:t>
            </a:r>
            <a:r>
              <a:rPr lang="en-GB" sz="2600" dirty="0" smtClean="0"/>
              <a:t> r</a:t>
            </a:r>
            <a:r>
              <a:rPr lang="en-US" sz="2600" dirty="0" smtClean="0"/>
              <a:t>e</a:t>
            </a:r>
            <a:r>
              <a:rPr lang="en-GB" sz="2600" dirty="0" err="1" smtClean="0"/>
              <a:t>zbali</a:t>
            </a:r>
            <a:r>
              <a:rPr lang="en-GB" sz="2600" dirty="0" smtClean="0"/>
              <a:t> </a:t>
            </a:r>
            <a:r>
              <a:rPr lang="en-GB" sz="2600" dirty="0" err="1" smtClean="0"/>
              <a:t>ko`tarilish</a:t>
            </a:r>
            <a:r>
              <a:rPr lang="en-GB" sz="2600" dirty="0" smtClean="0"/>
              <a:t> </a:t>
            </a:r>
            <a:r>
              <a:rPr lang="en-GB" sz="2600" dirty="0" err="1" smtClean="0"/>
              <a:t>burchagi</a:t>
            </a:r>
            <a:r>
              <a:rPr lang="en-GB" sz="2800" dirty="0" smtClean="0"/>
              <a:t>  </a:t>
            </a:r>
            <a:endParaRPr lang="ru-RU" sz="2800" dirty="0" smtClean="0"/>
          </a:p>
          <a:p>
            <a:r>
              <a:rPr lang="en-GB" sz="2800" dirty="0" smtClean="0"/>
              <a:t> </a:t>
            </a:r>
            <a:endParaRPr lang="ru-RU" sz="2800" dirty="0" smtClean="0"/>
          </a:p>
        </p:txBody>
      </p:sp>
      <p:pic>
        <p:nvPicPr>
          <p:cNvPr id="49153" name="Picture 1"/>
          <p:cNvPicPr>
            <a:picLocks noChangeAspect="1" noChangeArrowheads="1"/>
          </p:cNvPicPr>
          <p:nvPr/>
        </p:nvPicPr>
        <p:blipFill>
          <a:blip r:embed="rId2"/>
          <a:srcRect l="46266" t="57639" r="41435" b="32118"/>
          <a:stretch>
            <a:fillRect/>
          </a:stretch>
        </p:blipFill>
        <p:spPr bwMode="auto">
          <a:xfrm>
            <a:off x="4548751" y="5203473"/>
            <a:ext cx="2855349" cy="13370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17176785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943429" y="469901"/>
            <a:ext cx="10653484" cy="6134100"/>
          </a:xfrm>
          <a:prstGeom prst="roundRect">
            <a:avLst/>
          </a:prstGeom>
          <a:solidFill>
            <a:srgbClr val="C0000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8457" name="Picture 25"/>
          <p:cNvPicPr>
            <a:picLocks noChangeAspect="1" noChangeArrowheads="1"/>
          </p:cNvPicPr>
          <p:nvPr/>
        </p:nvPicPr>
        <p:blipFill>
          <a:blip r:embed="rId2"/>
          <a:srcRect l="54270" t="23264" r="4246" b="12847"/>
          <a:stretch>
            <a:fillRect/>
          </a:stretch>
        </p:blipFill>
        <p:spPr bwMode="auto">
          <a:xfrm>
            <a:off x="2755900" y="558799"/>
            <a:ext cx="7213600" cy="5960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38803244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943429" y="469901"/>
            <a:ext cx="10653484" cy="6134100"/>
          </a:xfrm>
          <a:prstGeom prst="roundRect">
            <a:avLst/>
          </a:prstGeom>
          <a:solidFill>
            <a:srgbClr val="C0000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2"/>
          <a:srcRect l="28599" t="25000" r="28063" b="11632"/>
          <a:stretch>
            <a:fillRect/>
          </a:stretch>
        </p:blipFill>
        <p:spPr bwMode="auto">
          <a:xfrm>
            <a:off x="2639686" y="563949"/>
            <a:ext cx="7177414" cy="5900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38803244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686628" y="420914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20914" y="304798"/>
            <a:ext cx="11350171" cy="5918201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sz="2800" dirty="0" smtClean="0"/>
              <a:t>XULOSA</a:t>
            </a:r>
            <a:endParaRPr lang="ru-RU" sz="2800" dirty="0" smtClean="0"/>
          </a:p>
          <a:p>
            <a:r>
              <a:rPr lang="uz-Cyrl-UZ" sz="2800" dirty="0" smtClean="0"/>
              <a:t> </a:t>
            </a:r>
            <a:endParaRPr lang="ru-RU" sz="2800" dirty="0" smtClean="0"/>
          </a:p>
          <a:p>
            <a:pPr algn="just"/>
            <a:r>
              <a:rPr lang="uz-Cyrl-UZ" sz="2800" dirty="0" smtClean="0"/>
              <a:t>	1</a:t>
            </a:r>
            <a:r>
              <a:rPr lang="uz-Cyrl-UZ" sz="2800" dirty="0" smtClean="0"/>
              <a:t>. Mashina va mexanizmlardagi kinematik juftlarda ishqalanish qonunlari keng va cho`qur     o`rganishni taqozo etadi.</a:t>
            </a:r>
            <a:endParaRPr lang="ru-RU" sz="2800" dirty="0" smtClean="0"/>
          </a:p>
          <a:p>
            <a:pPr algn="just"/>
            <a:r>
              <a:rPr lang="uz-Cyrl-UZ" sz="2800" dirty="0" smtClean="0"/>
              <a:t>	2</a:t>
            </a:r>
            <a:r>
              <a:rPr lang="uz-Cyrl-UZ" sz="2800" dirty="0" smtClean="0"/>
              <a:t>. Ishqalanish kuchlarini kamaytirish katta ahamiyatga egadir.</a:t>
            </a:r>
            <a:endParaRPr lang="ru-RU" sz="2800" dirty="0" smtClean="0"/>
          </a:p>
          <a:p>
            <a:pPr algn="just"/>
            <a:r>
              <a:rPr lang="uz-Cyrl-UZ" sz="2800" dirty="0" smtClean="0"/>
              <a:t>	Kinematik </a:t>
            </a:r>
            <a:r>
              <a:rPr lang="uz-Cyrl-UZ" sz="2800" dirty="0" smtClean="0"/>
              <a:t>juft elementlarida podshipnik va  rezbalarning xossalari katta axamiyatga ega.</a:t>
            </a:r>
            <a:endParaRPr lang="ru-RU" sz="2800" dirty="0" smtClean="0"/>
          </a:p>
          <a:p>
            <a:pPr algn="just"/>
            <a:r>
              <a:rPr lang="uz-Cyrl-UZ" sz="2800" dirty="0" smtClean="0"/>
              <a:t>	Kinematik </a:t>
            </a:r>
            <a:r>
              <a:rPr lang="uz-Cyrl-UZ" sz="2800" dirty="0" smtClean="0"/>
              <a:t>juft elementlaridagi ishqalanish kuchlarining qiymatlari asosan analitik ifodalar bilan topiladi.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3454400" y="387576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2278743" y="309690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2997200" y="620920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47039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686628" y="420914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20914" y="304798"/>
            <a:ext cx="11350171" cy="5918201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sz="2400" dirty="0" smtClean="0"/>
              <a:t>SAVOLLAR</a:t>
            </a:r>
            <a:endParaRPr lang="ru-RU" sz="2400" dirty="0" smtClean="0"/>
          </a:p>
          <a:p>
            <a:pPr marL="457200" lvl="0" indent="-457200">
              <a:buFont typeface="+mj-lt"/>
              <a:buAutoNum type="arabicPeriod"/>
            </a:pPr>
            <a:r>
              <a:rPr lang="uz-Cyrl-UZ" sz="2200" dirty="0" smtClean="0"/>
              <a:t>Ilgarilanma harakatlanayotgan jismga  qanday kuchlar ta'sir etadi?</a:t>
            </a:r>
            <a:endParaRPr lang="ru-RU" sz="2200" dirty="0" smtClean="0"/>
          </a:p>
          <a:p>
            <a:pPr marL="457200" lvl="0" indent="-457200">
              <a:buFont typeface="+mj-lt"/>
              <a:buAutoNum type="arabicPeriod"/>
            </a:pPr>
            <a:r>
              <a:rPr lang="uz-Cyrl-UZ" sz="2200" dirty="0" smtClean="0"/>
              <a:t>Qarshilik kuchi qanday aniqlanadi</a:t>
            </a:r>
            <a:r>
              <a:rPr lang="en-US" sz="2200" dirty="0" smtClean="0"/>
              <a:t>?</a:t>
            </a:r>
            <a:endParaRPr lang="ru-RU" sz="2200" dirty="0" smtClean="0"/>
          </a:p>
          <a:p>
            <a:pPr marL="457200" lvl="0" indent="-457200">
              <a:buFont typeface="+mj-lt"/>
              <a:buAutoNum type="arabicPeriod"/>
            </a:pPr>
            <a:r>
              <a:rPr lang="uz-Cyrl-UZ" sz="2200" dirty="0" smtClean="0"/>
              <a:t>Qanday ishqalanish turlarini bilasiz? </a:t>
            </a:r>
            <a:endParaRPr lang="ru-RU" sz="2200" dirty="0" smtClean="0"/>
          </a:p>
          <a:p>
            <a:pPr marL="457200" lvl="0" indent="-457200">
              <a:buFont typeface="+mj-lt"/>
              <a:buAutoNum type="arabicPeriod"/>
            </a:pPr>
            <a:r>
              <a:rPr lang="uz-Cyrl-UZ" sz="2200" dirty="0" smtClean="0"/>
              <a:t>Chegarali ishqalanish deganda nimani tushinasiz?</a:t>
            </a:r>
            <a:endParaRPr lang="ru-RU" sz="2200" dirty="0" smtClean="0"/>
          </a:p>
          <a:p>
            <a:pPr marL="457200" lvl="0" indent="-457200">
              <a:buFont typeface="+mj-lt"/>
              <a:buAutoNum type="arabicPeriod"/>
            </a:pPr>
            <a:r>
              <a:rPr lang="uz-Cyrl-UZ" sz="2200" dirty="0" smtClean="0"/>
              <a:t>Ishqalanish koefitsienti haqida nimalarni bilasiz?</a:t>
            </a:r>
            <a:endParaRPr lang="ru-RU" sz="2200" dirty="0" smtClean="0"/>
          </a:p>
          <a:p>
            <a:pPr marL="457200" lvl="0" indent="-457200">
              <a:buFont typeface="+mj-lt"/>
              <a:buAutoNum type="arabicPeriod"/>
            </a:pPr>
            <a:r>
              <a:rPr lang="uz-Cyrl-UZ" sz="2200" dirty="0" smtClean="0"/>
              <a:t>Ishqalanish kuchi yuzaga bog’liq bo’ladimi?</a:t>
            </a:r>
            <a:endParaRPr lang="ru-RU" sz="2200" dirty="0" smtClean="0"/>
          </a:p>
          <a:p>
            <a:pPr marL="457200" lvl="0" indent="-457200">
              <a:buFont typeface="+mj-lt"/>
              <a:buAutoNum type="arabicPeriod"/>
            </a:pPr>
            <a:r>
              <a:rPr lang="en-US" sz="2200" dirty="0" err="1" smtClean="0"/>
              <a:t>Egiluvchi</a:t>
            </a:r>
            <a:r>
              <a:rPr lang="en-US" sz="2200" dirty="0" smtClean="0"/>
              <a:t> </a:t>
            </a:r>
            <a:r>
              <a:rPr lang="en-US" sz="2200" dirty="0" err="1" smtClean="0"/>
              <a:t>bo`g`inlardagi</a:t>
            </a:r>
            <a:r>
              <a:rPr lang="en-US" sz="2200" dirty="0" smtClean="0"/>
              <a:t> </a:t>
            </a:r>
            <a:r>
              <a:rPr lang="en-US" sz="2200" dirty="0" err="1" smtClean="0"/>
              <a:t>ishqalanish</a:t>
            </a:r>
            <a:r>
              <a:rPr lang="en-US" sz="2200" dirty="0" smtClean="0"/>
              <a:t> </a:t>
            </a:r>
            <a:r>
              <a:rPr lang="en-US" sz="2200" dirty="0" err="1" smtClean="0"/>
              <a:t>qanday</a:t>
            </a:r>
            <a:r>
              <a:rPr lang="en-US" sz="2200" dirty="0" smtClean="0"/>
              <a:t> </a:t>
            </a:r>
            <a:r>
              <a:rPr lang="en-US" sz="2200" dirty="0" err="1" smtClean="0"/>
              <a:t>aniqlanadi</a:t>
            </a:r>
            <a:r>
              <a:rPr lang="en-US" sz="2200" dirty="0" smtClean="0"/>
              <a:t>?</a:t>
            </a:r>
            <a:endParaRPr lang="ru-RU" sz="2200" dirty="0" smtClean="0"/>
          </a:p>
          <a:p>
            <a:pPr marL="457200" lvl="0" indent="-457200">
              <a:buFont typeface="+mj-lt"/>
              <a:buAutoNum type="arabicPeriod"/>
            </a:pPr>
            <a:r>
              <a:rPr lang="uz-Cyrl-UZ" sz="2200" dirty="0" smtClean="0"/>
              <a:t>Ilgarilanma harakat qiluvchi kinematik juft elementlari deganda nimani tushinasiz?</a:t>
            </a:r>
            <a:endParaRPr lang="ru-RU" sz="2200" dirty="0" smtClean="0"/>
          </a:p>
          <a:p>
            <a:pPr marL="457200" lvl="0" indent="-457200">
              <a:buFont typeface="+mj-lt"/>
              <a:buAutoNum type="arabicPeriod"/>
            </a:pPr>
            <a:r>
              <a:rPr lang="uz-Cyrl-UZ" sz="2200" dirty="0" smtClean="0"/>
              <a:t>Ishqalanish konusini tushuntirib bering.</a:t>
            </a:r>
            <a:endParaRPr lang="ru-RU" sz="2200" dirty="0" smtClean="0"/>
          </a:p>
          <a:p>
            <a:pPr marL="457200" lvl="0" indent="-457200">
              <a:buFont typeface="+mj-lt"/>
              <a:buAutoNum type="arabicPeriod"/>
            </a:pPr>
            <a:r>
              <a:rPr lang="en-US" sz="2200" dirty="0" err="1" smtClean="0"/>
              <a:t>Sirpanish</a:t>
            </a:r>
            <a:r>
              <a:rPr lang="en-US" sz="2200" dirty="0" smtClean="0"/>
              <a:t> </a:t>
            </a:r>
            <a:r>
              <a:rPr lang="en-US" sz="2200" dirty="0" err="1" smtClean="0"/>
              <a:t>podshipniklaridagi</a:t>
            </a:r>
            <a:r>
              <a:rPr lang="en-US" sz="2200" dirty="0" smtClean="0"/>
              <a:t> </a:t>
            </a:r>
            <a:r>
              <a:rPr lang="en-US" sz="2200" dirty="0" err="1" smtClean="0"/>
              <a:t>ishqalanish</a:t>
            </a:r>
            <a:r>
              <a:rPr lang="en-US" sz="2200" dirty="0" smtClean="0"/>
              <a:t> </a:t>
            </a:r>
            <a:r>
              <a:rPr lang="en-US" sz="2200" dirty="0" err="1" smtClean="0"/>
              <a:t>qanday</a:t>
            </a:r>
            <a:r>
              <a:rPr lang="en-US" sz="2200" dirty="0" smtClean="0"/>
              <a:t> </a:t>
            </a:r>
            <a:r>
              <a:rPr lang="en-US" sz="2200" dirty="0" err="1" smtClean="0"/>
              <a:t>aniqlanadi</a:t>
            </a:r>
            <a:r>
              <a:rPr lang="en-US" sz="2200" dirty="0" smtClean="0"/>
              <a:t>?</a:t>
            </a:r>
            <a:endParaRPr lang="ru-RU" sz="2200" dirty="0" smtClean="0"/>
          </a:p>
          <a:p>
            <a:pPr marL="457200" lvl="0" indent="-457200">
              <a:buFont typeface="+mj-lt"/>
              <a:buAutoNum type="arabicPeriod"/>
            </a:pPr>
            <a:r>
              <a:rPr lang="uz-Cyrl-UZ" sz="2200" dirty="0" smtClean="0"/>
              <a:t>Vint juftligida  momentlar muvozanati qanday tuziladi?</a:t>
            </a:r>
            <a:endParaRPr lang="ru-RU" sz="2200" dirty="0" smtClean="0"/>
          </a:p>
          <a:p>
            <a:pPr marL="457200" lvl="0" indent="-457200">
              <a:buFont typeface="+mj-lt"/>
              <a:buAutoNum type="arabicPeriod"/>
            </a:pPr>
            <a:r>
              <a:rPr lang="uz-Cyrl-UZ" sz="2200" dirty="0" smtClean="0"/>
              <a:t>Sapfaga  ta'rif bering</a:t>
            </a:r>
            <a:r>
              <a:rPr lang="en-US" sz="2200" dirty="0" smtClean="0"/>
              <a:t>. </a:t>
            </a:r>
            <a:endParaRPr lang="ru-RU" sz="2200" dirty="0" smtClean="0"/>
          </a:p>
          <a:p>
            <a:pPr marL="457200" lvl="0" indent="-457200">
              <a:buFont typeface="+mj-lt"/>
              <a:buAutoNum type="arabicPeriod"/>
            </a:pPr>
            <a:r>
              <a:rPr lang="en-US" sz="2200" dirty="0" err="1" smtClean="0"/>
              <a:t>Rezbali</a:t>
            </a:r>
            <a:r>
              <a:rPr lang="en-US" sz="2200" dirty="0" smtClean="0"/>
              <a:t> </a:t>
            </a:r>
            <a:r>
              <a:rPr lang="en-US" sz="2200" dirty="0" err="1" smtClean="0"/>
              <a:t>birikmalardagi</a:t>
            </a:r>
            <a:r>
              <a:rPr lang="en-US" sz="2200" dirty="0" smtClean="0"/>
              <a:t> </a:t>
            </a:r>
            <a:r>
              <a:rPr lang="en-US" sz="2200" dirty="0" err="1" smtClean="0"/>
              <a:t>harakat</a:t>
            </a:r>
            <a:r>
              <a:rPr lang="en-US" sz="2200" dirty="0" smtClean="0"/>
              <a:t> </a:t>
            </a:r>
            <a:r>
              <a:rPr lang="en-US" sz="2200" dirty="0" err="1" smtClean="0"/>
              <a:t>qildiruvchi</a:t>
            </a:r>
            <a:r>
              <a:rPr lang="en-US" sz="2200" dirty="0" smtClean="0"/>
              <a:t> </a:t>
            </a:r>
            <a:r>
              <a:rPr lang="en-US" sz="2200" dirty="0" err="1" smtClean="0"/>
              <a:t>kuchlar</a:t>
            </a:r>
            <a:r>
              <a:rPr lang="en-US" sz="2200" dirty="0" smtClean="0"/>
              <a:t> </a:t>
            </a:r>
            <a:r>
              <a:rPr lang="en-US" sz="2200" dirty="0" err="1" smtClean="0"/>
              <a:t>momenti</a:t>
            </a:r>
            <a:r>
              <a:rPr lang="en-US" sz="2200" dirty="0" smtClean="0"/>
              <a:t> </a:t>
            </a:r>
            <a:r>
              <a:rPr lang="en-US" sz="2200" dirty="0" err="1" smtClean="0"/>
              <a:t>qanday</a:t>
            </a:r>
            <a:r>
              <a:rPr lang="en-US" sz="2200" dirty="0" smtClean="0"/>
              <a:t> </a:t>
            </a:r>
            <a:r>
              <a:rPr lang="en-US" sz="2200" dirty="0" err="1" smtClean="0"/>
              <a:t>aniqlanadi</a:t>
            </a:r>
            <a:r>
              <a:rPr lang="en-US" sz="2200" dirty="0" smtClean="0"/>
              <a:t>?</a:t>
            </a:r>
            <a:endParaRPr lang="ru-RU" sz="2200" dirty="0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3454400" y="387576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2278743" y="309690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2997200" y="620920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47039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894522" y="818795"/>
            <a:ext cx="10575235" cy="5446643"/>
          </a:xfrm>
          <a:prstGeom prst="ellipse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57150" h="38100" prst="hardEdge"/>
            </a:sp3d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5400" b="1" dirty="0" err="1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Beshikdan</a:t>
            </a:r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to </a:t>
            </a:r>
            <a:r>
              <a:rPr lang="en-US" sz="5400" b="1" dirty="0" err="1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qabrgacha</a:t>
            </a:r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ilm</a:t>
            </a:r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izla</a:t>
            </a:r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72707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1343</TotalTime>
  <Words>668</Words>
  <Application>Microsoft Office PowerPoint</Application>
  <PresentationFormat>Произвольный</PresentationFormat>
  <Paragraphs>96</Paragraphs>
  <Slides>22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4" baseType="lpstr">
      <vt:lpstr>Аспект</vt:lpstr>
      <vt:lpstr>Формула</vt:lpstr>
      <vt:lpstr>  KINEMATIK JUFTLARDAGI ISHQALANISHLAR NAZARIYASI 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Ma’ruza №2 KINEMATIK JUFTLAR VA ULARNING TURLARI </dc:title>
  <dc:creator>Admin</dc:creator>
  <cp:lastModifiedBy>LENOVO</cp:lastModifiedBy>
  <cp:revision>144</cp:revision>
  <dcterms:created xsi:type="dcterms:W3CDTF">2016-11-02T09:43:45Z</dcterms:created>
  <dcterms:modified xsi:type="dcterms:W3CDTF">2019-05-25T09:19:57Z</dcterms:modified>
</cp:coreProperties>
</file>