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media/image13.jpg" ContentType="image/jpg"/>
  <Override PartName="/ppt/media/image14.jpg" ContentType="image/jpg"/>
  <Override PartName="/ppt/media/image15.jpg" ContentType="image/jpg"/>
  <Override PartName="/ppt/media/image16.jpg" ContentType="image/jpg"/>
  <Override PartName="/ppt/media/image17.jpg" ContentType="image/jpg"/>
  <Override PartName="/ppt/media/image19.jpg" ContentType="image/jpg"/>
  <Override PartName="/ppt/media/image20.jpg" ContentType="image/jpg"/>
  <Override PartName="/ppt/media/image21.jpg" ContentType="image/jpg"/>
  <Override PartName="/ppt/media/image22.jpg" ContentType="image/jpg"/>
  <Override PartName="/ppt/media/image23.jpg" ContentType="image/jpg"/>
  <Override PartName="/ppt/media/image24.jpg" ContentType="image/jpg"/>
  <Override PartName="/ppt/media/image25.jpg" ContentType="image/jpg"/>
  <Override PartName="/ppt/media/image26.jpg" ContentType="image/jpg"/>
  <Override PartName="/ppt/media/image27.jpg" ContentType="image/jpg"/>
  <Override PartName="/ppt/media/image28.jpg" ContentType="image/jpg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media/image29.jpg" ContentType="image/jpg"/>
  <Override PartName="/ppt/media/image30.jpg" ContentType="image/jpg"/>
  <Override PartName="/ppt/media/image31.jpg" ContentType="image/jpg"/>
  <Override PartName="/ppt/media/image32.jpg" ContentType="image/jpg"/>
  <Override PartName="/ppt/media/image33.jpg" ContentType="image/jpg"/>
  <Override PartName="/ppt/media/image34.jpg" ContentType="image/jpg"/>
  <Override PartName="/ppt/media/image35.jpg" ContentType="image/jpg"/>
  <Override PartName="/ppt/media/image36.jpg" ContentType="image/jpg"/>
  <Override PartName="/ppt/media/image37.jpg" ContentType="image/jpg"/>
  <Override PartName="/ppt/media/image38.jpg" ContentType="image/jpg"/>
  <Override PartName="/ppt/media/image39.jpg" ContentType="image/jpg"/>
  <Override PartName="/ppt/media/image40.jpg" ContentType="image/jpg"/>
  <Override PartName="/ppt/media/image41.jpg" ContentType="image/jpg"/>
  <Override PartName="/ppt/notesSlides/notesSlide4.xml" ContentType="application/vnd.openxmlformats-officedocument.presentationml.notesSlide+xml"/>
  <Override PartName="/ppt/media/image43.jpg" ContentType="image/jpg"/>
  <Override PartName="/ppt/media/image44.jpg" ContentType="image/jpg"/>
  <Override PartName="/ppt/media/image49.jpg" ContentType="image/jpg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0" r:id="rId2"/>
    <p:sldMasterId id="2147483677" r:id="rId3"/>
    <p:sldMasterId id="2147483689" r:id="rId4"/>
  </p:sldMasterIdLst>
  <p:notesMasterIdLst>
    <p:notesMasterId r:id="rId28"/>
  </p:notesMasterIdLst>
  <p:sldIdLst>
    <p:sldId id="480" r:id="rId5"/>
    <p:sldId id="338" r:id="rId6"/>
    <p:sldId id="355" r:id="rId7"/>
    <p:sldId id="353" r:id="rId8"/>
    <p:sldId id="281" r:id="rId9"/>
    <p:sldId id="270" r:id="rId10"/>
    <p:sldId id="372" r:id="rId11"/>
    <p:sldId id="373" r:id="rId12"/>
    <p:sldId id="375" r:id="rId13"/>
    <p:sldId id="1736" r:id="rId14"/>
    <p:sldId id="1731" r:id="rId15"/>
    <p:sldId id="1733" r:id="rId16"/>
    <p:sldId id="258" r:id="rId17"/>
    <p:sldId id="1732" r:id="rId18"/>
    <p:sldId id="1734" r:id="rId19"/>
    <p:sldId id="265" r:id="rId20"/>
    <p:sldId id="263" r:id="rId21"/>
    <p:sldId id="289" r:id="rId22"/>
    <p:sldId id="1735" r:id="rId23"/>
    <p:sldId id="1746" r:id="rId24"/>
    <p:sldId id="481" r:id="rId25"/>
    <p:sldId id="482" r:id="rId26"/>
    <p:sldId id="25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F9F3"/>
    <a:srgbClr val="F8CF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>
      <p:cViewPr varScale="1">
        <p:scale>
          <a:sx n="52" d="100"/>
          <a:sy n="52" d="100"/>
        </p:scale>
        <p:origin x="102" y="14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&#1048;&#1096;&#1083;&#1072;&#1088;\&#1080;&#1096;&#1083;&#1072;&#1088;%202021\MD\6.&#1061;&#1072;&#1088;&#1080;&#1076;&#1085;&#1080;%20&#1088;&#1077;&#1078;&#1072;&#1083;&#1072;&#1096;&#1090;&#1080;&#1088;&#1080;&#1096;\&#1044;&#1061;&#1056;%20&#1090;&#1072;&#1093;&#1083;&#1080;&#1083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&#1048;&#1096;&#1083;&#1072;&#1088;\&#1080;&#1096;&#1083;&#1072;&#1088;%202021\MD\6.&#1061;&#1072;&#1088;&#1080;&#1076;&#1085;&#1080;%20&#1088;&#1077;&#1078;&#1072;&#1083;&#1072;&#1096;&#1090;&#1080;&#1088;&#1080;&#1096;\&#1044;&#1061;&#1056;%20&#1090;&#1072;&#1093;&#1083;&#1080;&#1083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'3,2'!$B$12</c:f>
              <c:strCache>
                <c:ptCount val="1"/>
                <c:pt idx="0">
                  <c:v>Бюджет буюртмачиларининг электрон аукцион орқали тузилган битимлари миқдори</c:v>
                </c:pt>
              </c:strCache>
            </c:strRef>
          </c:tx>
          <c:spPr>
            <a:pattFill prst="lt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'3,2'!$C$11:$E$11</c:f>
              <c:strCache>
                <c:ptCount val="3"/>
                <c:pt idx="0">
                  <c:v>2019 йил</c:v>
                </c:pt>
                <c:pt idx="1">
                  <c:v>2020 йил</c:v>
                </c:pt>
                <c:pt idx="2">
                  <c:v>Фарқи</c:v>
                </c:pt>
              </c:strCache>
            </c:strRef>
          </c:cat>
          <c:val>
            <c:numRef>
              <c:f>'3,2'!$C$12:$E$12</c:f>
              <c:numCache>
                <c:formatCode>#\ ##0.0</c:formatCode>
                <c:ptCount val="3"/>
                <c:pt idx="0">
                  <c:v>1071.8</c:v>
                </c:pt>
                <c:pt idx="1">
                  <c:v>1189.4000000000001</c:v>
                </c:pt>
                <c:pt idx="2">
                  <c:v>117.60000000000014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A6-40BF-99FD-21B55F7F8CB8}"/>
            </c:ext>
          </c:extLst>
        </c:ser>
        <c:ser>
          <c:idx val="1"/>
          <c:order val="1"/>
          <c:tx>
            <c:strRef>
              <c:f>'3,2'!$B$13</c:f>
              <c:strCache>
                <c:ptCount val="1"/>
                <c:pt idx="0">
                  <c:v>Бюджет маблағларининг тежалиши</c:v>
                </c:pt>
              </c:strCache>
            </c:strRef>
          </c:tx>
          <c:spPr>
            <a:pattFill prst="dkVert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'3,2'!$C$11:$E$11</c:f>
              <c:strCache>
                <c:ptCount val="3"/>
                <c:pt idx="0">
                  <c:v>2019 йил</c:v>
                </c:pt>
                <c:pt idx="1">
                  <c:v>2020 йил</c:v>
                </c:pt>
                <c:pt idx="2">
                  <c:v>Фарқи</c:v>
                </c:pt>
              </c:strCache>
            </c:strRef>
          </c:cat>
          <c:val>
            <c:numRef>
              <c:f>'3,2'!$C$13:$E$13</c:f>
              <c:numCache>
                <c:formatCode>#\ ##0.0</c:formatCode>
                <c:ptCount val="3"/>
                <c:pt idx="0">
                  <c:v>308.10000000000002</c:v>
                </c:pt>
                <c:pt idx="1">
                  <c:v>266.8</c:v>
                </c:pt>
                <c:pt idx="2">
                  <c:v>-41.300000000000004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4A6-40BF-99FD-21B55F7F8C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24495192"/>
        <c:axId val="444960264"/>
      </c:barChart>
      <c:catAx>
        <c:axId val="5244951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444960264"/>
        <c:crosses val="autoZero"/>
        <c:auto val="1"/>
        <c:lblAlgn val="ctr"/>
        <c:lblOffset val="100"/>
        <c:noMultiLvlLbl val="0"/>
      </c:catAx>
      <c:valAx>
        <c:axId val="4449602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524495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'3,2'!$B$16</c:f>
              <c:strCache>
                <c:ptCount val="1"/>
                <c:pt idx="0">
                  <c:v>Бюджет буюртмачиларининг электрон дўкон орқали тузилган битимлари миқдори, млрд. сўм</c:v>
                </c:pt>
              </c:strCache>
            </c:strRef>
          </c:tx>
          <c:spPr>
            <a:pattFill prst="horzBrick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5.0925337632080051E-17"/>
                  <c:y val="-7.87037037037037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98D-44D3-A12B-6E40F8AB0796}"/>
                </c:ext>
              </c:extLst>
            </c:dLbl>
            <c:dLbl>
              <c:idx val="1"/>
              <c:layout>
                <c:manualLayout>
                  <c:x val="8.3333333333333367E-3"/>
                  <c:y val="-8.33333333333333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98D-44D3-A12B-6E40F8AB0796}"/>
                </c:ext>
              </c:extLst>
            </c:dLbl>
            <c:dLbl>
              <c:idx val="2"/>
              <c:layout>
                <c:manualLayout>
                  <c:x val="-2.5000000000000001E-2"/>
                  <c:y val="7.40740740740740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98D-44D3-A12B-6E40F8AB07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'3,2'!$C$15:$E$15</c:f>
              <c:strCache>
                <c:ptCount val="3"/>
                <c:pt idx="0">
                  <c:v>2019 йил</c:v>
                </c:pt>
                <c:pt idx="1">
                  <c:v>2020 йил</c:v>
                </c:pt>
                <c:pt idx="2">
                  <c:v>Фарқи</c:v>
                </c:pt>
              </c:strCache>
            </c:strRef>
          </c:cat>
          <c:val>
            <c:numRef>
              <c:f>'3,2'!$C$16:$E$16</c:f>
              <c:numCache>
                <c:formatCode>#\ ##0.0</c:formatCode>
                <c:ptCount val="3"/>
                <c:pt idx="0">
                  <c:v>605.5</c:v>
                </c:pt>
                <c:pt idx="1">
                  <c:v>577.6</c:v>
                </c:pt>
                <c:pt idx="2">
                  <c:v>-27.899999999999977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98D-44D3-A12B-6E40F8AB0796}"/>
            </c:ext>
          </c:extLst>
        </c:ser>
        <c:ser>
          <c:idx val="1"/>
          <c:order val="1"/>
          <c:tx>
            <c:strRef>
              <c:f>'3,2'!$B$17</c:f>
              <c:strCache>
                <c:ptCount val="1"/>
                <c:pt idx="0">
                  <c:v>Бюджет маблағларининг тежалиши, млрд. сўм</c:v>
                </c:pt>
              </c:strCache>
            </c:strRef>
          </c:tx>
          <c:spPr>
            <a:pattFill prst="dkVert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7777777777777809E-3"/>
                  <c:y val="-7.4074074074074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98D-44D3-A12B-6E40F8AB0796}"/>
                </c:ext>
              </c:extLst>
            </c:dLbl>
            <c:dLbl>
              <c:idx val="1"/>
              <c:layout>
                <c:manualLayout>
                  <c:x val="0"/>
                  <c:y val="-7.4074074074074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98D-44D3-A12B-6E40F8AB0796}"/>
                </c:ext>
              </c:extLst>
            </c:dLbl>
            <c:dLbl>
              <c:idx val="2"/>
              <c:layout>
                <c:manualLayout>
                  <c:x val="2.2222222222222233E-2"/>
                  <c:y val="-7.40740740740740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98D-44D3-A12B-6E40F8AB07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'3,2'!$C$15:$E$15</c:f>
              <c:strCache>
                <c:ptCount val="3"/>
                <c:pt idx="0">
                  <c:v>2019 йил</c:v>
                </c:pt>
                <c:pt idx="1">
                  <c:v>2020 йил</c:v>
                </c:pt>
                <c:pt idx="2">
                  <c:v>Фарқи</c:v>
                </c:pt>
              </c:strCache>
            </c:strRef>
          </c:cat>
          <c:val>
            <c:numRef>
              <c:f>'3,2'!$C$17:$E$17</c:f>
              <c:numCache>
                <c:formatCode>#\ ##0.0</c:formatCode>
                <c:ptCount val="3"/>
                <c:pt idx="0">
                  <c:v>137.5</c:v>
                </c:pt>
                <c:pt idx="1">
                  <c:v>176.2</c:v>
                </c:pt>
                <c:pt idx="2">
                  <c:v>38.70000000000001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98D-44D3-A12B-6E40F8AB07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45275192"/>
        <c:axId val="445272448"/>
      </c:barChart>
      <c:catAx>
        <c:axId val="4452751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445272448"/>
        <c:crosses val="autoZero"/>
        <c:auto val="1"/>
        <c:lblAlgn val="ctr"/>
        <c:lblOffset val="100"/>
        <c:noMultiLvlLbl val="0"/>
      </c:catAx>
      <c:valAx>
        <c:axId val="4452724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445275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4E53AD-A8BE-4245-AFF3-E4EB18C18FCF}" type="doc">
      <dgm:prSet loTypeId="urn:microsoft.com/office/officeart/2005/8/layout/hierarchy1" loCatId="hierarchy" qsTypeId="urn:microsoft.com/office/officeart/2005/8/quickstyle/3d4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A7BF8814-5235-4DD8-A84A-E50A43090AA7}">
      <dgm:prSet phldrT="[Текст]" custT="1"/>
      <dgm:spPr/>
      <dgm:t>
        <a:bodyPr/>
        <a:lstStyle/>
        <a:p>
          <a:r>
            <a:rPr lang="uz-Cyrl-UZ" sz="1400" b="1" baseline="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ДАВЛАТ ХАРИДЛАРИНИ АМАЛГА ОШИРИШ ТУРЛАРИ </a:t>
          </a:r>
        </a:p>
      </dgm:t>
    </dgm:pt>
    <dgm:pt modelId="{EEC90373-810F-48BF-A4EF-64C2EA97986D}" type="parTrans" cxnId="{17469BF8-04AA-43A6-A0A8-A38C701BB5E4}">
      <dgm:prSet/>
      <dgm:spPr/>
      <dgm:t>
        <a:bodyPr/>
        <a:lstStyle/>
        <a:p>
          <a:endParaRPr lang="ru-RU"/>
        </a:p>
      </dgm:t>
    </dgm:pt>
    <dgm:pt modelId="{F58E58F5-10A5-421D-AE9E-6110A038186D}" type="sibTrans" cxnId="{17469BF8-04AA-43A6-A0A8-A38C701BB5E4}">
      <dgm:prSet/>
      <dgm:spPr/>
      <dgm:t>
        <a:bodyPr/>
        <a:lstStyle/>
        <a:p>
          <a:endParaRPr lang="ru-RU"/>
        </a:p>
      </dgm:t>
    </dgm:pt>
    <dgm:pt modelId="{6E173A14-C7FA-4B30-A069-0584F7981070}">
      <dgm:prSet phldrT="[Текст]" custT="1"/>
      <dgm:spPr/>
      <dgm:t>
        <a:bodyPr/>
        <a:lstStyle/>
        <a:p>
          <a:r>
            <a:rPr lang="uz-Cyrl-UZ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РАҚОБАТЛИ</a:t>
          </a:r>
          <a:r>
            <a:rPr lang="uz-Cyrl-UZ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89B0D1-DA5D-4CED-BDDB-FC9487D05A85}" type="parTrans" cxnId="{E6F67668-1F6A-4B97-AD58-5FCEAFC6FEBE}">
      <dgm:prSet/>
      <dgm:spPr/>
      <dgm:t>
        <a:bodyPr/>
        <a:lstStyle/>
        <a:p>
          <a:endParaRPr lang="ru-RU"/>
        </a:p>
      </dgm:t>
    </dgm:pt>
    <dgm:pt modelId="{5CCCA1A1-CCAE-4059-8AD6-8AFB052FD9F0}" type="sibTrans" cxnId="{E6F67668-1F6A-4B97-AD58-5FCEAFC6FEBE}">
      <dgm:prSet/>
      <dgm:spPr/>
      <dgm:t>
        <a:bodyPr/>
        <a:lstStyle/>
        <a:p>
          <a:endParaRPr lang="ru-RU"/>
        </a:p>
      </dgm:t>
    </dgm:pt>
    <dgm:pt modelId="{FD73B152-D936-44F5-B718-AF0027E4BA96}">
      <dgm:prSet phldrT="[Текст]" custT="1"/>
      <dgm:spPr/>
      <dgm:t>
        <a:bodyPr/>
        <a:lstStyle/>
        <a:p>
          <a:r>
            <a:rPr lang="uz-Cyrl-UZ" sz="1400">
              <a:latin typeface="Times New Roman" panose="02020603050405020304" pitchFamily="18" charset="0"/>
              <a:cs typeface="Times New Roman" panose="02020603050405020304" pitchFamily="18" charset="0"/>
            </a:rPr>
            <a:t>Электрон дўкон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65921C-BFA4-4166-AF65-34A2D2E9EDAD}" type="parTrans" cxnId="{04E553BE-69C9-42C5-ACB2-86C3A66CB706}">
      <dgm:prSet/>
      <dgm:spPr/>
      <dgm:t>
        <a:bodyPr/>
        <a:lstStyle/>
        <a:p>
          <a:endParaRPr lang="ru-RU"/>
        </a:p>
      </dgm:t>
    </dgm:pt>
    <dgm:pt modelId="{F901DEE8-00B9-407D-8692-FBBC63B1E189}" type="sibTrans" cxnId="{04E553BE-69C9-42C5-ACB2-86C3A66CB706}">
      <dgm:prSet/>
      <dgm:spPr/>
      <dgm:t>
        <a:bodyPr/>
        <a:lstStyle/>
        <a:p>
          <a:endParaRPr lang="ru-RU"/>
        </a:p>
      </dgm:t>
    </dgm:pt>
    <dgm:pt modelId="{2C17B272-1884-4617-98FA-A420F8BFC3EA}">
      <dgm:prSet phldrT="[Текст]" custT="1"/>
      <dgm:spPr/>
      <dgm:t>
        <a:bodyPr/>
        <a:lstStyle/>
        <a:p>
          <a:r>
            <a:rPr lang="uz-Cyrl-UZ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РАҚОБАТСИЗ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F112CF-0D6B-4154-A0DE-FBAD9E499061}" type="parTrans" cxnId="{71999CE7-0E78-4A55-BC8E-3F5562A65123}">
      <dgm:prSet/>
      <dgm:spPr/>
      <dgm:t>
        <a:bodyPr/>
        <a:lstStyle/>
        <a:p>
          <a:endParaRPr lang="ru-RU"/>
        </a:p>
      </dgm:t>
    </dgm:pt>
    <dgm:pt modelId="{7D2584A1-162F-4BF1-9181-47A6FE172F63}" type="sibTrans" cxnId="{71999CE7-0E78-4A55-BC8E-3F5562A65123}">
      <dgm:prSet/>
      <dgm:spPr/>
      <dgm:t>
        <a:bodyPr/>
        <a:lstStyle/>
        <a:p>
          <a:endParaRPr lang="ru-RU"/>
        </a:p>
      </dgm:t>
    </dgm:pt>
    <dgm:pt modelId="{F1BFD902-57F8-4A43-8030-44A0CC3F7A06}">
      <dgm:prSet phldrT="[Текст]" custT="1"/>
      <dgm:spPr/>
      <dgm:t>
        <a:bodyPr/>
        <a:lstStyle/>
        <a:p>
          <a:r>
            <a:rPr lang="uz-Cyrl-UZ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Ягона етказиб берувчи билан амалга ошириладиган харидлар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A968FE-A914-4621-93BB-613198016DAB}" type="parTrans" cxnId="{1168BB15-8502-405A-8007-3F29590DEAE9}">
      <dgm:prSet/>
      <dgm:spPr/>
      <dgm:t>
        <a:bodyPr/>
        <a:lstStyle/>
        <a:p>
          <a:endParaRPr lang="ru-RU"/>
        </a:p>
      </dgm:t>
    </dgm:pt>
    <dgm:pt modelId="{5B516C94-17A1-4178-8E47-94EFB5D4F9C4}" type="sibTrans" cxnId="{1168BB15-8502-405A-8007-3F29590DEAE9}">
      <dgm:prSet/>
      <dgm:spPr/>
      <dgm:t>
        <a:bodyPr/>
        <a:lstStyle/>
        <a:p>
          <a:endParaRPr lang="ru-RU"/>
        </a:p>
      </dgm:t>
    </dgm:pt>
    <dgm:pt modelId="{EA1AF6F8-70A4-4DAF-A7E8-F3AD34AE1B51}">
      <dgm:prSet custT="1"/>
      <dgm:spPr/>
      <dgm:t>
        <a:bodyPr/>
        <a:lstStyle/>
        <a:p>
          <a:r>
            <a:rPr lang="uz-Cyrl-UZ" sz="1400">
              <a:latin typeface="Times New Roman" panose="02020603050405020304" pitchFamily="18" charset="0"/>
              <a:cs typeface="Times New Roman" panose="02020603050405020304" pitchFamily="18" charset="0"/>
            </a:rPr>
            <a:t>Аукцион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7B4B6B-74F9-4E12-A10D-9EF8AD872DF1}" type="parTrans" cxnId="{7C3AE37A-3941-4C7C-9BDA-99B0007DEDF6}">
      <dgm:prSet/>
      <dgm:spPr/>
      <dgm:t>
        <a:bodyPr/>
        <a:lstStyle/>
        <a:p>
          <a:endParaRPr lang="ru-RU"/>
        </a:p>
      </dgm:t>
    </dgm:pt>
    <dgm:pt modelId="{61AB48F8-1614-4142-8EC0-13F098C3E588}" type="sibTrans" cxnId="{7C3AE37A-3941-4C7C-9BDA-99B0007DEDF6}">
      <dgm:prSet/>
      <dgm:spPr/>
      <dgm:t>
        <a:bodyPr/>
        <a:lstStyle/>
        <a:p>
          <a:endParaRPr lang="ru-RU"/>
        </a:p>
      </dgm:t>
    </dgm:pt>
    <dgm:pt modelId="{01CF1743-0C52-4121-8A7C-36D2DA547B71}">
      <dgm:prSet custT="1"/>
      <dgm:spPr/>
      <dgm:t>
        <a:bodyPr/>
        <a:lstStyle/>
        <a:p>
          <a:r>
            <a:rPr lang="uz-Cyrl-UZ" sz="1400">
              <a:latin typeface="Times New Roman" panose="02020603050405020304" pitchFamily="18" charset="0"/>
              <a:cs typeface="Times New Roman" panose="02020603050405020304" pitchFamily="18" charset="0"/>
            </a:rPr>
            <a:t>Танлов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041904-3A8E-4698-B5F8-33F9B5D2C5F0}" type="parTrans" cxnId="{F415A10E-BC62-4E98-B754-7A80D0EFF94B}">
      <dgm:prSet/>
      <dgm:spPr/>
      <dgm:t>
        <a:bodyPr/>
        <a:lstStyle/>
        <a:p>
          <a:endParaRPr lang="ru-RU"/>
        </a:p>
      </dgm:t>
    </dgm:pt>
    <dgm:pt modelId="{7B9D3C6B-97B6-45E9-894A-37BA873C7DE7}" type="sibTrans" cxnId="{F415A10E-BC62-4E98-B754-7A80D0EFF94B}">
      <dgm:prSet/>
      <dgm:spPr/>
      <dgm:t>
        <a:bodyPr/>
        <a:lstStyle/>
        <a:p>
          <a:endParaRPr lang="ru-RU"/>
        </a:p>
      </dgm:t>
    </dgm:pt>
    <dgm:pt modelId="{B72304EE-D04B-451D-AA7E-0B590893EA8D}">
      <dgm:prSet custT="1"/>
      <dgm:spPr/>
      <dgm:t>
        <a:bodyPr/>
        <a:lstStyle/>
        <a:p>
          <a:r>
            <a:rPr lang="uz-Cyrl-UZ" sz="1400">
              <a:latin typeface="Times New Roman" panose="02020603050405020304" pitchFamily="18" charset="0"/>
              <a:cs typeface="Times New Roman" panose="02020603050405020304" pitchFamily="18" charset="0"/>
            </a:rPr>
            <a:t>Тендер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97B7A2-CA9F-41E6-B57E-AB0D82816C21}" type="parTrans" cxnId="{543A94EB-A90C-4458-B46F-5233135F20F4}">
      <dgm:prSet/>
      <dgm:spPr/>
      <dgm:t>
        <a:bodyPr/>
        <a:lstStyle/>
        <a:p>
          <a:endParaRPr lang="ru-RU"/>
        </a:p>
      </dgm:t>
    </dgm:pt>
    <dgm:pt modelId="{D2541D2A-61D5-40B6-AA41-9E71A9E72AD1}" type="sibTrans" cxnId="{543A94EB-A90C-4458-B46F-5233135F20F4}">
      <dgm:prSet/>
      <dgm:spPr/>
      <dgm:t>
        <a:bodyPr/>
        <a:lstStyle/>
        <a:p>
          <a:endParaRPr lang="ru-RU"/>
        </a:p>
      </dgm:t>
    </dgm:pt>
    <dgm:pt modelId="{5970EF73-ABD0-4A5F-BBE8-BB7C26E9C339}" type="pres">
      <dgm:prSet presAssocID="{134E53AD-A8BE-4245-AFF3-E4EB18C18FC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1CEFF0D-711D-4A47-B6A8-CF04C0F0F44C}" type="pres">
      <dgm:prSet presAssocID="{A7BF8814-5235-4DD8-A84A-E50A43090AA7}" presName="hierRoot1" presStyleCnt="0"/>
      <dgm:spPr/>
    </dgm:pt>
    <dgm:pt modelId="{3CC9AFAD-6186-4370-B8D0-6423EBCE8E47}" type="pres">
      <dgm:prSet presAssocID="{A7BF8814-5235-4DD8-A84A-E50A43090AA7}" presName="composite" presStyleCnt="0"/>
      <dgm:spPr/>
    </dgm:pt>
    <dgm:pt modelId="{256F7AB6-5608-4100-945C-BB4675089BEE}" type="pres">
      <dgm:prSet presAssocID="{A7BF8814-5235-4DD8-A84A-E50A43090AA7}" presName="background" presStyleLbl="node0" presStyleIdx="0" presStyleCnt="1"/>
      <dgm:spPr/>
    </dgm:pt>
    <dgm:pt modelId="{A7969D91-0607-4868-AD34-2ABE2D314C55}" type="pres">
      <dgm:prSet presAssocID="{A7BF8814-5235-4DD8-A84A-E50A43090AA7}" presName="text" presStyleLbl="fgAcc0" presStyleIdx="0" presStyleCnt="1" custScaleX="605717">
        <dgm:presLayoutVars>
          <dgm:chPref val="3"/>
        </dgm:presLayoutVars>
      </dgm:prSet>
      <dgm:spPr/>
    </dgm:pt>
    <dgm:pt modelId="{2B7A7A0F-E785-4FA9-A1FE-5D815C0F218C}" type="pres">
      <dgm:prSet presAssocID="{A7BF8814-5235-4DD8-A84A-E50A43090AA7}" presName="hierChild2" presStyleCnt="0"/>
      <dgm:spPr/>
    </dgm:pt>
    <dgm:pt modelId="{A84C13E6-DFB0-41D9-BCE3-51A8E108828E}" type="pres">
      <dgm:prSet presAssocID="{B189B0D1-DA5D-4CED-BDDB-FC9487D05A85}" presName="Name10" presStyleLbl="parChTrans1D2" presStyleIdx="0" presStyleCnt="2" custSzX="2586706"/>
      <dgm:spPr/>
    </dgm:pt>
    <dgm:pt modelId="{51612920-0A52-438A-96CD-71ABD6BCB42C}" type="pres">
      <dgm:prSet presAssocID="{6E173A14-C7FA-4B30-A069-0584F7981070}" presName="hierRoot2" presStyleCnt="0"/>
      <dgm:spPr/>
    </dgm:pt>
    <dgm:pt modelId="{8166F17C-8736-46E2-9B69-AFEC73F977E0}" type="pres">
      <dgm:prSet presAssocID="{6E173A14-C7FA-4B30-A069-0584F7981070}" presName="composite2" presStyleCnt="0"/>
      <dgm:spPr/>
    </dgm:pt>
    <dgm:pt modelId="{5A2A1D4A-EDE6-4C6E-B2CB-55538B9FC447}" type="pres">
      <dgm:prSet presAssocID="{6E173A14-C7FA-4B30-A069-0584F7981070}" presName="background2" presStyleLbl="node2" presStyleIdx="0" presStyleCnt="2"/>
      <dgm:spPr/>
    </dgm:pt>
    <dgm:pt modelId="{9878DCDF-DAB3-4F27-914E-2E0B321A035D}" type="pres">
      <dgm:prSet presAssocID="{6E173A14-C7FA-4B30-A069-0584F7981070}" presName="text2" presStyleLbl="fgAcc2" presStyleIdx="0" presStyleCnt="2" custScaleX="605717">
        <dgm:presLayoutVars>
          <dgm:chPref val="3"/>
        </dgm:presLayoutVars>
      </dgm:prSet>
      <dgm:spPr/>
    </dgm:pt>
    <dgm:pt modelId="{7B8FDE47-2097-466E-88BC-DFDDDB4730BB}" type="pres">
      <dgm:prSet presAssocID="{6E173A14-C7FA-4B30-A069-0584F7981070}" presName="hierChild3" presStyleCnt="0"/>
      <dgm:spPr/>
    </dgm:pt>
    <dgm:pt modelId="{991061EE-B41D-4D27-A52F-D62A2537E9C6}" type="pres">
      <dgm:prSet presAssocID="{8965921C-BFA4-4166-AF65-34A2D2E9EDAD}" presName="Name17" presStyleLbl="parChTrans1D3" presStyleIdx="0" presStyleCnt="2" custSzX="100830"/>
      <dgm:spPr/>
    </dgm:pt>
    <dgm:pt modelId="{95F74B48-0A7C-4671-A75F-F8198FB91D16}" type="pres">
      <dgm:prSet presAssocID="{FD73B152-D936-44F5-B718-AF0027E4BA96}" presName="hierRoot3" presStyleCnt="0"/>
      <dgm:spPr/>
    </dgm:pt>
    <dgm:pt modelId="{7E2EEE1A-00D3-402D-9FC5-500A60FDADE4}" type="pres">
      <dgm:prSet presAssocID="{FD73B152-D936-44F5-B718-AF0027E4BA96}" presName="composite3" presStyleCnt="0"/>
      <dgm:spPr/>
    </dgm:pt>
    <dgm:pt modelId="{085FAB6C-018E-41E1-9A17-1664215129C4}" type="pres">
      <dgm:prSet presAssocID="{FD73B152-D936-44F5-B718-AF0027E4BA96}" presName="background3" presStyleLbl="node3" presStyleIdx="0" presStyleCnt="2"/>
      <dgm:spPr/>
    </dgm:pt>
    <dgm:pt modelId="{F99F6FDA-4FBB-465B-94D1-9A719E85141B}" type="pres">
      <dgm:prSet presAssocID="{FD73B152-D936-44F5-B718-AF0027E4BA96}" presName="text3" presStyleLbl="fgAcc3" presStyleIdx="0" presStyleCnt="2" custScaleX="605717">
        <dgm:presLayoutVars>
          <dgm:chPref val="3"/>
        </dgm:presLayoutVars>
      </dgm:prSet>
      <dgm:spPr/>
    </dgm:pt>
    <dgm:pt modelId="{9024A229-0E6D-43AF-B48A-9E10FBF5D8F9}" type="pres">
      <dgm:prSet presAssocID="{FD73B152-D936-44F5-B718-AF0027E4BA96}" presName="hierChild4" presStyleCnt="0"/>
      <dgm:spPr/>
    </dgm:pt>
    <dgm:pt modelId="{B24CF435-64C5-4B08-99DA-D4D2C23CB14E}" type="pres">
      <dgm:prSet presAssocID="{787B4B6B-74F9-4E12-A10D-9EF8AD872DF1}" presName="Name23" presStyleLbl="parChTrans1D4" presStyleIdx="0" presStyleCnt="3" custSzX="100830"/>
      <dgm:spPr/>
    </dgm:pt>
    <dgm:pt modelId="{CE101B5F-E2E5-47F7-84BA-52C878C3A2F1}" type="pres">
      <dgm:prSet presAssocID="{EA1AF6F8-70A4-4DAF-A7E8-F3AD34AE1B51}" presName="hierRoot4" presStyleCnt="0"/>
      <dgm:spPr/>
    </dgm:pt>
    <dgm:pt modelId="{9751BA2D-E454-4814-8BFC-71EE72DCD3C5}" type="pres">
      <dgm:prSet presAssocID="{EA1AF6F8-70A4-4DAF-A7E8-F3AD34AE1B51}" presName="composite4" presStyleCnt="0"/>
      <dgm:spPr/>
    </dgm:pt>
    <dgm:pt modelId="{4A699113-8C23-4E1A-B23E-9844D9B4A3B6}" type="pres">
      <dgm:prSet presAssocID="{EA1AF6F8-70A4-4DAF-A7E8-F3AD34AE1B51}" presName="background4" presStyleLbl="node4" presStyleIdx="0" presStyleCnt="3"/>
      <dgm:spPr/>
    </dgm:pt>
    <dgm:pt modelId="{58D96B37-3048-44D8-80E6-8EC9E3A37127}" type="pres">
      <dgm:prSet presAssocID="{EA1AF6F8-70A4-4DAF-A7E8-F3AD34AE1B51}" presName="text4" presStyleLbl="fgAcc4" presStyleIdx="0" presStyleCnt="3" custScaleX="605717">
        <dgm:presLayoutVars>
          <dgm:chPref val="3"/>
        </dgm:presLayoutVars>
      </dgm:prSet>
      <dgm:spPr/>
    </dgm:pt>
    <dgm:pt modelId="{7B224AD7-68F2-4040-AF3D-DA428F48E55A}" type="pres">
      <dgm:prSet presAssocID="{EA1AF6F8-70A4-4DAF-A7E8-F3AD34AE1B51}" presName="hierChild5" presStyleCnt="0"/>
      <dgm:spPr/>
    </dgm:pt>
    <dgm:pt modelId="{11F35308-E05E-4B5C-8A1C-AC79F21DD852}" type="pres">
      <dgm:prSet presAssocID="{F4041904-3A8E-4698-B5F8-33F9B5D2C5F0}" presName="Name23" presStyleLbl="parChTrans1D4" presStyleIdx="1" presStyleCnt="3" custSzX="100830"/>
      <dgm:spPr/>
    </dgm:pt>
    <dgm:pt modelId="{1C828EF8-87C3-4C47-8F8D-60C24D29F09E}" type="pres">
      <dgm:prSet presAssocID="{01CF1743-0C52-4121-8A7C-36D2DA547B71}" presName="hierRoot4" presStyleCnt="0"/>
      <dgm:spPr/>
    </dgm:pt>
    <dgm:pt modelId="{C8257D08-B099-486E-9C05-42F66A017FCC}" type="pres">
      <dgm:prSet presAssocID="{01CF1743-0C52-4121-8A7C-36D2DA547B71}" presName="composite4" presStyleCnt="0"/>
      <dgm:spPr/>
    </dgm:pt>
    <dgm:pt modelId="{79DCC31A-A72B-4EDF-9EF8-246403DD63FE}" type="pres">
      <dgm:prSet presAssocID="{01CF1743-0C52-4121-8A7C-36D2DA547B71}" presName="background4" presStyleLbl="node4" presStyleIdx="1" presStyleCnt="3"/>
      <dgm:spPr/>
    </dgm:pt>
    <dgm:pt modelId="{7BF2ED29-4F48-4EC6-B8C3-3C2F1C2053B2}" type="pres">
      <dgm:prSet presAssocID="{01CF1743-0C52-4121-8A7C-36D2DA547B71}" presName="text4" presStyleLbl="fgAcc4" presStyleIdx="1" presStyleCnt="3" custScaleX="605717">
        <dgm:presLayoutVars>
          <dgm:chPref val="3"/>
        </dgm:presLayoutVars>
      </dgm:prSet>
      <dgm:spPr/>
    </dgm:pt>
    <dgm:pt modelId="{23746A92-5A46-429B-9FB0-41F42473777D}" type="pres">
      <dgm:prSet presAssocID="{01CF1743-0C52-4121-8A7C-36D2DA547B71}" presName="hierChild5" presStyleCnt="0"/>
      <dgm:spPr/>
    </dgm:pt>
    <dgm:pt modelId="{37F056F6-C0C9-4C1D-AFC9-8E963D852A66}" type="pres">
      <dgm:prSet presAssocID="{5F97B7A2-CA9F-41E6-B57E-AB0D82816C21}" presName="Name23" presStyleLbl="parChTrans1D4" presStyleIdx="2" presStyleCnt="3" custSzX="100830"/>
      <dgm:spPr/>
    </dgm:pt>
    <dgm:pt modelId="{10385910-39D4-4DFE-B1D5-F50E89D25221}" type="pres">
      <dgm:prSet presAssocID="{B72304EE-D04B-451D-AA7E-0B590893EA8D}" presName="hierRoot4" presStyleCnt="0"/>
      <dgm:spPr/>
    </dgm:pt>
    <dgm:pt modelId="{7A3BCA13-3D1E-4B65-8CF8-12DFC7EEC851}" type="pres">
      <dgm:prSet presAssocID="{B72304EE-D04B-451D-AA7E-0B590893EA8D}" presName="composite4" presStyleCnt="0"/>
      <dgm:spPr/>
    </dgm:pt>
    <dgm:pt modelId="{F3BCEAD0-F87B-469B-A8BD-2305BBE44A67}" type="pres">
      <dgm:prSet presAssocID="{B72304EE-D04B-451D-AA7E-0B590893EA8D}" presName="background4" presStyleLbl="node4" presStyleIdx="2" presStyleCnt="3"/>
      <dgm:spPr/>
    </dgm:pt>
    <dgm:pt modelId="{D5EFECDC-193C-4ADF-9974-2F77C73B4990}" type="pres">
      <dgm:prSet presAssocID="{B72304EE-D04B-451D-AA7E-0B590893EA8D}" presName="text4" presStyleLbl="fgAcc4" presStyleIdx="2" presStyleCnt="3" custScaleX="605717">
        <dgm:presLayoutVars>
          <dgm:chPref val="3"/>
        </dgm:presLayoutVars>
      </dgm:prSet>
      <dgm:spPr/>
    </dgm:pt>
    <dgm:pt modelId="{B2469404-03C0-41FB-84BA-3647B74C289E}" type="pres">
      <dgm:prSet presAssocID="{B72304EE-D04B-451D-AA7E-0B590893EA8D}" presName="hierChild5" presStyleCnt="0"/>
      <dgm:spPr/>
    </dgm:pt>
    <dgm:pt modelId="{71D43090-5214-48AA-851A-FCF535122B89}" type="pres">
      <dgm:prSet presAssocID="{35F112CF-0D6B-4154-A0DE-FBAD9E499061}" presName="Name10" presStyleLbl="parChTrans1D2" presStyleIdx="1" presStyleCnt="2" custSzX="2586706"/>
      <dgm:spPr/>
    </dgm:pt>
    <dgm:pt modelId="{B612B224-842B-4183-A469-30D635A7C6DF}" type="pres">
      <dgm:prSet presAssocID="{2C17B272-1884-4617-98FA-A420F8BFC3EA}" presName="hierRoot2" presStyleCnt="0"/>
      <dgm:spPr/>
    </dgm:pt>
    <dgm:pt modelId="{C85BD1AC-804C-4D52-9D09-3123057D6175}" type="pres">
      <dgm:prSet presAssocID="{2C17B272-1884-4617-98FA-A420F8BFC3EA}" presName="composite2" presStyleCnt="0"/>
      <dgm:spPr/>
    </dgm:pt>
    <dgm:pt modelId="{48E0B562-9EEE-467D-9FDC-8AFAE431B47B}" type="pres">
      <dgm:prSet presAssocID="{2C17B272-1884-4617-98FA-A420F8BFC3EA}" presName="background2" presStyleLbl="node2" presStyleIdx="1" presStyleCnt="2"/>
      <dgm:spPr/>
    </dgm:pt>
    <dgm:pt modelId="{20BA29C2-6B6C-4109-9AB9-B7CC909AB8CE}" type="pres">
      <dgm:prSet presAssocID="{2C17B272-1884-4617-98FA-A420F8BFC3EA}" presName="text2" presStyleLbl="fgAcc2" presStyleIdx="1" presStyleCnt="2" custScaleX="605717">
        <dgm:presLayoutVars>
          <dgm:chPref val="3"/>
        </dgm:presLayoutVars>
      </dgm:prSet>
      <dgm:spPr/>
    </dgm:pt>
    <dgm:pt modelId="{8BFD54CA-AA11-4965-B742-9E416C0FFAB8}" type="pres">
      <dgm:prSet presAssocID="{2C17B272-1884-4617-98FA-A420F8BFC3EA}" presName="hierChild3" presStyleCnt="0"/>
      <dgm:spPr/>
    </dgm:pt>
    <dgm:pt modelId="{A700BB8F-9B36-42C4-BD0E-BFEB2CC6C175}" type="pres">
      <dgm:prSet presAssocID="{C0A968FE-A914-4621-93BB-613198016DAB}" presName="Name17" presStyleLbl="parChTrans1D3" presStyleIdx="1" presStyleCnt="2" custSzX="100830"/>
      <dgm:spPr/>
    </dgm:pt>
    <dgm:pt modelId="{CAB58610-EE07-4661-B100-A553D3D0392B}" type="pres">
      <dgm:prSet presAssocID="{F1BFD902-57F8-4A43-8030-44A0CC3F7A06}" presName="hierRoot3" presStyleCnt="0"/>
      <dgm:spPr/>
    </dgm:pt>
    <dgm:pt modelId="{2C4B8EFC-7057-42E8-BCA8-B5B130058968}" type="pres">
      <dgm:prSet presAssocID="{F1BFD902-57F8-4A43-8030-44A0CC3F7A06}" presName="composite3" presStyleCnt="0"/>
      <dgm:spPr/>
    </dgm:pt>
    <dgm:pt modelId="{E1B7F745-C975-41EF-9FDE-7A06088BD999}" type="pres">
      <dgm:prSet presAssocID="{F1BFD902-57F8-4A43-8030-44A0CC3F7A06}" presName="background3" presStyleLbl="node3" presStyleIdx="1" presStyleCnt="2"/>
      <dgm:spPr/>
    </dgm:pt>
    <dgm:pt modelId="{EBDD374A-43C3-4566-9964-0371FD0868B2}" type="pres">
      <dgm:prSet presAssocID="{F1BFD902-57F8-4A43-8030-44A0CC3F7A06}" presName="text3" presStyleLbl="fgAcc3" presStyleIdx="1" presStyleCnt="2" custScaleX="605717">
        <dgm:presLayoutVars>
          <dgm:chPref val="3"/>
        </dgm:presLayoutVars>
      </dgm:prSet>
      <dgm:spPr/>
    </dgm:pt>
    <dgm:pt modelId="{2958FFCC-3D6D-41A7-A9A7-75642E02ED3A}" type="pres">
      <dgm:prSet presAssocID="{F1BFD902-57F8-4A43-8030-44A0CC3F7A06}" presName="hierChild4" presStyleCnt="0"/>
      <dgm:spPr/>
    </dgm:pt>
  </dgm:ptLst>
  <dgm:cxnLst>
    <dgm:cxn modelId="{EE92BC01-C20A-40E3-8FF1-B7265095CB48}" type="presOf" srcId="{FD73B152-D936-44F5-B718-AF0027E4BA96}" destId="{F99F6FDA-4FBB-465B-94D1-9A719E85141B}" srcOrd="0" destOrd="0" presId="urn:microsoft.com/office/officeart/2005/8/layout/hierarchy1"/>
    <dgm:cxn modelId="{F415A10E-BC62-4E98-B754-7A80D0EFF94B}" srcId="{EA1AF6F8-70A4-4DAF-A7E8-F3AD34AE1B51}" destId="{01CF1743-0C52-4121-8A7C-36D2DA547B71}" srcOrd="0" destOrd="0" parTransId="{F4041904-3A8E-4698-B5F8-33F9B5D2C5F0}" sibTransId="{7B9D3C6B-97B6-45E9-894A-37BA873C7DE7}"/>
    <dgm:cxn modelId="{1168BB15-8502-405A-8007-3F29590DEAE9}" srcId="{2C17B272-1884-4617-98FA-A420F8BFC3EA}" destId="{F1BFD902-57F8-4A43-8030-44A0CC3F7A06}" srcOrd="0" destOrd="0" parTransId="{C0A968FE-A914-4621-93BB-613198016DAB}" sibTransId="{5B516C94-17A1-4178-8E47-94EFB5D4F9C4}"/>
    <dgm:cxn modelId="{152BE424-502F-4CCB-883E-85EBD09822A5}" type="presOf" srcId="{EA1AF6F8-70A4-4DAF-A7E8-F3AD34AE1B51}" destId="{58D96B37-3048-44D8-80E6-8EC9E3A37127}" srcOrd="0" destOrd="0" presId="urn:microsoft.com/office/officeart/2005/8/layout/hierarchy1"/>
    <dgm:cxn modelId="{FCEA7C28-04D5-4559-88E7-326C5099324C}" type="presOf" srcId="{8965921C-BFA4-4166-AF65-34A2D2E9EDAD}" destId="{991061EE-B41D-4D27-A52F-D62A2537E9C6}" srcOrd="0" destOrd="0" presId="urn:microsoft.com/office/officeart/2005/8/layout/hierarchy1"/>
    <dgm:cxn modelId="{E6F67668-1F6A-4B97-AD58-5FCEAFC6FEBE}" srcId="{A7BF8814-5235-4DD8-A84A-E50A43090AA7}" destId="{6E173A14-C7FA-4B30-A069-0584F7981070}" srcOrd="0" destOrd="0" parTransId="{B189B0D1-DA5D-4CED-BDDB-FC9487D05A85}" sibTransId="{5CCCA1A1-CCAE-4059-8AD6-8AFB052FD9F0}"/>
    <dgm:cxn modelId="{F7E49569-759E-4634-B334-1AB7DB4D24FB}" type="presOf" srcId="{F4041904-3A8E-4698-B5F8-33F9B5D2C5F0}" destId="{11F35308-E05E-4B5C-8A1C-AC79F21DD852}" srcOrd="0" destOrd="0" presId="urn:microsoft.com/office/officeart/2005/8/layout/hierarchy1"/>
    <dgm:cxn modelId="{07B5A54D-8017-4074-BDCD-5D42570EC6A2}" type="presOf" srcId="{6E173A14-C7FA-4B30-A069-0584F7981070}" destId="{9878DCDF-DAB3-4F27-914E-2E0B321A035D}" srcOrd="0" destOrd="0" presId="urn:microsoft.com/office/officeart/2005/8/layout/hierarchy1"/>
    <dgm:cxn modelId="{63D84857-9D82-424A-954A-0F72998E0C1D}" type="presOf" srcId="{35F112CF-0D6B-4154-A0DE-FBAD9E499061}" destId="{71D43090-5214-48AA-851A-FCF535122B89}" srcOrd="0" destOrd="0" presId="urn:microsoft.com/office/officeart/2005/8/layout/hierarchy1"/>
    <dgm:cxn modelId="{F4F54258-5277-49E2-AD54-7507F8ED97E1}" type="presOf" srcId="{2C17B272-1884-4617-98FA-A420F8BFC3EA}" destId="{20BA29C2-6B6C-4109-9AB9-B7CC909AB8CE}" srcOrd="0" destOrd="0" presId="urn:microsoft.com/office/officeart/2005/8/layout/hierarchy1"/>
    <dgm:cxn modelId="{7C3AE37A-3941-4C7C-9BDA-99B0007DEDF6}" srcId="{FD73B152-D936-44F5-B718-AF0027E4BA96}" destId="{EA1AF6F8-70A4-4DAF-A7E8-F3AD34AE1B51}" srcOrd="0" destOrd="0" parTransId="{787B4B6B-74F9-4E12-A10D-9EF8AD872DF1}" sibTransId="{61AB48F8-1614-4142-8EC0-13F098C3E588}"/>
    <dgm:cxn modelId="{010FFC80-6298-42E3-837D-3896BD548703}" type="presOf" srcId="{5F97B7A2-CA9F-41E6-B57E-AB0D82816C21}" destId="{37F056F6-C0C9-4C1D-AFC9-8E963D852A66}" srcOrd="0" destOrd="0" presId="urn:microsoft.com/office/officeart/2005/8/layout/hierarchy1"/>
    <dgm:cxn modelId="{726FBA86-D8C9-4347-A83C-EFEC3E210D38}" type="presOf" srcId="{C0A968FE-A914-4621-93BB-613198016DAB}" destId="{A700BB8F-9B36-42C4-BD0E-BFEB2CC6C175}" srcOrd="0" destOrd="0" presId="urn:microsoft.com/office/officeart/2005/8/layout/hierarchy1"/>
    <dgm:cxn modelId="{C3F3768C-5C1B-408B-AF56-FFBEAC5ED81C}" type="presOf" srcId="{A7BF8814-5235-4DD8-A84A-E50A43090AA7}" destId="{A7969D91-0607-4868-AD34-2ABE2D314C55}" srcOrd="0" destOrd="0" presId="urn:microsoft.com/office/officeart/2005/8/layout/hierarchy1"/>
    <dgm:cxn modelId="{85325895-CCB3-401E-8127-B19CF4DDD2B2}" type="presOf" srcId="{787B4B6B-74F9-4E12-A10D-9EF8AD872DF1}" destId="{B24CF435-64C5-4B08-99DA-D4D2C23CB14E}" srcOrd="0" destOrd="0" presId="urn:microsoft.com/office/officeart/2005/8/layout/hierarchy1"/>
    <dgm:cxn modelId="{6EB824B4-8AF6-41AC-A7B5-78FDE230CF5B}" type="presOf" srcId="{B189B0D1-DA5D-4CED-BDDB-FC9487D05A85}" destId="{A84C13E6-DFB0-41D9-BCE3-51A8E108828E}" srcOrd="0" destOrd="0" presId="urn:microsoft.com/office/officeart/2005/8/layout/hierarchy1"/>
    <dgm:cxn modelId="{04E553BE-69C9-42C5-ACB2-86C3A66CB706}" srcId="{6E173A14-C7FA-4B30-A069-0584F7981070}" destId="{FD73B152-D936-44F5-B718-AF0027E4BA96}" srcOrd="0" destOrd="0" parTransId="{8965921C-BFA4-4166-AF65-34A2D2E9EDAD}" sibTransId="{F901DEE8-00B9-407D-8692-FBBC63B1E189}"/>
    <dgm:cxn modelId="{6D4494C0-F723-4B26-AC6D-889C4E4512EE}" type="presOf" srcId="{F1BFD902-57F8-4A43-8030-44A0CC3F7A06}" destId="{EBDD374A-43C3-4566-9964-0371FD0868B2}" srcOrd="0" destOrd="0" presId="urn:microsoft.com/office/officeart/2005/8/layout/hierarchy1"/>
    <dgm:cxn modelId="{9DC32EC2-3B2E-47EE-8FC1-18C19B65A93F}" type="presOf" srcId="{B72304EE-D04B-451D-AA7E-0B590893EA8D}" destId="{D5EFECDC-193C-4ADF-9974-2F77C73B4990}" srcOrd="0" destOrd="0" presId="urn:microsoft.com/office/officeart/2005/8/layout/hierarchy1"/>
    <dgm:cxn modelId="{C602A0CC-C5CB-416F-B886-8E9881B51A01}" type="presOf" srcId="{01CF1743-0C52-4121-8A7C-36D2DA547B71}" destId="{7BF2ED29-4F48-4EC6-B8C3-3C2F1C2053B2}" srcOrd="0" destOrd="0" presId="urn:microsoft.com/office/officeart/2005/8/layout/hierarchy1"/>
    <dgm:cxn modelId="{71999CE7-0E78-4A55-BC8E-3F5562A65123}" srcId="{A7BF8814-5235-4DD8-A84A-E50A43090AA7}" destId="{2C17B272-1884-4617-98FA-A420F8BFC3EA}" srcOrd="1" destOrd="0" parTransId="{35F112CF-0D6B-4154-A0DE-FBAD9E499061}" sibTransId="{7D2584A1-162F-4BF1-9181-47A6FE172F63}"/>
    <dgm:cxn modelId="{543A94EB-A90C-4458-B46F-5233135F20F4}" srcId="{01CF1743-0C52-4121-8A7C-36D2DA547B71}" destId="{B72304EE-D04B-451D-AA7E-0B590893EA8D}" srcOrd="0" destOrd="0" parTransId="{5F97B7A2-CA9F-41E6-B57E-AB0D82816C21}" sibTransId="{D2541D2A-61D5-40B6-AA41-9E71A9E72AD1}"/>
    <dgm:cxn modelId="{570607F7-B532-4488-BB4F-1D02A2BF2D2E}" type="presOf" srcId="{134E53AD-A8BE-4245-AFF3-E4EB18C18FCF}" destId="{5970EF73-ABD0-4A5F-BBE8-BB7C26E9C339}" srcOrd="0" destOrd="0" presId="urn:microsoft.com/office/officeart/2005/8/layout/hierarchy1"/>
    <dgm:cxn modelId="{17469BF8-04AA-43A6-A0A8-A38C701BB5E4}" srcId="{134E53AD-A8BE-4245-AFF3-E4EB18C18FCF}" destId="{A7BF8814-5235-4DD8-A84A-E50A43090AA7}" srcOrd="0" destOrd="0" parTransId="{EEC90373-810F-48BF-A4EF-64C2EA97986D}" sibTransId="{F58E58F5-10A5-421D-AE9E-6110A038186D}"/>
    <dgm:cxn modelId="{C56E417D-E770-49F8-A396-61F6C42852E9}" type="presParOf" srcId="{5970EF73-ABD0-4A5F-BBE8-BB7C26E9C339}" destId="{21CEFF0D-711D-4A47-B6A8-CF04C0F0F44C}" srcOrd="0" destOrd="0" presId="urn:microsoft.com/office/officeart/2005/8/layout/hierarchy1"/>
    <dgm:cxn modelId="{CF412E96-2901-4AFF-8E7C-89D77DDA9C85}" type="presParOf" srcId="{21CEFF0D-711D-4A47-B6A8-CF04C0F0F44C}" destId="{3CC9AFAD-6186-4370-B8D0-6423EBCE8E47}" srcOrd="0" destOrd="0" presId="urn:microsoft.com/office/officeart/2005/8/layout/hierarchy1"/>
    <dgm:cxn modelId="{533FA725-DC1A-4AF1-8B44-664F48636114}" type="presParOf" srcId="{3CC9AFAD-6186-4370-B8D0-6423EBCE8E47}" destId="{256F7AB6-5608-4100-945C-BB4675089BEE}" srcOrd="0" destOrd="0" presId="urn:microsoft.com/office/officeart/2005/8/layout/hierarchy1"/>
    <dgm:cxn modelId="{1EB91968-3593-4ED0-BA3F-EBC8B3A22804}" type="presParOf" srcId="{3CC9AFAD-6186-4370-B8D0-6423EBCE8E47}" destId="{A7969D91-0607-4868-AD34-2ABE2D314C55}" srcOrd="1" destOrd="0" presId="urn:microsoft.com/office/officeart/2005/8/layout/hierarchy1"/>
    <dgm:cxn modelId="{3D478171-A768-4080-B75D-20314AC1A7F0}" type="presParOf" srcId="{21CEFF0D-711D-4A47-B6A8-CF04C0F0F44C}" destId="{2B7A7A0F-E785-4FA9-A1FE-5D815C0F218C}" srcOrd="1" destOrd="0" presId="urn:microsoft.com/office/officeart/2005/8/layout/hierarchy1"/>
    <dgm:cxn modelId="{6AE6E3D3-536A-415D-83BB-DB8E5F2835AD}" type="presParOf" srcId="{2B7A7A0F-E785-4FA9-A1FE-5D815C0F218C}" destId="{A84C13E6-DFB0-41D9-BCE3-51A8E108828E}" srcOrd="0" destOrd="0" presId="urn:microsoft.com/office/officeart/2005/8/layout/hierarchy1"/>
    <dgm:cxn modelId="{D4928572-E80E-489B-9797-D62F7C978DF3}" type="presParOf" srcId="{2B7A7A0F-E785-4FA9-A1FE-5D815C0F218C}" destId="{51612920-0A52-438A-96CD-71ABD6BCB42C}" srcOrd="1" destOrd="0" presId="urn:microsoft.com/office/officeart/2005/8/layout/hierarchy1"/>
    <dgm:cxn modelId="{E82C0F4D-7775-46E3-B7C3-C4EC3738D750}" type="presParOf" srcId="{51612920-0A52-438A-96CD-71ABD6BCB42C}" destId="{8166F17C-8736-46E2-9B69-AFEC73F977E0}" srcOrd="0" destOrd="0" presId="urn:microsoft.com/office/officeart/2005/8/layout/hierarchy1"/>
    <dgm:cxn modelId="{9147CD90-A2D5-4073-8888-26504DBE83B0}" type="presParOf" srcId="{8166F17C-8736-46E2-9B69-AFEC73F977E0}" destId="{5A2A1D4A-EDE6-4C6E-B2CB-55538B9FC447}" srcOrd="0" destOrd="0" presId="urn:microsoft.com/office/officeart/2005/8/layout/hierarchy1"/>
    <dgm:cxn modelId="{F83A03D7-287A-468D-9010-7163D4123448}" type="presParOf" srcId="{8166F17C-8736-46E2-9B69-AFEC73F977E0}" destId="{9878DCDF-DAB3-4F27-914E-2E0B321A035D}" srcOrd="1" destOrd="0" presId="urn:microsoft.com/office/officeart/2005/8/layout/hierarchy1"/>
    <dgm:cxn modelId="{65E9C94E-EE6B-4B54-9CEB-FA72B07A51A7}" type="presParOf" srcId="{51612920-0A52-438A-96CD-71ABD6BCB42C}" destId="{7B8FDE47-2097-466E-88BC-DFDDDB4730BB}" srcOrd="1" destOrd="0" presId="urn:microsoft.com/office/officeart/2005/8/layout/hierarchy1"/>
    <dgm:cxn modelId="{61790FA1-0816-41F8-B095-AE86A6A524AC}" type="presParOf" srcId="{7B8FDE47-2097-466E-88BC-DFDDDB4730BB}" destId="{991061EE-B41D-4D27-A52F-D62A2537E9C6}" srcOrd="0" destOrd="0" presId="urn:microsoft.com/office/officeart/2005/8/layout/hierarchy1"/>
    <dgm:cxn modelId="{6C006B98-187B-46EF-A44A-3188565D8F5C}" type="presParOf" srcId="{7B8FDE47-2097-466E-88BC-DFDDDB4730BB}" destId="{95F74B48-0A7C-4671-A75F-F8198FB91D16}" srcOrd="1" destOrd="0" presId="urn:microsoft.com/office/officeart/2005/8/layout/hierarchy1"/>
    <dgm:cxn modelId="{A8A08C17-AEDB-4D93-9C21-1AA2C40B335C}" type="presParOf" srcId="{95F74B48-0A7C-4671-A75F-F8198FB91D16}" destId="{7E2EEE1A-00D3-402D-9FC5-500A60FDADE4}" srcOrd="0" destOrd="0" presId="urn:microsoft.com/office/officeart/2005/8/layout/hierarchy1"/>
    <dgm:cxn modelId="{50BF99CD-A140-41F0-8ED7-DB2781C333B9}" type="presParOf" srcId="{7E2EEE1A-00D3-402D-9FC5-500A60FDADE4}" destId="{085FAB6C-018E-41E1-9A17-1664215129C4}" srcOrd="0" destOrd="0" presId="urn:microsoft.com/office/officeart/2005/8/layout/hierarchy1"/>
    <dgm:cxn modelId="{A86F0708-7059-484F-A2BF-5A0C2ACE4F1D}" type="presParOf" srcId="{7E2EEE1A-00D3-402D-9FC5-500A60FDADE4}" destId="{F99F6FDA-4FBB-465B-94D1-9A719E85141B}" srcOrd="1" destOrd="0" presId="urn:microsoft.com/office/officeart/2005/8/layout/hierarchy1"/>
    <dgm:cxn modelId="{3096EFAC-ABC5-45A4-BCF9-4205F553CD5A}" type="presParOf" srcId="{95F74B48-0A7C-4671-A75F-F8198FB91D16}" destId="{9024A229-0E6D-43AF-B48A-9E10FBF5D8F9}" srcOrd="1" destOrd="0" presId="urn:microsoft.com/office/officeart/2005/8/layout/hierarchy1"/>
    <dgm:cxn modelId="{161600D5-CCF3-4CCE-9CFE-31A75EE5F543}" type="presParOf" srcId="{9024A229-0E6D-43AF-B48A-9E10FBF5D8F9}" destId="{B24CF435-64C5-4B08-99DA-D4D2C23CB14E}" srcOrd="0" destOrd="0" presId="urn:microsoft.com/office/officeart/2005/8/layout/hierarchy1"/>
    <dgm:cxn modelId="{67614B48-F9E3-4A3B-8B1D-0AE7F7E01F30}" type="presParOf" srcId="{9024A229-0E6D-43AF-B48A-9E10FBF5D8F9}" destId="{CE101B5F-E2E5-47F7-84BA-52C878C3A2F1}" srcOrd="1" destOrd="0" presId="urn:microsoft.com/office/officeart/2005/8/layout/hierarchy1"/>
    <dgm:cxn modelId="{748FE901-626B-436A-B16E-B6A53689591D}" type="presParOf" srcId="{CE101B5F-E2E5-47F7-84BA-52C878C3A2F1}" destId="{9751BA2D-E454-4814-8BFC-71EE72DCD3C5}" srcOrd="0" destOrd="0" presId="urn:microsoft.com/office/officeart/2005/8/layout/hierarchy1"/>
    <dgm:cxn modelId="{0AE664C0-1B8E-46C1-A952-C45EE475DCC1}" type="presParOf" srcId="{9751BA2D-E454-4814-8BFC-71EE72DCD3C5}" destId="{4A699113-8C23-4E1A-B23E-9844D9B4A3B6}" srcOrd="0" destOrd="0" presId="urn:microsoft.com/office/officeart/2005/8/layout/hierarchy1"/>
    <dgm:cxn modelId="{37F2EC2E-8A61-4AE5-A1E8-4CAC6F62CB53}" type="presParOf" srcId="{9751BA2D-E454-4814-8BFC-71EE72DCD3C5}" destId="{58D96B37-3048-44D8-80E6-8EC9E3A37127}" srcOrd="1" destOrd="0" presId="urn:microsoft.com/office/officeart/2005/8/layout/hierarchy1"/>
    <dgm:cxn modelId="{52AE9DE3-ED8E-4A66-9489-E05364192936}" type="presParOf" srcId="{CE101B5F-E2E5-47F7-84BA-52C878C3A2F1}" destId="{7B224AD7-68F2-4040-AF3D-DA428F48E55A}" srcOrd="1" destOrd="0" presId="urn:microsoft.com/office/officeart/2005/8/layout/hierarchy1"/>
    <dgm:cxn modelId="{C6D3D5CF-A590-4EA1-B928-4203A1989583}" type="presParOf" srcId="{7B224AD7-68F2-4040-AF3D-DA428F48E55A}" destId="{11F35308-E05E-4B5C-8A1C-AC79F21DD852}" srcOrd="0" destOrd="0" presId="urn:microsoft.com/office/officeart/2005/8/layout/hierarchy1"/>
    <dgm:cxn modelId="{2B51B8D0-CBD0-4C96-9D84-2E4D72B54E39}" type="presParOf" srcId="{7B224AD7-68F2-4040-AF3D-DA428F48E55A}" destId="{1C828EF8-87C3-4C47-8F8D-60C24D29F09E}" srcOrd="1" destOrd="0" presId="urn:microsoft.com/office/officeart/2005/8/layout/hierarchy1"/>
    <dgm:cxn modelId="{2F6D3088-21A7-4961-A0DA-A1ACB1AC27DF}" type="presParOf" srcId="{1C828EF8-87C3-4C47-8F8D-60C24D29F09E}" destId="{C8257D08-B099-486E-9C05-42F66A017FCC}" srcOrd="0" destOrd="0" presId="urn:microsoft.com/office/officeart/2005/8/layout/hierarchy1"/>
    <dgm:cxn modelId="{81D60706-CCD0-4504-856F-CD66CABEC40C}" type="presParOf" srcId="{C8257D08-B099-486E-9C05-42F66A017FCC}" destId="{79DCC31A-A72B-4EDF-9EF8-246403DD63FE}" srcOrd="0" destOrd="0" presId="urn:microsoft.com/office/officeart/2005/8/layout/hierarchy1"/>
    <dgm:cxn modelId="{BDC52384-8F00-4AA1-AE52-BE390BC1EEE1}" type="presParOf" srcId="{C8257D08-B099-486E-9C05-42F66A017FCC}" destId="{7BF2ED29-4F48-4EC6-B8C3-3C2F1C2053B2}" srcOrd="1" destOrd="0" presId="urn:microsoft.com/office/officeart/2005/8/layout/hierarchy1"/>
    <dgm:cxn modelId="{52F7C470-6B8D-4CFF-A315-F0DB70EA9245}" type="presParOf" srcId="{1C828EF8-87C3-4C47-8F8D-60C24D29F09E}" destId="{23746A92-5A46-429B-9FB0-41F42473777D}" srcOrd="1" destOrd="0" presId="urn:microsoft.com/office/officeart/2005/8/layout/hierarchy1"/>
    <dgm:cxn modelId="{52E3590C-2CE3-4768-BB64-1E74FE8D1F4D}" type="presParOf" srcId="{23746A92-5A46-429B-9FB0-41F42473777D}" destId="{37F056F6-C0C9-4C1D-AFC9-8E963D852A66}" srcOrd="0" destOrd="0" presId="urn:microsoft.com/office/officeart/2005/8/layout/hierarchy1"/>
    <dgm:cxn modelId="{60B285B9-2E16-49FA-B708-B9020F7DC1AE}" type="presParOf" srcId="{23746A92-5A46-429B-9FB0-41F42473777D}" destId="{10385910-39D4-4DFE-B1D5-F50E89D25221}" srcOrd="1" destOrd="0" presId="urn:microsoft.com/office/officeart/2005/8/layout/hierarchy1"/>
    <dgm:cxn modelId="{2E6D6D5F-0F7F-418E-BA84-89DED7B87F49}" type="presParOf" srcId="{10385910-39D4-4DFE-B1D5-F50E89D25221}" destId="{7A3BCA13-3D1E-4B65-8CF8-12DFC7EEC851}" srcOrd="0" destOrd="0" presId="urn:microsoft.com/office/officeart/2005/8/layout/hierarchy1"/>
    <dgm:cxn modelId="{194DE062-E7C9-468C-AB7A-873B83D686B5}" type="presParOf" srcId="{7A3BCA13-3D1E-4B65-8CF8-12DFC7EEC851}" destId="{F3BCEAD0-F87B-469B-A8BD-2305BBE44A67}" srcOrd="0" destOrd="0" presId="urn:microsoft.com/office/officeart/2005/8/layout/hierarchy1"/>
    <dgm:cxn modelId="{47E6C48D-2DBF-4B60-9324-DA94E0B32448}" type="presParOf" srcId="{7A3BCA13-3D1E-4B65-8CF8-12DFC7EEC851}" destId="{D5EFECDC-193C-4ADF-9974-2F77C73B4990}" srcOrd="1" destOrd="0" presId="urn:microsoft.com/office/officeart/2005/8/layout/hierarchy1"/>
    <dgm:cxn modelId="{A3885336-09E0-4DF3-A544-8FA448A04678}" type="presParOf" srcId="{10385910-39D4-4DFE-B1D5-F50E89D25221}" destId="{B2469404-03C0-41FB-84BA-3647B74C289E}" srcOrd="1" destOrd="0" presId="urn:microsoft.com/office/officeart/2005/8/layout/hierarchy1"/>
    <dgm:cxn modelId="{92EAEC6C-0214-44F7-9908-64856C3016AA}" type="presParOf" srcId="{2B7A7A0F-E785-4FA9-A1FE-5D815C0F218C}" destId="{71D43090-5214-48AA-851A-FCF535122B89}" srcOrd="2" destOrd="0" presId="urn:microsoft.com/office/officeart/2005/8/layout/hierarchy1"/>
    <dgm:cxn modelId="{5D1B2EFC-5FFE-41DA-8CB3-D27E83D162EC}" type="presParOf" srcId="{2B7A7A0F-E785-4FA9-A1FE-5D815C0F218C}" destId="{B612B224-842B-4183-A469-30D635A7C6DF}" srcOrd="3" destOrd="0" presId="urn:microsoft.com/office/officeart/2005/8/layout/hierarchy1"/>
    <dgm:cxn modelId="{38F93A5B-A918-435A-BEE9-A698187A7846}" type="presParOf" srcId="{B612B224-842B-4183-A469-30D635A7C6DF}" destId="{C85BD1AC-804C-4D52-9D09-3123057D6175}" srcOrd="0" destOrd="0" presId="urn:microsoft.com/office/officeart/2005/8/layout/hierarchy1"/>
    <dgm:cxn modelId="{67D4C763-8F3B-46CC-B2F4-97C0CDADE175}" type="presParOf" srcId="{C85BD1AC-804C-4D52-9D09-3123057D6175}" destId="{48E0B562-9EEE-467D-9FDC-8AFAE431B47B}" srcOrd="0" destOrd="0" presId="urn:microsoft.com/office/officeart/2005/8/layout/hierarchy1"/>
    <dgm:cxn modelId="{CF6E8B6E-46C8-4700-9045-B5B62F6D9BA0}" type="presParOf" srcId="{C85BD1AC-804C-4D52-9D09-3123057D6175}" destId="{20BA29C2-6B6C-4109-9AB9-B7CC909AB8CE}" srcOrd="1" destOrd="0" presId="urn:microsoft.com/office/officeart/2005/8/layout/hierarchy1"/>
    <dgm:cxn modelId="{D90F3AAA-8B3E-41C9-A1CE-91CBD0D29CDA}" type="presParOf" srcId="{B612B224-842B-4183-A469-30D635A7C6DF}" destId="{8BFD54CA-AA11-4965-B742-9E416C0FFAB8}" srcOrd="1" destOrd="0" presId="urn:microsoft.com/office/officeart/2005/8/layout/hierarchy1"/>
    <dgm:cxn modelId="{7929C6E2-7138-46EF-80A4-6A50496C76DF}" type="presParOf" srcId="{8BFD54CA-AA11-4965-B742-9E416C0FFAB8}" destId="{A700BB8F-9B36-42C4-BD0E-BFEB2CC6C175}" srcOrd="0" destOrd="0" presId="urn:microsoft.com/office/officeart/2005/8/layout/hierarchy1"/>
    <dgm:cxn modelId="{6137838E-4199-4527-83F8-66EECE232AB6}" type="presParOf" srcId="{8BFD54CA-AA11-4965-B742-9E416C0FFAB8}" destId="{CAB58610-EE07-4661-B100-A553D3D0392B}" srcOrd="1" destOrd="0" presId="urn:microsoft.com/office/officeart/2005/8/layout/hierarchy1"/>
    <dgm:cxn modelId="{E867CF1C-0D5E-4AB2-8085-040FD9B78798}" type="presParOf" srcId="{CAB58610-EE07-4661-B100-A553D3D0392B}" destId="{2C4B8EFC-7057-42E8-BCA8-B5B130058968}" srcOrd="0" destOrd="0" presId="urn:microsoft.com/office/officeart/2005/8/layout/hierarchy1"/>
    <dgm:cxn modelId="{2558FD46-BEB6-4932-8191-2F46727BA9FB}" type="presParOf" srcId="{2C4B8EFC-7057-42E8-BCA8-B5B130058968}" destId="{E1B7F745-C975-41EF-9FDE-7A06088BD999}" srcOrd="0" destOrd="0" presId="urn:microsoft.com/office/officeart/2005/8/layout/hierarchy1"/>
    <dgm:cxn modelId="{5B48F8D4-9567-4510-92C8-F0BF824D8804}" type="presParOf" srcId="{2C4B8EFC-7057-42E8-BCA8-B5B130058968}" destId="{EBDD374A-43C3-4566-9964-0371FD0868B2}" srcOrd="1" destOrd="0" presId="urn:microsoft.com/office/officeart/2005/8/layout/hierarchy1"/>
    <dgm:cxn modelId="{814398FB-2F8F-433F-A950-C5CFFD5A1924}" type="presParOf" srcId="{CAB58610-EE07-4661-B100-A553D3D0392B}" destId="{2958FFCC-3D6D-41A7-A9A7-75642E02ED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FBE43E-7F71-452B-84BA-9323A93BC85D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FA75089-273A-4878-9311-F3473C8AEFD6}">
      <dgm:prSet phldrT="[Текст]" custT="1"/>
      <dgm:spPr/>
      <dgm:t>
        <a:bodyPr/>
        <a:lstStyle/>
        <a:p>
          <a:r>
            <a:rPr lang="uz-Cyrl-UZ" sz="4000" b="1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мижозлар</a:t>
          </a:r>
          <a:endParaRPr lang="uz-Cyrl-UZ" sz="40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ADF762-22E1-4031-AC21-3C510698A973}" type="sibTrans" cxnId="{B3BAC609-7684-4D35-BDB5-60FD8A74C305}">
      <dgm:prSet/>
      <dgm:spPr/>
      <dgm:t>
        <a:bodyPr/>
        <a:lstStyle/>
        <a:p>
          <a:endParaRPr lang="ru-RU"/>
        </a:p>
      </dgm:t>
    </dgm:pt>
    <dgm:pt modelId="{8B0216AF-D066-4153-829B-35979A3FBA86}" type="parTrans" cxnId="{B3BAC609-7684-4D35-BDB5-60FD8A74C305}">
      <dgm:prSet/>
      <dgm:spPr/>
      <dgm:t>
        <a:bodyPr/>
        <a:lstStyle/>
        <a:p>
          <a:endParaRPr lang="ru-RU"/>
        </a:p>
      </dgm:t>
    </dgm:pt>
    <dgm:pt modelId="{6C004F59-19A2-4FEE-8D4D-8FA90B22B8E3}">
      <dgm:prSet custT="1"/>
      <dgm:spPr/>
      <dgm:t>
        <a:bodyPr/>
        <a:lstStyle/>
        <a:p>
          <a:r>
            <a:rPr lang="uz-Cyrl-UZ" sz="40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Бюджет мижозлари:</a:t>
          </a:r>
        </a:p>
      </dgm:t>
    </dgm:pt>
    <dgm:pt modelId="{AF255E37-98FB-420B-9143-51A3CD9A5034}" type="parTrans" cxnId="{AE1DBC3B-099F-4ECC-93DE-C13ED36C9763}">
      <dgm:prSet/>
      <dgm:spPr/>
      <dgm:t>
        <a:bodyPr/>
        <a:lstStyle/>
        <a:p>
          <a:endParaRPr lang="ru-RU"/>
        </a:p>
      </dgm:t>
    </dgm:pt>
    <dgm:pt modelId="{0472B934-57FB-45D9-9AE9-C826A3F7BA66}" type="sibTrans" cxnId="{AE1DBC3B-099F-4ECC-93DE-C13ED36C9763}">
      <dgm:prSet/>
      <dgm:spPr/>
      <dgm:t>
        <a:bodyPr/>
        <a:lstStyle/>
        <a:p>
          <a:endParaRPr lang="ru-RU"/>
        </a:p>
      </dgm:t>
    </dgm:pt>
    <dgm:pt modelId="{AD168D92-0200-4ED9-8600-70E87F83CE05}">
      <dgm:prSet phldrT="[Текст]"/>
      <dgm:spPr/>
      <dgm:t>
        <a:bodyPr/>
        <a:lstStyle/>
        <a:p>
          <a:endParaRPr lang="ru-RU"/>
        </a:p>
      </dgm:t>
    </dgm:pt>
    <dgm:pt modelId="{F8616B79-8515-40CB-97F4-2EC2B8933A5B}" type="parTrans" cxnId="{039F0B66-3181-4AED-8B31-0218FAE677B2}">
      <dgm:prSet/>
      <dgm:spPr/>
      <dgm:t>
        <a:bodyPr/>
        <a:lstStyle/>
        <a:p>
          <a:endParaRPr lang="ru-RU"/>
        </a:p>
      </dgm:t>
    </dgm:pt>
    <dgm:pt modelId="{71E0711F-A794-4790-BC04-98F42A9545DA}" type="sibTrans" cxnId="{039F0B66-3181-4AED-8B31-0218FAE677B2}">
      <dgm:prSet/>
      <dgm:spPr/>
      <dgm:t>
        <a:bodyPr/>
        <a:lstStyle/>
        <a:p>
          <a:endParaRPr lang="ru-RU"/>
        </a:p>
      </dgm:t>
    </dgm:pt>
    <dgm:pt modelId="{96DB0EE0-452D-423C-B039-C1B29A672BE5}" type="pres">
      <dgm:prSet presAssocID="{56FBE43E-7F71-452B-84BA-9323A93BC85D}" presName="compositeShape" presStyleCnt="0">
        <dgm:presLayoutVars>
          <dgm:chMax val="2"/>
          <dgm:dir/>
          <dgm:resizeHandles val="exact"/>
        </dgm:presLayoutVars>
      </dgm:prSet>
      <dgm:spPr/>
    </dgm:pt>
    <dgm:pt modelId="{63CFD4A1-2E26-4433-BF49-1D06D2B94DAE}" type="pres">
      <dgm:prSet presAssocID="{56FBE43E-7F71-452B-84BA-9323A93BC85D}" presName="ribbon" presStyleLbl="node1" presStyleIdx="0" presStyleCnt="1" custScaleY="79850" custLinFactNeighborY="10304"/>
      <dgm:spPr>
        <a:gradFill flip="none" rotWithShape="1">
          <a:gsLst>
            <a:gs pos="0">
              <a:schemeClr val="accent5">
                <a:lumMod val="75000"/>
              </a:schemeClr>
            </a:gs>
            <a:gs pos="86000">
              <a:schemeClr val="accent6">
                <a:lumMod val="75000"/>
              </a:schemeClr>
            </a:gs>
          </a:gsLst>
          <a:lin ang="0" scaled="1"/>
          <a:tileRect/>
        </a:gradFill>
        <a:effectLst>
          <a:outerShdw blurRad="50800" dist="38100" algn="l" rotWithShape="0">
            <a:prstClr val="black">
              <a:alpha val="40000"/>
            </a:prstClr>
          </a:outerShdw>
        </a:effectLst>
      </dgm:spPr>
    </dgm:pt>
    <dgm:pt modelId="{9FB061D2-E5A6-4D66-8CBF-04614DE36B1F}" type="pres">
      <dgm:prSet presAssocID="{56FBE43E-7F71-452B-84BA-9323A93BC85D}" presName="leftArrowText" presStyleLbl="node1" presStyleIdx="0" presStyleCnt="1" custScaleY="45014" custLinFactNeighborX="308" custLinFactNeighborY="20635">
        <dgm:presLayoutVars>
          <dgm:chMax val="0"/>
          <dgm:bulletEnabled val="1"/>
        </dgm:presLayoutVars>
      </dgm:prSet>
      <dgm:spPr/>
    </dgm:pt>
    <dgm:pt modelId="{678FEE1D-4D15-4154-9188-31609CFD02BC}" type="pres">
      <dgm:prSet presAssocID="{56FBE43E-7F71-452B-84BA-9323A93BC85D}" presName="rightArrowText" presStyleLbl="node1" presStyleIdx="0" presStyleCnt="1" custScaleX="117367" custScaleY="53587" custLinFactNeighborX="372" custLinFactNeighborY="16288">
        <dgm:presLayoutVars>
          <dgm:chMax val="0"/>
          <dgm:bulletEnabled val="1"/>
        </dgm:presLayoutVars>
      </dgm:prSet>
      <dgm:spPr/>
    </dgm:pt>
  </dgm:ptLst>
  <dgm:cxnLst>
    <dgm:cxn modelId="{B3BAC609-7684-4D35-BDB5-60FD8A74C305}" srcId="{56FBE43E-7F71-452B-84BA-9323A93BC85D}" destId="{AFA75089-273A-4878-9311-F3473C8AEFD6}" srcOrd="1" destOrd="0" parTransId="{8B0216AF-D066-4153-829B-35979A3FBA86}" sibTransId="{97ADF762-22E1-4031-AC21-3C510698A973}"/>
    <dgm:cxn modelId="{C50B8535-06A3-43AA-90B9-B5CC252450B3}" type="presOf" srcId="{AFA75089-273A-4878-9311-F3473C8AEFD6}" destId="{678FEE1D-4D15-4154-9188-31609CFD02BC}" srcOrd="0" destOrd="0" presId="urn:microsoft.com/office/officeart/2005/8/layout/arrow6"/>
    <dgm:cxn modelId="{AE1DBC3B-099F-4ECC-93DE-C13ED36C9763}" srcId="{56FBE43E-7F71-452B-84BA-9323A93BC85D}" destId="{6C004F59-19A2-4FEE-8D4D-8FA90B22B8E3}" srcOrd="0" destOrd="0" parTransId="{AF255E37-98FB-420B-9143-51A3CD9A5034}" sibTransId="{0472B934-57FB-45D9-9AE9-C826A3F7BA66}"/>
    <dgm:cxn modelId="{039F0B66-3181-4AED-8B31-0218FAE677B2}" srcId="{56FBE43E-7F71-452B-84BA-9323A93BC85D}" destId="{AD168D92-0200-4ED9-8600-70E87F83CE05}" srcOrd="2" destOrd="0" parTransId="{F8616B79-8515-40CB-97F4-2EC2B8933A5B}" sibTransId="{71E0711F-A794-4790-BC04-98F42A9545DA}"/>
    <dgm:cxn modelId="{15330A50-683B-4A2F-999F-C5538BB00AFC}" type="presOf" srcId="{56FBE43E-7F71-452B-84BA-9323A93BC85D}" destId="{96DB0EE0-452D-423C-B039-C1B29A672BE5}" srcOrd="0" destOrd="0" presId="urn:microsoft.com/office/officeart/2005/8/layout/arrow6"/>
    <dgm:cxn modelId="{4024357C-682E-42D7-96B8-5C51C2D6EA7E}" type="presOf" srcId="{6C004F59-19A2-4FEE-8D4D-8FA90B22B8E3}" destId="{9FB061D2-E5A6-4D66-8CBF-04614DE36B1F}" srcOrd="0" destOrd="0" presId="urn:microsoft.com/office/officeart/2005/8/layout/arrow6"/>
    <dgm:cxn modelId="{FA862BEF-DA7F-4010-BFC7-31BAAF6C7F42}" type="presParOf" srcId="{96DB0EE0-452D-423C-B039-C1B29A672BE5}" destId="{63CFD4A1-2E26-4433-BF49-1D06D2B94DAE}" srcOrd="0" destOrd="0" presId="urn:microsoft.com/office/officeart/2005/8/layout/arrow6"/>
    <dgm:cxn modelId="{867E11E9-9AD9-499D-B264-448CDDA3E53C}" type="presParOf" srcId="{96DB0EE0-452D-423C-B039-C1B29A672BE5}" destId="{9FB061D2-E5A6-4D66-8CBF-04614DE36B1F}" srcOrd="1" destOrd="0" presId="urn:microsoft.com/office/officeart/2005/8/layout/arrow6"/>
    <dgm:cxn modelId="{7A7ED0FD-8732-4FC0-93EA-99833C16C17C}" type="presParOf" srcId="{96DB0EE0-452D-423C-B039-C1B29A672BE5}" destId="{678FEE1D-4D15-4154-9188-31609CFD02BC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0BB8F-9B36-42C4-BD0E-BFEB2CC6C175}">
      <dsp:nvSpPr>
        <dsp:cNvPr id="0" name=""/>
        <dsp:cNvSpPr/>
      </dsp:nvSpPr>
      <dsp:spPr>
        <a:xfrm>
          <a:off x="8805846" y="1459504"/>
          <a:ext cx="91440" cy="2719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1921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D43090-5214-48AA-851A-FCF535122B89}">
      <dsp:nvSpPr>
        <dsp:cNvPr id="0" name=""/>
        <dsp:cNvSpPr/>
      </dsp:nvSpPr>
      <dsp:spPr>
        <a:xfrm>
          <a:off x="5916034" y="593874"/>
          <a:ext cx="2935532" cy="2719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306"/>
              </a:lnTo>
              <a:lnTo>
                <a:pt x="2935532" y="185306"/>
              </a:lnTo>
              <a:lnTo>
                <a:pt x="2935532" y="271921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F056F6-C0C9-4C1D-AFC9-8E963D852A66}">
      <dsp:nvSpPr>
        <dsp:cNvPr id="0" name=""/>
        <dsp:cNvSpPr/>
      </dsp:nvSpPr>
      <dsp:spPr>
        <a:xfrm>
          <a:off x="2934782" y="4056393"/>
          <a:ext cx="91440" cy="2719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1921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F35308-E05E-4B5C-8A1C-AC79F21DD852}">
      <dsp:nvSpPr>
        <dsp:cNvPr id="0" name=""/>
        <dsp:cNvSpPr/>
      </dsp:nvSpPr>
      <dsp:spPr>
        <a:xfrm>
          <a:off x="2934782" y="3190763"/>
          <a:ext cx="91440" cy="2719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1921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4CF435-64C5-4B08-99DA-D4D2C23CB14E}">
      <dsp:nvSpPr>
        <dsp:cNvPr id="0" name=""/>
        <dsp:cNvSpPr/>
      </dsp:nvSpPr>
      <dsp:spPr>
        <a:xfrm>
          <a:off x="2934782" y="2325133"/>
          <a:ext cx="91440" cy="2719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1921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1061EE-B41D-4D27-A52F-D62A2537E9C6}">
      <dsp:nvSpPr>
        <dsp:cNvPr id="0" name=""/>
        <dsp:cNvSpPr/>
      </dsp:nvSpPr>
      <dsp:spPr>
        <a:xfrm>
          <a:off x="2934782" y="1459504"/>
          <a:ext cx="91440" cy="2719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1921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4C13E6-DFB0-41D9-BCE3-51A8E108828E}">
      <dsp:nvSpPr>
        <dsp:cNvPr id="0" name=""/>
        <dsp:cNvSpPr/>
      </dsp:nvSpPr>
      <dsp:spPr>
        <a:xfrm>
          <a:off x="2980502" y="593874"/>
          <a:ext cx="2935532" cy="271921"/>
        </a:xfrm>
        <a:custGeom>
          <a:avLst/>
          <a:gdLst/>
          <a:ahLst/>
          <a:cxnLst/>
          <a:rect l="0" t="0" r="0" b="0"/>
          <a:pathLst>
            <a:path>
              <a:moveTo>
                <a:pt x="2935532" y="0"/>
              </a:moveTo>
              <a:lnTo>
                <a:pt x="2935532" y="185306"/>
              </a:lnTo>
              <a:lnTo>
                <a:pt x="0" y="185306"/>
              </a:lnTo>
              <a:lnTo>
                <a:pt x="0" y="271921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6F7AB6-5608-4100-945C-BB4675089BEE}">
      <dsp:nvSpPr>
        <dsp:cNvPr id="0" name=""/>
        <dsp:cNvSpPr/>
      </dsp:nvSpPr>
      <dsp:spPr>
        <a:xfrm>
          <a:off x="3084388" y="166"/>
          <a:ext cx="5663292" cy="5937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969D91-0607-4868-AD34-2ABE2D314C55}">
      <dsp:nvSpPr>
        <dsp:cNvPr id="0" name=""/>
        <dsp:cNvSpPr/>
      </dsp:nvSpPr>
      <dsp:spPr>
        <a:xfrm>
          <a:off x="3188273" y="98858"/>
          <a:ext cx="5663292" cy="5937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b="1" kern="1200" baseline="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ДАВЛАТ ХАРИДЛАРИНИ АМАЛГА ОШИРИШ ТУРЛАРИ </a:t>
          </a:r>
        </a:p>
      </dsp:txBody>
      <dsp:txXfrm>
        <a:off x="3205662" y="116247"/>
        <a:ext cx="5628514" cy="558930"/>
      </dsp:txXfrm>
    </dsp:sp>
    <dsp:sp modelId="{5A2A1D4A-EDE6-4C6E-B2CB-55538B9FC447}">
      <dsp:nvSpPr>
        <dsp:cNvPr id="0" name=""/>
        <dsp:cNvSpPr/>
      </dsp:nvSpPr>
      <dsp:spPr>
        <a:xfrm>
          <a:off x="148855" y="865796"/>
          <a:ext cx="5663292" cy="5937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78DCDF-DAB3-4F27-914E-2E0B321A035D}">
      <dsp:nvSpPr>
        <dsp:cNvPr id="0" name=""/>
        <dsp:cNvSpPr/>
      </dsp:nvSpPr>
      <dsp:spPr>
        <a:xfrm>
          <a:off x="252741" y="964487"/>
          <a:ext cx="5663292" cy="5937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РАҚОБАТЛИ</a:t>
          </a:r>
          <a:r>
            <a:rPr lang="uz-Cyrl-UZ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130" y="981876"/>
        <a:ext cx="5628514" cy="558930"/>
      </dsp:txXfrm>
    </dsp:sp>
    <dsp:sp modelId="{085FAB6C-018E-41E1-9A17-1664215129C4}">
      <dsp:nvSpPr>
        <dsp:cNvPr id="0" name=""/>
        <dsp:cNvSpPr/>
      </dsp:nvSpPr>
      <dsp:spPr>
        <a:xfrm>
          <a:off x="148855" y="1731425"/>
          <a:ext cx="5663292" cy="5937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9F6FDA-4FBB-465B-94D1-9A719E85141B}">
      <dsp:nvSpPr>
        <dsp:cNvPr id="0" name=""/>
        <dsp:cNvSpPr/>
      </dsp:nvSpPr>
      <dsp:spPr>
        <a:xfrm>
          <a:off x="252741" y="1830117"/>
          <a:ext cx="5663292" cy="5937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Электрон дўкон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130" y="1847506"/>
        <a:ext cx="5628514" cy="558930"/>
      </dsp:txXfrm>
    </dsp:sp>
    <dsp:sp modelId="{4A699113-8C23-4E1A-B23E-9844D9B4A3B6}">
      <dsp:nvSpPr>
        <dsp:cNvPr id="0" name=""/>
        <dsp:cNvSpPr/>
      </dsp:nvSpPr>
      <dsp:spPr>
        <a:xfrm>
          <a:off x="148855" y="2597055"/>
          <a:ext cx="5663292" cy="5937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D96B37-3048-44D8-80E6-8EC9E3A37127}">
      <dsp:nvSpPr>
        <dsp:cNvPr id="0" name=""/>
        <dsp:cNvSpPr/>
      </dsp:nvSpPr>
      <dsp:spPr>
        <a:xfrm>
          <a:off x="252741" y="2695747"/>
          <a:ext cx="5663292" cy="5937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Аукцион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130" y="2713136"/>
        <a:ext cx="5628514" cy="558930"/>
      </dsp:txXfrm>
    </dsp:sp>
    <dsp:sp modelId="{79DCC31A-A72B-4EDF-9EF8-246403DD63FE}">
      <dsp:nvSpPr>
        <dsp:cNvPr id="0" name=""/>
        <dsp:cNvSpPr/>
      </dsp:nvSpPr>
      <dsp:spPr>
        <a:xfrm>
          <a:off x="148855" y="3462684"/>
          <a:ext cx="5663292" cy="5937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F2ED29-4F48-4EC6-B8C3-3C2F1C2053B2}">
      <dsp:nvSpPr>
        <dsp:cNvPr id="0" name=""/>
        <dsp:cNvSpPr/>
      </dsp:nvSpPr>
      <dsp:spPr>
        <a:xfrm>
          <a:off x="252741" y="3561376"/>
          <a:ext cx="5663292" cy="5937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Танлов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130" y="3578765"/>
        <a:ext cx="5628514" cy="558930"/>
      </dsp:txXfrm>
    </dsp:sp>
    <dsp:sp modelId="{F3BCEAD0-F87B-469B-A8BD-2305BBE44A67}">
      <dsp:nvSpPr>
        <dsp:cNvPr id="0" name=""/>
        <dsp:cNvSpPr/>
      </dsp:nvSpPr>
      <dsp:spPr>
        <a:xfrm>
          <a:off x="148855" y="4328314"/>
          <a:ext cx="5663292" cy="5937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EFECDC-193C-4ADF-9974-2F77C73B4990}">
      <dsp:nvSpPr>
        <dsp:cNvPr id="0" name=""/>
        <dsp:cNvSpPr/>
      </dsp:nvSpPr>
      <dsp:spPr>
        <a:xfrm>
          <a:off x="252741" y="4427006"/>
          <a:ext cx="5663292" cy="5937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Тендер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130" y="4444395"/>
        <a:ext cx="5628514" cy="558930"/>
      </dsp:txXfrm>
    </dsp:sp>
    <dsp:sp modelId="{48E0B562-9EEE-467D-9FDC-8AFAE431B47B}">
      <dsp:nvSpPr>
        <dsp:cNvPr id="0" name=""/>
        <dsp:cNvSpPr/>
      </dsp:nvSpPr>
      <dsp:spPr>
        <a:xfrm>
          <a:off x="6019920" y="865796"/>
          <a:ext cx="5663292" cy="5937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BA29C2-6B6C-4109-9AB9-B7CC909AB8CE}">
      <dsp:nvSpPr>
        <dsp:cNvPr id="0" name=""/>
        <dsp:cNvSpPr/>
      </dsp:nvSpPr>
      <dsp:spPr>
        <a:xfrm>
          <a:off x="6123806" y="964487"/>
          <a:ext cx="5663292" cy="5937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РАҚОБАТСИЗ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41195" y="981876"/>
        <a:ext cx="5628514" cy="558930"/>
      </dsp:txXfrm>
    </dsp:sp>
    <dsp:sp modelId="{E1B7F745-C975-41EF-9FDE-7A06088BD999}">
      <dsp:nvSpPr>
        <dsp:cNvPr id="0" name=""/>
        <dsp:cNvSpPr/>
      </dsp:nvSpPr>
      <dsp:spPr>
        <a:xfrm>
          <a:off x="6019920" y="1731425"/>
          <a:ext cx="5663292" cy="5937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DD374A-43C3-4566-9964-0371FD0868B2}">
      <dsp:nvSpPr>
        <dsp:cNvPr id="0" name=""/>
        <dsp:cNvSpPr/>
      </dsp:nvSpPr>
      <dsp:spPr>
        <a:xfrm>
          <a:off x="6123806" y="1830117"/>
          <a:ext cx="5663292" cy="5937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Ягона етказиб берувчи билан амалга ошириладиган харидлар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41195" y="1847506"/>
        <a:ext cx="5628514" cy="5589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FD4A1-2E26-4433-BF49-1D06D2B94DAE}">
      <dsp:nvSpPr>
        <dsp:cNvPr id="0" name=""/>
        <dsp:cNvSpPr/>
      </dsp:nvSpPr>
      <dsp:spPr>
        <a:xfrm>
          <a:off x="425726" y="803109"/>
          <a:ext cx="9964135" cy="3182544"/>
        </a:xfrm>
        <a:prstGeom prst="leftRightRibbon">
          <a:avLst/>
        </a:prstGeom>
        <a:gradFill flip="none" rotWithShape="1">
          <a:gsLst>
            <a:gs pos="0">
              <a:schemeClr val="accent5">
                <a:lumMod val="75000"/>
              </a:schemeClr>
            </a:gs>
            <a:gs pos="86000">
              <a:schemeClr val="accent6">
                <a:lumMod val="75000"/>
              </a:schemeClr>
            </a:gs>
          </a:gsLst>
          <a:lin ang="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B061D2-E5A6-4D66-8CBF-04614DE36B1F}">
      <dsp:nvSpPr>
        <dsp:cNvPr id="0" name=""/>
        <dsp:cNvSpPr/>
      </dsp:nvSpPr>
      <dsp:spPr>
        <a:xfrm>
          <a:off x="1631550" y="1637415"/>
          <a:ext cx="3288164" cy="87911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2240" rIns="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4000" kern="12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Бюджет мижозлари:</a:t>
          </a:r>
        </a:p>
      </dsp:txBody>
      <dsp:txXfrm>
        <a:off x="1631550" y="1637415"/>
        <a:ext cx="3288164" cy="879110"/>
      </dsp:txXfrm>
    </dsp:sp>
    <dsp:sp modelId="{678FEE1D-4D15-4154-9188-31609CFD02BC}">
      <dsp:nvSpPr>
        <dsp:cNvPr id="0" name=""/>
        <dsp:cNvSpPr/>
      </dsp:nvSpPr>
      <dsp:spPr>
        <a:xfrm>
          <a:off x="5084808" y="2106510"/>
          <a:ext cx="4560896" cy="104653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2240" rIns="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4000" b="1" kern="1200" noProof="0" dirty="0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мижозлар</a:t>
          </a:r>
          <a:endParaRPr lang="uz-Cyrl-UZ" sz="4000" kern="12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4808" y="2106510"/>
        <a:ext cx="4560896" cy="10465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D6255C-EC74-479D-B900-AE4775D16969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879FE6-F6A0-4C23-91C4-09F632FFD7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130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387;p1:notes">
            <a:extLst>
              <a:ext uri="{FF2B5EF4-FFF2-40B4-BE49-F238E27FC236}">
                <a16:creationId xmlns:a16="http://schemas.microsoft.com/office/drawing/2014/main" id="{ECDC00B7-A41D-4E87-9EDF-F47B88A9143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8500" y="4025900"/>
            <a:ext cx="5586413" cy="3813175"/>
          </a:xfrm>
        </p:spPr>
        <p:txBody>
          <a:bodyPr tIns="45700" bIns="45700"/>
          <a:lstStyle/>
          <a:p>
            <a:pPr marL="0" indent="0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1" name="Google Shape;388;p1:notes">
            <a:extLst>
              <a:ext uri="{FF2B5EF4-FFF2-40B4-BE49-F238E27FC236}">
                <a16:creationId xmlns:a16="http://schemas.microsoft.com/office/drawing/2014/main" id="{D00684D1-E251-4765-902B-148FDB1CD7A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65163" y="635000"/>
            <a:ext cx="5651500" cy="3178175"/>
          </a:xfrm>
          <a:custGeom>
            <a:avLst/>
            <a:gdLst>
              <a:gd name="T0" fmla="*/ 0 w 120000"/>
              <a:gd name="T1" fmla="*/ 0 h 120000"/>
              <a:gd name="T2" fmla="*/ 5651500 w 120000"/>
              <a:gd name="T3" fmla="*/ 0 h 120000"/>
              <a:gd name="T4" fmla="*/ 5651500 w 120000"/>
              <a:gd name="T5" fmla="*/ 3178175 h 120000"/>
              <a:gd name="T6" fmla="*/ 0 w 120000"/>
              <a:gd name="T7" fmla="*/ 31781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879FE6-F6A0-4C23-91C4-09F632FFD7E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2975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075405-1AD0-48CB-9E1F-A40409F816C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5083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66EAD3-2BC3-45A8-AC0F-5A69AA2B3133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748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2720ED8-2E25-4281-B705-8797F7146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1045D3AF-5051-4277-A912-CE4B775863E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916701" y="1399627"/>
            <a:ext cx="8358598" cy="2620163"/>
          </a:xfrm>
          <a:custGeom>
            <a:avLst/>
            <a:gdLst/>
            <a:ahLst/>
            <a:cxnLst/>
            <a:rect l="l" t="t" r="r" b="b"/>
            <a:pathLst>
              <a:path w="2839593" h="890125">
                <a:moveTo>
                  <a:pt x="2471471" y="493853"/>
                </a:moveTo>
                <a:cubicBezTo>
                  <a:pt x="2419457" y="493675"/>
                  <a:pt x="2373771" y="503486"/>
                  <a:pt x="2334411" y="523284"/>
                </a:cubicBezTo>
                <a:cubicBezTo>
                  <a:pt x="2295052" y="543083"/>
                  <a:pt x="2274063" y="573937"/>
                  <a:pt x="2271446" y="615847"/>
                </a:cubicBezTo>
                <a:cubicBezTo>
                  <a:pt x="2271091" y="650006"/>
                  <a:pt x="2287964" y="679589"/>
                  <a:pt x="2322063" y="704598"/>
                </a:cubicBezTo>
                <a:cubicBezTo>
                  <a:pt x="2356162" y="729607"/>
                  <a:pt x="2405965" y="742722"/>
                  <a:pt x="2471471" y="743942"/>
                </a:cubicBezTo>
                <a:cubicBezTo>
                  <a:pt x="2536977" y="742798"/>
                  <a:pt x="2586780" y="729836"/>
                  <a:pt x="2620880" y="705056"/>
                </a:cubicBezTo>
                <a:cubicBezTo>
                  <a:pt x="2654979" y="680276"/>
                  <a:pt x="2671851" y="650540"/>
                  <a:pt x="2671496" y="615847"/>
                </a:cubicBezTo>
                <a:cubicBezTo>
                  <a:pt x="2669336" y="573937"/>
                  <a:pt x="2649263" y="543083"/>
                  <a:pt x="2611275" y="523284"/>
                </a:cubicBezTo>
                <a:cubicBezTo>
                  <a:pt x="2573287" y="503486"/>
                  <a:pt x="2526686" y="493675"/>
                  <a:pt x="2471471" y="493853"/>
                </a:cubicBezTo>
                <a:close/>
                <a:moveTo>
                  <a:pt x="1165784" y="151791"/>
                </a:moveTo>
                <a:cubicBezTo>
                  <a:pt x="1144605" y="151703"/>
                  <a:pt x="1123425" y="154682"/>
                  <a:pt x="1102246" y="160727"/>
                </a:cubicBezTo>
                <a:cubicBezTo>
                  <a:pt x="1059887" y="172816"/>
                  <a:pt x="1024398" y="197259"/>
                  <a:pt x="995777" y="234054"/>
                </a:cubicBezTo>
                <a:cubicBezTo>
                  <a:pt x="967156" y="270850"/>
                  <a:pt x="952273" y="320086"/>
                  <a:pt x="951129" y="381763"/>
                </a:cubicBezTo>
                <a:lnTo>
                  <a:pt x="951129" y="504902"/>
                </a:lnTo>
                <a:cubicBezTo>
                  <a:pt x="952273" y="566837"/>
                  <a:pt x="967156" y="616386"/>
                  <a:pt x="995777" y="653547"/>
                </a:cubicBezTo>
                <a:cubicBezTo>
                  <a:pt x="1024398" y="690708"/>
                  <a:pt x="1059887" y="715482"/>
                  <a:pt x="1102246" y="727869"/>
                </a:cubicBezTo>
                <a:cubicBezTo>
                  <a:pt x="1144605" y="740256"/>
                  <a:pt x="1186963" y="740256"/>
                  <a:pt x="1229322" y="727869"/>
                </a:cubicBezTo>
                <a:cubicBezTo>
                  <a:pt x="1271681" y="715482"/>
                  <a:pt x="1307171" y="690708"/>
                  <a:pt x="1335791" y="653547"/>
                </a:cubicBezTo>
                <a:cubicBezTo>
                  <a:pt x="1364412" y="616386"/>
                  <a:pt x="1379295" y="566837"/>
                  <a:pt x="1380439" y="504902"/>
                </a:cubicBezTo>
                <a:lnTo>
                  <a:pt x="1380439" y="381763"/>
                </a:lnTo>
                <a:cubicBezTo>
                  <a:pt x="1379295" y="320788"/>
                  <a:pt x="1364412" y="271903"/>
                  <a:pt x="1335791" y="235108"/>
                </a:cubicBezTo>
                <a:cubicBezTo>
                  <a:pt x="1307171" y="198312"/>
                  <a:pt x="1271681" y="173694"/>
                  <a:pt x="1229322" y="161253"/>
                </a:cubicBezTo>
                <a:cubicBezTo>
                  <a:pt x="1208143" y="155033"/>
                  <a:pt x="1186963" y="151879"/>
                  <a:pt x="1165784" y="151791"/>
                </a:cubicBezTo>
                <a:close/>
                <a:moveTo>
                  <a:pt x="2470252" y="136627"/>
                </a:moveTo>
                <a:cubicBezTo>
                  <a:pt x="2409800" y="138000"/>
                  <a:pt x="2364518" y="150809"/>
                  <a:pt x="2334407" y="175056"/>
                </a:cubicBezTo>
                <a:cubicBezTo>
                  <a:pt x="2304295" y="199303"/>
                  <a:pt x="2289811" y="226752"/>
                  <a:pt x="2290953" y="257404"/>
                </a:cubicBezTo>
                <a:cubicBezTo>
                  <a:pt x="2293672" y="294944"/>
                  <a:pt x="2312324" y="324173"/>
                  <a:pt x="2346908" y="345090"/>
                </a:cubicBezTo>
                <a:cubicBezTo>
                  <a:pt x="2381492" y="366008"/>
                  <a:pt x="2423014" y="376632"/>
                  <a:pt x="2471472" y="376962"/>
                </a:cubicBezTo>
                <a:cubicBezTo>
                  <a:pt x="2522065" y="376632"/>
                  <a:pt x="2564196" y="366008"/>
                  <a:pt x="2597865" y="345090"/>
                </a:cubicBezTo>
                <a:cubicBezTo>
                  <a:pt x="2631535" y="324173"/>
                  <a:pt x="2649576" y="294944"/>
                  <a:pt x="2651989" y="257404"/>
                </a:cubicBezTo>
                <a:cubicBezTo>
                  <a:pt x="2652267" y="220881"/>
                  <a:pt x="2635851" y="191754"/>
                  <a:pt x="2602742" y="170024"/>
                </a:cubicBezTo>
                <a:cubicBezTo>
                  <a:pt x="2569633" y="148293"/>
                  <a:pt x="2525470" y="137161"/>
                  <a:pt x="2470252" y="136627"/>
                </a:cubicBezTo>
                <a:close/>
                <a:moveTo>
                  <a:pt x="1608811" y="16079"/>
                </a:moveTo>
                <a:lnTo>
                  <a:pt x="1901267" y="16079"/>
                </a:lnTo>
                <a:lnTo>
                  <a:pt x="1901267" y="734188"/>
                </a:lnTo>
                <a:lnTo>
                  <a:pt x="2019529" y="734188"/>
                </a:lnTo>
                <a:lnTo>
                  <a:pt x="2019529" y="870586"/>
                </a:lnTo>
                <a:lnTo>
                  <a:pt x="1613685" y="870586"/>
                </a:lnTo>
                <a:lnTo>
                  <a:pt x="1613688" y="734188"/>
                </a:lnTo>
                <a:lnTo>
                  <a:pt x="1741704" y="734188"/>
                </a:lnTo>
                <a:lnTo>
                  <a:pt x="1741704" y="162231"/>
                </a:lnTo>
                <a:lnTo>
                  <a:pt x="1608811" y="162231"/>
                </a:lnTo>
                <a:close/>
                <a:moveTo>
                  <a:pt x="332759" y="6325"/>
                </a:moveTo>
                <a:cubicBezTo>
                  <a:pt x="390911" y="5933"/>
                  <a:pt x="446968" y="14431"/>
                  <a:pt x="500932" y="31819"/>
                </a:cubicBezTo>
                <a:cubicBezTo>
                  <a:pt x="554895" y="49207"/>
                  <a:pt x="599372" y="77839"/>
                  <a:pt x="634362" y="117715"/>
                </a:cubicBezTo>
                <a:cubicBezTo>
                  <a:pt x="669353" y="157590"/>
                  <a:pt x="687464" y="211064"/>
                  <a:pt x="688696" y="278136"/>
                </a:cubicBezTo>
                <a:cubicBezTo>
                  <a:pt x="687787" y="349635"/>
                  <a:pt x="671468" y="404110"/>
                  <a:pt x="639738" y="441561"/>
                </a:cubicBezTo>
                <a:cubicBezTo>
                  <a:pt x="608008" y="479013"/>
                  <a:pt x="566317" y="504410"/>
                  <a:pt x="514665" y="517753"/>
                </a:cubicBezTo>
                <a:cubicBezTo>
                  <a:pt x="463013" y="531096"/>
                  <a:pt x="406850" y="537353"/>
                  <a:pt x="346176" y="536525"/>
                </a:cubicBezTo>
                <a:cubicBezTo>
                  <a:pt x="321616" y="536179"/>
                  <a:pt x="295115" y="538905"/>
                  <a:pt x="266671" y="544705"/>
                </a:cubicBezTo>
                <a:cubicBezTo>
                  <a:pt x="238226" y="550505"/>
                  <a:pt x="213713" y="561457"/>
                  <a:pt x="193129" y="577561"/>
                </a:cubicBezTo>
                <a:cubicBezTo>
                  <a:pt x="172545" y="593664"/>
                  <a:pt x="161764" y="616999"/>
                  <a:pt x="160785" y="647564"/>
                </a:cubicBezTo>
                <a:lnTo>
                  <a:pt x="160785" y="720777"/>
                </a:lnTo>
                <a:lnTo>
                  <a:pt x="691134" y="720777"/>
                </a:lnTo>
                <a:lnTo>
                  <a:pt x="691134" y="870586"/>
                </a:lnTo>
                <a:lnTo>
                  <a:pt x="0" y="870586"/>
                </a:lnTo>
                <a:cubicBezTo>
                  <a:pt x="0" y="833467"/>
                  <a:pt x="0" y="796262"/>
                  <a:pt x="0" y="758974"/>
                </a:cubicBezTo>
                <a:cubicBezTo>
                  <a:pt x="0" y="721685"/>
                  <a:pt x="0" y="684142"/>
                  <a:pt x="0" y="646344"/>
                </a:cubicBezTo>
                <a:cubicBezTo>
                  <a:pt x="1157" y="581404"/>
                  <a:pt x="18605" y="530308"/>
                  <a:pt x="52345" y="493057"/>
                </a:cubicBezTo>
                <a:cubicBezTo>
                  <a:pt x="86085" y="455806"/>
                  <a:pt x="129176" y="429460"/>
                  <a:pt x="181618" y="414019"/>
                </a:cubicBezTo>
                <a:cubicBezTo>
                  <a:pt x="234061" y="398578"/>
                  <a:pt x="288913" y="391103"/>
                  <a:pt x="346176" y="391593"/>
                </a:cubicBezTo>
                <a:cubicBezTo>
                  <a:pt x="368786" y="392067"/>
                  <a:pt x="394174" y="389898"/>
                  <a:pt x="422340" y="385086"/>
                </a:cubicBezTo>
                <a:cubicBezTo>
                  <a:pt x="450506" y="380274"/>
                  <a:pt x="475082" y="369972"/>
                  <a:pt x="496065" y="354180"/>
                </a:cubicBezTo>
                <a:cubicBezTo>
                  <a:pt x="517049" y="338389"/>
                  <a:pt x="528072" y="314261"/>
                  <a:pt x="529133" y="281796"/>
                </a:cubicBezTo>
                <a:cubicBezTo>
                  <a:pt x="527913" y="235539"/>
                  <a:pt x="509313" y="201177"/>
                  <a:pt x="473331" y="178710"/>
                </a:cubicBezTo>
                <a:cubicBezTo>
                  <a:pt x="437349" y="156243"/>
                  <a:pt x="391305" y="145060"/>
                  <a:pt x="335199" y="145162"/>
                </a:cubicBezTo>
                <a:cubicBezTo>
                  <a:pt x="291290" y="145341"/>
                  <a:pt x="252259" y="155657"/>
                  <a:pt x="218107" y="176108"/>
                </a:cubicBezTo>
                <a:cubicBezTo>
                  <a:pt x="183956" y="196560"/>
                  <a:pt x="165660" y="226072"/>
                  <a:pt x="163221" y="264643"/>
                </a:cubicBezTo>
                <a:lnTo>
                  <a:pt x="3655" y="264643"/>
                </a:lnTo>
                <a:cubicBezTo>
                  <a:pt x="5187" y="204682"/>
                  <a:pt x="22154" y="155642"/>
                  <a:pt x="54555" y="117524"/>
                </a:cubicBezTo>
                <a:cubicBezTo>
                  <a:pt x="86955" y="79405"/>
                  <a:pt x="128029" y="51304"/>
                  <a:pt x="177777" y="33222"/>
                </a:cubicBezTo>
                <a:cubicBezTo>
                  <a:pt x="227525" y="15141"/>
                  <a:pt x="279186" y="6175"/>
                  <a:pt x="332759" y="6325"/>
                </a:cubicBezTo>
                <a:close/>
                <a:moveTo>
                  <a:pt x="2470252" y="2668"/>
                </a:moveTo>
                <a:cubicBezTo>
                  <a:pt x="2532552" y="2712"/>
                  <a:pt x="2590069" y="12502"/>
                  <a:pt x="2642804" y="32039"/>
                </a:cubicBezTo>
                <a:cubicBezTo>
                  <a:pt x="2695540" y="51576"/>
                  <a:pt x="2738044" y="80597"/>
                  <a:pt x="2770316" y="119102"/>
                </a:cubicBezTo>
                <a:cubicBezTo>
                  <a:pt x="2802587" y="157608"/>
                  <a:pt x="2819177" y="205335"/>
                  <a:pt x="2820086" y="262284"/>
                </a:cubicBezTo>
                <a:cubicBezTo>
                  <a:pt x="2820314" y="292631"/>
                  <a:pt x="2811636" y="322818"/>
                  <a:pt x="2794052" y="352845"/>
                </a:cubicBezTo>
                <a:cubicBezTo>
                  <a:pt x="2776468" y="382873"/>
                  <a:pt x="2748608" y="406335"/>
                  <a:pt x="2710475" y="423231"/>
                </a:cubicBezTo>
                <a:cubicBezTo>
                  <a:pt x="2754149" y="442486"/>
                  <a:pt x="2786480" y="470362"/>
                  <a:pt x="2807467" y="506857"/>
                </a:cubicBezTo>
                <a:cubicBezTo>
                  <a:pt x="2828453" y="543352"/>
                  <a:pt x="2839162" y="578869"/>
                  <a:pt x="2839593" y="613407"/>
                </a:cubicBezTo>
                <a:cubicBezTo>
                  <a:pt x="2839708" y="679412"/>
                  <a:pt x="2822425" y="732856"/>
                  <a:pt x="2787745" y="773740"/>
                </a:cubicBezTo>
                <a:cubicBezTo>
                  <a:pt x="2753065" y="814624"/>
                  <a:pt x="2707611" y="844399"/>
                  <a:pt x="2651383" y="863066"/>
                </a:cubicBezTo>
                <a:cubicBezTo>
                  <a:pt x="2595155" y="881732"/>
                  <a:pt x="2534778" y="890741"/>
                  <a:pt x="2470252" y="890093"/>
                </a:cubicBezTo>
                <a:cubicBezTo>
                  <a:pt x="2407291" y="889997"/>
                  <a:pt x="2347847" y="880717"/>
                  <a:pt x="2291921" y="862253"/>
                </a:cubicBezTo>
                <a:cubicBezTo>
                  <a:pt x="2235994" y="843789"/>
                  <a:pt x="2190570" y="814285"/>
                  <a:pt x="2155648" y="773739"/>
                </a:cubicBezTo>
                <a:cubicBezTo>
                  <a:pt x="2120727" y="733194"/>
                  <a:pt x="2103294" y="679750"/>
                  <a:pt x="2103349" y="613407"/>
                </a:cubicBezTo>
                <a:cubicBezTo>
                  <a:pt x="2103831" y="579174"/>
                  <a:pt x="2114744" y="544874"/>
                  <a:pt x="2136087" y="510510"/>
                </a:cubicBezTo>
                <a:cubicBezTo>
                  <a:pt x="2157431" y="476145"/>
                  <a:pt x="2189970" y="449488"/>
                  <a:pt x="2233703" y="430537"/>
                </a:cubicBezTo>
                <a:cubicBezTo>
                  <a:pt x="2197263" y="410597"/>
                  <a:pt x="2170262" y="385919"/>
                  <a:pt x="2152702" y="356504"/>
                </a:cubicBezTo>
                <a:cubicBezTo>
                  <a:pt x="2135142" y="327088"/>
                  <a:pt x="2126412" y="295681"/>
                  <a:pt x="2126514" y="262284"/>
                </a:cubicBezTo>
                <a:cubicBezTo>
                  <a:pt x="2127324" y="204952"/>
                  <a:pt x="2143297" y="157044"/>
                  <a:pt x="2174433" y="118561"/>
                </a:cubicBezTo>
                <a:cubicBezTo>
                  <a:pt x="2205569" y="80078"/>
                  <a:pt x="2247005" y="51147"/>
                  <a:pt x="2298739" y="31768"/>
                </a:cubicBezTo>
                <a:cubicBezTo>
                  <a:pt x="2350474" y="12389"/>
                  <a:pt x="2407645" y="2689"/>
                  <a:pt x="2470252" y="2668"/>
                </a:cubicBezTo>
                <a:close/>
                <a:moveTo>
                  <a:pt x="1165784" y="1"/>
                </a:moveTo>
                <a:cubicBezTo>
                  <a:pt x="1202707" y="30"/>
                  <a:pt x="1239630" y="5150"/>
                  <a:pt x="1276553" y="15359"/>
                </a:cubicBezTo>
                <a:cubicBezTo>
                  <a:pt x="1350398" y="35778"/>
                  <a:pt x="1412269" y="76529"/>
                  <a:pt x="1462165" y="137611"/>
                </a:cubicBezTo>
                <a:cubicBezTo>
                  <a:pt x="1512061" y="198693"/>
                  <a:pt x="1538006" y="280077"/>
                  <a:pt x="1540002" y="381763"/>
                </a:cubicBezTo>
                <a:lnTo>
                  <a:pt x="1540002" y="504902"/>
                </a:lnTo>
                <a:cubicBezTo>
                  <a:pt x="1538006" y="606588"/>
                  <a:pt x="1512061" y="687972"/>
                  <a:pt x="1462165" y="749054"/>
                </a:cubicBezTo>
                <a:cubicBezTo>
                  <a:pt x="1412269" y="810136"/>
                  <a:pt x="1350398" y="850887"/>
                  <a:pt x="1276553" y="871306"/>
                </a:cubicBezTo>
                <a:cubicBezTo>
                  <a:pt x="1202707" y="891725"/>
                  <a:pt x="1128861" y="891784"/>
                  <a:pt x="1055016" y="871481"/>
                </a:cubicBezTo>
                <a:cubicBezTo>
                  <a:pt x="981170" y="851179"/>
                  <a:pt x="919299" y="810487"/>
                  <a:pt x="869403" y="749405"/>
                </a:cubicBezTo>
                <a:cubicBezTo>
                  <a:pt x="819508" y="688323"/>
                  <a:pt x="793562" y="606822"/>
                  <a:pt x="791566" y="504902"/>
                </a:cubicBezTo>
                <a:lnTo>
                  <a:pt x="791566" y="381763"/>
                </a:lnTo>
                <a:cubicBezTo>
                  <a:pt x="793562" y="279843"/>
                  <a:pt x="819508" y="198341"/>
                  <a:pt x="869403" y="137260"/>
                </a:cubicBezTo>
                <a:cubicBezTo>
                  <a:pt x="919299" y="76178"/>
                  <a:pt x="981170" y="35486"/>
                  <a:pt x="1055016" y="15184"/>
                </a:cubicBezTo>
                <a:cubicBezTo>
                  <a:pt x="1091938" y="5033"/>
                  <a:pt x="1128861" y="-28"/>
                  <a:pt x="1165784" y="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Image Placeholder</a:t>
            </a:r>
          </a:p>
        </p:txBody>
      </p:sp>
    </p:spTree>
    <p:extLst>
      <p:ext uri="{BB962C8B-B14F-4D97-AF65-F5344CB8AC3E}">
        <p14:creationId xmlns:p14="http://schemas.microsoft.com/office/powerpoint/2010/main" val="395296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2720ED8-2E25-4281-B705-8797F7146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39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AFBC02EE-3DC6-454B-B75B-AEF90C4D9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1676" y="473246"/>
            <a:ext cx="8668657" cy="3877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ctr">
              <a:defRPr sz="2800" b="1">
                <a:solidFill>
                  <a:schemeClr val="tx1">
                    <a:lumMod val="85000"/>
                    <a:lumOff val="15000"/>
                  </a:schemeClr>
                </a:solidFill>
                <a:latin typeface="Raleway" panose="020B05030301010600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CF1E9477-E319-445C-A2D1-86BDB4DBB3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50820" y="1084209"/>
            <a:ext cx="6690360" cy="166199"/>
          </a:xfrm>
          <a:prstGeom prst="rect">
            <a:avLst/>
          </a:prstGeom>
          <a:ln w="3175">
            <a:noFill/>
          </a:ln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155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09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464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618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B39D9C07-5556-43F5-B78A-DCCA925DA5FA}"/>
              </a:ext>
            </a:extLst>
          </p:cNvPr>
          <p:cNvSpPr/>
          <p:nvPr userDrawn="1"/>
        </p:nvSpPr>
        <p:spPr>
          <a:xfrm>
            <a:off x="5646000" y="949767"/>
            <a:ext cx="900000" cy="4571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8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54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AFBC02EE-3DC6-454B-B75B-AEF90C4D9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1676" y="473246"/>
            <a:ext cx="8668657" cy="3877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ctr">
              <a:defRPr sz="2800" b="1">
                <a:solidFill>
                  <a:schemeClr val="tx1">
                    <a:lumMod val="85000"/>
                    <a:lumOff val="15000"/>
                  </a:schemeClr>
                </a:solidFill>
                <a:latin typeface="Raleway" panose="020B05030301010600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CF1E9477-E319-445C-A2D1-86BDB4DBB3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50820" y="1084209"/>
            <a:ext cx="6690360" cy="166199"/>
          </a:xfrm>
          <a:prstGeom prst="rect">
            <a:avLst/>
          </a:prstGeom>
          <a:ln w="3175">
            <a:noFill/>
          </a:ln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155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09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464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618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B39D9C07-5556-43F5-B78A-DCCA925DA5FA}"/>
              </a:ext>
            </a:extLst>
          </p:cNvPr>
          <p:cNvSpPr/>
          <p:nvPr userDrawn="1"/>
        </p:nvSpPr>
        <p:spPr>
          <a:xfrm>
            <a:off x="5646000" y="949767"/>
            <a:ext cx="900000" cy="4571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8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27263B-CEA0-4695-B951-1DAA21E79DF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638" y="1167308"/>
            <a:ext cx="3078724" cy="5584417"/>
          </a:xfrm>
          <a:prstGeom prst="rect">
            <a:avLst/>
          </a:prstGeom>
          <a:effectLst/>
        </p:spPr>
      </p:pic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C1590A0D-4C04-47B5-809E-83E9E07C61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097721" y="2152890"/>
            <a:ext cx="1962836" cy="3537801"/>
          </a:xfrm>
          <a:prstGeom prst="rect">
            <a:avLst/>
          </a:prstGeom>
        </p:spPr>
        <p:txBody>
          <a:bodyPr lIns="182880" tIns="91440" rIns="182880" bIns="91440"/>
          <a:lstStyle>
            <a:lvl1pPr marL="0" indent="0">
              <a:buFontTx/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599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CE2C554-4DF3-43CA-8489-490744BF341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75380" y="1796713"/>
            <a:ext cx="2020824" cy="2523744"/>
          </a:xfrm>
          <a:custGeom>
            <a:avLst/>
            <a:gdLst>
              <a:gd name="connsiteX0" fmla="*/ 1010412 w 2020824"/>
              <a:gd name="connsiteY0" fmla="*/ 0 h 2523744"/>
              <a:gd name="connsiteX1" fmla="*/ 2020824 w 2020824"/>
              <a:gd name="connsiteY1" fmla="*/ 1010412 h 2523744"/>
              <a:gd name="connsiteX2" fmla="*/ 2020824 w 2020824"/>
              <a:gd name="connsiteY2" fmla="*/ 1513332 h 2523744"/>
              <a:gd name="connsiteX3" fmla="*/ 1010412 w 2020824"/>
              <a:gd name="connsiteY3" fmla="*/ 2523744 h 2523744"/>
              <a:gd name="connsiteX4" fmla="*/ 0 w 2020824"/>
              <a:gd name="connsiteY4" fmla="*/ 1513332 h 2523744"/>
              <a:gd name="connsiteX5" fmla="*/ 0 w 2020824"/>
              <a:gd name="connsiteY5" fmla="*/ 1010412 h 2523744"/>
              <a:gd name="connsiteX6" fmla="*/ 1010412 w 2020824"/>
              <a:gd name="connsiteY6" fmla="*/ 0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0824" h="2523744">
                <a:moveTo>
                  <a:pt x="1010412" y="0"/>
                </a:moveTo>
                <a:cubicBezTo>
                  <a:pt x="1568447" y="0"/>
                  <a:pt x="2020824" y="452377"/>
                  <a:pt x="2020824" y="1010412"/>
                </a:cubicBezTo>
                <a:lnTo>
                  <a:pt x="2020824" y="1513332"/>
                </a:lnTo>
                <a:cubicBezTo>
                  <a:pt x="2020824" y="2071367"/>
                  <a:pt x="1568447" y="2523744"/>
                  <a:pt x="1010412" y="2523744"/>
                </a:cubicBezTo>
                <a:cubicBezTo>
                  <a:pt x="452377" y="2523744"/>
                  <a:pt x="0" y="2071367"/>
                  <a:pt x="0" y="1513332"/>
                </a:cubicBezTo>
                <a:lnTo>
                  <a:pt x="0" y="1010412"/>
                </a:lnTo>
                <a:cubicBezTo>
                  <a:pt x="0" y="452377"/>
                  <a:pt x="452377" y="0"/>
                  <a:pt x="10104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04D0B416-5B13-42A4-91A4-F64147858CB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95796" y="1796713"/>
            <a:ext cx="2020824" cy="2523744"/>
          </a:xfrm>
          <a:custGeom>
            <a:avLst/>
            <a:gdLst>
              <a:gd name="connsiteX0" fmla="*/ 1010412 w 2020824"/>
              <a:gd name="connsiteY0" fmla="*/ 0 h 2523744"/>
              <a:gd name="connsiteX1" fmla="*/ 2020824 w 2020824"/>
              <a:gd name="connsiteY1" fmla="*/ 1010412 h 2523744"/>
              <a:gd name="connsiteX2" fmla="*/ 2020824 w 2020824"/>
              <a:gd name="connsiteY2" fmla="*/ 1513332 h 2523744"/>
              <a:gd name="connsiteX3" fmla="*/ 1010412 w 2020824"/>
              <a:gd name="connsiteY3" fmla="*/ 2523744 h 2523744"/>
              <a:gd name="connsiteX4" fmla="*/ 0 w 2020824"/>
              <a:gd name="connsiteY4" fmla="*/ 1513332 h 2523744"/>
              <a:gd name="connsiteX5" fmla="*/ 0 w 2020824"/>
              <a:gd name="connsiteY5" fmla="*/ 1010412 h 2523744"/>
              <a:gd name="connsiteX6" fmla="*/ 1010412 w 2020824"/>
              <a:gd name="connsiteY6" fmla="*/ 0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0824" h="2523744">
                <a:moveTo>
                  <a:pt x="1010412" y="0"/>
                </a:moveTo>
                <a:cubicBezTo>
                  <a:pt x="1568447" y="0"/>
                  <a:pt x="2020824" y="452377"/>
                  <a:pt x="2020824" y="1010412"/>
                </a:cubicBezTo>
                <a:lnTo>
                  <a:pt x="2020824" y="1513332"/>
                </a:lnTo>
                <a:cubicBezTo>
                  <a:pt x="2020824" y="2071367"/>
                  <a:pt x="1568447" y="2523744"/>
                  <a:pt x="1010412" y="2523744"/>
                </a:cubicBezTo>
                <a:cubicBezTo>
                  <a:pt x="452377" y="2523744"/>
                  <a:pt x="0" y="2071367"/>
                  <a:pt x="0" y="1513332"/>
                </a:cubicBezTo>
                <a:lnTo>
                  <a:pt x="0" y="1010412"/>
                </a:lnTo>
                <a:cubicBezTo>
                  <a:pt x="0" y="452377"/>
                  <a:pt x="452377" y="0"/>
                  <a:pt x="10104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8BCEDDA-C8F6-4982-8796-FE9B1E1374A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316212" y="1796713"/>
            <a:ext cx="2020824" cy="2523744"/>
          </a:xfrm>
          <a:custGeom>
            <a:avLst/>
            <a:gdLst>
              <a:gd name="connsiteX0" fmla="*/ 1010412 w 2020824"/>
              <a:gd name="connsiteY0" fmla="*/ 0 h 2523744"/>
              <a:gd name="connsiteX1" fmla="*/ 2020824 w 2020824"/>
              <a:gd name="connsiteY1" fmla="*/ 1010412 h 2523744"/>
              <a:gd name="connsiteX2" fmla="*/ 2020824 w 2020824"/>
              <a:gd name="connsiteY2" fmla="*/ 1513332 h 2523744"/>
              <a:gd name="connsiteX3" fmla="*/ 1010412 w 2020824"/>
              <a:gd name="connsiteY3" fmla="*/ 2523744 h 2523744"/>
              <a:gd name="connsiteX4" fmla="*/ 0 w 2020824"/>
              <a:gd name="connsiteY4" fmla="*/ 1513332 h 2523744"/>
              <a:gd name="connsiteX5" fmla="*/ 0 w 2020824"/>
              <a:gd name="connsiteY5" fmla="*/ 1010412 h 2523744"/>
              <a:gd name="connsiteX6" fmla="*/ 1010412 w 2020824"/>
              <a:gd name="connsiteY6" fmla="*/ 0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0824" h="2523744">
                <a:moveTo>
                  <a:pt x="1010412" y="0"/>
                </a:moveTo>
                <a:cubicBezTo>
                  <a:pt x="1568447" y="0"/>
                  <a:pt x="2020824" y="452377"/>
                  <a:pt x="2020824" y="1010412"/>
                </a:cubicBezTo>
                <a:lnTo>
                  <a:pt x="2020824" y="1513332"/>
                </a:lnTo>
                <a:cubicBezTo>
                  <a:pt x="2020824" y="2071367"/>
                  <a:pt x="1568447" y="2523744"/>
                  <a:pt x="1010412" y="2523744"/>
                </a:cubicBezTo>
                <a:cubicBezTo>
                  <a:pt x="452377" y="2523744"/>
                  <a:pt x="0" y="2071367"/>
                  <a:pt x="0" y="1513332"/>
                </a:cubicBezTo>
                <a:lnTo>
                  <a:pt x="0" y="1010412"/>
                </a:lnTo>
                <a:cubicBezTo>
                  <a:pt x="0" y="452377"/>
                  <a:pt x="452377" y="0"/>
                  <a:pt x="10104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71D19F4-3D4B-4FAD-9421-EDCE876C282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54964" y="1796713"/>
            <a:ext cx="2020824" cy="2523744"/>
          </a:xfrm>
          <a:custGeom>
            <a:avLst/>
            <a:gdLst>
              <a:gd name="connsiteX0" fmla="*/ 1010412 w 2020824"/>
              <a:gd name="connsiteY0" fmla="*/ 0 h 2523744"/>
              <a:gd name="connsiteX1" fmla="*/ 2020824 w 2020824"/>
              <a:gd name="connsiteY1" fmla="*/ 1010412 h 2523744"/>
              <a:gd name="connsiteX2" fmla="*/ 2020824 w 2020824"/>
              <a:gd name="connsiteY2" fmla="*/ 1513332 h 2523744"/>
              <a:gd name="connsiteX3" fmla="*/ 1010412 w 2020824"/>
              <a:gd name="connsiteY3" fmla="*/ 2523744 h 2523744"/>
              <a:gd name="connsiteX4" fmla="*/ 0 w 2020824"/>
              <a:gd name="connsiteY4" fmla="*/ 1513332 h 2523744"/>
              <a:gd name="connsiteX5" fmla="*/ 0 w 2020824"/>
              <a:gd name="connsiteY5" fmla="*/ 1010412 h 2523744"/>
              <a:gd name="connsiteX6" fmla="*/ 1010412 w 2020824"/>
              <a:gd name="connsiteY6" fmla="*/ 0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0824" h="2523744">
                <a:moveTo>
                  <a:pt x="1010412" y="0"/>
                </a:moveTo>
                <a:cubicBezTo>
                  <a:pt x="1568447" y="0"/>
                  <a:pt x="2020824" y="452377"/>
                  <a:pt x="2020824" y="1010412"/>
                </a:cubicBezTo>
                <a:lnTo>
                  <a:pt x="2020824" y="1513332"/>
                </a:lnTo>
                <a:cubicBezTo>
                  <a:pt x="2020824" y="2071367"/>
                  <a:pt x="1568447" y="2523744"/>
                  <a:pt x="1010412" y="2523744"/>
                </a:cubicBezTo>
                <a:cubicBezTo>
                  <a:pt x="452377" y="2523744"/>
                  <a:pt x="0" y="2071367"/>
                  <a:pt x="0" y="1513332"/>
                </a:cubicBezTo>
                <a:lnTo>
                  <a:pt x="0" y="1010412"/>
                </a:lnTo>
                <a:cubicBezTo>
                  <a:pt x="0" y="452377"/>
                  <a:pt x="452377" y="0"/>
                  <a:pt x="10104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FBC02EE-3DC6-454B-B75B-AEF90C4D9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1676" y="473246"/>
            <a:ext cx="8668657" cy="3877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ctr">
              <a:defRPr sz="2800" b="1">
                <a:solidFill>
                  <a:schemeClr val="tx1">
                    <a:lumMod val="85000"/>
                    <a:lumOff val="15000"/>
                  </a:schemeClr>
                </a:solidFill>
                <a:latin typeface="Raleway" panose="020B05030301010600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CF1E9477-E319-445C-A2D1-86BDB4DBB3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50820" y="1084209"/>
            <a:ext cx="6690360" cy="166199"/>
          </a:xfrm>
          <a:prstGeom prst="rect">
            <a:avLst/>
          </a:prstGeom>
          <a:ln w="3175">
            <a:noFill/>
          </a:ln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155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09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464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618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B39D9C07-5556-43F5-B78A-DCCA925DA5FA}"/>
              </a:ext>
            </a:extLst>
          </p:cNvPr>
          <p:cNvSpPr/>
          <p:nvPr userDrawn="1"/>
        </p:nvSpPr>
        <p:spPr>
          <a:xfrm>
            <a:off x="5646000" y="949767"/>
            <a:ext cx="900000" cy="4571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8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794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893A3DB5-F4EC-49FA-AACC-404003C61DF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8288" y="0"/>
            <a:ext cx="3063240" cy="3438144"/>
          </a:xfrm>
          <a:prstGeom prst="rect">
            <a:avLst/>
          </a:prstGeom>
        </p:spPr>
        <p:txBody>
          <a:bodyPr lIns="182880" tIns="91440" rIns="182880" bIns="91440"/>
          <a:lstStyle>
            <a:lvl1pPr marL="0" indent="0">
              <a:buFontTx/>
              <a:buNone/>
              <a:defRPr sz="1600"/>
            </a:lvl1pPr>
          </a:lstStyle>
          <a:p>
            <a:endParaRPr lang="en-US"/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76D50A0A-1F06-4846-98B5-3D4342ABF8E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79744" y="0"/>
            <a:ext cx="3063240" cy="3438144"/>
          </a:xfrm>
          <a:prstGeom prst="rect">
            <a:avLst/>
          </a:prstGeom>
        </p:spPr>
        <p:txBody>
          <a:bodyPr lIns="182880" tIns="91440" rIns="182880" bIns="91440"/>
          <a:lstStyle>
            <a:lvl1pPr marL="0" indent="0">
              <a:buFontTx/>
              <a:buNone/>
              <a:defRPr sz="1600"/>
            </a:lvl1pPr>
          </a:lstStyle>
          <a:p>
            <a:endParaRPr lang="en-US"/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08FC09B1-7133-4FF9-84D1-2BAA9846286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30728" y="3438144"/>
            <a:ext cx="3063240" cy="3438144"/>
          </a:xfrm>
          <a:prstGeom prst="rect">
            <a:avLst/>
          </a:prstGeom>
        </p:spPr>
        <p:txBody>
          <a:bodyPr lIns="182880" tIns="91440" rIns="182880" bIns="91440"/>
          <a:lstStyle>
            <a:lvl1pPr marL="0" indent="0">
              <a:buFontTx/>
              <a:buNone/>
              <a:defRPr sz="1600"/>
            </a:lvl1pPr>
          </a:lstStyle>
          <a:p>
            <a:endParaRPr lang="en-US"/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C2EE6BEA-228B-4706-8711-DB61EE07610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128760" y="3438144"/>
            <a:ext cx="3063240" cy="3438144"/>
          </a:xfrm>
          <a:prstGeom prst="rect">
            <a:avLst/>
          </a:prstGeom>
        </p:spPr>
        <p:txBody>
          <a:bodyPr lIns="182880" tIns="91440" rIns="182880" bIns="91440"/>
          <a:lstStyle>
            <a:lvl1pPr marL="0" indent="0">
              <a:buFontTx/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505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893A3DB5-F4EC-49FA-AACC-404003C61DF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8289" y="0"/>
            <a:ext cx="5286027" cy="6858000"/>
          </a:xfrm>
          <a:prstGeom prst="rect">
            <a:avLst/>
          </a:prstGeom>
        </p:spPr>
        <p:txBody>
          <a:bodyPr lIns="182880" tIns="91440" rIns="182880" bIns="91440"/>
          <a:lstStyle>
            <a:lvl1pPr marL="0" indent="0">
              <a:buFontTx/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400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A41162-E758-4239-9F32-4A98BF84300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46404" y="1092624"/>
            <a:ext cx="3543300" cy="4425117"/>
          </a:xfrm>
          <a:custGeom>
            <a:avLst/>
            <a:gdLst>
              <a:gd name="connsiteX0" fmla="*/ 1010412 w 2020824"/>
              <a:gd name="connsiteY0" fmla="*/ 0 h 2523744"/>
              <a:gd name="connsiteX1" fmla="*/ 2020824 w 2020824"/>
              <a:gd name="connsiteY1" fmla="*/ 1010412 h 2523744"/>
              <a:gd name="connsiteX2" fmla="*/ 2020824 w 2020824"/>
              <a:gd name="connsiteY2" fmla="*/ 1513332 h 2523744"/>
              <a:gd name="connsiteX3" fmla="*/ 1010412 w 2020824"/>
              <a:gd name="connsiteY3" fmla="*/ 2523744 h 2523744"/>
              <a:gd name="connsiteX4" fmla="*/ 0 w 2020824"/>
              <a:gd name="connsiteY4" fmla="*/ 1513332 h 2523744"/>
              <a:gd name="connsiteX5" fmla="*/ 0 w 2020824"/>
              <a:gd name="connsiteY5" fmla="*/ 1010412 h 2523744"/>
              <a:gd name="connsiteX6" fmla="*/ 1010412 w 2020824"/>
              <a:gd name="connsiteY6" fmla="*/ 0 h 252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0824" h="2523744">
                <a:moveTo>
                  <a:pt x="1010412" y="0"/>
                </a:moveTo>
                <a:cubicBezTo>
                  <a:pt x="1568447" y="0"/>
                  <a:pt x="2020824" y="452377"/>
                  <a:pt x="2020824" y="1010412"/>
                </a:cubicBezTo>
                <a:lnTo>
                  <a:pt x="2020824" y="1513332"/>
                </a:lnTo>
                <a:cubicBezTo>
                  <a:pt x="2020824" y="2071367"/>
                  <a:pt x="1568447" y="2523744"/>
                  <a:pt x="1010412" y="2523744"/>
                </a:cubicBezTo>
                <a:cubicBezTo>
                  <a:pt x="452377" y="2523744"/>
                  <a:pt x="0" y="2071367"/>
                  <a:pt x="0" y="1513332"/>
                </a:cubicBezTo>
                <a:lnTo>
                  <a:pt x="0" y="1010412"/>
                </a:lnTo>
                <a:cubicBezTo>
                  <a:pt x="0" y="452377"/>
                  <a:pt x="452377" y="0"/>
                  <a:pt x="101041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24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7C8C843F-794D-42A8-8183-7E30F07D180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51840" y="2761680"/>
            <a:ext cx="5293360" cy="25113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FBC02EE-3DC6-454B-B75B-AEF90C4D9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1676" y="473246"/>
            <a:ext cx="8668657" cy="3877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ctr">
              <a:defRPr sz="2800" b="1">
                <a:solidFill>
                  <a:schemeClr val="tx1">
                    <a:lumMod val="85000"/>
                    <a:lumOff val="15000"/>
                  </a:schemeClr>
                </a:solidFill>
                <a:latin typeface="Raleway" panose="020B05030301010600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CF1E9477-E319-445C-A2D1-86BDB4DBB3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50820" y="1084209"/>
            <a:ext cx="6690360" cy="166199"/>
          </a:xfrm>
          <a:prstGeom prst="rect">
            <a:avLst/>
          </a:prstGeom>
          <a:ln w="3175">
            <a:noFill/>
          </a:ln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155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09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464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618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B39D9C07-5556-43F5-B78A-DCCA925DA5FA}"/>
              </a:ext>
            </a:extLst>
          </p:cNvPr>
          <p:cNvSpPr/>
          <p:nvPr userDrawn="1"/>
        </p:nvSpPr>
        <p:spPr>
          <a:xfrm>
            <a:off x="5646000" y="949767"/>
            <a:ext cx="900000" cy="4571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8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603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AFBC02EE-3DC6-454B-B75B-AEF90C4D9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1676" y="473246"/>
            <a:ext cx="8668657" cy="3877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ctr">
              <a:defRPr sz="2800" b="1">
                <a:solidFill>
                  <a:schemeClr val="tx1">
                    <a:lumMod val="85000"/>
                    <a:lumOff val="15000"/>
                  </a:schemeClr>
                </a:solidFill>
                <a:latin typeface="Raleway" panose="020B05030301010600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CF1E9477-E319-445C-A2D1-86BDB4DBB3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50820" y="1084209"/>
            <a:ext cx="6690360" cy="166199"/>
          </a:xfrm>
          <a:prstGeom prst="rect">
            <a:avLst/>
          </a:prstGeom>
          <a:ln w="3175">
            <a:noFill/>
          </a:ln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155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09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464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618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B39D9C07-5556-43F5-B78A-DCCA925DA5FA}"/>
              </a:ext>
            </a:extLst>
          </p:cNvPr>
          <p:cNvSpPr/>
          <p:nvPr userDrawn="1"/>
        </p:nvSpPr>
        <p:spPr>
          <a:xfrm>
            <a:off x="5646000" y="949767"/>
            <a:ext cx="900000" cy="4571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8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47EB521F-6E45-4C0F-B2C6-3FCB89DB1C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82487" y="1620040"/>
            <a:ext cx="2998936" cy="4461170"/>
          </a:xfrm>
          <a:prstGeom prst="roundRect">
            <a:avLst>
              <a:gd name="adj" fmla="val 7248"/>
            </a:avLst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 algn="ctr">
              <a:buNone/>
              <a:defRPr sz="1200" b="0" i="0" baseline="0">
                <a:latin typeface="+mj-lt"/>
                <a:ea typeface="Roboto Medium" charset="0"/>
                <a:cs typeface="Roboto Medium" charset="0"/>
              </a:defRPr>
            </a:lvl1pPr>
          </a:lstStyle>
          <a:p>
            <a:r>
              <a:rPr lang="en-US" dirty="0"/>
              <a:t>Insert Image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F2A86125-D915-431F-B5E7-AB2E6D1242A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00762" y="1620039"/>
            <a:ext cx="2334807" cy="2196587"/>
          </a:xfrm>
          <a:prstGeom prst="roundRect">
            <a:avLst>
              <a:gd name="adj" fmla="val 7248"/>
            </a:avLst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 algn="ctr">
              <a:buNone/>
              <a:defRPr sz="1200" b="0" i="0" baseline="0">
                <a:latin typeface="+mj-lt"/>
                <a:ea typeface="Roboto Medium" charset="0"/>
                <a:cs typeface="Roboto Medium" charset="0"/>
              </a:defRPr>
            </a:lvl1pPr>
          </a:lstStyle>
          <a:p>
            <a:r>
              <a:rPr lang="en-US" dirty="0"/>
              <a:t>Insert Image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C8773C6D-7F88-42D1-8721-D757A73EF62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454909" y="1620039"/>
            <a:ext cx="2334807" cy="2196587"/>
          </a:xfrm>
          <a:prstGeom prst="roundRect">
            <a:avLst>
              <a:gd name="adj" fmla="val 7248"/>
            </a:avLst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 algn="ctr">
              <a:buNone/>
              <a:defRPr sz="1200" b="0" i="0" baseline="0">
                <a:latin typeface="+mj-lt"/>
                <a:ea typeface="Roboto Medium" charset="0"/>
                <a:cs typeface="Roboto Medium" charset="0"/>
              </a:defRPr>
            </a:lvl1pPr>
          </a:lstStyle>
          <a:p>
            <a:r>
              <a:rPr lang="en-US" dirty="0"/>
              <a:t>Insert Image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A2951049-5623-4A4E-926E-6F630D67EC2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009056" y="1620039"/>
            <a:ext cx="2334807" cy="2196587"/>
          </a:xfrm>
          <a:prstGeom prst="roundRect">
            <a:avLst>
              <a:gd name="adj" fmla="val 7248"/>
            </a:avLst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 algn="ctr">
              <a:buNone/>
              <a:defRPr sz="1200" b="0" i="0" baseline="0">
                <a:latin typeface="+mj-lt"/>
                <a:ea typeface="Roboto Medium" charset="0"/>
                <a:cs typeface="Roboto Medium" charset="0"/>
              </a:defRPr>
            </a:lvl1pPr>
          </a:lstStyle>
          <a:p>
            <a:r>
              <a:rPr lang="en-US" dirty="0"/>
              <a:t>Insert Image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04C0F1E-4140-4615-9341-8856ECAB055F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900762" y="4033520"/>
            <a:ext cx="7443101" cy="2047690"/>
          </a:xfrm>
          <a:prstGeom prst="roundRect">
            <a:avLst>
              <a:gd name="adj" fmla="val 7248"/>
            </a:avLst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 algn="ctr">
              <a:buNone/>
              <a:defRPr sz="1200" b="0" i="0" baseline="0">
                <a:latin typeface="+mj-lt"/>
                <a:ea typeface="Roboto Medium" charset="0"/>
                <a:cs typeface="Roboto Medium" charset="0"/>
              </a:defRPr>
            </a:lvl1pPr>
          </a:lstStyle>
          <a:p>
            <a:r>
              <a:rPr lang="en-US" dirty="0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1609757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8FE3AAC-F322-4AE5-A5BA-6FE6C3E7454D}"/>
              </a:ext>
            </a:extLst>
          </p:cNvPr>
          <p:cNvGrpSpPr/>
          <p:nvPr userDrawn="1"/>
        </p:nvGrpSpPr>
        <p:grpSpPr>
          <a:xfrm>
            <a:off x="811319" y="1733488"/>
            <a:ext cx="10569362" cy="1956816"/>
            <a:chOff x="733552" y="2335548"/>
            <a:chExt cx="10569362" cy="1956816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D659D016-3412-4EB9-B115-6C8BDCB19B34}"/>
                </a:ext>
              </a:extLst>
            </p:cNvPr>
            <p:cNvSpPr/>
            <p:nvPr userDrawn="1"/>
          </p:nvSpPr>
          <p:spPr>
            <a:xfrm>
              <a:off x="733552" y="2335548"/>
              <a:ext cx="5137824" cy="195681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EF7C587-BB68-4D36-BB2B-9F298464F75C}"/>
                </a:ext>
              </a:extLst>
            </p:cNvPr>
            <p:cNvSpPr/>
            <p:nvPr userDrawn="1"/>
          </p:nvSpPr>
          <p:spPr>
            <a:xfrm>
              <a:off x="6165090" y="2335548"/>
              <a:ext cx="5137824" cy="195681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7C8C843F-794D-42A8-8183-7E30F07D180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11319" y="1733488"/>
            <a:ext cx="2105617" cy="195681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FBC02EE-3DC6-454B-B75B-AEF90C4D9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1676" y="473246"/>
            <a:ext cx="8668657" cy="3877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ctr">
              <a:defRPr sz="2800" b="1">
                <a:solidFill>
                  <a:schemeClr val="tx1">
                    <a:lumMod val="85000"/>
                    <a:lumOff val="15000"/>
                  </a:schemeClr>
                </a:solidFill>
                <a:latin typeface="Raleway" panose="020B05030301010600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CF1E9477-E319-445C-A2D1-86BDB4DBB3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50820" y="1084209"/>
            <a:ext cx="6690360" cy="166199"/>
          </a:xfrm>
          <a:prstGeom prst="rect">
            <a:avLst/>
          </a:prstGeom>
          <a:ln w="3175">
            <a:noFill/>
          </a:ln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155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09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464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618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B39D9C07-5556-43F5-B78A-DCCA925DA5FA}"/>
              </a:ext>
            </a:extLst>
          </p:cNvPr>
          <p:cNvSpPr/>
          <p:nvPr userDrawn="1"/>
        </p:nvSpPr>
        <p:spPr>
          <a:xfrm>
            <a:off x="5646000" y="949767"/>
            <a:ext cx="900000" cy="4571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18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0DDDE9B3-FAC5-4369-8551-3ACB4DF8949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42857" y="1733488"/>
            <a:ext cx="2105617" cy="195681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324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2720ED8-2E25-4281-B705-8797F7146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  <p:sp>
        <p:nvSpPr>
          <p:cNvPr id="4" name="Picture Placeholder 7">
            <a:extLst>
              <a:ext uri="{FF2B5EF4-FFF2-40B4-BE49-F238E27FC236}">
                <a16:creationId xmlns:a16="http://schemas.microsoft.com/office/drawing/2014/main" id="{8E56FA13-7C37-4234-9FA9-C2ACED13D77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695825" y="1978879"/>
            <a:ext cx="2641093" cy="2900241"/>
          </a:xfrm>
          <a:custGeom>
            <a:avLst/>
            <a:gdLst>
              <a:gd name="connsiteX0" fmla="*/ 528219 w 2641093"/>
              <a:gd name="connsiteY0" fmla="*/ 0 h 2900241"/>
              <a:gd name="connsiteX1" fmla="*/ 2641093 w 2641093"/>
              <a:gd name="connsiteY1" fmla="*/ 0 h 2900241"/>
              <a:gd name="connsiteX2" fmla="*/ 2112875 w 2641093"/>
              <a:gd name="connsiteY2" fmla="*/ 2900241 h 2900241"/>
              <a:gd name="connsiteX3" fmla="*/ 0 w 2641093"/>
              <a:gd name="connsiteY3" fmla="*/ 2900241 h 2900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1093" h="2900241">
                <a:moveTo>
                  <a:pt x="528219" y="0"/>
                </a:moveTo>
                <a:lnTo>
                  <a:pt x="2641093" y="0"/>
                </a:lnTo>
                <a:lnTo>
                  <a:pt x="2112875" y="2900241"/>
                </a:lnTo>
                <a:lnTo>
                  <a:pt x="0" y="2900241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IN" dirty="0"/>
              <a:t>Drag your image /click on picture icon</a:t>
            </a:r>
          </a:p>
        </p:txBody>
      </p:sp>
    </p:spTree>
    <p:extLst>
      <p:ext uri="{BB962C8B-B14F-4D97-AF65-F5344CB8AC3E}">
        <p14:creationId xmlns:p14="http://schemas.microsoft.com/office/powerpoint/2010/main" val="2091178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2380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A45CECBE-36E3-469C-821A-EA934FB9046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60273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481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91779"/>
            <a:fld id="{A3B8D896-AF92-47F1-988B-72C728519CA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791779"/>
              <a:t>04.10.2023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91779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91779"/>
            <a:fld id="{2784DFE9-C358-4A31-8D2F-B5C000E304C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791779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7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05921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6126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50812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006FC0"/>
                </a:solidFill>
                <a:latin typeface="Microsoft JhengHei Light"/>
                <a:cs typeface="Microsoft JhengHe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550" b="0" i="0">
                <a:solidFill>
                  <a:srgbClr val="2E5496"/>
                </a:solidFill>
                <a:latin typeface="Microsoft JhengHei Light"/>
                <a:cs typeface="Microsoft JhengHei Light"/>
              </a:defRPr>
            </a:lvl1pPr>
          </a:lstStyle>
          <a:p>
            <a:pPr marL="12700">
              <a:lnSpc>
                <a:spcPct val="100000"/>
              </a:lnSpc>
              <a:spcBef>
                <a:spcPts val="245"/>
              </a:spcBef>
            </a:pPr>
            <a:r>
              <a:rPr spc="45" dirty="0"/>
              <a:t>Национальное</a:t>
            </a:r>
            <a:r>
              <a:rPr spc="-190" dirty="0"/>
              <a:t> </a:t>
            </a:r>
            <a:r>
              <a:rPr spc="45" dirty="0"/>
              <a:t>Агентство</a:t>
            </a:r>
            <a:r>
              <a:rPr spc="-130" dirty="0"/>
              <a:t> </a:t>
            </a:r>
            <a:r>
              <a:rPr spc="40" dirty="0"/>
              <a:t>Проектного</a:t>
            </a:r>
            <a:r>
              <a:rPr spc="-130" dirty="0"/>
              <a:t> </a:t>
            </a:r>
            <a:r>
              <a:rPr spc="35" dirty="0"/>
              <a:t>Управления</a:t>
            </a:r>
            <a:r>
              <a:rPr spc="-150" dirty="0"/>
              <a:t> </a:t>
            </a:r>
            <a:r>
              <a:rPr spc="55" dirty="0"/>
              <a:t>при</a:t>
            </a:r>
            <a:r>
              <a:rPr spc="-40" dirty="0"/>
              <a:t> </a:t>
            </a:r>
            <a:r>
              <a:rPr spc="40" dirty="0"/>
              <a:t>Президенте</a:t>
            </a:r>
            <a:r>
              <a:rPr spc="-190" dirty="0"/>
              <a:t> </a:t>
            </a:r>
            <a:r>
              <a:rPr spc="40" dirty="0"/>
              <a:t>Республики</a:t>
            </a:r>
            <a:r>
              <a:rPr spc="-110" dirty="0"/>
              <a:t> </a:t>
            </a:r>
            <a:r>
              <a:rPr spc="40" dirty="0"/>
              <a:t>Узбекистан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1361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5EB3FA51-943B-4086-A25F-C0E65DD36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1000" y="279000"/>
            <a:ext cx="6570000" cy="9938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8B6AFF7-ABF1-4A29-84D5-00E32979F1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30825" y="1538288"/>
            <a:ext cx="6570663" cy="4321175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06DB0F6D-303F-4E81-A3D0-5C56453C23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46063" y="234000"/>
            <a:ext cx="2249487" cy="2609662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8">
            <a:extLst>
              <a:ext uri="{FF2B5EF4-FFF2-40B4-BE49-F238E27FC236}">
                <a16:creationId xmlns:a16="http://schemas.microsoft.com/office/drawing/2014/main" id="{E19019EB-1908-499F-8DDD-57FCF302CF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52780" y="3113662"/>
            <a:ext cx="2249487" cy="32846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Рисунок 8">
            <a:extLst>
              <a:ext uri="{FF2B5EF4-FFF2-40B4-BE49-F238E27FC236}">
                <a16:creationId xmlns:a16="http://schemas.microsoft.com/office/drawing/2014/main" id="{42858865-2D1D-4E01-A5ED-8E9703C3F9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791802" y="549000"/>
            <a:ext cx="2249487" cy="32846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Рисунок 8">
            <a:extLst>
              <a:ext uri="{FF2B5EF4-FFF2-40B4-BE49-F238E27FC236}">
                <a16:creationId xmlns:a16="http://schemas.microsoft.com/office/drawing/2014/main" id="{E2644163-594C-4D16-97AD-5643AA6E3E0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791802" y="4095550"/>
            <a:ext cx="2249487" cy="2609662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5283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-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08001" y="1178427"/>
            <a:ext cx="7398617" cy="231007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400" b="0" baseline="0">
                <a:solidFill>
                  <a:schemeClr val="bg1">
                    <a:lumMod val="7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08001" y="455085"/>
            <a:ext cx="7398617" cy="660511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426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 hasCustomPrompt="1"/>
          </p:nvPr>
        </p:nvSpPr>
        <p:spPr>
          <a:xfrm>
            <a:off x="5791199" y="0"/>
            <a:ext cx="6400800" cy="6858000"/>
          </a:xfrm>
          <a:custGeom>
            <a:avLst/>
            <a:gdLst>
              <a:gd name="connsiteX0" fmla="*/ 2400932 w 4800600"/>
              <a:gd name="connsiteY0" fmla="*/ 0 h 5143500"/>
              <a:gd name="connsiteX1" fmla="*/ 4800600 w 4800600"/>
              <a:gd name="connsiteY1" fmla="*/ 0 h 5143500"/>
              <a:gd name="connsiteX2" fmla="*/ 4800600 w 4800600"/>
              <a:gd name="connsiteY2" fmla="*/ 5143500 h 5143500"/>
              <a:gd name="connsiteX3" fmla="*/ 2400932 w 4800600"/>
              <a:gd name="connsiteY3" fmla="*/ 5143500 h 5143500"/>
              <a:gd name="connsiteX4" fmla="*/ 0 w 4800600"/>
              <a:gd name="connsiteY4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0600" h="5143500">
                <a:moveTo>
                  <a:pt x="2400932" y="0"/>
                </a:moveTo>
                <a:lnTo>
                  <a:pt x="4800600" y="0"/>
                </a:lnTo>
                <a:lnTo>
                  <a:pt x="4800600" y="5143500"/>
                </a:lnTo>
                <a:lnTo>
                  <a:pt x="2400932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6315910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34802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Титульный слайд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75"/>
              <a:buFont typeface="Calibri"/>
              <a:buNone/>
              <a:defRPr sz="33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ctr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33"/>
            </a:lvl1pPr>
            <a:lvl2pPr lvl="1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None/>
              <a:defRPr sz="1067"/>
            </a:lvl2pPr>
            <a:lvl3pPr lvl="2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None/>
              <a:defRPr sz="1067"/>
            </a:lvl3pPr>
            <a:lvl4pPr lvl="3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4pPr>
            <a:lvl5pPr lvl="4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5pPr>
            <a:lvl6pPr lvl="5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6pPr>
            <a:lvl7pPr lvl="6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7pPr>
            <a:lvl8pPr lvl="7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8pPr>
            <a:lvl9pPr lvl="8" algn="ctr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9pPr>
          </a:lstStyle>
          <a:p>
            <a:endParaRPr/>
          </a:p>
        </p:txBody>
      </p:sp>
      <p:sp>
        <p:nvSpPr>
          <p:cNvPr id="4" name="Google Shape;19;p35">
            <a:extLst>
              <a:ext uri="{FF2B5EF4-FFF2-40B4-BE49-F238E27FC236}">
                <a16:creationId xmlns:a16="http://schemas.microsoft.com/office/drawing/2014/main" id="{C1BEA0E3-0FDB-462D-8BE5-7D4FEDC83F01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20;p35">
            <a:extLst>
              <a:ext uri="{FF2B5EF4-FFF2-40B4-BE49-F238E27FC236}">
                <a16:creationId xmlns:a16="http://schemas.microsoft.com/office/drawing/2014/main" id="{A5AF82B8-7620-48F1-BAE6-5CDEE59E439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21;p35">
            <a:extLst>
              <a:ext uri="{FF2B5EF4-FFF2-40B4-BE49-F238E27FC236}">
                <a16:creationId xmlns:a16="http://schemas.microsoft.com/office/drawing/2014/main" id="{9F53DE99-D3FE-496D-A515-FFF305EF201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2B2A1423-34FB-4D7D-B702-74AAC17587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367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1"/>
          <p:cNvSpPr txBox="1"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7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25;p71">
            <a:extLst>
              <a:ext uri="{FF2B5EF4-FFF2-40B4-BE49-F238E27FC236}">
                <a16:creationId xmlns:a16="http://schemas.microsoft.com/office/drawing/2014/main" id="{C735B85E-D79D-4883-ACA1-B1BFE34C3AB2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26;p71">
            <a:extLst>
              <a:ext uri="{FF2B5EF4-FFF2-40B4-BE49-F238E27FC236}">
                <a16:creationId xmlns:a16="http://schemas.microsoft.com/office/drawing/2014/main" id="{AC005571-B58F-47FA-9A56-65F6A0AABA30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27;p71">
            <a:extLst>
              <a:ext uri="{FF2B5EF4-FFF2-40B4-BE49-F238E27FC236}">
                <a16:creationId xmlns:a16="http://schemas.microsoft.com/office/drawing/2014/main" id="{378EB9C1-B10E-4765-86D8-4A41ED26C5E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72F118CE-39CE-47D8-9458-3DBF76D5AA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05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Заголовок раздела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2"/>
          <p:cNvSpPr txBox="1">
            <a:spLocks noGrp="1"/>
          </p:cNvSpPr>
          <p:nvPr>
            <p:ph type="title"/>
          </p:nvPr>
        </p:nvSpPr>
        <p:spPr>
          <a:xfrm>
            <a:off x="831851" y="1709749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75"/>
              <a:buFont typeface="Calibri"/>
              <a:buNone/>
              <a:defRPr sz="33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2"/>
          <p:cNvSpPr txBox="1">
            <a:spLocks noGrp="1"/>
          </p:cNvSpPr>
          <p:nvPr>
            <p:ph type="body" idx="1"/>
          </p:nvPr>
        </p:nvSpPr>
        <p:spPr>
          <a:xfrm>
            <a:off x="831851" y="4589469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33">
                <a:solidFill>
                  <a:srgbClr val="888888"/>
                </a:solidFill>
              </a:defRPr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1125"/>
              <a:buNone/>
              <a:defRPr sz="1067">
                <a:solidFill>
                  <a:srgbClr val="888888"/>
                </a:solidFill>
              </a:defRPr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1013"/>
              <a:buNone/>
              <a:defRPr sz="1067">
                <a:solidFill>
                  <a:srgbClr val="888888"/>
                </a:solidFill>
              </a:defRPr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33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31;p72">
            <a:extLst>
              <a:ext uri="{FF2B5EF4-FFF2-40B4-BE49-F238E27FC236}">
                <a16:creationId xmlns:a16="http://schemas.microsoft.com/office/drawing/2014/main" id="{72045D28-C200-49B3-BC44-C06E22C1B76A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32;p72">
            <a:extLst>
              <a:ext uri="{FF2B5EF4-FFF2-40B4-BE49-F238E27FC236}">
                <a16:creationId xmlns:a16="http://schemas.microsoft.com/office/drawing/2014/main" id="{4DBC17C5-8B75-43B1-B9D4-D0744243ABA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33;p72">
            <a:extLst>
              <a:ext uri="{FF2B5EF4-FFF2-40B4-BE49-F238E27FC236}">
                <a16:creationId xmlns:a16="http://schemas.microsoft.com/office/drawing/2014/main" id="{6A9AC29C-1423-4944-9DDF-3A4B1C2AED32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364038C9-FAE6-4E43-8CD0-1A87DADDB6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3214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Два объекта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3"/>
          <p:cNvSpPr txBox="1"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3"/>
          <p:cNvSpPr txBox="1">
            <a:spLocks noGrp="1"/>
          </p:cNvSpPr>
          <p:nvPr>
            <p:ph type="body" idx="1"/>
          </p:nvPr>
        </p:nvSpPr>
        <p:spPr>
          <a:xfrm>
            <a:off x="628658" y="1825625"/>
            <a:ext cx="3867151" cy="435133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73"/>
          <p:cNvSpPr txBox="1">
            <a:spLocks noGrp="1"/>
          </p:cNvSpPr>
          <p:nvPr>
            <p:ph type="body" idx="2"/>
          </p:nvPr>
        </p:nvSpPr>
        <p:spPr>
          <a:xfrm>
            <a:off x="4648209" y="1825625"/>
            <a:ext cx="3867151" cy="435133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38;p73">
            <a:extLst>
              <a:ext uri="{FF2B5EF4-FFF2-40B4-BE49-F238E27FC236}">
                <a16:creationId xmlns:a16="http://schemas.microsoft.com/office/drawing/2014/main" id="{99BEA543-3251-4F57-8BC1-D184F46BDB4A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39;p73">
            <a:extLst>
              <a:ext uri="{FF2B5EF4-FFF2-40B4-BE49-F238E27FC236}">
                <a16:creationId xmlns:a16="http://schemas.microsoft.com/office/drawing/2014/main" id="{18361ABF-2900-4166-910E-CF9573E9D09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7" name="Google Shape;40;p73">
            <a:extLst>
              <a:ext uri="{FF2B5EF4-FFF2-40B4-BE49-F238E27FC236}">
                <a16:creationId xmlns:a16="http://schemas.microsoft.com/office/drawing/2014/main" id="{4606AB27-0AD1-4271-B63F-04A4367AAE2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D750CA26-F16F-4830-AE95-887D3412F9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299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Сравнение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4"/>
          <p:cNvSpPr txBox="1"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4"/>
          <p:cNvSpPr txBox="1"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33" b="1"/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None/>
              <a:defRPr sz="1067" b="1"/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None/>
              <a:defRPr sz="1067" b="1"/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9pPr>
          </a:lstStyle>
          <a:p>
            <a:endParaRPr/>
          </a:p>
        </p:txBody>
      </p:sp>
      <p:sp>
        <p:nvSpPr>
          <p:cNvPr id="44" name="Google Shape;44;p74"/>
          <p:cNvSpPr txBox="1">
            <a:spLocks noGrp="1"/>
          </p:cNvSpPr>
          <p:nvPr>
            <p:ph type="body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74"/>
          <p:cNvSpPr txBox="1">
            <a:spLocks noGrp="1"/>
          </p:cNvSpPr>
          <p:nvPr>
            <p:ph type="body" idx="3"/>
          </p:nvPr>
        </p:nvSpPr>
        <p:spPr>
          <a:xfrm>
            <a:off x="6172203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33" b="1"/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None/>
              <a:defRPr sz="1067" b="1"/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None/>
              <a:defRPr sz="1067" b="1"/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 b="1"/>
            </a:lvl9pPr>
          </a:lstStyle>
          <a:p>
            <a:endParaRPr/>
          </a:p>
        </p:txBody>
      </p:sp>
      <p:sp>
        <p:nvSpPr>
          <p:cNvPr id="46" name="Google Shape;46;p74"/>
          <p:cNvSpPr txBox="1">
            <a:spLocks noGrp="1"/>
          </p:cNvSpPr>
          <p:nvPr>
            <p:ph type="body" idx="4"/>
          </p:nvPr>
        </p:nvSpPr>
        <p:spPr>
          <a:xfrm>
            <a:off x="6172203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47;p74">
            <a:extLst>
              <a:ext uri="{FF2B5EF4-FFF2-40B4-BE49-F238E27FC236}">
                <a16:creationId xmlns:a16="http://schemas.microsoft.com/office/drawing/2014/main" id="{8CDA151B-9318-4BE8-A80A-B676A34F2FC6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8" name="Google Shape;48;p74">
            <a:extLst>
              <a:ext uri="{FF2B5EF4-FFF2-40B4-BE49-F238E27FC236}">
                <a16:creationId xmlns:a16="http://schemas.microsoft.com/office/drawing/2014/main" id="{2FB72657-93AE-4CEC-94E0-F084C63DB093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9" name="Google Shape;49;p74">
            <a:extLst>
              <a:ext uri="{FF2B5EF4-FFF2-40B4-BE49-F238E27FC236}">
                <a16:creationId xmlns:a16="http://schemas.microsoft.com/office/drawing/2014/main" id="{218AA121-8CAA-4CCF-8F01-99D5C5AA366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B239A797-9DBB-4B37-A86A-B0892DEEC1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771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Только заголовок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5"/>
          <p:cNvSpPr txBox="1"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" name="Google Shape;52;p75">
            <a:extLst>
              <a:ext uri="{FF2B5EF4-FFF2-40B4-BE49-F238E27FC236}">
                <a16:creationId xmlns:a16="http://schemas.microsoft.com/office/drawing/2014/main" id="{97E62939-48ED-4B8D-8474-601B668EEE97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4" name="Google Shape;53;p75">
            <a:extLst>
              <a:ext uri="{FF2B5EF4-FFF2-40B4-BE49-F238E27FC236}">
                <a16:creationId xmlns:a16="http://schemas.microsoft.com/office/drawing/2014/main" id="{CD5FAA8F-D28F-45CA-8AC9-CACCCF5508D8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54;p75">
            <a:extLst>
              <a:ext uri="{FF2B5EF4-FFF2-40B4-BE49-F238E27FC236}">
                <a16:creationId xmlns:a16="http://schemas.microsoft.com/office/drawing/2014/main" id="{8A2DF959-4FA8-4593-AEAC-16739E85D96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2386B4F7-62CF-446F-8D98-204331A409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2656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Пустой слайд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6;p76">
            <a:extLst>
              <a:ext uri="{FF2B5EF4-FFF2-40B4-BE49-F238E27FC236}">
                <a16:creationId xmlns:a16="http://schemas.microsoft.com/office/drawing/2014/main" id="{42E53C80-4108-4DEF-B7E4-DA99CE0B6BD2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3" name="Google Shape;57;p76">
            <a:extLst>
              <a:ext uri="{FF2B5EF4-FFF2-40B4-BE49-F238E27FC236}">
                <a16:creationId xmlns:a16="http://schemas.microsoft.com/office/drawing/2014/main" id="{799BF7ED-73A8-43DB-95CF-C54D7D1BD5A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4" name="Google Shape;58;p76">
            <a:extLst>
              <a:ext uri="{FF2B5EF4-FFF2-40B4-BE49-F238E27FC236}">
                <a16:creationId xmlns:a16="http://schemas.microsoft.com/office/drawing/2014/main" id="{1F2E6F3B-AE4C-4F60-AC6F-2F218C64AF4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B976763F-A417-4587-8346-CC32B63B5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175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Объект с подписью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7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6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77"/>
          <p:cNvSpPr txBox="1">
            <a:spLocks noGrp="1"/>
          </p:cNvSpPr>
          <p:nvPr>
            <p:ph type="body" idx="1"/>
          </p:nvPr>
        </p:nvSpPr>
        <p:spPr>
          <a:xfrm>
            <a:off x="5183188" y="98743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67"/>
            </a:lvl1pPr>
            <a:lvl2pPr marL="914309" lvl="1" indent="-328580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575"/>
              <a:buChar char="•"/>
              <a:defRPr sz="1600"/>
            </a:lvl2pPr>
            <a:lvl3pPr marL="1371464" lvl="2" indent="-314293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33"/>
            </a:lvl3pPr>
            <a:lvl4pPr marL="1828618" lvl="3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4pPr>
            <a:lvl5pPr marL="2285774" lvl="4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5pPr>
            <a:lvl6pPr marL="2742926" lvl="5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6pPr>
            <a:lvl7pPr marL="3200080" lvl="6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7pPr>
            <a:lvl8pPr marL="3657235" lvl="7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8pPr>
            <a:lvl9pPr marL="4114389" lvl="8" indent="-300007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Char char="•"/>
              <a:defRPr sz="1067"/>
            </a:lvl9pPr>
          </a:lstStyle>
          <a:p>
            <a:endParaRPr/>
          </a:p>
        </p:txBody>
      </p:sp>
      <p:sp>
        <p:nvSpPr>
          <p:cNvPr id="62" name="Google Shape;62;p77"/>
          <p:cNvSpPr txBox="1">
            <a:spLocks noGrp="1"/>
          </p:cNvSpPr>
          <p:nvPr>
            <p:ph type="body" idx="2"/>
          </p:nvPr>
        </p:nvSpPr>
        <p:spPr>
          <a:xfrm>
            <a:off x="839788" y="2057403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788"/>
              <a:buNone/>
              <a:defRPr sz="800"/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67"/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9pPr>
          </a:lstStyle>
          <a:p>
            <a:endParaRPr/>
          </a:p>
        </p:txBody>
      </p:sp>
      <p:sp>
        <p:nvSpPr>
          <p:cNvPr id="5" name="Google Shape;63;p77">
            <a:extLst>
              <a:ext uri="{FF2B5EF4-FFF2-40B4-BE49-F238E27FC236}">
                <a16:creationId xmlns:a16="http://schemas.microsoft.com/office/drawing/2014/main" id="{7E865028-ED07-424D-9760-53A2C37343FA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64;p77">
            <a:extLst>
              <a:ext uri="{FF2B5EF4-FFF2-40B4-BE49-F238E27FC236}">
                <a16:creationId xmlns:a16="http://schemas.microsoft.com/office/drawing/2014/main" id="{1199C6EF-D358-4200-A4CB-95BDDF6E8DD8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7" name="Google Shape;65;p77">
            <a:extLst>
              <a:ext uri="{FF2B5EF4-FFF2-40B4-BE49-F238E27FC236}">
                <a16:creationId xmlns:a16="http://schemas.microsoft.com/office/drawing/2014/main" id="{7948EF76-105E-405D-8235-181EB85F307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EBDDD963-822D-4F34-8D1E-29D8EECB16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0637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Рисунок с подписью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6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78"/>
          <p:cNvSpPr>
            <a:spLocks noGrp="1"/>
          </p:cNvSpPr>
          <p:nvPr>
            <p:ph type="pic" idx="2"/>
          </p:nvPr>
        </p:nvSpPr>
        <p:spPr>
          <a:xfrm>
            <a:off x="5183188" y="987437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78"/>
          <p:cNvSpPr txBox="1">
            <a:spLocks noGrp="1"/>
          </p:cNvSpPr>
          <p:nvPr>
            <p:ph type="body" idx="1"/>
          </p:nvPr>
        </p:nvSpPr>
        <p:spPr>
          <a:xfrm>
            <a:off x="839788" y="2057403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228578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33"/>
            </a:lvl1pPr>
            <a:lvl2pPr marL="914309" lvl="1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788"/>
              <a:buNone/>
              <a:defRPr sz="800"/>
            </a:lvl2pPr>
            <a:lvl3pPr marL="1371464" lvl="2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67"/>
            </a:lvl3pPr>
            <a:lvl4pPr marL="1828618" lvl="3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4pPr>
            <a:lvl5pPr marL="2285774" lvl="4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5pPr>
            <a:lvl6pPr marL="2742926" lvl="5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6pPr>
            <a:lvl7pPr marL="3200080" lvl="6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7pPr>
            <a:lvl8pPr marL="3657235" lvl="7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8pPr>
            <a:lvl9pPr marL="4114389" lvl="8" indent="-228578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563"/>
              <a:buNone/>
              <a:defRPr sz="533"/>
            </a:lvl9pPr>
          </a:lstStyle>
          <a:p>
            <a:endParaRPr/>
          </a:p>
        </p:txBody>
      </p:sp>
      <p:sp>
        <p:nvSpPr>
          <p:cNvPr id="5" name="Google Shape;70;p78">
            <a:extLst>
              <a:ext uri="{FF2B5EF4-FFF2-40B4-BE49-F238E27FC236}">
                <a16:creationId xmlns:a16="http://schemas.microsoft.com/office/drawing/2014/main" id="{E14923FE-00C3-4057-927F-3E5C0D0449B0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71;p78">
            <a:extLst>
              <a:ext uri="{FF2B5EF4-FFF2-40B4-BE49-F238E27FC236}">
                <a16:creationId xmlns:a16="http://schemas.microsoft.com/office/drawing/2014/main" id="{4F9B3C8D-9ACF-42C6-A8C2-F27302176B46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7" name="Google Shape;72;p78">
            <a:extLst>
              <a:ext uri="{FF2B5EF4-FFF2-40B4-BE49-F238E27FC236}">
                <a16:creationId xmlns:a16="http://schemas.microsoft.com/office/drawing/2014/main" id="{209E01A4-1A60-44DF-99FD-BC1FA509B29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B6725C0C-6030-44CD-ADE4-F36EE5A768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8660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Заголовок и вертикальный текст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79"/>
          <p:cNvSpPr txBox="1"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79"/>
          <p:cNvSpPr txBox="1">
            <a:spLocks noGrp="1"/>
          </p:cNvSpPr>
          <p:nvPr>
            <p:ph type="body" idx="1"/>
          </p:nvPr>
        </p:nvSpPr>
        <p:spPr>
          <a:xfrm rot="5400000">
            <a:off x="3920333" y="-1256507"/>
            <a:ext cx="4351339" cy="105156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76;p79">
            <a:extLst>
              <a:ext uri="{FF2B5EF4-FFF2-40B4-BE49-F238E27FC236}">
                <a16:creationId xmlns:a16="http://schemas.microsoft.com/office/drawing/2014/main" id="{749D12AC-9A1A-43A1-8E81-A04BFB093F14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77;p79">
            <a:extLst>
              <a:ext uri="{FF2B5EF4-FFF2-40B4-BE49-F238E27FC236}">
                <a16:creationId xmlns:a16="http://schemas.microsoft.com/office/drawing/2014/main" id="{1AFEE188-09D6-4F8D-A282-B78B3889F4CD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78;p79">
            <a:extLst>
              <a:ext uri="{FF2B5EF4-FFF2-40B4-BE49-F238E27FC236}">
                <a16:creationId xmlns:a16="http://schemas.microsoft.com/office/drawing/2014/main" id="{AE10D3A8-3D82-434D-8C74-D1B391A2FDE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B52CEC32-9D51-4032-A338-4E0D8DDC07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7154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Вертикальный заголовок и текст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80"/>
          <p:cNvSpPr txBox="1">
            <a:spLocks noGrp="1"/>
          </p:cNvSpPr>
          <p:nvPr>
            <p:ph type="title"/>
          </p:nvPr>
        </p:nvSpPr>
        <p:spPr>
          <a:xfrm rot="5400000">
            <a:off x="4623599" y="2285209"/>
            <a:ext cx="5811839" cy="197167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80"/>
          <p:cNvSpPr txBox="1">
            <a:spLocks noGrp="1"/>
          </p:cNvSpPr>
          <p:nvPr>
            <p:ph type="body" idx="1"/>
          </p:nvPr>
        </p:nvSpPr>
        <p:spPr>
          <a:xfrm rot="5400000">
            <a:off x="604053" y="389737"/>
            <a:ext cx="5811839" cy="576262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155" lvl="0" indent="-342866" algn="l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309" lvl="1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464" lvl="2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618" lvl="3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774" lvl="4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2926" lvl="5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080" lvl="6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235" lvl="7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389" lvl="8" indent="-342866" algn="l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82;p80">
            <a:extLst>
              <a:ext uri="{FF2B5EF4-FFF2-40B4-BE49-F238E27FC236}">
                <a16:creationId xmlns:a16="http://schemas.microsoft.com/office/drawing/2014/main" id="{C7DC5D53-1782-448D-B694-341C93E05D88}"/>
              </a:ext>
            </a:extLst>
          </p:cNvPr>
          <p:cNvSpPr txBox="1">
            <a:spLocks noGrp="1"/>
          </p:cNvSpPr>
          <p:nvPr>
            <p:ph type="dt" idx="10"/>
          </p:nvPr>
        </p:nvSpPr>
        <p:spPr/>
        <p:txBody>
          <a:bodyPr/>
          <a:lstStyle>
            <a:lvl1pPr lvl="0" algn="l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83;p80">
            <a:extLst>
              <a:ext uri="{FF2B5EF4-FFF2-40B4-BE49-F238E27FC236}">
                <a16:creationId xmlns:a16="http://schemas.microsoft.com/office/drawing/2014/main" id="{CDA6F963-3498-4723-B77E-B747A5A54962}"/>
              </a:ext>
            </a:extLst>
          </p:cNvPr>
          <p:cNvSpPr txBox="1">
            <a:spLocks noGrp="1"/>
          </p:cNvSpPr>
          <p:nvPr>
            <p:ph type="ftr" idx="11"/>
          </p:nvPr>
        </p:nvSpPr>
        <p:spPr/>
        <p:txBody>
          <a:bodyPr/>
          <a:lstStyle>
            <a:lvl1pPr lvl="0" algn="ctr" defTabSz="121917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84;p80">
            <a:extLst>
              <a:ext uri="{FF2B5EF4-FFF2-40B4-BE49-F238E27FC236}">
                <a16:creationId xmlns:a16="http://schemas.microsoft.com/office/drawing/2014/main" id="{1F2D90F4-4D1B-4D3E-B387-460F11AA8D6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/>
        <p:txBody>
          <a:bodyPr/>
          <a:lstStyle>
            <a:lvl1pPr marL="0" lvl="0" indent="0" algn="r" defTabSz="1219170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>
              <a:defRPr/>
            </a:pPr>
            <a:fld id="{CC081FF3-593C-4267-B50D-ABF4F678B7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6993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3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8876CA9-59E5-4690-A675-0A5539247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4A470-2502-495A-A727-359079736BE8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FA1ED4-DB2C-4FEE-BBEA-04BA4EDAF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B9A90D-D5F0-4F60-82A2-C964FAD38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CCD7B-69FC-463C-8B66-887E8DF7F2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9486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CF293F-339C-402B-84FF-2C55C5DA1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1C810-E118-4700-933F-2FBB45E08018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70558D-08F5-46A9-8230-8F05B708B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FF1D32-1BE3-42B9-96F5-87F0A308E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F42AB-C78A-44FC-BEE0-D30C28F78A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6022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5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1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66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772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32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880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435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C2B0F9-360A-4B06-B5FF-3E39E7C0B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6B52A-BE0A-4C41-B3AC-BC783B0EADDC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9D5FFC-71D1-415B-BD1F-68EA6E1F4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7A6312-90C5-4336-8905-5A9D568D8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030A7-5597-49D9-AB53-7DD4601AAD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939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BEABEBA4-64BB-4297-BCDD-738A1DF90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25DF4-BF5C-4AA7-A524-5531B0EF6AEF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0D3D45CB-14A1-49C1-AF20-A942517DE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7FC47662-00F1-4819-A32C-C97DFCAA8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B7742-D251-4C8F-A979-531A6A4B3F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3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4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55" indent="0">
              <a:buNone/>
              <a:defRPr sz="2667" b="1"/>
            </a:lvl2pPr>
            <a:lvl3pPr marL="1219110" indent="0">
              <a:buNone/>
              <a:defRPr sz="2400" b="1"/>
            </a:lvl3pPr>
            <a:lvl4pPr marL="1828664" indent="0">
              <a:buNone/>
              <a:defRPr sz="2133" b="1"/>
            </a:lvl4pPr>
            <a:lvl5pPr marL="2438218" indent="0">
              <a:buNone/>
              <a:defRPr sz="2133" b="1"/>
            </a:lvl5pPr>
            <a:lvl6pPr marL="3047772" indent="0">
              <a:buNone/>
              <a:defRPr sz="2133" b="1"/>
            </a:lvl6pPr>
            <a:lvl7pPr marL="3657327" indent="0">
              <a:buNone/>
              <a:defRPr sz="2133" b="1"/>
            </a:lvl7pPr>
            <a:lvl8pPr marL="4266880" indent="0">
              <a:buNone/>
              <a:defRPr sz="2133" b="1"/>
            </a:lvl8pPr>
            <a:lvl9pPr marL="4876435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4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55" indent="0">
              <a:buNone/>
              <a:defRPr sz="2667" b="1"/>
            </a:lvl2pPr>
            <a:lvl3pPr marL="1219110" indent="0">
              <a:buNone/>
              <a:defRPr sz="2400" b="1"/>
            </a:lvl3pPr>
            <a:lvl4pPr marL="1828664" indent="0">
              <a:buNone/>
              <a:defRPr sz="2133" b="1"/>
            </a:lvl4pPr>
            <a:lvl5pPr marL="2438218" indent="0">
              <a:buNone/>
              <a:defRPr sz="2133" b="1"/>
            </a:lvl5pPr>
            <a:lvl6pPr marL="3047772" indent="0">
              <a:buNone/>
              <a:defRPr sz="2133" b="1"/>
            </a:lvl6pPr>
            <a:lvl7pPr marL="3657327" indent="0">
              <a:buNone/>
              <a:defRPr sz="2133" b="1"/>
            </a:lvl7pPr>
            <a:lvl8pPr marL="4266880" indent="0">
              <a:buNone/>
              <a:defRPr sz="2133" b="1"/>
            </a:lvl8pPr>
            <a:lvl9pPr marL="4876435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438BE831-3D38-4DDE-B7BA-F8B500576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30671-A96A-4EEB-80C6-0175E1449E6A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A3E19CEE-54EA-4AD5-B7F7-BE1A704D2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C3744296-4EAD-4801-85EE-3838F9CDD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278F0-4C7C-4AB6-9A3E-3510B247A9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5652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E0C65AD5-5928-45BC-9E0B-81CFC6A5C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3C5A4-EADB-439B-AE43-C14A07238D86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17DFA3B7-C265-440A-8E68-52C688F5A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341022BE-518C-48D6-B10B-069ABFAC9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68F0F-CC7D-41BF-9823-916FCBFF26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71253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22CA26AB-8C23-4C3F-9A3D-A39A8E96F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3E77D-AB76-41F3-B8ED-A3FF5D2E0855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19310464-BA88-4243-8260-605D98AB6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226FB767-FD36-44E3-A6D7-F46B2FFCC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C21DB-EA7F-4991-B642-1C0EE98CD2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9466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5" y="273056"/>
            <a:ext cx="6815668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55" indent="0">
              <a:buNone/>
              <a:defRPr sz="1600"/>
            </a:lvl2pPr>
            <a:lvl3pPr marL="1219110" indent="0">
              <a:buNone/>
              <a:defRPr sz="1333"/>
            </a:lvl3pPr>
            <a:lvl4pPr marL="1828664" indent="0">
              <a:buNone/>
              <a:defRPr sz="1200"/>
            </a:lvl4pPr>
            <a:lvl5pPr marL="2438218" indent="0">
              <a:buNone/>
              <a:defRPr sz="1200"/>
            </a:lvl5pPr>
            <a:lvl6pPr marL="3047772" indent="0">
              <a:buNone/>
              <a:defRPr sz="1200"/>
            </a:lvl6pPr>
            <a:lvl7pPr marL="3657327" indent="0">
              <a:buNone/>
              <a:defRPr sz="1200"/>
            </a:lvl7pPr>
            <a:lvl8pPr marL="4266880" indent="0">
              <a:buNone/>
              <a:defRPr sz="1200"/>
            </a:lvl8pPr>
            <a:lvl9pPr marL="4876435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3C339B89-95D1-43B1-9A06-DD2DB8BE8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02CA0-B9FD-4801-97F2-7E48E5D4358D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CA39BDC4-A14B-493C-B5C9-212CFFBCD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EE6A78A7-468B-4893-85C3-63B6F1A1B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A722D-D7E1-488D-984D-2BD4D791AE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27656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55" indent="0">
              <a:buNone/>
              <a:defRPr sz="3733"/>
            </a:lvl2pPr>
            <a:lvl3pPr marL="1219110" indent="0">
              <a:buNone/>
              <a:defRPr sz="3200"/>
            </a:lvl3pPr>
            <a:lvl4pPr marL="1828664" indent="0">
              <a:buNone/>
              <a:defRPr sz="2667"/>
            </a:lvl4pPr>
            <a:lvl5pPr marL="2438218" indent="0">
              <a:buNone/>
              <a:defRPr sz="2667"/>
            </a:lvl5pPr>
            <a:lvl6pPr marL="3047772" indent="0">
              <a:buNone/>
              <a:defRPr sz="2667"/>
            </a:lvl6pPr>
            <a:lvl7pPr marL="3657327" indent="0">
              <a:buNone/>
              <a:defRPr sz="2667"/>
            </a:lvl7pPr>
            <a:lvl8pPr marL="4266880" indent="0">
              <a:buNone/>
              <a:defRPr sz="2667"/>
            </a:lvl8pPr>
            <a:lvl9pPr marL="4876435" indent="0">
              <a:buNone/>
              <a:defRPr sz="2667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2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55" indent="0">
              <a:buNone/>
              <a:defRPr sz="1600"/>
            </a:lvl2pPr>
            <a:lvl3pPr marL="1219110" indent="0">
              <a:buNone/>
              <a:defRPr sz="1333"/>
            </a:lvl3pPr>
            <a:lvl4pPr marL="1828664" indent="0">
              <a:buNone/>
              <a:defRPr sz="1200"/>
            </a:lvl4pPr>
            <a:lvl5pPr marL="2438218" indent="0">
              <a:buNone/>
              <a:defRPr sz="1200"/>
            </a:lvl5pPr>
            <a:lvl6pPr marL="3047772" indent="0">
              <a:buNone/>
              <a:defRPr sz="1200"/>
            </a:lvl6pPr>
            <a:lvl7pPr marL="3657327" indent="0">
              <a:buNone/>
              <a:defRPr sz="1200"/>
            </a:lvl7pPr>
            <a:lvl8pPr marL="4266880" indent="0">
              <a:buNone/>
              <a:defRPr sz="1200"/>
            </a:lvl8pPr>
            <a:lvl9pPr marL="4876435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816610C6-D43A-4E07-91AA-812989A65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6C408-4AF5-4111-959F-687695E9010A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430CDB68-8C97-4DE2-B5E4-63B7111E0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A5997348-C210-470E-AE46-B0399B552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662B9-C45B-435A-B2C2-58CC933A23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965910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DEE57B-9AEC-44D5-A7B8-B99AF6301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45E02-EE20-4FC4-AEEB-D05ABDE83379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BC4F1E-D23A-4139-B856-CBBD57011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FDD3A7F-808A-4625-85B9-E9F089B75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D1108-EA85-4CED-9E77-28C39000EB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107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662CF4-4005-4599-847F-FA429512C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6C484-052C-4D1D-9286-0D4E548088EA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2C465B0-8767-48F8-B6A6-706C72A69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86E5E2-513A-45C4-9E30-9A20E90A0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728C0-A31B-43D8-9B41-E6805EB4A7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7234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1_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제목 1"/>
          <p:cNvSpPr>
            <a:spLocks noGrp="1"/>
          </p:cNvSpPr>
          <p:nvPr>
            <p:ph type="ctrTitle"/>
          </p:nvPr>
        </p:nvSpPr>
        <p:spPr>
          <a:xfrm>
            <a:off x="719676" y="153984"/>
            <a:ext cx="10363201" cy="574840"/>
          </a:xfrm>
        </p:spPr>
        <p:txBody>
          <a:bodyPr lIns="91422" tIns="45710" rIns="91422" bIns="45710" rtlCol="0">
            <a:noAutofit/>
          </a:bodyPr>
          <a:lstStyle>
            <a:lvl1pPr algn="l" defTabSz="1625185" rtl="0" eaLnBrk="1" latinLnBrk="1" hangingPunct="1">
              <a:spcBef>
                <a:spcPct val="0"/>
              </a:spcBef>
              <a:buNone/>
              <a:defRPr lang="ko-KR" altLang="en-US" sz="5733" b="1" kern="1200" cap="none" spc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no Pro Smbd Display" pitchFamily="18" charset="0"/>
                <a:ea typeface="+mj-ea"/>
                <a:cs typeface="Arial" pitchFamily="34" charset="0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74881487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323532" y="33951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6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ru-RU" altLang="ko-KR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31489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0692865-D7D0-428B-ACC1-AD0AC0501A07}"/>
              </a:ext>
            </a:extLst>
          </p:cNvPr>
          <p:cNvSpPr txBox="1"/>
          <p:nvPr userDrawn="1"/>
        </p:nvSpPr>
        <p:spPr>
          <a:xfrm>
            <a:off x="466344" y="6364224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www.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domain</a:t>
            </a:r>
            <a:r>
              <a:rPr lang="en-US" sz="1200" b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.com</a:t>
            </a:r>
            <a:endParaRPr lang="en-US" sz="1200" b="0" dirty="0">
              <a:solidFill>
                <a:schemeClr val="tx1">
                  <a:lumMod val="75000"/>
                  <a:lumOff val="25000"/>
                </a:schemeClr>
              </a:solidFill>
              <a:latin typeface="Raleway" panose="020B0503030101060003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770B117-380C-467E-A096-696A304D9624}"/>
              </a:ext>
            </a:extLst>
          </p:cNvPr>
          <p:cNvGrpSpPr/>
          <p:nvPr userDrawn="1"/>
        </p:nvGrpSpPr>
        <p:grpSpPr>
          <a:xfrm>
            <a:off x="11309985" y="487680"/>
            <a:ext cx="407670" cy="445109"/>
            <a:chOff x="11309985" y="548640"/>
            <a:chExt cx="407670" cy="445109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204EECB-0346-421C-8549-DCF91F61F88D}"/>
                </a:ext>
              </a:extLst>
            </p:cNvPr>
            <p:cNvSpPr/>
            <p:nvPr userDrawn="1"/>
          </p:nvSpPr>
          <p:spPr>
            <a:xfrm>
              <a:off x="11309985" y="548640"/>
              <a:ext cx="407670" cy="35814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680595CC-70CA-4863-9EDC-B6AD71DEA00D}"/>
                </a:ext>
              </a:extLst>
            </p:cNvPr>
            <p:cNvSpPr/>
            <p:nvPr userDrawn="1"/>
          </p:nvSpPr>
          <p:spPr>
            <a:xfrm flipV="1">
              <a:off x="11309985" y="906778"/>
              <a:ext cx="407669" cy="8697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99746C82-A127-4EF1-B03E-3BBF7B9A91AF}"/>
              </a:ext>
            </a:extLst>
          </p:cNvPr>
          <p:cNvSpPr txBox="1"/>
          <p:nvPr userDrawn="1"/>
        </p:nvSpPr>
        <p:spPr>
          <a:xfrm>
            <a:off x="11189141" y="548201"/>
            <a:ext cx="6493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49B9A1CC-CF23-404A-A754-6B4803B2A082}" type="slidenum">
              <a:rPr lang="id-ID" sz="1200" smtClean="0">
                <a:solidFill>
                  <a:schemeClr val="bg1"/>
                </a:solidFill>
              </a:rPr>
              <a:t>‹#›</a:t>
            </a:fld>
            <a:endParaRPr lang="id-ID" sz="1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0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0" r:id="rId3"/>
    <p:sldLayoutId id="2147483661" r:id="rId4"/>
    <p:sldLayoutId id="2147483655" r:id="rId5"/>
    <p:sldLayoutId id="2147483660" r:id="rId6"/>
    <p:sldLayoutId id="2147483662" r:id="rId7"/>
    <p:sldLayoutId id="2147483656" r:id="rId8"/>
    <p:sldLayoutId id="2147483653" r:id="rId9"/>
    <p:sldLayoutId id="2147483659" r:id="rId10"/>
    <p:sldLayoutId id="2147483657" r:id="rId11"/>
    <p:sldLayoutId id="2147483652" r:id="rId12"/>
    <p:sldLayoutId id="2147483651" r:id="rId13"/>
    <p:sldLayoutId id="2147483654" r:id="rId14"/>
    <p:sldLayoutId id="2147483663" r:id="rId15"/>
    <p:sldLayoutId id="2147483664" r:id="rId16"/>
    <p:sldLayoutId id="2147483665" r:id="rId17"/>
    <p:sldLayoutId id="2147483666" r:id="rId18"/>
    <p:sldLayoutId id="2147483674" r:id="rId19"/>
    <p:sldLayoutId id="2147483675" r:id="rId20"/>
    <p:sldLayoutId id="2147483676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11707-5BE0-4771-AE82-47C23E589C29}" type="datetimeFigureOut">
              <a:rPr lang="ru-RU" smtClean="0"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6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FEA42-4D22-45CF-BB10-FA99E3008A6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0165F8-18EC-8234-DB30-4B9CB71978F1}"/>
              </a:ext>
            </a:extLst>
          </p:cNvPr>
          <p:cNvSpPr txBox="1"/>
          <p:nvPr userDrawn="1"/>
        </p:nvSpPr>
        <p:spPr>
          <a:xfrm>
            <a:off x="466344" y="6364224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www.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domain</a:t>
            </a:r>
            <a:r>
              <a:rPr lang="en-US" sz="1200" b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.com</a:t>
            </a:r>
            <a:endParaRPr lang="en-US" sz="1200" b="0" dirty="0">
              <a:solidFill>
                <a:schemeClr val="tx1">
                  <a:lumMod val="75000"/>
                  <a:lumOff val="25000"/>
                </a:schemeClr>
              </a:solidFill>
              <a:latin typeface="Raleway" panose="020B0503030101060003" pitchFamily="34" charset="0"/>
            </a:endParaRPr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3AA4822E-6354-CDF1-322D-CC959AF53017}"/>
              </a:ext>
            </a:extLst>
          </p:cNvPr>
          <p:cNvGrpSpPr/>
          <p:nvPr userDrawn="1"/>
        </p:nvGrpSpPr>
        <p:grpSpPr>
          <a:xfrm>
            <a:off x="11309985" y="487680"/>
            <a:ext cx="407670" cy="445109"/>
            <a:chOff x="11309985" y="548640"/>
            <a:chExt cx="407670" cy="445109"/>
          </a:xfrm>
        </p:grpSpPr>
        <p:sp>
          <p:nvSpPr>
            <p:cNvPr id="9" name="Rectangle 9">
              <a:extLst>
                <a:ext uri="{FF2B5EF4-FFF2-40B4-BE49-F238E27FC236}">
                  <a16:creationId xmlns:a16="http://schemas.microsoft.com/office/drawing/2014/main" id="{401558D8-2B89-9C7E-1EF4-33746325672D}"/>
                </a:ext>
              </a:extLst>
            </p:cNvPr>
            <p:cNvSpPr/>
            <p:nvPr userDrawn="1"/>
          </p:nvSpPr>
          <p:spPr>
            <a:xfrm>
              <a:off x="11309985" y="548640"/>
              <a:ext cx="407670" cy="35814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Isosceles Triangle 10">
              <a:extLst>
                <a:ext uri="{FF2B5EF4-FFF2-40B4-BE49-F238E27FC236}">
                  <a16:creationId xmlns:a16="http://schemas.microsoft.com/office/drawing/2014/main" id="{8D4B74DF-4C2C-18DD-7953-C341221603BD}"/>
                </a:ext>
              </a:extLst>
            </p:cNvPr>
            <p:cNvSpPr/>
            <p:nvPr userDrawn="1"/>
          </p:nvSpPr>
          <p:spPr>
            <a:xfrm flipV="1">
              <a:off x="11309985" y="906778"/>
              <a:ext cx="407669" cy="8697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0DE38B0D-4B65-6BAB-2552-E25613A1770D}"/>
              </a:ext>
            </a:extLst>
          </p:cNvPr>
          <p:cNvSpPr txBox="1"/>
          <p:nvPr userDrawn="1"/>
        </p:nvSpPr>
        <p:spPr>
          <a:xfrm>
            <a:off x="11189141" y="548201"/>
            <a:ext cx="6493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49B9A1CC-CF23-404A-A754-6B4803B2A082}" type="slidenum">
              <a:rPr lang="id-ID" sz="1200" smtClean="0">
                <a:solidFill>
                  <a:schemeClr val="bg1"/>
                </a:solidFill>
              </a:rPr>
              <a:t>‹#›</a:t>
            </a:fld>
            <a:endParaRPr lang="id-ID" sz="1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20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defTabSz="914423" rtl="0" eaLnBrk="1" latinLnBrk="0" hangingPunct="1"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8" indent="-342908" algn="l" defTabSz="914423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69" indent="-285757" algn="l" defTabSz="914423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6" algn="l" defTabSz="9144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6" algn="l" defTabSz="914423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6" algn="l" defTabSz="914423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6" algn="l" defTabSz="9144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4" indent="-228606" algn="l" defTabSz="9144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6" indent="-228606" algn="l" defTabSz="9144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7" indent="-228606" algn="l" defTabSz="9144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4">
            <a:extLst>
              <a:ext uri="{FF2B5EF4-FFF2-40B4-BE49-F238E27FC236}">
                <a16:creationId xmlns:a16="http://schemas.microsoft.com/office/drawing/2014/main" id="{9DBEDBE1-25D9-41FA-A610-3AF7452DBD1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6185"/>
            <a:ext cx="10515600" cy="1325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75"/>
              <a:buFont typeface="Calibri"/>
              <a:buNone/>
              <a:defRPr sz="247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34">
            <a:extLst>
              <a:ext uri="{FF2B5EF4-FFF2-40B4-BE49-F238E27FC236}">
                <a16:creationId xmlns:a16="http://schemas.microsoft.com/office/drawing/2014/main" id="{9D31A37F-4A9E-457A-9C1E-B645EE6955C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1826684"/>
            <a:ext cx="10515600" cy="4349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t" anchorCtr="0">
            <a:normAutofit/>
          </a:bodyPr>
          <a:lstStyle>
            <a:lvl1pPr marL="457200" marR="0" lvl="0" indent="-328612" algn="l" rtl="0">
              <a:lnSpc>
                <a:spcPct val="90000"/>
              </a:lnSpc>
              <a:spcBef>
                <a:spcPts val="563"/>
              </a:spcBef>
              <a:spcAft>
                <a:spcPts val="0"/>
              </a:spcAft>
              <a:buClr>
                <a:schemeClr val="dk1"/>
              </a:buClr>
              <a:buSzPts val="1575"/>
              <a:buFont typeface="Arial"/>
              <a:buChar char="•"/>
              <a:defRPr sz="157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143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00037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125"/>
              <a:buFont typeface="Arial"/>
              <a:buChar char="•"/>
              <a:defRPr sz="112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2925" algn="l" rtl="0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chemeClr val="dk1"/>
              </a:buClr>
              <a:buSzPts val="1013"/>
              <a:buFont typeface="Arial"/>
              <a:buChar char="•"/>
              <a:defRPr sz="101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34">
            <a:extLst>
              <a:ext uri="{FF2B5EF4-FFF2-40B4-BE49-F238E27FC236}">
                <a16:creationId xmlns:a16="http://schemas.microsoft.com/office/drawing/2014/main" id="{62691F69-55A1-414E-B9E8-77C2498C5401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ctr" anchorCtr="0">
            <a:noAutofit/>
          </a:bodyPr>
          <a:lstStyle>
            <a:lvl1pPr marR="0" lvl="0" algn="l" defTabSz="914332" rtl="0">
              <a:spcBef>
                <a:spcPts val="0"/>
              </a:spcBef>
              <a:spcAft>
                <a:spcPts val="0"/>
              </a:spcAft>
              <a:buSzPts val="1400"/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13" name="Google Shape;13;p34">
            <a:extLst>
              <a:ext uri="{FF2B5EF4-FFF2-40B4-BE49-F238E27FC236}">
                <a16:creationId xmlns:a16="http://schemas.microsoft.com/office/drawing/2014/main" id="{4E688167-8111-4091-A5DC-57B013BBD8E9}"/>
              </a:ext>
            </a:extLst>
          </p:cNvPr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ctr" anchorCtr="0">
            <a:noAutofit/>
          </a:bodyPr>
          <a:lstStyle>
            <a:lvl1pPr marR="0" lvl="0" algn="ctr" defTabSz="914332" rtl="0">
              <a:spcBef>
                <a:spcPts val="0"/>
              </a:spcBef>
              <a:spcAft>
                <a:spcPts val="0"/>
              </a:spcAft>
              <a:buSzPts val="1400"/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14" name="Google Shape;14;p34">
            <a:extLst>
              <a:ext uri="{FF2B5EF4-FFF2-40B4-BE49-F238E27FC236}">
                <a16:creationId xmlns:a16="http://schemas.microsoft.com/office/drawing/2014/main" id="{C19DC244-C05F-42C5-96B2-B0A45B13271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5" tIns="34274" rIns="68565" bIns="34274" anchor="ctr" anchorCtr="0">
            <a:noAutofit/>
          </a:bodyPr>
          <a:lstStyle>
            <a:lvl1pPr marL="0" marR="0" lvl="0" indent="0" algn="r" defTabSz="914332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66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fld id="{E0E387F6-6F33-4D9A-90B1-027FB1C6CC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5" name="Google Shape;15;p34">
            <a:extLst>
              <a:ext uri="{FF2B5EF4-FFF2-40B4-BE49-F238E27FC236}">
                <a16:creationId xmlns:a16="http://schemas.microsoft.com/office/drawing/2014/main" id="{4E08ABB1-3F7D-4FA5-9383-3A1467D89311}"/>
              </a:ext>
            </a:extLst>
          </p:cNvPr>
          <p:cNvPicPr preferRelativeResize="0"/>
          <p:nvPr/>
        </p:nvPicPr>
        <p:blipFill rotWithShape="1">
          <a:blip r:embed="rId13">
            <a:alphaModFix/>
          </a:blip>
          <a:srcRect b="79324"/>
          <a:stretch/>
        </p:blipFill>
        <p:spPr>
          <a:xfrm>
            <a:off x="0" y="1"/>
            <a:ext cx="12192000" cy="1418167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375212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67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>
            <a:extLst>
              <a:ext uri="{FF2B5EF4-FFF2-40B4-BE49-F238E27FC236}">
                <a16:creationId xmlns:a16="http://schemas.microsoft.com/office/drawing/2014/main" id="{6699380B-EC87-4191-8B3B-7D0F70CF3C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3075" name="Текст 2">
            <a:extLst>
              <a:ext uri="{FF2B5EF4-FFF2-40B4-BE49-F238E27FC236}">
                <a16:creationId xmlns:a16="http://schemas.microsoft.com/office/drawing/2014/main" id="{5AA20CAD-BE7A-4CDF-9636-1274FE0AEA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5FB03EA-88CF-4FAF-9819-6F323C1983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7C1142F-35C0-4FE4-9108-4411CD3DEE84}" type="datetimeFigureOut">
              <a:rPr lang="ru-RU"/>
              <a:pPr>
                <a:defRPr/>
              </a:pPr>
              <a:t>04.10.2023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650A45-8ACE-4BEA-ACC7-57E5822FEA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A535A-3C9D-4F19-89C3-CE4247C959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D5170C5-58AC-44A4-9F6C-7FBF5681BC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81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</p:sldLayoutIdLst>
  <p:txStyles>
    <p:titleStyle>
      <a:lvl1pPr algn="ctr" defTabSz="1217054" rtl="0" eaLnBrk="0" fontAlgn="base" hangingPunct="0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054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2pPr>
      <a:lvl3pPr algn="ctr" defTabSz="1217054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3pPr>
      <a:lvl4pPr algn="ctr" defTabSz="1217054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4pPr>
      <a:lvl5pPr algn="ctr" defTabSz="1217054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5pPr>
      <a:lvl6pPr marL="609585" algn="ctr" defTabSz="1217054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6pPr>
      <a:lvl7pPr marL="1219170" algn="ctr" defTabSz="1217054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7pPr>
      <a:lvl8pPr marL="1828754" algn="ctr" defTabSz="1217054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8pPr>
      <a:lvl9pPr marL="2438339" algn="ctr" defTabSz="1217054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455073" indent="-455073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88459" indent="-378875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1846" indent="-302676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1431" indent="-302676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1015" indent="-302676" algn="l" defTabSz="1217054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548" indent="-304776" algn="l" defTabSz="121911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104" indent="-304776" algn="l" defTabSz="121911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658" indent="-304776" algn="l" defTabSz="121911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212" indent="-304776" algn="l" defTabSz="121911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55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10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64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18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772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327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880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435" algn="l" defTabSz="121911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ineconomy.uz/uz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hyperlink" Target="mailto:amankenja059@gmail.com" TargetMode="External"/><Relationship Id="rId5" Type="http://schemas.openxmlformats.org/officeDocument/2006/relationships/hyperlink" Target="mailto:atkenjabaev@mail.ru" TargetMode="Externa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tmp"/><Relationship Id="rId3" Type="http://schemas.openxmlformats.org/officeDocument/2006/relationships/image" Target="../media/image14.jpg"/><Relationship Id="rId7" Type="http://schemas.openxmlformats.org/officeDocument/2006/relationships/image" Target="../media/image1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tmp"/><Relationship Id="rId7" Type="http://schemas.openxmlformats.org/officeDocument/2006/relationships/image" Target="../media/image21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3.jpg"/><Relationship Id="rId5" Type="http://schemas.openxmlformats.org/officeDocument/2006/relationships/image" Target="../media/image20.jpg"/><Relationship Id="rId10" Type="http://schemas.openxmlformats.org/officeDocument/2006/relationships/image" Target="../media/image22.jpg"/><Relationship Id="rId4" Type="http://schemas.openxmlformats.org/officeDocument/2006/relationships/image" Target="../media/image19.jpg"/><Relationship Id="rId9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10.tmp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13" Type="http://schemas.openxmlformats.org/officeDocument/2006/relationships/image" Target="../media/image18.png"/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12" Type="http://schemas.openxmlformats.org/officeDocument/2006/relationships/image" Target="../media/image41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5.jpg"/><Relationship Id="rId11" Type="http://schemas.openxmlformats.org/officeDocument/2006/relationships/image" Target="../media/image40.jpg"/><Relationship Id="rId5" Type="http://schemas.openxmlformats.org/officeDocument/2006/relationships/image" Target="../media/image34.jpg"/><Relationship Id="rId10" Type="http://schemas.openxmlformats.org/officeDocument/2006/relationships/image" Target="../media/image39.jpg"/><Relationship Id="rId4" Type="http://schemas.openxmlformats.org/officeDocument/2006/relationships/image" Target="../media/image33.jpg"/><Relationship Id="rId9" Type="http://schemas.openxmlformats.org/officeDocument/2006/relationships/image" Target="../media/image38.jpg"/><Relationship Id="rId14" Type="http://schemas.openxmlformats.org/officeDocument/2006/relationships/image" Target="../media/image10.tm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5.pn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9.jp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5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">
            <a:extLst>
              <a:ext uri="{FF2B5EF4-FFF2-40B4-BE49-F238E27FC236}">
                <a16:creationId xmlns:a16="http://schemas.microsoft.com/office/drawing/2014/main" id="{9CFC505B-446B-47ED-9547-F56888F1217D}"/>
              </a:ext>
            </a:extLst>
          </p:cNvPr>
          <p:cNvSpPr/>
          <p:nvPr/>
        </p:nvSpPr>
        <p:spPr>
          <a:xfrm>
            <a:off x="1549400" y="827258"/>
            <a:ext cx="9118600" cy="193746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lIns="0" tIns="85669" rIns="0" bIns="85669" anchor="ctr">
            <a:spAutoFit/>
          </a:bodyPr>
          <a:lstStyle/>
          <a:p>
            <a:pPr defTabSz="914286">
              <a:buClr>
                <a:srgbClr val="000000"/>
              </a:buClr>
              <a:defRPr/>
            </a:pPr>
            <a:r>
              <a:rPr lang="ru-RU" sz="11466" kern="0" dirty="0">
                <a:solidFill>
                  <a:srgbClr val="00B1F5"/>
                </a:solidFill>
                <a:latin typeface="Open Sans"/>
                <a:ea typeface="Open Sans"/>
                <a:cs typeface="Open Sans"/>
                <a:sym typeface="Open Sans"/>
              </a:rPr>
              <a:t> </a:t>
            </a:r>
            <a:r>
              <a:rPr lang="ru-RU" sz="800" kern="0" dirty="0">
                <a:solidFill>
                  <a:srgbClr val="00B1F5"/>
                </a:solidFill>
                <a:latin typeface="Open Sans"/>
                <a:ea typeface="Open Sans"/>
                <a:cs typeface="Open Sans"/>
                <a:sym typeface="Open Sans"/>
              </a:rPr>
              <a:t>                                    </a:t>
            </a:r>
            <a:endParaRPr sz="1467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21507" name="Google Shape;391;p1" descr="Walton">
            <a:hlinkClick r:id="rId3"/>
            <a:extLst>
              <a:ext uri="{FF2B5EF4-FFF2-40B4-BE49-F238E27FC236}">
                <a16:creationId xmlns:a16="http://schemas.microsoft.com/office/drawing/2014/main" id="{600A50A5-DFA9-4C13-9031-1AA49EB2AC0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584" y="1422401"/>
            <a:ext cx="1786467" cy="1572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3" name="Google Shape;393;p1">
            <a:extLst>
              <a:ext uri="{FF2B5EF4-FFF2-40B4-BE49-F238E27FC236}">
                <a16:creationId xmlns:a16="http://schemas.microsoft.com/office/drawing/2014/main" id="{37CFBA0A-7EC2-43C3-A1FA-435B05E93007}"/>
              </a:ext>
            </a:extLst>
          </p:cNvPr>
          <p:cNvSpPr/>
          <p:nvPr/>
        </p:nvSpPr>
        <p:spPr>
          <a:xfrm>
            <a:off x="764118" y="2995085"/>
            <a:ext cx="4095749" cy="256503"/>
          </a:xfrm>
          <a:prstGeom prst="rect">
            <a:avLst/>
          </a:prstGeom>
          <a:noFill/>
          <a:ln>
            <a:noFill/>
          </a:ln>
        </p:spPr>
        <p:txBody>
          <a:bodyPr spcFirstLastPara="1" lIns="91419" tIns="45699" rIns="91419" bIns="45699">
            <a:spAutoFit/>
          </a:bodyPr>
          <a:lstStyle/>
          <a:p>
            <a:pPr algn="ctr" defTabSz="914286">
              <a:buClr>
                <a:srgbClr val="000000"/>
              </a:buClr>
              <a:defRPr/>
            </a:pPr>
            <a:r>
              <a:rPr lang="en-US" sz="1067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O’ZBEKISTON RESPUBLIKASI VAZIRLAR MAHKAMASI</a:t>
            </a:r>
            <a:endParaRPr sz="1067" kern="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95" name="Google Shape;395;p1">
            <a:extLst>
              <a:ext uri="{FF2B5EF4-FFF2-40B4-BE49-F238E27FC236}">
                <a16:creationId xmlns:a16="http://schemas.microsoft.com/office/drawing/2014/main" id="{CD6433E5-8C80-4686-8467-74290FC6E871}"/>
              </a:ext>
            </a:extLst>
          </p:cNvPr>
          <p:cNvSpPr/>
          <p:nvPr/>
        </p:nvSpPr>
        <p:spPr>
          <a:xfrm>
            <a:off x="764118" y="2760134"/>
            <a:ext cx="10011833" cy="4714465"/>
          </a:xfrm>
          <a:prstGeom prst="rect">
            <a:avLst/>
          </a:prstGeom>
          <a:noFill/>
          <a:ln>
            <a:noFill/>
          </a:ln>
        </p:spPr>
        <p:txBody>
          <a:bodyPr lIns="68571" tIns="34275" rIns="68571" bIns="34275">
            <a:spAutoFit/>
          </a:bodyPr>
          <a:lstStyle>
            <a:lvl1pPr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 defTabSz="684213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uz-Cyrl-UZ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uz-Cyrl-UZ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uz-Cyrl-UZ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uz-Cyrl-UZ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n-US" altLang="en-US" sz="1467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 </a:t>
            </a:r>
            <a:r>
              <a:rPr lang="uz-Cyrl-UZ" altLang="en-US" sz="1467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РАҚАМЛИ БИЗНЕС МЕНЕЖМЕНТИ</a:t>
            </a:r>
            <a:endParaRPr lang="en-US" altLang="en-US" sz="1467" dirty="0">
              <a:solidFill>
                <a:srgbClr val="00B0F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just" defTabSz="91226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67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           4-</a:t>
            </a:r>
            <a:r>
              <a:rPr lang="uz-Cyrl-UZ" altLang="en-US" sz="1467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Н</a:t>
            </a:r>
            <a:r>
              <a:rPr lang="en-US" altLang="en-US" sz="1467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AFT</a:t>
            </a:r>
            <a:r>
              <a:rPr lang="uz-Cyrl-UZ" altLang="en-US" sz="1467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А. </a:t>
            </a:r>
            <a:r>
              <a:rPr lang="en-US" altLang="ru-RU" sz="1467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DAVLAT XARIDLARINI BOSHQARISHDA RAQAMLI TEXNOLOGIYALARDAN FOYDALANISH</a:t>
            </a: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n-US" altLang="en-US" sz="1467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DIGITAL BUSINESS MANAGEMENT</a:t>
            </a:r>
            <a:endParaRPr lang="uz-Cyrl-UZ" altLang="en-US" sz="1467" dirty="0">
              <a:solidFill>
                <a:srgbClr val="00B0F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1467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WEEK 4. 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OF DIGITAL TECHNOLOGIES IN PUBLIC PROCUREMENT MANAGEMENT</a:t>
            </a: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1467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1067" b="1" dirty="0"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1067" b="1" dirty="0">
              <a:solidFill>
                <a:srgbClr val="1F386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Raqamli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iqtisodiyot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kafedrasi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mudiri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i.f.d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., professor,</a:t>
            </a:r>
          </a:p>
          <a:p>
            <a:pPr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Xalqaro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injinerlar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Akademiyasi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muxbir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a’zosi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en-US" sz="1200" b="1" dirty="0" err="1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Kenjabaev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Aman </a:t>
            </a:r>
          </a:p>
          <a:p>
            <a:pPr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(</a:t>
            </a:r>
            <a:r>
              <a:rPr lang="en-US" altLang="en-US" sz="1200" b="1" u="sng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  <a:hlinkClick r:id="rId5"/>
              </a:rPr>
              <a:t>atkenjabaev@mail.ru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); (</a:t>
            </a:r>
            <a:r>
              <a:rPr lang="en-US" altLang="en-US" sz="1200" b="1" u="sng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  <a:hlinkClick r:id="rId6"/>
              </a:rPr>
              <a:t>amankenja059@gmail.com</a:t>
            </a:r>
            <a:r>
              <a:rPr lang="en-US" altLang="en-US" sz="1200" b="1" dirty="0">
                <a:solidFill>
                  <a:srgbClr val="1F386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); Tel: +998977595931</a:t>
            </a:r>
            <a:endParaRPr lang="en-US" altLang="en-US" sz="1200" b="1" dirty="0"/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n-US" altLang="en-US" sz="2400" dirty="0">
              <a:solidFill>
                <a:srgbClr val="1F3864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algn="ctr" defTabSz="912261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ru-RU" altLang="en-US" sz="2400" dirty="0">
                <a:solidFill>
                  <a:srgbClr val="323F4F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	</a:t>
            </a:r>
            <a:endParaRPr lang="en-US" altLang="en-US" sz="2133" dirty="0">
              <a:solidFill>
                <a:srgbClr val="323F4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6176A16-3671-4CD0-964F-4935B6252D2C}"/>
              </a:ext>
            </a:extLst>
          </p:cNvPr>
          <p:cNvSpPr/>
          <p:nvPr/>
        </p:nvSpPr>
        <p:spPr>
          <a:xfrm>
            <a:off x="7232651" y="2995085"/>
            <a:ext cx="3435349" cy="256543"/>
          </a:xfrm>
          <a:prstGeom prst="rect">
            <a:avLst/>
          </a:prstGeom>
        </p:spPr>
        <p:txBody>
          <a:bodyPr lIns="91435" tIns="45719" rIns="91435" bIns="45719">
            <a:spAutoFit/>
          </a:bodyPr>
          <a:lstStyle/>
          <a:p>
            <a:pPr defTabSz="914286">
              <a:defRPr/>
            </a:pPr>
            <a:r>
              <a:rPr lang="en-US" sz="1067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BIZNES VA TADBIRKORLIK OLIY MAKTABI</a:t>
            </a:r>
            <a:endParaRPr lang="ru-RU" sz="1067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21511" name="Google Shape;391;p1" descr="Walton">
            <a:hlinkClick r:id="rId3"/>
            <a:extLst>
              <a:ext uri="{FF2B5EF4-FFF2-40B4-BE49-F238E27FC236}">
                <a16:creationId xmlns:a16="http://schemas.microsoft.com/office/drawing/2014/main" id="{CDE07514-E11D-4314-B3B7-4948FAC17CC1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667" y="1422400"/>
            <a:ext cx="1786467" cy="1526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4F098F92-C01D-4711-9732-08CBADD65132}"/>
              </a:ext>
            </a:extLst>
          </p:cNvPr>
          <p:cNvSpPr txBox="1"/>
          <p:nvPr/>
        </p:nvSpPr>
        <p:spPr>
          <a:xfrm>
            <a:off x="3420045" y="626310"/>
            <a:ext cx="8402127" cy="51985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altLang="ko-KR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 ЖАРАЁНЛАРИНИ ТАШКИЛ ЭТИШ ВА БОШҚАРИШДА АХБОРОТ-КОММУНИКАЦИЯ </a:t>
            </a:r>
            <a:r>
              <a:rPr lang="uz-Cyrl-UZ" altLang="ko-KR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 РАҚАМЛИ</a:t>
            </a:r>
            <a:r>
              <a:rPr lang="ru-RU" altLang="ko-KR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ТЕХНОЛОГИЯЛАРИНИ ТАКОМИЛЛАШТИРИШ</a:t>
            </a:r>
          </a:p>
        </p:txBody>
      </p:sp>
    </p:spTree>
    <p:extLst>
      <p:ext uri="{BB962C8B-B14F-4D97-AF65-F5344CB8AC3E}">
        <p14:creationId xmlns:p14="http://schemas.microsoft.com/office/powerpoint/2010/main" val="3253058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3B4C724-0776-4328-8F0A-B72DA1579537}"/>
              </a:ext>
            </a:extLst>
          </p:cNvPr>
          <p:cNvSpPr txBox="1"/>
          <p:nvPr/>
        </p:nvSpPr>
        <p:spPr>
          <a:xfrm>
            <a:off x="0" y="4900256"/>
            <a:ext cx="12191999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uz-Cyrl-UZ" sz="2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Ҳар бир давлат олдида бюджет соҳаси самарадорлигини таъминлаш, маблағлардан мақсадли  фойдалишни таъминлаш, бюджет тақсимотида энг самарали ташкилий-иқтисодий инструментлардан фойдаланиш, ғазначилик тизимида молиявий ресурслардан оқилона фойдаланиш, харид операцияларини доимий назорат қилиш каби долзарб масалалар туради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40C11B1-58BE-5B31-F292-F5548B6CDB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8" y="6279363"/>
            <a:ext cx="1524213" cy="3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83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F8FDE38-5EDE-4B6B-B0AD-BD558CCC59C8}"/>
              </a:ext>
            </a:extLst>
          </p:cNvPr>
          <p:cNvSpPr txBox="1"/>
          <p:nvPr/>
        </p:nvSpPr>
        <p:spPr>
          <a:xfrm>
            <a:off x="3584449" y="5218263"/>
            <a:ext cx="8464214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uz-Cyrl-UZ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Мазкур жараёнларда </a:t>
            </a:r>
            <a:r>
              <a:rPr lang="uz-Cyrl-UZ" sz="2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 давлат </a:t>
            </a:r>
            <a:br>
              <a:rPr lang="uz-Cyrl-UZ" sz="2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харидлари жараёнларини ташкил этиш ва бошқаришда замонавий ахборот-коммуникация технологияларини жорий этиш</a:t>
            </a:r>
            <a:r>
              <a:rPr lang="uz-Cyrl-UZ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масаласи муносиб ечим бўла олади</a:t>
            </a:r>
            <a:endParaRPr lang="uz-Cyrl-UZ" altLang="ko-KR" sz="2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3149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F08DB641-61F9-D7D2-7133-94BDCE01F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635" y="416466"/>
            <a:ext cx="2095792" cy="63826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0" y="0"/>
            <a:ext cx="566928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562" y="1401689"/>
            <a:ext cx="1362266" cy="1437191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5911255" y="2838880"/>
            <a:ext cx="1" cy="174732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534155" y="3040921"/>
            <a:ext cx="45336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uz-Cyrl-UZ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ЎЗБЕКИСТОНДА </a:t>
            </a:r>
            <a:br>
              <a:rPr lang="uz-Cyrl-UZ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ДАВЛАТ ХАРИДЛАРИ БИЛАН ИШЛАШНИНГ МЕЪЁРИЙ-ҲУҚУҚИЙ АСОСЛАРИ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153231" y="3585632"/>
            <a:ext cx="583455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2563" algn="just">
              <a:spcAft>
                <a:spcPts val="0"/>
              </a:spcAft>
            </a:pPr>
            <a:r>
              <a:rPr lang="uz-Cyrl-UZ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 Республикасида Давлат хариди тизимин такомиллаштириш бўйича чиқарилган қарор ва қонунлар асосида:</a:t>
            </a:r>
          </a:p>
          <a:p>
            <a:pPr indent="182563" algn="just">
              <a:spcAft>
                <a:spcPts val="0"/>
              </a:spcAft>
            </a:pPr>
            <a:r>
              <a:rPr lang="uz-Cyrl-UZ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Давлат харидларини электрон шаклда ўтказишнинг умумий қоидалари ва шартлари;</a:t>
            </a:r>
          </a:p>
          <a:p>
            <a:pPr indent="182563" algn="just">
              <a:spcAft>
                <a:spcPts val="0"/>
              </a:spcAft>
            </a:pPr>
            <a:r>
              <a:rPr lang="uz-Cyrl-UZ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Харид қилиш тартиб-таомилларини амалга ошириш турлари ҳамда давлат харидларини ўтказиш мезонлари ва тартибларини белгилаш;</a:t>
            </a:r>
          </a:p>
          <a:p>
            <a:pPr indent="182563" algn="just">
              <a:spcAft>
                <a:spcPts val="0"/>
              </a:spcAft>
            </a:pPr>
            <a:r>
              <a:rPr lang="uz-Cyrl-UZ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Бошланғич нархни пасайтириш учун ўтказиладиган аукцион орқали давлат харидларини амалга оширишда товарларни етказиб бериш муддатларини белгилаш;</a:t>
            </a:r>
          </a:p>
          <a:p>
            <a:pPr indent="182563" algn="just">
              <a:spcAft>
                <a:spcPts val="0"/>
              </a:spcAft>
            </a:pPr>
            <a:r>
              <a:rPr lang="uz-Cyrl-UZ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 яхши таклифларни танлаш ва тендер бўйича харид қилиш ҳужжатларида иштирокчиларнинг асосий бенефициар мулкдор тўғрисидаги маълумотларни ошкор этиши тўғрисида талаб;</a:t>
            </a:r>
          </a:p>
          <a:p>
            <a:pPr indent="182563" algn="just">
              <a:spcAft>
                <a:spcPts val="0"/>
              </a:spcAft>
            </a:pPr>
            <a:r>
              <a:rPr lang="uz-Cyrl-UZ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Ҳадли келишув тартиб-таомили орқали давлат харидларини амалга ошириш шартлари;</a:t>
            </a:r>
          </a:p>
          <a:p>
            <a:pPr indent="182563" algn="just">
              <a:spcAft>
                <a:spcPts val="0"/>
              </a:spcAft>
            </a:pPr>
            <a:r>
              <a:rPr lang="uz-Cyrl-UZ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Тўғридан-тўғри шартномалар бўйича давлат харидларини амалга ошириш тартиби;</a:t>
            </a:r>
          </a:p>
          <a:p>
            <a:pPr indent="182563" algn="just">
              <a:spcAft>
                <a:spcPts val="0"/>
              </a:spcAft>
            </a:pPr>
            <a:r>
              <a:rPr lang="uz-Cyrl-UZ" sz="1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Давлат буюртмачилари томонидан тузилган давлат харидлари тўғрисидаги Шартномаларнинг ягона реестрини юритиш қоидалари.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23397E0-B354-9D88-23E4-EC0E0C382829}"/>
              </a:ext>
            </a:extLst>
          </p:cNvPr>
          <p:cNvSpPr/>
          <p:nvPr/>
        </p:nvSpPr>
        <p:spPr>
          <a:xfrm>
            <a:off x="6217239" y="299931"/>
            <a:ext cx="922973" cy="25510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uz-Cyrl-UZ" sz="121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2000</a:t>
            </a:r>
            <a:endParaRPr lang="ru-RU" sz="121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C150503-F065-9797-1841-7C914966641A}"/>
              </a:ext>
            </a:extLst>
          </p:cNvPr>
          <p:cNvSpPr/>
          <p:nvPr/>
        </p:nvSpPr>
        <p:spPr>
          <a:xfrm>
            <a:off x="6217238" y="655468"/>
            <a:ext cx="922973" cy="46952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1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2011-2017</a:t>
            </a:r>
            <a:endParaRPr lang="ru-RU" sz="121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BEC71C3-8B8F-6767-F922-0C0D539413BA}"/>
              </a:ext>
            </a:extLst>
          </p:cNvPr>
          <p:cNvSpPr/>
          <p:nvPr/>
        </p:nvSpPr>
        <p:spPr>
          <a:xfrm>
            <a:off x="6226481" y="1231095"/>
            <a:ext cx="913730" cy="569341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uz-Cyrl-UZ" sz="121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  <a:endParaRPr lang="ru-RU" sz="121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F8DD587-AA94-AC81-EEE0-CEF96D2AF837}"/>
              </a:ext>
            </a:extLst>
          </p:cNvPr>
          <p:cNvSpPr/>
          <p:nvPr/>
        </p:nvSpPr>
        <p:spPr>
          <a:xfrm>
            <a:off x="6231301" y="2876520"/>
            <a:ext cx="908910" cy="4520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uz-Cyrl-UZ" sz="121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endParaRPr lang="ru-RU" sz="121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00B5ACF0-8F71-6A02-A7C7-2900C6D0C842}"/>
              </a:ext>
            </a:extLst>
          </p:cNvPr>
          <p:cNvGrpSpPr/>
          <p:nvPr/>
        </p:nvGrpSpPr>
        <p:grpSpPr>
          <a:xfrm>
            <a:off x="7227198" y="297940"/>
            <a:ext cx="4760586" cy="3008859"/>
            <a:chOff x="1210592" y="1459874"/>
            <a:chExt cx="3481712" cy="2359953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314256B-5E67-6652-85E4-D80C92E18501}"/>
                </a:ext>
              </a:extLst>
            </p:cNvPr>
            <p:cNvSpPr txBox="1"/>
            <p:nvPr/>
          </p:nvSpPr>
          <p:spPr>
            <a:xfrm>
              <a:off x="1210597" y="1459874"/>
              <a:ext cx="3481707" cy="20009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ru-RU"/>
              </a:defPPr>
              <a:lvl1pPr algn="ctr">
                <a:defRPr sz="1219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>
                <a:defRPr>
                  <a:solidFill>
                    <a:schemeClr val="dk1"/>
                  </a:solidFill>
                </a:defRPr>
              </a:lvl2pPr>
              <a:lvl3pPr>
                <a:defRPr>
                  <a:solidFill>
                    <a:schemeClr val="dk1"/>
                  </a:solidFill>
                </a:defRPr>
              </a:lvl3pPr>
              <a:lvl4pPr>
                <a:defRPr>
                  <a:solidFill>
                    <a:schemeClr val="dk1"/>
                  </a:solidFill>
                </a:defRPr>
              </a:lvl4pPr>
              <a:lvl5pPr>
                <a:defRPr>
                  <a:solidFill>
                    <a:schemeClr val="dk1"/>
                  </a:solidFill>
                </a:defRPr>
              </a:lvl5pPr>
              <a:lvl6pPr>
                <a:defRPr>
                  <a:solidFill>
                    <a:schemeClr val="dk1"/>
                  </a:solidFill>
                </a:defRPr>
              </a:lvl6pPr>
              <a:lvl7pPr>
                <a:defRPr>
                  <a:solidFill>
                    <a:schemeClr val="dk1"/>
                  </a:solidFill>
                </a:defRPr>
              </a:lvl7pPr>
              <a:lvl8pPr>
                <a:defRPr>
                  <a:solidFill>
                    <a:schemeClr val="dk1"/>
                  </a:solidFill>
                </a:defRPr>
              </a:lvl8pPr>
              <a:lvl9pPr>
                <a:defRPr>
                  <a:solidFill>
                    <a:schemeClr val="dk1"/>
                  </a:solidFill>
                </a:defRPr>
              </a:lvl9pPr>
            </a:lstStyle>
            <a:p>
              <a:r>
                <a:rPr lang="uz-Cyrl-UZ" dirty="0"/>
                <a:t>ВМҚ</a:t>
              </a:r>
              <a:r>
                <a:rPr lang="ru-RU" dirty="0"/>
                <a:t>-456 (21.11.2000)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5880C11-A31F-0596-AE03-5433656E4FEC}"/>
                </a:ext>
              </a:extLst>
            </p:cNvPr>
            <p:cNvSpPr txBox="1"/>
            <p:nvPr/>
          </p:nvSpPr>
          <p:spPr>
            <a:xfrm>
              <a:off x="1210597" y="1741979"/>
              <a:ext cx="3481705" cy="368265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ru-RU"/>
              </a:defPPr>
              <a:lvl1pPr algn="ctr">
                <a:defRPr sz="1219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>
                <a:defRPr>
                  <a:solidFill>
                    <a:schemeClr val="dk1"/>
                  </a:solidFill>
                </a:defRPr>
              </a:lvl2pPr>
              <a:lvl3pPr>
                <a:defRPr>
                  <a:solidFill>
                    <a:schemeClr val="dk1"/>
                  </a:solidFill>
                </a:defRPr>
              </a:lvl3pPr>
              <a:lvl4pPr>
                <a:defRPr>
                  <a:solidFill>
                    <a:schemeClr val="dk1"/>
                  </a:solidFill>
                </a:defRPr>
              </a:lvl4pPr>
              <a:lvl5pPr>
                <a:defRPr>
                  <a:solidFill>
                    <a:schemeClr val="dk1"/>
                  </a:solidFill>
                </a:defRPr>
              </a:lvl5pPr>
              <a:lvl6pPr>
                <a:defRPr>
                  <a:solidFill>
                    <a:schemeClr val="dk1"/>
                  </a:solidFill>
                </a:defRPr>
              </a:lvl6pPr>
              <a:lvl7pPr>
                <a:defRPr>
                  <a:solidFill>
                    <a:schemeClr val="dk1"/>
                  </a:solidFill>
                </a:defRPr>
              </a:lvl7pPr>
              <a:lvl8pPr>
                <a:defRPr>
                  <a:solidFill>
                    <a:schemeClr val="dk1"/>
                  </a:solidFill>
                </a:defRPr>
              </a:lvl8pPr>
              <a:lvl9pPr>
                <a:defRPr>
                  <a:solidFill>
                    <a:schemeClr val="dk1"/>
                  </a:solidFill>
                </a:defRPr>
              </a:lvl9pPr>
            </a:lstStyle>
            <a:p>
              <a:r>
                <a:rPr lang="uz-Cyrl-UZ" dirty="0"/>
                <a:t>ПҚ</a:t>
              </a:r>
              <a:r>
                <a:rPr lang="ru-RU" dirty="0"/>
                <a:t>-</a:t>
              </a:r>
              <a:r>
                <a:rPr lang="en-US" dirty="0"/>
                <a:t>1475</a:t>
              </a:r>
              <a:r>
                <a:rPr lang="ru-RU" dirty="0"/>
                <a:t> (</a:t>
              </a:r>
              <a:r>
                <a:rPr lang="en-US" dirty="0"/>
                <a:t>07</a:t>
              </a:r>
              <a:r>
                <a:rPr lang="ru-RU" dirty="0"/>
                <a:t>.0</a:t>
              </a:r>
              <a:r>
                <a:rPr lang="en-US" dirty="0"/>
                <a:t>2</a:t>
              </a:r>
              <a:r>
                <a:rPr lang="ru-RU" dirty="0"/>
                <a:t>.20</a:t>
              </a:r>
              <a:r>
                <a:rPr lang="en-US" dirty="0"/>
                <a:t>11</a:t>
              </a:r>
              <a:r>
                <a:rPr lang="ru-RU" dirty="0"/>
                <a:t>)  </a:t>
              </a:r>
            </a:p>
            <a:p>
              <a:r>
                <a:rPr lang="uz-Cyrl-UZ" dirty="0"/>
                <a:t>ВМҚ</a:t>
              </a:r>
              <a:r>
                <a:rPr lang="ru-RU" dirty="0"/>
                <a:t>-69 (26.03.2015)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02CDBFD-64E3-C912-5D60-50DABEF96761}"/>
                </a:ext>
              </a:extLst>
            </p:cNvPr>
            <p:cNvSpPr txBox="1"/>
            <p:nvPr/>
          </p:nvSpPr>
          <p:spPr>
            <a:xfrm>
              <a:off x="1210597" y="2197200"/>
              <a:ext cx="3481707" cy="458069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ru-RU"/>
              </a:defPPr>
              <a:lvl1pPr algn="ctr">
                <a:defRPr sz="1219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>
                <a:defRPr>
                  <a:solidFill>
                    <a:schemeClr val="dk1"/>
                  </a:solidFill>
                </a:defRPr>
              </a:lvl2pPr>
              <a:lvl3pPr>
                <a:defRPr>
                  <a:solidFill>
                    <a:schemeClr val="dk1"/>
                  </a:solidFill>
                </a:defRPr>
              </a:lvl3pPr>
              <a:lvl4pPr>
                <a:defRPr>
                  <a:solidFill>
                    <a:schemeClr val="dk1"/>
                  </a:solidFill>
                </a:defRPr>
              </a:lvl4pPr>
              <a:lvl5pPr>
                <a:defRPr>
                  <a:solidFill>
                    <a:schemeClr val="dk1"/>
                  </a:solidFill>
                </a:defRPr>
              </a:lvl5pPr>
              <a:lvl6pPr>
                <a:defRPr>
                  <a:solidFill>
                    <a:schemeClr val="dk1"/>
                  </a:solidFill>
                </a:defRPr>
              </a:lvl6pPr>
              <a:lvl7pPr>
                <a:defRPr>
                  <a:solidFill>
                    <a:schemeClr val="dk1"/>
                  </a:solidFill>
                </a:defRPr>
              </a:lvl7pPr>
              <a:lvl8pPr>
                <a:defRPr>
                  <a:solidFill>
                    <a:schemeClr val="dk1"/>
                  </a:solidFill>
                </a:defRPr>
              </a:lvl8pPr>
              <a:lvl9pPr>
                <a:defRPr>
                  <a:solidFill>
                    <a:schemeClr val="dk1"/>
                  </a:solidFill>
                </a:defRPr>
              </a:lvl9pPr>
            </a:lstStyle>
            <a:p>
              <a:r>
                <a:rPr lang="uz-Cyrl-UZ" dirty="0"/>
                <a:t>ПҚ</a:t>
              </a:r>
              <a:r>
                <a:rPr lang="ru-RU" dirty="0"/>
                <a:t>-3237 (23.08.2017)</a:t>
              </a:r>
            </a:p>
            <a:p>
              <a:r>
                <a:rPr lang="uz-Cyrl-UZ" dirty="0"/>
                <a:t>ПҚ</a:t>
              </a:r>
              <a:r>
                <a:rPr lang="ru-RU" dirty="0"/>
                <a:t>-3237 (24.08.2017)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69E35BE-E4CA-5CB9-017B-5D66CF3A0865}"/>
                </a:ext>
              </a:extLst>
            </p:cNvPr>
            <p:cNvSpPr txBox="1"/>
            <p:nvPr/>
          </p:nvSpPr>
          <p:spPr>
            <a:xfrm>
              <a:off x="1210592" y="3480306"/>
              <a:ext cx="3477656" cy="339521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ru-RU"/>
              </a:defPPr>
              <a:lvl1pPr algn="ctr">
                <a:defRPr sz="1219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>
                <a:defRPr>
                  <a:solidFill>
                    <a:schemeClr val="dk1"/>
                  </a:solidFill>
                </a:defRPr>
              </a:lvl2pPr>
              <a:lvl3pPr>
                <a:defRPr>
                  <a:solidFill>
                    <a:schemeClr val="dk1"/>
                  </a:solidFill>
                </a:defRPr>
              </a:lvl3pPr>
              <a:lvl4pPr>
                <a:defRPr>
                  <a:solidFill>
                    <a:schemeClr val="dk1"/>
                  </a:solidFill>
                </a:defRPr>
              </a:lvl4pPr>
              <a:lvl5pPr>
                <a:defRPr>
                  <a:solidFill>
                    <a:schemeClr val="dk1"/>
                  </a:solidFill>
                </a:defRPr>
              </a:lvl5pPr>
              <a:lvl6pPr>
                <a:defRPr>
                  <a:solidFill>
                    <a:schemeClr val="dk1"/>
                  </a:solidFill>
                </a:defRPr>
              </a:lvl6pPr>
              <a:lvl7pPr>
                <a:defRPr>
                  <a:solidFill>
                    <a:schemeClr val="dk1"/>
                  </a:solidFill>
                </a:defRPr>
              </a:lvl7pPr>
              <a:lvl8pPr>
                <a:defRPr>
                  <a:solidFill>
                    <a:schemeClr val="dk1"/>
                  </a:solidFill>
                </a:defRPr>
              </a:lvl8pPr>
              <a:lvl9pPr>
                <a:defRPr>
                  <a:solidFill>
                    <a:schemeClr val="dk1"/>
                  </a:solidFill>
                </a:defRPr>
              </a:lvl9pPr>
            </a:lstStyle>
            <a:p>
              <a:r>
                <a:rPr lang="uz-Cyrl-UZ" dirty="0"/>
                <a:t>ЎРҚ</a:t>
              </a:r>
              <a:r>
                <a:rPr lang="ru-RU" dirty="0"/>
                <a:t>-684 (22.04.2021)</a:t>
              </a:r>
              <a:br>
                <a:rPr lang="ru-RU" dirty="0"/>
              </a:br>
              <a:r>
                <a:rPr lang="ru-RU" dirty="0"/>
                <a:t>ПҚ-5177 (06.07.2021)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22D0549-1056-33A6-ACBB-4B2FCFA4425E}"/>
                </a:ext>
              </a:extLst>
            </p:cNvPr>
            <p:cNvSpPr txBox="1"/>
            <p:nvPr/>
          </p:nvSpPr>
          <p:spPr>
            <a:xfrm>
              <a:off x="1210592" y="2735819"/>
              <a:ext cx="3481704" cy="288673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ru-RU"/>
              </a:defPPr>
              <a:lvl1pPr algn="ctr">
                <a:defRPr sz="1219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>
                <a:defRPr>
                  <a:solidFill>
                    <a:schemeClr val="dk1"/>
                  </a:solidFill>
                </a:defRPr>
              </a:lvl2pPr>
              <a:lvl3pPr>
                <a:defRPr>
                  <a:solidFill>
                    <a:schemeClr val="dk1"/>
                  </a:solidFill>
                </a:defRPr>
              </a:lvl3pPr>
              <a:lvl4pPr>
                <a:defRPr>
                  <a:solidFill>
                    <a:schemeClr val="dk1"/>
                  </a:solidFill>
                </a:defRPr>
              </a:lvl4pPr>
              <a:lvl5pPr>
                <a:defRPr>
                  <a:solidFill>
                    <a:schemeClr val="dk1"/>
                  </a:solidFill>
                </a:defRPr>
              </a:lvl5pPr>
              <a:lvl6pPr>
                <a:defRPr>
                  <a:solidFill>
                    <a:schemeClr val="dk1"/>
                  </a:solidFill>
                </a:defRPr>
              </a:lvl6pPr>
              <a:lvl7pPr>
                <a:defRPr>
                  <a:solidFill>
                    <a:schemeClr val="dk1"/>
                  </a:solidFill>
                </a:defRPr>
              </a:lvl7pPr>
              <a:lvl8pPr>
                <a:defRPr>
                  <a:solidFill>
                    <a:schemeClr val="dk1"/>
                  </a:solidFill>
                </a:defRPr>
              </a:lvl8pPr>
              <a:lvl9pPr>
                <a:defRPr>
                  <a:solidFill>
                    <a:schemeClr val="dk1"/>
                  </a:solidFill>
                </a:defRPr>
              </a:lvl9pPr>
            </a:lstStyle>
            <a:p>
              <a:r>
                <a:rPr lang="ru-RU" dirty="0"/>
                <a:t>ПҚ-3953 (27.09.2018)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F51589D-F116-8EF6-0A77-BA837521F338}"/>
                </a:ext>
              </a:extLst>
            </p:cNvPr>
            <p:cNvSpPr txBox="1"/>
            <p:nvPr/>
          </p:nvSpPr>
          <p:spPr>
            <a:xfrm>
              <a:off x="1214636" y="3114783"/>
              <a:ext cx="3477660" cy="288673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ru-RU"/>
              </a:defPPr>
              <a:lvl1pPr algn="ctr">
                <a:defRPr sz="1219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>
                <a:defRPr>
                  <a:solidFill>
                    <a:schemeClr val="dk1"/>
                  </a:solidFill>
                </a:defRPr>
              </a:lvl2pPr>
              <a:lvl3pPr>
                <a:defRPr>
                  <a:solidFill>
                    <a:schemeClr val="dk1"/>
                  </a:solidFill>
                </a:defRPr>
              </a:lvl3pPr>
              <a:lvl4pPr>
                <a:defRPr>
                  <a:solidFill>
                    <a:schemeClr val="dk1"/>
                  </a:solidFill>
                </a:defRPr>
              </a:lvl4pPr>
              <a:lvl5pPr>
                <a:defRPr>
                  <a:solidFill>
                    <a:schemeClr val="dk1"/>
                  </a:solidFill>
                </a:defRPr>
              </a:lvl5pPr>
              <a:lvl6pPr>
                <a:defRPr>
                  <a:solidFill>
                    <a:schemeClr val="dk1"/>
                  </a:solidFill>
                </a:defRPr>
              </a:lvl6pPr>
              <a:lvl7pPr>
                <a:defRPr>
                  <a:solidFill>
                    <a:schemeClr val="dk1"/>
                  </a:solidFill>
                </a:defRPr>
              </a:lvl7pPr>
              <a:lvl8pPr>
                <a:defRPr>
                  <a:solidFill>
                    <a:schemeClr val="dk1"/>
                  </a:solidFill>
                </a:defRPr>
              </a:lvl8pPr>
              <a:lvl9pPr>
                <a:defRPr>
                  <a:solidFill>
                    <a:schemeClr val="dk1"/>
                  </a:solidFill>
                </a:defRPr>
              </a:lvl9pPr>
            </a:lstStyle>
            <a:p>
              <a:r>
                <a:rPr lang="ru-RU" dirty="0"/>
                <a:t>ПҚ-4544 (06.12.2019)</a:t>
              </a:r>
            </a:p>
          </p:txBody>
        </p:sp>
      </p:grp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487FA468-8786-4E61-B609-DCFA96571C21}"/>
              </a:ext>
            </a:extLst>
          </p:cNvPr>
          <p:cNvSpPr/>
          <p:nvPr/>
        </p:nvSpPr>
        <p:spPr>
          <a:xfrm>
            <a:off x="6218601" y="1906538"/>
            <a:ext cx="921610" cy="36804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uz-Cyrl-UZ" sz="121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endParaRPr lang="ru-RU" sz="121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E97334D6-0C6E-D145-4EF3-87F842D6A806}"/>
              </a:ext>
            </a:extLst>
          </p:cNvPr>
          <p:cNvSpPr/>
          <p:nvPr/>
        </p:nvSpPr>
        <p:spPr>
          <a:xfrm>
            <a:off x="6229065" y="2407892"/>
            <a:ext cx="911146" cy="355347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55736" tIns="27868" rIns="55736" bIns="278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uz-Cyrl-UZ" sz="121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endParaRPr lang="ru-RU" sz="121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668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0"/>
            <a:ext cx="12192000" cy="1241659"/>
          </a:xfrm>
          <a:prstGeom prst="rect">
            <a:avLst/>
          </a:prstGeom>
          <a:solidFill>
            <a:schemeClr val="accent5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2157" y="230310"/>
            <a:ext cx="110558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Давлат </a:t>
            </a:r>
            <a:r>
              <a:rPr lang="uz-Cyrl-UZ" sz="2400" b="1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харидларининг мазмуни ва моҳияти ҳамда давлат харидлари ва унда ахборот-коммуникация технологияларини ривожлантириш асослари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E63E9BC-484C-909B-BC6B-1586EA586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5" y="6332996"/>
            <a:ext cx="1723894" cy="5250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BB1E136-83A0-A289-DBC9-CE2474C5461A}"/>
              </a:ext>
            </a:extLst>
          </p:cNvPr>
          <p:cNvSpPr txBox="1"/>
          <p:nvPr/>
        </p:nvSpPr>
        <p:spPr>
          <a:xfrm>
            <a:off x="256045" y="1471969"/>
            <a:ext cx="11733693" cy="5123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 algn="just">
              <a:lnSpc>
                <a:spcPct val="114000"/>
              </a:lnSpc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Бугунги кундаги Халқаро миқёсда юзага келган янги иқтисодий вазият давлат маблағлари ҳисобидан харажатларни амалга оширишда ҳукуматлар олдига қўйилган вазифаларнинг муҳимлигини оширмоқда.</a:t>
            </a:r>
          </a:p>
          <a:p>
            <a:pPr indent="357188" algn="just">
              <a:lnSpc>
                <a:spcPct val="114000"/>
              </a:lnSpc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Шундай экан, дунёдаги кўплаб мамлакатлар сингари Ўзбекистон Республикасида ҳам давлат хариди тизимини ислоҳ этишга катта эътибор қаратилмоқда. </a:t>
            </a:r>
          </a:p>
          <a:p>
            <a:pPr indent="357188" algn="just">
              <a:lnSpc>
                <a:spcPct val="114000"/>
              </a:lnSpc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Маълумки, Давлат хариди давлат молияси тизимининг ривожини таъминлашда муҳим аҳамият касб этиб, бир томондан бюджет соҳаси самарадорлигига, иккинчи томондан эса, давлат бюджети маблағларининг мақсадли натижавийлигига тўғридан-тўғри таъсир кўрсатади. Мазкур вазифа фақат давлатнинг ташаббуси ва фаол иштирокида бажарилиши мумкин, бунда маблағларини мақсадли бошқариш бўйича тегишли ташкилий-иқтисодий, ҳуқуқий ва махсус чора-тадбирлар мажмуаси амалга оширилади. </a:t>
            </a:r>
          </a:p>
          <a:p>
            <a:pPr indent="357188" algn="just">
              <a:lnSpc>
                <a:spcPct val="114000"/>
              </a:lnSpc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Шундан келиб чиққан ҳолда, мамлакатда Давлат бюджети ислоҳотлари изчил давом эттирилмоқда. Ғазначилик тизимида молиявий ресурслардан самарали фойдаланиш зарурияти Давлат бюджети маблағлари билан амалга ошириладиган харид операцияларининг доимий назоратини талаб қилади.</a:t>
            </a:r>
          </a:p>
          <a:p>
            <a:pPr indent="357188" algn="just">
              <a:lnSpc>
                <a:spcPct val="114000"/>
              </a:lnSpc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Ҳозирги кунда мамлакат молия тизими олдига қўйилган муҳим вазифалардан бири – ғазначилик шароитида Давлат бюджетидан унумли фойдаланиш ҳисобланади.</a:t>
            </a:r>
          </a:p>
          <a:p>
            <a:pPr indent="357188" algn="just">
              <a:lnSpc>
                <a:spcPct val="114000"/>
              </a:lnSpc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Давлат хариди – бу давлат эҳтиёжлари учун товарлар ва хизматларни қисман ёки тўлиқ давлат маблағлари эвазига сотиб олишдир. Ўзбек тилидаги “харид” термини (</a:t>
            </a:r>
            <a:r>
              <a:rPr lang="uz-Latn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procurement – </a:t>
            </a: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прокюрмент) “сотиб олиш” маъноси билан бир хилда ишлатилиб, замонавий тушунчаларда маҳсулотлар, бажарилган ишлар, кўрсатилган хизматларни маълум ҳақ эвазига олиш демакдир. Бюджетни шакллантиришни мезони сифатида бюджетнинг имкониятларининг юқори чегараси олинади, товар-моддий бойликларга бўлган реал эҳтиёжларни ҳисобга олиб, харажатлар учун маблағлар ажаратилади.</a:t>
            </a:r>
          </a:p>
        </p:txBody>
      </p:sp>
    </p:spTree>
    <p:extLst>
      <p:ext uri="{BB962C8B-B14F-4D97-AF65-F5344CB8AC3E}">
        <p14:creationId xmlns:p14="http://schemas.microsoft.com/office/powerpoint/2010/main" val="1577402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0"/>
            <a:ext cx="12192000" cy="1241659"/>
          </a:xfrm>
          <a:prstGeom prst="rect">
            <a:avLst/>
          </a:prstGeom>
          <a:solidFill>
            <a:schemeClr val="accent5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E63E9BC-484C-909B-BC6B-1586EA586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5" y="6332996"/>
            <a:ext cx="1723894" cy="5250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31AFD8-C10C-989C-C6EB-999521FE8236}"/>
              </a:ext>
            </a:extLst>
          </p:cNvPr>
          <p:cNvSpPr txBox="1"/>
          <p:nvPr/>
        </p:nvSpPr>
        <p:spPr>
          <a:xfrm>
            <a:off x="182157" y="230310"/>
            <a:ext cx="110558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Давлат </a:t>
            </a:r>
            <a:r>
              <a:rPr lang="uz-Cyrl-UZ" sz="2400" b="1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харидларининг мазмуни ва моҳияти ҳамда давлат харидлари ва унда ахборот-коммуникация технологияларини ривожлантириш асослари</a:t>
            </a:r>
          </a:p>
        </p:txBody>
      </p:sp>
      <p:sp>
        <p:nvSpPr>
          <p:cNvPr id="14" name="Скругленный прямоугольник 10">
            <a:extLst>
              <a:ext uri="{FF2B5EF4-FFF2-40B4-BE49-F238E27FC236}">
                <a16:creationId xmlns:a16="http://schemas.microsoft.com/office/drawing/2014/main" id="{EAE89748-AABB-139D-3AB5-EDBC56C4C1A1}"/>
              </a:ext>
            </a:extLst>
          </p:cNvPr>
          <p:cNvSpPr/>
          <p:nvPr/>
        </p:nvSpPr>
        <p:spPr>
          <a:xfrm>
            <a:off x="400269" y="2583959"/>
            <a:ext cx="4822317" cy="1100376"/>
          </a:xfrm>
          <a:prstGeom prst="roundRect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1">
            <a:extLst>
              <a:ext uri="{FF2B5EF4-FFF2-40B4-BE49-F238E27FC236}">
                <a16:creationId xmlns:a16="http://schemas.microsoft.com/office/drawing/2014/main" id="{E69A22D9-95B6-EAAF-96CE-DED066EBC19E}"/>
              </a:ext>
            </a:extLst>
          </p:cNvPr>
          <p:cNvSpPr/>
          <p:nvPr/>
        </p:nvSpPr>
        <p:spPr>
          <a:xfrm>
            <a:off x="7090126" y="2583958"/>
            <a:ext cx="4763268" cy="1100376"/>
          </a:xfrm>
          <a:prstGeom prst="roundRect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A385FB8B-3303-73F7-3E23-0C70C12DBC0C}"/>
              </a:ext>
            </a:extLst>
          </p:cNvPr>
          <p:cNvGrpSpPr/>
          <p:nvPr/>
        </p:nvGrpSpPr>
        <p:grpSpPr>
          <a:xfrm>
            <a:off x="400269" y="1471969"/>
            <a:ext cx="11453124" cy="751519"/>
            <a:chOff x="1808447" y="2260243"/>
            <a:chExt cx="9298005" cy="985878"/>
          </a:xfrm>
        </p:grpSpPr>
        <p:sp>
          <p:nvSpPr>
            <p:cNvPr id="22" name="Скругленный прямоугольник 7">
              <a:extLst>
                <a:ext uri="{FF2B5EF4-FFF2-40B4-BE49-F238E27FC236}">
                  <a16:creationId xmlns:a16="http://schemas.microsoft.com/office/drawing/2014/main" id="{B451DFD6-C288-4FC1-3D73-33F1C0208370}"/>
                </a:ext>
              </a:extLst>
            </p:cNvPr>
            <p:cNvSpPr/>
            <p:nvPr/>
          </p:nvSpPr>
          <p:spPr>
            <a:xfrm>
              <a:off x="1808447" y="2260243"/>
              <a:ext cx="9298005" cy="985878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737498DA-ED62-6E98-D52E-1CEE36359BD3}"/>
                </a:ext>
              </a:extLst>
            </p:cNvPr>
            <p:cNvSpPr/>
            <p:nvPr/>
          </p:nvSpPr>
          <p:spPr>
            <a:xfrm>
              <a:off x="2213272" y="2466555"/>
              <a:ext cx="8518358" cy="48450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uz-Cyrl-UZ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Давлат инфратузилмасини умумий тарзда иккита йирик таркибий қисмига ажратиш мумкин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4D04C0C7-F69F-ABAA-53E9-FC23D25F0C35}"/>
              </a:ext>
            </a:extLst>
          </p:cNvPr>
          <p:cNvSpPr/>
          <p:nvPr/>
        </p:nvSpPr>
        <p:spPr>
          <a:xfrm>
            <a:off x="400269" y="2625357"/>
            <a:ext cx="4822317" cy="9132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600" b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Иқтисодий инфратузилма </a:t>
            </a:r>
            <a:br>
              <a:rPr lang="en-US" sz="1600" b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z-Cyrl-UZ" sz="1600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(транспорт, маиший хизматлар, кундалик иқтисодий фаолиятни амалга ошириш учун бирламчи бўлган инфратузилмалар)</a:t>
            </a:r>
          </a:p>
        </p:txBody>
      </p:sp>
      <p:cxnSp>
        <p:nvCxnSpPr>
          <p:cNvPr id="19" name="Соединительная линия уступом 13">
            <a:extLst>
              <a:ext uri="{FF2B5EF4-FFF2-40B4-BE49-F238E27FC236}">
                <a16:creationId xmlns:a16="http://schemas.microsoft.com/office/drawing/2014/main" id="{723665ED-3EE9-2606-DF98-E3302A87609F}"/>
              </a:ext>
            </a:extLst>
          </p:cNvPr>
          <p:cNvCxnSpPr>
            <a:cxnSpLocks/>
            <a:endCxn id="14" idx="3"/>
          </p:cNvCxnSpPr>
          <p:nvPr/>
        </p:nvCxnSpPr>
        <p:spPr>
          <a:xfrm rot="5400000">
            <a:off x="5179026" y="2267048"/>
            <a:ext cx="910660" cy="823538"/>
          </a:xfrm>
          <a:prstGeom prst="bentConnector2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0" name="Соединительная линия уступом 15">
            <a:extLst>
              <a:ext uri="{FF2B5EF4-FFF2-40B4-BE49-F238E27FC236}">
                <a16:creationId xmlns:a16="http://schemas.microsoft.com/office/drawing/2014/main" id="{928F9B44-1913-07DC-151D-541214466FE6}"/>
              </a:ext>
            </a:extLst>
          </p:cNvPr>
          <p:cNvCxnSpPr>
            <a:cxnSpLocks/>
            <a:endCxn id="15" idx="1"/>
          </p:cNvCxnSpPr>
          <p:nvPr/>
        </p:nvCxnSpPr>
        <p:spPr>
          <a:xfrm rot="16200000" flipH="1">
            <a:off x="6219424" y="2263444"/>
            <a:ext cx="901829" cy="839575"/>
          </a:xfrm>
          <a:prstGeom prst="bentConnector2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2A444D21-EE1C-B067-5119-A35319232F45}"/>
              </a:ext>
            </a:extLst>
          </p:cNvPr>
          <p:cNvSpPr/>
          <p:nvPr/>
        </p:nvSpPr>
        <p:spPr>
          <a:xfrm>
            <a:off x="7060601" y="2625356"/>
            <a:ext cx="4822317" cy="9132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600" b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Ижтимоий инфратузилма </a:t>
            </a:r>
            <a:br>
              <a:rPr lang="en-US" sz="1600" b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z-Cyrl-UZ" sz="1600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(мактаблар, шифохоналар, кутубхоналар ёки, бошқача айтганда, жамият кундалик ҳаёти учун бирламчи инфратузилмалар)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BD56535-1C92-3B94-151B-BB5495D7D528}"/>
              </a:ext>
            </a:extLst>
          </p:cNvPr>
          <p:cNvSpPr txBox="1"/>
          <p:nvPr/>
        </p:nvSpPr>
        <p:spPr>
          <a:xfrm>
            <a:off x="390354" y="4011907"/>
            <a:ext cx="11482650" cy="2596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 algn="just">
              <a:lnSpc>
                <a:spcPct val="114000"/>
              </a:lnSpc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Бугунги кунда давлат харидини ташкил этишнинг янгича тамойилларга асосланган тизимини шакллантиришда қуйидаги ўз ечимини кутаётган муаммолар мавжуд:</a:t>
            </a:r>
          </a:p>
          <a:p>
            <a:pPr marL="630238" indent="-285750" algn="just">
              <a:lnSpc>
                <a:spcPct val="114000"/>
              </a:lnSpc>
              <a:buFont typeface="Times New Roman" panose="02020603050405020304" pitchFamily="18" charset="0"/>
              <a:buChar char="‒"/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давлат хариди тизимини бошқариш бўйича меъёрий-ҳуқуқий база етарли даражада ривожланмаган;</a:t>
            </a:r>
          </a:p>
          <a:p>
            <a:pPr marL="630238" indent="-285750" algn="just">
              <a:lnSpc>
                <a:spcPct val="114000"/>
              </a:lnSpc>
              <a:buFont typeface="Times New Roman" panose="02020603050405020304" pitchFamily="18" charset="0"/>
              <a:buChar char="‒"/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бюджет харажатларини бошқариш услубиётидаги айрим камчиликлар мавжуд;</a:t>
            </a:r>
          </a:p>
          <a:p>
            <a:pPr marL="630238" indent="-285750" algn="just">
              <a:lnSpc>
                <a:spcPct val="114000"/>
              </a:lnSpc>
              <a:buFont typeface="Times New Roman" panose="02020603050405020304" pitchFamily="18" charset="0"/>
              <a:buChar char="‒"/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давлат харидини амалга оширувчи ва уни назоратини таъминловчи малакали кадрларнинг етишмаслиги;</a:t>
            </a:r>
          </a:p>
          <a:p>
            <a:pPr marL="630238" indent="-285750" algn="just">
              <a:lnSpc>
                <a:spcPct val="114000"/>
              </a:lnSpc>
              <a:buFont typeface="Times New Roman" panose="02020603050405020304" pitchFamily="18" charset="0"/>
              <a:buChar char="‒"/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давлат харидини бошқаришнинг замонавий электрон тизимининг етарлича ривожланмаганлиги; </a:t>
            </a:r>
          </a:p>
          <a:p>
            <a:pPr marL="630238" indent="-285750" algn="just">
              <a:lnSpc>
                <a:spcPct val="114000"/>
              </a:lnSpc>
              <a:buFont typeface="Times New Roman" panose="02020603050405020304" pitchFamily="18" charset="0"/>
              <a:buChar char="‒"/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кичик ва хусусий тадбиркорликнинг давлат хариди тизимида иштироки бўйича тажрибаларнинг етишмаслиги;</a:t>
            </a:r>
          </a:p>
          <a:p>
            <a:pPr marL="630238" indent="-285750" algn="just">
              <a:lnSpc>
                <a:spcPct val="114000"/>
              </a:lnSpc>
              <a:buFont typeface="Times New Roman" panose="02020603050405020304" pitchFamily="18" charset="0"/>
              <a:buChar char="‒"/>
            </a:pPr>
            <a:r>
              <a:rPr lang="uz-Cyrl-UZ" sz="1600" dirty="0">
                <a:solidFill>
                  <a:srgbClr val="013A67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давлат харидини амалга оширишнинг мавжуд тизими мамлакатимиз миқиёсида давлат эҳтиёжлари учун товарлар ва хизматларни сотиб олиш учун қилинадиган харажатларни оптималлаштириш имконини бермайди.</a:t>
            </a:r>
          </a:p>
        </p:txBody>
      </p:sp>
    </p:spTree>
    <p:extLst>
      <p:ext uri="{BB962C8B-B14F-4D97-AF65-F5344CB8AC3E}">
        <p14:creationId xmlns:p14="http://schemas.microsoft.com/office/powerpoint/2010/main" val="1871828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0"/>
            <a:ext cx="12192000" cy="1241659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E63E9BC-484C-909B-BC6B-1586EA586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" y="6332996"/>
            <a:ext cx="2176259" cy="5250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00B993-7453-48AE-A331-3E026441C87E}"/>
              </a:ext>
            </a:extLst>
          </p:cNvPr>
          <p:cNvSpPr txBox="1"/>
          <p:nvPr/>
        </p:nvSpPr>
        <p:spPr>
          <a:xfrm>
            <a:off x="191301" y="370946"/>
            <a:ext cx="110558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3200" b="1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Давлат харидларининг функция ва вазифалари</a:t>
            </a:r>
          </a:p>
        </p:txBody>
      </p:sp>
      <p:sp>
        <p:nvSpPr>
          <p:cNvPr id="5" name="Google Shape;211;p34">
            <a:extLst>
              <a:ext uri="{FF2B5EF4-FFF2-40B4-BE49-F238E27FC236}">
                <a16:creationId xmlns:a16="http://schemas.microsoft.com/office/drawing/2014/main" id="{A5303F25-9311-2681-8620-F950DD06B649}"/>
              </a:ext>
            </a:extLst>
          </p:cNvPr>
          <p:cNvSpPr/>
          <p:nvPr/>
        </p:nvSpPr>
        <p:spPr>
          <a:xfrm>
            <a:off x="2798706" y="1610761"/>
            <a:ext cx="2613900" cy="2613900"/>
          </a:xfrm>
          <a:prstGeom prst="donut">
            <a:avLst>
              <a:gd name="adj" fmla="val 8161"/>
            </a:avLst>
          </a:prstGeom>
          <a:solidFill>
            <a:srgbClr val="00B2FF">
              <a:alpha val="733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Нар</a:t>
            </a:r>
            <a:r>
              <a:rPr lang="uz-Latn-UZ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x</a:t>
            </a:r>
            <a:r>
              <a:rPr lang="uz-Cyrl-UZ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ларни тартибга </a:t>
            </a:r>
            <a:endParaRPr lang="en-US" sz="1800" b="1" dirty="0">
              <a:solidFill>
                <a:srgbClr val="00B2FF"/>
              </a:solidFill>
              <a:latin typeface="Times New Roman" panose="02020603050405020304" pitchFamily="18" charset="0"/>
              <a:ea typeface="Muli"/>
              <a:cs typeface="Times New Roman" panose="02020603050405020304" pitchFamily="18" charset="0"/>
              <a:sym typeface="Mul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солиш функцияси</a:t>
            </a:r>
          </a:p>
        </p:txBody>
      </p:sp>
      <p:sp>
        <p:nvSpPr>
          <p:cNvPr id="6" name="Google Shape;212;p34">
            <a:extLst>
              <a:ext uri="{FF2B5EF4-FFF2-40B4-BE49-F238E27FC236}">
                <a16:creationId xmlns:a16="http://schemas.microsoft.com/office/drawing/2014/main" id="{C5B0BBB8-1C0D-2CCF-2A35-58DECDD06560}"/>
              </a:ext>
            </a:extLst>
          </p:cNvPr>
          <p:cNvSpPr/>
          <p:nvPr/>
        </p:nvSpPr>
        <p:spPr>
          <a:xfrm>
            <a:off x="4856106" y="1610761"/>
            <a:ext cx="2613900" cy="2613900"/>
          </a:xfrm>
          <a:prstGeom prst="donut">
            <a:avLst>
              <a:gd name="adj" fmla="val 8161"/>
            </a:avLst>
          </a:prstGeom>
          <a:solidFill>
            <a:srgbClr val="00B2FF">
              <a:alpha val="530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Рағбатлан</a:t>
            </a:r>
            <a:r>
              <a:rPr lang="en-US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-</a:t>
            </a:r>
            <a:r>
              <a:rPr lang="uz-Cyrl-UZ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тирувчи функция</a:t>
            </a:r>
          </a:p>
        </p:txBody>
      </p:sp>
      <p:sp>
        <p:nvSpPr>
          <p:cNvPr id="7" name="Google Shape;213;p34">
            <a:extLst>
              <a:ext uri="{FF2B5EF4-FFF2-40B4-BE49-F238E27FC236}">
                <a16:creationId xmlns:a16="http://schemas.microsoft.com/office/drawing/2014/main" id="{48B94F8B-CA53-91A9-F67D-DC894763D278}"/>
              </a:ext>
            </a:extLst>
          </p:cNvPr>
          <p:cNvSpPr/>
          <p:nvPr/>
        </p:nvSpPr>
        <p:spPr>
          <a:xfrm>
            <a:off x="741306" y="1610761"/>
            <a:ext cx="2613900" cy="2613900"/>
          </a:xfrm>
          <a:prstGeom prst="donut">
            <a:avLst>
              <a:gd name="adj" fmla="val 8161"/>
            </a:avLst>
          </a:prstGeom>
          <a:solidFill>
            <a:srgbClr val="00B2FF">
              <a:alpha val="530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Такрор ишлаб чиқариш функцияси</a:t>
            </a:r>
          </a:p>
        </p:txBody>
      </p:sp>
      <p:sp>
        <p:nvSpPr>
          <p:cNvPr id="8" name="Google Shape;211;p34">
            <a:extLst>
              <a:ext uri="{FF2B5EF4-FFF2-40B4-BE49-F238E27FC236}">
                <a16:creationId xmlns:a16="http://schemas.microsoft.com/office/drawing/2014/main" id="{F931A040-1035-A36C-8225-3AEA38FD5331}"/>
              </a:ext>
            </a:extLst>
          </p:cNvPr>
          <p:cNvSpPr/>
          <p:nvPr/>
        </p:nvSpPr>
        <p:spPr>
          <a:xfrm>
            <a:off x="6913506" y="1610761"/>
            <a:ext cx="2613900" cy="2613900"/>
          </a:xfrm>
          <a:prstGeom prst="donut">
            <a:avLst>
              <a:gd name="adj" fmla="val 8161"/>
            </a:avLst>
          </a:prstGeom>
          <a:solidFill>
            <a:srgbClr val="00B2FF">
              <a:alpha val="733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Ижтимоий функция</a:t>
            </a:r>
          </a:p>
        </p:txBody>
      </p:sp>
      <p:sp>
        <p:nvSpPr>
          <p:cNvPr id="9" name="Google Shape;212;p34">
            <a:extLst>
              <a:ext uri="{FF2B5EF4-FFF2-40B4-BE49-F238E27FC236}">
                <a16:creationId xmlns:a16="http://schemas.microsoft.com/office/drawing/2014/main" id="{08016A44-1FA6-7EB2-0DE5-248120641C35}"/>
              </a:ext>
            </a:extLst>
          </p:cNvPr>
          <p:cNvSpPr/>
          <p:nvPr/>
        </p:nvSpPr>
        <p:spPr>
          <a:xfrm>
            <a:off x="8970906" y="1610761"/>
            <a:ext cx="2613900" cy="2613900"/>
          </a:xfrm>
          <a:prstGeom prst="donut">
            <a:avLst>
              <a:gd name="adj" fmla="val 8161"/>
            </a:avLst>
          </a:prstGeom>
          <a:solidFill>
            <a:srgbClr val="00B2FF">
              <a:alpha val="530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1800" b="1" dirty="0">
                <a:solidFill>
                  <a:srgbClr val="00B2FF"/>
                </a:solidFill>
                <a:latin typeface="Times New Roman" panose="02020603050405020304" pitchFamily="18" charset="0"/>
                <a:ea typeface="Muli"/>
                <a:cs typeface="Times New Roman" panose="02020603050405020304" pitchFamily="18" charset="0"/>
                <a:sym typeface="Muli"/>
              </a:rPr>
              <a:t>Инновацион функция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6F7EA4-0ADA-8792-1270-9C37D81CAFA2}"/>
              </a:ext>
            </a:extLst>
          </p:cNvPr>
          <p:cNvSpPr txBox="1"/>
          <p:nvPr/>
        </p:nvSpPr>
        <p:spPr>
          <a:xfrm>
            <a:off x="1134498" y="4248190"/>
            <a:ext cx="1883022" cy="25288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uz-Cyrl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давлат эҳтиёжларини қондириш, тегишли ҳукумат органлари ҳамда муассасаларнинг вазифаларини бажариш учун товарлар, ишлар ва </a:t>
            </a:r>
            <a:r>
              <a:rPr lang="uz-Latn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x</a:t>
            </a:r>
            <a:r>
              <a:rPr lang="uz-Cyrl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изматларни сотиб олиш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1FEF32-EB3E-6262-F8AE-54DB51257505}"/>
              </a:ext>
            </a:extLst>
          </p:cNvPr>
          <p:cNvSpPr txBox="1"/>
          <p:nvPr/>
        </p:nvSpPr>
        <p:spPr>
          <a:xfrm>
            <a:off x="3191898" y="4248190"/>
            <a:ext cx="1883022" cy="20377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uz-Cyrl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давлатнинг иқтисодиётда иштирок этиш кўлами туфайли айрим товарларнинг нар</a:t>
            </a:r>
            <a:r>
              <a:rPr lang="uz-Latn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x</a:t>
            </a:r>
            <a:r>
              <a:rPr lang="uz-Cyrl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лари белгиланишини таъминлаш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B90BBE1-0F69-4F52-932A-EAD500A58ECB}"/>
              </a:ext>
            </a:extLst>
          </p:cNvPr>
          <p:cNvSpPr txBox="1"/>
          <p:nvPr/>
        </p:nvSpPr>
        <p:spPr>
          <a:xfrm>
            <a:off x="5249298" y="4248190"/>
            <a:ext cx="1883022" cy="25288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uz-Cyrl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миллий ишлаб чиқарувчилар учун кучли ўсиш омили бўлиб, иқтисодиётнинг тармоқ ва минтақавий тузилишини тартибга солиш воситаси сифатида </a:t>
            </a:r>
            <a:r>
              <a:rPr lang="uz-Latn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x</a:t>
            </a:r>
            <a:r>
              <a:rPr lang="uz-Cyrl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измат қилади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ED8AAF9-FC78-B57A-1B45-4B81E4621829}"/>
              </a:ext>
            </a:extLst>
          </p:cNvPr>
          <p:cNvSpPr txBox="1"/>
          <p:nvPr/>
        </p:nvSpPr>
        <p:spPr>
          <a:xfrm>
            <a:off x="7306698" y="4248190"/>
            <a:ext cx="1883022" cy="2283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uz-Cyrl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давлатнинг ижтимоий-иқтисодий сиёсатини амалга оширишга кўмаклашиш, шу жумладан, ижтимоий ҳимояга муҳтож гуруҳларнинг ишчи кучидан фойдаланиш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31EFA45-9843-063A-5B63-4C3585CA15CD}"/>
              </a:ext>
            </a:extLst>
          </p:cNvPr>
          <p:cNvSpPr txBox="1"/>
          <p:nvPr/>
        </p:nvSpPr>
        <p:spPr>
          <a:xfrm>
            <a:off x="9364098" y="4214624"/>
            <a:ext cx="1883022" cy="15465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uz-Cyrl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янги сифат ва истеъмол </a:t>
            </a:r>
            <a:r>
              <a:rPr lang="uz-Latn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x</a:t>
            </a:r>
            <a:r>
              <a:rPr lang="uz-Cyrl-UZ" sz="14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усусиятларига эга маҳсулотлар яратиш учун шароитларни шакллантириш. </a:t>
            </a:r>
          </a:p>
        </p:txBody>
      </p:sp>
    </p:spTree>
    <p:extLst>
      <p:ext uri="{BB962C8B-B14F-4D97-AF65-F5344CB8AC3E}">
        <p14:creationId xmlns:p14="http://schemas.microsoft.com/office/powerpoint/2010/main" val="1878572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1ACA2617-9E05-1FD6-04D2-1048E1819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42" y="6197357"/>
            <a:ext cx="1896653" cy="525004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6BB8E06-3E57-42EB-A0FD-05459337372C}"/>
              </a:ext>
            </a:extLst>
          </p:cNvPr>
          <p:cNvSpPr txBox="1"/>
          <p:nvPr/>
        </p:nvSpPr>
        <p:spPr>
          <a:xfrm>
            <a:off x="1917620" y="196517"/>
            <a:ext cx="80271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 омилларга кўра давлат харидлари доирасида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ҳукуматнинг иштироки муҳим саналади</a:t>
            </a:r>
          </a:p>
        </p:txBody>
      </p:sp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1B74FFC-22B1-4F16-9F6B-5FCDAD8B4FD8}"/>
              </a:ext>
            </a:extLst>
          </p:cNvPr>
          <p:cNvSpPr/>
          <p:nvPr/>
        </p:nvSpPr>
        <p:spPr>
          <a:xfrm>
            <a:off x="451899" y="1456139"/>
            <a:ext cx="3564695" cy="2047514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: скругленные противолежащие углы 2">
            <a:extLst>
              <a:ext uri="{FF2B5EF4-FFF2-40B4-BE49-F238E27FC236}">
                <a16:creationId xmlns:a16="http://schemas.microsoft.com/office/drawing/2014/main" id="{7613D9BA-71A9-47BA-9567-325935C95C35}"/>
              </a:ext>
            </a:extLst>
          </p:cNvPr>
          <p:cNvSpPr/>
          <p:nvPr/>
        </p:nvSpPr>
        <p:spPr>
          <a:xfrm>
            <a:off x="4313652" y="1457801"/>
            <a:ext cx="3564695" cy="2047514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противолежащие углы 3">
            <a:extLst>
              <a:ext uri="{FF2B5EF4-FFF2-40B4-BE49-F238E27FC236}">
                <a16:creationId xmlns:a16="http://schemas.microsoft.com/office/drawing/2014/main" id="{8E3A65CF-5054-4F37-A296-63B5A4B88DAC}"/>
              </a:ext>
            </a:extLst>
          </p:cNvPr>
          <p:cNvSpPr/>
          <p:nvPr/>
        </p:nvSpPr>
        <p:spPr>
          <a:xfrm>
            <a:off x="8175406" y="1456139"/>
            <a:ext cx="3564695" cy="2047514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id="{B4EABFCB-BC9E-49CA-B4C2-475EE823A99E}"/>
              </a:ext>
            </a:extLst>
          </p:cNvPr>
          <p:cNvSpPr/>
          <p:nvPr/>
        </p:nvSpPr>
        <p:spPr>
          <a:xfrm>
            <a:off x="451899" y="4172312"/>
            <a:ext cx="3564695" cy="2047514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: скругленные противолежащие углы 5">
            <a:extLst>
              <a:ext uri="{FF2B5EF4-FFF2-40B4-BE49-F238E27FC236}">
                <a16:creationId xmlns:a16="http://schemas.microsoft.com/office/drawing/2014/main" id="{DCDEC2BC-358F-4DF5-8FD1-FEAA284982E5}"/>
              </a:ext>
            </a:extLst>
          </p:cNvPr>
          <p:cNvSpPr/>
          <p:nvPr/>
        </p:nvSpPr>
        <p:spPr>
          <a:xfrm>
            <a:off x="4313652" y="4173974"/>
            <a:ext cx="3564695" cy="2047514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противолежащие углы 6">
            <a:extLst>
              <a:ext uri="{FF2B5EF4-FFF2-40B4-BE49-F238E27FC236}">
                <a16:creationId xmlns:a16="http://schemas.microsoft.com/office/drawing/2014/main" id="{B029E86A-194E-4E64-9BCE-1139E8AFD8C7}"/>
              </a:ext>
            </a:extLst>
          </p:cNvPr>
          <p:cNvSpPr/>
          <p:nvPr/>
        </p:nvSpPr>
        <p:spPr>
          <a:xfrm>
            <a:off x="8175406" y="4172312"/>
            <a:ext cx="3564695" cy="2047514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противолежащие углы 7">
            <a:extLst>
              <a:ext uri="{FF2B5EF4-FFF2-40B4-BE49-F238E27FC236}">
                <a16:creationId xmlns:a16="http://schemas.microsoft.com/office/drawing/2014/main" id="{6CBA279B-9704-4BE5-AA02-3B3B1821AC92}"/>
              </a:ext>
            </a:extLst>
          </p:cNvPr>
          <p:cNvSpPr/>
          <p:nvPr/>
        </p:nvSpPr>
        <p:spPr>
          <a:xfrm>
            <a:off x="1862924" y="1624411"/>
            <a:ext cx="742645" cy="60928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: скругленные противолежащие углы 8">
            <a:extLst>
              <a:ext uri="{FF2B5EF4-FFF2-40B4-BE49-F238E27FC236}">
                <a16:creationId xmlns:a16="http://schemas.microsoft.com/office/drawing/2014/main" id="{A71024E8-02B6-4536-AA3E-0840DD99E9C1}"/>
              </a:ext>
            </a:extLst>
          </p:cNvPr>
          <p:cNvSpPr/>
          <p:nvPr/>
        </p:nvSpPr>
        <p:spPr>
          <a:xfrm>
            <a:off x="1862924" y="4279927"/>
            <a:ext cx="742645" cy="60928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противолежащие углы 9">
            <a:extLst>
              <a:ext uri="{FF2B5EF4-FFF2-40B4-BE49-F238E27FC236}">
                <a16:creationId xmlns:a16="http://schemas.microsoft.com/office/drawing/2014/main" id="{3F020214-AC45-483F-9CB2-B2D59D6D935B}"/>
              </a:ext>
            </a:extLst>
          </p:cNvPr>
          <p:cNvSpPr/>
          <p:nvPr/>
        </p:nvSpPr>
        <p:spPr>
          <a:xfrm>
            <a:off x="9586431" y="4279927"/>
            <a:ext cx="742645" cy="60928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id="{D4D9F486-5A59-4C5F-88E8-5EAEAC94D4F6}"/>
              </a:ext>
            </a:extLst>
          </p:cNvPr>
          <p:cNvSpPr/>
          <p:nvPr/>
        </p:nvSpPr>
        <p:spPr>
          <a:xfrm>
            <a:off x="9586431" y="1624411"/>
            <a:ext cx="742645" cy="60928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: скругленные противолежащие углы 11">
            <a:extLst>
              <a:ext uri="{FF2B5EF4-FFF2-40B4-BE49-F238E27FC236}">
                <a16:creationId xmlns:a16="http://schemas.microsoft.com/office/drawing/2014/main" id="{6F7FD81E-2139-4AB1-9183-035D6925000D}"/>
              </a:ext>
            </a:extLst>
          </p:cNvPr>
          <p:cNvSpPr/>
          <p:nvPr/>
        </p:nvSpPr>
        <p:spPr>
          <a:xfrm>
            <a:off x="5793613" y="4279927"/>
            <a:ext cx="742645" cy="60928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id="{03294A7C-8FEB-4EE8-998A-041151B9C268}"/>
              </a:ext>
            </a:extLst>
          </p:cNvPr>
          <p:cNvSpPr/>
          <p:nvPr/>
        </p:nvSpPr>
        <p:spPr>
          <a:xfrm>
            <a:off x="5793613" y="1624411"/>
            <a:ext cx="742645" cy="60928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0F5774C-1F1F-43D3-BDFC-31644976D97E}"/>
              </a:ext>
            </a:extLst>
          </p:cNvPr>
          <p:cNvSpPr txBox="1"/>
          <p:nvPr/>
        </p:nvSpPr>
        <p:spPr>
          <a:xfrm>
            <a:off x="1931605" y="1620428"/>
            <a:ext cx="605284" cy="6440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E9AC69-6186-4542-9D6C-5B6BCA0B600A}"/>
              </a:ext>
            </a:extLst>
          </p:cNvPr>
          <p:cNvSpPr txBox="1"/>
          <p:nvPr/>
        </p:nvSpPr>
        <p:spPr>
          <a:xfrm>
            <a:off x="5862292" y="1589676"/>
            <a:ext cx="605284" cy="6440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23E6B3-0883-4C44-B96F-9E8C86EB7F07}"/>
              </a:ext>
            </a:extLst>
          </p:cNvPr>
          <p:cNvSpPr txBox="1"/>
          <p:nvPr/>
        </p:nvSpPr>
        <p:spPr>
          <a:xfrm>
            <a:off x="9655111" y="1589676"/>
            <a:ext cx="605284" cy="6440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5B4786-C55A-48E9-A2B3-6B2B0820C3C3}"/>
              </a:ext>
            </a:extLst>
          </p:cNvPr>
          <p:cNvSpPr txBox="1"/>
          <p:nvPr/>
        </p:nvSpPr>
        <p:spPr>
          <a:xfrm>
            <a:off x="1931604" y="4262560"/>
            <a:ext cx="605284" cy="6440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F9436DD-B1F6-4CDA-AA68-9B3BB5FBF312}"/>
              </a:ext>
            </a:extLst>
          </p:cNvPr>
          <p:cNvSpPr txBox="1"/>
          <p:nvPr/>
        </p:nvSpPr>
        <p:spPr>
          <a:xfrm>
            <a:off x="5855569" y="4279927"/>
            <a:ext cx="605284" cy="6440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7170B3D-3C0A-4666-BC5C-B7F2E420283A}"/>
              </a:ext>
            </a:extLst>
          </p:cNvPr>
          <p:cNvSpPr txBox="1"/>
          <p:nvPr/>
        </p:nvSpPr>
        <p:spPr>
          <a:xfrm>
            <a:off x="9655110" y="4245192"/>
            <a:ext cx="605284" cy="6440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DE372FAA-4895-48D7-8EF3-0AAF6AF17A00}"/>
              </a:ext>
            </a:extLst>
          </p:cNvPr>
          <p:cNvSpPr/>
          <p:nvPr/>
        </p:nvSpPr>
        <p:spPr>
          <a:xfrm>
            <a:off x="709994" y="2348283"/>
            <a:ext cx="3048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Харид жараёнлари билан боғлиқ харажатларнинг иқтисодиётга таъсири нуқтаи назардан уни самарали бошқариш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22E2EE92-2507-4324-8AA5-134C435E6389}"/>
              </a:ext>
            </a:extLst>
          </p:cNvPr>
          <p:cNvSpPr/>
          <p:nvPr/>
        </p:nvSpPr>
        <p:spPr>
          <a:xfrm>
            <a:off x="490863" y="5064456"/>
            <a:ext cx="35646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Ҳукуматининг харид қоидалари ва ижтимоий-иқтисодий мақсадлари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минтақавий ёки халқаро савдо шартномаларига имплементация қилиш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7DAFE2C4-848A-4478-8936-6B1CCD0A0A76}"/>
              </a:ext>
            </a:extLst>
          </p:cNvPr>
          <p:cNvSpPr/>
          <p:nvPr/>
        </p:nvSpPr>
        <p:spPr>
          <a:xfrm>
            <a:off x="4633958" y="2457666"/>
            <a:ext cx="30485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харидларининг иқтисодий, ижтимоий ва бошқа соҳаларга таъсирини баҳолаш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F4D09E8D-E8C9-4345-9555-FE9E175C99C9}"/>
              </a:ext>
            </a:extLst>
          </p:cNvPr>
          <p:cNvSpPr/>
          <p:nvPr/>
        </p:nvSpPr>
        <p:spPr>
          <a:xfrm>
            <a:off x="8420502" y="2563726"/>
            <a:ext cx="3048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Рақобатни ривожлантириш ва коррупцияни олидини олиш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29570E1D-C179-4817-8C7C-79F9F30468EB}"/>
              </a:ext>
            </a:extLst>
          </p:cNvPr>
          <p:cNvSpPr/>
          <p:nvPr/>
        </p:nvSpPr>
        <p:spPr>
          <a:xfrm>
            <a:off x="4633958" y="5066118"/>
            <a:ext cx="3048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Харидларни иқтисодий, ижтимоий ва сиёсий муҳитга таъсирини инобатга олиб, бошқарув ва сиёсий талабларни амалга ошириш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1664AC52-5E56-4717-9304-DA51C41CC9B0}"/>
              </a:ext>
            </a:extLst>
          </p:cNvPr>
          <p:cNvSpPr/>
          <p:nvPr/>
        </p:nvSpPr>
        <p:spPr>
          <a:xfrm>
            <a:off x="8433501" y="5172177"/>
            <a:ext cx="30485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Технологияларни жадал ривожлантириш, харидларни стратегик режалаштириш</a:t>
            </a:r>
          </a:p>
        </p:txBody>
      </p:sp>
    </p:spTree>
    <p:extLst>
      <p:ext uri="{BB962C8B-B14F-4D97-AF65-F5344CB8AC3E}">
        <p14:creationId xmlns:p14="http://schemas.microsoft.com/office/powerpoint/2010/main" val="1773907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6903F92-9288-3562-78D7-7ED0F2E3C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5" y="6332996"/>
            <a:ext cx="1723894" cy="525004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0" y="0"/>
            <a:ext cx="12192000" cy="1241659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00B993-7453-48AE-A331-3E026441C87E}"/>
              </a:ext>
            </a:extLst>
          </p:cNvPr>
          <p:cNvSpPr txBox="1"/>
          <p:nvPr/>
        </p:nvSpPr>
        <p:spPr>
          <a:xfrm>
            <a:off x="191301" y="370946"/>
            <a:ext cx="110558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3200" b="1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Давлат харидларини амалга ошириш турлари 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FF4AC710-336D-CAC6-33A1-97FCEB53E2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1013059"/>
              </p:ext>
            </p:extLst>
          </p:nvPr>
        </p:nvGraphicFramePr>
        <p:xfrm>
          <a:off x="128022" y="1462215"/>
          <a:ext cx="11935955" cy="5020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959514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4040B49-B897-0FBB-9E3D-A58E0F70234F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" r="3005"/>
          <a:stretch>
            <a:fillRect/>
          </a:stretch>
        </p:blipFill>
        <p:spPr>
          <a:xfrm flipH="1">
            <a:off x="0" y="0"/>
            <a:ext cx="4728290" cy="6858000"/>
          </a:xfrm>
        </p:spPr>
      </p:pic>
      <p:sp>
        <p:nvSpPr>
          <p:cNvPr id="38" name="Freeform 37"/>
          <p:cNvSpPr/>
          <p:nvPr/>
        </p:nvSpPr>
        <p:spPr bwMode="auto">
          <a:xfrm>
            <a:off x="0" y="0"/>
            <a:ext cx="4728290" cy="6858000"/>
          </a:xfrm>
          <a:custGeom>
            <a:avLst/>
            <a:gdLst>
              <a:gd name="connsiteX0" fmla="*/ 0 w 4800600"/>
              <a:gd name="connsiteY0" fmla="*/ 0 h 5143500"/>
              <a:gd name="connsiteX1" fmla="*/ 2399668 w 4800600"/>
              <a:gd name="connsiteY1" fmla="*/ 0 h 5143500"/>
              <a:gd name="connsiteX2" fmla="*/ 4800600 w 4800600"/>
              <a:gd name="connsiteY2" fmla="*/ 5143500 h 5143500"/>
              <a:gd name="connsiteX3" fmla="*/ 2399668 w 4800600"/>
              <a:gd name="connsiteY3" fmla="*/ 5143500 h 5143500"/>
              <a:gd name="connsiteX4" fmla="*/ 0 w 4800600"/>
              <a:gd name="connsiteY4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0600" h="5143500">
                <a:moveTo>
                  <a:pt x="0" y="0"/>
                </a:moveTo>
                <a:lnTo>
                  <a:pt x="2399668" y="0"/>
                </a:lnTo>
                <a:lnTo>
                  <a:pt x="4800600" y="5143500"/>
                </a:lnTo>
                <a:lnTo>
                  <a:pt x="2399668" y="5143500"/>
                </a:lnTo>
                <a:lnTo>
                  <a:pt x="0" y="5143500"/>
                </a:lnTo>
                <a:close/>
              </a:path>
            </a:pathLst>
          </a:custGeom>
          <a:solidFill>
            <a:srgbClr val="3F4C55">
              <a:alpha val="64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Freeform 22">
            <a:extLst>
              <a:ext uri="{FF2B5EF4-FFF2-40B4-BE49-F238E27FC236}">
                <a16:creationId xmlns:a16="http://schemas.microsoft.com/office/drawing/2014/main" id="{CCB120BC-97A5-3BF8-DB01-0FCCC13B8D9B}"/>
              </a:ext>
            </a:extLst>
          </p:cNvPr>
          <p:cNvSpPr/>
          <p:nvPr/>
        </p:nvSpPr>
        <p:spPr bwMode="auto">
          <a:xfrm flipH="1">
            <a:off x="1837777" y="1772518"/>
            <a:ext cx="2241035" cy="887087"/>
          </a:xfrm>
          <a:custGeom>
            <a:avLst/>
            <a:gdLst>
              <a:gd name="connsiteX0" fmla="*/ 310562 w 1986962"/>
              <a:gd name="connsiteY0" fmla="*/ 0 h 665315"/>
              <a:gd name="connsiteX1" fmla="*/ 1986962 w 1986962"/>
              <a:gd name="connsiteY1" fmla="*/ 0 h 665315"/>
              <a:gd name="connsiteX2" fmla="*/ 1676400 w 1986962"/>
              <a:gd name="connsiteY2" fmla="*/ 665315 h 665315"/>
              <a:gd name="connsiteX3" fmla="*/ 0 w 1986962"/>
              <a:gd name="connsiteY3" fmla="*/ 665315 h 665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6962" h="665315">
                <a:moveTo>
                  <a:pt x="310562" y="0"/>
                </a:moveTo>
                <a:lnTo>
                  <a:pt x="1986962" y="0"/>
                </a:lnTo>
                <a:lnTo>
                  <a:pt x="1676400" y="665315"/>
                </a:lnTo>
                <a:lnTo>
                  <a:pt x="0" y="665315"/>
                </a:lnTo>
                <a:close/>
              </a:path>
            </a:pathLst>
          </a:cu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Inhaltsplatzhalter 4">
            <a:extLst>
              <a:ext uri="{FF2B5EF4-FFF2-40B4-BE49-F238E27FC236}">
                <a16:creationId xmlns:a16="http://schemas.microsoft.com/office/drawing/2014/main" id="{B8FCBB7F-CF11-2BD1-7DFF-34512B514140}"/>
              </a:ext>
            </a:extLst>
          </p:cNvPr>
          <p:cNvSpPr txBox="1">
            <a:spLocks/>
          </p:cNvSpPr>
          <p:nvPr/>
        </p:nvSpPr>
        <p:spPr>
          <a:xfrm flipH="1">
            <a:off x="4283646" y="1985017"/>
            <a:ext cx="6238997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uz-Cyrl-UZ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Ягона электрон тизимни яратиш</a:t>
            </a:r>
          </a:p>
        </p:txBody>
      </p:sp>
      <p:sp>
        <p:nvSpPr>
          <p:cNvPr id="19" name="Freeform 23">
            <a:extLst>
              <a:ext uri="{FF2B5EF4-FFF2-40B4-BE49-F238E27FC236}">
                <a16:creationId xmlns:a16="http://schemas.microsoft.com/office/drawing/2014/main" id="{986A180C-CCF3-E5DA-D1A9-ECCACA2A9D30}"/>
              </a:ext>
            </a:extLst>
          </p:cNvPr>
          <p:cNvSpPr/>
          <p:nvPr/>
        </p:nvSpPr>
        <p:spPr bwMode="auto">
          <a:xfrm flipH="1">
            <a:off x="2251893" y="2965669"/>
            <a:ext cx="2241035" cy="887087"/>
          </a:xfrm>
          <a:custGeom>
            <a:avLst/>
            <a:gdLst>
              <a:gd name="connsiteX0" fmla="*/ 310562 w 1986962"/>
              <a:gd name="connsiteY0" fmla="*/ 0 h 665315"/>
              <a:gd name="connsiteX1" fmla="*/ 1986962 w 1986962"/>
              <a:gd name="connsiteY1" fmla="*/ 0 h 665315"/>
              <a:gd name="connsiteX2" fmla="*/ 1676400 w 1986962"/>
              <a:gd name="connsiteY2" fmla="*/ 665315 h 665315"/>
              <a:gd name="connsiteX3" fmla="*/ 0 w 1986962"/>
              <a:gd name="connsiteY3" fmla="*/ 665315 h 665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6962" h="665315">
                <a:moveTo>
                  <a:pt x="310562" y="0"/>
                </a:moveTo>
                <a:lnTo>
                  <a:pt x="1986962" y="0"/>
                </a:lnTo>
                <a:lnTo>
                  <a:pt x="1676400" y="665315"/>
                </a:lnTo>
                <a:lnTo>
                  <a:pt x="0" y="665315"/>
                </a:lnTo>
                <a:close/>
              </a:path>
            </a:pathLst>
          </a:cu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:a16="http://schemas.microsoft.com/office/drawing/2014/main" id="{F722566E-7756-3266-F983-F06C333E74C1}"/>
              </a:ext>
            </a:extLst>
          </p:cNvPr>
          <p:cNvSpPr txBox="1">
            <a:spLocks/>
          </p:cNvSpPr>
          <p:nvPr/>
        </p:nvSpPr>
        <p:spPr>
          <a:xfrm flipH="1">
            <a:off x="4683002" y="3215899"/>
            <a:ext cx="6238997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uz-Cyrl-UZ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Коррупцияга қарши тизимли кураш</a:t>
            </a:r>
          </a:p>
        </p:txBody>
      </p:sp>
      <p:sp>
        <p:nvSpPr>
          <p:cNvPr id="21" name="Freeform 26">
            <a:extLst>
              <a:ext uri="{FF2B5EF4-FFF2-40B4-BE49-F238E27FC236}">
                <a16:creationId xmlns:a16="http://schemas.microsoft.com/office/drawing/2014/main" id="{5A805CD5-9015-8656-93A3-2A0BB062D94F}"/>
              </a:ext>
            </a:extLst>
          </p:cNvPr>
          <p:cNvSpPr/>
          <p:nvPr/>
        </p:nvSpPr>
        <p:spPr bwMode="auto">
          <a:xfrm flipH="1">
            <a:off x="2678708" y="4192227"/>
            <a:ext cx="2241035" cy="887087"/>
          </a:xfrm>
          <a:custGeom>
            <a:avLst/>
            <a:gdLst>
              <a:gd name="connsiteX0" fmla="*/ 310562 w 1986962"/>
              <a:gd name="connsiteY0" fmla="*/ 0 h 665315"/>
              <a:gd name="connsiteX1" fmla="*/ 1986962 w 1986962"/>
              <a:gd name="connsiteY1" fmla="*/ 0 h 665315"/>
              <a:gd name="connsiteX2" fmla="*/ 1676400 w 1986962"/>
              <a:gd name="connsiteY2" fmla="*/ 665315 h 665315"/>
              <a:gd name="connsiteX3" fmla="*/ 0 w 1986962"/>
              <a:gd name="connsiteY3" fmla="*/ 665315 h 665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6962" h="665315">
                <a:moveTo>
                  <a:pt x="310562" y="0"/>
                </a:moveTo>
                <a:lnTo>
                  <a:pt x="1986962" y="0"/>
                </a:lnTo>
                <a:lnTo>
                  <a:pt x="1676400" y="665315"/>
                </a:lnTo>
                <a:lnTo>
                  <a:pt x="0" y="665315"/>
                </a:lnTo>
                <a:close/>
              </a:path>
            </a:pathLst>
          </a:cu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Inhaltsplatzhalter 4">
            <a:extLst>
              <a:ext uri="{FF2B5EF4-FFF2-40B4-BE49-F238E27FC236}">
                <a16:creationId xmlns:a16="http://schemas.microsoft.com/office/drawing/2014/main" id="{6A65C8E6-4961-84ED-BBBB-FB2E5196729B}"/>
              </a:ext>
            </a:extLst>
          </p:cNvPr>
          <p:cNvSpPr txBox="1">
            <a:spLocks/>
          </p:cNvSpPr>
          <p:nvPr/>
        </p:nvSpPr>
        <p:spPr>
          <a:xfrm flipH="1">
            <a:off x="5082357" y="4446781"/>
            <a:ext cx="6238997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uz-Cyrl-UZ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Ташқи савдони либераллаштириш</a:t>
            </a:r>
          </a:p>
        </p:txBody>
      </p:sp>
      <p:sp>
        <p:nvSpPr>
          <p:cNvPr id="25" name="Freeform 29">
            <a:extLst>
              <a:ext uri="{FF2B5EF4-FFF2-40B4-BE49-F238E27FC236}">
                <a16:creationId xmlns:a16="http://schemas.microsoft.com/office/drawing/2014/main" id="{600319EC-33AF-479F-BCE2-1049BAF3406E}"/>
              </a:ext>
            </a:extLst>
          </p:cNvPr>
          <p:cNvSpPr/>
          <p:nvPr/>
        </p:nvSpPr>
        <p:spPr bwMode="auto">
          <a:xfrm flipH="1">
            <a:off x="3143622" y="5418785"/>
            <a:ext cx="2241035" cy="887087"/>
          </a:xfrm>
          <a:custGeom>
            <a:avLst/>
            <a:gdLst>
              <a:gd name="connsiteX0" fmla="*/ 310562 w 1986962"/>
              <a:gd name="connsiteY0" fmla="*/ 0 h 665315"/>
              <a:gd name="connsiteX1" fmla="*/ 1986962 w 1986962"/>
              <a:gd name="connsiteY1" fmla="*/ 0 h 665315"/>
              <a:gd name="connsiteX2" fmla="*/ 1676400 w 1986962"/>
              <a:gd name="connsiteY2" fmla="*/ 665315 h 665315"/>
              <a:gd name="connsiteX3" fmla="*/ 0 w 1986962"/>
              <a:gd name="connsiteY3" fmla="*/ 665315 h 665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6962" h="665315">
                <a:moveTo>
                  <a:pt x="310562" y="0"/>
                </a:moveTo>
                <a:lnTo>
                  <a:pt x="1986962" y="0"/>
                </a:lnTo>
                <a:lnTo>
                  <a:pt x="1676400" y="665315"/>
                </a:lnTo>
                <a:lnTo>
                  <a:pt x="0" y="665315"/>
                </a:lnTo>
                <a:close/>
              </a:path>
            </a:pathLst>
          </a:custGeom>
          <a:solidFill>
            <a:schemeClr val="accent3"/>
          </a:solidFill>
          <a:ln w="19050">
            <a:noFill/>
            <a:round/>
            <a:headEnd/>
            <a:tailEnd/>
          </a:ln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Inhaltsplatzhalter 4">
            <a:extLst>
              <a:ext uri="{FF2B5EF4-FFF2-40B4-BE49-F238E27FC236}">
                <a16:creationId xmlns:a16="http://schemas.microsoft.com/office/drawing/2014/main" id="{A59D4DB1-4003-4BBB-66C9-9D9F1BCD8996}"/>
              </a:ext>
            </a:extLst>
          </p:cNvPr>
          <p:cNvSpPr txBox="1">
            <a:spLocks/>
          </p:cNvSpPr>
          <p:nvPr/>
        </p:nvSpPr>
        <p:spPr>
          <a:xfrm flipH="1">
            <a:off x="5519811" y="5677662"/>
            <a:ext cx="6238997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uz-Cyrl-UZ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Харажатларини оптималлаштириш</a:t>
            </a:r>
          </a:p>
        </p:txBody>
      </p:sp>
      <p:grpSp>
        <p:nvGrpSpPr>
          <p:cNvPr id="36" name="Group 36">
            <a:extLst>
              <a:ext uri="{FF2B5EF4-FFF2-40B4-BE49-F238E27FC236}">
                <a16:creationId xmlns:a16="http://schemas.microsoft.com/office/drawing/2014/main" id="{15BC8D8A-A7B0-54B5-24F0-0363B717FE15}"/>
              </a:ext>
            </a:extLst>
          </p:cNvPr>
          <p:cNvGrpSpPr/>
          <p:nvPr/>
        </p:nvGrpSpPr>
        <p:grpSpPr>
          <a:xfrm flipH="1">
            <a:off x="2643775" y="1901542"/>
            <a:ext cx="629037" cy="629037"/>
            <a:chOff x="-1238250" y="2566988"/>
            <a:chExt cx="1381125" cy="1381125"/>
          </a:xfrm>
          <a:solidFill>
            <a:schemeClr val="bg1"/>
          </a:solidFill>
        </p:grpSpPr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7C610D5D-B817-7214-388F-604FE171E18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1238250" y="2566988"/>
              <a:ext cx="1381125" cy="1381125"/>
            </a:xfrm>
            <a:custGeom>
              <a:avLst/>
              <a:gdLst>
                <a:gd name="T0" fmla="*/ 1520 w 3480"/>
                <a:gd name="T1" fmla="*/ 434 h 3480"/>
                <a:gd name="T2" fmla="*/ 1188 w 3480"/>
                <a:gd name="T3" fmla="*/ 611 h 3480"/>
                <a:gd name="T4" fmla="*/ 919 w 3480"/>
                <a:gd name="T5" fmla="*/ 632 h 3480"/>
                <a:gd name="T6" fmla="*/ 509 w 3480"/>
                <a:gd name="T7" fmla="*/ 752 h 3480"/>
                <a:gd name="T8" fmla="*/ 668 w 3480"/>
                <a:gd name="T9" fmla="*/ 1063 h 3480"/>
                <a:gd name="T10" fmla="*/ 502 w 3480"/>
                <a:gd name="T11" fmla="*/ 1461 h 3480"/>
                <a:gd name="T12" fmla="*/ 171 w 3480"/>
                <a:gd name="T13" fmla="*/ 1568 h 3480"/>
                <a:gd name="T14" fmla="*/ 375 w 3480"/>
                <a:gd name="T15" fmla="*/ 1942 h 3480"/>
                <a:gd name="T16" fmla="*/ 552 w 3480"/>
                <a:gd name="T17" fmla="*/ 2149 h 3480"/>
                <a:gd name="T18" fmla="*/ 661 w 3480"/>
                <a:gd name="T19" fmla="*/ 2507 h 3480"/>
                <a:gd name="T20" fmla="*/ 735 w 3480"/>
                <a:gd name="T21" fmla="*/ 2965 h 3480"/>
                <a:gd name="T22" fmla="*/ 1001 w 3480"/>
                <a:gd name="T23" fmla="*/ 2812 h 3480"/>
                <a:gd name="T24" fmla="*/ 1405 w 3480"/>
                <a:gd name="T25" fmla="*/ 2952 h 3480"/>
                <a:gd name="T26" fmla="*/ 1550 w 3480"/>
                <a:gd name="T27" fmla="*/ 3204 h 3480"/>
                <a:gd name="T28" fmla="*/ 1915 w 3480"/>
                <a:gd name="T29" fmla="*/ 3301 h 3480"/>
                <a:gd name="T30" fmla="*/ 2046 w 3480"/>
                <a:gd name="T31" fmla="*/ 2962 h 3480"/>
                <a:gd name="T32" fmla="*/ 2448 w 3480"/>
                <a:gd name="T33" fmla="*/ 2810 h 3480"/>
                <a:gd name="T34" fmla="*/ 2738 w 3480"/>
                <a:gd name="T35" fmla="*/ 2971 h 3480"/>
                <a:gd name="T36" fmla="*/ 2831 w 3480"/>
                <a:gd name="T37" fmla="*/ 2535 h 3480"/>
                <a:gd name="T38" fmla="*/ 2901 w 3480"/>
                <a:gd name="T39" fmla="*/ 2221 h 3480"/>
                <a:gd name="T40" fmla="*/ 3074 w 3480"/>
                <a:gd name="T41" fmla="*/ 1950 h 3480"/>
                <a:gd name="T42" fmla="*/ 3315 w 3480"/>
                <a:gd name="T43" fmla="*/ 1575 h 3480"/>
                <a:gd name="T44" fmla="*/ 2997 w 3480"/>
                <a:gd name="T45" fmla="*/ 1484 h 3480"/>
                <a:gd name="T46" fmla="*/ 2821 w 3480"/>
                <a:gd name="T47" fmla="*/ 1091 h 3480"/>
                <a:gd name="T48" fmla="*/ 2967 w 3480"/>
                <a:gd name="T49" fmla="*/ 760 h 3480"/>
                <a:gd name="T50" fmla="*/ 2641 w 3480"/>
                <a:gd name="T51" fmla="*/ 572 h 3480"/>
                <a:gd name="T52" fmla="*/ 2360 w 3480"/>
                <a:gd name="T53" fmla="*/ 646 h 3480"/>
                <a:gd name="T54" fmla="*/ 1976 w 3480"/>
                <a:gd name="T55" fmla="*/ 461 h 3480"/>
                <a:gd name="T56" fmla="*/ 1896 w 3480"/>
                <a:gd name="T57" fmla="*/ 162 h 3480"/>
                <a:gd name="T58" fmla="*/ 2036 w 3480"/>
                <a:gd name="T59" fmla="*/ 67 h 3480"/>
                <a:gd name="T60" fmla="*/ 2110 w 3480"/>
                <a:gd name="T61" fmla="*/ 367 h 3480"/>
                <a:gd name="T62" fmla="*/ 2455 w 3480"/>
                <a:gd name="T63" fmla="*/ 507 h 3480"/>
                <a:gd name="T64" fmla="*/ 2759 w 3480"/>
                <a:gd name="T65" fmla="*/ 349 h 3480"/>
                <a:gd name="T66" fmla="*/ 3125 w 3480"/>
                <a:gd name="T67" fmla="*/ 693 h 3480"/>
                <a:gd name="T68" fmla="*/ 2977 w 3480"/>
                <a:gd name="T69" fmla="*/ 1018 h 3480"/>
                <a:gd name="T70" fmla="*/ 3110 w 3480"/>
                <a:gd name="T71" fmla="*/ 1367 h 3480"/>
                <a:gd name="T72" fmla="*/ 3386 w 3480"/>
                <a:gd name="T73" fmla="*/ 1425 h 3480"/>
                <a:gd name="T74" fmla="*/ 3477 w 3480"/>
                <a:gd name="T75" fmla="*/ 1929 h 3480"/>
                <a:gd name="T76" fmla="*/ 3226 w 3480"/>
                <a:gd name="T77" fmla="*/ 2090 h 3480"/>
                <a:gd name="T78" fmla="*/ 3052 w 3480"/>
                <a:gd name="T79" fmla="*/ 2283 h 3480"/>
                <a:gd name="T80" fmla="*/ 3114 w 3480"/>
                <a:gd name="T81" fmla="*/ 2648 h 3480"/>
                <a:gd name="T82" fmla="*/ 3080 w 3480"/>
                <a:gd name="T83" fmla="*/ 2860 h 3480"/>
                <a:gd name="T84" fmla="*/ 2674 w 3480"/>
                <a:gd name="T85" fmla="*/ 3125 h 3480"/>
                <a:gd name="T86" fmla="*/ 2363 w 3480"/>
                <a:gd name="T87" fmla="*/ 3016 h 3480"/>
                <a:gd name="T88" fmla="*/ 2104 w 3480"/>
                <a:gd name="T89" fmla="*/ 3126 h 3480"/>
                <a:gd name="T90" fmla="*/ 1959 w 3480"/>
                <a:gd name="T91" fmla="*/ 3468 h 3480"/>
                <a:gd name="T92" fmla="*/ 1444 w 3480"/>
                <a:gd name="T93" fmla="*/ 3413 h 3480"/>
                <a:gd name="T94" fmla="*/ 1370 w 3480"/>
                <a:gd name="T95" fmla="*/ 3113 h 3480"/>
                <a:gd name="T96" fmla="*/ 1025 w 3480"/>
                <a:gd name="T97" fmla="*/ 2973 h 3480"/>
                <a:gd name="T98" fmla="*/ 721 w 3480"/>
                <a:gd name="T99" fmla="*/ 3131 h 3480"/>
                <a:gd name="T100" fmla="*/ 355 w 3480"/>
                <a:gd name="T101" fmla="*/ 2787 h 3480"/>
                <a:gd name="T102" fmla="*/ 503 w 3480"/>
                <a:gd name="T103" fmla="*/ 2462 h 3480"/>
                <a:gd name="T104" fmla="*/ 370 w 3480"/>
                <a:gd name="T105" fmla="*/ 2113 h 3480"/>
                <a:gd name="T106" fmla="*/ 94 w 3480"/>
                <a:gd name="T107" fmla="*/ 2055 h 3480"/>
                <a:gd name="T108" fmla="*/ 3 w 3480"/>
                <a:gd name="T109" fmla="*/ 1551 h 3480"/>
                <a:gd name="T110" fmla="*/ 254 w 3480"/>
                <a:gd name="T111" fmla="*/ 1390 h 3480"/>
                <a:gd name="T112" fmla="*/ 428 w 3480"/>
                <a:gd name="T113" fmla="*/ 1197 h 3480"/>
                <a:gd name="T114" fmla="*/ 366 w 3480"/>
                <a:gd name="T115" fmla="*/ 832 h 3480"/>
                <a:gd name="T116" fmla="*/ 400 w 3480"/>
                <a:gd name="T117" fmla="*/ 620 h 3480"/>
                <a:gd name="T118" fmla="*/ 806 w 3480"/>
                <a:gd name="T119" fmla="*/ 355 h 3480"/>
                <a:gd name="T120" fmla="*/ 1117 w 3480"/>
                <a:gd name="T121" fmla="*/ 464 h 3480"/>
                <a:gd name="T122" fmla="*/ 1376 w 3480"/>
                <a:gd name="T123" fmla="*/ 354 h 3480"/>
                <a:gd name="T124" fmla="*/ 1521 w 3480"/>
                <a:gd name="T125" fmla="*/ 12 h 3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80" h="3480">
                  <a:moveTo>
                    <a:pt x="1584" y="162"/>
                  </a:moveTo>
                  <a:lnTo>
                    <a:pt x="1575" y="165"/>
                  </a:lnTo>
                  <a:lnTo>
                    <a:pt x="1568" y="171"/>
                  </a:lnTo>
                  <a:lnTo>
                    <a:pt x="1565" y="179"/>
                  </a:lnTo>
                  <a:lnTo>
                    <a:pt x="1550" y="277"/>
                  </a:lnTo>
                  <a:lnTo>
                    <a:pt x="1538" y="375"/>
                  </a:lnTo>
                  <a:lnTo>
                    <a:pt x="1530" y="406"/>
                  </a:lnTo>
                  <a:lnTo>
                    <a:pt x="1520" y="434"/>
                  </a:lnTo>
                  <a:lnTo>
                    <a:pt x="1504" y="461"/>
                  </a:lnTo>
                  <a:lnTo>
                    <a:pt x="1484" y="483"/>
                  </a:lnTo>
                  <a:lnTo>
                    <a:pt x="1461" y="502"/>
                  </a:lnTo>
                  <a:lnTo>
                    <a:pt x="1434" y="518"/>
                  </a:lnTo>
                  <a:lnTo>
                    <a:pt x="1405" y="528"/>
                  </a:lnTo>
                  <a:lnTo>
                    <a:pt x="1331" y="552"/>
                  </a:lnTo>
                  <a:lnTo>
                    <a:pt x="1259" y="579"/>
                  </a:lnTo>
                  <a:lnTo>
                    <a:pt x="1188" y="611"/>
                  </a:lnTo>
                  <a:lnTo>
                    <a:pt x="1120" y="646"/>
                  </a:lnTo>
                  <a:lnTo>
                    <a:pt x="1091" y="659"/>
                  </a:lnTo>
                  <a:lnTo>
                    <a:pt x="1063" y="668"/>
                  </a:lnTo>
                  <a:lnTo>
                    <a:pt x="1032" y="670"/>
                  </a:lnTo>
                  <a:lnTo>
                    <a:pt x="1003" y="668"/>
                  </a:lnTo>
                  <a:lnTo>
                    <a:pt x="973" y="661"/>
                  </a:lnTo>
                  <a:lnTo>
                    <a:pt x="945" y="649"/>
                  </a:lnTo>
                  <a:lnTo>
                    <a:pt x="919" y="632"/>
                  </a:lnTo>
                  <a:lnTo>
                    <a:pt x="839" y="572"/>
                  </a:lnTo>
                  <a:lnTo>
                    <a:pt x="760" y="513"/>
                  </a:lnTo>
                  <a:lnTo>
                    <a:pt x="752" y="509"/>
                  </a:lnTo>
                  <a:lnTo>
                    <a:pt x="742" y="509"/>
                  </a:lnTo>
                  <a:lnTo>
                    <a:pt x="735" y="515"/>
                  </a:lnTo>
                  <a:lnTo>
                    <a:pt x="515" y="735"/>
                  </a:lnTo>
                  <a:lnTo>
                    <a:pt x="509" y="742"/>
                  </a:lnTo>
                  <a:lnTo>
                    <a:pt x="509" y="752"/>
                  </a:lnTo>
                  <a:lnTo>
                    <a:pt x="513" y="760"/>
                  </a:lnTo>
                  <a:lnTo>
                    <a:pt x="572" y="839"/>
                  </a:lnTo>
                  <a:lnTo>
                    <a:pt x="632" y="919"/>
                  </a:lnTo>
                  <a:lnTo>
                    <a:pt x="649" y="945"/>
                  </a:lnTo>
                  <a:lnTo>
                    <a:pt x="661" y="973"/>
                  </a:lnTo>
                  <a:lnTo>
                    <a:pt x="668" y="1003"/>
                  </a:lnTo>
                  <a:lnTo>
                    <a:pt x="670" y="1032"/>
                  </a:lnTo>
                  <a:lnTo>
                    <a:pt x="668" y="1063"/>
                  </a:lnTo>
                  <a:lnTo>
                    <a:pt x="659" y="1091"/>
                  </a:lnTo>
                  <a:lnTo>
                    <a:pt x="646" y="1120"/>
                  </a:lnTo>
                  <a:lnTo>
                    <a:pt x="611" y="1188"/>
                  </a:lnTo>
                  <a:lnTo>
                    <a:pt x="579" y="1259"/>
                  </a:lnTo>
                  <a:lnTo>
                    <a:pt x="552" y="1331"/>
                  </a:lnTo>
                  <a:lnTo>
                    <a:pt x="528" y="1405"/>
                  </a:lnTo>
                  <a:lnTo>
                    <a:pt x="518" y="1434"/>
                  </a:lnTo>
                  <a:lnTo>
                    <a:pt x="502" y="1461"/>
                  </a:lnTo>
                  <a:lnTo>
                    <a:pt x="483" y="1484"/>
                  </a:lnTo>
                  <a:lnTo>
                    <a:pt x="461" y="1504"/>
                  </a:lnTo>
                  <a:lnTo>
                    <a:pt x="434" y="1520"/>
                  </a:lnTo>
                  <a:lnTo>
                    <a:pt x="406" y="1530"/>
                  </a:lnTo>
                  <a:lnTo>
                    <a:pt x="375" y="1538"/>
                  </a:lnTo>
                  <a:lnTo>
                    <a:pt x="277" y="1550"/>
                  </a:lnTo>
                  <a:lnTo>
                    <a:pt x="179" y="1565"/>
                  </a:lnTo>
                  <a:lnTo>
                    <a:pt x="171" y="1568"/>
                  </a:lnTo>
                  <a:lnTo>
                    <a:pt x="165" y="1575"/>
                  </a:lnTo>
                  <a:lnTo>
                    <a:pt x="162" y="1585"/>
                  </a:lnTo>
                  <a:lnTo>
                    <a:pt x="162" y="1896"/>
                  </a:lnTo>
                  <a:lnTo>
                    <a:pt x="165" y="1905"/>
                  </a:lnTo>
                  <a:lnTo>
                    <a:pt x="171" y="1912"/>
                  </a:lnTo>
                  <a:lnTo>
                    <a:pt x="179" y="1915"/>
                  </a:lnTo>
                  <a:lnTo>
                    <a:pt x="277" y="1930"/>
                  </a:lnTo>
                  <a:lnTo>
                    <a:pt x="375" y="1942"/>
                  </a:lnTo>
                  <a:lnTo>
                    <a:pt x="406" y="1950"/>
                  </a:lnTo>
                  <a:lnTo>
                    <a:pt x="434" y="1960"/>
                  </a:lnTo>
                  <a:lnTo>
                    <a:pt x="461" y="1976"/>
                  </a:lnTo>
                  <a:lnTo>
                    <a:pt x="483" y="1996"/>
                  </a:lnTo>
                  <a:lnTo>
                    <a:pt x="502" y="2019"/>
                  </a:lnTo>
                  <a:lnTo>
                    <a:pt x="518" y="2046"/>
                  </a:lnTo>
                  <a:lnTo>
                    <a:pt x="528" y="2075"/>
                  </a:lnTo>
                  <a:lnTo>
                    <a:pt x="552" y="2149"/>
                  </a:lnTo>
                  <a:lnTo>
                    <a:pt x="579" y="2221"/>
                  </a:lnTo>
                  <a:lnTo>
                    <a:pt x="611" y="2292"/>
                  </a:lnTo>
                  <a:lnTo>
                    <a:pt x="646" y="2360"/>
                  </a:lnTo>
                  <a:lnTo>
                    <a:pt x="659" y="2389"/>
                  </a:lnTo>
                  <a:lnTo>
                    <a:pt x="668" y="2417"/>
                  </a:lnTo>
                  <a:lnTo>
                    <a:pt x="670" y="2448"/>
                  </a:lnTo>
                  <a:lnTo>
                    <a:pt x="668" y="2477"/>
                  </a:lnTo>
                  <a:lnTo>
                    <a:pt x="661" y="2507"/>
                  </a:lnTo>
                  <a:lnTo>
                    <a:pt x="649" y="2535"/>
                  </a:lnTo>
                  <a:lnTo>
                    <a:pt x="632" y="2561"/>
                  </a:lnTo>
                  <a:lnTo>
                    <a:pt x="572" y="2641"/>
                  </a:lnTo>
                  <a:lnTo>
                    <a:pt x="513" y="2720"/>
                  </a:lnTo>
                  <a:lnTo>
                    <a:pt x="509" y="2728"/>
                  </a:lnTo>
                  <a:lnTo>
                    <a:pt x="509" y="2738"/>
                  </a:lnTo>
                  <a:lnTo>
                    <a:pt x="515" y="2745"/>
                  </a:lnTo>
                  <a:lnTo>
                    <a:pt x="735" y="2965"/>
                  </a:lnTo>
                  <a:lnTo>
                    <a:pt x="742" y="2971"/>
                  </a:lnTo>
                  <a:lnTo>
                    <a:pt x="752" y="2972"/>
                  </a:lnTo>
                  <a:lnTo>
                    <a:pt x="760" y="2967"/>
                  </a:lnTo>
                  <a:lnTo>
                    <a:pt x="839" y="2908"/>
                  </a:lnTo>
                  <a:lnTo>
                    <a:pt x="919" y="2848"/>
                  </a:lnTo>
                  <a:lnTo>
                    <a:pt x="945" y="2831"/>
                  </a:lnTo>
                  <a:lnTo>
                    <a:pt x="972" y="2820"/>
                  </a:lnTo>
                  <a:lnTo>
                    <a:pt x="1001" y="2812"/>
                  </a:lnTo>
                  <a:lnTo>
                    <a:pt x="1030" y="2810"/>
                  </a:lnTo>
                  <a:lnTo>
                    <a:pt x="1061" y="2812"/>
                  </a:lnTo>
                  <a:lnTo>
                    <a:pt x="1091" y="2821"/>
                  </a:lnTo>
                  <a:lnTo>
                    <a:pt x="1120" y="2834"/>
                  </a:lnTo>
                  <a:lnTo>
                    <a:pt x="1188" y="2869"/>
                  </a:lnTo>
                  <a:lnTo>
                    <a:pt x="1259" y="2901"/>
                  </a:lnTo>
                  <a:lnTo>
                    <a:pt x="1331" y="2928"/>
                  </a:lnTo>
                  <a:lnTo>
                    <a:pt x="1405" y="2952"/>
                  </a:lnTo>
                  <a:lnTo>
                    <a:pt x="1434" y="2962"/>
                  </a:lnTo>
                  <a:lnTo>
                    <a:pt x="1461" y="2978"/>
                  </a:lnTo>
                  <a:lnTo>
                    <a:pt x="1484" y="2997"/>
                  </a:lnTo>
                  <a:lnTo>
                    <a:pt x="1504" y="3019"/>
                  </a:lnTo>
                  <a:lnTo>
                    <a:pt x="1520" y="3046"/>
                  </a:lnTo>
                  <a:lnTo>
                    <a:pt x="1530" y="3074"/>
                  </a:lnTo>
                  <a:lnTo>
                    <a:pt x="1538" y="3105"/>
                  </a:lnTo>
                  <a:lnTo>
                    <a:pt x="1550" y="3204"/>
                  </a:lnTo>
                  <a:lnTo>
                    <a:pt x="1565" y="3301"/>
                  </a:lnTo>
                  <a:lnTo>
                    <a:pt x="1568" y="3309"/>
                  </a:lnTo>
                  <a:lnTo>
                    <a:pt x="1575" y="3315"/>
                  </a:lnTo>
                  <a:lnTo>
                    <a:pt x="1584" y="3318"/>
                  </a:lnTo>
                  <a:lnTo>
                    <a:pt x="1896" y="3318"/>
                  </a:lnTo>
                  <a:lnTo>
                    <a:pt x="1905" y="3315"/>
                  </a:lnTo>
                  <a:lnTo>
                    <a:pt x="1912" y="3309"/>
                  </a:lnTo>
                  <a:lnTo>
                    <a:pt x="1915" y="3301"/>
                  </a:lnTo>
                  <a:lnTo>
                    <a:pt x="1930" y="3203"/>
                  </a:lnTo>
                  <a:lnTo>
                    <a:pt x="1942" y="3105"/>
                  </a:lnTo>
                  <a:lnTo>
                    <a:pt x="1950" y="3074"/>
                  </a:lnTo>
                  <a:lnTo>
                    <a:pt x="1960" y="3046"/>
                  </a:lnTo>
                  <a:lnTo>
                    <a:pt x="1976" y="3019"/>
                  </a:lnTo>
                  <a:lnTo>
                    <a:pt x="1996" y="2997"/>
                  </a:lnTo>
                  <a:lnTo>
                    <a:pt x="2019" y="2978"/>
                  </a:lnTo>
                  <a:lnTo>
                    <a:pt x="2046" y="2962"/>
                  </a:lnTo>
                  <a:lnTo>
                    <a:pt x="2075" y="2952"/>
                  </a:lnTo>
                  <a:lnTo>
                    <a:pt x="2149" y="2928"/>
                  </a:lnTo>
                  <a:lnTo>
                    <a:pt x="2221" y="2901"/>
                  </a:lnTo>
                  <a:lnTo>
                    <a:pt x="2292" y="2869"/>
                  </a:lnTo>
                  <a:lnTo>
                    <a:pt x="2360" y="2834"/>
                  </a:lnTo>
                  <a:lnTo>
                    <a:pt x="2389" y="2821"/>
                  </a:lnTo>
                  <a:lnTo>
                    <a:pt x="2417" y="2812"/>
                  </a:lnTo>
                  <a:lnTo>
                    <a:pt x="2448" y="2810"/>
                  </a:lnTo>
                  <a:lnTo>
                    <a:pt x="2477" y="2812"/>
                  </a:lnTo>
                  <a:lnTo>
                    <a:pt x="2507" y="2819"/>
                  </a:lnTo>
                  <a:lnTo>
                    <a:pt x="2535" y="2831"/>
                  </a:lnTo>
                  <a:lnTo>
                    <a:pt x="2561" y="2848"/>
                  </a:lnTo>
                  <a:lnTo>
                    <a:pt x="2641" y="2908"/>
                  </a:lnTo>
                  <a:lnTo>
                    <a:pt x="2720" y="2967"/>
                  </a:lnTo>
                  <a:lnTo>
                    <a:pt x="2728" y="2972"/>
                  </a:lnTo>
                  <a:lnTo>
                    <a:pt x="2738" y="2971"/>
                  </a:lnTo>
                  <a:lnTo>
                    <a:pt x="2745" y="2965"/>
                  </a:lnTo>
                  <a:lnTo>
                    <a:pt x="2965" y="2745"/>
                  </a:lnTo>
                  <a:lnTo>
                    <a:pt x="2971" y="2738"/>
                  </a:lnTo>
                  <a:lnTo>
                    <a:pt x="2971" y="2728"/>
                  </a:lnTo>
                  <a:lnTo>
                    <a:pt x="2967" y="2720"/>
                  </a:lnTo>
                  <a:lnTo>
                    <a:pt x="2908" y="2641"/>
                  </a:lnTo>
                  <a:lnTo>
                    <a:pt x="2848" y="2561"/>
                  </a:lnTo>
                  <a:lnTo>
                    <a:pt x="2831" y="2535"/>
                  </a:lnTo>
                  <a:lnTo>
                    <a:pt x="2819" y="2507"/>
                  </a:lnTo>
                  <a:lnTo>
                    <a:pt x="2812" y="2477"/>
                  </a:lnTo>
                  <a:lnTo>
                    <a:pt x="2810" y="2448"/>
                  </a:lnTo>
                  <a:lnTo>
                    <a:pt x="2812" y="2417"/>
                  </a:lnTo>
                  <a:lnTo>
                    <a:pt x="2821" y="2389"/>
                  </a:lnTo>
                  <a:lnTo>
                    <a:pt x="2834" y="2360"/>
                  </a:lnTo>
                  <a:lnTo>
                    <a:pt x="2869" y="2292"/>
                  </a:lnTo>
                  <a:lnTo>
                    <a:pt x="2901" y="2221"/>
                  </a:lnTo>
                  <a:lnTo>
                    <a:pt x="2928" y="2149"/>
                  </a:lnTo>
                  <a:lnTo>
                    <a:pt x="2952" y="2075"/>
                  </a:lnTo>
                  <a:lnTo>
                    <a:pt x="2962" y="2046"/>
                  </a:lnTo>
                  <a:lnTo>
                    <a:pt x="2978" y="2019"/>
                  </a:lnTo>
                  <a:lnTo>
                    <a:pt x="2997" y="1996"/>
                  </a:lnTo>
                  <a:lnTo>
                    <a:pt x="3019" y="1976"/>
                  </a:lnTo>
                  <a:lnTo>
                    <a:pt x="3046" y="1960"/>
                  </a:lnTo>
                  <a:lnTo>
                    <a:pt x="3074" y="1950"/>
                  </a:lnTo>
                  <a:lnTo>
                    <a:pt x="3105" y="1942"/>
                  </a:lnTo>
                  <a:lnTo>
                    <a:pt x="3203" y="1930"/>
                  </a:lnTo>
                  <a:lnTo>
                    <a:pt x="3301" y="1915"/>
                  </a:lnTo>
                  <a:lnTo>
                    <a:pt x="3309" y="1912"/>
                  </a:lnTo>
                  <a:lnTo>
                    <a:pt x="3315" y="1905"/>
                  </a:lnTo>
                  <a:lnTo>
                    <a:pt x="3318" y="1896"/>
                  </a:lnTo>
                  <a:lnTo>
                    <a:pt x="3318" y="1584"/>
                  </a:lnTo>
                  <a:lnTo>
                    <a:pt x="3315" y="1575"/>
                  </a:lnTo>
                  <a:lnTo>
                    <a:pt x="3309" y="1568"/>
                  </a:lnTo>
                  <a:lnTo>
                    <a:pt x="3301" y="1565"/>
                  </a:lnTo>
                  <a:lnTo>
                    <a:pt x="3203" y="1550"/>
                  </a:lnTo>
                  <a:lnTo>
                    <a:pt x="3105" y="1538"/>
                  </a:lnTo>
                  <a:lnTo>
                    <a:pt x="3074" y="1530"/>
                  </a:lnTo>
                  <a:lnTo>
                    <a:pt x="3046" y="1520"/>
                  </a:lnTo>
                  <a:lnTo>
                    <a:pt x="3019" y="1504"/>
                  </a:lnTo>
                  <a:lnTo>
                    <a:pt x="2997" y="1484"/>
                  </a:lnTo>
                  <a:lnTo>
                    <a:pt x="2978" y="1461"/>
                  </a:lnTo>
                  <a:lnTo>
                    <a:pt x="2962" y="1434"/>
                  </a:lnTo>
                  <a:lnTo>
                    <a:pt x="2952" y="1405"/>
                  </a:lnTo>
                  <a:lnTo>
                    <a:pt x="2928" y="1331"/>
                  </a:lnTo>
                  <a:lnTo>
                    <a:pt x="2901" y="1259"/>
                  </a:lnTo>
                  <a:lnTo>
                    <a:pt x="2869" y="1188"/>
                  </a:lnTo>
                  <a:lnTo>
                    <a:pt x="2834" y="1120"/>
                  </a:lnTo>
                  <a:lnTo>
                    <a:pt x="2821" y="1091"/>
                  </a:lnTo>
                  <a:lnTo>
                    <a:pt x="2812" y="1063"/>
                  </a:lnTo>
                  <a:lnTo>
                    <a:pt x="2810" y="1032"/>
                  </a:lnTo>
                  <a:lnTo>
                    <a:pt x="2812" y="1003"/>
                  </a:lnTo>
                  <a:lnTo>
                    <a:pt x="2819" y="973"/>
                  </a:lnTo>
                  <a:lnTo>
                    <a:pt x="2831" y="945"/>
                  </a:lnTo>
                  <a:lnTo>
                    <a:pt x="2848" y="919"/>
                  </a:lnTo>
                  <a:lnTo>
                    <a:pt x="2908" y="839"/>
                  </a:lnTo>
                  <a:lnTo>
                    <a:pt x="2967" y="760"/>
                  </a:lnTo>
                  <a:lnTo>
                    <a:pt x="2971" y="752"/>
                  </a:lnTo>
                  <a:lnTo>
                    <a:pt x="2971" y="742"/>
                  </a:lnTo>
                  <a:lnTo>
                    <a:pt x="2965" y="735"/>
                  </a:lnTo>
                  <a:lnTo>
                    <a:pt x="2745" y="515"/>
                  </a:lnTo>
                  <a:lnTo>
                    <a:pt x="2738" y="509"/>
                  </a:lnTo>
                  <a:lnTo>
                    <a:pt x="2728" y="509"/>
                  </a:lnTo>
                  <a:lnTo>
                    <a:pt x="2720" y="513"/>
                  </a:lnTo>
                  <a:lnTo>
                    <a:pt x="2641" y="572"/>
                  </a:lnTo>
                  <a:lnTo>
                    <a:pt x="2561" y="632"/>
                  </a:lnTo>
                  <a:lnTo>
                    <a:pt x="2535" y="649"/>
                  </a:lnTo>
                  <a:lnTo>
                    <a:pt x="2507" y="661"/>
                  </a:lnTo>
                  <a:lnTo>
                    <a:pt x="2477" y="668"/>
                  </a:lnTo>
                  <a:lnTo>
                    <a:pt x="2448" y="670"/>
                  </a:lnTo>
                  <a:lnTo>
                    <a:pt x="2417" y="668"/>
                  </a:lnTo>
                  <a:lnTo>
                    <a:pt x="2389" y="659"/>
                  </a:lnTo>
                  <a:lnTo>
                    <a:pt x="2360" y="646"/>
                  </a:lnTo>
                  <a:lnTo>
                    <a:pt x="2292" y="611"/>
                  </a:lnTo>
                  <a:lnTo>
                    <a:pt x="2221" y="579"/>
                  </a:lnTo>
                  <a:lnTo>
                    <a:pt x="2149" y="552"/>
                  </a:lnTo>
                  <a:lnTo>
                    <a:pt x="2075" y="528"/>
                  </a:lnTo>
                  <a:lnTo>
                    <a:pt x="2046" y="518"/>
                  </a:lnTo>
                  <a:lnTo>
                    <a:pt x="2019" y="502"/>
                  </a:lnTo>
                  <a:lnTo>
                    <a:pt x="1996" y="483"/>
                  </a:lnTo>
                  <a:lnTo>
                    <a:pt x="1976" y="461"/>
                  </a:lnTo>
                  <a:lnTo>
                    <a:pt x="1960" y="434"/>
                  </a:lnTo>
                  <a:lnTo>
                    <a:pt x="1950" y="406"/>
                  </a:lnTo>
                  <a:lnTo>
                    <a:pt x="1942" y="375"/>
                  </a:lnTo>
                  <a:lnTo>
                    <a:pt x="1930" y="277"/>
                  </a:lnTo>
                  <a:lnTo>
                    <a:pt x="1915" y="179"/>
                  </a:lnTo>
                  <a:lnTo>
                    <a:pt x="1912" y="171"/>
                  </a:lnTo>
                  <a:lnTo>
                    <a:pt x="1905" y="165"/>
                  </a:lnTo>
                  <a:lnTo>
                    <a:pt x="1896" y="162"/>
                  </a:lnTo>
                  <a:lnTo>
                    <a:pt x="1584" y="162"/>
                  </a:lnTo>
                  <a:close/>
                  <a:moveTo>
                    <a:pt x="1584" y="0"/>
                  </a:moveTo>
                  <a:lnTo>
                    <a:pt x="1896" y="0"/>
                  </a:lnTo>
                  <a:lnTo>
                    <a:pt x="1929" y="3"/>
                  </a:lnTo>
                  <a:lnTo>
                    <a:pt x="1959" y="12"/>
                  </a:lnTo>
                  <a:lnTo>
                    <a:pt x="1989" y="25"/>
                  </a:lnTo>
                  <a:lnTo>
                    <a:pt x="2014" y="44"/>
                  </a:lnTo>
                  <a:lnTo>
                    <a:pt x="2036" y="67"/>
                  </a:lnTo>
                  <a:lnTo>
                    <a:pt x="2055" y="94"/>
                  </a:lnTo>
                  <a:lnTo>
                    <a:pt x="2068" y="123"/>
                  </a:lnTo>
                  <a:lnTo>
                    <a:pt x="2076" y="155"/>
                  </a:lnTo>
                  <a:lnTo>
                    <a:pt x="2090" y="254"/>
                  </a:lnTo>
                  <a:lnTo>
                    <a:pt x="2104" y="354"/>
                  </a:lnTo>
                  <a:lnTo>
                    <a:pt x="2105" y="360"/>
                  </a:lnTo>
                  <a:lnTo>
                    <a:pt x="2107" y="364"/>
                  </a:lnTo>
                  <a:lnTo>
                    <a:pt x="2110" y="367"/>
                  </a:lnTo>
                  <a:lnTo>
                    <a:pt x="2113" y="370"/>
                  </a:lnTo>
                  <a:lnTo>
                    <a:pt x="2118" y="371"/>
                  </a:lnTo>
                  <a:lnTo>
                    <a:pt x="2202" y="398"/>
                  </a:lnTo>
                  <a:lnTo>
                    <a:pt x="2283" y="428"/>
                  </a:lnTo>
                  <a:lnTo>
                    <a:pt x="2363" y="464"/>
                  </a:lnTo>
                  <a:lnTo>
                    <a:pt x="2440" y="505"/>
                  </a:lnTo>
                  <a:lnTo>
                    <a:pt x="2448" y="507"/>
                  </a:lnTo>
                  <a:lnTo>
                    <a:pt x="2455" y="507"/>
                  </a:lnTo>
                  <a:lnTo>
                    <a:pt x="2462" y="503"/>
                  </a:lnTo>
                  <a:lnTo>
                    <a:pt x="2543" y="442"/>
                  </a:lnTo>
                  <a:lnTo>
                    <a:pt x="2623" y="382"/>
                  </a:lnTo>
                  <a:lnTo>
                    <a:pt x="2648" y="366"/>
                  </a:lnTo>
                  <a:lnTo>
                    <a:pt x="2674" y="355"/>
                  </a:lnTo>
                  <a:lnTo>
                    <a:pt x="2703" y="349"/>
                  </a:lnTo>
                  <a:lnTo>
                    <a:pt x="2730" y="347"/>
                  </a:lnTo>
                  <a:lnTo>
                    <a:pt x="2759" y="349"/>
                  </a:lnTo>
                  <a:lnTo>
                    <a:pt x="2787" y="355"/>
                  </a:lnTo>
                  <a:lnTo>
                    <a:pt x="2814" y="366"/>
                  </a:lnTo>
                  <a:lnTo>
                    <a:pt x="2838" y="381"/>
                  </a:lnTo>
                  <a:lnTo>
                    <a:pt x="2860" y="400"/>
                  </a:lnTo>
                  <a:lnTo>
                    <a:pt x="3080" y="620"/>
                  </a:lnTo>
                  <a:lnTo>
                    <a:pt x="3099" y="642"/>
                  </a:lnTo>
                  <a:lnTo>
                    <a:pt x="3114" y="666"/>
                  </a:lnTo>
                  <a:lnTo>
                    <a:pt x="3125" y="693"/>
                  </a:lnTo>
                  <a:lnTo>
                    <a:pt x="3131" y="721"/>
                  </a:lnTo>
                  <a:lnTo>
                    <a:pt x="3133" y="750"/>
                  </a:lnTo>
                  <a:lnTo>
                    <a:pt x="3131" y="777"/>
                  </a:lnTo>
                  <a:lnTo>
                    <a:pt x="3125" y="806"/>
                  </a:lnTo>
                  <a:lnTo>
                    <a:pt x="3114" y="832"/>
                  </a:lnTo>
                  <a:lnTo>
                    <a:pt x="3098" y="857"/>
                  </a:lnTo>
                  <a:lnTo>
                    <a:pt x="3038" y="937"/>
                  </a:lnTo>
                  <a:lnTo>
                    <a:pt x="2977" y="1018"/>
                  </a:lnTo>
                  <a:lnTo>
                    <a:pt x="2973" y="1025"/>
                  </a:lnTo>
                  <a:lnTo>
                    <a:pt x="2973" y="1032"/>
                  </a:lnTo>
                  <a:lnTo>
                    <a:pt x="2975" y="1040"/>
                  </a:lnTo>
                  <a:lnTo>
                    <a:pt x="3016" y="1117"/>
                  </a:lnTo>
                  <a:lnTo>
                    <a:pt x="3052" y="1197"/>
                  </a:lnTo>
                  <a:lnTo>
                    <a:pt x="3082" y="1278"/>
                  </a:lnTo>
                  <a:lnTo>
                    <a:pt x="3109" y="1362"/>
                  </a:lnTo>
                  <a:lnTo>
                    <a:pt x="3110" y="1367"/>
                  </a:lnTo>
                  <a:lnTo>
                    <a:pt x="3113" y="1370"/>
                  </a:lnTo>
                  <a:lnTo>
                    <a:pt x="3116" y="1373"/>
                  </a:lnTo>
                  <a:lnTo>
                    <a:pt x="3120" y="1375"/>
                  </a:lnTo>
                  <a:lnTo>
                    <a:pt x="3126" y="1376"/>
                  </a:lnTo>
                  <a:lnTo>
                    <a:pt x="3226" y="1390"/>
                  </a:lnTo>
                  <a:lnTo>
                    <a:pt x="3325" y="1404"/>
                  </a:lnTo>
                  <a:lnTo>
                    <a:pt x="3357" y="1412"/>
                  </a:lnTo>
                  <a:lnTo>
                    <a:pt x="3386" y="1425"/>
                  </a:lnTo>
                  <a:lnTo>
                    <a:pt x="3413" y="1444"/>
                  </a:lnTo>
                  <a:lnTo>
                    <a:pt x="3436" y="1466"/>
                  </a:lnTo>
                  <a:lnTo>
                    <a:pt x="3455" y="1491"/>
                  </a:lnTo>
                  <a:lnTo>
                    <a:pt x="3468" y="1521"/>
                  </a:lnTo>
                  <a:lnTo>
                    <a:pt x="3477" y="1551"/>
                  </a:lnTo>
                  <a:lnTo>
                    <a:pt x="3480" y="1584"/>
                  </a:lnTo>
                  <a:lnTo>
                    <a:pt x="3480" y="1896"/>
                  </a:lnTo>
                  <a:lnTo>
                    <a:pt x="3477" y="1929"/>
                  </a:lnTo>
                  <a:lnTo>
                    <a:pt x="3468" y="1959"/>
                  </a:lnTo>
                  <a:lnTo>
                    <a:pt x="3455" y="1989"/>
                  </a:lnTo>
                  <a:lnTo>
                    <a:pt x="3436" y="2014"/>
                  </a:lnTo>
                  <a:lnTo>
                    <a:pt x="3413" y="2036"/>
                  </a:lnTo>
                  <a:lnTo>
                    <a:pt x="3386" y="2055"/>
                  </a:lnTo>
                  <a:lnTo>
                    <a:pt x="3357" y="2068"/>
                  </a:lnTo>
                  <a:lnTo>
                    <a:pt x="3325" y="2076"/>
                  </a:lnTo>
                  <a:lnTo>
                    <a:pt x="3226" y="2090"/>
                  </a:lnTo>
                  <a:lnTo>
                    <a:pt x="3126" y="2104"/>
                  </a:lnTo>
                  <a:lnTo>
                    <a:pt x="3120" y="2105"/>
                  </a:lnTo>
                  <a:lnTo>
                    <a:pt x="3116" y="2107"/>
                  </a:lnTo>
                  <a:lnTo>
                    <a:pt x="3113" y="2110"/>
                  </a:lnTo>
                  <a:lnTo>
                    <a:pt x="3110" y="2113"/>
                  </a:lnTo>
                  <a:lnTo>
                    <a:pt x="3109" y="2118"/>
                  </a:lnTo>
                  <a:lnTo>
                    <a:pt x="3082" y="2202"/>
                  </a:lnTo>
                  <a:lnTo>
                    <a:pt x="3052" y="2283"/>
                  </a:lnTo>
                  <a:lnTo>
                    <a:pt x="3016" y="2363"/>
                  </a:lnTo>
                  <a:lnTo>
                    <a:pt x="2975" y="2440"/>
                  </a:lnTo>
                  <a:lnTo>
                    <a:pt x="2973" y="2448"/>
                  </a:lnTo>
                  <a:lnTo>
                    <a:pt x="2973" y="2455"/>
                  </a:lnTo>
                  <a:lnTo>
                    <a:pt x="2977" y="2462"/>
                  </a:lnTo>
                  <a:lnTo>
                    <a:pt x="3038" y="2543"/>
                  </a:lnTo>
                  <a:lnTo>
                    <a:pt x="3098" y="2623"/>
                  </a:lnTo>
                  <a:lnTo>
                    <a:pt x="3114" y="2648"/>
                  </a:lnTo>
                  <a:lnTo>
                    <a:pt x="3125" y="2674"/>
                  </a:lnTo>
                  <a:lnTo>
                    <a:pt x="3131" y="2703"/>
                  </a:lnTo>
                  <a:lnTo>
                    <a:pt x="3133" y="2730"/>
                  </a:lnTo>
                  <a:lnTo>
                    <a:pt x="3131" y="2759"/>
                  </a:lnTo>
                  <a:lnTo>
                    <a:pt x="3125" y="2786"/>
                  </a:lnTo>
                  <a:lnTo>
                    <a:pt x="3114" y="2814"/>
                  </a:lnTo>
                  <a:lnTo>
                    <a:pt x="3099" y="2838"/>
                  </a:lnTo>
                  <a:lnTo>
                    <a:pt x="3080" y="2860"/>
                  </a:lnTo>
                  <a:lnTo>
                    <a:pt x="2860" y="3080"/>
                  </a:lnTo>
                  <a:lnTo>
                    <a:pt x="2838" y="3099"/>
                  </a:lnTo>
                  <a:lnTo>
                    <a:pt x="2814" y="3114"/>
                  </a:lnTo>
                  <a:lnTo>
                    <a:pt x="2786" y="3125"/>
                  </a:lnTo>
                  <a:lnTo>
                    <a:pt x="2759" y="3131"/>
                  </a:lnTo>
                  <a:lnTo>
                    <a:pt x="2730" y="3133"/>
                  </a:lnTo>
                  <a:lnTo>
                    <a:pt x="2703" y="3131"/>
                  </a:lnTo>
                  <a:lnTo>
                    <a:pt x="2674" y="3125"/>
                  </a:lnTo>
                  <a:lnTo>
                    <a:pt x="2648" y="3114"/>
                  </a:lnTo>
                  <a:lnTo>
                    <a:pt x="2623" y="3098"/>
                  </a:lnTo>
                  <a:lnTo>
                    <a:pt x="2543" y="3038"/>
                  </a:lnTo>
                  <a:lnTo>
                    <a:pt x="2462" y="2977"/>
                  </a:lnTo>
                  <a:lnTo>
                    <a:pt x="2455" y="2973"/>
                  </a:lnTo>
                  <a:lnTo>
                    <a:pt x="2448" y="2973"/>
                  </a:lnTo>
                  <a:lnTo>
                    <a:pt x="2440" y="2975"/>
                  </a:lnTo>
                  <a:lnTo>
                    <a:pt x="2363" y="3016"/>
                  </a:lnTo>
                  <a:lnTo>
                    <a:pt x="2283" y="3052"/>
                  </a:lnTo>
                  <a:lnTo>
                    <a:pt x="2202" y="3082"/>
                  </a:lnTo>
                  <a:lnTo>
                    <a:pt x="2118" y="3109"/>
                  </a:lnTo>
                  <a:lnTo>
                    <a:pt x="2113" y="3110"/>
                  </a:lnTo>
                  <a:lnTo>
                    <a:pt x="2110" y="3113"/>
                  </a:lnTo>
                  <a:lnTo>
                    <a:pt x="2107" y="3116"/>
                  </a:lnTo>
                  <a:lnTo>
                    <a:pt x="2105" y="3120"/>
                  </a:lnTo>
                  <a:lnTo>
                    <a:pt x="2104" y="3126"/>
                  </a:lnTo>
                  <a:lnTo>
                    <a:pt x="2090" y="3226"/>
                  </a:lnTo>
                  <a:lnTo>
                    <a:pt x="2076" y="3325"/>
                  </a:lnTo>
                  <a:lnTo>
                    <a:pt x="2068" y="3357"/>
                  </a:lnTo>
                  <a:lnTo>
                    <a:pt x="2055" y="3386"/>
                  </a:lnTo>
                  <a:lnTo>
                    <a:pt x="2036" y="3413"/>
                  </a:lnTo>
                  <a:lnTo>
                    <a:pt x="2014" y="3436"/>
                  </a:lnTo>
                  <a:lnTo>
                    <a:pt x="1989" y="3455"/>
                  </a:lnTo>
                  <a:lnTo>
                    <a:pt x="1959" y="3468"/>
                  </a:lnTo>
                  <a:lnTo>
                    <a:pt x="1929" y="3477"/>
                  </a:lnTo>
                  <a:lnTo>
                    <a:pt x="1896" y="3480"/>
                  </a:lnTo>
                  <a:lnTo>
                    <a:pt x="1584" y="3480"/>
                  </a:lnTo>
                  <a:lnTo>
                    <a:pt x="1551" y="3477"/>
                  </a:lnTo>
                  <a:lnTo>
                    <a:pt x="1521" y="3468"/>
                  </a:lnTo>
                  <a:lnTo>
                    <a:pt x="1491" y="3455"/>
                  </a:lnTo>
                  <a:lnTo>
                    <a:pt x="1466" y="3436"/>
                  </a:lnTo>
                  <a:lnTo>
                    <a:pt x="1444" y="3413"/>
                  </a:lnTo>
                  <a:lnTo>
                    <a:pt x="1425" y="3386"/>
                  </a:lnTo>
                  <a:lnTo>
                    <a:pt x="1412" y="3357"/>
                  </a:lnTo>
                  <a:lnTo>
                    <a:pt x="1404" y="3325"/>
                  </a:lnTo>
                  <a:lnTo>
                    <a:pt x="1390" y="3226"/>
                  </a:lnTo>
                  <a:lnTo>
                    <a:pt x="1376" y="3126"/>
                  </a:lnTo>
                  <a:lnTo>
                    <a:pt x="1375" y="3120"/>
                  </a:lnTo>
                  <a:lnTo>
                    <a:pt x="1373" y="3116"/>
                  </a:lnTo>
                  <a:lnTo>
                    <a:pt x="1370" y="3113"/>
                  </a:lnTo>
                  <a:lnTo>
                    <a:pt x="1367" y="3110"/>
                  </a:lnTo>
                  <a:lnTo>
                    <a:pt x="1362" y="3109"/>
                  </a:lnTo>
                  <a:lnTo>
                    <a:pt x="1278" y="3082"/>
                  </a:lnTo>
                  <a:lnTo>
                    <a:pt x="1197" y="3052"/>
                  </a:lnTo>
                  <a:lnTo>
                    <a:pt x="1117" y="3016"/>
                  </a:lnTo>
                  <a:lnTo>
                    <a:pt x="1040" y="2975"/>
                  </a:lnTo>
                  <a:lnTo>
                    <a:pt x="1032" y="2973"/>
                  </a:lnTo>
                  <a:lnTo>
                    <a:pt x="1025" y="2973"/>
                  </a:lnTo>
                  <a:lnTo>
                    <a:pt x="1018" y="2977"/>
                  </a:lnTo>
                  <a:lnTo>
                    <a:pt x="937" y="3038"/>
                  </a:lnTo>
                  <a:lnTo>
                    <a:pt x="857" y="3098"/>
                  </a:lnTo>
                  <a:lnTo>
                    <a:pt x="832" y="3114"/>
                  </a:lnTo>
                  <a:lnTo>
                    <a:pt x="806" y="3125"/>
                  </a:lnTo>
                  <a:lnTo>
                    <a:pt x="777" y="3131"/>
                  </a:lnTo>
                  <a:lnTo>
                    <a:pt x="750" y="3134"/>
                  </a:lnTo>
                  <a:lnTo>
                    <a:pt x="721" y="3131"/>
                  </a:lnTo>
                  <a:lnTo>
                    <a:pt x="693" y="3125"/>
                  </a:lnTo>
                  <a:lnTo>
                    <a:pt x="666" y="3114"/>
                  </a:lnTo>
                  <a:lnTo>
                    <a:pt x="642" y="3099"/>
                  </a:lnTo>
                  <a:lnTo>
                    <a:pt x="620" y="3080"/>
                  </a:lnTo>
                  <a:lnTo>
                    <a:pt x="400" y="2860"/>
                  </a:lnTo>
                  <a:lnTo>
                    <a:pt x="381" y="2838"/>
                  </a:lnTo>
                  <a:lnTo>
                    <a:pt x="366" y="2814"/>
                  </a:lnTo>
                  <a:lnTo>
                    <a:pt x="355" y="2787"/>
                  </a:lnTo>
                  <a:lnTo>
                    <a:pt x="349" y="2759"/>
                  </a:lnTo>
                  <a:lnTo>
                    <a:pt x="346" y="2730"/>
                  </a:lnTo>
                  <a:lnTo>
                    <a:pt x="349" y="2703"/>
                  </a:lnTo>
                  <a:lnTo>
                    <a:pt x="355" y="2674"/>
                  </a:lnTo>
                  <a:lnTo>
                    <a:pt x="366" y="2648"/>
                  </a:lnTo>
                  <a:lnTo>
                    <a:pt x="382" y="2623"/>
                  </a:lnTo>
                  <a:lnTo>
                    <a:pt x="442" y="2543"/>
                  </a:lnTo>
                  <a:lnTo>
                    <a:pt x="503" y="2462"/>
                  </a:lnTo>
                  <a:lnTo>
                    <a:pt x="507" y="2455"/>
                  </a:lnTo>
                  <a:lnTo>
                    <a:pt x="507" y="2448"/>
                  </a:lnTo>
                  <a:lnTo>
                    <a:pt x="505" y="2440"/>
                  </a:lnTo>
                  <a:lnTo>
                    <a:pt x="464" y="2363"/>
                  </a:lnTo>
                  <a:lnTo>
                    <a:pt x="428" y="2283"/>
                  </a:lnTo>
                  <a:lnTo>
                    <a:pt x="398" y="2202"/>
                  </a:lnTo>
                  <a:lnTo>
                    <a:pt x="371" y="2118"/>
                  </a:lnTo>
                  <a:lnTo>
                    <a:pt x="370" y="2113"/>
                  </a:lnTo>
                  <a:lnTo>
                    <a:pt x="367" y="2110"/>
                  </a:lnTo>
                  <a:lnTo>
                    <a:pt x="364" y="2107"/>
                  </a:lnTo>
                  <a:lnTo>
                    <a:pt x="360" y="2105"/>
                  </a:lnTo>
                  <a:lnTo>
                    <a:pt x="354" y="2104"/>
                  </a:lnTo>
                  <a:lnTo>
                    <a:pt x="254" y="2090"/>
                  </a:lnTo>
                  <a:lnTo>
                    <a:pt x="155" y="2076"/>
                  </a:lnTo>
                  <a:lnTo>
                    <a:pt x="123" y="2068"/>
                  </a:lnTo>
                  <a:lnTo>
                    <a:pt x="94" y="2055"/>
                  </a:lnTo>
                  <a:lnTo>
                    <a:pt x="67" y="2036"/>
                  </a:lnTo>
                  <a:lnTo>
                    <a:pt x="44" y="2014"/>
                  </a:lnTo>
                  <a:lnTo>
                    <a:pt x="25" y="1989"/>
                  </a:lnTo>
                  <a:lnTo>
                    <a:pt x="12" y="1959"/>
                  </a:lnTo>
                  <a:lnTo>
                    <a:pt x="3" y="1929"/>
                  </a:lnTo>
                  <a:lnTo>
                    <a:pt x="0" y="1896"/>
                  </a:lnTo>
                  <a:lnTo>
                    <a:pt x="0" y="1584"/>
                  </a:lnTo>
                  <a:lnTo>
                    <a:pt x="3" y="1551"/>
                  </a:lnTo>
                  <a:lnTo>
                    <a:pt x="12" y="1521"/>
                  </a:lnTo>
                  <a:lnTo>
                    <a:pt x="25" y="1491"/>
                  </a:lnTo>
                  <a:lnTo>
                    <a:pt x="44" y="1466"/>
                  </a:lnTo>
                  <a:lnTo>
                    <a:pt x="67" y="1444"/>
                  </a:lnTo>
                  <a:lnTo>
                    <a:pt x="94" y="1425"/>
                  </a:lnTo>
                  <a:lnTo>
                    <a:pt x="123" y="1412"/>
                  </a:lnTo>
                  <a:lnTo>
                    <a:pt x="155" y="1404"/>
                  </a:lnTo>
                  <a:lnTo>
                    <a:pt x="254" y="1390"/>
                  </a:lnTo>
                  <a:lnTo>
                    <a:pt x="354" y="1376"/>
                  </a:lnTo>
                  <a:lnTo>
                    <a:pt x="360" y="1375"/>
                  </a:lnTo>
                  <a:lnTo>
                    <a:pt x="364" y="1373"/>
                  </a:lnTo>
                  <a:lnTo>
                    <a:pt x="367" y="1370"/>
                  </a:lnTo>
                  <a:lnTo>
                    <a:pt x="370" y="1367"/>
                  </a:lnTo>
                  <a:lnTo>
                    <a:pt x="371" y="1362"/>
                  </a:lnTo>
                  <a:lnTo>
                    <a:pt x="398" y="1278"/>
                  </a:lnTo>
                  <a:lnTo>
                    <a:pt x="428" y="1197"/>
                  </a:lnTo>
                  <a:lnTo>
                    <a:pt x="464" y="1117"/>
                  </a:lnTo>
                  <a:lnTo>
                    <a:pt x="505" y="1040"/>
                  </a:lnTo>
                  <a:lnTo>
                    <a:pt x="507" y="1032"/>
                  </a:lnTo>
                  <a:lnTo>
                    <a:pt x="507" y="1025"/>
                  </a:lnTo>
                  <a:lnTo>
                    <a:pt x="503" y="1018"/>
                  </a:lnTo>
                  <a:lnTo>
                    <a:pt x="442" y="937"/>
                  </a:lnTo>
                  <a:lnTo>
                    <a:pt x="382" y="857"/>
                  </a:lnTo>
                  <a:lnTo>
                    <a:pt x="366" y="832"/>
                  </a:lnTo>
                  <a:lnTo>
                    <a:pt x="355" y="806"/>
                  </a:lnTo>
                  <a:lnTo>
                    <a:pt x="349" y="777"/>
                  </a:lnTo>
                  <a:lnTo>
                    <a:pt x="346" y="750"/>
                  </a:lnTo>
                  <a:lnTo>
                    <a:pt x="349" y="721"/>
                  </a:lnTo>
                  <a:lnTo>
                    <a:pt x="355" y="694"/>
                  </a:lnTo>
                  <a:lnTo>
                    <a:pt x="366" y="666"/>
                  </a:lnTo>
                  <a:lnTo>
                    <a:pt x="381" y="642"/>
                  </a:lnTo>
                  <a:lnTo>
                    <a:pt x="400" y="620"/>
                  </a:lnTo>
                  <a:lnTo>
                    <a:pt x="620" y="400"/>
                  </a:lnTo>
                  <a:lnTo>
                    <a:pt x="642" y="381"/>
                  </a:lnTo>
                  <a:lnTo>
                    <a:pt x="666" y="366"/>
                  </a:lnTo>
                  <a:lnTo>
                    <a:pt x="693" y="355"/>
                  </a:lnTo>
                  <a:lnTo>
                    <a:pt x="721" y="349"/>
                  </a:lnTo>
                  <a:lnTo>
                    <a:pt x="750" y="347"/>
                  </a:lnTo>
                  <a:lnTo>
                    <a:pt x="777" y="349"/>
                  </a:lnTo>
                  <a:lnTo>
                    <a:pt x="806" y="355"/>
                  </a:lnTo>
                  <a:lnTo>
                    <a:pt x="832" y="366"/>
                  </a:lnTo>
                  <a:lnTo>
                    <a:pt x="857" y="382"/>
                  </a:lnTo>
                  <a:lnTo>
                    <a:pt x="937" y="442"/>
                  </a:lnTo>
                  <a:lnTo>
                    <a:pt x="1018" y="503"/>
                  </a:lnTo>
                  <a:lnTo>
                    <a:pt x="1025" y="507"/>
                  </a:lnTo>
                  <a:lnTo>
                    <a:pt x="1032" y="507"/>
                  </a:lnTo>
                  <a:lnTo>
                    <a:pt x="1040" y="505"/>
                  </a:lnTo>
                  <a:lnTo>
                    <a:pt x="1117" y="464"/>
                  </a:lnTo>
                  <a:lnTo>
                    <a:pt x="1197" y="428"/>
                  </a:lnTo>
                  <a:lnTo>
                    <a:pt x="1278" y="398"/>
                  </a:lnTo>
                  <a:lnTo>
                    <a:pt x="1362" y="371"/>
                  </a:lnTo>
                  <a:lnTo>
                    <a:pt x="1367" y="370"/>
                  </a:lnTo>
                  <a:lnTo>
                    <a:pt x="1370" y="367"/>
                  </a:lnTo>
                  <a:lnTo>
                    <a:pt x="1373" y="364"/>
                  </a:lnTo>
                  <a:lnTo>
                    <a:pt x="1375" y="360"/>
                  </a:lnTo>
                  <a:lnTo>
                    <a:pt x="1376" y="354"/>
                  </a:lnTo>
                  <a:lnTo>
                    <a:pt x="1390" y="254"/>
                  </a:lnTo>
                  <a:lnTo>
                    <a:pt x="1404" y="155"/>
                  </a:lnTo>
                  <a:lnTo>
                    <a:pt x="1412" y="123"/>
                  </a:lnTo>
                  <a:lnTo>
                    <a:pt x="1425" y="94"/>
                  </a:lnTo>
                  <a:lnTo>
                    <a:pt x="1444" y="67"/>
                  </a:lnTo>
                  <a:lnTo>
                    <a:pt x="1466" y="44"/>
                  </a:lnTo>
                  <a:lnTo>
                    <a:pt x="1491" y="25"/>
                  </a:lnTo>
                  <a:lnTo>
                    <a:pt x="1521" y="12"/>
                  </a:lnTo>
                  <a:lnTo>
                    <a:pt x="1551" y="3"/>
                  </a:lnTo>
                  <a:lnTo>
                    <a:pt x="158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265F3C95-850D-E082-AC3F-CAADA9E3EA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847725" y="2957513"/>
              <a:ext cx="600075" cy="600075"/>
            </a:xfrm>
            <a:custGeom>
              <a:avLst/>
              <a:gdLst>
                <a:gd name="T0" fmla="*/ 636 w 1510"/>
                <a:gd name="T1" fmla="*/ 174 h 1510"/>
                <a:gd name="T2" fmla="*/ 472 w 1510"/>
                <a:gd name="T3" fmla="*/ 234 h 1510"/>
                <a:gd name="T4" fmla="*/ 336 w 1510"/>
                <a:gd name="T5" fmla="*/ 336 h 1510"/>
                <a:gd name="T6" fmla="*/ 234 w 1510"/>
                <a:gd name="T7" fmla="*/ 472 h 1510"/>
                <a:gd name="T8" fmla="*/ 174 w 1510"/>
                <a:gd name="T9" fmla="*/ 636 h 1510"/>
                <a:gd name="T10" fmla="*/ 166 w 1510"/>
                <a:gd name="T11" fmla="*/ 815 h 1510"/>
                <a:gd name="T12" fmla="*/ 209 w 1510"/>
                <a:gd name="T13" fmla="*/ 986 h 1510"/>
                <a:gd name="T14" fmla="*/ 297 w 1510"/>
                <a:gd name="T15" fmla="*/ 1131 h 1510"/>
                <a:gd name="T16" fmla="*/ 424 w 1510"/>
                <a:gd name="T17" fmla="*/ 1246 h 1510"/>
                <a:gd name="T18" fmla="*/ 579 w 1510"/>
                <a:gd name="T19" fmla="*/ 1321 h 1510"/>
                <a:gd name="T20" fmla="*/ 755 w 1510"/>
                <a:gd name="T21" fmla="*/ 1348 h 1510"/>
                <a:gd name="T22" fmla="*/ 931 w 1510"/>
                <a:gd name="T23" fmla="*/ 1321 h 1510"/>
                <a:gd name="T24" fmla="*/ 1086 w 1510"/>
                <a:gd name="T25" fmla="*/ 1246 h 1510"/>
                <a:gd name="T26" fmla="*/ 1213 w 1510"/>
                <a:gd name="T27" fmla="*/ 1131 h 1510"/>
                <a:gd name="T28" fmla="*/ 1301 w 1510"/>
                <a:gd name="T29" fmla="*/ 986 h 1510"/>
                <a:gd name="T30" fmla="*/ 1344 w 1510"/>
                <a:gd name="T31" fmla="*/ 815 h 1510"/>
                <a:gd name="T32" fmla="*/ 1336 w 1510"/>
                <a:gd name="T33" fmla="*/ 636 h 1510"/>
                <a:gd name="T34" fmla="*/ 1276 w 1510"/>
                <a:gd name="T35" fmla="*/ 472 h 1510"/>
                <a:gd name="T36" fmla="*/ 1174 w 1510"/>
                <a:gd name="T37" fmla="*/ 336 h 1510"/>
                <a:gd name="T38" fmla="*/ 1038 w 1510"/>
                <a:gd name="T39" fmla="*/ 234 h 1510"/>
                <a:gd name="T40" fmla="*/ 874 w 1510"/>
                <a:gd name="T41" fmla="*/ 174 h 1510"/>
                <a:gd name="T42" fmla="*/ 755 w 1510"/>
                <a:gd name="T43" fmla="*/ 0 h 1510"/>
                <a:gd name="T44" fmla="*/ 955 w 1510"/>
                <a:gd name="T45" fmla="*/ 26 h 1510"/>
                <a:gd name="T46" fmla="*/ 1136 w 1510"/>
                <a:gd name="T47" fmla="*/ 103 h 1510"/>
                <a:gd name="T48" fmla="*/ 1289 w 1510"/>
                <a:gd name="T49" fmla="*/ 221 h 1510"/>
                <a:gd name="T50" fmla="*/ 1407 w 1510"/>
                <a:gd name="T51" fmla="*/ 374 h 1510"/>
                <a:gd name="T52" fmla="*/ 1484 w 1510"/>
                <a:gd name="T53" fmla="*/ 555 h 1510"/>
                <a:gd name="T54" fmla="*/ 1510 w 1510"/>
                <a:gd name="T55" fmla="*/ 755 h 1510"/>
                <a:gd name="T56" fmla="*/ 1484 w 1510"/>
                <a:gd name="T57" fmla="*/ 955 h 1510"/>
                <a:gd name="T58" fmla="*/ 1407 w 1510"/>
                <a:gd name="T59" fmla="*/ 1136 h 1510"/>
                <a:gd name="T60" fmla="*/ 1289 w 1510"/>
                <a:gd name="T61" fmla="*/ 1289 h 1510"/>
                <a:gd name="T62" fmla="*/ 1136 w 1510"/>
                <a:gd name="T63" fmla="*/ 1407 h 1510"/>
                <a:gd name="T64" fmla="*/ 955 w 1510"/>
                <a:gd name="T65" fmla="*/ 1484 h 1510"/>
                <a:gd name="T66" fmla="*/ 755 w 1510"/>
                <a:gd name="T67" fmla="*/ 1510 h 1510"/>
                <a:gd name="T68" fmla="*/ 555 w 1510"/>
                <a:gd name="T69" fmla="*/ 1484 h 1510"/>
                <a:gd name="T70" fmla="*/ 374 w 1510"/>
                <a:gd name="T71" fmla="*/ 1407 h 1510"/>
                <a:gd name="T72" fmla="*/ 221 w 1510"/>
                <a:gd name="T73" fmla="*/ 1289 h 1510"/>
                <a:gd name="T74" fmla="*/ 103 w 1510"/>
                <a:gd name="T75" fmla="*/ 1136 h 1510"/>
                <a:gd name="T76" fmla="*/ 26 w 1510"/>
                <a:gd name="T77" fmla="*/ 955 h 1510"/>
                <a:gd name="T78" fmla="*/ 0 w 1510"/>
                <a:gd name="T79" fmla="*/ 755 h 1510"/>
                <a:gd name="T80" fmla="*/ 26 w 1510"/>
                <a:gd name="T81" fmla="*/ 555 h 1510"/>
                <a:gd name="T82" fmla="*/ 103 w 1510"/>
                <a:gd name="T83" fmla="*/ 374 h 1510"/>
                <a:gd name="T84" fmla="*/ 221 w 1510"/>
                <a:gd name="T85" fmla="*/ 221 h 1510"/>
                <a:gd name="T86" fmla="*/ 374 w 1510"/>
                <a:gd name="T87" fmla="*/ 103 h 1510"/>
                <a:gd name="T88" fmla="*/ 555 w 1510"/>
                <a:gd name="T89" fmla="*/ 26 h 1510"/>
                <a:gd name="T90" fmla="*/ 755 w 1510"/>
                <a:gd name="T91" fmla="*/ 0 h 1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10" h="1510">
                  <a:moveTo>
                    <a:pt x="755" y="162"/>
                  </a:moveTo>
                  <a:lnTo>
                    <a:pt x="695" y="166"/>
                  </a:lnTo>
                  <a:lnTo>
                    <a:pt x="636" y="174"/>
                  </a:lnTo>
                  <a:lnTo>
                    <a:pt x="579" y="189"/>
                  </a:lnTo>
                  <a:lnTo>
                    <a:pt x="524" y="209"/>
                  </a:lnTo>
                  <a:lnTo>
                    <a:pt x="472" y="234"/>
                  </a:lnTo>
                  <a:lnTo>
                    <a:pt x="424" y="264"/>
                  </a:lnTo>
                  <a:lnTo>
                    <a:pt x="379" y="297"/>
                  </a:lnTo>
                  <a:lnTo>
                    <a:pt x="336" y="336"/>
                  </a:lnTo>
                  <a:lnTo>
                    <a:pt x="297" y="379"/>
                  </a:lnTo>
                  <a:lnTo>
                    <a:pt x="264" y="424"/>
                  </a:lnTo>
                  <a:lnTo>
                    <a:pt x="234" y="472"/>
                  </a:lnTo>
                  <a:lnTo>
                    <a:pt x="209" y="524"/>
                  </a:lnTo>
                  <a:lnTo>
                    <a:pt x="189" y="579"/>
                  </a:lnTo>
                  <a:lnTo>
                    <a:pt x="174" y="636"/>
                  </a:lnTo>
                  <a:lnTo>
                    <a:pt x="166" y="695"/>
                  </a:lnTo>
                  <a:lnTo>
                    <a:pt x="162" y="755"/>
                  </a:lnTo>
                  <a:lnTo>
                    <a:pt x="166" y="815"/>
                  </a:lnTo>
                  <a:lnTo>
                    <a:pt x="174" y="874"/>
                  </a:lnTo>
                  <a:lnTo>
                    <a:pt x="189" y="931"/>
                  </a:lnTo>
                  <a:lnTo>
                    <a:pt x="209" y="986"/>
                  </a:lnTo>
                  <a:lnTo>
                    <a:pt x="234" y="1038"/>
                  </a:lnTo>
                  <a:lnTo>
                    <a:pt x="264" y="1086"/>
                  </a:lnTo>
                  <a:lnTo>
                    <a:pt x="297" y="1131"/>
                  </a:lnTo>
                  <a:lnTo>
                    <a:pt x="336" y="1174"/>
                  </a:lnTo>
                  <a:lnTo>
                    <a:pt x="379" y="1213"/>
                  </a:lnTo>
                  <a:lnTo>
                    <a:pt x="424" y="1246"/>
                  </a:lnTo>
                  <a:lnTo>
                    <a:pt x="472" y="1276"/>
                  </a:lnTo>
                  <a:lnTo>
                    <a:pt x="524" y="1301"/>
                  </a:lnTo>
                  <a:lnTo>
                    <a:pt x="579" y="1321"/>
                  </a:lnTo>
                  <a:lnTo>
                    <a:pt x="636" y="1336"/>
                  </a:lnTo>
                  <a:lnTo>
                    <a:pt x="695" y="1344"/>
                  </a:lnTo>
                  <a:lnTo>
                    <a:pt x="755" y="1348"/>
                  </a:lnTo>
                  <a:lnTo>
                    <a:pt x="815" y="1344"/>
                  </a:lnTo>
                  <a:lnTo>
                    <a:pt x="874" y="1336"/>
                  </a:lnTo>
                  <a:lnTo>
                    <a:pt x="931" y="1321"/>
                  </a:lnTo>
                  <a:lnTo>
                    <a:pt x="986" y="1301"/>
                  </a:lnTo>
                  <a:lnTo>
                    <a:pt x="1038" y="1276"/>
                  </a:lnTo>
                  <a:lnTo>
                    <a:pt x="1086" y="1246"/>
                  </a:lnTo>
                  <a:lnTo>
                    <a:pt x="1131" y="1213"/>
                  </a:lnTo>
                  <a:lnTo>
                    <a:pt x="1174" y="1174"/>
                  </a:lnTo>
                  <a:lnTo>
                    <a:pt x="1213" y="1131"/>
                  </a:lnTo>
                  <a:lnTo>
                    <a:pt x="1246" y="1086"/>
                  </a:lnTo>
                  <a:lnTo>
                    <a:pt x="1276" y="1038"/>
                  </a:lnTo>
                  <a:lnTo>
                    <a:pt x="1301" y="986"/>
                  </a:lnTo>
                  <a:lnTo>
                    <a:pt x="1321" y="931"/>
                  </a:lnTo>
                  <a:lnTo>
                    <a:pt x="1336" y="874"/>
                  </a:lnTo>
                  <a:lnTo>
                    <a:pt x="1344" y="815"/>
                  </a:lnTo>
                  <a:lnTo>
                    <a:pt x="1348" y="755"/>
                  </a:lnTo>
                  <a:lnTo>
                    <a:pt x="1344" y="695"/>
                  </a:lnTo>
                  <a:lnTo>
                    <a:pt x="1336" y="636"/>
                  </a:lnTo>
                  <a:lnTo>
                    <a:pt x="1321" y="579"/>
                  </a:lnTo>
                  <a:lnTo>
                    <a:pt x="1301" y="524"/>
                  </a:lnTo>
                  <a:lnTo>
                    <a:pt x="1276" y="472"/>
                  </a:lnTo>
                  <a:lnTo>
                    <a:pt x="1246" y="424"/>
                  </a:lnTo>
                  <a:lnTo>
                    <a:pt x="1213" y="379"/>
                  </a:lnTo>
                  <a:lnTo>
                    <a:pt x="1174" y="336"/>
                  </a:lnTo>
                  <a:lnTo>
                    <a:pt x="1131" y="297"/>
                  </a:lnTo>
                  <a:lnTo>
                    <a:pt x="1086" y="264"/>
                  </a:lnTo>
                  <a:lnTo>
                    <a:pt x="1038" y="234"/>
                  </a:lnTo>
                  <a:lnTo>
                    <a:pt x="986" y="209"/>
                  </a:lnTo>
                  <a:lnTo>
                    <a:pt x="931" y="189"/>
                  </a:lnTo>
                  <a:lnTo>
                    <a:pt x="874" y="174"/>
                  </a:lnTo>
                  <a:lnTo>
                    <a:pt x="815" y="166"/>
                  </a:lnTo>
                  <a:lnTo>
                    <a:pt x="755" y="162"/>
                  </a:lnTo>
                  <a:close/>
                  <a:moveTo>
                    <a:pt x="755" y="0"/>
                  </a:moveTo>
                  <a:lnTo>
                    <a:pt x="824" y="3"/>
                  </a:lnTo>
                  <a:lnTo>
                    <a:pt x="891" y="12"/>
                  </a:lnTo>
                  <a:lnTo>
                    <a:pt x="955" y="26"/>
                  </a:lnTo>
                  <a:lnTo>
                    <a:pt x="1019" y="47"/>
                  </a:lnTo>
                  <a:lnTo>
                    <a:pt x="1079" y="73"/>
                  </a:lnTo>
                  <a:lnTo>
                    <a:pt x="1136" y="103"/>
                  </a:lnTo>
                  <a:lnTo>
                    <a:pt x="1191" y="138"/>
                  </a:lnTo>
                  <a:lnTo>
                    <a:pt x="1241" y="177"/>
                  </a:lnTo>
                  <a:lnTo>
                    <a:pt x="1289" y="221"/>
                  </a:lnTo>
                  <a:lnTo>
                    <a:pt x="1333" y="269"/>
                  </a:lnTo>
                  <a:lnTo>
                    <a:pt x="1372" y="319"/>
                  </a:lnTo>
                  <a:lnTo>
                    <a:pt x="1407" y="374"/>
                  </a:lnTo>
                  <a:lnTo>
                    <a:pt x="1437" y="431"/>
                  </a:lnTo>
                  <a:lnTo>
                    <a:pt x="1463" y="491"/>
                  </a:lnTo>
                  <a:lnTo>
                    <a:pt x="1484" y="555"/>
                  </a:lnTo>
                  <a:lnTo>
                    <a:pt x="1498" y="619"/>
                  </a:lnTo>
                  <a:lnTo>
                    <a:pt x="1507" y="686"/>
                  </a:lnTo>
                  <a:lnTo>
                    <a:pt x="1510" y="755"/>
                  </a:lnTo>
                  <a:lnTo>
                    <a:pt x="1507" y="824"/>
                  </a:lnTo>
                  <a:lnTo>
                    <a:pt x="1498" y="891"/>
                  </a:lnTo>
                  <a:lnTo>
                    <a:pt x="1484" y="955"/>
                  </a:lnTo>
                  <a:lnTo>
                    <a:pt x="1463" y="1019"/>
                  </a:lnTo>
                  <a:lnTo>
                    <a:pt x="1437" y="1079"/>
                  </a:lnTo>
                  <a:lnTo>
                    <a:pt x="1407" y="1136"/>
                  </a:lnTo>
                  <a:lnTo>
                    <a:pt x="1372" y="1191"/>
                  </a:lnTo>
                  <a:lnTo>
                    <a:pt x="1333" y="1241"/>
                  </a:lnTo>
                  <a:lnTo>
                    <a:pt x="1289" y="1289"/>
                  </a:lnTo>
                  <a:lnTo>
                    <a:pt x="1241" y="1333"/>
                  </a:lnTo>
                  <a:lnTo>
                    <a:pt x="1191" y="1372"/>
                  </a:lnTo>
                  <a:lnTo>
                    <a:pt x="1136" y="1407"/>
                  </a:lnTo>
                  <a:lnTo>
                    <a:pt x="1079" y="1437"/>
                  </a:lnTo>
                  <a:lnTo>
                    <a:pt x="1019" y="1463"/>
                  </a:lnTo>
                  <a:lnTo>
                    <a:pt x="955" y="1484"/>
                  </a:lnTo>
                  <a:lnTo>
                    <a:pt x="891" y="1498"/>
                  </a:lnTo>
                  <a:lnTo>
                    <a:pt x="824" y="1507"/>
                  </a:lnTo>
                  <a:lnTo>
                    <a:pt x="755" y="1510"/>
                  </a:lnTo>
                  <a:lnTo>
                    <a:pt x="686" y="1507"/>
                  </a:lnTo>
                  <a:lnTo>
                    <a:pt x="619" y="1498"/>
                  </a:lnTo>
                  <a:lnTo>
                    <a:pt x="555" y="1484"/>
                  </a:lnTo>
                  <a:lnTo>
                    <a:pt x="491" y="1463"/>
                  </a:lnTo>
                  <a:lnTo>
                    <a:pt x="431" y="1437"/>
                  </a:lnTo>
                  <a:lnTo>
                    <a:pt x="374" y="1407"/>
                  </a:lnTo>
                  <a:lnTo>
                    <a:pt x="319" y="1372"/>
                  </a:lnTo>
                  <a:lnTo>
                    <a:pt x="269" y="1333"/>
                  </a:lnTo>
                  <a:lnTo>
                    <a:pt x="221" y="1289"/>
                  </a:lnTo>
                  <a:lnTo>
                    <a:pt x="177" y="1241"/>
                  </a:lnTo>
                  <a:lnTo>
                    <a:pt x="138" y="1191"/>
                  </a:lnTo>
                  <a:lnTo>
                    <a:pt x="103" y="1136"/>
                  </a:lnTo>
                  <a:lnTo>
                    <a:pt x="73" y="1079"/>
                  </a:lnTo>
                  <a:lnTo>
                    <a:pt x="47" y="1019"/>
                  </a:lnTo>
                  <a:lnTo>
                    <a:pt x="26" y="955"/>
                  </a:lnTo>
                  <a:lnTo>
                    <a:pt x="12" y="891"/>
                  </a:lnTo>
                  <a:lnTo>
                    <a:pt x="3" y="824"/>
                  </a:lnTo>
                  <a:lnTo>
                    <a:pt x="0" y="755"/>
                  </a:lnTo>
                  <a:lnTo>
                    <a:pt x="3" y="686"/>
                  </a:lnTo>
                  <a:lnTo>
                    <a:pt x="12" y="619"/>
                  </a:lnTo>
                  <a:lnTo>
                    <a:pt x="26" y="555"/>
                  </a:lnTo>
                  <a:lnTo>
                    <a:pt x="47" y="491"/>
                  </a:lnTo>
                  <a:lnTo>
                    <a:pt x="73" y="431"/>
                  </a:lnTo>
                  <a:lnTo>
                    <a:pt x="103" y="374"/>
                  </a:lnTo>
                  <a:lnTo>
                    <a:pt x="138" y="319"/>
                  </a:lnTo>
                  <a:lnTo>
                    <a:pt x="177" y="269"/>
                  </a:lnTo>
                  <a:lnTo>
                    <a:pt x="221" y="221"/>
                  </a:lnTo>
                  <a:lnTo>
                    <a:pt x="269" y="177"/>
                  </a:lnTo>
                  <a:lnTo>
                    <a:pt x="319" y="138"/>
                  </a:lnTo>
                  <a:lnTo>
                    <a:pt x="374" y="103"/>
                  </a:lnTo>
                  <a:lnTo>
                    <a:pt x="431" y="73"/>
                  </a:lnTo>
                  <a:lnTo>
                    <a:pt x="491" y="47"/>
                  </a:lnTo>
                  <a:lnTo>
                    <a:pt x="555" y="26"/>
                  </a:lnTo>
                  <a:lnTo>
                    <a:pt x="619" y="12"/>
                  </a:lnTo>
                  <a:lnTo>
                    <a:pt x="686" y="3"/>
                  </a:lnTo>
                  <a:lnTo>
                    <a:pt x="75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0" name="Title 3">
            <a:extLst>
              <a:ext uri="{FF2B5EF4-FFF2-40B4-BE49-F238E27FC236}">
                <a16:creationId xmlns:a16="http://schemas.microsoft.com/office/drawing/2014/main" id="{9E08C71A-8B87-0D62-9490-F6F87154B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1893" y="462956"/>
            <a:ext cx="9641576" cy="660511"/>
          </a:xfrm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/>
          <a:lstStyle/>
          <a:p>
            <a:pPr algn="ctr"/>
            <a:r>
              <a:rPr lang="uz-Cyrl-UZ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 бўйича глобал ривожланиш</a:t>
            </a:r>
            <a:b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тенденцияларнинг асосий жиҳатлари</a:t>
            </a:r>
          </a:p>
        </p:txBody>
      </p:sp>
      <p:sp>
        <p:nvSpPr>
          <p:cNvPr id="62" name="Freeform 202">
            <a:extLst>
              <a:ext uri="{FF2B5EF4-FFF2-40B4-BE49-F238E27FC236}">
                <a16:creationId xmlns:a16="http://schemas.microsoft.com/office/drawing/2014/main" id="{8F15B5C5-B54D-9818-6FDA-C709951D2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0186" y="5546491"/>
            <a:ext cx="647906" cy="657074"/>
          </a:xfrm>
          <a:custGeom>
            <a:avLst/>
            <a:gdLst>
              <a:gd name="T0" fmla="*/ 164505 w 589"/>
              <a:gd name="T1" fmla="*/ 127282 h 634"/>
              <a:gd name="T2" fmla="*/ 164505 w 589"/>
              <a:gd name="T3" fmla="*/ 85095 h 634"/>
              <a:gd name="T4" fmla="*/ 164505 w 589"/>
              <a:gd name="T5" fmla="*/ 127282 h 634"/>
              <a:gd name="T6" fmla="*/ 153682 w 589"/>
              <a:gd name="T7" fmla="*/ 100960 h 634"/>
              <a:gd name="T8" fmla="*/ 169916 w 589"/>
              <a:gd name="T9" fmla="*/ 111416 h 634"/>
              <a:gd name="T10" fmla="*/ 153682 w 589"/>
              <a:gd name="T11" fmla="*/ 100960 h 634"/>
              <a:gd name="T12" fmla="*/ 164505 w 589"/>
              <a:gd name="T13" fmla="*/ 185694 h 634"/>
              <a:gd name="T14" fmla="*/ 164505 w 589"/>
              <a:gd name="T15" fmla="*/ 143507 h 634"/>
              <a:gd name="T16" fmla="*/ 164505 w 589"/>
              <a:gd name="T17" fmla="*/ 185694 h 634"/>
              <a:gd name="T18" fmla="*/ 153682 w 589"/>
              <a:gd name="T19" fmla="*/ 153964 h 634"/>
              <a:gd name="T20" fmla="*/ 169916 w 589"/>
              <a:gd name="T21" fmla="*/ 169829 h 634"/>
              <a:gd name="T22" fmla="*/ 153682 w 589"/>
              <a:gd name="T23" fmla="*/ 153964 h 634"/>
              <a:gd name="T24" fmla="*/ 106062 w 589"/>
              <a:gd name="T25" fmla="*/ 185694 h 634"/>
              <a:gd name="T26" fmla="*/ 106062 w 589"/>
              <a:gd name="T27" fmla="*/ 143507 h 634"/>
              <a:gd name="T28" fmla="*/ 106062 w 589"/>
              <a:gd name="T29" fmla="*/ 185694 h 634"/>
              <a:gd name="T30" fmla="*/ 100651 w 589"/>
              <a:gd name="T31" fmla="*/ 153964 h 634"/>
              <a:gd name="T32" fmla="*/ 111473 w 589"/>
              <a:gd name="T33" fmla="*/ 169829 h 634"/>
              <a:gd name="T34" fmla="*/ 100651 w 589"/>
              <a:gd name="T35" fmla="*/ 153964 h 634"/>
              <a:gd name="T36" fmla="*/ 185789 w 589"/>
              <a:gd name="T37" fmla="*/ 0 h 634"/>
              <a:gd name="T38" fmla="*/ 0 w 589"/>
              <a:gd name="T39" fmla="*/ 26322 h 634"/>
              <a:gd name="T40" fmla="*/ 26335 w 589"/>
              <a:gd name="T41" fmla="*/ 228241 h 634"/>
              <a:gd name="T42" fmla="*/ 212124 w 589"/>
              <a:gd name="T43" fmla="*/ 196511 h 634"/>
              <a:gd name="T44" fmla="*/ 185789 w 589"/>
              <a:gd name="T45" fmla="*/ 0 h 634"/>
              <a:gd name="T46" fmla="*/ 196251 w 589"/>
              <a:gd name="T47" fmla="*/ 196511 h 634"/>
              <a:gd name="T48" fmla="*/ 26335 w 589"/>
              <a:gd name="T49" fmla="*/ 212376 h 634"/>
              <a:gd name="T50" fmla="*/ 15873 w 589"/>
              <a:gd name="T51" fmla="*/ 58412 h 634"/>
              <a:gd name="T52" fmla="*/ 196251 w 589"/>
              <a:gd name="T53" fmla="*/ 196511 h 634"/>
              <a:gd name="T54" fmla="*/ 196251 w 589"/>
              <a:gd name="T55" fmla="*/ 42547 h 634"/>
              <a:gd name="T56" fmla="*/ 15873 w 589"/>
              <a:gd name="T57" fmla="*/ 26322 h 634"/>
              <a:gd name="T58" fmla="*/ 185789 w 589"/>
              <a:gd name="T59" fmla="*/ 15865 h 634"/>
              <a:gd name="T60" fmla="*/ 196251 w 589"/>
              <a:gd name="T61" fmla="*/ 42547 h 634"/>
              <a:gd name="T62" fmla="*/ 106062 w 589"/>
              <a:gd name="T63" fmla="*/ 127282 h 634"/>
              <a:gd name="T64" fmla="*/ 106062 w 589"/>
              <a:gd name="T65" fmla="*/ 85095 h 634"/>
              <a:gd name="T66" fmla="*/ 106062 w 589"/>
              <a:gd name="T67" fmla="*/ 127282 h 634"/>
              <a:gd name="T68" fmla="*/ 100651 w 589"/>
              <a:gd name="T69" fmla="*/ 100960 h 634"/>
              <a:gd name="T70" fmla="*/ 111473 w 589"/>
              <a:gd name="T71" fmla="*/ 111416 h 634"/>
              <a:gd name="T72" fmla="*/ 100651 w 589"/>
              <a:gd name="T73" fmla="*/ 100960 h 634"/>
              <a:gd name="T74" fmla="*/ 47620 w 589"/>
              <a:gd name="T75" fmla="*/ 185694 h 634"/>
              <a:gd name="T76" fmla="*/ 47620 w 589"/>
              <a:gd name="T77" fmla="*/ 143507 h 634"/>
              <a:gd name="T78" fmla="*/ 47620 w 589"/>
              <a:gd name="T79" fmla="*/ 185694 h 634"/>
              <a:gd name="T80" fmla="*/ 42208 w 589"/>
              <a:gd name="T81" fmla="*/ 153964 h 634"/>
              <a:gd name="T82" fmla="*/ 58442 w 589"/>
              <a:gd name="T83" fmla="*/ 169829 h 634"/>
              <a:gd name="T84" fmla="*/ 42208 w 589"/>
              <a:gd name="T85" fmla="*/ 153964 h 634"/>
              <a:gd name="T86" fmla="*/ 47620 w 589"/>
              <a:gd name="T87" fmla="*/ 127282 h 634"/>
              <a:gd name="T88" fmla="*/ 47620 w 589"/>
              <a:gd name="T89" fmla="*/ 85095 h 634"/>
              <a:gd name="T90" fmla="*/ 47620 w 589"/>
              <a:gd name="T91" fmla="*/ 127282 h 634"/>
              <a:gd name="T92" fmla="*/ 42208 w 589"/>
              <a:gd name="T93" fmla="*/ 100960 h 634"/>
              <a:gd name="T94" fmla="*/ 58442 w 589"/>
              <a:gd name="T95" fmla="*/ 111416 h 634"/>
              <a:gd name="T96" fmla="*/ 42208 w 589"/>
              <a:gd name="T97" fmla="*/ 100960 h 63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9" h="634">
                <a:moveTo>
                  <a:pt x="456" y="353"/>
                </a:moveTo>
                <a:lnTo>
                  <a:pt x="456" y="353"/>
                </a:lnTo>
                <a:cubicBezTo>
                  <a:pt x="485" y="353"/>
                  <a:pt x="515" y="324"/>
                  <a:pt x="515" y="294"/>
                </a:cubicBezTo>
                <a:cubicBezTo>
                  <a:pt x="515" y="265"/>
                  <a:pt x="485" y="236"/>
                  <a:pt x="456" y="236"/>
                </a:cubicBezTo>
                <a:cubicBezTo>
                  <a:pt x="412" y="236"/>
                  <a:pt x="397" y="265"/>
                  <a:pt x="397" y="294"/>
                </a:cubicBezTo>
                <a:cubicBezTo>
                  <a:pt x="397" y="324"/>
                  <a:pt x="412" y="353"/>
                  <a:pt x="456" y="353"/>
                </a:cubicBezTo>
                <a:close/>
                <a:moveTo>
                  <a:pt x="426" y="280"/>
                </a:moveTo>
                <a:lnTo>
                  <a:pt x="426" y="280"/>
                </a:lnTo>
                <a:cubicBezTo>
                  <a:pt x="471" y="280"/>
                  <a:pt x="471" y="280"/>
                  <a:pt x="471" y="280"/>
                </a:cubicBezTo>
                <a:cubicBezTo>
                  <a:pt x="471" y="309"/>
                  <a:pt x="471" y="309"/>
                  <a:pt x="471" y="309"/>
                </a:cubicBezTo>
                <a:cubicBezTo>
                  <a:pt x="426" y="309"/>
                  <a:pt x="426" y="309"/>
                  <a:pt x="426" y="309"/>
                </a:cubicBezTo>
                <a:lnTo>
                  <a:pt x="426" y="280"/>
                </a:lnTo>
                <a:close/>
                <a:moveTo>
                  <a:pt x="456" y="515"/>
                </a:moveTo>
                <a:lnTo>
                  <a:pt x="456" y="515"/>
                </a:lnTo>
                <a:cubicBezTo>
                  <a:pt x="485" y="515"/>
                  <a:pt x="515" y="486"/>
                  <a:pt x="515" y="456"/>
                </a:cubicBezTo>
                <a:cubicBezTo>
                  <a:pt x="515" y="412"/>
                  <a:pt x="485" y="398"/>
                  <a:pt x="456" y="398"/>
                </a:cubicBezTo>
                <a:cubicBezTo>
                  <a:pt x="412" y="398"/>
                  <a:pt x="397" y="412"/>
                  <a:pt x="397" y="456"/>
                </a:cubicBezTo>
                <a:cubicBezTo>
                  <a:pt x="397" y="486"/>
                  <a:pt x="412" y="515"/>
                  <a:pt x="456" y="515"/>
                </a:cubicBezTo>
                <a:close/>
                <a:moveTo>
                  <a:pt x="426" y="427"/>
                </a:moveTo>
                <a:lnTo>
                  <a:pt x="426" y="427"/>
                </a:lnTo>
                <a:cubicBezTo>
                  <a:pt x="471" y="427"/>
                  <a:pt x="471" y="427"/>
                  <a:pt x="471" y="427"/>
                </a:cubicBezTo>
                <a:cubicBezTo>
                  <a:pt x="471" y="471"/>
                  <a:pt x="471" y="471"/>
                  <a:pt x="471" y="471"/>
                </a:cubicBezTo>
                <a:cubicBezTo>
                  <a:pt x="426" y="471"/>
                  <a:pt x="426" y="471"/>
                  <a:pt x="426" y="471"/>
                </a:cubicBezTo>
                <a:lnTo>
                  <a:pt x="426" y="427"/>
                </a:lnTo>
                <a:close/>
                <a:moveTo>
                  <a:pt x="294" y="515"/>
                </a:moveTo>
                <a:lnTo>
                  <a:pt x="294" y="515"/>
                </a:lnTo>
                <a:cubicBezTo>
                  <a:pt x="324" y="515"/>
                  <a:pt x="353" y="486"/>
                  <a:pt x="353" y="456"/>
                </a:cubicBezTo>
                <a:cubicBezTo>
                  <a:pt x="353" y="412"/>
                  <a:pt x="324" y="398"/>
                  <a:pt x="294" y="398"/>
                </a:cubicBezTo>
                <a:cubicBezTo>
                  <a:pt x="265" y="398"/>
                  <a:pt x="235" y="412"/>
                  <a:pt x="235" y="456"/>
                </a:cubicBezTo>
                <a:cubicBezTo>
                  <a:pt x="235" y="486"/>
                  <a:pt x="265" y="515"/>
                  <a:pt x="294" y="515"/>
                </a:cubicBezTo>
                <a:close/>
                <a:moveTo>
                  <a:pt x="279" y="427"/>
                </a:moveTo>
                <a:lnTo>
                  <a:pt x="279" y="427"/>
                </a:lnTo>
                <a:cubicBezTo>
                  <a:pt x="309" y="427"/>
                  <a:pt x="309" y="427"/>
                  <a:pt x="309" y="427"/>
                </a:cubicBezTo>
                <a:cubicBezTo>
                  <a:pt x="309" y="471"/>
                  <a:pt x="309" y="471"/>
                  <a:pt x="309" y="471"/>
                </a:cubicBezTo>
                <a:cubicBezTo>
                  <a:pt x="279" y="471"/>
                  <a:pt x="279" y="471"/>
                  <a:pt x="279" y="471"/>
                </a:cubicBezTo>
                <a:lnTo>
                  <a:pt x="279" y="427"/>
                </a:lnTo>
                <a:close/>
                <a:moveTo>
                  <a:pt x="515" y="0"/>
                </a:moveTo>
                <a:lnTo>
                  <a:pt x="515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30"/>
                  <a:pt x="0" y="73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29" y="633"/>
                  <a:pt x="73" y="633"/>
                </a:cubicBezTo>
                <a:cubicBezTo>
                  <a:pt x="515" y="633"/>
                  <a:pt x="515" y="633"/>
                  <a:pt x="515" y="633"/>
                </a:cubicBezTo>
                <a:cubicBezTo>
                  <a:pt x="559" y="633"/>
                  <a:pt x="588" y="589"/>
                  <a:pt x="588" y="545"/>
                </a:cubicBezTo>
                <a:cubicBezTo>
                  <a:pt x="588" y="73"/>
                  <a:pt x="588" y="73"/>
                  <a:pt x="588" y="73"/>
                </a:cubicBezTo>
                <a:cubicBezTo>
                  <a:pt x="588" y="30"/>
                  <a:pt x="559" y="0"/>
                  <a:pt x="515" y="0"/>
                </a:cubicBezTo>
                <a:close/>
                <a:moveTo>
                  <a:pt x="544" y="545"/>
                </a:moveTo>
                <a:lnTo>
                  <a:pt x="544" y="545"/>
                </a:lnTo>
                <a:cubicBezTo>
                  <a:pt x="544" y="574"/>
                  <a:pt x="530" y="589"/>
                  <a:pt x="515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44" y="574"/>
                  <a:pt x="44" y="545"/>
                </a:cubicBezTo>
                <a:cubicBezTo>
                  <a:pt x="44" y="162"/>
                  <a:pt x="44" y="162"/>
                  <a:pt x="44" y="162"/>
                </a:cubicBezTo>
                <a:cubicBezTo>
                  <a:pt x="544" y="162"/>
                  <a:pt x="544" y="162"/>
                  <a:pt x="544" y="162"/>
                </a:cubicBezTo>
                <a:lnTo>
                  <a:pt x="544" y="545"/>
                </a:lnTo>
                <a:close/>
                <a:moveTo>
                  <a:pt x="544" y="118"/>
                </a:moveTo>
                <a:lnTo>
                  <a:pt x="544" y="118"/>
                </a:lnTo>
                <a:cubicBezTo>
                  <a:pt x="44" y="118"/>
                  <a:pt x="44" y="118"/>
                  <a:pt x="44" y="118"/>
                </a:cubicBezTo>
                <a:cubicBezTo>
                  <a:pt x="44" y="73"/>
                  <a:pt x="44" y="73"/>
                  <a:pt x="44" y="73"/>
                </a:cubicBezTo>
                <a:cubicBezTo>
                  <a:pt x="44" y="59"/>
                  <a:pt x="59" y="44"/>
                  <a:pt x="73" y="44"/>
                </a:cubicBezTo>
                <a:cubicBezTo>
                  <a:pt x="515" y="44"/>
                  <a:pt x="515" y="44"/>
                  <a:pt x="515" y="44"/>
                </a:cubicBezTo>
                <a:cubicBezTo>
                  <a:pt x="530" y="44"/>
                  <a:pt x="544" y="59"/>
                  <a:pt x="544" y="73"/>
                </a:cubicBezTo>
                <a:lnTo>
                  <a:pt x="544" y="118"/>
                </a:lnTo>
                <a:close/>
                <a:moveTo>
                  <a:pt x="294" y="353"/>
                </a:moveTo>
                <a:lnTo>
                  <a:pt x="294" y="353"/>
                </a:lnTo>
                <a:cubicBezTo>
                  <a:pt x="324" y="353"/>
                  <a:pt x="353" y="324"/>
                  <a:pt x="353" y="294"/>
                </a:cubicBezTo>
                <a:cubicBezTo>
                  <a:pt x="353" y="265"/>
                  <a:pt x="324" y="236"/>
                  <a:pt x="294" y="236"/>
                </a:cubicBezTo>
                <a:cubicBezTo>
                  <a:pt x="265" y="236"/>
                  <a:pt x="235" y="265"/>
                  <a:pt x="235" y="294"/>
                </a:cubicBezTo>
                <a:cubicBezTo>
                  <a:pt x="235" y="324"/>
                  <a:pt x="265" y="353"/>
                  <a:pt x="294" y="353"/>
                </a:cubicBezTo>
                <a:close/>
                <a:moveTo>
                  <a:pt x="279" y="280"/>
                </a:moveTo>
                <a:lnTo>
                  <a:pt x="279" y="280"/>
                </a:lnTo>
                <a:cubicBezTo>
                  <a:pt x="309" y="280"/>
                  <a:pt x="309" y="280"/>
                  <a:pt x="309" y="280"/>
                </a:cubicBezTo>
                <a:cubicBezTo>
                  <a:pt x="309" y="309"/>
                  <a:pt x="309" y="309"/>
                  <a:pt x="309" y="309"/>
                </a:cubicBezTo>
                <a:cubicBezTo>
                  <a:pt x="279" y="309"/>
                  <a:pt x="279" y="309"/>
                  <a:pt x="279" y="309"/>
                </a:cubicBezTo>
                <a:lnTo>
                  <a:pt x="279" y="280"/>
                </a:lnTo>
                <a:close/>
                <a:moveTo>
                  <a:pt x="132" y="515"/>
                </a:moveTo>
                <a:lnTo>
                  <a:pt x="132" y="515"/>
                </a:lnTo>
                <a:cubicBezTo>
                  <a:pt x="176" y="515"/>
                  <a:pt x="191" y="486"/>
                  <a:pt x="191" y="456"/>
                </a:cubicBezTo>
                <a:cubicBezTo>
                  <a:pt x="191" y="412"/>
                  <a:pt x="176" y="398"/>
                  <a:pt x="132" y="398"/>
                </a:cubicBezTo>
                <a:cubicBezTo>
                  <a:pt x="103" y="398"/>
                  <a:pt x="73" y="412"/>
                  <a:pt x="73" y="456"/>
                </a:cubicBezTo>
                <a:cubicBezTo>
                  <a:pt x="73" y="486"/>
                  <a:pt x="103" y="515"/>
                  <a:pt x="132" y="515"/>
                </a:cubicBezTo>
                <a:close/>
                <a:moveTo>
                  <a:pt x="117" y="427"/>
                </a:moveTo>
                <a:lnTo>
                  <a:pt x="117" y="427"/>
                </a:lnTo>
                <a:cubicBezTo>
                  <a:pt x="162" y="427"/>
                  <a:pt x="162" y="427"/>
                  <a:pt x="162" y="427"/>
                </a:cubicBezTo>
                <a:cubicBezTo>
                  <a:pt x="162" y="471"/>
                  <a:pt x="162" y="471"/>
                  <a:pt x="162" y="471"/>
                </a:cubicBezTo>
                <a:cubicBezTo>
                  <a:pt x="117" y="471"/>
                  <a:pt x="117" y="471"/>
                  <a:pt x="117" y="471"/>
                </a:cubicBezTo>
                <a:lnTo>
                  <a:pt x="117" y="427"/>
                </a:lnTo>
                <a:close/>
                <a:moveTo>
                  <a:pt x="132" y="353"/>
                </a:moveTo>
                <a:lnTo>
                  <a:pt x="132" y="353"/>
                </a:lnTo>
                <a:cubicBezTo>
                  <a:pt x="176" y="353"/>
                  <a:pt x="191" y="324"/>
                  <a:pt x="191" y="294"/>
                </a:cubicBezTo>
                <a:cubicBezTo>
                  <a:pt x="191" y="265"/>
                  <a:pt x="176" y="236"/>
                  <a:pt x="132" y="236"/>
                </a:cubicBezTo>
                <a:cubicBezTo>
                  <a:pt x="103" y="236"/>
                  <a:pt x="73" y="265"/>
                  <a:pt x="73" y="294"/>
                </a:cubicBezTo>
                <a:cubicBezTo>
                  <a:pt x="73" y="324"/>
                  <a:pt x="103" y="353"/>
                  <a:pt x="132" y="353"/>
                </a:cubicBezTo>
                <a:close/>
                <a:moveTo>
                  <a:pt x="117" y="280"/>
                </a:moveTo>
                <a:lnTo>
                  <a:pt x="117" y="280"/>
                </a:lnTo>
                <a:cubicBezTo>
                  <a:pt x="162" y="280"/>
                  <a:pt x="162" y="280"/>
                  <a:pt x="162" y="280"/>
                </a:cubicBezTo>
                <a:cubicBezTo>
                  <a:pt x="162" y="309"/>
                  <a:pt x="162" y="309"/>
                  <a:pt x="162" y="309"/>
                </a:cubicBezTo>
                <a:cubicBezTo>
                  <a:pt x="117" y="309"/>
                  <a:pt x="117" y="309"/>
                  <a:pt x="117" y="309"/>
                </a:cubicBezTo>
                <a:lnTo>
                  <a:pt x="117" y="28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lIns="91431" tIns="45716" rIns="91431" bIns="45716" anchor="ctr"/>
          <a:lstStyle/>
          <a:p>
            <a:endParaRPr lang="en-US" dirty="0"/>
          </a:p>
        </p:txBody>
      </p:sp>
      <p:sp>
        <p:nvSpPr>
          <p:cNvPr id="63" name="Freeform 121">
            <a:extLst>
              <a:ext uri="{FF2B5EF4-FFF2-40B4-BE49-F238E27FC236}">
                <a16:creationId xmlns:a16="http://schemas.microsoft.com/office/drawing/2014/main" id="{5D95863B-A25C-788A-9222-F6AE07CFA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6024" y="4319516"/>
            <a:ext cx="706402" cy="623862"/>
          </a:xfrm>
          <a:custGeom>
            <a:avLst/>
            <a:gdLst>
              <a:gd name="T0" fmla="*/ 8353379 w 602"/>
              <a:gd name="T1" fmla="*/ 46715136 h 609"/>
              <a:gd name="T2" fmla="*/ 25842658 w 602"/>
              <a:gd name="T3" fmla="*/ 10999436 h 609"/>
              <a:gd name="T4" fmla="*/ 25842658 w 602"/>
              <a:gd name="T5" fmla="*/ 11905233 h 609"/>
              <a:gd name="T6" fmla="*/ 26756320 w 602"/>
              <a:gd name="T7" fmla="*/ 13716829 h 609"/>
              <a:gd name="T8" fmla="*/ 24928996 w 602"/>
              <a:gd name="T9" fmla="*/ 15528425 h 609"/>
              <a:gd name="T10" fmla="*/ 25842658 w 602"/>
              <a:gd name="T11" fmla="*/ 16434582 h 609"/>
              <a:gd name="T12" fmla="*/ 23102033 w 602"/>
              <a:gd name="T13" fmla="*/ 18246178 h 609"/>
              <a:gd name="T14" fmla="*/ 22188371 w 602"/>
              <a:gd name="T15" fmla="*/ 21093073 h 609"/>
              <a:gd name="T16" fmla="*/ 20230265 w 602"/>
              <a:gd name="T17" fmla="*/ 22904669 h 609"/>
              <a:gd name="T18" fmla="*/ 18403302 w 602"/>
              <a:gd name="T19" fmla="*/ 21998871 h 609"/>
              <a:gd name="T20" fmla="*/ 17489640 w 602"/>
              <a:gd name="T21" fmla="*/ 20187276 h 609"/>
              <a:gd name="T22" fmla="*/ 16575978 w 602"/>
              <a:gd name="T23" fmla="*/ 19281478 h 609"/>
              <a:gd name="T24" fmla="*/ 17489640 w 602"/>
              <a:gd name="T25" fmla="*/ 17340380 h 609"/>
              <a:gd name="T26" fmla="*/ 13834991 w 602"/>
              <a:gd name="T27" fmla="*/ 20187276 h 609"/>
              <a:gd name="T28" fmla="*/ 13834991 w 602"/>
              <a:gd name="T29" fmla="*/ 23810467 h 609"/>
              <a:gd name="T30" fmla="*/ 17489640 w 602"/>
              <a:gd name="T31" fmla="*/ 27434018 h 609"/>
              <a:gd name="T32" fmla="*/ 14748653 w 602"/>
              <a:gd name="T33" fmla="*/ 31963007 h 609"/>
              <a:gd name="T34" fmla="*/ 12921329 w 602"/>
              <a:gd name="T35" fmla="*/ 31963007 h 609"/>
              <a:gd name="T36" fmla="*/ 10180342 w 602"/>
              <a:gd name="T37" fmla="*/ 33904105 h 609"/>
              <a:gd name="T38" fmla="*/ 10180342 w 602"/>
              <a:gd name="T39" fmla="*/ 34809902 h 609"/>
              <a:gd name="T40" fmla="*/ 10180342 w 602"/>
              <a:gd name="T41" fmla="*/ 35715700 h 609"/>
              <a:gd name="T42" fmla="*/ 10180342 w 602"/>
              <a:gd name="T43" fmla="*/ 41150847 h 609"/>
              <a:gd name="T44" fmla="*/ 12921329 w 602"/>
              <a:gd name="T45" fmla="*/ 46715136 h 609"/>
              <a:gd name="T46" fmla="*/ 22188371 w 602"/>
              <a:gd name="T47" fmla="*/ 52150282 h 609"/>
              <a:gd name="T48" fmla="*/ 69174956 w 602"/>
              <a:gd name="T49" fmla="*/ 42056644 h 609"/>
              <a:gd name="T50" fmla="*/ 64607006 w 602"/>
              <a:gd name="T51" fmla="*/ 39339251 h 609"/>
              <a:gd name="T52" fmla="*/ 54426302 w 602"/>
              <a:gd name="T53" fmla="*/ 36621498 h 609"/>
              <a:gd name="T54" fmla="*/ 55339965 w 602"/>
              <a:gd name="T55" fmla="*/ 38433453 h 609"/>
              <a:gd name="T56" fmla="*/ 45159622 w 602"/>
              <a:gd name="T57" fmla="*/ 32868804 h 609"/>
              <a:gd name="T58" fmla="*/ 45159622 w 602"/>
              <a:gd name="T59" fmla="*/ 30151411 h 609"/>
              <a:gd name="T60" fmla="*/ 46073284 w 602"/>
              <a:gd name="T61" fmla="*/ 28339815 h 609"/>
              <a:gd name="T62" fmla="*/ 42418636 w 602"/>
              <a:gd name="T63" fmla="*/ 31057209 h 609"/>
              <a:gd name="T64" fmla="*/ 40591311 w 602"/>
              <a:gd name="T65" fmla="*/ 30151411 h 609"/>
              <a:gd name="T66" fmla="*/ 39677649 w 602"/>
              <a:gd name="T67" fmla="*/ 31057209 h 609"/>
              <a:gd name="T68" fmla="*/ 30410969 w 602"/>
              <a:gd name="T69" fmla="*/ 31963007 h 609"/>
              <a:gd name="T70" fmla="*/ 34196037 w 602"/>
              <a:gd name="T71" fmla="*/ 26527860 h 609"/>
              <a:gd name="T72" fmla="*/ 37850325 w 602"/>
              <a:gd name="T73" fmla="*/ 23810467 h 609"/>
              <a:gd name="T74" fmla="*/ 43332298 w 602"/>
              <a:gd name="T75" fmla="*/ 21998871 h 609"/>
              <a:gd name="T76" fmla="*/ 43332298 w 602"/>
              <a:gd name="T77" fmla="*/ 19281478 h 609"/>
              <a:gd name="T78" fmla="*/ 39677649 w 602"/>
              <a:gd name="T79" fmla="*/ 23810467 h 609"/>
              <a:gd name="T80" fmla="*/ 36023362 w 602"/>
              <a:gd name="T81" fmla="*/ 21998871 h 609"/>
              <a:gd name="T82" fmla="*/ 38763987 w 602"/>
              <a:gd name="T83" fmla="*/ 18246178 h 609"/>
              <a:gd name="T84" fmla="*/ 45159622 w 602"/>
              <a:gd name="T85" fmla="*/ 16434582 h 609"/>
              <a:gd name="T86" fmla="*/ 53512640 w 602"/>
              <a:gd name="T87" fmla="*/ 17340380 h 609"/>
              <a:gd name="T88" fmla="*/ 54426302 w 602"/>
              <a:gd name="T89" fmla="*/ 12811031 h 609"/>
              <a:gd name="T90" fmla="*/ 51685677 w 602"/>
              <a:gd name="T91" fmla="*/ 30151411 h 609"/>
              <a:gd name="T92" fmla="*/ 54426302 w 602"/>
              <a:gd name="T93" fmla="*/ 15528425 h 609"/>
              <a:gd name="T94" fmla="*/ 39677649 w 602"/>
              <a:gd name="T95" fmla="*/ 10999436 h 609"/>
              <a:gd name="T96" fmla="*/ 33282375 w 602"/>
              <a:gd name="T97" fmla="*/ 26527860 h 609"/>
              <a:gd name="T98" fmla="*/ 33282375 w 602"/>
              <a:gd name="T99" fmla="*/ 23810467 h 609"/>
              <a:gd name="T100" fmla="*/ 31324631 w 602"/>
              <a:gd name="T101" fmla="*/ 24716265 h 609"/>
              <a:gd name="T102" fmla="*/ 43332298 w 602"/>
              <a:gd name="T103" fmla="*/ 34809902 h 609"/>
              <a:gd name="T104" fmla="*/ 52598978 w 602"/>
              <a:gd name="T105" fmla="*/ 42962442 h 609"/>
              <a:gd name="T106" fmla="*/ 42418636 w 602"/>
              <a:gd name="T107" fmla="*/ 58491226 h 609"/>
              <a:gd name="T108" fmla="*/ 37850325 w 602"/>
              <a:gd name="T109" fmla="*/ 45809338 h 609"/>
              <a:gd name="T110" fmla="*/ 28583644 w 602"/>
              <a:gd name="T111" fmla="*/ 41150847 h 609"/>
              <a:gd name="T112" fmla="*/ 26756320 w 602"/>
              <a:gd name="T113" fmla="*/ 18246178 h 609"/>
              <a:gd name="T114" fmla="*/ 52598978 w 602"/>
              <a:gd name="T115" fmla="*/ 52150282 h 609"/>
              <a:gd name="T116" fmla="*/ 36937024 w 602"/>
              <a:gd name="T117" fmla="*/ 30151411 h 609"/>
              <a:gd name="T118" fmla="*/ 17489640 w 602"/>
              <a:gd name="T119" fmla="*/ 31057209 h 609"/>
              <a:gd name="T120" fmla="*/ 17489640 w 602"/>
              <a:gd name="T121" fmla="*/ 31057209 h 609"/>
              <a:gd name="T122" fmla="*/ 11094005 w 602"/>
              <a:gd name="T123" fmla="*/ 42056644 h 609"/>
              <a:gd name="T124" fmla="*/ 38763987 w 602"/>
              <a:gd name="T125" fmla="*/ 24716265 h 60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602" h="609">
                <a:moveTo>
                  <a:pt x="297" y="608"/>
                </a:moveTo>
                <a:lnTo>
                  <a:pt x="297" y="608"/>
                </a:lnTo>
                <a:cubicBezTo>
                  <a:pt x="134" y="608"/>
                  <a:pt x="0" y="474"/>
                  <a:pt x="0" y="304"/>
                </a:cubicBezTo>
                <a:cubicBezTo>
                  <a:pt x="0" y="134"/>
                  <a:pt x="134" y="0"/>
                  <a:pt x="297" y="0"/>
                </a:cubicBezTo>
                <a:cubicBezTo>
                  <a:pt x="466" y="0"/>
                  <a:pt x="601" y="134"/>
                  <a:pt x="601" y="304"/>
                </a:cubicBezTo>
                <a:cubicBezTo>
                  <a:pt x="601" y="474"/>
                  <a:pt x="466" y="608"/>
                  <a:pt x="297" y="608"/>
                </a:cubicBezTo>
                <a:close/>
                <a:moveTo>
                  <a:pt x="466" y="127"/>
                </a:moveTo>
                <a:lnTo>
                  <a:pt x="466" y="127"/>
                </a:lnTo>
                <a:cubicBezTo>
                  <a:pt x="466" y="127"/>
                  <a:pt x="466" y="127"/>
                  <a:pt x="466" y="120"/>
                </a:cubicBezTo>
                <a:lnTo>
                  <a:pt x="459" y="120"/>
                </a:lnTo>
                <a:cubicBezTo>
                  <a:pt x="459" y="120"/>
                  <a:pt x="459" y="120"/>
                  <a:pt x="459" y="127"/>
                </a:cubicBezTo>
                <a:cubicBezTo>
                  <a:pt x="459" y="127"/>
                  <a:pt x="459" y="127"/>
                  <a:pt x="466" y="127"/>
                </a:cubicBezTo>
                <a:cubicBezTo>
                  <a:pt x="466" y="134"/>
                  <a:pt x="466" y="134"/>
                  <a:pt x="459" y="134"/>
                </a:cubicBezTo>
                <a:cubicBezTo>
                  <a:pt x="459" y="141"/>
                  <a:pt x="459" y="141"/>
                  <a:pt x="459" y="141"/>
                </a:cubicBezTo>
                <a:lnTo>
                  <a:pt x="452" y="141"/>
                </a:lnTo>
                <a:cubicBezTo>
                  <a:pt x="452" y="141"/>
                  <a:pt x="452" y="141"/>
                  <a:pt x="459" y="141"/>
                </a:cubicBezTo>
                <a:cubicBezTo>
                  <a:pt x="459" y="141"/>
                  <a:pt x="459" y="141"/>
                  <a:pt x="466" y="141"/>
                </a:cubicBezTo>
                <a:cubicBezTo>
                  <a:pt x="466" y="134"/>
                  <a:pt x="466" y="134"/>
                  <a:pt x="466" y="134"/>
                </a:cubicBezTo>
                <a:cubicBezTo>
                  <a:pt x="466" y="127"/>
                  <a:pt x="466" y="127"/>
                  <a:pt x="474" y="127"/>
                </a:cubicBezTo>
                <a:lnTo>
                  <a:pt x="466" y="127"/>
                </a:lnTo>
                <a:close/>
                <a:moveTo>
                  <a:pt x="474" y="134"/>
                </a:moveTo>
                <a:lnTo>
                  <a:pt x="474" y="134"/>
                </a:lnTo>
                <a:close/>
                <a:moveTo>
                  <a:pt x="544" y="339"/>
                </a:moveTo>
                <a:lnTo>
                  <a:pt x="544" y="339"/>
                </a:lnTo>
                <a:cubicBezTo>
                  <a:pt x="544" y="332"/>
                  <a:pt x="544" y="325"/>
                  <a:pt x="544" y="325"/>
                </a:cubicBezTo>
                <a:cubicBezTo>
                  <a:pt x="544" y="318"/>
                  <a:pt x="544" y="325"/>
                  <a:pt x="537" y="325"/>
                </a:cubicBezTo>
                <a:cubicBezTo>
                  <a:pt x="537" y="318"/>
                  <a:pt x="537" y="318"/>
                  <a:pt x="537" y="318"/>
                </a:cubicBezTo>
                <a:cubicBezTo>
                  <a:pt x="537" y="318"/>
                  <a:pt x="537" y="318"/>
                  <a:pt x="537" y="325"/>
                </a:cubicBezTo>
                <a:cubicBezTo>
                  <a:pt x="537" y="325"/>
                  <a:pt x="530" y="332"/>
                  <a:pt x="537" y="332"/>
                </a:cubicBezTo>
                <a:cubicBezTo>
                  <a:pt x="537" y="339"/>
                  <a:pt x="537" y="339"/>
                  <a:pt x="544" y="339"/>
                </a:cubicBezTo>
                <a:close/>
                <a:moveTo>
                  <a:pt x="64" y="361"/>
                </a:moveTo>
                <a:lnTo>
                  <a:pt x="64" y="361"/>
                </a:lnTo>
                <a:cubicBezTo>
                  <a:pt x="71" y="361"/>
                  <a:pt x="71" y="361"/>
                  <a:pt x="71" y="361"/>
                </a:cubicBezTo>
                <a:cubicBezTo>
                  <a:pt x="71" y="354"/>
                  <a:pt x="71" y="354"/>
                  <a:pt x="71" y="354"/>
                </a:cubicBezTo>
                <a:cubicBezTo>
                  <a:pt x="71" y="354"/>
                  <a:pt x="71" y="354"/>
                  <a:pt x="64" y="354"/>
                </a:cubicBezTo>
                <a:lnTo>
                  <a:pt x="64" y="361"/>
                </a:lnTo>
                <a:cubicBezTo>
                  <a:pt x="64" y="354"/>
                  <a:pt x="64" y="354"/>
                  <a:pt x="64" y="354"/>
                </a:cubicBezTo>
                <a:cubicBezTo>
                  <a:pt x="64" y="354"/>
                  <a:pt x="64" y="354"/>
                  <a:pt x="57" y="354"/>
                </a:cubicBezTo>
                <a:cubicBezTo>
                  <a:pt x="64" y="361"/>
                  <a:pt x="64" y="361"/>
                  <a:pt x="64" y="361"/>
                </a:cubicBezTo>
                <a:close/>
                <a:moveTo>
                  <a:pt x="71" y="269"/>
                </a:moveTo>
                <a:lnTo>
                  <a:pt x="71" y="269"/>
                </a:lnTo>
                <a:close/>
                <a:moveTo>
                  <a:pt x="71" y="226"/>
                </a:moveTo>
                <a:lnTo>
                  <a:pt x="71" y="226"/>
                </a:lnTo>
                <a:lnTo>
                  <a:pt x="71" y="219"/>
                </a:lnTo>
                <a:lnTo>
                  <a:pt x="71" y="226"/>
                </a:lnTo>
                <a:close/>
                <a:moveTo>
                  <a:pt x="134" y="127"/>
                </a:moveTo>
                <a:lnTo>
                  <a:pt x="134" y="127"/>
                </a:lnTo>
                <a:cubicBezTo>
                  <a:pt x="134" y="127"/>
                  <a:pt x="134" y="127"/>
                  <a:pt x="127" y="127"/>
                </a:cubicBezTo>
                <a:cubicBezTo>
                  <a:pt x="134" y="127"/>
                  <a:pt x="134" y="127"/>
                  <a:pt x="134" y="127"/>
                </a:cubicBezTo>
                <a:close/>
                <a:moveTo>
                  <a:pt x="127" y="134"/>
                </a:moveTo>
                <a:lnTo>
                  <a:pt x="127" y="134"/>
                </a:lnTo>
                <a:close/>
                <a:moveTo>
                  <a:pt x="191" y="85"/>
                </a:moveTo>
                <a:lnTo>
                  <a:pt x="191" y="85"/>
                </a:lnTo>
                <a:lnTo>
                  <a:pt x="198" y="85"/>
                </a:lnTo>
                <a:lnTo>
                  <a:pt x="191" y="85"/>
                </a:lnTo>
                <a:cubicBezTo>
                  <a:pt x="198" y="85"/>
                  <a:pt x="198" y="85"/>
                  <a:pt x="198" y="85"/>
                </a:cubicBezTo>
                <a:lnTo>
                  <a:pt x="198" y="92"/>
                </a:lnTo>
                <a:lnTo>
                  <a:pt x="198" y="85"/>
                </a:lnTo>
                <a:cubicBezTo>
                  <a:pt x="191" y="85"/>
                  <a:pt x="191" y="92"/>
                  <a:pt x="191" y="92"/>
                </a:cubicBezTo>
                <a:cubicBezTo>
                  <a:pt x="191" y="92"/>
                  <a:pt x="191" y="92"/>
                  <a:pt x="191" y="85"/>
                </a:cubicBezTo>
                <a:cubicBezTo>
                  <a:pt x="191" y="92"/>
                  <a:pt x="191" y="92"/>
                  <a:pt x="191" y="92"/>
                </a:cubicBezTo>
                <a:cubicBezTo>
                  <a:pt x="191" y="92"/>
                  <a:pt x="191" y="92"/>
                  <a:pt x="198" y="92"/>
                </a:cubicBezTo>
                <a:lnTo>
                  <a:pt x="191" y="92"/>
                </a:lnTo>
                <a:lnTo>
                  <a:pt x="198" y="92"/>
                </a:lnTo>
                <a:lnTo>
                  <a:pt x="191" y="92"/>
                </a:lnTo>
                <a:cubicBezTo>
                  <a:pt x="198" y="92"/>
                  <a:pt x="198" y="92"/>
                  <a:pt x="198" y="92"/>
                </a:cubicBezTo>
                <a:cubicBezTo>
                  <a:pt x="198" y="92"/>
                  <a:pt x="205" y="99"/>
                  <a:pt x="198" y="99"/>
                </a:cubicBezTo>
                <a:lnTo>
                  <a:pt x="191" y="99"/>
                </a:lnTo>
                <a:lnTo>
                  <a:pt x="198" y="99"/>
                </a:lnTo>
                <a:cubicBezTo>
                  <a:pt x="191" y="99"/>
                  <a:pt x="191" y="99"/>
                  <a:pt x="191" y="99"/>
                </a:cubicBezTo>
                <a:cubicBezTo>
                  <a:pt x="191" y="106"/>
                  <a:pt x="184" y="106"/>
                  <a:pt x="191" y="106"/>
                </a:cubicBezTo>
                <a:cubicBezTo>
                  <a:pt x="191" y="99"/>
                  <a:pt x="191" y="99"/>
                  <a:pt x="191" y="99"/>
                </a:cubicBezTo>
                <a:cubicBezTo>
                  <a:pt x="191" y="106"/>
                  <a:pt x="191" y="106"/>
                  <a:pt x="191" y="106"/>
                </a:cubicBezTo>
                <a:lnTo>
                  <a:pt x="198" y="106"/>
                </a:lnTo>
                <a:cubicBezTo>
                  <a:pt x="198" y="106"/>
                  <a:pt x="198" y="106"/>
                  <a:pt x="205" y="106"/>
                </a:cubicBezTo>
                <a:cubicBezTo>
                  <a:pt x="212" y="106"/>
                  <a:pt x="212" y="106"/>
                  <a:pt x="212" y="106"/>
                </a:cubicBezTo>
                <a:cubicBezTo>
                  <a:pt x="212" y="113"/>
                  <a:pt x="212" y="113"/>
                  <a:pt x="212" y="113"/>
                </a:cubicBezTo>
                <a:cubicBezTo>
                  <a:pt x="212" y="113"/>
                  <a:pt x="205" y="113"/>
                  <a:pt x="205" y="106"/>
                </a:cubicBezTo>
                <a:cubicBezTo>
                  <a:pt x="205" y="113"/>
                  <a:pt x="212" y="113"/>
                  <a:pt x="205" y="113"/>
                </a:cubicBezTo>
                <a:cubicBezTo>
                  <a:pt x="198" y="106"/>
                  <a:pt x="198" y="106"/>
                  <a:pt x="198" y="106"/>
                </a:cubicBezTo>
                <a:lnTo>
                  <a:pt x="198" y="113"/>
                </a:lnTo>
                <a:cubicBezTo>
                  <a:pt x="191" y="106"/>
                  <a:pt x="191" y="106"/>
                  <a:pt x="191" y="106"/>
                </a:cubicBezTo>
                <a:cubicBezTo>
                  <a:pt x="191" y="106"/>
                  <a:pt x="191" y="106"/>
                  <a:pt x="191" y="113"/>
                </a:cubicBezTo>
                <a:cubicBezTo>
                  <a:pt x="198" y="113"/>
                  <a:pt x="198" y="113"/>
                  <a:pt x="198" y="113"/>
                </a:cubicBezTo>
                <a:lnTo>
                  <a:pt x="198" y="106"/>
                </a:lnTo>
                <a:cubicBezTo>
                  <a:pt x="198" y="113"/>
                  <a:pt x="198" y="113"/>
                  <a:pt x="198" y="113"/>
                </a:cubicBezTo>
                <a:lnTo>
                  <a:pt x="191" y="113"/>
                </a:lnTo>
                <a:cubicBezTo>
                  <a:pt x="198" y="113"/>
                  <a:pt x="191" y="113"/>
                  <a:pt x="191" y="120"/>
                </a:cubicBezTo>
                <a:cubicBezTo>
                  <a:pt x="191" y="120"/>
                  <a:pt x="191" y="113"/>
                  <a:pt x="198" y="113"/>
                </a:cubicBezTo>
                <a:lnTo>
                  <a:pt x="198" y="120"/>
                </a:lnTo>
                <a:cubicBezTo>
                  <a:pt x="198" y="120"/>
                  <a:pt x="198" y="120"/>
                  <a:pt x="198" y="113"/>
                </a:cubicBezTo>
                <a:lnTo>
                  <a:pt x="205" y="113"/>
                </a:lnTo>
                <a:cubicBezTo>
                  <a:pt x="205" y="113"/>
                  <a:pt x="205" y="113"/>
                  <a:pt x="212" y="113"/>
                </a:cubicBezTo>
                <a:lnTo>
                  <a:pt x="205" y="113"/>
                </a:lnTo>
                <a:cubicBezTo>
                  <a:pt x="205" y="120"/>
                  <a:pt x="205" y="120"/>
                  <a:pt x="212" y="120"/>
                </a:cubicBezTo>
                <a:cubicBezTo>
                  <a:pt x="205" y="120"/>
                  <a:pt x="205" y="120"/>
                  <a:pt x="205" y="120"/>
                </a:cubicBezTo>
                <a:lnTo>
                  <a:pt x="205" y="127"/>
                </a:ln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1" y="127"/>
                </a:cubicBezTo>
                <a:lnTo>
                  <a:pt x="191" y="134"/>
                </a:lnTo>
                <a:cubicBezTo>
                  <a:pt x="191" y="134"/>
                  <a:pt x="191" y="134"/>
                  <a:pt x="191" y="141"/>
                </a:cubicBezTo>
                <a:cubicBezTo>
                  <a:pt x="191" y="141"/>
                  <a:pt x="191" y="141"/>
                  <a:pt x="184" y="141"/>
                </a:cubicBezTo>
                <a:cubicBezTo>
                  <a:pt x="184" y="141"/>
                  <a:pt x="184" y="149"/>
                  <a:pt x="177" y="149"/>
                </a:cubicBezTo>
                <a:cubicBezTo>
                  <a:pt x="177" y="149"/>
                  <a:pt x="177" y="149"/>
                  <a:pt x="177" y="141"/>
                </a:cubicBezTo>
                <a:cubicBezTo>
                  <a:pt x="177" y="141"/>
                  <a:pt x="177" y="141"/>
                  <a:pt x="177" y="149"/>
                </a:cubicBezTo>
                <a:cubicBezTo>
                  <a:pt x="170" y="149"/>
                  <a:pt x="177" y="149"/>
                  <a:pt x="170" y="149"/>
                </a:cubicBezTo>
                <a:cubicBezTo>
                  <a:pt x="170" y="149"/>
                  <a:pt x="170" y="149"/>
                  <a:pt x="177" y="149"/>
                </a:cubicBezTo>
                <a:cubicBezTo>
                  <a:pt x="170" y="149"/>
                  <a:pt x="170" y="149"/>
                  <a:pt x="170" y="149"/>
                </a:cubicBezTo>
                <a:cubicBezTo>
                  <a:pt x="170" y="156"/>
                  <a:pt x="170" y="149"/>
                  <a:pt x="170" y="156"/>
                </a:cubicBezTo>
                <a:lnTo>
                  <a:pt x="177" y="156"/>
                </a:lnTo>
                <a:cubicBezTo>
                  <a:pt x="170" y="156"/>
                  <a:pt x="170" y="156"/>
                  <a:pt x="170" y="156"/>
                </a:cubicBezTo>
                <a:cubicBezTo>
                  <a:pt x="170" y="156"/>
                  <a:pt x="170" y="156"/>
                  <a:pt x="170" y="163"/>
                </a:cubicBezTo>
                <a:cubicBezTo>
                  <a:pt x="170" y="163"/>
                  <a:pt x="170" y="163"/>
                  <a:pt x="170" y="170"/>
                </a:cubicBezTo>
                <a:cubicBezTo>
                  <a:pt x="170" y="170"/>
                  <a:pt x="170" y="170"/>
                  <a:pt x="170" y="177"/>
                </a:cubicBezTo>
                <a:cubicBezTo>
                  <a:pt x="170" y="177"/>
                  <a:pt x="170" y="177"/>
                  <a:pt x="163" y="177"/>
                </a:cubicBezTo>
                <a:lnTo>
                  <a:pt x="170" y="177"/>
                </a:lnTo>
                <a:cubicBezTo>
                  <a:pt x="170" y="177"/>
                  <a:pt x="170" y="177"/>
                  <a:pt x="163" y="177"/>
                </a:cubicBezTo>
                <a:cubicBezTo>
                  <a:pt x="155" y="177"/>
                  <a:pt x="163" y="177"/>
                  <a:pt x="155" y="177"/>
                </a:cubicBezTo>
                <a:lnTo>
                  <a:pt x="163" y="177"/>
                </a:lnTo>
                <a:lnTo>
                  <a:pt x="155" y="177"/>
                </a:lnTo>
                <a:lnTo>
                  <a:pt x="155" y="170"/>
                </a:lnTo>
                <a:lnTo>
                  <a:pt x="155" y="177"/>
                </a:lnTo>
                <a:cubicBezTo>
                  <a:pt x="155" y="177"/>
                  <a:pt x="155" y="177"/>
                  <a:pt x="148" y="177"/>
                </a:cubicBezTo>
                <a:lnTo>
                  <a:pt x="148" y="170"/>
                </a:lnTo>
                <a:cubicBezTo>
                  <a:pt x="148" y="177"/>
                  <a:pt x="148" y="170"/>
                  <a:pt x="148" y="170"/>
                </a:cubicBezTo>
                <a:lnTo>
                  <a:pt x="148" y="177"/>
                </a:lnTo>
                <a:cubicBezTo>
                  <a:pt x="141" y="177"/>
                  <a:pt x="141" y="177"/>
                  <a:pt x="141" y="170"/>
                </a:cubicBezTo>
                <a:cubicBezTo>
                  <a:pt x="141" y="170"/>
                  <a:pt x="148" y="170"/>
                  <a:pt x="141" y="170"/>
                </a:cubicBezTo>
                <a:cubicBezTo>
                  <a:pt x="141" y="163"/>
                  <a:pt x="141" y="163"/>
                  <a:pt x="141" y="163"/>
                </a:cubicBezTo>
                <a:lnTo>
                  <a:pt x="141" y="170"/>
                </a:lnTo>
                <a:cubicBezTo>
                  <a:pt x="141" y="170"/>
                  <a:pt x="141" y="170"/>
                  <a:pt x="141" y="163"/>
                </a:cubicBezTo>
                <a:lnTo>
                  <a:pt x="141" y="170"/>
                </a:lnTo>
                <a:cubicBezTo>
                  <a:pt x="134" y="163"/>
                  <a:pt x="141" y="163"/>
                  <a:pt x="141" y="163"/>
                </a:cubicBezTo>
                <a:cubicBezTo>
                  <a:pt x="141" y="163"/>
                  <a:pt x="141" y="163"/>
                  <a:pt x="134" y="163"/>
                </a:cubicBezTo>
                <a:cubicBezTo>
                  <a:pt x="134" y="163"/>
                  <a:pt x="134" y="163"/>
                  <a:pt x="141" y="163"/>
                </a:cubicBezTo>
                <a:cubicBezTo>
                  <a:pt x="141" y="163"/>
                  <a:pt x="141" y="163"/>
                  <a:pt x="141" y="156"/>
                </a:cubicBezTo>
                <a:cubicBezTo>
                  <a:pt x="141" y="163"/>
                  <a:pt x="141" y="163"/>
                  <a:pt x="141" y="163"/>
                </a:cubicBezTo>
                <a:cubicBezTo>
                  <a:pt x="134" y="163"/>
                  <a:pt x="134" y="163"/>
                  <a:pt x="134" y="163"/>
                </a:cubicBezTo>
                <a:cubicBezTo>
                  <a:pt x="134" y="163"/>
                  <a:pt x="134" y="163"/>
                  <a:pt x="134" y="156"/>
                </a:cubicBezTo>
                <a:cubicBezTo>
                  <a:pt x="134" y="156"/>
                  <a:pt x="134" y="156"/>
                  <a:pt x="141" y="156"/>
                </a:cubicBezTo>
                <a:cubicBezTo>
                  <a:pt x="141" y="156"/>
                  <a:pt x="141" y="156"/>
                  <a:pt x="134" y="156"/>
                </a:cubicBezTo>
                <a:lnTo>
                  <a:pt x="134" y="163"/>
                </a:lnTo>
                <a:cubicBezTo>
                  <a:pt x="134" y="163"/>
                  <a:pt x="134" y="163"/>
                  <a:pt x="134" y="156"/>
                </a:cubicBezTo>
                <a:cubicBezTo>
                  <a:pt x="134" y="156"/>
                  <a:pt x="134" y="156"/>
                  <a:pt x="127" y="156"/>
                </a:cubicBezTo>
                <a:lnTo>
                  <a:pt x="127" y="149"/>
                </a:lnTo>
                <a:lnTo>
                  <a:pt x="134" y="149"/>
                </a:lnTo>
                <a:cubicBezTo>
                  <a:pt x="134" y="149"/>
                  <a:pt x="134" y="149"/>
                  <a:pt x="141" y="149"/>
                </a:cubicBezTo>
                <a:cubicBezTo>
                  <a:pt x="134" y="149"/>
                  <a:pt x="134" y="149"/>
                  <a:pt x="134" y="149"/>
                </a:cubicBezTo>
                <a:lnTo>
                  <a:pt x="127" y="149"/>
                </a:lnTo>
                <a:lnTo>
                  <a:pt x="134" y="149"/>
                </a:lnTo>
                <a:cubicBezTo>
                  <a:pt x="127" y="149"/>
                  <a:pt x="127" y="149"/>
                  <a:pt x="127" y="149"/>
                </a:cubicBezTo>
                <a:cubicBezTo>
                  <a:pt x="127" y="141"/>
                  <a:pt x="134" y="141"/>
                  <a:pt x="134" y="141"/>
                </a:cubicBezTo>
                <a:cubicBezTo>
                  <a:pt x="127" y="141"/>
                  <a:pt x="127" y="141"/>
                  <a:pt x="127" y="141"/>
                </a:cubicBezTo>
                <a:cubicBezTo>
                  <a:pt x="127" y="141"/>
                  <a:pt x="127" y="141"/>
                  <a:pt x="134" y="141"/>
                </a:cubicBezTo>
                <a:lnTo>
                  <a:pt x="127" y="141"/>
                </a:lnTo>
                <a:lnTo>
                  <a:pt x="134" y="141"/>
                </a:lnTo>
                <a:cubicBezTo>
                  <a:pt x="127" y="141"/>
                  <a:pt x="127" y="141"/>
                  <a:pt x="127" y="141"/>
                </a:cubicBezTo>
                <a:cubicBezTo>
                  <a:pt x="127" y="141"/>
                  <a:pt x="127" y="141"/>
                  <a:pt x="134" y="141"/>
                </a:cubicBezTo>
                <a:cubicBezTo>
                  <a:pt x="127" y="141"/>
                  <a:pt x="127" y="141"/>
                  <a:pt x="127" y="141"/>
                </a:cubicBezTo>
                <a:cubicBezTo>
                  <a:pt x="127" y="141"/>
                  <a:pt x="127" y="141"/>
                  <a:pt x="134" y="134"/>
                </a:cubicBezTo>
                <a:cubicBezTo>
                  <a:pt x="134" y="127"/>
                  <a:pt x="134" y="127"/>
                  <a:pt x="134" y="127"/>
                </a:cubicBezTo>
                <a:lnTo>
                  <a:pt x="127" y="127"/>
                </a:lnTo>
                <a:cubicBezTo>
                  <a:pt x="127" y="127"/>
                  <a:pt x="127" y="127"/>
                  <a:pt x="134" y="134"/>
                </a:cubicBezTo>
                <a:cubicBezTo>
                  <a:pt x="134" y="134"/>
                  <a:pt x="134" y="134"/>
                  <a:pt x="127" y="134"/>
                </a:cubicBezTo>
                <a:cubicBezTo>
                  <a:pt x="120" y="141"/>
                  <a:pt x="113" y="149"/>
                  <a:pt x="106" y="156"/>
                </a:cubicBezTo>
                <a:lnTo>
                  <a:pt x="113" y="156"/>
                </a:lnTo>
                <a:cubicBezTo>
                  <a:pt x="113" y="156"/>
                  <a:pt x="113" y="163"/>
                  <a:pt x="120" y="163"/>
                </a:cubicBezTo>
                <a:cubicBezTo>
                  <a:pt x="113" y="163"/>
                  <a:pt x="113" y="163"/>
                  <a:pt x="113" y="163"/>
                </a:cubicBezTo>
                <a:lnTo>
                  <a:pt x="113" y="170"/>
                </a:lnTo>
                <a:lnTo>
                  <a:pt x="106" y="170"/>
                </a:lnTo>
                <a:cubicBezTo>
                  <a:pt x="106" y="163"/>
                  <a:pt x="106" y="163"/>
                  <a:pt x="106" y="163"/>
                </a:cubicBezTo>
                <a:lnTo>
                  <a:pt x="99" y="163"/>
                </a:lnTo>
                <a:lnTo>
                  <a:pt x="99" y="170"/>
                </a:lnTo>
                <a:cubicBezTo>
                  <a:pt x="99" y="170"/>
                  <a:pt x="99" y="170"/>
                  <a:pt x="106" y="170"/>
                </a:cubicBezTo>
                <a:cubicBezTo>
                  <a:pt x="106" y="170"/>
                  <a:pt x="106" y="170"/>
                  <a:pt x="106" y="177"/>
                </a:cubicBezTo>
                <a:lnTo>
                  <a:pt x="106" y="170"/>
                </a:lnTo>
                <a:cubicBezTo>
                  <a:pt x="106" y="177"/>
                  <a:pt x="106" y="177"/>
                  <a:pt x="106" y="177"/>
                </a:cubicBezTo>
                <a:cubicBezTo>
                  <a:pt x="99" y="177"/>
                  <a:pt x="99" y="177"/>
                  <a:pt x="99" y="170"/>
                </a:cubicBezTo>
                <a:lnTo>
                  <a:pt x="99" y="177"/>
                </a:lnTo>
                <a:lnTo>
                  <a:pt x="99" y="170"/>
                </a:lnTo>
                <a:cubicBezTo>
                  <a:pt x="99" y="177"/>
                  <a:pt x="99" y="177"/>
                  <a:pt x="99" y="177"/>
                </a:cubicBezTo>
                <a:cubicBezTo>
                  <a:pt x="99" y="177"/>
                  <a:pt x="106" y="177"/>
                  <a:pt x="106" y="184"/>
                </a:cubicBezTo>
                <a:cubicBezTo>
                  <a:pt x="99" y="184"/>
                  <a:pt x="99" y="177"/>
                  <a:pt x="99" y="177"/>
                </a:cubicBezTo>
                <a:cubicBezTo>
                  <a:pt x="99" y="177"/>
                  <a:pt x="99" y="177"/>
                  <a:pt x="92" y="177"/>
                </a:cubicBezTo>
                <a:cubicBezTo>
                  <a:pt x="92" y="177"/>
                  <a:pt x="85" y="177"/>
                  <a:pt x="85" y="184"/>
                </a:cubicBezTo>
                <a:cubicBezTo>
                  <a:pt x="92" y="184"/>
                  <a:pt x="92" y="184"/>
                  <a:pt x="92" y="184"/>
                </a:cubicBezTo>
                <a:lnTo>
                  <a:pt x="92" y="191"/>
                </a:lnTo>
                <a:cubicBezTo>
                  <a:pt x="92" y="191"/>
                  <a:pt x="92" y="191"/>
                  <a:pt x="92" y="198"/>
                </a:cubicBezTo>
                <a:cubicBezTo>
                  <a:pt x="92" y="191"/>
                  <a:pt x="99" y="191"/>
                  <a:pt x="99" y="198"/>
                </a:cubicBezTo>
                <a:lnTo>
                  <a:pt x="99" y="191"/>
                </a:lnTo>
                <a:cubicBezTo>
                  <a:pt x="106" y="191"/>
                  <a:pt x="106" y="198"/>
                  <a:pt x="106" y="198"/>
                </a:cubicBezTo>
                <a:cubicBezTo>
                  <a:pt x="106" y="191"/>
                  <a:pt x="106" y="191"/>
                  <a:pt x="106" y="191"/>
                </a:cubicBezTo>
                <a:lnTo>
                  <a:pt x="113" y="191"/>
                </a:lnTo>
                <a:cubicBezTo>
                  <a:pt x="113" y="198"/>
                  <a:pt x="113" y="198"/>
                  <a:pt x="113" y="198"/>
                </a:cubicBezTo>
                <a:cubicBezTo>
                  <a:pt x="113" y="198"/>
                  <a:pt x="113" y="198"/>
                  <a:pt x="113" y="205"/>
                </a:cubicBezTo>
                <a:cubicBezTo>
                  <a:pt x="113" y="205"/>
                  <a:pt x="113" y="198"/>
                  <a:pt x="113" y="205"/>
                </a:cubicBezTo>
                <a:cubicBezTo>
                  <a:pt x="120" y="205"/>
                  <a:pt x="120" y="205"/>
                  <a:pt x="120" y="205"/>
                </a:cubicBezTo>
                <a:cubicBezTo>
                  <a:pt x="120" y="205"/>
                  <a:pt x="120" y="212"/>
                  <a:pt x="127" y="212"/>
                </a:cubicBezTo>
                <a:cubicBezTo>
                  <a:pt x="120" y="212"/>
                  <a:pt x="120" y="212"/>
                  <a:pt x="120" y="212"/>
                </a:cubicBezTo>
                <a:cubicBezTo>
                  <a:pt x="127" y="212"/>
                  <a:pt x="127" y="212"/>
                  <a:pt x="127" y="212"/>
                </a:cubicBezTo>
                <a:lnTo>
                  <a:pt x="134" y="212"/>
                </a:lnTo>
                <a:cubicBezTo>
                  <a:pt x="134" y="219"/>
                  <a:pt x="134" y="219"/>
                  <a:pt x="134" y="219"/>
                </a:cubicBezTo>
                <a:lnTo>
                  <a:pt x="127" y="219"/>
                </a:lnTo>
                <a:cubicBezTo>
                  <a:pt x="120" y="226"/>
                  <a:pt x="120" y="226"/>
                  <a:pt x="120" y="226"/>
                </a:cubicBezTo>
                <a:cubicBezTo>
                  <a:pt x="120" y="226"/>
                  <a:pt x="120" y="226"/>
                  <a:pt x="113" y="226"/>
                </a:cubicBezTo>
                <a:lnTo>
                  <a:pt x="106" y="226"/>
                </a:lnTo>
                <a:cubicBezTo>
                  <a:pt x="106" y="226"/>
                  <a:pt x="106" y="226"/>
                  <a:pt x="99" y="226"/>
                </a:cubicBezTo>
                <a:cubicBezTo>
                  <a:pt x="99" y="226"/>
                  <a:pt x="99" y="226"/>
                  <a:pt x="99" y="233"/>
                </a:cubicBezTo>
                <a:cubicBezTo>
                  <a:pt x="92" y="233"/>
                  <a:pt x="92" y="233"/>
                  <a:pt x="92" y="240"/>
                </a:cubicBezTo>
                <a:lnTo>
                  <a:pt x="92" y="233"/>
                </a:lnTo>
                <a:cubicBezTo>
                  <a:pt x="99" y="233"/>
                  <a:pt x="99" y="233"/>
                  <a:pt x="99" y="233"/>
                </a:cubicBezTo>
                <a:cubicBezTo>
                  <a:pt x="106" y="226"/>
                  <a:pt x="106" y="226"/>
                  <a:pt x="106" y="233"/>
                </a:cubicBezTo>
                <a:cubicBezTo>
                  <a:pt x="106" y="233"/>
                  <a:pt x="106" y="233"/>
                  <a:pt x="99" y="233"/>
                </a:cubicBezTo>
                <a:cubicBezTo>
                  <a:pt x="106" y="233"/>
                  <a:pt x="106" y="233"/>
                  <a:pt x="106" y="233"/>
                </a:cubicBezTo>
                <a:cubicBezTo>
                  <a:pt x="106" y="233"/>
                  <a:pt x="106" y="233"/>
                  <a:pt x="106" y="240"/>
                </a:cubicBezTo>
                <a:cubicBezTo>
                  <a:pt x="106" y="240"/>
                  <a:pt x="106" y="240"/>
                  <a:pt x="113" y="240"/>
                </a:cubicBezTo>
                <a:cubicBezTo>
                  <a:pt x="113" y="240"/>
                  <a:pt x="113" y="240"/>
                  <a:pt x="106" y="240"/>
                </a:cubicBezTo>
                <a:cubicBezTo>
                  <a:pt x="106" y="240"/>
                  <a:pt x="106" y="240"/>
                  <a:pt x="113" y="240"/>
                </a:cubicBezTo>
                <a:cubicBezTo>
                  <a:pt x="120" y="240"/>
                  <a:pt x="120" y="240"/>
                  <a:pt x="120" y="240"/>
                </a:cubicBezTo>
                <a:cubicBezTo>
                  <a:pt x="113" y="240"/>
                  <a:pt x="120" y="240"/>
                  <a:pt x="113" y="240"/>
                </a:cubicBezTo>
                <a:cubicBezTo>
                  <a:pt x="113" y="240"/>
                  <a:pt x="113" y="240"/>
                  <a:pt x="113" y="247"/>
                </a:cubicBezTo>
                <a:lnTo>
                  <a:pt x="113" y="240"/>
                </a:lnTo>
                <a:cubicBezTo>
                  <a:pt x="113" y="247"/>
                  <a:pt x="113" y="247"/>
                  <a:pt x="113" y="247"/>
                </a:cubicBezTo>
                <a:cubicBezTo>
                  <a:pt x="113" y="247"/>
                  <a:pt x="113" y="247"/>
                  <a:pt x="106" y="247"/>
                </a:cubicBezTo>
                <a:lnTo>
                  <a:pt x="106" y="240"/>
                </a:lnTo>
                <a:cubicBezTo>
                  <a:pt x="106" y="240"/>
                  <a:pt x="106" y="240"/>
                  <a:pt x="106" y="247"/>
                </a:cubicBezTo>
                <a:lnTo>
                  <a:pt x="106" y="240"/>
                </a:lnTo>
                <a:lnTo>
                  <a:pt x="113" y="240"/>
                </a:lnTo>
                <a:cubicBezTo>
                  <a:pt x="106" y="240"/>
                  <a:pt x="106" y="240"/>
                  <a:pt x="106" y="240"/>
                </a:cubicBezTo>
                <a:cubicBezTo>
                  <a:pt x="106" y="240"/>
                  <a:pt x="106" y="247"/>
                  <a:pt x="99" y="247"/>
                </a:cubicBezTo>
                <a:cubicBezTo>
                  <a:pt x="99" y="240"/>
                  <a:pt x="99" y="240"/>
                  <a:pt x="99" y="247"/>
                </a:cubicBezTo>
                <a:lnTo>
                  <a:pt x="99" y="240"/>
                </a:lnTo>
                <a:cubicBezTo>
                  <a:pt x="99" y="247"/>
                  <a:pt x="99" y="247"/>
                  <a:pt x="99" y="247"/>
                </a:cubicBezTo>
                <a:lnTo>
                  <a:pt x="92" y="247"/>
                </a:lnTo>
                <a:lnTo>
                  <a:pt x="92" y="254"/>
                </a:lnTo>
                <a:cubicBezTo>
                  <a:pt x="85" y="254"/>
                  <a:pt x="85" y="254"/>
                  <a:pt x="85" y="262"/>
                </a:cubicBezTo>
                <a:lnTo>
                  <a:pt x="85" y="254"/>
                </a:lnTo>
                <a:lnTo>
                  <a:pt x="85" y="262"/>
                </a:lnTo>
                <a:cubicBezTo>
                  <a:pt x="78" y="262"/>
                  <a:pt x="78" y="262"/>
                  <a:pt x="78" y="262"/>
                </a:cubicBezTo>
                <a:cubicBezTo>
                  <a:pt x="78" y="262"/>
                  <a:pt x="78" y="262"/>
                  <a:pt x="85" y="262"/>
                </a:cubicBezTo>
                <a:lnTo>
                  <a:pt x="78" y="262"/>
                </a:lnTo>
                <a:cubicBezTo>
                  <a:pt x="78" y="269"/>
                  <a:pt x="78" y="269"/>
                  <a:pt x="78" y="269"/>
                </a:cubicBezTo>
                <a:cubicBezTo>
                  <a:pt x="78" y="262"/>
                  <a:pt x="78" y="262"/>
                  <a:pt x="78" y="269"/>
                </a:cubicBezTo>
                <a:cubicBezTo>
                  <a:pt x="78" y="262"/>
                  <a:pt x="78" y="262"/>
                  <a:pt x="78" y="262"/>
                </a:cubicBezTo>
                <a:cubicBezTo>
                  <a:pt x="78" y="262"/>
                  <a:pt x="78" y="262"/>
                  <a:pt x="78" y="269"/>
                </a:cubicBezTo>
                <a:lnTo>
                  <a:pt x="71" y="269"/>
                </a:lnTo>
                <a:cubicBezTo>
                  <a:pt x="78" y="269"/>
                  <a:pt x="78" y="269"/>
                  <a:pt x="78" y="269"/>
                </a:cubicBezTo>
                <a:lnTo>
                  <a:pt x="71" y="269"/>
                </a:lnTo>
                <a:lnTo>
                  <a:pt x="78" y="269"/>
                </a:lnTo>
                <a:lnTo>
                  <a:pt x="71" y="269"/>
                </a:lnTo>
                <a:lnTo>
                  <a:pt x="78" y="269"/>
                </a:lnTo>
                <a:cubicBezTo>
                  <a:pt x="78" y="269"/>
                  <a:pt x="78" y="269"/>
                  <a:pt x="71" y="269"/>
                </a:cubicBezTo>
                <a:cubicBezTo>
                  <a:pt x="78" y="269"/>
                  <a:pt x="78" y="269"/>
                  <a:pt x="78" y="269"/>
                </a:cubicBezTo>
                <a:lnTo>
                  <a:pt x="71" y="269"/>
                </a:lnTo>
                <a:lnTo>
                  <a:pt x="78" y="269"/>
                </a:lnTo>
                <a:cubicBezTo>
                  <a:pt x="78" y="269"/>
                  <a:pt x="78" y="269"/>
                  <a:pt x="78" y="276"/>
                </a:cubicBezTo>
                <a:lnTo>
                  <a:pt x="71" y="276"/>
                </a:lnTo>
                <a:cubicBezTo>
                  <a:pt x="78" y="276"/>
                  <a:pt x="78" y="276"/>
                  <a:pt x="78" y="276"/>
                </a:cubicBezTo>
                <a:cubicBezTo>
                  <a:pt x="71" y="276"/>
                  <a:pt x="71" y="276"/>
                  <a:pt x="71" y="276"/>
                </a:cubicBezTo>
                <a:lnTo>
                  <a:pt x="78" y="276"/>
                </a:lnTo>
                <a:cubicBezTo>
                  <a:pt x="78" y="276"/>
                  <a:pt x="78" y="276"/>
                  <a:pt x="71" y="276"/>
                </a:cubicBezTo>
                <a:lnTo>
                  <a:pt x="78" y="276"/>
                </a:lnTo>
                <a:cubicBezTo>
                  <a:pt x="71" y="276"/>
                  <a:pt x="71" y="276"/>
                  <a:pt x="71" y="276"/>
                </a:cubicBezTo>
                <a:lnTo>
                  <a:pt x="71" y="283"/>
                </a:lnTo>
                <a:cubicBezTo>
                  <a:pt x="71" y="283"/>
                  <a:pt x="71" y="283"/>
                  <a:pt x="64" y="283"/>
                </a:cubicBezTo>
                <a:lnTo>
                  <a:pt x="64" y="290"/>
                </a:lnTo>
                <a:lnTo>
                  <a:pt x="64" y="297"/>
                </a:lnTo>
                <a:lnTo>
                  <a:pt x="64" y="304"/>
                </a:lnTo>
                <a:cubicBezTo>
                  <a:pt x="57" y="304"/>
                  <a:pt x="64" y="304"/>
                  <a:pt x="57" y="304"/>
                </a:cubicBezTo>
                <a:lnTo>
                  <a:pt x="57" y="297"/>
                </a:lnTo>
                <a:cubicBezTo>
                  <a:pt x="57" y="297"/>
                  <a:pt x="57" y="297"/>
                  <a:pt x="57" y="290"/>
                </a:cubicBezTo>
                <a:cubicBezTo>
                  <a:pt x="57" y="297"/>
                  <a:pt x="57" y="297"/>
                  <a:pt x="57" y="304"/>
                </a:cubicBezTo>
                <a:lnTo>
                  <a:pt x="57" y="311"/>
                </a:lnTo>
                <a:cubicBezTo>
                  <a:pt x="64" y="311"/>
                  <a:pt x="64" y="311"/>
                  <a:pt x="64" y="311"/>
                </a:cubicBezTo>
                <a:cubicBezTo>
                  <a:pt x="64" y="311"/>
                  <a:pt x="64" y="311"/>
                  <a:pt x="64" y="318"/>
                </a:cubicBezTo>
                <a:cubicBezTo>
                  <a:pt x="71" y="318"/>
                  <a:pt x="71" y="318"/>
                  <a:pt x="71" y="318"/>
                </a:cubicBezTo>
                <a:lnTo>
                  <a:pt x="78" y="318"/>
                </a:lnTo>
                <a:lnTo>
                  <a:pt x="78" y="325"/>
                </a:lnTo>
                <a:cubicBezTo>
                  <a:pt x="78" y="325"/>
                  <a:pt x="78" y="325"/>
                  <a:pt x="78" y="318"/>
                </a:cubicBezTo>
                <a:cubicBezTo>
                  <a:pt x="71" y="318"/>
                  <a:pt x="71" y="325"/>
                  <a:pt x="71" y="325"/>
                </a:cubicBezTo>
                <a:lnTo>
                  <a:pt x="71" y="318"/>
                </a:lnTo>
                <a:lnTo>
                  <a:pt x="64" y="318"/>
                </a:lnTo>
                <a:lnTo>
                  <a:pt x="57" y="318"/>
                </a:lnTo>
                <a:cubicBezTo>
                  <a:pt x="57" y="318"/>
                  <a:pt x="57" y="318"/>
                  <a:pt x="57" y="311"/>
                </a:cubicBezTo>
                <a:cubicBezTo>
                  <a:pt x="57" y="311"/>
                  <a:pt x="57" y="311"/>
                  <a:pt x="57" y="318"/>
                </a:cubicBezTo>
                <a:cubicBezTo>
                  <a:pt x="57" y="325"/>
                  <a:pt x="57" y="339"/>
                  <a:pt x="57" y="354"/>
                </a:cubicBezTo>
                <a:cubicBezTo>
                  <a:pt x="57" y="354"/>
                  <a:pt x="57" y="354"/>
                  <a:pt x="64" y="354"/>
                </a:cubicBezTo>
                <a:cubicBezTo>
                  <a:pt x="64" y="354"/>
                  <a:pt x="64" y="354"/>
                  <a:pt x="71" y="354"/>
                </a:cubicBezTo>
                <a:cubicBezTo>
                  <a:pt x="71" y="354"/>
                  <a:pt x="71" y="354"/>
                  <a:pt x="71" y="361"/>
                </a:cubicBezTo>
                <a:cubicBezTo>
                  <a:pt x="71" y="354"/>
                  <a:pt x="71" y="354"/>
                  <a:pt x="71" y="354"/>
                </a:cubicBezTo>
                <a:cubicBezTo>
                  <a:pt x="78" y="354"/>
                  <a:pt x="78" y="354"/>
                  <a:pt x="78" y="354"/>
                </a:cubicBezTo>
                <a:cubicBezTo>
                  <a:pt x="71" y="354"/>
                  <a:pt x="71" y="354"/>
                  <a:pt x="71" y="361"/>
                </a:cubicBezTo>
                <a:cubicBezTo>
                  <a:pt x="71" y="361"/>
                  <a:pt x="71" y="361"/>
                  <a:pt x="71" y="368"/>
                </a:cubicBezTo>
                <a:cubicBezTo>
                  <a:pt x="78" y="368"/>
                  <a:pt x="78" y="361"/>
                  <a:pt x="78" y="361"/>
                </a:cubicBezTo>
                <a:cubicBezTo>
                  <a:pt x="78" y="361"/>
                  <a:pt x="78" y="361"/>
                  <a:pt x="71" y="361"/>
                </a:cubicBezTo>
                <a:cubicBezTo>
                  <a:pt x="78" y="361"/>
                  <a:pt x="78" y="361"/>
                  <a:pt x="78" y="361"/>
                </a:cubicBezTo>
                <a:lnTo>
                  <a:pt x="78" y="354"/>
                </a:lnTo>
                <a:cubicBezTo>
                  <a:pt x="78" y="354"/>
                  <a:pt x="78" y="354"/>
                  <a:pt x="78" y="361"/>
                </a:cubicBezTo>
                <a:lnTo>
                  <a:pt x="85" y="361"/>
                </a:lnTo>
                <a:cubicBezTo>
                  <a:pt x="92" y="361"/>
                  <a:pt x="92" y="361"/>
                  <a:pt x="92" y="361"/>
                </a:cubicBezTo>
                <a:cubicBezTo>
                  <a:pt x="99" y="361"/>
                  <a:pt x="99" y="361"/>
                  <a:pt x="99" y="361"/>
                </a:cubicBezTo>
                <a:lnTo>
                  <a:pt x="106" y="361"/>
                </a:lnTo>
                <a:cubicBezTo>
                  <a:pt x="99" y="361"/>
                  <a:pt x="106" y="368"/>
                  <a:pt x="99" y="368"/>
                </a:cubicBezTo>
                <a:cubicBezTo>
                  <a:pt x="99" y="368"/>
                  <a:pt x="99" y="368"/>
                  <a:pt x="106" y="368"/>
                </a:cubicBezTo>
                <a:cubicBezTo>
                  <a:pt x="113" y="368"/>
                  <a:pt x="113" y="368"/>
                  <a:pt x="113" y="375"/>
                </a:cubicBezTo>
                <a:lnTo>
                  <a:pt x="113" y="368"/>
                </a:lnTo>
                <a:lnTo>
                  <a:pt x="113" y="375"/>
                </a:lnTo>
                <a:cubicBezTo>
                  <a:pt x="113" y="375"/>
                  <a:pt x="113" y="375"/>
                  <a:pt x="120" y="375"/>
                </a:cubicBezTo>
                <a:lnTo>
                  <a:pt x="127" y="375"/>
                </a:lnTo>
                <a:lnTo>
                  <a:pt x="127" y="382"/>
                </a:lnTo>
                <a:lnTo>
                  <a:pt x="134" y="382"/>
                </a:lnTo>
                <a:lnTo>
                  <a:pt x="134" y="389"/>
                </a:lnTo>
                <a:lnTo>
                  <a:pt x="127" y="389"/>
                </a:lnTo>
                <a:lnTo>
                  <a:pt x="127" y="396"/>
                </a:lnTo>
                <a:cubicBezTo>
                  <a:pt x="134" y="396"/>
                  <a:pt x="134" y="396"/>
                  <a:pt x="134" y="396"/>
                </a:cubicBezTo>
                <a:cubicBezTo>
                  <a:pt x="141" y="396"/>
                  <a:pt x="141" y="389"/>
                  <a:pt x="141" y="389"/>
                </a:cubicBezTo>
                <a:cubicBezTo>
                  <a:pt x="141" y="396"/>
                  <a:pt x="148" y="396"/>
                  <a:pt x="148" y="396"/>
                </a:cubicBezTo>
                <a:cubicBezTo>
                  <a:pt x="155" y="396"/>
                  <a:pt x="155" y="396"/>
                  <a:pt x="155" y="396"/>
                </a:cubicBezTo>
                <a:lnTo>
                  <a:pt x="163" y="396"/>
                </a:lnTo>
                <a:cubicBezTo>
                  <a:pt x="163" y="396"/>
                  <a:pt x="163" y="403"/>
                  <a:pt x="170" y="403"/>
                </a:cubicBezTo>
                <a:cubicBezTo>
                  <a:pt x="177" y="403"/>
                  <a:pt x="177" y="410"/>
                  <a:pt x="177" y="410"/>
                </a:cubicBezTo>
                <a:cubicBezTo>
                  <a:pt x="177" y="417"/>
                  <a:pt x="170" y="417"/>
                  <a:pt x="170" y="417"/>
                </a:cubicBezTo>
                <a:cubicBezTo>
                  <a:pt x="170" y="417"/>
                  <a:pt x="170" y="417"/>
                  <a:pt x="170" y="424"/>
                </a:cubicBezTo>
                <a:cubicBezTo>
                  <a:pt x="170" y="424"/>
                  <a:pt x="170" y="424"/>
                  <a:pt x="163" y="424"/>
                </a:cubicBezTo>
                <a:cubicBezTo>
                  <a:pt x="163" y="424"/>
                  <a:pt x="163" y="424"/>
                  <a:pt x="163" y="431"/>
                </a:cubicBezTo>
                <a:lnTo>
                  <a:pt x="163" y="438"/>
                </a:lnTo>
                <a:cubicBezTo>
                  <a:pt x="163" y="438"/>
                  <a:pt x="163" y="438"/>
                  <a:pt x="163" y="445"/>
                </a:cubicBezTo>
                <a:cubicBezTo>
                  <a:pt x="155" y="445"/>
                  <a:pt x="155" y="445"/>
                  <a:pt x="155" y="452"/>
                </a:cubicBezTo>
                <a:cubicBezTo>
                  <a:pt x="155" y="452"/>
                  <a:pt x="155" y="452"/>
                  <a:pt x="148" y="452"/>
                </a:cubicBezTo>
                <a:cubicBezTo>
                  <a:pt x="148" y="452"/>
                  <a:pt x="148" y="452"/>
                  <a:pt x="148" y="460"/>
                </a:cubicBezTo>
                <a:cubicBezTo>
                  <a:pt x="148" y="460"/>
                  <a:pt x="148" y="452"/>
                  <a:pt x="141" y="452"/>
                </a:cubicBezTo>
                <a:cubicBezTo>
                  <a:pt x="141" y="460"/>
                  <a:pt x="141" y="460"/>
                  <a:pt x="141" y="460"/>
                </a:cubicBezTo>
                <a:cubicBezTo>
                  <a:pt x="141" y="460"/>
                  <a:pt x="141" y="460"/>
                  <a:pt x="134" y="460"/>
                </a:cubicBezTo>
                <a:cubicBezTo>
                  <a:pt x="141" y="460"/>
                  <a:pt x="134" y="467"/>
                  <a:pt x="134" y="467"/>
                </a:cubicBezTo>
                <a:cubicBezTo>
                  <a:pt x="141" y="474"/>
                  <a:pt x="134" y="474"/>
                  <a:pt x="134" y="474"/>
                </a:cubicBezTo>
                <a:cubicBezTo>
                  <a:pt x="134" y="481"/>
                  <a:pt x="127" y="481"/>
                  <a:pt x="127" y="481"/>
                </a:cubicBezTo>
                <a:cubicBezTo>
                  <a:pt x="127" y="481"/>
                  <a:pt x="134" y="481"/>
                  <a:pt x="134" y="474"/>
                </a:cubicBezTo>
                <a:lnTo>
                  <a:pt x="127" y="474"/>
                </a:lnTo>
                <a:cubicBezTo>
                  <a:pt x="127" y="474"/>
                  <a:pt x="127" y="474"/>
                  <a:pt x="127" y="481"/>
                </a:cubicBezTo>
                <a:cubicBezTo>
                  <a:pt x="170" y="523"/>
                  <a:pt x="233" y="551"/>
                  <a:pt x="297" y="551"/>
                </a:cubicBezTo>
                <a:cubicBezTo>
                  <a:pt x="417" y="551"/>
                  <a:pt x="516" y="460"/>
                  <a:pt x="537" y="347"/>
                </a:cubicBezTo>
                <a:cubicBezTo>
                  <a:pt x="537" y="339"/>
                  <a:pt x="537" y="339"/>
                  <a:pt x="537" y="339"/>
                </a:cubicBezTo>
                <a:cubicBezTo>
                  <a:pt x="537" y="332"/>
                  <a:pt x="530" y="332"/>
                  <a:pt x="530" y="332"/>
                </a:cubicBezTo>
                <a:cubicBezTo>
                  <a:pt x="530" y="332"/>
                  <a:pt x="530" y="332"/>
                  <a:pt x="530" y="325"/>
                </a:cubicBezTo>
                <a:cubicBezTo>
                  <a:pt x="530" y="325"/>
                  <a:pt x="530" y="325"/>
                  <a:pt x="530" y="318"/>
                </a:cubicBezTo>
                <a:lnTo>
                  <a:pt x="530" y="311"/>
                </a:lnTo>
                <a:cubicBezTo>
                  <a:pt x="530" y="311"/>
                  <a:pt x="530" y="311"/>
                  <a:pt x="523" y="311"/>
                </a:cubicBezTo>
                <a:cubicBezTo>
                  <a:pt x="523" y="304"/>
                  <a:pt x="523" y="304"/>
                  <a:pt x="523" y="304"/>
                </a:cubicBezTo>
                <a:cubicBezTo>
                  <a:pt x="516" y="304"/>
                  <a:pt x="516" y="304"/>
                  <a:pt x="516" y="304"/>
                </a:cubicBezTo>
                <a:cubicBezTo>
                  <a:pt x="516" y="304"/>
                  <a:pt x="516" y="304"/>
                  <a:pt x="523" y="304"/>
                </a:cubicBezTo>
                <a:lnTo>
                  <a:pt x="516" y="304"/>
                </a:lnTo>
                <a:lnTo>
                  <a:pt x="516" y="297"/>
                </a:lnTo>
                <a:cubicBezTo>
                  <a:pt x="516" y="297"/>
                  <a:pt x="516" y="297"/>
                  <a:pt x="516" y="290"/>
                </a:cubicBezTo>
                <a:cubicBezTo>
                  <a:pt x="516" y="297"/>
                  <a:pt x="516" y="297"/>
                  <a:pt x="509" y="297"/>
                </a:cubicBezTo>
                <a:cubicBezTo>
                  <a:pt x="509" y="290"/>
                  <a:pt x="509" y="290"/>
                  <a:pt x="509" y="290"/>
                </a:cubicBezTo>
                <a:cubicBezTo>
                  <a:pt x="509" y="290"/>
                  <a:pt x="509" y="290"/>
                  <a:pt x="509" y="297"/>
                </a:cubicBezTo>
                <a:cubicBezTo>
                  <a:pt x="509" y="297"/>
                  <a:pt x="509" y="297"/>
                  <a:pt x="502" y="297"/>
                </a:cubicBezTo>
                <a:lnTo>
                  <a:pt x="502" y="304"/>
                </a:lnTo>
                <a:cubicBezTo>
                  <a:pt x="495" y="304"/>
                  <a:pt x="495" y="304"/>
                  <a:pt x="495" y="304"/>
                </a:cubicBezTo>
                <a:lnTo>
                  <a:pt x="488" y="311"/>
                </a:lnTo>
                <a:cubicBezTo>
                  <a:pt x="481" y="311"/>
                  <a:pt x="481" y="311"/>
                  <a:pt x="481" y="311"/>
                </a:cubicBezTo>
                <a:cubicBezTo>
                  <a:pt x="481" y="311"/>
                  <a:pt x="481" y="311"/>
                  <a:pt x="481" y="318"/>
                </a:cubicBezTo>
                <a:lnTo>
                  <a:pt x="481" y="325"/>
                </a:lnTo>
                <a:cubicBezTo>
                  <a:pt x="481" y="325"/>
                  <a:pt x="481" y="325"/>
                  <a:pt x="481" y="332"/>
                </a:cubicBezTo>
                <a:cubicBezTo>
                  <a:pt x="481" y="332"/>
                  <a:pt x="481" y="332"/>
                  <a:pt x="474" y="332"/>
                </a:cubicBezTo>
                <a:cubicBezTo>
                  <a:pt x="474" y="325"/>
                  <a:pt x="474" y="325"/>
                  <a:pt x="466" y="325"/>
                </a:cubicBezTo>
                <a:cubicBezTo>
                  <a:pt x="466" y="325"/>
                  <a:pt x="466" y="325"/>
                  <a:pt x="466" y="318"/>
                </a:cubicBezTo>
                <a:lnTo>
                  <a:pt x="466" y="311"/>
                </a:lnTo>
                <a:cubicBezTo>
                  <a:pt x="466" y="311"/>
                  <a:pt x="466" y="304"/>
                  <a:pt x="459" y="304"/>
                </a:cubicBezTo>
                <a:cubicBezTo>
                  <a:pt x="459" y="297"/>
                  <a:pt x="459" y="297"/>
                  <a:pt x="459" y="297"/>
                </a:cubicBezTo>
                <a:cubicBezTo>
                  <a:pt x="466" y="297"/>
                  <a:pt x="459" y="297"/>
                  <a:pt x="459" y="297"/>
                </a:cubicBezTo>
                <a:cubicBezTo>
                  <a:pt x="452" y="297"/>
                  <a:pt x="452" y="297"/>
                  <a:pt x="452" y="297"/>
                </a:cubicBezTo>
                <a:cubicBezTo>
                  <a:pt x="452" y="297"/>
                  <a:pt x="452" y="297"/>
                  <a:pt x="452" y="290"/>
                </a:cubicBezTo>
                <a:cubicBezTo>
                  <a:pt x="452" y="297"/>
                  <a:pt x="452" y="290"/>
                  <a:pt x="452" y="290"/>
                </a:cubicBezTo>
                <a:cubicBezTo>
                  <a:pt x="445" y="290"/>
                  <a:pt x="445" y="290"/>
                  <a:pt x="445" y="290"/>
                </a:cubicBezTo>
                <a:cubicBezTo>
                  <a:pt x="445" y="283"/>
                  <a:pt x="445" y="283"/>
                  <a:pt x="445" y="283"/>
                </a:cubicBezTo>
                <a:cubicBezTo>
                  <a:pt x="445" y="283"/>
                  <a:pt x="438" y="290"/>
                  <a:pt x="438" y="283"/>
                </a:cubicBezTo>
                <a:lnTo>
                  <a:pt x="431" y="283"/>
                </a:lnTo>
                <a:cubicBezTo>
                  <a:pt x="431" y="290"/>
                  <a:pt x="431" y="290"/>
                  <a:pt x="431" y="290"/>
                </a:cubicBezTo>
                <a:lnTo>
                  <a:pt x="431" y="283"/>
                </a:lnTo>
                <a:cubicBezTo>
                  <a:pt x="424" y="283"/>
                  <a:pt x="424" y="283"/>
                  <a:pt x="424" y="283"/>
                </a:cubicBezTo>
                <a:cubicBezTo>
                  <a:pt x="417" y="283"/>
                  <a:pt x="417" y="283"/>
                  <a:pt x="417" y="283"/>
                </a:cubicBezTo>
                <a:lnTo>
                  <a:pt x="410" y="283"/>
                </a:lnTo>
                <a:cubicBezTo>
                  <a:pt x="410" y="283"/>
                  <a:pt x="403" y="283"/>
                  <a:pt x="403" y="276"/>
                </a:cubicBezTo>
                <a:cubicBezTo>
                  <a:pt x="403" y="276"/>
                  <a:pt x="403" y="276"/>
                  <a:pt x="403" y="269"/>
                </a:cubicBezTo>
                <a:cubicBezTo>
                  <a:pt x="396" y="269"/>
                  <a:pt x="396" y="269"/>
                  <a:pt x="396" y="269"/>
                </a:cubicBezTo>
                <a:cubicBezTo>
                  <a:pt x="396" y="269"/>
                  <a:pt x="396" y="269"/>
                  <a:pt x="396" y="276"/>
                </a:cubicBezTo>
                <a:cubicBezTo>
                  <a:pt x="396" y="276"/>
                  <a:pt x="396" y="276"/>
                  <a:pt x="396" y="283"/>
                </a:cubicBezTo>
                <a:cubicBezTo>
                  <a:pt x="396" y="283"/>
                  <a:pt x="396" y="283"/>
                  <a:pt x="403" y="283"/>
                </a:cubicBezTo>
                <a:cubicBezTo>
                  <a:pt x="403" y="283"/>
                  <a:pt x="403" y="283"/>
                  <a:pt x="396" y="283"/>
                </a:cubicBezTo>
                <a:lnTo>
                  <a:pt x="403" y="283"/>
                </a:lnTo>
                <a:cubicBezTo>
                  <a:pt x="396" y="283"/>
                  <a:pt x="396" y="283"/>
                  <a:pt x="403" y="283"/>
                </a:cubicBezTo>
                <a:lnTo>
                  <a:pt x="403" y="290"/>
                </a:lnTo>
                <a:cubicBezTo>
                  <a:pt x="403" y="283"/>
                  <a:pt x="403" y="283"/>
                  <a:pt x="403" y="283"/>
                </a:cubicBezTo>
                <a:lnTo>
                  <a:pt x="403" y="290"/>
                </a:lnTo>
                <a:cubicBezTo>
                  <a:pt x="410" y="290"/>
                  <a:pt x="410" y="290"/>
                  <a:pt x="410" y="290"/>
                </a:cubicBezTo>
                <a:cubicBezTo>
                  <a:pt x="417" y="283"/>
                  <a:pt x="417" y="283"/>
                  <a:pt x="417" y="283"/>
                </a:cubicBezTo>
                <a:lnTo>
                  <a:pt x="417" y="290"/>
                </a:lnTo>
                <a:lnTo>
                  <a:pt x="424" y="290"/>
                </a:lnTo>
                <a:cubicBezTo>
                  <a:pt x="424" y="290"/>
                  <a:pt x="424" y="290"/>
                  <a:pt x="424" y="297"/>
                </a:cubicBezTo>
                <a:cubicBezTo>
                  <a:pt x="424" y="304"/>
                  <a:pt x="424" y="304"/>
                  <a:pt x="424" y="304"/>
                </a:cubicBezTo>
                <a:cubicBezTo>
                  <a:pt x="417" y="304"/>
                  <a:pt x="417" y="304"/>
                  <a:pt x="417" y="304"/>
                </a:cubicBezTo>
                <a:lnTo>
                  <a:pt x="417" y="311"/>
                </a:lnTo>
                <a:cubicBezTo>
                  <a:pt x="410" y="311"/>
                  <a:pt x="410" y="311"/>
                  <a:pt x="410" y="311"/>
                </a:cubicBezTo>
                <a:lnTo>
                  <a:pt x="403" y="311"/>
                </a:lnTo>
                <a:cubicBezTo>
                  <a:pt x="403" y="318"/>
                  <a:pt x="403" y="318"/>
                  <a:pt x="396" y="318"/>
                </a:cubicBezTo>
                <a:lnTo>
                  <a:pt x="389" y="318"/>
                </a:lnTo>
                <a:cubicBezTo>
                  <a:pt x="382" y="325"/>
                  <a:pt x="382" y="325"/>
                  <a:pt x="382" y="318"/>
                </a:cubicBezTo>
                <a:cubicBezTo>
                  <a:pt x="382" y="318"/>
                  <a:pt x="382" y="318"/>
                  <a:pt x="382" y="311"/>
                </a:cubicBezTo>
                <a:cubicBezTo>
                  <a:pt x="382" y="311"/>
                  <a:pt x="375" y="311"/>
                  <a:pt x="375" y="304"/>
                </a:cubicBezTo>
                <a:cubicBezTo>
                  <a:pt x="375" y="304"/>
                  <a:pt x="375" y="304"/>
                  <a:pt x="368" y="297"/>
                </a:cubicBezTo>
                <a:cubicBezTo>
                  <a:pt x="368" y="297"/>
                  <a:pt x="368" y="297"/>
                  <a:pt x="368" y="290"/>
                </a:cubicBezTo>
                <a:cubicBezTo>
                  <a:pt x="368" y="283"/>
                  <a:pt x="361" y="283"/>
                  <a:pt x="361" y="283"/>
                </a:cubicBezTo>
                <a:cubicBezTo>
                  <a:pt x="361" y="276"/>
                  <a:pt x="361" y="276"/>
                  <a:pt x="361" y="276"/>
                </a:cubicBezTo>
                <a:cubicBezTo>
                  <a:pt x="361" y="269"/>
                  <a:pt x="353" y="269"/>
                  <a:pt x="353" y="269"/>
                </a:cubicBezTo>
                <a:cubicBezTo>
                  <a:pt x="353" y="269"/>
                  <a:pt x="353" y="269"/>
                  <a:pt x="361" y="262"/>
                </a:cubicBezTo>
                <a:cubicBezTo>
                  <a:pt x="361" y="254"/>
                  <a:pt x="361" y="254"/>
                  <a:pt x="361" y="254"/>
                </a:cubicBezTo>
                <a:cubicBezTo>
                  <a:pt x="361" y="254"/>
                  <a:pt x="361" y="254"/>
                  <a:pt x="353" y="254"/>
                </a:cubicBezTo>
                <a:cubicBezTo>
                  <a:pt x="353" y="254"/>
                  <a:pt x="353" y="254"/>
                  <a:pt x="346" y="254"/>
                </a:cubicBezTo>
                <a:cubicBezTo>
                  <a:pt x="346" y="254"/>
                  <a:pt x="346" y="247"/>
                  <a:pt x="346" y="254"/>
                </a:cubicBezTo>
                <a:cubicBezTo>
                  <a:pt x="346" y="254"/>
                  <a:pt x="346" y="254"/>
                  <a:pt x="339" y="254"/>
                </a:cubicBezTo>
                <a:cubicBezTo>
                  <a:pt x="339" y="247"/>
                  <a:pt x="339" y="247"/>
                  <a:pt x="339" y="247"/>
                </a:cubicBezTo>
                <a:cubicBezTo>
                  <a:pt x="332" y="247"/>
                  <a:pt x="332" y="247"/>
                  <a:pt x="332" y="247"/>
                </a:cubicBezTo>
                <a:cubicBezTo>
                  <a:pt x="339" y="247"/>
                  <a:pt x="339" y="247"/>
                  <a:pt x="332" y="247"/>
                </a:cubicBezTo>
                <a:lnTo>
                  <a:pt x="339" y="247"/>
                </a:lnTo>
                <a:lnTo>
                  <a:pt x="332" y="247"/>
                </a:lnTo>
                <a:cubicBezTo>
                  <a:pt x="332" y="240"/>
                  <a:pt x="332" y="240"/>
                  <a:pt x="332" y="240"/>
                </a:cubicBezTo>
                <a:cubicBezTo>
                  <a:pt x="332" y="240"/>
                  <a:pt x="332" y="240"/>
                  <a:pt x="339" y="240"/>
                </a:cubicBezTo>
                <a:cubicBezTo>
                  <a:pt x="332" y="240"/>
                  <a:pt x="332" y="240"/>
                  <a:pt x="332" y="240"/>
                </a:cubicBezTo>
                <a:lnTo>
                  <a:pt x="339" y="240"/>
                </a:lnTo>
                <a:lnTo>
                  <a:pt x="346" y="240"/>
                </a:lnTo>
                <a:cubicBezTo>
                  <a:pt x="346" y="240"/>
                  <a:pt x="346" y="240"/>
                  <a:pt x="339" y="240"/>
                </a:cubicBezTo>
                <a:cubicBezTo>
                  <a:pt x="339" y="240"/>
                  <a:pt x="339" y="240"/>
                  <a:pt x="339" y="233"/>
                </a:cubicBezTo>
                <a:lnTo>
                  <a:pt x="346" y="240"/>
                </a:lnTo>
                <a:lnTo>
                  <a:pt x="346" y="233"/>
                </a:lnTo>
                <a:cubicBezTo>
                  <a:pt x="346" y="240"/>
                  <a:pt x="346" y="240"/>
                  <a:pt x="346" y="240"/>
                </a:cubicBezTo>
                <a:cubicBezTo>
                  <a:pt x="346" y="233"/>
                  <a:pt x="346" y="233"/>
                  <a:pt x="346" y="233"/>
                </a:cubicBezTo>
                <a:lnTo>
                  <a:pt x="353" y="233"/>
                </a:lnTo>
                <a:cubicBezTo>
                  <a:pt x="353" y="233"/>
                  <a:pt x="353" y="233"/>
                  <a:pt x="361" y="233"/>
                </a:cubicBezTo>
                <a:cubicBezTo>
                  <a:pt x="361" y="233"/>
                  <a:pt x="361" y="240"/>
                  <a:pt x="368" y="240"/>
                </a:cubicBezTo>
                <a:lnTo>
                  <a:pt x="375" y="240"/>
                </a:lnTo>
                <a:lnTo>
                  <a:pt x="375" y="233"/>
                </a:lnTo>
                <a:cubicBezTo>
                  <a:pt x="375" y="226"/>
                  <a:pt x="375" y="226"/>
                  <a:pt x="375" y="226"/>
                </a:cubicBezTo>
                <a:lnTo>
                  <a:pt x="368" y="226"/>
                </a:lnTo>
                <a:lnTo>
                  <a:pt x="361" y="226"/>
                </a:lnTo>
                <a:cubicBezTo>
                  <a:pt x="361" y="226"/>
                  <a:pt x="368" y="226"/>
                  <a:pt x="368" y="219"/>
                </a:cubicBezTo>
                <a:cubicBezTo>
                  <a:pt x="368" y="219"/>
                  <a:pt x="368" y="219"/>
                  <a:pt x="361" y="219"/>
                </a:cubicBezTo>
                <a:cubicBezTo>
                  <a:pt x="353" y="219"/>
                  <a:pt x="353" y="219"/>
                  <a:pt x="353" y="219"/>
                </a:cubicBezTo>
                <a:cubicBezTo>
                  <a:pt x="353" y="219"/>
                  <a:pt x="361" y="219"/>
                  <a:pt x="361" y="226"/>
                </a:cubicBezTo>
                <a:cubicBezTo>
                  <a:pt x="361" y="226"/>
                  <a:pt x="361" y="226"/>
                  <a:pt x="353" y="226"/>
                </a:cubicBezTo>
                <a:cubicBezTo>
                  <a:pt x="353" y="219"/>
                  <a:pt x="353" y="219"/>
                  <a:pt x="353" y="219"/>
                </a:cubicBezTo>
                <a:cubicBezTo>
                  <a:pt x="353" y="219"/>
                  <a:pt x="353" y="219"/>
                  <a:pt x="346" y="219"/>
                </a:cubicBezTo>
                <a:cubicBezTo>
                  <a:pt x="346" y="219"/>
                  <a:pt x="346" y="219"/>
                  <a:pt x="353" y="219"/>
                </a:cubicBezTo>
                <a:cubicBezTo>
                  <a:pt x="346" y="219"/>
                  <a:pt x="346" y="219"/>
                  <a:pt x="346" y="219"/>
                </a:cubicBezTo>
                <a:cubicBezTo>
                  <a:pt x="346" y="219"/>
                  <a:pt x="339" y="219"/>
                  <a:pt x="346" y="219"/>
                </a:cubicBezTo>
                <a:cubicBezTo>
                  <a:pt x="346" y="226"/>
                  <a:pt x="346" y="226"/>
                  <a:pt x="346" y="226"/>
                </a:cubicBezTo>
                <a:cubicBezTo>
                  <a:pt x="346" y="226"/>
                  <a:pt x="346" y="226"/>
                  <a:pt x="339" y="226"/>
                </a:cubicBezTo>
                <a:cubicBezTo>
                  <a:pt x="339" y="226"/>
                  <a:pt x="339" y="226"/>
                  <a:pt x="339" y="233"/>
                </a:cubicBezTo>
                <a:cubicBezTo>
                  <a:pt x="339" y="240"/>
                  <a:pt x="339" y="240"/>
                  <a:pt x="339" y="240"/>
                </a:cubicBezTo>
                <a:lnTo>
                  <a:pt x="332" y="240"/>
                </a:lnTo>
                <a:cubicBezTo>
                  <a:pt x="332" y="240"/>
                  <a:pt x="332" y="240"/>
                  <a:pt x="325" y="240"/>
                </a:cubicBezTo>
                <a:cubicBezTo>
                  <a:pt x="325" y="240"/>
                  <a:pt x="325" y="240"/>
                  <a:pt x="325" y="247"/>
                </a:cubicBezTo>
                <a:cubicBezTo>
                  <a:pt x="325" y="247"/>
                  <a:pt x="325" y="247"/>
                  <a:pt x="325" y="254"/>
                </a:cubicBezTo>
                <a:lnTo>
                  <a:pt x="325" y="247"/>
                </a:lnTo>
                <a:cubicBezTo>
                  <a:pt x="325" y="247"/>
                  <a:pt x="325" y="247"/>
                  <a:pt x="318" y="254"/>
                </a:cubicBezTo>
                <a:cubicBezTo>
                  <a:pt x="318" y="247"/>
                  <a:pt x="318" y="247"/>
                  <a:pt x="318" y="247"/>
                </a:cubicBezTo>
                <a:lnTo>
                  <a:pt x="325" y="247"/>
                </a:lnTo>
                <a:lnTo>
                  <a:pt x="318" y="247"/>
                </a:lnTo>
                <a:cubicBezTo>
                  <a:pt x="318" y="247"/>
                  <a:pt x="318" y="247"/>
                  <a:pt x="318" y="240"/>
                </a:cubicBezTo>
                <a:cubicBezTo>
                  <a:pt x="318" y="247"/>
                  <a:pt x="318" y="240"/>
                  <a:pt x="318" y="240"/>
                </a:cubicBezTo>
                <a:lnTo>
                  <a:pt x="318" y="233"/>
                </a:lnTo>
                <a:cubicBezTo>
                  <a:pt x="318" y="233"/>
                  <a:pt x="318" y="233"/>
                  <a:pt x="311" y="233"/>
                </a:cubicBezTo>
                <a:lnTo>
                  <a:pt x="304" y="226"/>
                </a:lnTo>
                <a:cubicBezTo>
                  <a:pt x="297" y="226"/>
                  <a:pt x="297" y="226"/>
                  <a:pt x="297" y="226"/>
                </a:cubicBezTo>
                <a:lnTo>
                  <a:pt x="297" y="219"/>
                </a:lnTo>
                <a:lnTo>
                  <a:pt x="297" y="226"/>
                </a:lnTo>
                <a:cubicBezTo>
                  <a:pt x="297" y="233"/>
                  <a:pt x="297" y="233"/>
                  <a:pt x="297" y="233"/>
                </a:cubicBezTo>
                <a:lnTo>
                  <a:pt x="304" y="233"/>
                </a:lnTo>
                <a:cubicBezTo>
                  <a:pt x="311" y="240"/>
                  <a:pt x="311" y="240"/>
                  <a:pt x="311" y="240"/>
                </a:cubicBezTo>
                <a:lnTo>
                  <a:pt x="304" y="240"/>
                </a:lnTo>
                <a:cubicBezTo>
                  <a:pt x="311" y="240"/>
                  <a:pt x="311" y="240"/>
                  <a:pt x="311" y="240"/>
                </a:cubicBezTo>
                <a:cubicBezTo>
                  <a:pt x="311" y="240"/>
                  <a:pt x="311" y="240"/>
                  <a:pt x="311" y="247"/>
                </a:cubicBezTo>
                <a:cubicBezTo>
                  <a:pt x="311" y="247"/>
                  <a:pt x="311" y="247"/>
                  <a:pt x="304" y="247"/>
                </a:cubicBezTo>
                <a:lnTo>
                  <a:pt x="304" y="240"/>
                </a:lnTo>
                <a:cubicBezTo>
                  <a:pt x="304" y="240"/>
                  <a:pt x="304" y="240"/>
                  <a:pt x="297" y="240"/>
                </a:cubicBezTo>
                <a:cubicBezTo>
                  <a:pt x="297" y="233"/>
                  <a:pt x="297" y="240"/>
                  <a:pt x="297" y="233"/>
                </a:cubicBezTo>
                <a:cubicBezTo>
                  <a:pt x="297" y="233"/>
                  <a:pt x="297" y="233"/>
                  <a:pt x="290" y="233"/>
                </a:cubicBezTo>
                <a:lnTo>
                  <a:pt x="290" y="226"/>
                </a:lnTo>
                <a:lnTo>
                  <a:pt x="283" y="226"/>
                </a:lnTo>
                <a:cubicBezTo>
                  <a:pt x="283" y="226"/>
                  <a:pt x="283" y="233"/>
                  <a:pt x="276" y="233"/>
                </a:cubicBezTo>
                <a:cubicBezTo>
                  <a:pt x="276" y="226"/>
                  <a:pt x="276" y="233"/>
                  <a:pt x="276" y="233"/>
                </a:cubicBezTo>
                <a:cubicBezTo>
                  <a:pt x="276" y="233"/>
                  <a:pt x="276" y="226"/>
                  <a:pt x="269" y="233"/>
                </a:cubicBezTo>
                <a:cubicBezTo>
                  <a:pt x="269" y="240"/>
                  <a:pt x="262" y="233"/>
                  <a:pt x="262" y="240"/>
                </a:cubicBezTo>
                <a:cubicBezTo>
                  <a:pt x="262" y="240"/>
                  <a:pt x="262" y="240"/>
                  <a:pt x="262" y="247"/>
                </a:cubicBezTo>
                <a:lnTo>
                  <a:pt x="255" y="247"/>
                </a:lnTo>
                <a:cubicBezTo>
                  <a:pt x="255" y="247"/>
                  <a:pt x="255" y="247"/>
                  <a:pt x="255" y="254"/>
                </a:cubicBezTo>
                <a:lnTo>
                  <a:pt x="248" y="254"/>
                </a:lnTo>
                <a:cubicBezTo>
                  <a:pt x="248" y="254"/>
                  <a:pt x="248" y="254"/>
                  <a:pt x="240" y="254"/>
                </a:cubicBezTo>
                <a:cubicBezTo>
                  <a:pt x="240" y="247"/>
                  <a:pt x="240" y="247"/>
                  <a:pt x="240" y="247"/>
                </a:cubicBezTo>
                <a:cubicBezTo>
                  <a:pt x="233" y="247"/>
                  <a:pt x="240" y="247"/>
                  <a:pt x="240" y="247"/>
                </a:cubicBezTo>
                <a:lnTo>
                  <a:pt x="233" y="247"/>
                </a:lnTo>
                <a:cubicBezTo>
                  <a:pt x="233" y="247"/>
                  <a:pt x="233" y="247"/>
                  <a:pt x="240" y="247"/>
                </a:cubicBezTo>
                <a:cubicBezTo>
                  <a:pt x="240" y="247"/>
                  <a:pt x="240" y="247"/>
                  <a:pt x="233" y="247"/>
                </a:cubicBezTo>
                <a:lnTo>
                  <a:pt x="233" y="240"/>
                </a:lnTo>
                <a:cubicBezTo>
                  <a:pt x="240" y="240"/>
                  <a:pt x="240" y="240"/>
                  <a:pt x="240" y="233"/>
                </a:cubicBezTo>
                <a:cubicBezTo>
                  <a:pt x="240" y="233"/>
                  <a:pt x="240" y="233"/>
                  <a:pt x="233" y="233"/>
                </a:cubicBezTo>
                <a:lnTo>
                  <a:pt x="240" y="233"/>
                </a:lnTo>
                <a:cubicBezTo>
                  <a:pt x="240" y="226"/>
                  <a:pt x="240" y="226"/>
                  <a:pt x="240" y="226"/>
                </a:cubicBezTo>
                <a:lnTo>
                  <a:pt x="248" y="226"/>
                </a:lnTo>
                <a:cubicBezTo>
                  <a:pt x="248" y="226"/>
                  <a:pt x="255" y="233"/>
                  <a:pt x="255" y="226"/>
                </a:cubicBezTo>
                <a:lnTo>
                  <a:pt x="255" y="233"/>
                </a:lnTo>
                <a:cubicBezTo>
                  <a:pt x="255" y="226"/>
                  <a:pt x="255" y="226"/>
                  <a:pt x="255" y="226"/>
                </a:cubicBezTo>
                <a:cubicBezTo>
                  <a:pt x="262" y="226"/>
                  <a:pt x="262" y="226"/>
                  <a:pt x="262" y="226"/>
                </a:cubicBezTo>
                <a:lnTo>
                  <a:pt x="255" y="226"/>
                </a:lnTo>
                <a:cubicBezTo>
                  <a:pt x="255" y="226"/>
                  <a:pt x="255" y="226"/>
                  <a:pt x="262" y="219"/>
                </a:cubicBezTo>
                <a:cubicBezTo>
                  <a:pt x="262" y="226"/>
                  <a:pt x="262" y="226"/>
                  <a:pt x="262" y="226"/>
                </a:cubicBezTo>
                <a:lnTo>
                  <a:pt x="262" y="219"/>
                </a:lnTo>
                <a:cubicBezTo>
                  <a:pt x="255" y="219"/>
                  <a:pt x="262" y="219"/>
                  <a:pt x="255" y="219"/>
                </a:cubicBezTo>
                <a:cubicBezTo>
                  <a:pt x="255" y="212"/>
                  <a:pt x="255" y="212"/>
                  <a:pt x="255" y="212"/>
                </a:cubicBezTo>
                <a:lnTo>
                  <a:pt x="255" y="219"/>
                </a:lnTo>
                <a:cubicBezTo>
                  <a:pt x="255" y="212"/>
                  <a:pt x="255" y="212"/>
                  <a:pt x="248" y="212"/>
                </a:cubicBezTo>
                <a:lnTo>
                  <a:pt x="255" y="212"/>
                </a:lnTo>
                <a:cubicBezTo>
                  <a:pt x="255" y="212"/>
                  <a:pt x="255" y="212"/>
                  <a:pt x="255" y="205"/>
                </a:cubicBezTo>
                <a:cubicBezTo>
                  <a:pt x="255" y="205"/>
                  <a:pt x="255" y="205"/>
                  <a:pt x="262" y="205"/>
                </a:cubicBezTo>
                <a:lnTo>
                  <a:pt x="262" y="212"/>
                </a:lnTo>
                <a:cubicBezTo>
                  <a:pt x="262" y="205"/>
                  <a:pt x="262" y="212"/>
                  <a:pt x="262" y="212"/>
                </a:cubicBezTo>
                <a:cubicBezTo>
                  <a:pt x="262" y="205"/>
                  <a:pt x="262" y="205"/>
                  <a:pt x="262" y="205"/>
                </a:cubicBezTo>
                <a:cubicBezTo>
                  <a:pt x="262" y="205"/>
                  <a:pt x="262" y="205"/>
                  <a:pt x="269" y="205"/>
                </a:cubicBezTo>
                <a:cubicBezTo>
                  <a:pt x="269" y="198"/>
                  <a:pt x="269" y="198"/>
                  <a:pt x="269" y="198"/>
                </a:cubicBezTo>
                <a:lnTo>
                  <a:pt x="276" y="198"/>
                </a:lnTo>
                <a:cubicBezTo>
                  <a:pt x="276" y="198"/>
                  <a:pt x="276" y="191"/>
                  <a:pt x="283" y="198"/>
                </a:cubicBezTo>
                <a:cubicBezTo>
                  <a:pt x="283" y="198"/>
                  <a:pt x="283" y="198"/>
                  <a:pt x="283" y="191"/>
                </a:cubicBezTo>
                <a:cubicBezTo>
                  <a:pt x="283" y="191"/>
                  <a:pt x="283" y="191"/>
                  <a:pt x="283" y="198"/>
                </a:cubicBezTo>
                <a:cubicBezTo>
                  <a:pt x="283" y="198"/>
                  <a:pt x="283" y="198"/>
                  <a:pt x="283" y="191"/>
                </a:cubicBezTo>
                <a:cubicBezTo>
                  <a:pt x="283" y="191"/>
                  <a:pt x="283" y="191"/>
                  <a:pt x="290" y="191"/>
                </a:cubicBezTo>
                <a:lnTo>
                  <a:pt x="283" y="191"/>
                </a:lnTo>
                <a:cubicBezTo>
                  <a:pt x="283" y="191"/>
                  <a:pt x="283" y="191"/>
                  <a:pt x="283" y="184"/>
                </a:cubicBezTo>
                <a:cubicBezTo>
                  <a:pt x="283" y="184"/>
                  <a:pt x="283" y="184"/>
                  <a:pt x="290" y="184"/>
                </a:cubicBezTo>
                <a:lnTo>
                  <a:pt x="290" y="191"/>
                </a:lnTo>
                <a:lnTo>
                  <a:pt x="297" y="191"/>
                </a:lnTo>
                <a:lnTo>
                  <a:pt x="304" y="191"/>
                </a:lnTo>
                <a:cubicBezTo>
                  <a:pt x="304" y="191"/>
                  <a:pt x="304" y="191"/>
                  <a:pt x="311" y="191"/>
                </a:cubicBezTo>
                <a:lnTo>
                  <a:pt x="318" y="191"/>
                </a:lnTo>
                <a:cubicBezTo>
                  <a:pt x="318" y="184"/>
                  <a:pt x="318" y="191"/>
                  <a:pt x="318" y="184"/>
                </a:cubicBezTo>
                <a:lnTo>
                  <a:pt x="318" y="177"/>
                </a:lnTo>
                <a:cubicBezTo>
                  <a:pt x="325" y="177"/>
                  <a:pt x="325" y="177"/>
                  <a:pt x="325" y="177"/>
                </a:cubicBezTo>
                <a:cubicBezTo>
                  <a:pt x="325" y="177"/>
                  <a:pt x="325" y="177"/>
                  <a:pt x="325" y="184"/>
                </a:cubicBezTo>
                <a:cubicBezTo>
                  <a:pt x="325" y="184"/>
                  <a:pt x="325" y="184"/>
                  <a:pt x="325" y="177"/>
                </a:cubicBezTo>
                <a:cubicBezTo>
                  <a:pt x="325" y="177"/>
                  <a:pt x="325" y="177"/>
                  <a:pt x="332" y="177"/>
                </a:cubicBezTo>
                <a:lnTo>
                  <a:pt x="325" y="177"/>
                </a:lnTo>
                <a:cubicBezTo>
                  <a:pt x="325" y="177"/>
                  <a:pt x="325" y="177"/>
                  <a:pt x="325" y="170"/>
                </a:cubicBezTo>
                <a:cubicBezTo>
                  <a:pt x="332" y="170"/>
                  <a:pt x="332" y="170"/>
                  <a:pt x="332" y="170"/>
                </a:cubicBezTo>
                <a:lnTo>
                  <a:pt x="339" y="170"/>
                </a:lnTo>
                <a:lnTo>
                  <a:pt x="346" y="170"/>
                </a:lnTo>
                <a:lnTo>
                  <a:pt x="339" y="170"/>
                </a:lnTo>
                <a:lnTo>
                  <a:pt x="339" y="163"/>
                </a:lnTo>
                <a:lnTo>
                  <a:pt x="339" y="170"/>
                </a:lnTo>
                <a:cubicBezTo>
                  <a:pt x="339" y="170"/>
                  <a:pt x="339" y="170"/>
                  <a:pt x="332" y="170"/>
                </a:cubicBezTo>
                <a:cubicBezTo>
                  <a:pt x="325" y="170"/>
                  <a:pt x="325" y="170"/>
                  <a:pt x="325" y="170"/>
                </a:cubicBezTo>
                <a:cubicBezTo>
                  <a:pt x="318" y="170"/>
                  <a:pt x="318" y="163"/>
                  <a:pt x="318" y="163"/>
                </a:cubicBezTo>
                <a:cubicBezTo>
                  <a:pt x="318" y="163"/>
                  <a:pt x="318" y="163"/>
                  <a:pt x="318" y="156"/>
                </a:cubicBezTo>
                <a:lnTo>
                  <a:pt x="325" y="156"/>
                </a:lnTo>
                <a:lnTo>
                  <a:pt x="332" y="149"/>
                </a:lnTo>
                <a:cubicBezTo>
                  <a:pt x="332" y="141"/>
                  <a:pt x="332" y="141"/>
                  <a:pt x="332" y="141"/>
                </a:cubicBezTo>
                <a:cubicBezTo>
                  <a:pt x="332" y="141"/>
                  <a:pt x="332" y="141"/>
                  <a:pt x="325" y="141"/>
                </a:cubicBezTo>
                <a:cubicBezTo>
                  <a:pt x="325" y="141"/>
                  <a:pt x="325" y="141"/>
                  <a:pt x="325" y="149"/>
                </a:cubicBezTo>
                <a:cubicBezTo>
                  <a:pt x="318" y="149"/>
                  <a:pt x="318" y="149"/>
                  <a:pt x="318" y="149"/>
                </a:cubicBezTo>
                <a:cubicBezTo>
                  <a:pt x="318" y="149"/>
                  <a:pt x="318" y="149"/>
                  <a:pt x="318" y="156"/>
                </a:cubicBezTo>
                <a:cubicBezTo>
                  <a:pt x="311" y="156"/>
                  <a:pt x="311" y="156"/>
                  <a:pt x="311" y="156"/>
                </a:cubicBezTo>
                <a:cubicBezTo>
                  <a:pt x="311" y="163"/>
                  <a:pt x="311" y="163"/>
                  <a:pt x="311" y="163"/>
                </a:cubicBezTo>
                <a:cubicBezTo>
                  <a:pt x="311" y="170"/>
                  <a:pt x="311" y="170"/>
                  <a:pt x="311" y="170"/>
                </a:cubicBezTo>
                <a:lnTo>
                  <a:pt x="304" y="170"/>
                </a:lnTo>
                <a:cubicBezTo>
                  <a:pt x="311" y="170"/>
                  <a:pt x="311" y="170"/>
                  <a:pt x="311" y="170"/>
                </a:cubicBezTo>
                <a:lnTo>
                  <a:pt x="311" y="177"/>
                </a:lnTo>
                <a:lnTo>
                  <a:pt x="304" y="177"/>
                </a:lnTo>
                <a:lnTo>
                  <a:pt x="311" y="177"/>
                </a:lnTo>
                <a:cubicBezTo>
                  <a:pt x="304" y="177"/>
                  <a:pt x="304" y="177"/>
                  <a:pt x="304" y="177"/>
                </a:cubicBezTo>
                <a:cubicBezTo>
                  <a:pt x="304" y="184"/>
                  <a:pt x="304" y="184"/>
                  <a:pt x="304" y="184"/>
                </a:cubicBezTo>
                <a:cubicBezTo>
                  <a:pt x="304" y="184"/>
                  <a:pt x="304" y="184"/>
                  <a:pt x="297" y="184"/>
                </a:cubicBezTo>
                <a:cubicBezTo>
                  <a:pt x="297" y="184"/>
                  <a:pt x="297" y="184"/>
                  <a:pt x="297" y="177"/>
                </a:cubicBezTo>
                <a:cubicBezTo>
                  <a:pt x="297" y="177"/>
                  <a:pt x="297" y="177"/>
                  <a:pt x="290" y="177"/>
                </a:cubicBezTo>
                <a:cubicBezTo>
                  <a:pt x="290" y="177"/>
                  <a:pt x="290" y="177"/>
                  <a:pt x="290" y="170"/>
                </a:cubicBezTo>
                <a:lnTo>
                  <a:pt x="290" y="177"/>
                </a:lnTo>
                <a:cubicBezTo>
                  <a:pt x="283" y="177"/>
                  <a:pt x="283" y="177"/>
                  <a:pt x="283" y="177"/>
                </a:cubicBezTo>
                <a:cubicBezTo>
                  <a:pt x="276" y="177"/>
                  <a:pt x="276" y="177"/>
                  <a:pt x="276" y="177"/>
                </a:cubicBezTo>
                <a:lnTo>
                  <a:pt x="276" y="170"/>
                </a:lnTo>
                <a:cubicBezTo>
                  <a:pt x="276" y="170"/>
                  <a:pt x="276" y="170"/>
                  <a:pt x="276" y="177"/>
                </a:cubicBezTo>
                <a:cubicBezTo>
                  <a:pt x="276" y="170"/>
                  <a:pt x="276" y="170"/>
                  <a:pt x="276" y="170"/>
                </a:cubicBezTo>
                <a:lnTo>
                  <a:pt x="276" y="163"/>
                </a:lnTo>
                <a:cubicBezTo>
                  <a:pt x="276" y="170"/>
                  <a:pt x="276" y="163"/>
                  <a:pt x="276" y="163"/>
                </a:cubicBezTo>
                <a:lnTo>
                  <a:pt x="276" y="156"/>
                </a:lnTo>
                <a:cubicBezTo>
                  <a:pt x="283" y="156"/>
                  <a:pt x="283" y="156"/>
                  <a:pt x="283" y="156"/>
                </a:cubicBezTo>
                <a:cubicBezTo>
                  <a:pt x="283" y="156"/>
                  <a:pt x="283" y="156"/>
                  <a:pt x="290" y="156"/>
                </a:cubicBezTo>
                <a:cubicBezTo>
                  <a:pt x="290" y="156"/>
                  <a:pt x="290" y="156"/>
                  <a:pt x="290" y="149"/>
                </a:cubicBezTo>
                <a:cubicBezTo>
                  <a:pt x="297" y="149"/>
                  <a:pt x="297" y="149"/>
                  <a:pt x="297" y="149"/>
                </a:cubicBezTo>
                <a:cubicBezTo>
                  <a:pt x="297" y="141"/>
                  <a:pt x="297" y="141"/>
                  <a:pt x="297" y="141"/>
                </a:cubicBezTo>
                <a:cubicBezTo>
                  <a:pt x="297" y="134"/>
                  <a:pt x="304" y="134"/>
                  <a:pt x="304" y="134"/>
                </a:cubicBezTo>
                <a:cubicBezTo>
                  <a:pt x="311" y="134"/>
                  <a:pt x="311" y="134"/>
                  <a:pt x="311" y="134"/>
                </a:cubicBezTo>
                <a:cubicBezTo>
                  <a:pt x="311" y="134"/>
                  <a:pt x="311" y="134"/>
                  <a:pt x="311" y="127"/>
                </a:cubicBezTo>
                <a:cubicBezTo>
                  <a:pt x="311" y="127"/>
                  <a:pt x="311" y="127"/>
                  <a:pt x="318" y="127"/>
                </a:cubicBezTo>
                <a:cubicBezTo>
                  <a:pt x="318" y="127"/>
                  <a:pt x="318" y="127"/>
                  <a:pt x="318" y="120"/>
                </a:cubicBezTo>
                <a:cubicBezTo>
                  <a:pt x="318" y="127"/>
                  <a:pt x="318" y="127"/>
                  <a:pt x="325" y="127"/>
                </a:cubicBezTo>
                <a:cubicBezTo>
                  <a:pt x="325" y="120"/>
                  <a:pt x="325" y="120"/>
                  <a:pt x="325" y="120"/>
                </a:cubicBezTo>
                <a:cubicBezTo>
                  <a:pt x="332" y="120"/>
                  <a:pt x="332" y="120"/>
                  <a:pt x="332" y="120"/>
                </a:cubicBezTo>
                <a:cubicBezTo>
                  <a:pt x="339" y="120"/>
                  <a:pt x="339" y="120"/>
                  <a:pt x="339" y="120"/>
                </a:cubicBezTo>
                <a:cubicBezTo>
                  <a:pt x="339" y="120"/>
                  <a:pt x="339" y="120"/>
                  <a:pt x="346" y="120"/>
                </a:cubicBezTo>
                <a:cubicBezTo>
                  <a:pt x="346" y="120"/>
                  <a:pt x="346" y="120"/>
                  <a:pt x="339" y="120"/>
                </a:cubicBezTo>
                <a:cubicBezTo>
                  <a:pt x="339" y="127"/>
                  <a:pt x="339" y="127"/>
                  <a:pt x="346" y="127"/>
                </a:cubicBezTo>
                <a:cubicBezTo>
                  <a:pt x="346" y="127"/>
                  <a:pt x="346" y="127"/>
                  <a:pt x="353" y="127"/>
                </a:cubicBezTo>
                <a:lnTo>
                  <a:pt x="361" y="127"/>
                </a:lnTo>
                <a:cubicBezTo>
                  <a:pt x="361" y="127"/>
                  <a:pt x="361" y="127"/>
                  <a:pt x="368" y="127"/>
                </a:cubicBezTo>
                <a:lnTo>
                  <a:pt x="368" y="134"/>
                </a:lnTo>
                <a:cubicBezTo>
                  <a:pt x="368" y="134"/>
                  <a:pt x="368" y="134"/>
                  <a:pt x="375" y="134"/>
                </a:cubicBezTo>
                <a:cubicBezTo>
                  <a:pt x="375" y="141"/>
                  <a:pt x="375" y="141"/>
                  <a:pt x="375" y="141"/>
                </a:cubicBezTo>
                <a:cubicBezTo>
                  <a:pt x="368" y="141"/>
                  <a:pt x="361" y="141"/>
                  <a:pt x="353" y="141"/>
                </a:cubicBezTo>
                <a:lnTo>
                  <a:pt x="353" y="134"/>
                </a:lnTo>
                <a:cubicBezTo>
                  <a:pt x="353" y="141"/>
                  <a:pt x="353" y="141"/>
                  <a:pt x="353" y="141"/>
                </a:cubicBezTo>
                <a:cubicBezTo>
                  <a:pt x="361" y="141"/>
                  <a:pt x="361" y="141"/>
                  <a:pt x="353" y="141"/>
                </a:cubicBezTo>
                <a:cubicBezTo>
                  <a:pt x="353" y="149"/>
                  <a:pt x="361" y="149"/>
                  <a:pt x="361" y="149"/>
                </a:cubicBezTo>
                <a:cubicBezTo>
                  <a:pt x="368" y="156"/>
                  <a:pt x="368" y="156"/>
                  <a:pt x="368" y="149"/>
                </a:cubicBezTo>
                <a:cubicBezTo>
                  <a:pt x="361" y="149"/>
                  <a:pt x="361" y="149"/>
                  <a:pt x="361" y="149"/>
                </a:cubicBezTo>
                <a:cubicBezTo>
                  <a:pt x="368" y="149"/>
                  <a:pt x="368" y="149"/>
                  <a:pt x="368" y="149"/>
                </a:cubicBezTo>
                <a:cubicBezTo>
                  <a:pt x="368" y="149"/>
                  <a:pt x="368" y="149"/>
                  <a:pt x="375" y="149"/>
                </a:cubicBezTo>
                <a:cubicBezTo>
                  <a:pt x="375" y="149"/>
                  <a:pt x="375" y="149"/>
                  <a:pt x="375" y="141"/>
                </a:cubicBezTo>
                <a:cubicBezTo>
                  <a:pt x="382" y="141"/>
                  <a:pt x="382" y="141"/>
                  <a:pt x="382" y="141"/>
                </a:cubicBezTo>
                <a:cubicBezTo>
                  <a:pt x="382" y="141"/>
                  <a:pt x="382" y="141"/>
                  <a:pt x="382" y="134"/>
                </a:cubicBezTo>
                <a:cubicBezTo>
                  <a:pt x="382" y="134"/>
                  <a:pt x="382" y="134"/>
                  <a:pt x="382" y="127"/>
                </a:cubicBezTo>
                <a:lnTo>
                  <a:pt x="382" y="134"/>
                </a:lnTo>
                <a:cubicBezTo>
                  <a:pt x="382" y="134"/>
                  <a:pt x="389" y="134"/>
                  <a:pt x="389" y="127"/>
                </a:cubicBezTo>
                <a:cubicBezTo>
                  <a:pt x="389" y="134"/>
                  <a:pt x="389" y="134"/>
                  <a:pt x="389" y="134"/>
                </a:cubicBezTo>
                <a:cubicBezTo>
                  <a:pt x="389" y="134"/>
                  <a:pt x="389" y="134"/>
                  <a:pt x="382" y="134"/>
                </a:cubicBezTo>
                <a:cubicBezTo>
                  <a:pt x="389" y="134"/>
                  <a:pt x="389" y="141"/>
                  <a:pt x="389" y="141"/>
                </a:cubicBezTo>
                <a:cubicBezTo>
                  <a:pt x="389" y="141"/>
                  <a:pt x="389" y="141"/>
                  <a:pt x="396" y="141"/>
                </a:cubicBezTo>
                <a:cubicBezTo>
                  <a:pt x="396" y="134"/>
                  <a:pt x="396" y="134"/>
                  <a:pt x="396" y="134"/>
                </a:cubicBezTo>
                <a:lnTo>
                  <a:pt x="403" y="134"/>
                </a:lnTo>
                <a:cubicBezTo>
                  <a:pt x="403" y="134"/>
                  <a:pt x="403" y="134"/>
                  <a:pt x="403" y="127"/>
                </a:cubicBezTo>
                <a:lnTo>
                  <a:pt x="403" y="134"/>
                </a:lnTo>
                <a:cubicBezTo>
                  <a:pt x="410" y="134"/>
                  <a:pt x="403" y="127"/>
                  <a:pt x="410" y="127"/>
                </a:cubicBezTo>
                <a:cubicBezTo>
                  <a:pt x="410" y="127"/>
                  <a:pt x="410" y="127"/>
                  <a:pt x="410" y="134"/>
                </a:cubicBezTo>
                <a:cubicBezTo>
                  <a:pt x="410" y="134"/>
                  <a:pt x="410" y="134"/>
                  <a:pt x="417" y="127"/>
                </a:cubicBezTo>
                <a:cubicBezTo>
                  <a:pt x="417" y="127"/>
                  <a:pt x="417" y="134"/>
                  <a:pt x="417" y="127"/>
                </a:cubicBezTo>
                <a:cubicBezTo>
                  <a:pt x="417" y="127"/>
                  <a:pt x="417" y="127"/>
                  <a:pt x="424" y="127"/>
                </a:cubicBezTo>
                <a:cubicBezTo>
                  <a:pt x="424" y="134"/>
                  <a:pt x="424" y="134"/>
                  <a:pt x="424" y="134"/>
                </a:cubicBezTo>
                <a:lnTo>
                  <a:pt x="424" y="127"/>
                </a:lnTo>
                <a:cubicBezTo>
                  <a:pt x="431" y="127"/>
                  <a:pt x="431" y="127"/>
                  <a:pt x="431" y="127"/>
                </a:cubicBezTo>
                <a:cubicBezTo>
                  <a:pt x="431" y="127"/>
                  <a:pt x="431" y="127"/>
                  <a:pt x="438" y="127"/>
                </a:cubicBezTo>
                <a:cubicBezTo>
                  <a:pt x="438" y="127"/>
                  <a:pt x="445" y="127"/>
                  <a:pt x="452" y="134"/>
                </a:cubicBezTo>
                <a:lnTo>
                  <a:pt x="452" y="127"/>
                </a:lnTo>
                <a:cubicBezTo>
                  <a:pt x="445" y="127"/>
                  <a:pt x="452" y="127"/>
                  <a:pt x="445" y="127"/>
                </a:cubicBezTo>
                <a:cubicBezTo>
                  <a:pt x="445" y="120"/>
                  <a:pt x="445" y="120"/>
                  <a:pt x="445" y="120"/>
                </a:cubicBezTo>
                <a:cubicBezTo>
                  <a:pt x="445" y="120"/>
                  <a:pt x="445" y="113"/>
                  <a:pt x="452" y="113"/>
                </a:cubicBezTo>
                <a:cubicBezTo>
                  <a:pt x="445" y="106"/>
                  <a:pt x="438" y="99"/>
                  <a:pt x="431" y="99"/>
                </a:cubicBezTo>
                <a:cubicBezTo>
                  <a:pt x="424" y="99"/>
                  <a:pt x="424" y="99"/>
                  <a:pt x="424" y="99"/>
                </a:cubicBezTo>
                <a:cubicBezTo>
                  <a:pt x="424" y="99"/>
                  <a:pt x="424" y="99"/>
                  <a:pt x="417" y="99"/>
                </a:cubicBezTo>
                <a:cubicBezTo>
                  <a:pt x="417" y="99"/>
                  <a:pt x="417" y="99"/>
                  <a:pt x="417" y="106"/>
                </a:cubicBezTo>
                <a:cubicBezTo>
                  <a:pt x="417" y="106"/>
                  <a:pt x="417" y="106"/>
                  <a:pt x="424" y="106"/>
                </a:cubicBezTo>
                <a:cubicBezTo>
                  <a:pt x="417" y="106"/>
                  <a:pt x="417" y="106"/>
                  <a:pt x="417" y="106"/>
                </a:cubicBezTo>
                <a:cubicBezTo>
                  <a:pt x="410" y="106"/>
                  <a:pt x="410" y="106"/>
                  <a:pt x="410" y="106"/>
                </a:cubicBezTo>
                <a:cubicBezTo>
                  <a:pt x="410" y="106"/>
                  <a:pt x="410" y="99"/>
                  <a:pt x="417" y="99"/>
                </a:cubicBezTo>
                <a:cubicBezTo>
                  <a:pt x="417" y="99"/>
                  <a:pt x="417" y="99"/>
                  <a:pt x="417" y="92"/>
                </a:cubicBezTo>
                <a:lnTo>
                  <a:pt x="417" y="99"/>
                </a:lnTo>
                <a:cubicBezTo>
                  <a:pt x="424" y="92"/>
                  <a:pt x="424" y="92"/>
                  <a:pt x="424" y="92"/>
                </a:cubicBezTo>
                <a:cubicBezTo>
                  <a:pt x="389" y="71"/>
                  <a:pt x="346" y="57"/>
                  <a:pt x="297" y="57"/>
                </a:cubicBezTo>
                <a:cubicBezTo>
                  <a:pt x="262" y="57"/>
                  <a:pt x="226" y="71"/>
                  <a:pt x="191" y="85"/>
                </a:cubicBezTo>
                <a:close/>
                <a:moveTo>
                  <a:pt x="198" y="92"/>
                </a:moveTo>
                <a:lnTo>
                  <a:pt x="198" y="92"/>
                </a:lnTo>
                <a:close/>
                <a:moveTo>
                  <a:pt x="410" y="233"/>
                </a:moveTo>
                <a:lnTo>
                  <a:pt x="410" y="233"/>
                </a:lnTo>
                <a:cubicBezTo>
                  <a:pt x="410" y="233"/>
                  <a:pt x="410" y="233"/>
                  <a:pt x="403" y="233"/>
                </a:cubicBezTo>
                <a:cubicBezTo>
                  <a:pt x="410" y="233"/>
                  <a:pt x="410" y="233"/>
                  <a:pt x="410" y="233"/>
                </a:cubicBezTo>
                <a:lnTo>
                  <a:pt x="403" y="233"/>
                </a:lnTo>
                <a:cubicBezTo>
                  <a:pt x="403" y="226"/>
                  <a:pt x="403" y="226"/>
                  <a:pt x="403" y="226"/>
                </a:cubicBezTo>
                <a:lnTo>
                  <a:pt x="403" y="219"/>
                </a:lnTo>
                <a:lnTo>
                  <a:pt x="410" y="226"/>
                </a:lnTo>
                <a:cubicBezTo>
                  <a:pt x="410" y="219"/>
                  <a:pt x="410" y="219"/>
                  <a:pt x="410" y="219"/>
                </a:cubicBezTo>
                <a:cubicBezTo>
                  <a:pt x="410" y="219"/>
                  <a:pt x="410" y="219"/>
                  <a:pt x="403" y="219"/>
                </a:cubicBezTo>
                <a:cubicBezTo>
                  <a:pt x="403" y="219"/>
                  <a:pt x="403" y="219"/>
                  <a:pt x="396" y="219"/>
                </a:cubicBezTo>
                <a:lnTo>
                  <a:pt x="389" y="226"/>
                </a:lnTo>
                <a:lnTo>
                  <a:pt x="396" y="226"/>
                </a:lnTo>
                <a:cubicBezTo>
                  <a:pt x="396" y="226"/>
                  <a:pt x="389" y="233"/>
                  <a:pt x="396" y="233"/>
                </a:cubicBezTo>
                <a:cubicBezTo>
                  <a:pt x="396" y="233"/>
                  <a:pt x="396" y="233"/>
                  <a:pt x="396" y="240"/>
                </a:cubicBezTo>
                <a:lnTo>
                  <a:pt x="403" y="240"/>
                </a:lnTo>
                <a:cubicBezTo>
                  <a:pt x="396" y="240"/>
                  <a:pt x="396" y="240"/>
                  <a:pt x="396" y="240"/>
                </a:cubicBezTo>
                <a:cubicBezTo>
                  <a:pt x="396" y="247"/>
                  <a:pt x="396" y="247"/>
                  <a:pt x="396" y="247"/>
                </a:cubicBezTo>
                <a:cubicBezTo>
                  <a:pt x="396" y="247"/>
                  <a:pt x="396" y="247"/>
                  <a:pt x="403" y="247"/>
                </a:cubicBezTo>
                <a:cubicBezTo>
                  <a:pt x="403" y="254"/>
                  <a:pt x="403" y="254"/>
                  <a:pt x="410" y="254"/>
                </a:cubicBezTo>
                <a:cubicBezTo>
                  <a:pt x="410" y="247"/>
                  <a:pt x="410" y="247"/>
                  <a:pt x="410" y="247"/>
                </a:cubicBezTo>
                <a:cubicBezTo>
                  <a:pt x="410" y="240"/>
                  <a:pt x="410" y="240"/>
                  <a:pt x="410" y="240"/>
                </a:cubicBezTo>
                <a:cubicBezTo>
                  <a:pt x="410" y="233"/>
                  <a:pt x="410" y="233"/>
                  <a:pt x="410" y="233"/>
                </a:cubicBezTo>
                <a:cubicBezTo>
                  <a:pt x="410" y="233"/>
                  <a:pt x="410" y="233"/>
                  <a:pt x="410" y="240"/>
                </a:cubicBezTo>
                <a:cubicBezTo>
                  <a:pt x="410" y="233"/>
                  <a:pt x="410" y="233"/>
                  <a:pt x="410" y="233"/>
                </a:cubicBezTo>
                <a:close/>
                <a:moveTo>
                  <a:pt x="332" y="233"/>
                </a:moveTo>
                <a:lnTo>
                  <a:pt x="332" y="233"/>
                </a:lnTo>
                <a:close/>
                <a:moveTo>
                  <a:pt x="417" y="106"/>
                </a:moveTo>
                <a:lnTo>
                  <a:pt x="417" y="106"/>
                </a:lnTo>
                <a:cubicBezTo>
                  <a:pt x="417" y="113"/>
                  <a:pt x="417" y="106"/>
                  <a:pt x="417" y="113"/>
                </a:cubicBezTo>
                <a:lnTo>
                  <a:pt x="417" y="120"/>
                </a:lnTo>
                <a:cubicBezTo>
                  <a:pt x="417" y="120"/>
                  <a:pt x="417" y="120"/>
                  <a:pt x="410" y="120"/>
                </a:cubicBezTo>
                <a:lnTo>
                  <a:pt x="410" y="113"/>
                </a:lnTo>
                <a:cubicBezTo>
                  <a:pt x="403" y="113"/>
                  <a:pt x="403" y="113"/>
                  <a:pt x="403" y="113"/>
                </a:cubicBezTo>
                <a:cubicBezTo>
                  <a:pt x="410" y="113"/>
                  <a:pt x="410" y="113"/>
                  <a:pt x="410" y="113"/>
                </a:cubicBezTo>
                <a:cubicBezTo>
                  <a:pt x="410" y="113"/>
                  <a:pt x="410" y="113"/>
                  <a:pt x="403" y="106"/>
                </a:cubicBezTo>
                <a:lnTo>
                  <a:pt x="410" y="106"/>
                </a:lnTo>
                <a:lnTo>
                  <a:pt x="417" y="106"/>
                </a:lnTo>
                <a:close/>
                <a:moveTo>
                  <a:pt x="332" y="71"/>
                </a:moveTo>
                <a:lnTo>
                  <a:pt x="332" y="71"/>
                </a:lnTo>
                <a:cubicBezTo>
                  <a:pt x="325" y="71"/>
                  <a:pt x="325" y="71"/>
                  <a:pt x="325" y="71"/>
                </a:cubicBezTo>
                <a:cubicBezTo>
                  <a:pt x="325" y="71"/>
                  <a:pt x="325" y="71"/>
                  <a:pt x="318" y="71"/>
                </a:cubicBezTo>
                <a:cubicBezTo>
                  <a:pt x="318" y="71"/>
                  <a:pt x="318" y="71"/>
                  <a:pt x="325" y="71"/>
                </a:cubicBezTo>
                <a:cubicBezTo>
                  <a:pt x="318" y="71"/>
                  <a:pt x="311" y="71"/>
                  <a:pt x="311" y="71"/>
                </a:cubicBezTo>
                <a:cubicBezTo>
                  <a:pt x="311" y="71"/>
                  <a:pt x="311" y="71"/>
                  <a:pt x="311" y="64"/>
                </a:cubicBezTo>
                <a:cubicBezTo>
                  <a:pt x="318" y="64"/>
                  <a:pt x="318" y="64"/>
                  <a:pt x="318" y="64"/>
                </a:cubicBezTo>
                <a:cubicBezTo>
                  <a:pt x="318" y="71"/>
                  <a:pt x="318" y="64"/>
                  <a:pt x="325" y="71"/>
                </a:cubicBezTo>
                <a:lnTo>
                  <a:pt x="325" y="64"/>
                </a:lnTo>
                <a:cubicBezTo>
                  <a:pt x="325" y="64"/>
                  <a:pt x="325" y="64"/>
                  <a:pt x="325" y="71"/>
                </a:cubicBezTo>
                <a:cubicBezTo>
                  <a:pt x="325" y="64"/>
                  <a:pt x="325" y="64"/>
                  <a:pt x="332" y="64"/>
                </a:cubicBezTo>
                <a:cubicBezTo>
                  <a:pt x="332" y="64"/>
                  <a:pt x="332" y="71"/>
                  <a:pt x="339" y="71"/>
                </a:cubicBezTo>
                <a:cubicBezTo>
                  <a:pt x="332" y="71"/>
                  <a:pt x="332" y="71"/>
                  <a:pt x="332" y="71"/>
                </a:cubicBezTo>
                <a:close/>
                <a:moveTo>
                  <a:pt x="311" y="71"/>
                </a:moveTo>
                <a:lnTo>
                  <a:pt x="311" y="71"/>
                </a:lnTo>
                <a:cubicBezTo>
                  <a:pt x="318" y="71"/>
                  <a:pt x="318" y="71"/>
                  <a:pt x="318" y="71"/>
                </a:cubicBezTo>
                <a:lnTo>
                  <a:pt x="318" y="78"/>
                </a:lnTo>
                <a:cubicBezTo>
                  <a:pt x="311" y="78"/>
                  <a:pt x="311" y="78"/>
                  <a:pt x="311" y="78"/>
                </a:cubicBezTo>
                <a:cubicBezTo>
                  <a:pt x="311" y="85"/>
                  <a:pt x="311" y="85"/>
                  <a:pt x="311" y="85"/>
                </a:cubicBezTo>
                <a:cubicBezTo>
                  <a:pt x="304" y="85"/>
                  <a:pt x="304" y="85"/>
                  <a:pt x="304" y="85"/>
                </a:cubicBezTo>
                <a:cubicBezTo>
                  <a:pt x="304" y="85"/>
                  <a:pt x="304" y="85"/>
                  <a:pt x="311" y="85"/>
                </a:cubicBezTo>
                <a:cubicBezTo>
                  <a:pt x="304" y="85"/>
                  <a:pt x="304" y="78"/>
                  <a:pt x="304" y="78"/>
                </a:cubicBezTo>
                <a:lnTo>
                  <a:pt x="304" y="85"/>
                </a:lnTo>
                <a:cubicBezTo>
                  <a:pt x="297" y="85"/>
                  <a:pt x="297" y="78"/>
                  <a:pt x="297" y="78"/>
                </a:cubicBezTo>
                <a:cubicBezTo>
                  <a:pt x="304" y="78"/>
                  <a:pt x="304" y="78"/>
                  <a:pt x="304" y="78"/>
                </a:cubicBezTo>
                <a:cubicBezTo>
                  <a:pt x="304" y="78"/>
                  <a:pt x="304" y="78"/>
                  <a:pt x="297" y="78"/>
                </a:cubicBezTo>
                <a:cubicBezTo>
                  <a:pt x="297" y="78"/>
                  <a:pt x="297" y="78"/>
                  <a:pt x="297" y="71"/>
                </a:cubicBezTo>
                <a:cubicBezTo>
                  <a:pt x="297" y="71"/>
                  <a:pt x="297" y="71"/>
                  <a:pt x="290" y="71"/>
                </a:cubicBezTo>
                <a:cubicBezTo>
                  <a:pt x="290" y="71"/>
                  <a:pt x="290" y="71"/>
                  <a:pt x="297" y="71"/>
                </a:cubicBezTo>
                <a:cubicBezTo>
                  <a:pt x="297" y="71"/>
                  <a:pt x="297" y="71"/>
                  <a:pt x="304" y="71"/>
                </a:cubicBezTo>
                <a:lnTo>
                  <a:pt x="311" y="71"/>
                </a:lnTo>
                <a:close/>
                <a:moveTo>
                  <a:pt x="262" y="205"/>
                </a:moveTo>
                <a:lnTo>
                  <a:pt x="262" y="205"/>
                </a:lnTo>
                <a:lnTo>
                  <a:pt x="269" y="205"/>
                </a:lnTo>
                <a:cubicBezTo>
                  <a:pt x="262" y="205"/>
                  <a:pt x="262" y="205"/>
                  <a:pt x="262" y="205"/>
                </a:cubicBezTo>
                <a:cubicBezTo>
                  <a:pt x="255" y="205"/>
                  <a:pt x="255" y="205"/>
                  <a:pt x="255" y="205"/>
                </a:cubicBezTo>
                <a:cubicBezTo>
                  <a:pt x="255" y="205"/>
                  <a:pt x="255" y="205"/>
                  <a:pt x="248" y="205"/>
                </a:cubicBezTo>
                <a:cubicBezTo>
                  <a:pt x="255" y="205"/>
                  <a:pt x="255" y="205"/>
                  <a:pt x="255" y="205"/>
                </a:cubicBezTo>
                <a:lnTo>
                  <a:pt x="255" y="198"/>
                </a:lnTo>
                <a:lnTo>
                  <a:pt x="255" y="205"/>
                </a:lnTo>
                <a:cubicBezTo>
                  <a:pt x="255" y="198"/>
                  <a:pt x="248" y="198"/>
                  <a:pt x="248" y="198"/>
                </a:cubicBezTo>
                <a:lnTo>
                  <a:pt x="255" y="198"/>
                </a:lnTo>
                <a:cubicBezTo>
                  <a:pt x="255" y="191"/>
                  <a:pt x="255" y="191"/>
                  <a:pt x="255" y="191"/>
                </a:cubicBezTo>
                <a:cubicBezTo>
                  <a:pt x="255" y="191"/>
                  <a:pt x="255" y="191"/>
                  <a:pt x="248" y="191"/>
                </a:cubicBezTo>
                <a:lnTo>
                  <a:pt x="248" y="184"/>
                </a:lnTo>
                <a:cubicBezTo>
                  <a:pt x="248" y="177"/>
                  <a:pt x="248" y="177"/>
                  <a:pt x="248" y="177"/>
                </a:cubicBezTo>
                <a:lnTo>
                  <a:pt x="255" y="177"/>
                </a:lnTo>
                <a:lnTo>
                  <a:pt x="248" y="177"/>
                </a:lnTo>
                <a:cubicBezTo>
                  <a:pt x="255" y="177"/>
                  <a:pt x="255" y="177"/>
                  <a:pt x="255" y="177"/>
                </a:cubicBezTo>
                <a:cubicBezTo>
                  <a:pt x="255" y="184"/>
                  <a:pt x="255" y="184"/>
                  <a:pt x="255" y="184"/>
                </a:cubicBezTo>
                <a:cubicBezTo>
                  <a:pt x="255" y="191"/>
                  <a:pt x="255" y="191"/>
                  <a:pt x="255" y="191"/>
                </a:cubicBezTo>
                <a:cubicBezTo>
                  <a:pt x="262" y="191"/>
                  <a:pt x="262" y="191"/>
                  <a:pt x="262" y="191"/>
                </a:cubicBezTo>
                <a:cubicBezTo>
                  <a:pt x="262" y="198"/>
                  <a:pt x="262" y="198"/>
                  <a:pt x="262" y="198"/>
                </a:cubicBezTo>
                <a:lnTo>
                  <a:pt x="269" y="198"/>
                </a:lnTo>
                <a:cubicBezTo>
                  <a:pt x="269" y="198"/>
                  <a:pt x="262" y="198"/>
                  <a:pt x="262" y="205"/>
                </a:cubicBezTo>
                <a:close/>
                <a:moveTo>
                  <a:pt x="248" y="184"/>
                </a:moveTo>
                <a:lnTo>
                  <a:pt x="248" y="184"/>
                </a:lnTo>
                <a:close/>
                <a:moveTo>
                  <a:pt x="248" y="191"/>
                </a:moveTo>
                <a:lnTo>
                  <a:pt x="248" y="191"/>
                </a:lnTo>
                <a:cubicBezTo>
                  <a:pt x="248" y="191"/>
                  <a:pt x="248" y="191"/>
                  <a:pt x="240" y="191"/>
                </a:cubicBezTo>
                <a:cubicBezTo>
                  <a:pt x="248" y="191"/>
                  <a:pt x="248" y="198"/>
                  <a:pt x="248" y="198"/>
                </a:cubicBezTo>
                <a:cubicBezTo>
                  <a:pt x="240" y="198"/>
                  <a:pt x="240" y="198"/>
                  <a:pt x="240" y="198"/>
                </a:cubicBezTo>
                <a:cubicBezTo>
                  <a:pt x="233" y="198"/>
                  <a:pt x="233" y="205"/>
                  <a:pt x="233" y="205"/>
                </a:cubicBezTo>
                <a:cubicBezTo>
                  <a:pt x="233" y="198"/>
                  <a:pt x="233" y="198"/>
                  <a:pt x="233" y="198"/>
                </a:cubicBezTo>
                <a:cubicBezTo>
                  <a:pt x="233" y="198"/>
                  <a:pt x="233" y="198"/>
                  <a:pt x="240" y="198"/>
                </a:cubicBezTo>
                <a:cubicBezTo>
                  <a:pt x="233" y="198"/>
                  <a:pt x="233" y="198"/>
                  <a:pt x="233" y="191"/>
                </a:cubicBezTo>
                <a:cubicBezTo>
                  <a:pt x="233" y="191"/>
                  <a:pt x="233" y="191"/>
                  <a:pt x="240" y="191"/>
                </a:cubicBezTo>
                <a:cubicBezTo>
                  <a:pt x="240" y="191"/>
                  <a:pt x="240" y="191"/>
                  <a:pt x="240" y="184"/>
                </a:cubicBezTo>
                <a:cubicBezTo>
                  <a:pt x="240" y="191"/>
                  <a:pt x="240" y="191"/>
                  <a:pt x="240" y="191"/>
                </a:cubicBezTo>
                <a:cubicBezTo>
                  <a:pt x="240" y="191"/>
                  <a:pt x="248" y="184"/>
                  <a:pt x="248" y="191"/>
                </a:cubicBezTo>
                <a:close/>
                <a:moveTo>
                  <a:pt x="233" y="269"/>
                </a:moveTo>
                <a:lnTo>
                  <a:pt x="233" y="269"/>
                </a:lnTo>
                <a:lnTo>
                  <a:pt x="233" y="262"/>
                </a:lnTo>
                <a:lnTo>
                  <a:pt x="240" y="262"/>
                </a:lnTo>
                <a:lnTo>
                  <a:pt x="248" y="254"/>
                </a:lnTo>
                <a:lnTo>
                  <a:pt x="255" y="254"/>
                </a:lnTo>
                <a:cubicBezTo>
                  <a:pt x="255" y="254"/>
                  <a:pt x="255" y="254"/>
                  <a:pt x="262" y="254"/>
                </a:cubicBezTo>
                <a:lnTo>
                  <a:pt x="269" y="254"/>
                </a:lnTo>
                <a:cubicBezTo>
                  <a:pt x="269" y="254"/>
                  <a:pt x="269" y="254"/>
                  <a:pt x="269" y="247"/>
                </a:cubicBezTo>
                <a:cubicBezTo>
                  <a:pt x="276" y="247"/>
                  <a:pt x="276" y="254"/>
                  <a:pt x="276" y="254"/>
                </a:cubicBezTo>
                <a:lnTo>
                  <a:pt x="276" y="247"/>
                </a:lnTo>
                <a:cubicBezTo>
                  <a:pt x="283" y="247"/>
                  <a:pt x="283" y="247"/>
                  <a:pt x="283" y="247"/>
                </a:cubicBezTo>
                <a:lnTo>
                  <a:pt x="283" y="254"/>
                </a:lnTo>
                <a:lnTo>
                  <a:pt x="290" y="247"/>
                </a:lnTo>
                <a:cubicBezTo>
                  <a:pt x="290" y="247"/>
                  <a:pt x="290" y="247"/>
                  <a:pt x="290" y="254"/>
                </a:cubicBezTo>
                <a:cubicBezTo>
                  <a:pt x="290" y="247"/>
                  <a:pt x="290" y="247"/>
                  <a:pt x="290" y="247"/>
                </a:cubicBezTo>
                <a:cubicBezTo>
                  <a:pt x="290" y="254"/>
                  <a:pt x="290" y="254"/>
                  <a:pt x="290" y="254"/>
                </a:cubicBezTo>
                <a:lnTo>
                  <a:pt x="290" y="262"/>
                </a:lnTo>
                <a:cubicBezTo>
                  <a:pt x="297" y="262"/>
                  <a:pt x="297" y="262"/>
                  <a:pt x="297" y="262"/>
                </a:cubicBezTo>
                <a:cubicBezTo>
                  <a:pt x="297" y="262"/>
                  <a:pt x="297" y="262"/>
                  <a:pt x="304" y="262"/>
                </a:cubicBezTo>
                <a:cubicBezTo>
                  <a:pt x="304" y="269"/>
                  <a:pt x="304" y="269"/>
                  <a:pt x="304" y="269"/>
                </a:cubicBezTo>
                <a:lnTo>
                  <a:pt x="311" y="269"/>
                </a:lnTo>
                <a:lnTo>
                  <a:pt x="318" y="269"/>
                </a:lnTo>
                <a:cubicBezTo>
                  <a:pt x="318" y="262"/>
                  <a:pt x="318" y="262"/>
                  <a:pt x="325" y="262"/>
                </a:cubicBezTo>
                <a:lnTo>
                  <a:pt x="325" y="269"/>
                </a:lnTo>
                <a:cubicBezTo>
                  <a:pt x="332" y="269"/>
                  <a:pt x="332" y="269"/>
                  <a:pt x="332" y="269"/>
                </a:cubicBezTo>
                <a:lnTo>
                  <a:pt x="339" y="269"/>
                </a:lnTo>
                <a:cubicBezTo>
                  <a:pt x="339" y="269"/>
                  <a:pt x="339" y="269"/>
                  <a:pt x="346" y="269"/>
                </a:cubicBezTo>
                <a:cubicBezTo>
                  <a:pt x="353" y="269"/>
                  <a:pt x="353" y="269"/>
                  <a:pt x="353" y="269"/>
                </a:cubicBezTo>
                <a:cubicBezTo>
                  <a:pt x="353" y="269"/>
                  <a:pt x="353" y="269"/>
                  <a:pt x="361" y="276"/>
                </a:cubicBezTo>
                <a:cubicBezTo>
                  <a:pt x="353" y="276"/>
                  <a:pt x="353" y="276"/>
                  <a:pt x="353" y="276"/>
                </a:cubicBezTo>
                <a:cubicBezTo>
                  <a:pt x="353" y="283"/>
                  <a:pt x="353" y="283"/>
                  <a:pt x="353" y="283"/>
                </a:cubicBezTo>
                <a:lnTo>
                  <a:pt x="361" y="290"/>
                </a:lnTo>
                <a:lnTo>
                  <a:pt x="361" y="297"/>
                </a:lnTo>
                <a:cubicBezTo>
                  <a:pt x="368" y="297"/>
                  <a:pt x="361" y="304"/>
                  <a:pt x="368" y="304"/>
                </a:cubicBezTo>
                <a:cubicBezTo>
                  <a:pt x="368" y="311"/>
                  <a:pt x="368" y="311"/>
                  <a:pt x="375" y="318"/>
                </a:cubicBezTo>
                <a:lnTo>
                  <a:pt x="375" y="311"/>
                </a:lnTo>
                <a:lnTo>
                  <a:pt x="375" y="318"/>
                </a:lnTo>
                <a:cubicBezTo>
                  <a:pt x="375" y="318"/>
                  <a:pt x="375" y="318"/>
                  <a:pt x="382" y="318"/>
                </a:cubicBezTo>
                <a:lnTo>
                  <a:pt x="382" y="325"/>
                </a:lnTo>
                <a:cubicBezTo>
                  <a:pt x="389" y="325"/>
                  <a:pt x="389" y="325"/>
                  <a:pt x="389" y="325"/>
                </a:cubicBezTo>
                <a:cubicBezTo>
                  <a:pt x="396" y="325"/>
                  <a:pt x="396" y="325"/>
                  <a:pt x="396" y="325"/>
                </a:cubicBezTo>
                <a:lnTo>
                  <a:pt x="403" y="325"/>
                </a:lnTo>
                <a:cubicBezTo>
                  <a:pt x="403" y="325"/>
                  <a:pt x="403" y="325"/>
                  <a:pt x="403" y="332"/>
                </a:cubicBezTo>
                <a:lnTo>
                  <a:pt x="396" y="332"/>
                </a:lnTo>
                <a:cubicBezTo>
                  <a:pt x="396" y="332"/>
                  <a:pt x="396" y="332"/>
                  <a:pt x="396" y="339"/>
                </a:cubicBezTo>
                <a:cubicBezTo>
                  <a:pt x="396" y="347"/>
                  <a:pt x="396" y="347"/>
                  <a:pt x="389" y="347"/>
                </a:cubicBezTo>
                <a:cubicBezTo>
                  <a:pt x="389" y="347"/>
                  <a:pt x="389" y="347"/>
                  <a:pt x="389" y="354"/>
                </a:cubicBezTo>
                <a:lnTo>
                  <a:pt x="382" y="354"/>
                </a:lnTo>
                <a:cubicBezTo>
                  <a:pt x="382" y="361"/>
                  <a:pt x="375" y="361"/>
                  <a:pt x="375" y="361"/>
                </a:cubicBezTo>
                <a:cubicBezTo>
                  <a:pt x="375" y="368"/>
                  <a:pt x="375" y="368"/>
                  <a:pt x="375" y="368"/>
                </a:cubicBezTo>
                <a:lnTo>
                  <a:pt x="368" y="368"/>
                </a:lnTo>
                <a:lnTo>
                  <a:pt x="368" y="375"/>
                </a:lnTo>
                <a:cubicBezTo>
                  <a:pt x="368" y="375"/>
                  <a:pt x="368" y="375"/>
                  <a:pt x="368" y="382"/>
                </a:cubicBezTo>
                <a:cubicBezTo>
                  <a:pt x="375" y="389"/>
                  <a:pt x="375" y="389"/>
                  <a:pt x="375" y="389"/>
                </a:cubicBezTo>
                <a:cubicBezTo>
                  <a:pt x="375" y="396"/>
                  <a:pt x="375" y="396"/>
                  <a:pt x="375" y="396"/>
                </a:cubicBezTo>
                <a:lnTo>
                  <a:pt x="375" y="403"/>
                </a:lnTo>
                <a:cubicBezTo>
                  <a:pt x="375" y="403"/>
                  <a:pt x="375" y="403"/>
                  <a:pt x="368" y="403"/>
                </a:cubicBezTo>
                <a:cubicBezTo>
                  <a:pt x="361" y="410"/>
                  <a:pt x="361" y="410"/>
                  <a:pt x="361" y="410"/>
                </a:cubicBezTo>
                <a:lnTo>
                  <a:pt x="361" y="417"/>
                </a:lnTo>
                <a:lnTo>
                  <a:pt x="361" y="424"/>
                </a:lnTo>
                <a:cubicBezTo>
                  <a:pt x="361" y="424"/>
                  <a:pt x="353" y="424"/>
                  <a:pt x="353" y="431"/>
                </a:cubicBezTo>
                <a:lnTo>
                  <a:pt x="353" y="438"/>
                </a:lnTo>
                <a:lnTo>
                  <a:pt x="346" y="438"/>
                </a:lnTo>
                <a:cubicBezTo>
                  <a:pt x="346" y="445"/>
                  <a:pt x="339" y="445"/>
                  <a:pt x="339" y="452"/>
                </a:cubicBezTo>
                <a:cubicBezTo>
                  <a:pt x="332" y="452"/>
                  <a:pt x="332" y="452"/>
                  <a:pt x="332" y="452"/>
                </a:cubicBezTo>
                <a:cubicBezTo>
                  <a:pt x="325" y="452"/>
                  <a:pt x="325" y="452"/>
                  <a:pt x="325" y="452"/>
                </a:cubicBezTo>
                <a:lnTo>
                  <a:pt x="318" y="452"/>
                </a:lnTo>
                <a:cubicBezTo>
                  <a:pt x="318" y="460"/>
                  <a:pt x="318" y="452"/>
                  <a:pt x="318" y="452"/>
                </a:cubicBezTo>
                <a:cubicBezTo>
                  <a:pt x="318" y="460"/>
                  <a:pt x="318" y="460"/>
                  <a:pt x="318" y="460"/>
                </a:cubicBezTo>
                <a:cubicBezTo>
                  <a:pt x="311" y="460"/>
                  <a:pt x="311" y="452"/>
                  <a:pt x="311" y="452"/>
                </a:cubicBezTo>
                <a:cubicBezTo>
                  <a:pt x="311" y="445"/>
                  <a:pt x="311" y="445"/>
                  <a:pt x="311" y="445"/>
                </a:cubicBezTo>
                <a:cubicBezTo>
                  <a:pt x="311" y="445"/>
                  <a:pt x="311" y="438"/>
                  <a:pt x="304" y="438"/>
                </a:cubicBezTo>
                <a:cubicBezTo>
                  <a:pt x="304" y="431"/>
                  <a:pt x="304" y="431"/>
                  <a:pt x="304" y="431"/>
                </a:cubicBezTo>
                <a:cubicBezTo>
                  <a:pt x="304" y="431"/>
                  <a:pt x="304" y="431"/>
                  <a:pt x="304" y="424"/>
                </a:cubicBezTo>
                <a:cubicBezTo>
                  <a:pt x="304" y="417"/>
                  <a:pt x="297" y="417"/>
                  <a:pt x="297" y="417"/>
                </a:cubicBezTo>
                <a:lnTo>
                  <a:pt x="297" y="410"/>
                </a:lnTo>
                <a:cubicBezTo>
                  <a:pt x="297" y="403"/>
                  <a:pt x="297" y="403"/>
                  <a:pt x="297" y="403"/>
                </a:cubicBezTo>
                <a:lnTo>
                  <a:pt x="297" y="396"/>
                </a:lnTo>
                <a:cubicBezTo>
                  <a:pt x="297" y="389"/>
                  <a:pt x="297" y="389"/>
                  <a:pt x="297" y="389"/>
                </a:cubicBezTo>
                <a:cubicBezTo>
                  <a:pt x="297" y="382"/>
                  <a:pt x="297" y="382"/>
                  <a:pt x="297" y="382"/>
                </a:cubicBezTo>
                <a:cubicBezTo>
                  <a:pt x="297" y="382"/>
                  <a:pt x="297" y="382"/>
                  <a:pt x="297" y="375"/>
                </a:cubicBezTo>
                <a:lnTo>
                  <a:pt x="297" y="368"/>
                </a:lnTo>
                <a:cubicBezTo>
                  <a:pt x="290" y="368"/>
                  <a:pt x="290" y="368"/>
                  <a:pt x="290" y="368"/>
                </a:cubicBezTo>
                <a:cubicBezTo>
                  <a:pt x="290" y="361"/>
                  <a:pt x="290" y="361"/>
                  <a:pt x="290" y="361"/>
                </a:cubicBezTo>
                <a:cubicBezTo>
                  <a:pt x="283" y="361"/>
                  <a:pt x="283" y="361"/>
                  <a:pt x="283" y="361"/>
                </a:cubicBezTo>
                <a:cubicBezTo>
                  <a:pt x="290" y="361"/>
                  <a:pt x="290" y="361"/>
                  <a:pt x="290" y="354"/>
                </a:cubicBezTo>
                <a:lnTo>
                  <a:pt x="290" y="347"/>
                </a:lnTo>
                <a:cubicBezTo>
                  <a:pt x="283" y="347"/>
                  <a:pt x="290" y="347"/>
                  <a:pt x="283" y="347"/>
                </a:cubicBezTo>
                <a:cubicBezTo>
                  <a:pt x="283" y="347"/>
                  <a:pt x="276" y="347"/>
                  <a:pt x="276" y="339"/>
                </a:cubicBezTo>
                <a:cubicBezTo>
                  <a:pt x="276" y="339"/>
                  <a:pt x="276" y="339"/>
                  <a:pt x="269" y="339"/>
                </a:cubicBezTo>
                <a:cubicBezTo>
                  <a:pt x="262" y="339"/>
                  <a:pt x="262" y="339"/>
                  <a:pt x="262" y="339"/>
                </a:cubicBezTo>
                <a:lnTo>
                  <a:pt x="255" y="347"/>
                </a:lnTo>
                <a:lnTo>
                  <a:pt x="255" y="339"/>
                </a:lnTo>
                <a:cubicBezTo>
                  <a:pt x="255" y="339"/>
                  <a:pt x="255" y="339"/>
                  <a:pt x="255" y="347"/>
                </a:cubicBezTo>
                <a:cubicBezTo>
                  <a:pt x="255" y="347"/>
                  <a:pt x="255" y="339"/>
                  <a:pt x="248" y="339"/>
                </a:cubicBezTo>
                <a:cubicBezTo>
                  <a:pt x="248" y="347"/>
                  <a:pt x="248" y="347"/>
                  <a:pt x="248" y="347"/>
                </a:cubicBezTo>
                <a:cubicBezTo>
                  <a:pt x="240" y="347"/>
                  <a:pt x="240" y="347"/>
                  <a:pt x="240" y="347"/>
                </a:cubicBezTo>
                <a:cubicBezTo>
                  <a:pt x="233" y="339"/>
                  <a:pt x="233" y="339"/>
                  <a:pt x="233" y="339"/>
                </a:cubicBezTo>
                <a:cubicBezTo>
                  <a:pt x="226" y="339"/>
                  <a:pt x="226" y="339"/>
                  <a:pt x="226" y="339"/>
                </a:cubicBezTo>
                <a:cubicBezTo>
                  <a:pt x="226" y="332"/>
                  <a:pt x="226" y="332"/>
                  <a:pt x="226" y="332"/>
                </a:cubicBezTo>
                <a:cubicBezTo>
                  <a:pt x="226" y="332"/>
                  <a:pt x="219" y="332"/>
                  <a:pt x="219" y="325"/>
                </a:cubicBezTo>
                <a:cubicBezTo>
                  <a:pt x="219" y="325"/>
                  <a:pt x="219" y="325"/>
                  <a:pt x="212" y="325"/>
                </a:cubicBezTo>
                <a:cubicBezTo>
                  <a:pt x="212" y="318"/>
                  <a:pt x="212" y="318"/>
                  <a:pt x="212" y="318"/>
                </a:cubicBezTo>
                <a:cubicBezTo>
                  <a:pt x="219" y="318"/>
                  <a:pt x="219" y="318"/>
                  <a:pt x="219" y="318"/>
                </a:cubicBezTo>
                <a:cubicBezTo>
                  <a:pt x="212" y="318"/>
                  <a:pt x="212" y="318"/>
                  <a:pt x="212" y="318"/>
                </a:cubicBezTo>
                <a:lnTo>
                  <a:pt x="219" y="311"/>
                </a:lnTo>
                <a:lnTo>
                  <a:pt x="219" y="304"/>
                </a:lnTo>
                <a:cubicBezTo>
                  <a:pt x="219" y="304"/>
                  <a:pt x="219" y="297"/>
                  <a:pt x="212" y="297"/>
                </a:cubicBezTo>
                <a:cubicBezTo>
                  <a:pt x="219" y="297"/>
                  <a:pt x="219" y="297"/>
                  <a:pt x="219" y="297"/>
                </a:cubicBezTo>
                <a:cubicBezTo>
                  <a:pt x="219" y="290"/>
                  <a:pt x="219" y="290"/>
                  <a:pt x="219" y="290"/>
                </a:cubicBezTo>
                <a:cubicBezTo>
                  <a:pt x="219" y="283"/>
                  <a:pt x="219" y="283"/>
                  <a:pt x="219" y="283"/>
                </a:cubicBezTo>
                <a:lnTo>
                  <a:pt x="226" y="283"/>
                </a:lnTo>
                <a:lnTo>
                  <a:pt x="226" y="276"/>
                </a:lnTo>
                <a:cubicBezTo>
                  <a:pt x="233" y="276"/>
                  <a:pt x="233" y="276"/>
                  <a:pt x="233" y="276"/>
                </a:cubicBezTo>
                <a:cubicBezTo>
                  <a:pt x="233" y="269"/>
                  <a:pt x="233" y="269"/>
                  <a:pt x="233" y="269"/>
                </a:cubicBezTo>
                <a:close/>
                <a:moveTo>
                  <a:pt x="219" y="149"/>
                </a:moveTo>
                <a:lnTo>
                  <a:pt x="219" y="149"/>
                </a:lnTo>
                <a:cubicBezTo>
                  <a:pt x="219" y="149"/>
                  <a:pt x="219" y="149"/>
                  <a:pt x="219" y="156"/>
                </a:cubicBezTo>
                <a:cubicBezTo>
                  <a:pt x="212" y="156"/>
                  <a:pt x="212" y="156"/>
                  <a:pt x="212" y="156"/>
                </a:cubicBezTo>
                <a:lnTo>
                  <a:pt x="205" y="156"/>
                </a:lnTo>
                <a:lnTo>
                  <a:pt x="198" y="156"/>
                </a:lnTo>
                <a:cubicBezTo>
                  <a:pt x="198" y="149"/>
                  <a:pt x="205" y="149"/>
                  <a:pt x="205" y="149"/>
                </a:cubicBezTo>
                <a:cubicBezTo>
                  <a:pt x="198" y="149"/>
                  <a:pt x="198" y="149"/>
                  <a:pt x="198" y="149"/>
                </a:cubicBezTo>
                <a:cubicBezTo>
                  <a:pt x="198" y="149"/>
                  <a:pt x="198" y="149"/>
                  <a:pt x="205" y="149"/>
                </a:cubicBezTo>
                <a:cubicBezTo>
                  <a:pt x="198" y="149"/>
                  <a:pt x="198" y="149"/>
                  <a:pt x="198" y="141"/>
                </a:cubicBezTo>
                <a:cubicBezTo>
                  <a:pt x="198" y="141"/>
                  <a:pt x="198" y="149"/>
                  <a:pt x="198" y="141"/>
                </a:cubicBezTo>
                <a:lnTo>
                  <a:pt x="205" y="141"/>
                </a:lnTo>
                <a:cubicBezTo>
                  <a:pt x="205" y="149"/>
                  <a:pt x="205" y="149"/>
                  <a:pt x="205" y="149"/>
                </a:cubicBezTo>
                <a:cubicBezTo>
                  <a:pt x="205" y="141"/>
                  <a:pt x="205" y="141"/>
                  <a:pt x="205" y="141"/>
                </a:cubicBezTo>
                <a:lnTo>
                  <a:pt x="212" y="141"/>
                </a:lnTo>
                <a:cubicBezTo>
                  <a:pt x="212" y="141"/>
                  <a:pt x="212" y="141"/>
                  <a:pt x="219" y="141"/>
                </a:cubicBezTo>
                <a:lnTo>
                  <a:pt x="226" y="141"/>
                </a:lnTo>
                <a:cubicBezTo>
                  <a:pt x="226" y="149"/>
                  <a:pt x="226" y="149"/>
                  <a:pt x="226" y="149"/>
                </a:cubicBezTo>
                <a:cubicBezTo>
                  <a:pt x="226" y="149"/>
                  <a:pt x="226" y="149"/>
                  <a:pt x="219" y="149"/>
                </a:cubicBezTo>
                <a:close/>
                <a:moveTo>
                  <a:pt x="283" y="347"/>
                </a:moveTo>
                <a:lnTo>
                  <a:pt x="283" y="347"/>
                </a:lnTo>
                <a:close/>
                <a:moveTo>
                  <a:pt x="382" y="417"/>
                </a:moveTo>
                <a:lnTo>
                  <a:pt x="382" y="417"/>
                </a:lnTo>
                <a:lnTo>
                  <a:pt x="382" y="410"/>
                </a:lnTo>
                <a:cubicBezTo>
                  <a:pt x="382" y="410"/>
                  <a:pt x="382" y="410"/>
                  <a:pt x="382" y="403"/>
                </a:cubicBezTo>
                <a:cubicBezTo>
                  <a:pt x="389" y="403"/>
                  <a:pt x="389" y="403"/>
                  <a:pt x="389" y="403"/>
                </a:cubicBezTo>
                <a:cubicBezTo>
                  <a:pt x="389" y="396"/>
                  <a:pt x="389" y="396"/>
                  <a:pt x="389" y="396"/>
                </a:cubicBezTo>
                <a:cubicBezTo>
                  <a:pt x="389" y="396"/>
                  <a:pt x="389" y="396"/>
                  <a:pt x="396" y="396"/>
                </a:cubicBezTo>
                <a:cubicBezTo>
                  <a:pt x="396" y="396"/>
                  <a:pt x="396" y="396"/>
                  <a:pt x="396" y="389"/>
                </a:cubicBezTo>
                <a:cubicBezTo>
                  <a:pt x="396" y="389"/>
                  <a:pt x="396" y="389"/>
                  <a:pt x="396" y="396"/>
                </a:cubicBezTo>
                <a:cubicBezTo>
                  <a:pt x="403" y="396"/>
                  <a:pt x="396" y="396"/>
                  <a:pt x="403" y="396"/>
                </a:cubicBezTo>
                <a:cubicBezTo>
                  <a:pt x="403" y="396"/>
                  <a:pt x="403" y="396"/>
                  <a:pt x="403" y="403"/>
                </a:cubicBezTo>
                <a:cubicBezTo>
                  <a:pt x="396" y="403"/>
                  <a:pt x="396" y="403"/>
                  <a:pt x="396" y="403"/>
                </a:cubicBezTo>
                <a:lnTo>
                  <a:pt x="396" y="410"/>
                </a:lnTo>
                <a:cubicBezTo>
                  <a:pt x="396" y="410"/>
                  <a:pt x="396" y="417"/>
                  <a:pt x="396" y="424"/>
                </a:cubicBezTo>
                <a:cubicBezTo>
                  <a:pt x="396" y="424"/>
                  <a:pt x="389" y="424"/>
                  <a:pt x="389" y="431"/>
                </a:cubicBezTo>
                <a:cubicBezTo>
                  <a:pt x="382" y="431"/>
                  <a:pt x="382" y="431"/>
                  <a:pt x="382" y="424"/>
                </a:cubicBezTo>
                <a:cubicBezTo>
                  <a:pt x="382" y="424"/>
                  <a:pt x="382" y="424"/>
                  <a:pt x="382" y="417"/>
                </a:cubicBezTo>
                <a:close/>
                <a:moveTo>
                  <a:pt x="353" y="254"/>
                </a:moveTo>
                <a:lnTo>
                  <a:pt x="353" y="254"/>
                </a:lnTo>
                <a:close/>
                <a:moveTo>
                  <a:pt x="332" y="254"/>
                </a:moveTo>
                <a:lnTo>
                  <a:pt x="332" y="254"/>
                </a:lnTo>
                <a:cubicBezTo>
                  <a:pt x="325" y="254"/>
                  <a:pt x="325" y="254"/>
                  <a:pt x="325" y="254"/>
                </a:cubicBezTo>
                <a:cubicBezTo>
                  <a:pt x="332" y="254"/>
                  <a:pt x="332" y="254"/>
                  <a:pt x="332" y="254"/>
                </a:cubicBezTo>
                <a:close/>
                <a:moveTo>
                  <a:pt x="304" y="247"/>
                </a:moveTo>
                <a:lnTo>
                  <a:pt x="304" y="247"/>
                </a:lnTo>
                <a:lnTo>
                  <a:pt x="304" y="254"/>
                </a:lnTo>
                <a:cubicBezTo>
                  <a:pt x="304" y="247"/>
                  <a:pt x="297" y="247"/>
                  <a:pt x="297" y="247"/>
                </a:cubicBezTo>
                <a:lnTo>
                  <a:pt x="304" y="247"/>
                </a:lnTo>
                <a:close/>
                <a:moveTo>
                  <a:pt x="290" y="240"/>
                </a:moveTo>
                <a:lnTo>
                  <a:pt x="290" y="240"/>
                </a:lnTo>
                <a:cubicBezTo>
                  <a:pt x="283" y="240"/>
                  <a:pt x="283" y="247"/>
                  <a:pt x="283" y="247"/>
                </a:cubicBezTo>
                <a:cubicBezTo>
                  <a:pt x="283" y="240"/>
                  <a:pt x="283" y="240"/>
                  <a:pt x="283" y="240"/>
                </a:cubicBezTo>
                <a:cubicBezTo>
                  <a:pt x="283" y="240"/>
                  <a:pt x="283" y="240"/>
                  <a:pt x="290" y="240"/>
                </a:cubicBezTo>
                <a:close/>
                <a:moveTo>
                  <a:pt x="290" y="233"/>
                </a:moveTo>
                <a:lnTo>
                  <a:pt x="290" y="233"/>
                </a:lnTo>
                <a:cubicBezTo>
                  <a:pt x="283" y="233"/>
                  <a:pt x="283" y="233"/>
                  <a:pt x="283" y="233"/>
                </a:cubicBezTo>
                <a:lnTo>
                  <a:pt x="290" y="233"/>
                </a:lnTo>
                <a:close/>
                <a:moveTo>
                  <a:pt x="205" y="106"/>
                </a:moveTo>
                <a:lnTo>
                  <a:pt x="205" y="106"/>
                </a:lnTo>
                <a:lnTo>
                  <a:pt x="198" y="106"/>
                </a:lnTo>
                <a:cubicBezTo>
                  <a:pt x="198" y="106"/>
                  <a:pt x="198" y="106"/>
                  <a:pt x="198" y="99"/>
                </a:cubicBezTo>
                <a:cubicBezTo>
                  <a:pt x="198" y="99"/>
                  <a:pt x="198" y="99"/>
                  <a:pt x="205" y="99"/>
                </a:cubicBezTo>
                <a:cubicBezTo>
                  <a:pt x="205" y="99"/>
                  <a:pt x="198" y="99"/>
                  <a:pt x="198" y="106"/>
                </a:cubicBezTo>
                <a:cubicBezTo>
                  <a:pt x="205" y="106"/>
                  <a:pt x="205" y="106"/>
                  <a:pt x="205" y="106"/>
                </a:cubicBezTo>
                <a:close/>
                <a:moveTo>
                  <a:pt x="198" y="99"/>
                </a:moveTo>
                <a:lnTo>
                  <a:pt x="198" y="99"/>
                </a:lnTo>
                <a:close/>
                <a:moveTo>
                  <a:pt x="191" y="99"/>
                </a:moveTo>
                <a:lnTo>
                  <a:pt x="191" y="99"/>
                </a:lnTo>
                <a:lnTo>
                  <a:pt x="198" y="99"/>
                </a:lnTo>
                <a:lnTo>
                  <a:pt x="191" y="99"/>
                </a:lnTo>
                <a:close/>
                <a:moveTo>
                  <a:pt x="198" y="92"/>
                </a:moveTo>
                <a:lnTo>
                  <a:pt x="198" y="92"/>
                </a:lnTo>
                <a:lnTo>
                  <a:pt x="198" y="85"/>
                </a:lnTo>
                <a:lnTo>
                  <a:pt x="198" y="92"/>
                </a:lnTo>
                <a:close/>
                <a:moveTo>
                  <a:pt x="198" y="92"/>
                </a:moveTo>
                <a:lnTo>
                  <a:pt x="198" y="92"/>
                </a:lnTo>
                <a:close/>
                <a:moveTo>
                  <a:pt x="198" y="92"/>
                </a:moveTo>
                <a:lnTo>
                  <a:pt x="198" y="92"/>
                </a:lnTo>
                <a:close/>
                <a:moveTo>
                  <a:pt x="198" y="92"/>
                </a:moveTo>
                <a:lnTo>
                  <a:pt x="198" y="92"/>
                </a:lnTo>
                <a:close/>
                <a:moveTo>
                  <a:pt x="198" y="113"/>
                </a:moveTo>
                <a:lnTo>
                  <a:pt x="198" y="113"/>
                </a:lnTo>
                <a:close/>
                <a:moveTo>
                  <a:pt x="155" y="177"/>
                </a:moveTo>
                <a:lnTo>
                  <a:pt x="155" y="177"/>
                </a:lnTo>
                <a:close/>
                <a:moveTo>
                  <a:pt x="134" y="240"/>
                </a:moveTo>
                <a:lnTo>
                  <a:pt x="134" y="240"/>
                </a:lnTo>
                <a:cubicBezTo>
                  <a:pt x="134" y="233"/>
                  <a:pt x="134" y="233"/>
                  <a:pt x="134" y="233"/>
                </a:cubicBezTo>
                <a:lnTo>
                  <a:pt x="134" y="240"/>
                </a:lnTo>
                <a:lnTo>
                  <a:pt x="134" y="233"/>
                </a:lnTo>
                <a:cubicBezTo>
                  <a:pt x="127" y="233"/>
                  <a:pt x="127" y="233"/>
                  <a:pt x="127" y="233"/>
                </a:cubicBezTo>
                <a:lnTo>
                  <a:pt x="120" y="233"/>
                </a:lnTo>
                <a:lnTo>
                  <a:pt x="127" y="233"/>
                </a:lnTo>
                <a:cubicBezTo>
                  <a:pt x="127" y="226"/>
                  <a:pt x="127" y="226"/>
                  <a:pt x="127" y="226"/>
                </a:cubicBezTo>
                <a:cubicBezTo>
                  <a:pt x="127" y="226"/>
                  <a:pt x="127" y="226"/>
                  <a:pt x="127" y="219"/>
                </a:cubicBezTo>
                <a:lnTo>
                  <a:pt x="134" y="219"/>
                </a:lnTo>
                <a:cubicBezTo>
                  <a:pt x="134" y="226"/>
                  <a:pt x="127" y="226"/>
                  <a:pt x="127" y="226"/>
                </a:cubicBezTo>
                <a:cubicBezTo>
                  <a:pt x="127" y="226"/>
                  <a:pt x="127" y="226"/>
                  <a:pt x="134" y="226"/>
                </a:cubicBezTo>
                <a:cubicBezTo>
                  <a:pt x="134" y="226"/>
                  <a:pt x="134" y="233"/>
                  <a:pt x="134" y="226"/>
                </a:cubicBezTo>
                <a:cubicBezTo>
                  <a:pt x="134" y="226"/>
                  <a:pt x="134" y="226"/>
                  <a:pt x="141" y="226"/>
                </a:cubicBezTo>
                <a:cubicBezTo>
                  <a:pt x="134" y="233"/>
                  <a:pt x="134" y="233"/>
                  <a:pt x="134" y="233"/>
                </a:cubicBezTo>
                <a:lnTo>
                  <a:pt x="141" y="233"/>
                </a:lnTo>
                <a:cubicBezTo>
                  <a:pt x="141" y="233"/>
                  <a:pt x="141" y="233"/>
                  <a:pt x="134" y="233"/>
                </a:cubicBezTo>
                <a:cubicBezTo>
                  <a:pt x="141" y="233"/>
                  <a:pt x="141" y="233"/>
                  <a:pt x="141" y="233"/>
                </a:cubicBezTo>
                <a:lnTo>
                  <a:pt x="141" y="240"/>
                </a:lnTo>
                <a:cubicBezTo>
                  <a:pt x="141" y="240"/>
                  <a:pt x="141" y="240"/>
                  <a:pt x="134" y="240"/>
                </a:cubicBezTo>
                <a:close/>
                <a:moveTo>
                  <a:pt x="134" y="396"/>
                </a:moveTo>
                <a:lnTo>
                  <a:pt x="134" y="396"/>
                </a:lnTo>
                <a:lnTo>
                  <a:pt x="134" y="389"/>
                </a:lnTo>
                <a:lnTo>
                  <a:pt x="134" y="396"/>
                </a:lnTo>
                <a:close/>
                <a:moveTo>
                  <a:pt x="134" y="127"/>
                </a:moveTo>
                <a:lnTo>
                  <a:pt x="134" y="127"/>
                </a:lnTo>
                <a:cubicBezTo>
                  <a:pt x="134" y="134"/>
                  <a:pt x="134" y="134"/>
                  <a:pt x="134" y="134"/>
                </a:cubicBezTo>
                <a:cubicBezTo>
                  <a:pt x="134" y="134"/>
                  <a:pt x="134" y="134"/>
                  <a:pt x="134" y="127"/>
                </a:cubicBezTo>
                <a:close/>
                <a:moveTo>
                  <a:pt x="113" y="240"/>
                </a:moveTo>
                <a:lnTo>
                  <a:pt x="113" y="240"/>
                </a:lnTo>
                <a:lnTo>
                  <a:pt x="120" y="240"/>
                </a:lnTo>
                <a:cubicBezTo>
                  <a:pt x="120" y="240"/>
                  <a:pt x="120" y="240"/>
                  <a:pt x="113" y="240"/>
                </a:cubicBezTo>
                <a:close/>
                <a:moveTo>
                  <a:pt x="99" y="325"/>
                </a:moveTo>
                <a:lnTo>
                  <a:pt x="99" y="325"/>
                </a:lnTo>
                <a:lnTo>
                  <a:pt x="106" y="325"/>
                </a:lnTo>
                <a:cubicBezTo>
                  <a:pt x="106" y="325"/>
                  <a:pt x="106" y="325"/>
                  <a:pt x="99" y="325"/>
                </a:cubicBezTo>
                <a:close/>
                <a:moveTo>
                  <a:pt x="99" y="361"/>
                </a:moveTo>
                <a:lnTo>
                  <a:pt x="99" y="361"/>
                </a:lnTo>
                <a:lnTo>
                  <a:pt x="106" y="361"/>
                </a:lnTo>
                <a:cubicBezTo>
                  <a:pt x="99" y="361"/>
                  <a:pt x="106" y="361"/>
                  <a:pt x="99" y="361"/>
                </a:cubicBezTo>
                <a:close/>
                <a:moveTo>
                  <a:pt x="92" y="325"/>
                </a:moveTo>
                <a:lnTo>
                  <a:pt x="92" y="325"/>
                </a:lnTo>
                <a:cubicBezTo>
                  <a:pt x="92" y="325"/>
                  <a:pt x="92" y="325"/>
                  <a:pt x="85" y="325"/>
                </a:cubicBezTo>
                <a:cubicBezTo>
                  <a:pt x="85" y="325"/>
                  <a:pt x="85" y="325"/>
                  <a:pt x="78" y="325"/>
                </a:cubicBezTo>
                <a:cubicBezTo>
                  <a:pt x="85" y="325"/>
                  <a:pt x="85" y="325"/>
                  <a:pt x="85" y="325"/>
                </a:cubicBezTo>
                <a:lnTo>
                  <a:pt x="92" y="325"/>
                </a:lnTo>
                <a:lnTo>
                  <a:pt x="99" y="325"/>
                </a:lnTo>
                <a:cubicBezTo>
                  <a:pt x="92" y="325"/>
                  <a:pt x="92" y="325"/>
                  <a:pt x="92" y="325"/>
                </a:cubicBezTo>
                <a:close/>
                <a:moveTo>
                  <a:pt x="78" y="276"/>
                </a:moveTo>
                <a:lnTo>
                  <a:pt x="78" y="276"/>
                </a:lnTo>
                <a:close/>
                <a:moveTo>
                  <a:pt x="78" y="276"/>
                </a:moveTo>
                <a:lnTo>
                  <a:pt x="78" y="276"/>
                </a:lnTo>
                <a:close/>
                <a:moveTo>
                  <a:pt x="78" y="276"/>
                </a:moveTo>
                <a:lnTo>
                  <a:pt x="78" y="276"/>
                </a:lnTo>
                <a:close/>
                <a:moveTo>
                  <a:pt x="71" y="325"/>
                </a:moveTo>
                <a:lnTo>
                  <a:pt x="71" y="325"/>
                </a:lnTo>
                <a:cubicBezTo>
                  <a:pt x="71" y="325"/>
                  <a:pt x="71" y="325"/>
                  <a:pt x="78" y="325"/>
                </a:cubicBezTo>
                <a:cubicBezTo>
                  <a:pt x="71" y="325"/>
                  <a:pt x="71" y="325"/>
                  <a:pt x="71" y="325"/>
                </a:cubicBezTo>
                <a:close/>
                <a:moveTo>
                  <a:pt x="481" y="332"/>
                </a:moveTo>
                <a:lnTo>
                  <a:pt x="481" y="332"/>
                </a:lnTo>
                <a:lnTo>
                  <a:pt x="488" y="332"/>
                </a:lnTo>
                <a:lnTo>
                  <a:pt x="488" y="339"/>
                </a:lnTo>
                <a:cubicBezTo>
                  <a:pt x="488" y="339"/>
                  <a:pt x="488" y="339"/>
                  <a:pt x="481" y="339"/>
                </a:cubicBezTo>
                <a:lnTo>
                  <a:pt x="481" y="332"/>
                </a:lnTo>
                <a:close/>
                <a:moveTo>
                  <a:pt x="290" y="177"/>
                </a:moveTo>
                <a:lnTo>
                  <a:pt x="290" y="177"/>
                </a:lnTo>
                <a:cubicBezTo>
                  <a:pt x="290" y="177"/>
                  <a:pt x="290" y="177"/>
                  <a:pt x="290" y="184"/>
                </a:cubicBezTo>
                <a:cubicBezTo>
                  <a:pt x="290" y="184"/>
                  <a:pt x="290" y="184"/>
                  <a:pt x="283" y="184"/>
                </a:cubicBezTo>
                <a:cubicBezTo>
                  <a:pt x="283" y="184"/>
                  <a:pt x="283" y="184"/>
                  <a:pt x="283" y="177"/>
                </a:cubicBezTo>
                <a:lnTo>
                  <a:pt x="290" y="177"/>
                </a:lnTo>
                <a:close/>
                <a:moveTo>
                  <a:pt x="297" y="184"/>
                </a:moveTo>
                <a:lnTo>
                  <a:pt x="297" y="184"/>
                </a:lnTo>
                <a:cubicBezTo>
                  <a:pt x="297" y="191"/>
                  <a:pt x="297" y="184"/>
                  <a:pt x="297" y="191"/>
                </a:cubicBezTo>
                <a:lnTo>
                  <a:pt x="290" y="191"/>
                </a:lnTo>
                <a:cubicBezTo>
                  <a:pt x="290" y="184"/>
                  <a:pt x="290" y="184"/>
                  <a:pt x="297" y="184"/>
                </a:cubicBezTo>
                <a:close/>
                <a:moveTo>
                  <a:pt x="92" y="254"/>
                </a:moveTo>
                <a:lnTo>
                  <a:pt x="92" y="254"/>
                </a:lnTo>
                <a:close/>
                <a:moveTo>
                  <a:pt x="92" y="254"/>
                </a:moveTo>
                <a:lnTo>
                  <a:pt x="92" y="254"/>
                </a:lnTo>
                <a:close/>
                <a:moveTo>
                  <a:pt x="78" y="269"/>
                </a:moveTo>
                <a:lnTo>
                  <a:pt x="78" y="269"/>
                </a:lnTo>
                <a:close/>
                <a:moveTo>
                  <a:pt x="78" y="276"/>
                </a:moveTo>
                <a:lnTo>
                  <a:pt x="78" y="276"/>
                </a:lnTo>
                <a:cubicBezTo>
                  <a:pt x="78" y="269"/>
                  <a:pt x="78" y="269"/>
                  <a:pt x="78" y="269"/>
                </a:cubicBezTo>
                <a:cubicBezTo>
                  <a:pt x="78" y="269"/>
                  <a:pt x="78" y="269"/>
                  <a:pt x="78" y="276"/>
                </a:cubicBezTo>
                <a:close/>
                <a:moveTo>
                  <a:pt x="78" y="269"/>
                </a:moveTo>
                <a:lnTo>
                  <a:pt x="78" y="269"/>
                </a:lnTo>
                <a:close/>
                <a:moveTo>
                  <a:pt x="78" y="269"/>
                </a:moveTo>
                <a:lnTo>
                  <a:pt x="78" y="26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4" name="Freeform 53">
            <a:extLst>
              <a:ext uri="{FF2B5EF4-FFF2-40B4-BE49-F238E27FC236}">
                <a16:creationId xmlns:a16="http://schemas.microsoft.com/office/drawing/2014/main" id="{4B97C95B-7329-663C-4A21-69C7D9EDABC1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3081921" y="3085054"/>
            <a:ext cx="524877" cy="644233"/>
          </a:xfrm>
          <a:custGeom>
            <a:avLst/>
            <a:gdLst>
              <a:gd name="T0" fmla="*/ 0 w 103"/>
              <a:gd name="T1" fmla="*/ 73422 h 116"/>
              <a:gd name="T2" fmla="*/ 0 w 103"/>
              <a:gd name="T3" fmla="*/ 220265 h 116"/>
              <a:gd name="T4" fmla="*/ 55609 w 103"/>
              <a:gd name="T5" fmla="*/ 293687 h 116"/>
              <a:gd name="T6" fmla="*/ 128911 w 103"/>
              <a:gd name="T7" fmla="*/ 293687 h 116"/>
              <a:gd name="T8" fmla="*/ 184520 w 103"/>
              <a:gd name="T9" fmla="*/ 245583 h 116"/>
              <a:gd name="T10" fmla="*/ 252767 w 103"/>
              <a:gd name="T11" fmla="*/ 159502 h 116"/>
              <a:gd name="T12" fmla="*/ 252767 w 103"/>
              <a:gd name="T13" fmla="*/ 134185 h 116"/>
              <a:gd name="T14" fmla="*/ 219907 w 103"/>
              <a:gd name="T15" fmla="*/ 121526 h 116"/>
              <a:gd name="T16" fmla="*/ 189575 w 103"/>
              <a:gd name="T17" fmla="*/ 134185 h 116"/>
              <a:gd name="T18" fmla="*/ 166826 w 103"/>
              <a:gd name="T19" fmla="*/ 156971 h 116"/>
              <a:gd name="T20" fmla="*/ 166826 w 103"/>
              <a:gd name="T21" fmla="*/ 35445 h 116"/>
              <a:gd name="T22" fmla="*/ 146605 w 103"/>
              <a:gd name="T23" fmla="*/ 17722 h 116"/>
              <a:gd name="T24" fmla="*/ 128911 w 103"/>
              <a:gd name="T25" fmla="*/ 17722 h 116"/>
              <a:gd name="T26" fmla="*/ 111217 w 103"/>
              <a:gd name="T27" fmla="*/ 0 h 116"/>
              <a:gd name="T28" fmla="*/ 93524 w 103"/>
              <a:gd name="T29" fmla="*/ 0 h 116"/>
              <a:gd name="T30" fmla="*/ 73302 w 103"/>
              <a:gd name="T31" fmla="*/ 17722 h 116"/>
              <a:gd name="T32" fmla="*/ 55609 w 103"/>
              <a:gd name="T33" fmla="*/ 17722 h 116"/>
              <a:gd name="T34" fmla="*/ 37915 w 103"/>
              <a:gd name="T35" fmla="*/ 35445 h 116"/>
              <a:gd name="T36" fmla="*/ 37915 w 103"/>
              <a:gd name="T37" fmla="*/ 55699 h 116"/>
              <a:gd name="T38" fmla="*/ 20221 w 103"/>
              <a:gd name="T39" fmla="*/ 55699 h 116"/>
              <a:gd name="T40" fmla="*/ 0 w 103"/>
              <a:gd name="T41" fmla="*/ 73422 h 116"/>
              <a:gd name="T42" fmla="*/ 20221 w 103"/>
              <a:gd name="T43" fmla="*/ 73422 h 116"/>
              <a:gd name="T44" fmla="*/ 37915 w 103"/>
              <a:gd name="T45" fmla="*/ 73422 h 116"/>
              <a:gd name="T46" fmla="*/ 37915 w 103"/>
              <a:gd name="T47" fmla="*/ 91144 h 116"/>
              <a:gd name="T48" fmla="*/ 37915 w 103"/>
              <a:gd name="T49" fmla="*/ 146844 h 116"/>
              <a:gd name="T50" fmla="*/ 55609 w 103"/>
              <a:gd name="T51" fmla="*/ 146844 h 116"/>
              <a:gd name="T52" fmla="*/ 55609 w 103"/>
              <a:gd name="T53" fmla="*/ 55699 h 116"/>
              <a:gd name="T54" fmla="*/ 55609 w 103"/>
              <a:gd name="T55" fmla="*/ 35445 h 116"/>
              <a:gd name="T56" fmla="*/ 73302 w 103"/>
              <a:gd name="T57" fmla="*/ 35445 h 116"/>
              <a:gd name="T58" fmla="*/ 73302 w 103"/>
              <a:gd name="T59" fmla="*/ 55699 h 116"/>
              <a:gd name="T60" fmla="*/ 73302 w 103"/>
              <a:gd name="T61" fmla="*/ 146844 h 116"/>
              <a:gd name="T62" fmla="*/ 93524 w 103"/>
              <a:gd name="T63" fmla="*/ 146844 h 116"/>
              <a:gd name="T64" fmla="*/ 93524 w 103"/>
              <a:gd name="T65" fmla="*/ 35445 h 116"/>
              <a:gd name="T66" fmla="*/ 93524 w 103"/>
              <a:gd name="T67" fmla="*/ 17722 h 116"/>
              <a:gd name="T68" fmla="*/ 111217 w 103"/>
              <a:gd name="T69" fmla="*/ 17722 h 116"/>
              <a:gd name="T70" fmla="*/ 111217 w 103"/>
              <a:gd name="T71" fmla="*/ 35445 h 116"/>
              <a:gd name="T72" fmla="*/ 111217 w 103"/>
              <a:gd name="T73" fmla="*/ 146844 h 116"/>
              <a:gd name="T74" fmla="*/ 128911 w 103"/>
              <a:gd name="T75" fmla="*/ 146844 h 116"/>
              <a:gd name="T76" fmla="*/ 128911 w 103"/>
              <a:gd name="T77" fmla="*/ 73422 h 116"/>
              <a:gd name="T78" fmla="*/ 128911 w 103"/>
              <a:gd name="T79" fmla="*/ 55699 h 116"/>
              <a:gd name="T80" fmla="*/ 128911 w 103"/>
              <a:gd name="T81" fmla="*/ 35445 h 116"/>
              <a:gd name="T82" fmla="*/ 146605 w 103"/>
              <a:gd name="T83" fmla="*/ 35445 h 116"/>
              <a:gd name="T84" fmla="*/ 146605 w 103"/>
              <a:gd name="T85" fmla="*/ 55699 h 116"/>
              <a:gd name="T86" fmla="*/ 146605 w 103"/>
              <a:gd name="T87" fmla="*/ 73422 h 116"/>
              <a:gd name="T88" fmla="*/ 146605 w 103"/>
              <a:gd name="T89" fmla="*/ 184820 h 116"/>
              <a:gd name="T90" fmla="*/ 166826 w 103"/>
              <a:gd name="T91" fmla="*/ 184820 h 116"/>
              <a:gd name="T92" fmla="*/ 166826 w 103"/>
              <a:gd name="T93" fmla="*/ 184820 h 116"/>
              <a:gd name="T94" fmla="*/ 202214 w 103"/>
              <a:gd name="T95" fmla="*/ 146844 h 116"/>
              <a:gd name="T96" fmla="*/ 219907 w 103"/>
              <a:gd name="T97" fmla="*/ 139248 h 116"/>
              <a:gd name="T98" fmla="*/ 240129 w 103"/>
              <a:gd name="T99" fmla="*/ 146844 h 116"/>
              <a:gd name="T100" fmla="*/ 166826 w 103"/>
              <a:gd name="T101" fmla="*/ 237988 h 116"/>
              <a:gd name="T102" fmla="*/ 166826 w 103"/>
              <a:gd name="T103" fmla="*/ 237988 h 116"/>
              <a:gd name="T104" fmla="*/ 166826 w 103"/>
              <a:gd name="T105" fmla="*/ 237988 h 116"/>
              <a:gd name="T106" fmla="*/ 128911 w 103"/>
              <a:gd name="T107" fmla="*/ 275965 h 116"/>
              <a:gd name="T108" fmla="*/ 55609 w 103"/>
              <a:gd name="T109" fmla="*/ 275965 h 116"/>
              <a:gd name="T110" fmla="*/ 20221 w 103"/>
              <a:gd name="T111" fmla="*/ 220265 h 116"/>
              <a:gd name="T112" fmla="*/ 20221 w 103"/>
              <a:gd name="T113" fmla="*/ 91144 h 116"/>
              <a:gd name="T114" fmla="*/ 20221 w 103"/>
              <a:gd name="T115" fmla="*/ 73422 h 11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103" h="116">
                <a:moveTo>
                  <a:pt x="0" y="29"/>
                </a:moveTo>
                <a:cubicBezTo>
                  <a:pt x="0" y="87"/>
                  <a:pt x="0" y="87"/>
                  <a:pt x="0" y="87"/>
                </a:cubicBezTo>
                <a:cubicBezTo>
                  <a:pt x="0" y="101"/>
                  <a:pt x="0" y="116"/>
                  <a:pt x="22" y="116"/>
                </a:cubicBezTo>
                <a:cubicBezTo>
                  <a:pt x="51" y="116"/>
                  <a:pt x="51" y="116"/>
                  <a:pt x="51" y="116"/>
                </a:cubicBezTo>
                <a:cubicBezTo>
                  <a:pt x="68" y="116"/>
                  <a:pt x="72" y="107"/>
                  <a:pt x="73" y="97"/>
                </a:cubicBezTo>
                <a:cubicBezTo>
                  <a:pt x="100" y="63"/>
                  <a:pt x="100" y="63"/>
                  <a:pt x="100" y="63"/>
                </a:cubicBezTo>
                <a:cubicBezTo>
                  <a:pt x="103" y="60"/>
                  <a:pt x="102" y="56"/>
                  <a:pt x="100" y="53"/>
                </a:cubicBezTo>
                <a:cubicBezTo>
                  <a:pt x="99" y="52"/>
                  <a:pt x="94" y="48"/>
                  <a:pt x="87" y="48"/>
                </a:cubicBezTo>
                <a:cubicBezTo>
                  <a:pt x="84" y="48"/>
                  <a:pt x="80" y="49"/>
                  <a:pt x="75" y="53"/>
                </a:cubicBezTo>
                <a:cubicBezTo>
                  <a:pt x="66" y="62"/>
                  <a:pt x="66" y="62"/>
                  <a:pt x="66" y="62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0"/>
                  <a:pt x="62" y="7"/>
                  <a:pt x="58" y="7"/>
                </a:cubicBezTo>
                <a:cubicBezTo>
                  <a:pt x="51" y="7"/>
                  <a:pt x="51" y="7"/>
                  <a:pt x="51" y="7"/>
                </a:cubicBezTo>
                <a:cubicBezTo>
                  <a:pt x="51" y="3"/>
                  <a:pt x="48" y="0"/>
                  <a:pt x="44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3" y="0"/>
                  <a:pt x="29" y="3"/>
                  <a:pt x="29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18" y="7"/>
                  <a:pt x="15" y="10"/>
                  <a:pt x="15" y="14"/>
                </a:cubicBezTo>
                <a:cubicBezTo>
                  <a:pt x="15" y="22"/>
                  <a:pt x="15" y="22"/>
                  <a:pt x="15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4" y="22"/>
                  <a:pt x="0" y="25"/>
                  <a:pt x="0" y="29"/>
                </a:cubicBezTo>
                <a:close/>
                <a:moveTo>
                  <a:pt x="8" y="29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36"/>
                  <a:pt x="15" y="36"/>
                  <a:pt x="15" y="36"/>
                </a:cubicBezTo>
                <a:cubicBezTo>
                  <a:pt x="15" y="58"/>
                  <a:pt x="15" y="58"/>
                  <a:pt x="15" y="58"/>
                </a:cubicBezTo>
                <a:cubicBezTo>
                  <a:pt x="22" y="58"/>
                  <a:pt x="22" y="58"/>
                  <a:pt x="22" y="58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14"/>
                  <a:pt x="22" y="14"/>
                  <a:pt x="22" y="14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58"/>
                  <a:pt x="29" y="58"/>
                  <a:pt x="29" y="58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7"/>
                  <a:pt x="37" y="7"/>
                  <a:pt x="37" y="7"/>
                </a:cubicBezTo>
                <a:cubicBezTo>
                  <a:pt x="44" y="7"/>
                  <a:pt x="44" y="7"/>
                  <a:pt x="44" y="7"/>
                </a:cubicBezTo>
                <a:cubicBezTo>
                  <a:pt x="44" y="14"/>
                  <a:pt x="44" y="14"/>
                  <a:pt x="44" y="14"/>
                </a:cubicBezTo>
                <a:cubicBezTo>
                  <a:pt x="44" y="58"/>
                  <a:pt x="44" y="58"/>
                  <a:pt x="44" y="58"/>
                </a:cubicBezTo>
                <a:cubicBezTo>
                  <a:pt x="51" y="58"/>
                  <a:pt x="51" y="58"/>
                  <a:pt x="51" y="58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2"/>
                  <a:pt x="51" y="22"/>
                  <a:pt x="51" y="22"/>
                </a:cubicBezTo>
                <a:cubicBezTo>
                  <a:pt x="51" y="14"/>
                  <a:pt x="51" y="14"/>
                  <a:pt x="51" y="14"/>
                </a:cubicBezTo>
                <a:cubicBezTo>
                  <a:pt x="58" y="14"/>
                  <a:pt x="58" y="14"/>
                  <a:pt x="58" y="14"/>
                </a:cubicBezTo>
                <a:cubicBezTo>
                  <a:pt x="58" y="22"/>
                  <a:pt x="58" y="22"/>
                  <a:pt x="58" y="22"/>
                </a:cubicBezTo>
                <a:cubicBezTo>
                  <a:pt x="58" y="29"/>
                  <a:pt x="58" y="29"/>
                  <a:pt x="58" y="29"/>
                </a:cubicBezTo>
                <a:cubicBezTo>
                  <a:pt x="58" y="73"/>
                  <a:pt x="58" y="73"/>
                  <a:pt x="58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73" y="65"/>
                  <a:pt x="80" y="58"/>
                </a:cubicBezTo>
                <a:cubicBezTo>
                  <a:pt x="83" y="56"/>
                  <a:pt x="85" y="55"/>
                  <a:pt x="87" y="55"/>
                </a:cubicBezTo>
                <a:cubicBezTo>
                  <a:pt x="92" y="55"/>
                  <a:pt x="95" y="58"/>
                  <a:pt x="95" y="58"/>
                </a:cubicBezTo>
                <a:cubicBezTo>
                  <a:pt x="66" y="94"/>
                  <a:pt x="66" y="94"/>
                  <a:pt x="66" y="94"/>
                </a:cubicBezTo>
                <a:cubicBezTo>
                  <a:pt x="66" y="94"/>
                  <a:pt x="66" y="94"/>
                  <a:pt x="66" y="94"/>
                </a:cubicBezTo>
                <a:cubicBezTo>
                  <a:pt x="66" y="94"/>
                  <a:pt x="66" y="94"/>
                  <a:pt x="66" y="94"/>
                </a:cubicBezTo>
                <a:cubicBezTo>
                  <a:pt x="65" y="104"/>
                  <a:pt x="63" y="109"/>
                  <a:pt x="51" y="109"/>
                </a:cubicBezTo>
                <a:cubicBezTo>
                  <a:pt x="37" y="109"/>
                  <a:pt x="37" y="109"/>
                  <a:pt x="22" y="109"/>
                </a:cubicBezTo>
                <a:cubicBezTo>
                  <a:pt x="8" y="109"/>
                  <a:pt x="8" y="102"/>
                  <a:pt x="8" y="87"/>
                </a:cubicBezTo>
                <a:cubicBezTo>
                  <a:pt x="8" y="76"/>
                  <a:pt x="8" y="49"/>
                  <a:pt x="8" y="36"/>
                </a:cubicBezTo>
                <a:lnTo>
                  <a:pt x="8" y="2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600529"/>
      </p:ext>
    </p:extLst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99081" y="638175"/>
            <a:ext cx="7593838" cy="3821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uz-Cyrl-UZ" sz="2400" b="1" spc="25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 бўйича </a:t>
            </a:r>
            <a:r>
              <a:rPr lang="uz-Cyrl-UZ" sz="2400" b="1" spc="2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аввалги</a:t>
            </a:r>
            <a:r>
              <a:rPr lang="uz-Cyrl-UZ" sz="2400" b="1" spc="25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амалиёт</a:t>
            </a:r>
            <a:endParaRPr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962775" y="1930951"/>
            <a:ext cx="4581525" cy="2638721"/>
          </a:xfrm>
          <a:custGeom>
            <a:avLst/>
            <a:gdLst/>
            <a:ahLst/>
            <a:cxnLst/>
            <a:rect l="l" t="t" r="r" b="b"/>
            <a:pathLst>
              <a:path w="4581525" h="2190750">
                <a:moveTo>
                  <a:pt x="0" y="146050"/>
                </a:moveTo>
                <a:lnTo>
                  <a:pt x="7447" y="99893"/>
                </a:lnTo>
                <a:lnTo>
                  <a:pt x="28183" y="59801"/>
                </a:lnTo>
                <a:lnTo>
                  <a:pt x="59801" y="28183"/>
                </a:lnTo>
                <a:lnTo>
                  <a:pt x="99893" y="7447"/>
                </a:lnTo>
                <a:lnTo>
                  <a:pt x="146050" y="0"/>
                </a:lnTo>
                <a:lnTo>
                  <a:pt x="4435475" y="0"/>
                </a:lnTo>
                <a:lnTo>
                  <a:pt x="4481631" y="7447"/>
                </a:lnTo>
                <a:lnTo>
                  <a:pt x="4521723" y="28183"/>
                </a:lnTo>
                <a:lnTo>
                  <a:pt x="4553341" y="59801"/>
                </a:lnTo>
                <a:lnTo>
                  <a:pt x="4574077" y="99893"/>
                </a:lnTo>
                <a:lnTo>
                  <a:pt x="4581525" y="146050"/>
                </a:lnTo>
                <a:lnTo>
                  <a:pt x="4581525" y="2044700"/>
                </a:lnTo>
                <a:lnTo>
                  <a:pt x="4574077" y="2090856"/>
                </a:lnTo>
                <a:lnTo>
                  <a:pt x="4553341" y="2130948"/>
                </a:lnTo>
                <a:lnTo>
                  <a:pt x="4521723" y="2162566"/>
                </a:lnTo>
                <a:lnTo>
                  <a:pt x="4481631" y="2183302"/>
                </a:lnTo>
                <a:lnTo>
                  <a:pt x="4435475" y="2190750"/>
                </a:lnTo>
                <a:lnTo>
                  <a:pt x="146050" y="2190750"/>
                </a:lnTo>
                <a:lnTo>
                  <a:pt x="99893" y="2183302"/>
                </a:lnTo>
                <a:lnTo>
                  <a:pt x="59801" y="2162566"/>
                </a:lnTo>
                <a:lnTo>
                  <a:pt x="28183" y="2130948"/>
                </a:lnTo>
                <a:lnTo>
                  <a:pt x="7447" y="2090856"/>
                </a:lnTo>
                <a:lnTo>
                  <a:pt x="0" y="2044700"/>
                </a:lnTo>
                <a:lnTo>
                  <a:pt x="0" y="146050"/>
                </a:lnTo>
                <a:close/>
              </a:path>
            </a:pathLst>
          </a:custGeom>
          <a:ln w="19050">
            <a:solidFill>
              <a:srgbClr val="FFE699"/>
            </a:solidFill>
          </a:ln>
        </p:spPr>
        <p:txBody>
          <a:bodyPr wrap="square" lIns="0" tIns="0" rIns="0" bIns="0" rtlCol="0"/>
          <a:lstStyle/>
          <a:p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00835" y="2126170"/>
            <a:ext cx="3683635" cy="23057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uz-Cyrl-UZ" sz="1800" spc="1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Режалаштириш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uz-Cyrl-UZ" spc="15" dirty="0">
              <a:solidFill>
                <a:srgbClr val="006F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uz-Cyrl-UZ" sz="1800" spc="1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Иштирокчиларни аниқлаш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uz-Cyrl-UZ" spc="15" dirty="0">
              <a:solidFill>
                <a:srgbClr val="006F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uz-Cyrl-UZ" sz="1800" spc="1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 тузиш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uz-Cyrl-UZ" spc="15" dirty="0">
              <a:solidFill>
                <a:srgbClr val="006F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uz-Cyrl-UZ" sz="1800" spc="1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Шартномаларни рўхатга олиш ва ижросини таъминлаш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7250" y="2071878"/>
            <a:ext cx="419100" cy="41910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40874" y="5274113"/>
            <a:ext cx="8310252" cy="116750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7250" y="2612898"/>
            <a:ext cx="419100" cy="44005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28675" y="3175249"/>
            <a:ext cx="447675" cy="41110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09625" y="3696693"/>
            <a:ext cx="514350" cy="489734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7010400" y="2126170"/>
            <a:ext cx="4410710" cy="22159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4145" algn="ctr">
              <a:lnSpc>
                <a:spcPct val="100000"/>
              </a:lnSpc>
              <a:spcBef>
                <a:spcPts val="100"/>
              </a:spcBef>
            </a:pPr>
            <a:r>
              <a:rPr lang="uz-Cyrl-UZ" b="1" spc="-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Камчиликлари</a:t>
            </a:r>
            <a:endParaRPr lang="uz-Cyrl-UZ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4625" indent="-161925">
              <a:lnSpc>
                <a:spcPct val="100000"/>
              </a:lnSpc>
              <a:buChar char="-"/>
              <a:tabLst>
                <a:tab pos="174625" algn="l"/>
              </a:tabLst>
            </a:pPr>
            <a:r>
              <a:rPr lang="uz-Cyrl-UZ" sz="1800" spc="10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Режалаштиришда барча жиҳатларнинг қамраб олинмаслиги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8435" indent="-162560">
              <a:lnSpc>
                <a:spcPct val="100000"/>
              </a:lnSpc>
              <a:spcBef>
                <a:spcPts val="1210"/>
              </a:spcBef>
              <a:buChar char="-"/>
              <a:tabLst>
                <a:tab pos="178435" algn="l"/>
              </a:tabLst>
            </a:pPr>
            <a:r>
              <a:rPr lang="uz-Cyrl-UZ" sz="1800" spc="6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Муддатлар бўйича ноаниқликлар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4625" indent="-162560">
              <a:lnSpc>
                <a:spcPct val="100000"/>
              </a:lnSpc>
              <a:spcBef>
                <a:spcPts val="1365"/>
              </a:spcBef>
              <a:buChar char="-"/>
              <a:tabLst>
                <a:tab pos="175260" algn="l"/>
              </a:tabLst>
            </a:pPr>
            <a:r>
              <a:rPr lang="uz-Cyrl-UZ" sz="1800" spc="6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Қўйилган масаланинг ижро статусининг патлиги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6712" y="65416"/>
            <a:ext cx="2319458" cy="150976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9BA9CBC-3639-BE5A-5A6F-1F0A7B703BE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829" y="535980"/>
            <a:ext cx="724630" cy="52500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820D889-C123-52C8-51AD-602981D3949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20" y="6196116"/>
            <a:ext cx="2692876" cy="52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014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99081" y="638175"/>
            <a:ext cx="7593838" cy="3821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uz-Cyrl-UZ" sz="2400" b="1" spc="25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 бўйича </a:t>
            </a:r>
            <a:r>
              <a:rPr lang="uz-Cyrl-UZ" sz="2400" b="1" spc="2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янгича</a:t>
            </a:r>
            <a:r>
              <a:rPr lang="uz-Cyrl-UZ" sz="2400" b="1" spc="25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амалиёт</a:t>
            </a:r>
            <a:endParaRPr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712" y="65416"/>
            <a:ext cx="2319458" cy="150976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9BA9CBC-3639-BE5A-5A6F-1F0A7B703B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829" y="535980"/>
            <a:ext cx="724630" cy="52500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820D889-C123-52C8-51AD-602981D394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20" y="6196116"/>
            <a:ext cx="2692876" cy="525004"/>
          </a:xfrm>
          <a:prstGeom prst="rect">
            <a:avLst/>
          </a:prstGeom>
        </p:spPr>
      </p:pic>
      <p:grpSp>
        <p:nvGrpSpPr>
          <p:cNvPr id="17" name="object 5">
            <a:extLst>
              <a:ext uri="{FF2B5EF4-FFF2-40B4-BE49-F238E27FC236}">
                <a16:creationId xmlns:a16="http://schemas.microsoft.com/office/drawing/2014/main" id="{052038FB-2BB7-33ED-CAC9-F7111D846754}"/>
              </a:ext>
            </a:extLst>
          </p:cNvPr>
          <p:cNvGrpSpPr/>
          <p:nvPr/>
        </p:nvGrpSpPr>
        <p:grpSpPr>
          <a:xfrm>
            <a:off x="1522000" y="5099133"/>
            <a:ext cx="9148000" cy="1470166"/>
            <a:chOff x="581025" y="4152900"/>
            <a:chExt cx="11096625" cy="2095500"/>
          </a:xfrm>
        </p:grpSpPr>
        <p:pic>
          <p:nvPicPr>
            <p:cNvPr id="18" name="object 6">
              <a:extLst>
                <a:ext uri="{FF2B5EF4-FFF2-40B4-BE49-F238E27FC236}">
                  <a16:creationId xmlns:a16="http://schemas.microsoft.com/office/drawing/2014/main" id="{5D364AA6-A27A-DD72-137F-FEFF4AB620BF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1025" y="4152900"/>
              <a:ext cx="11096625" cy="2095500"/>
            </a:xfrm>
            <a:prstGeom prst="rect">
              <a:avLst/>
            </a:prstGeom>
          </p:spPr>
        </p:pic>
        <p:pic>
          <p:nvPicPr>
            <p:cNvPr id="19" name="object 7">
              <a:extLst>
                <a:ext uri="{FF2B5EF4-FFF2-40B4-BE49-F238E27FC236}">
                  <a16:creationId xmlns:a16="http://schemas.microsoft.com/office/drawing/2014/main" id="{DCAED717-9D4E-7F58-6A98-BA2BD303DB5C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53400" y="5800725"/>
              <a:ext cx="533400" cy="428625"/>
            </a:xfrm>
            <a:prstGeom prst="rect">
              <a:avLst/>
            </a:prstGeom>
          </p:spPr>
        </p:pic>
        <p:sp>
          <p:nvSpPr>
            <p:cNvPr id="20" name="object 8">
              <a:extLst>
                <a:ext uri="{FF2B5EF4-FFF2-40B4-BE49-F238E27FC236}">
                  <a16:creationId xmlns:a16="http://schemas.microsoft.com/office/drawing/2014/main" id="{3CA95B10-00C9-5651-476D-602CEE65E679}"/>
                </a:ext>
              </a:extLst>
            </p:cNvPr>
            <p:cNvSpPr/>
            <p:nvPr/>
          </p:nvSpPr>
          <p:spPr>
            <a:xfrm>
              <a:off x="5295900" y="5076825"/>
              <a:ext cx="5885815" cy="944244"/>
            </a:xfrm>
            <a:custGeom>
              <a:avLst/>
              <a:gdLst/>
              <a:ahLst/>
              <a:cxnLst/>
              <a:rect l="l" t="t" r="r" b="b"/>
              <a:pathLst>
                <a:path w="5885815" h="944245">
                  <a:moveTo>
                    <a:pt x="0" y="923925"/>
                  </a:moveTo>
                  <a:lnTo>
                    <a:pt x="2858261" y="935240"/>
                  </a:lnTo>
                </a:path>
                <a:path w="5885815" h="944245">
                  <a:moveTo>
                    <a:pt x="3305175" y="933450"/>
                  </a:moveTo>
                  <a:lnTo>
                    <a:pt x="5885433" y="933450"/>
                  </a:lnTo>
                </a:path>
                <a:path w="5885815" h="944245">
                  <a:moveTo>
                    <a:pt x="1162050" y="9525"/>
                  </a:moveTo>
                  <a:lnTo>
                    <a:pt x="1169542" y="933627"/>
                  </a:lnTo>
                </a:path>
                <a:path w="5885815" h="944245">
                  <a:moveTo>
                    <a:pt x="2571750" y="0"/>
                  </a:moveTo>
                  <a:lnTo>
                    <a:pt x="2579243" y="924102"/>
                  </a:lnTo>
                </a:path>
                <a:path w="5885815" h="944245">
                  <a:moveTo>
                    <a:pt x="4095750" y="9525"/>
                  </a:moveTo>
                  <a:lnTo>
                    <a:pt x="4103243" y="933627"/>
                  </a:lnTo>
                </a:path>
                <a:path w="5885815" h="944245">
                  <a:moveTo>
                    <a:pt x="5857875" y="590550"/>
                  </a:moveTo>
                  <a:lnTo>
                    <a:pt x="5857875" y="943711"/>
                  </a:lnTo>
                </a:path>
              </a:pathLst>
            </a:custGeom>
            <a:ln w="19050">
              <a:solidFill>
                <a:srgbClr val="5B9BD4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object 9">
            <a:extLst>
              <a:ext uri="{FF2B5EF4-FFF2-40B4-BE49-F238E27FC236}">
                <a16:creationId xmlns:a16="http://schemas.microsoft.com/office/drawing/2014/main" id="{44264B32-C9C1-8738-5B79-D482915D6194}"/>
              </a:ext>
            </a:extLst>
          </p:cNvPr>
          <p:cNvSpPr txBox="1"/>
          <p:nvPr/>
        </p:nvSpPr>
        <p:spPr>
          <a:xfrm>
            <a:off x="1575816" y="3185350"/>
            <a:ext cx="3824860" cy="8233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uz-Cyrl-UZ" sz="1800" spc="7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 тузиш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1980"/>
              </a:spcBef>
            </a:pPr>
            <a:r>
              <a:rPr lang="uz-Cyrl-UZ" sz="1800" spc="9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Барча жараёнлар устидан назорат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2" name="object 10">
            <a:extLst>
              <a:ext uri="{FF2B5EF4-FFF2-40B4-BE49-F238E27FC236}">
                <a16:creationId xmlns:a16="http://schemas.microsoft.com/office/drawing/2014/main" id="{EBB66F5D-3701-0F2F-DA42-84B40D522A83}"/>
              </a:ext>
            </a:extLst>
          </p:cNvPr>
          <p:cNvGrpSpPr/>
          <p:nvPr/>
        </p:nvGrpSpPr>
        <p:grpSpPr>
          <a:xfrm>
            <a:off x="876300" y="1506855"/>
            <a:ext cx="504825" cy="1000125"/>
            <a:chOff x="876300" y="1323975"/>
            <a:chExt cx="504825" cy="1000125"/>
          </a:xfrm>
        </p:grpSpPr>
        <p:pic>
          <p:nvPicPr>
            <p:cNvPr id="23" name="object 11">
              <a:extLst>
                <a:ext uri="{FF2B5EF4-FFF2-40B4-BE49-F238E27FC236}">
                  <a16:creationId xmlns:a16="http://schemas.microsoft.com/office/drawing/2014/main" id="{C337472A-7A0B-C1B1-D115-B444E7956C9C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85825" y="1323975"/>
              <a:ext cx="495300" cy="495300"/>
            </a:xfrm>
            <a:prstGeom prst="rect">
              <a:avLst/>
            </a:prstGeom>
          </p:spPr>
        </p:pic>
        <p:pic>
          <p:nvPicPr>
            <p:cNvPr id="24" name="object 12">
              <a:extLst>
                <a:ext uri="{FF2B5EF4-FFF2-40B4-BE49-F238E27FC236}">
                  <a16:creationId xmlns:a16="http://schemas.microsoft.com/office/drawing/2014/main" id="{1BB049E1-0B7A-6A81-D746-274666D9B2C7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76300" y="1857375"/>
              <a:ext cx="457200" cy="466725"/>
            </a:xfrm>
            <a:prstGeom prst="rect">
              <a:avLst/>
            </a:prstGeom>
          </p:spPr>
        </p:pic>
      </p:grpSp>
      <p:sp>
        <p:nvSpPr>
          <p:cNvPr id="25" name="object 13">
            <a:extLst>
              <a:ext uri="{FF2B5EF4-FFF2-40B4-BE49-F238E27FC236}">
                <a16:creationId xmlns:a16="http://schemas.microsoft.com/office/drawing/2014/main" id="{2409DA21-CE86-353C-D06F-AF3A9557218E}"/>
              </a:ext>
            </a:extLst>
          </p:cNvPr>
          <p:cNvSpPr txBox="1"/>
          <p:nvPr/>
        </p:nvSpPr>
        <p:spPr>
          <a:xfrm>
            <a:off x="1576069" y="1658937"/>
            <a:ext cx="5128260" cy="12897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uz-Cyrl-UZ" sz="1800" spc="1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Рақамли технологиялар асосида режалаштириш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indent="9525">
              <a:lnSpc>
                <a:spcPts val="4140"/>
              </a:lnSpc>
              <a:spcBef>
                <a:spcPts val="125"/>
              </a:spcBef>
            </a:pPr>
            <a:r>
              <a:rPr lang="uz-Cyrl-UZ" sz="1800" spc="6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Экспертиза</a:t>
            </a:r>
          </a:p>
          <a:p>
            <a:pPr marL="12700" marR="5080" indent="9525">
              <a:lnSpc>
                <a:spcPts val="4140"/>
              </a:lnSpc>
              <a:spcBef>
                <a:spcPts val="125"/>
              </a:spcBef>
            </a:pPr>
            <a:r>
              <a:rPr lang="uz-Cyrl-UZ" sz="1800" spc="9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Иштирокчиларни аниқлаш</a:t>
            </a:r>
            <a:endParaRPr lang="uz-Cyrl-U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object 14">
            <a:extLst>
              <a:ext uri="{FF2B5EF4-FFF2-40B4-BE49-F238E27FC236}">
                <a16:creationId xmlns:a16="http://schemas.microsoft.com/office/drawing/2014/main" id="{79028D7F-97C1-2798-8DC1-F0A0095281F8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85825" y="2600325"/>
            <a:ext cx="419100" cy="440054"/>
          </a:xfrm>
          <a:prstGeom prst="rect">
            <a:avLst/>
          </a:prstGeom>
        </p:spPr>
      </p:pic>
      <p:pic>
        <p:nvPicPr>
          <p:cNvPr id="27" name="object 15">
            <a:extLst>
              <a:ext uri="{FF2B5EF4-FFF2-40B4-BE49-F238E27FC236}">
                <a16:creationId xmlns:a16="http://schemas.microsoft.com/office/drawing/2014/main" id="{641C079B-7A74-A531-3BAC-E12F2DC5FCCF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57250" y="3112516"/>
            <a:ext cx="523875" cy="482600"/>
          </a:xfrm>
          <a:prstGeom prst="rect">
            <a:avLst/>
          </a:prstGeom>
        </p:spPr>
      </p:pic>
      <p:sp>
        <p:nvSpPr>
          <p:cNvPr id="29" name="object 17">
            <a:extLst>
              <a:ext uri="{FF2B5EF4-FFF2-40B4-BE49-F238E27FC236}">
                <a16:creationId xmlns:a16="http://schemas.microsoft.com/office/drawing/2014/main" id="{AB0D3241-85F6-3593-716D-636825294C20}"/>
              </a:ext>
            </a:extLst>
          </p:cNvPr>
          <p:cNvSpPr/>
          <p:nvPr/>
        </p:nvSpPr>
        <p:spPr>
          <a:xfrm>
            <a:off x="6791325" y="1459230"/>
            <a:ext cx="5048250" cy="2724150"/>
          </a:xfrm>
          <a:custGeom>
            <a:avLst/>
            <a:gdLst/>
            <a:ahLst/>
            <a:cxnLst/>
            <a:rect l="l" t="t" r="r" b="b"/>
            <a:pathLst>
              <a:path w="5048250" h="2724150">
                <a:moveTo>
                  <a:pt x="0" y="181610"/>
                </a:moveTo>
                <a:lnTo>
                  <a:pt x="6485" y="133320"/>
                </a:lnTo>
                <a:lnTo>
                  <a:pt x="24788" y="89934"/>
                </a:lnTo>
                <a:lnTo>
                  <a:pt x="53181" y="53181"/>
                </a:lnTo>
                <a:lnTo>
                  <a:pt x="89934" y="24788"/>
                </a:lnTo>
                <a:lnTo>
                  <a:pt x="133320" y="6485"/>
                </a:lnTo>
                <a:lnTo>
                  <a:pt x="181609" y="0"/>
                </a:lnTo>
                <a:lnTo>
                  <a:pt x="4866640" y="0"/>
                </a:lnTo>
                <a:lnTo>
                  <a:pt x="4914929" y="6485"/>
                </a:lnTo>
                <a:lnTo>
                  <a:pt x="4958315" y="24788"/>
                </a:lnTo>
                <a:lnTo>
                  <a:pt x="4995068" y="53181"/>
                </a:lnTo>
                <a:lnTo>
                  <a:pt x="5023461" y="89934"/>
                </a:lnTo>
                <a:lnTo>
                  <a:pt x="5041764" y="133320"/>
                </a:lnTo>
                <a:lnTo>
                  <a:pt x="5048250" y="181610"/>
                </a:lnTo>
                <a:lnTo>
                  <a:pt x="5048250" y="2542540"/>
                </a:lnTo>
                <a:lnTo>
                  <a:pt x="5041764" y="2590829"/>
                </a:lnTo>
                <a:lnTo>
                  <a:pt x="5023461" y="2634215"/>
                </a:lnTo>
                <a:lnTo>
                  <a:pt x="4995068" y="2670968"/>
                </a:lnTo>
                <a:lnTo>
                  <a:pt x="4958315" y="2699361"/>
                </a:lnTo>
                <a:lnTo>
                  <a:pt x="4914929" y="2717664"/>
                </a:lnTo>
                <a:lnTo>
                  <a:pt x="4866640" y="2724150"/>
                </a:lnTo>
                <a:lnTo>
                  <a:pt x="181609" y="2724150"/>
                </a:lnTo>
                <a:lnTo>
                  <a:pt x="133320" y="2717664"/>
                </a:lnTo>
                <a:lnTo>
                  <a:pt x="89934" y="2699361"/>
                </a:lnTo>
                <a:lnTo>
                  <a:pt x="53181" y="2670968"/>
                </a:lnTo>
                <a:lnTo>
                  <a:pt x="24788" y="2634215"/>
                </a:lnTo>
                <a:lnTo>
                  <a:pt x="6485" y="2590829"/>
                </a:lnTo>
                <a:lnTo>
                  <a:pt x="0" y="2542540"/>
                </a:lnTo>
                <a:lnTo>
                  <a:pt x="0" y="181610"/>
                </a:lnTo>
                <a:close/>
              </a:path>
            </a:pathLst>
          </a:custGeom>
          <a:ln w="19050">
            <a:solidFill>
              <a:srgbClr val="FFE699"/>
            </a:solidFill>
          </a:ln>
        </p:spPr>
        <p:txBody>
          <a:bodyPr wrap="square" lIns="0" tIns="0" rIns="0" bIns="0" rtlCol="0"/>
          <a:lstStyle/>
          <a:p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bject 19">
            <a:extLst>
              <a:ext uri="{FF2B5EF4-FFF2-40B4-BE49-F238E27FC236}">
                <a16:creationId xmlns:a16="http://schemas.microsoft.com/office/drawing/2014/main" id="{4E3F6108-3893-E5E1-454E-30A276F0EB99}"/>
              </a:ext>
            </a:extLst>
          </p:cNvPr>
          <p:cNvSpPr txBox="1"/>
          <p:nvPr/>
        </p:nvSpPr>
        <p:spPr>
          <a:xfrm>
            <a:off x="6999857" y="1616215"/>
            <a:ext cx="4360545" cy="23185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uz-Cyrl-UZ" sz="1800" b="1" spc="-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Натижалари</a:t>
            </a:r>
            <a:endParaRPr lang="en-US" sz="1800" b="1" spc="-5" dirty="0">
              <a:solidFill>
                <a:srgbClr val="006F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ctr">
              <a:lnSpc>
                <a:spcPct val="100000"/>
              </a:lnSpc>
            </a:pPr>
            <a:endParaRPr lang="uz-Cyrl-U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Wingdings" panose="05000000000000000000" pitchFamily="2" charset="2"/>
              <a:buChar char="ü"/>
            </a:pPr>
            <a:r>
              <a:rPr lang="uz-Cyrl-UZ" sz="1800" spc="1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рационализаторлик</a:t>
            </a:r>
            <a:endParaRPr lang="uz-Cyrl-UZ" spc="15" dirty="0">
              <a:solidFill>
                <a:srgbClr val="006F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Wingdings" panose="05000000000000000000" pitchFamily="2" charset="2"/>
              <a:buChar char="ü"/>
            </a:pPr>
            <a:r>
              <a:rPr lang="uz-Cyrl-UZ" sz="1800" spc="9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муддатларни назорат қилиш</a:t>
            </a:r>
            <a:endParaRPr lang="uz-Cyrl-U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Wingdings" panose="05000000000000000000" pitchFamily="2" charset="2"/>
              <a:buChar char="ü"/>
            </a:pPr>
            <a:r>
              <a:rPr lang="uz-Cyrl-UZ" sz="1800" spc="3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шаффоф ва оммавий</a:t>
            </a:r>
            <a:endParaRPr lang="uz-Cyrl-U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Wingdings" panose="05000000000000000000" pitchFamily="2" charset="2"/>
              <a:buChar char="ü"/>
            </a:pPr>
            <a:r>
              <a:rPr lang="uz-Cyrl-UZ" sz="1800" spc="9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рискларни камлиги</a:t>
            </a:r>
            <a:endParaRPr lang="uz-Cyrl-U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Wingdings" panose="05000000000000000000" pitchFamily="2" charset="2"/>
              <a:buChar char="ü"/>
            </a:pPr>
            <a:r>
              <a:rPr lang="uz-Cyrl-UZ" sz="1800" spc="9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нархларни сунъий оширишдан ҳоли</a:t>
            </a:r>
            <a:endParaRPr lang="uz-Cyrl-U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Wingdings" panose="05000000000000000000" pitchFamily="2" charset="2"/>
              <a:buChar char="ü"/>
            </a:pPr>
            <a:r>
              <a:rPr lang="uz-Cyrl-UZ" spc="9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ижро устидан</a:t>
            </a:r>
            <a:r>
              <a:rPr lang="uz-Cyrl-UZ" sz="1800" spc="9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</a:t>
            </a:r>
            <a:endParaRPr lang="uz-Cyrl-U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" name="object 20">
            <a:extLst>
              <a:ext uri="{FF2B5EF4-FFF2-40B4-BE49-F238E27FC236}">
                <a16:creationId xmlns:a16="http://schemas.microsoft.com/office/drawing/2014/main" id="{A617A9AB-5AED-9168-A920-DB34A9EEE846}"/>
              </a:ext>
            </a:extLst>
          </p:cNvPr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28675" y="3723503"/>
            <a:ext cx="533400" cy="38601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12192000" cy="11334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9791" y="231233"/>
            <a:ext cx="100725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 тизимининг принциплари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64083" y="2801536"/>
            <a:ext cx="147955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буюртмачисинг касбий маҳорати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3E4F308-11E6-3FBF-78EE-78E35C32D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13" y="6219736"/>
            <a:ext cx="2095792" cy="638264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6681630" y="1860009"/>
            <a:ext cx="886879" cy="890810"/>
          </a:xfrm>
          <a:prstGeom prst="ellipse">
            <a:avLst/>
          </a:prstGeom>
          <a:noFill/>
          <a:ln w="57150">
            <a:gradFill>
              <a:gsLst>
                <a:gs pos="0">
                  <a:srgbClr val="00B0F0"/>
                </a:gs>
                <a:gs pos="79000">
                  <a:schemeClr val="accent5">
                    <a:lumMod val="75000"/>
                  </a:schemeClr>
                </a:gs>
              </a:gsLst>
              <a:lin ang="5400000" scaled="1"/>
            </a:gradFill>
            <a:prstDash val="sys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59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902463" y="1845216"/>
            <a:ext cx="886879" cy="890810"/>
          </a:xfrm>
          <a:prstGeom prst="ellipse">
            <a:avLst/>
          </a:prstGeom>
          <a:noFill/>
          <a:ln w="57150">
            <a:gradFill>
              <a:gsLst>
                <a:gs pos="0">
                  <a:srgbClr val="F78DF2"/>
                </a:gs>
                <a:gs pos="61000">
                  <a:srgbClr val="A67BB3"/>
                </a:gs>
              </a:gsLst>
              <a:lin ang="5400000" scaled="1"/>
            </a:gradFill>
            <a:prstDash val="sys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59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379853" y="1860008"/>
            <a:ext cx="886879" cy="890811"/>
          </a:xfrm>
          <a:prstGeom prst="ellipse">
            <a:avLst/>
          </a:prstGeom>
          <a:noFill/>
          <a:ln w="57150"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56000">
                  <a:srgbClr val="F8AA5F"/>
                </a:gs>
              </a:gsLst>
              <a:lin ang="5400000" scaled="1"/>
            </a:gradFill>
            <a:prstDash val="sysDash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59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1066" y="1812572"/>
            <a:ext cx="886879" cy="890810"/>
          </a:xfrm>
          <a:prstGeom prst="ellipse">
            <a:avLst/>
          </a:prstGeom>
          <a:noFill/>
          <a:ln w="57150">
            <a:gradFill>
              <a:gsLst>
                <a:gs pos="0">
                  <a:srgbClr val="F7ABBD"/>
                </a:gs>
                <a:gs pos="87000">
                  <a:srgbClr val="D86C88"/>
                </a:gs>
              </a:gsLst>
              <a:lin ang="5400000" scaled="1"/>
            </a:gradFill>
            <a:prstDash val="sysDash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59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442519" y="1860009"/>
            <a:ext cx="886879" cy="890810"/>
          </a:xfrm>
          <a:prstGeom prst="ellipse">
            <a:avLst/>
          </a:prstGeom>
          <a:noFill/>
          <a:ln w="57150">
            <a:gradFill>
              <a:gsLst>
                <a:gs pos="0">
                  <a:schemeClr val="accent6">
                    <a:lumMod val="20000"/>
                    <a:lumOff val="80000"/>
                  </a:schemeClr>
                </a:gs>
                <a:gs pos="72000">
                  <a:srgbClr val="88C287"/>
                </a:gs>
              </a:gsLst>
              <a:lin ang="5400000" scaled="1"/>
            </a:gradFill>
            <a:prstDash val="sysDash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59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1343568" y="2289409"/>
            <a:ext cx="809929" cy="1211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429717" y="2289409"/>
            <a:ext cx="864350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557164" y="2325117"/>
            <a:ext cx="864350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7764358" y="2305413"/>
            <a:ext cx="864350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Овал 12">
            <a:extLst>
              <a:ext uri="{FF2B5EF4-FFF2-40B4-BE49-F238E27FC236}">
                <a16:creationId xmlns:a16="http://schemas.microsoft.com/office/drawing/2014/main" id="{C24696FD-DB8C-28BC-1291-8B027E67455D}"/>
              </a:ext>
            </a:extLst>
          </p:cNvPr>
          <p:cNvSpPr/>
          <p:nvPr/>
        </p:nvSpPr>
        <p:spPr>
          <a:xfrm>
            <a:off x="10957405" y="1860008"/>
            <a:ext cx="886879" cy="890811"/>
          </a:xfrm>
          <a:prstGeom prst="ellipse">
            <a:avLst/>
          </a:prstGeom>
          <a:noFill/>
          <a:ln w="57150"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56000">
                  <a:srgbClr val="F8AA5F"/>
                </a:gs>
              </a:gsLst>
              <a:lin ang="5400000" scaled="1"/>
            </a:gradFill>
            <a:prstDash val="sysDash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59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86FD1786-19E4-65FC-7D5F-3D7BA5242996}"/>
              </a:ext>
            </a:extLst>
          </p:cNvPr>
          <p:cNvCxnSpPr/>
          <p:nvPr/>
        </p:nvCxnSpPr>
        <p:spPr>
          <a:xfrm flipV="1">
            <a:off x="9971628" y="2289409"/>
            <a:ext cx="809929" cy="1211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8" name="object 6">
            <a:extLst>
              <a:ext uri="{FF2B5EF4-FFF2-40B4-BE49-F238E27FC236}">
                <a16:creationId xmlns:a16="http://schemas.microsoft.com/office/drawing/2014/main" id="{D38905FB-CEFC-A1B2-370B-EB17C1F6B258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0667" y="2049439"/>
            <a:ext cx="486558" cy="449632"/>
          </a:xfrm>
          <a:prstGeom prst="rect">
            <a:avLst/>
          </a:prstGeom>
        </p:spPr>
      </p:pic>
      <p:pic>
        <p:nvPicPr>
          <p:cNvPr id="30" name="object 7">
            <a:extLst>
              <a:ext uri="{FF2B5EF4-FFF2-40B4-BE49-F238E27FC236}">
                <a16:creationId xmlns:a16="http://schemas.microsoft.com/office/drawing/2014/main" id="{BEE34519-9371-50E7-00A9-BCBA0722A5BF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01321" y="2066001"/>
            <a:ext cx="494647" cy="478824"/>
          </a:xfrm>
          <a:prstGeom prst="rect">
            <a:avLst/>
          </a:prstGeom>
        </p:spPr>
      </p:pic>
      <p:pic>
        <p:nvPicPr>
          <p:cNvPr id="32" name="object 8">
            <a:extLst>
              <a:ext uri="{FF2B5EF4-FFF2-40B4-BE49-F238E27FC236}">
                <a16:creationId xmlns:a16="http://schemas.microsoft.com/office/drawing/2014/main" id="{B7341BF5-99A3-592E-3907-8FE78AB48DD5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80016" y="2090154"/>
            <a:ext cx="637545" cy="448260"/>
          </a:xfrm>
          <a:prstGeom prst="rect">
            <a:avLst/>
          </a:prstGeom>
        </p:spPr>
      </p:pic>
      <p:pic>
        <p:nvPicPr>
          <p:cNvPr id="34" name="object 9">
            <a:extLst>
              <a:ext uri="{FF2B5EF4-FFF2-40B4-BE49-F238E27FC236}">
                <a16:creationId xmlns:a16="http://schemas.microsoft.com/office/drawing/2014/main" id="{32C20317-F737-E9B3-645C-8B0E52202F90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830178" y="2063026"/>
            <a:ext cx="560600" cy="504426"/>
          </a:xfrm>
          <a:prstGeom prst="rect">
            <a:avLst/>
          </a:prstGeom>
        </p:spPr>
      </p:pic>
      <p:pic>
        <p:nvPicPr>
          <p:cNvPr id="35" name="object 10">
            <a:extLst>
              <a:ext uri="{FF2B5EF4-FFF2-40B4-BE49-F238E27FC236}">
                <a16:creationId xmlns:a16="http://schemas.microsoft.com/office/drawing/2014/main" id="{2CF37C98-ADA8-DB9E-6C92-E0409100A28B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075173" y="2049934"/>
            <a:ext cx="556859" cy="528700"/>
          </a:xfrm>
          <a:prstGeom prst="rect">
            <a:avLst/>
          </a:prstGeom>
        </p:spPr>
      </p:pic>
      <p:pic>
        <p:nvPicPr>
          <p:cNvPr id="36" name="object 11">
            <a:extLst>
              <a:ext uri="{FF2B5EF4-FFF2-40B4-BE49-F238E27FC236}">
                <a16:creationId xmlns:a16="http://schemas.microsoft.com/office/drawing/2014/main" id="{A967F144-73BE-5FE0-51B8-21AB6369C793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225256" y="2007989"/>
            <a:ext cx="441756" cy="631640"/>
          </a:xfrm>
          <a:prstGeom prst="rect">
            <a:avLst/>
          </a:prstGeom>
        </p:spPr>
      </p:pic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111E99C5-D843-9567-0D67-A4E39AF004CC}"/>
              </a:ext>
            </a:extLst>
          </p:cNvPr>
          <p:cNvSpPr/>
          <p:nvPr/>
        </p:nvSpPr>
        <p:spPr>
          <a:xfrm>
            <a:off x="2083517" y="3124701"/>
            <a:ext cx="14795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Асослилик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5AA55C38-A227-5A66-F152-8FA33DAFB30F}"/>
              </a:ext>
            </a:extLst>
          </p:cNvPr>
          <p:cNvSpPr/>
          <p:nvPr/>
        </p:nvSpPr>
        <p:spPr>
          <a:xfrm>
            <a:off x="4146183" y="3016979"/>
            <a:ext cx="1479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Очиқлик ва шаффошлик</a:t>
            </a: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1EE50D9C-90E7-6E67-414F-4AC02A52410E}"/>
              </a:ext>
            </a:extLst>
          </p:cNvPr>
          <p:cNvSpPr/>
          <p:nvPr/>
        </p:nvSpPr>
        <p:spPr>
          <a:xfrm>
            <a:off x="6385294" y="2801536"/>
            <a:ext cx="14795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 ресурслардан оқилона фойдаланиш </a:t>
            </a: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4A9FE4F7-82D8-1EC1-797C-E6E148D11D1C}"/>
              </a:ext>
            </a:extLst>
          </p:cNvPr>
          <p:cNvSpPr/>
          <p:nvPr/>
        </p:nvSpPr>
        <p:spPr>
          <a:xfrm>
            <a:off x="8606127" y="3016979"/>
            <a:ext cx="1479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Эркин рақобат ва холислик</a:t>
            </a: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FAD3B5B3-3CE9-3DE5-EB27-5856BC7BB7E7}"/>
              </a:ext>
            </a:extLst>
          </p:cNvPr>
          <p:cNvSpPr/>
          <p:nvPr/>
        </p:nvSpPr>
        <p:spPr>
          <a:xfrm>
            <a:off x="10699169" y="3016979"/>
            <a:ext cx="1479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Коррупцияга йўл қўймаслик</a:t>
            </a:r>
          </a:p>
        </p:txBody>
      </p:sp>
      <p:sp>
        <p:nvSpPr>
          <p:cNvPr id="3" name="Скругленный прямоугольник 10">
            <a:extLst>
              <a:ext uri="{FF2B5EF4-FFF2-40B4-BE49-F238E27FC236}">
                <a16:creationId xmlns:a16="http://schemas.microsoft.com/office/drawing/2014/main" id="{0644ED00-F9FD-1A73-5BB5-B297E7279656}"/>
              </a:ext>
            </a:extLst>
          </p:cNvPr>
          <p:cNvSpPr/>
          <p:nvPr/>
        </p:nvSpPr>
        <p:spPr>
          <a:xfrm>
            <a:off x="202270" y="5303811"/>
            <a:ext cx="5735234" cy="1100376"/>
          </a:xfrm>
          <a:prstGeom prst="roundRect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7538AC0D-7F99-E50A-818F-73EEBB1A9380}"/>
              </a:ext>
            </a:extLst>
          </p:cNvPr>
          <p:cNvSpPr/>
          <p:nvPr/>
        </p:nvSpPr>
        <p:spPr>
          <a:xfrm>
            <a:off x="202270" y="5561612"/>
            <a:ext cx="57352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600" spc="-2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Бюджет тизими ва бошқа давлат </a:t>
            </a:r>
            <a:br>
              <a:rPr lang="en-US" sz="1600" spc="-2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z-Cyrl-UZ" sz="1600" spc="-2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мақсадли жамғармалари</a:t>
            </a:r>
          </a:p>
        </p:txBody>
      </p:sp>
      <p:sp>
        <p:nvSpPr>
          <p:cNvPr id="16" name="Скругленный прямоугольник 11">
            <a:extLst>
              <a:ext uri="{FF2B5EF4-FFF2-40B4-BE49-F238E27FC236}">
                <a16:creationId xmlns:a16="http://schemas.microsoft.com/office/drawing/2014/main" id="{F309EDC5-A4B6-FD2A-F654-F5F4F276C9CB}"/>
              </a:ext>
            </a:extLst>
          </p:cNvPr>
          <p:cNvSpPr/>
          <p:nvPr/>
        </p:nvSpPr>
        <p:spPr>
          <a:xfrm>
            <a:off x="6289611" y="5312931"/>
            <a:ext cx="5665006" cy="1100376"/>
          </a:xfrm>
          <a:prstGeom prst="roundRect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E9FD80AA-51C7-1027-5DE5-089EADE4EC8A}"/>
              </a:ext>
            </a:extLst>
          </p:cNvPr>
          <p:cNvSpPr/>
          <p:nvPr/>
        </p:nvSpPr>
        <p:spPr>
          <a:xfrm>
            <a:off x="6254497" y="5324510"/>
            <a:ext cx="57352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600" spc="-2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Донор давлатлар, халқаро, хорижий давлат ва нодавлат ташкилотлар билан тузилган шартномалар бўйича бериладиган хорижий грантлар ҳамда Ўзбекистон Республикаси кафолати остидаги хорижий кредитлар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ACF4DDC-A124-0B10-819F-5F75E15A23C9}"/>
              </a:ext>
            </a:extLst>
          </p:cNvPr>
          <p:cNvSpPr txBox="1"/>
          <p:nvPr/>
        </p:nvSpPr>
        <p:spPr>
          <a:xfrm>
            <a:off x="1615509" y="4443027"/>
            <a:ext cx="89609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 молиялаштириш манбаларига </a:t>
            </a:r>
            <a:br>
              <a:rPr lang="en-US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“Давлат харидлари тўғрисида”ги қонун талаблари татбиқ этилади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204F0E8D-622E-087F-7E60-7E11064270C1}"/>
              </a:ext>
            </a:extLst>
          </p:cNvPr>
          <p:cNvSpPr/>
          <p:nvPr/>
        </p:nvSpPr>
        <p:spPr>
          <a:xfrm>
            <a:off x="82370" y="1453895"/>
            <a:ext cx="11996853" cy="2555223"/>
          </a:xfrm>
          <a:prstGeom prst="round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1765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037447" y="5040638"/>
            <a:ext cx="55918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устав капиталида давлат улуши 50 фоиз ва ундан ортиқ бўлган давлат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устав капиталида давлат улуши 50 фоиз ва ундан ортиқ бўлган юридик шахс ва унга тегишли ташкилотлар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4564" y="3748026"/>
            <a:ext cx="48447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давлат органлари •</a:t>
            </a:r>
          </a:p>
          <a:p>
            <a:pPr algn="r"/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бюджет ташкилотлари •</a:t>
            </a:r>
          </a:p>
          <a:p>
            <a:pPr algn="r"/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бюджет маблағларини олувчилар •</a:t>
            </a: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080409679"/>
              </p:ext>
            </p:extLst>
          </p:nvPr>
        </p:nvGraphicFramePr>
        <p:xfrm>
          <a:off x="629653" y="122682"/>
          <a:ext cx="10815588" cy="3985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2" name="Прямая соединительная линия 11"/>
          <p:cNvCxnSpPr/>
          <p:nvPr/>
        </p:nvCxnSpPr>
        <p:spPr>
          <a:xfrm>
            <a:off x="5853363" y="3715390"/>
            <a:ext cx="0" cy="30199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04718D9-6E1F-1300-D40F-8657549639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13" y="6219736"/>
            <a:ext cx="2095792" cy="638264"/>
          </a:xfrm>
          <a:prstGeom prst="rect">
            <a:avLst/>
          </a:prstGeom>
        </p:spPr>
      </p:pic>
      <p:pic>
        <p:nvPicPr>
          <p:cNvPr id="3" name="object 6">
            <a:extLst>
              <a:ext uri="{FF2B5EF4-FFF2-40B4-BE49-F238E27FC236}">
                <a16:creationId xmlns:a16="http://schemas.microsoft.com/office/drawing/2014/main" id="{1146AEEC-06AB-9E20-9B27-3FA3DB7801C9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905290" y="4979202"/>
            <a:ext cx="838200" cy="800100"/>
          </a:xfrm>
          <a:prstGeom prst="rect">
            <a:avLst/>
          </a:prstGeom>
        </p:spPr>
      </p:pic>
      <p:pic>
        <p:nvPicPr>
          <p:cNvPr id="4" name="object 8">
            <a:extLst>
              <a:ext uri="{FF2B5EF4-FFF2-40B4-BE49-F238E27FC236}">
                <a16:creationId xmlns:a16="http://schemas.microsoft.com/office/drawing/2014/main" id="{4D1F2624-061B-3683-4FA5-AFAEF417CAD7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185279" y="3935088"/>
            <a:ext cx="809625" cy="876300"/>
          </a:xfrm>
          <a:prstGeom prst="rect">
            <a:avLst/>
          </a:prstGeom>
        </p:spPr>
      </p:pic>
      <p:sp>
        <p:nvSpPr>
          <p:cNvPr id="7" name="object 3">
            <a:extLst>
              <a:ext uri="{FF2B5EF4-FFF2-40B4-BE49-F238E27FC236}">
                <a16:creationId xmlns:a16="http://schemas.microsoft.com/office/drawing/2014/main" id="{55495B16-0210-A46F-59AB-2E6BA9529C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240528" y="254127"/>
            <a:ext cx="7593838" cy="42281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uz-Cyrl-UZ" sz="2400" b="1" spc="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 тизими буюртмачилари</a:t>
            </a:r>
            <a:endParaRPr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1278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596128" y="1975104"/>
            <a:ext cx="5563320" cy="3947755"/>
            <a:chOff x="4718742" y="1409700"/>
            <a:chExt cx="6440690" cy="451309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18742" y="1409700"/>
              <a:ext cx="6440690" cy="45130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10350" y="2628900"/>
              <a:ext cx="2771775" cy="280035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29450" y="4581525"/>
              <a:ext cx="447675" cy="5334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82025" y="4581525"/>
              <a:ext cx="590550" cy="55245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58000" y="2895600"/>
              <a:ext cx="571500" cy="55245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553450" y="2895600"/>
              <a:ext cx="561975" cy="504825"/>
            </a:xfrm>
            <a:prstGeom prst="rect">
              <a:avLst/>
            </a:prstGeom>
          </p:spPr>
        </p:pic>
      </p:grpSp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51414" y="2124075"/>
            <a:ext cx="667073" cy="67167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42213" y="2952750"/>
            <a:ext cx="561975" cy="542925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66305" y="3748149"/>
            <a:ext cx="517711" cy="47427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32688" y="4457700"/>
            <a:ext cx="447675" cy="514350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907437" y="5181600"/>
            <a:ext cx="515158" cy="552450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7026598" y="5901825"/>
            <a:ext cx="28809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uz-Cyrl-UZ" sz="1800" spc="4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 </a:t>
            </a:r>
            <a:r>
              <a:rPr lang="uz-Cyrl-UZ" sz="1800" spc="5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z-Cyrl-UZ" sz="1800" spc="10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Cyrl-UZ" sz="1800" spc="2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рт</a:t>
            </a:r>
            <a:r>
              <a:rPr lang="uz-Cyrl-UZ" sz="1800" spc="-6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Cyrl-UZ" sz="180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Заголовок 18">
            <a:extLst>
              <a:ext uri="{FF2B5EF4-FFF2-40B4-BE49-F238E27FC236}">
                <a16:creationId xmlns:a16="http://schemas.microsoft.com/office/drawing/2014/main" id="{04ECB31C-4C92-082F-5E1D-0ADA491B3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95A8E53D-478A-68D5-827B-7BC9E677466C}"/>
              </a:ext>
            </a:extLst>
          </p:cNvPr>
          <p:cNvSpPr txBox="1">
            <a:spLocks/>
          </p:cNvSpPr>
          <p:nvPr/>
        </p:nvSpPr>
        <p:spPr>
          <a:xfrm>
            <a:off x="2299081" y="638175"/>
            <a:ext cx="7593838" cy="3821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1270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uz-Cyrl-UZ" sz="2400" b="1" spc="25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 тизими субъектлари</a:t>
            </a:r>
            <a:endParaRPr lang="uz-Cyrl-UZ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object 14">
            <a:extLst>
              <a:ext uri="{FF2B5EF4-FFF2-40B4-BE49-F238E27FC236}">
                <a16:creationId xmlns:a16="http://schemas.microsoft.com/office/drawing/2014/main" id="{3F62E4C9-30CD-8D05-B1AF-EC9D1E937CB6}"/>
              </a:ext>
            </a:extLst>
          </p:cNvPr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6712" y="65416"/>
            <a:ext cx="2319458" cy="150976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C4FD545-5661-50E8-0C75-F903DDF682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829" y="535980"/>
            <a:ext cx="724630" cy="52500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33CA655-4EA8-EF9E-B691-9466C824FEEE}"/>
              </a:ext>
            </a:extLst>
          </p:cNvPr>
          <p:cNvSpPr txBox="1"/>
          <p:nvPr/>
        </p:nvSpPr>
        <p:spPr>
          <a:xfrm>
            <a:off x="1799463" y="2328099"/>
            <a:ext cx="3841308" cy="336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9209">
              <a:lnSpc>
                <a:spcPct val="100000"/>
              </a:lnSpc>
              <a:spcBef>
                <a:spcPts val="100"/>
              </a:spcBef>
            </a:pPr>
            <a:r>
              <a:rPr lang="uz-Cyrl-UZ" sz="1800" spc="6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 қилувчи ташкилот</a:t>
            </a:r>
            <a:endParaRPr lang="uz-Cyrl-U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209">
              <a:lnSpc>
                <a:spcPct val="100000"/>
              </a:lnSpc>
              <a:spcBef>
                <a:spcPts val="100"/>
              </a:spcBef>
            </a:pPr>
            <a:endParaRPr lang="uz-Cyrl-UZ" sz="1800" spc="50" dirty="0">
              <a:solidFill>
                <a:srgbClr val="006F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209">
              <a:lnSpc>
                <a:spcPct val="100000"/>
              </a:lnSpc>
              <a:spcBef>
                <a:spcPts val="100"/>
              </a:spcBef>
            </a:pPr>
            <a:endParaRPr lang="uz-Cyrl-UZ" sz="1000" spc="50" dirty="0">
              <a:solidFill>
                <a:srgbClr val="006F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209">
              <a:lnSpc>
                <a:spcPct val="100000"/>
              </a:lnSpc>
              <a:spcBef>
                <a:spcPts val="100"/>
              </a:spcBef>
            </a:pPr>
            <a:r>
              <a:rPr lang="uz-Cyrl-UZ" sz="1800" spc="5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буюртмачиси </a:t>
            </a:r>
            <a:endParaRPr lang="en-US" sz="1800" spc="50" dirty="0">
              <a:solidFill>
                <a:srgbClr val="006F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6995" marR="5080" indent="-22225">
              <a:lnSpc>
                <a:spcPts val="5710"/>
              </a:lnSpc>
              <a:spcBef>
                <a:spcPts val="670"/>
              </a:spcBef>
            </a:pPr>
            <a:r>
              <a:rPr lang="uz-Cyrl-UZ" sz="1800" spc="2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Таъминотчилар</a:t>
            </a:r>
            <a:endParaRPr lang="uz-Cyrl-U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2353310" indent="42545">
              <a:lnSpc>
                <a:spcPct val="225500"/>
              </a:lnSpc>
              <a:spcBef>
                <a:spcPts val="590"/>
              </a:spcBef>
            </a:pPr>
            <a:r>
              <a:rPr lang="uz-Cyrl-UZ" sz="1800" spc="7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Экспертлар</a:t>
            </a:r>
            <a:endParaRPr lang="en-US" sz="1800" spc="75" dirty="0">
              <a:solidFill>
                <a:srgbClr val="006F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2353310" indent="42545">
              <a:lnSpc>
                <a:spcPct val="225500"/>
              </a:lnSpc>
              <a:spcBef>
                <a:spcPts val="590"/>
              </a:spcBef>
            </a:pPr>
            <a:r>
              <a:rPr lang="uz-Cyrl-UZ" sz="1800" spc="9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Cyrl-UZ" sz="1800" spc="10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z-Cyrl-UZ" sz="180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Cyrl-UZ" sz="1800" spc="-1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z-Cyrl-UZ" sz="1800" spc="4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Cyrl-UZ" sz="1800" spc="-2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z-Cyrl-UZ" sz="1800" spc="1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Cyrl-UZ" sz="180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uz-Cyrl-U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1BD1EA7-33E2-5E07-5E53-B14EFA87B50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13" y="6219736"/>
            <a:ext cx="2095792" cy="63826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39934" y="3332517"/>
            <a:ext cx="24747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Cyrl-UZ" b="1" spc="-2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Давлат харидларининг асосий мезон ва инструментлари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41985" y="2016029"/>
            <a:ext cx="245568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Янгиланган классификатор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434274" y="3698846"/>
            <a:ext cx="264310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Электрон </a:t>
            </a:r>
            <a: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савдо </a:t>
            </a:r>
            <a:b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 электорн дўкон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7777" y="3485763"/>
            <a:ext cx="2590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Товар ва хизматлар бўйича ягона маълумотнома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31756" y="5389754"/>
            <a:ext cx="2175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Ягона давлат каталоги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725061" y="5537398"/>
            <a:ext cx="30191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Рақобат ва эркин танлов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694658" y="2117356"/>
            <a:ext cx="2343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  <a:spcAft>
                <a:spcPts val="0"/>
              </a:spcAft>
            </a:pPr>
            <a: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Электрон аукцион</a:t>
            </a:r>
          </a:p>
        </p:txBody>
      </p: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2FA8C83F-9895-7AB9-A69A-0DF7870503D2}"/>
              </a:ext>
            </a:extLst>
          </p:cNvPr>
          <p:cNvGrpSpPr/>
          <p:nvPr/>
        </p:nvGrpSpPr>
        <p:grpSpPr>
          <a:xfrm>
            <a:off x="4026462" y="2192970"/>
            <a:ext cx="4085156" cy="3612732"/>
            <a:chOff x="4053422" y="2192970"/>
            <a:chExt cx="4085156" cy="3612732"/>
          </a:xfrm>
        </p:grpSpPr>
        <p:sp>
          <p:nvSpPr>
            <p:cNvPr id="29" name="Овал 28"/>
            <p:cNvSpPr/>
            <p:nvPr/>
          </p:nvSpPr>
          <p:spPr>
            <a:xfrm>
              <a:off x="4603647" y="2660447"/>
              <a:ext cx="2914808" cy="2623716"/>
            </a:xfrm>
            <a:prstGeom prst="ellipse">
              <a:avLst/>
            </a:prstGeom>
            <a:noFill/>
            <a:ln w="133350">
              <a:gradFill>
                <a:gsLst>
                  <a:gs pos="0">
                    <a:srgbClr val="00B0F0"/>
                  </a:gs>
                  <a:gs pos="100000">
                    <a:schemeClr val="accent5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559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Арка 29"/>
            <p:cNvSpPr/>
            <p:nvPr/>
          </p:nvSpPr>
          <p:spPr>
            <a:xfrm rot="5400000">
              <a:off x="4512285" y="2214865"/>
              <a:ext cx="3489069" cy="3584484"/>
            </a:xfrm>
            <a:prstGeom prst="blockArc">
              <a:avLst>
                <a:gd name="adj1" fmla="val 11149219"/>
                <a:gd name="adj2" fmla="val 21329139"/>
                <a:gd name="adj3" fmla="val 478"/>
              </a:avLst>
            </a:prstGeom>
            <a:gradFill flip="none" rotWithShape="1">
              <a:gsLst>
                <a:gs pos="0">
                  <a:srgbClr val="007CC1">
                    <a:shade val="30000"/>
                    <a:satMod val="115000"/>
                  </a:srgbClr>
                </a:gs>
                <a:gs pos="55000">
                  <a:srgbClr val="00B0F0"/>
                </a:gs>
              </a:gsLst>
              <a:lin ang="8100000" scaled="1"/>
              <a:tileRect/>
            </a:gra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559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Арка 31"/>
            <p:cNvSpPr/>
            <p:nvPr/>
          </p:nvSpPr>
          <p:spPr>
            <a:xfrm rot="16200000" flipH="1">
              <a:off x="4191802" y="2214864"/>
              <a:ext cx="3489069" cy="3584484"/>
            </a:xfrm>
            <a:prstGeom prst="blockArc">
              <a:avLst>
                <a:gd name="adj1" fmla="val 11149219"/>
                <a:gd name="adj2" fmla="val 21329139"/>
                <a:gd name="adj3" fmla="val 478"/>
              </a:avLst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559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Овал 32"/>
            <p:cNvSpPr/>
            <p:nvPr/>
          </p:nvSpPr>
          <p:spPr>
            <a:xfrm>
              <a:off x="5630351" y="2199782"/>
              <a:ext cx="165318" cy="171037"/>
            </a:xfrm>
            <a:prstGeom prst="ellipse">
              <a:avLst/>
            </a:prstGeom>
            <a:gradFill flip="none" rotWithShape="1">
              <a:gsLst>
                <a:gs pos="0">
                  <a:srgbClr val="F8AA5F">
                    <a:shade val="30000"/>
                    <a:satMod val="115000"/>
                  </a:srgbClr>
                </a:gs>
                <a:gs pos="50000">
                  <a:srgbClr val="F8AA5F">
                    <a:shade val="67500"/>
                    <a:satMod val="115000"/>
                  </a:srgbClr>
                </a:gs>
                <a:gs pos="100000">
                  <a:srgbClr val="F8AA5F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F8AA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559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Овал 33"/>
            <p:cNvSpPr/>
            <p:nvPr/>
          </p:nvSpPr>
          <p:spPr>
            <a:xfrm>
              <a:off x="6290894" y="2192970"/>
              <a:ext cx="165318" cy="171037"/>
            </a:xfrm>
            <a:prstGeom prst="ellipse">
              <a:avLst/>
            </a:prstGeom>
            <a:gradFill flip="none" rotWithShape="1">
              <a:gsLst>
                <a:gs pos="0">
                  <a:srgbClr val="56BAAE">
                    <a:shade val="30000"/>
                    <a:satMod val="115000"/>
                  </a:srgbClr>
                </a:gs>
                <a:gs pos="50000">
                  <a:srgbClr val="56BAAE">
                    <a:shade val="67500"/>
                    <a:satMod val="115000"/>
                  </a:srgbClr>
                </a:gs>
                <a:gs pos="100000">
                  <a:srgbClr val="56BAAE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solidFill>
                <a:srgbClr val="56B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559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Овал 34"/>
            <p:cNvSpPr/>
            <p:nvPr/>
          </p:nvSpPr>
          <p:spPr>
            <a:xfrm>
              <a:off x="5713009" y="5634665"/>
              <a:ext cx="165318" cy="171037"/>
            </a:xfrm>
            <a:prstGeom prst="ellipse">
              <a:avLst/>
            </a:prstGeom>
            <a:gradFill flip="none" rotWithShape="1">
              <a:gsLst>
                <a:gs pos="0">
                  <a:srgbClr val="88C287">
                    <a:shade val="30000"/>
                    <a:satMod val="115000"/>
                  </a:srgbClr>
                </a:gs>
                <a:gs pos="50000">
                  <a:srgbClr val="88C287">
                    <a:shade val="67500"/>
                    <a:satMod val="115000"/>
                  </a:srgbClr>
                </a:gs>
                <a:gs pos="100000">
                  <a:srgbClr val="88C287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88C2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559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Овал 35"/>
            <p:cNvSpPr/>
            <p:nvPr/>
          </p:nvSpPr>
          <p:spPr>
            <a:xfrm>
              <a:off x="6373552" y="5627853"/>
              <a:ext cx="165318" cy="171037"/>
            </a:xfrm>
            <a:prstGeom prst="ellipse">
              <a:avLst/>
            </a:prstGeom>
            <a:gradFill flip="none" rotWithShape="1">
              <a:gsLst>
                <a:gs pos="0">
                  <a:srgbClr val="EE736E">
                    <a:shade val="30000"/>
                    <a:satMod val="115000"/>
                  </a:srgbClr>
                </a:gs>
                <a:gs pos="50000">
                  <a:srgbClr val="EE736E">
                    <a:shade val="67500"/>
                    <a:satMod val="115000"/>
                  </a:srgbClr>
                </a:gs>
                <a:gs pos="100000">
                  <a:srgbClr val="EE736E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solidFill>
                <a:srgbClr val="EE7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559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Овал 36"/>
            <p:cNvSpPr/>
            <p:nvPr/>
          </p:nvSpPr>
          <p:spPr>
            <a:xfrm>
              <a:off x="4053422" y="3860229"/>
              <a:ext cx="165318" cy="171037"/>
            </a:xfrm>
            <a:prstGeom prst="ellipse">
              <a:avLst/>
            </a:prstGeom>
            <a:gradFill flip="none" rotWithShape="1">
              <a:gsLst>
                <a:gs pos="0">
                  <a:srgbClr val="D86C88">
                    <a:shade val="30000"/>
                    <a:satMod val="115000"/>
                  </a:srgbClr>
                </a:gs>
                <a:gs pos="50000">
                  <a:srgbClr val="D86C88">
                    <a:shade val="67500"/>
                    <a:satMod val="115000"/>
                  </a:srgbClr>
                </a:gs>
                <a:gs pos="100000">
                  <a:srgbClr val="D86C88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D86C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559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" name="Овал 37"/>
            <p:cNvSpPr/>
            <p:nvPr/>
          </p:nvSpPr>
          <p:spPr>
            <a:xfrm>
              <a:off x="7973260" y="3886786"/>
              <a:ext cx="165318" cy="171037"/>
            </a:xfrm>
            <a:prstGeom prst="ellipse">
              <a:avLst/>
            </a:prstGeom>
            <a:gradFill flip="none" rotWithShape="1">
              <a:gsLst>
                <a:gs pos="0">
                  <a:srgbClr val="A67BB3">
                    <a:shade val="30000"/>
                    <a:satMod val="115000"/>
                  </a:srgbClr>
                </a:gs>
                <a:gs pos="50000">
                  <a:srgbClr val="A67BB3">
                    <a:shade val="67500"/>
                    <a:satMod val="115000"/>
                  </a:srgbClr>
                </a:gs>
                <a:gs pos="100000">
                  <a:srgbClr val="A67BB3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solidFill>
                <a:srgbClr val="A67B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559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1" name="Овал 10"/>
          <p:cNvSpPr/>
          <p:nvPr/>
        </p:nvSpPr>
        <p:spPr>
          <a:xfrm>
            <a:off x="7946300" y="1918438"/>
            <a:ext cx="711117" cy="720100"/>
          </a:xfrm>
          <a:prstGeom prst="ellipse">
            <a:avLst/>
          </a:prstGeom>
          <a:noFill/>
          <a:ln w="57150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9000">
                  <a:srgbClr val="56BAAE"/>
                </a:gs>
              </a:gsLst>
              <a:lin ang="5400000" scaled="1"/>
            </a:gra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559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659992" y="3607494"/>
            <a:ext cx="711117" cy="720100"/>
          </a:xfrm>
          <a:prstGeom prst="ellipse">
            <a:avLst/>
          </a:prstGeom>
          <a:noFill/>
          <a:ln w="57150">
            <a:solidFill>
              <a:srgbClr val="976AA4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559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7947456" y="5353321"/>
            <a:ext cx="711117" cy="720100"/>
          </a:xfrm>
          <a:prstGeom prst="ellipse">
            <a:avLst/>
          </a:prstGeom>
          <a:noFill/>
          <a:ln w="57150">
            <a:gradFill>
              <a:gsLst>
                <a:gs pos="0">
                  <a:schemeClr val="accent2">
                    <a:lumMod val="40000"/>
                    <a:lumOff val="60000"/>
                  </a:schemeClr>
                </a:gs>
                <a:gs pos="85000">
                  <a:srgbClr val="EE736E"/>
                </a:gs>
              </a:gsLst>
              <a:lin ang="5400000" scaled="1"/>
            </a:gra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559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476200" y="1918437"/>
            <a:ext cx="711117" cy="720100"/>
          </a:xfrm>
          <a:prstGeom prst="ellipse">
            <a:avLst/>
          </a:prstGeom>
          <a:noFill/>
          <a:ln w="57150"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56000">
                  <a:srgbClr val="F8AA5F"/>
                </a:gs>
              </a:gsLst>
              <a:lin ang="5400000" scaled="1"/>
            </a:gra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559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766971" y="3579783"/>
            <a:ext cx="711117" cy="720100"/>
          </a:xfrm>
          <a:prstGeom prst="ellipse">
            <a:avLst/>
          </a:prstGeom>
          <a:noFill/>
          <a:ln w="57150">
            <a:gradFill>
              <a:gsLst>
                <a:gs pos="0">
                  <a:srgbClr val="F7ABBD"/>
                </a:gs>
                <a:gs pos="87000">
                  <a:srgbClr val="D86C88"/>
                </a:gs>
              </a:gsLst>
              <a:lin ang="5400000" scaled="1"/>
            </a:gra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559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3476199" y="5349525"/>
            <a:ext cx="711117" cy="720100"/>
          </a:xfrm>
          <a:prstGeom prst="ellipse">
            <a:avLst/>
          </a:prstGeom>
          <a:noFill/>
          <a:ln w="57150">
            <a:gradFill>
              <a:gsLst>
                <a:gs pos="0">
                  <a:schemeClr val="accent6">
                    <a:lumMod val="20000"/>
                    <a:lumOff val="80000"/>
                  </a:schemeClr>
                </a:gs>
                <a:gs pos="72000">
                  <a:srgbClr val="88C287"/>
                </a:gs>
              </a:gsLst>
              <a:lin ang="5400000" scaled="1"/>
            </a:gra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559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единительная линия 16"/>
          <p:cNvCxnSpPr>
            <a:stCxn id="34" idx="6"/>
            <a:endCxn id="11" idx="2"/>
          </p:cNvCxnSpPr>
          <p:nvPr/>
        </p:nvCxnSpPr>
        <p:spPr>
          <a:xfrm>
            <a:off x="6429251" y="2278488"/>
            <a:ext cx="1517049" cy="0"/>
          </a:xfrm>
          <a:prstGeom prst="line">
            <a:avLst/>
          </a:prstGeom>
          <a:ln>
            <a:solidFill>
              <a:srgbClr val="00C8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38" idx="6"/>
            <a:endCxn id="12" idx="2"/>
          </p:cNvCxnSpPr>
          <p:nvPr/>
        </p:nvCxnSpPr>
        <p:spPr>
          <a:xfrm flipV="1">
            <a:off x="8111618" y="3967545"/>
            <a:ext cx="548374" cy="4760"/>
          </a:xfrm>
          <a:prstGeom prst="line">
            <a:avLst/>
          </a:prstGeom>
          <a:ln>
            <a:solidFill>
              <a:srgbClr val="A67B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36" idx="6"/>
            <a:endCxn id="13" idx="2"/>
          </p:cNvCxnSpPr>
          <p:nvPr/>
        </p:nvCxnSpPr>
        <p:spPr>
          <a:xfrm>
            <a:off x="6511910" y="5713372"/>
            <a:ext cx="1435547" cy="0"/>
          </a:xfrm>
          <a:prstGeom prst="line">
            <a:avLst/>
          </a:prstGeom>
          <a:ln>
            <a:solidFill>
              <a:srgbClr val="EE73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33" idx="2"/>
            <a:endCxn id="14" idx="6"/>
          </p:cNvCxnSpPr>
          <p:nvPr/>
        </p:nvCxnSpPr>
        <p:spPr>
          <a:xfrm flipH="1" flipV="1">
            <a:off x="4187317" y="2278487"/>
            <a:ext cx="1416074" cy="6814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37" idx="2"/>
            <a:endCxn id="15" idx="6"/>
          </p:cNvCxnSpPr>
          <p:nvPr/>
        </p:nvCxnSpPr>
        <p:spPr>
          <a:xfrm flipH="1" flipV="1">
            <a:off x="3478088" y="3939833"/>
            <a:ext cx="548374" cy="5914"/>
          </a:xfrm>
          <a:prstGeom prst="line">
            <a:avLst/>
          </a:prstGeom>
          <a:ln>
            <a:solidFill>
              <a:srgbClr val="D86C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stCxn id="35" idx="2"/>
            <a:endCxn id="16" idx="6"/>
          </p:cNvCxnSpPr>
          <p:nvPr/>
        </p:nvCxnSpPr>
        <p:spPr>
          <a:xfrm flipH="1" flipV="1">
            <a:off x="4187316" y="5709575"/>
            <a:ext cx="1498733" cy="10608"/>
          </a:xfrm>
          <a:prstGeom prst="line">
            <a:avLst/>
          </a:prstGeom>
          <a:ln>
            <a:solidFill>
              <a:srgbClr val="88C2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42"/>
          <p:cNvSpPr txBox="1"/>
          <p:nvPr/>
        </p:nvSpPr>
        <p:spPr>
          <a:xfrm>
            <a:off x="3667423" y="2012298"/>
            <a:ext cx="346477" cy="518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771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4" name="TextBox 43"/>
          <p:cNvSpPr txBox="1"/>
          <p:nvPr/>
        </p:nvSpPr>
        <p:spPr>
          <a:xfrm>
            <a:off x="2950477" y="3673316"/>
            <a:ext cx="199541" cy="518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771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5" name="TextBox 44"/>
          <p:cNvSpPr txBox="1"/>
          <p:nvPr/>
        </p:nvSpPr>
        <p:spPr>
          <a:xfrm>
            <a:off x="3681379" y="5456394"/>
            <a:ext cx="199541" cy="518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771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6" name="TextBox 45"/>
          <p:cNvSpPr txBox="1"/>
          <p:nvPr/>
        </p:nvSpPr>
        <p:spPr>
          <a:xfrm>
            <a:off x="8105967" y="2000886"/>
            <a:ext cx="199541" cy="518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771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27" name="TextBox 46"/>
          <p:cNvSpPr txBox="1"/>
          <p:nvPr/>
        </p:nvSpPr>
        <p:spPr>
          <a:xfrm>
            <a:off x="8831428" y="3714363"/>
            <a:ext cx="199541" cy="518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771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8" name="TextBox 47"/>
          <p:cNvSpPr txBox="1"/>
          <p:nvPr/>
        </p:nvSpPr>
        <p:spPr>
          <a:xfrm>
            <a:off x="8108203" y="5457378"/>
            <a:ext cx="199541" cy="518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771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E9DF071B-4E3E-F700-19DF-EA2231A68609}"/>
              </a:ext>
            </a:extLst>
          </p:cNvPr>
          <p:cNvSpPr/>
          <p:nvPr/>
        </p:nvSpPr>
        <p:spPr>
          <a:xfrm>
            <a:off x="2004859" y="82051"/>
            <a:ext cx="8503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Cyrl-UZ" sz="3000" b="1" spc="-2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Автоматлашган давлат харидлари тизимининг асосий мезон ва инструментлари</a:t>
            </a:r>
            <a:endParaRPr lang="uz-Cyrl-UZ" sz="3000" dirty="0">
              <a:solidFill>
                <a:schemeClr val="accent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8D4B9442-E8C9-18F1-E4A4-B2DACF1772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85" y="6216633"/>
            <a:ext cx="2095792" cy="63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72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C7F279-CDD5-40C3-4F23-8BA3FD34D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5" y="6332996"/>
            <a:ext cx="1723894" cy="525004"/>
          </a:xfrm>
          <a:prstGeom prst="rect">
            <a:avLst/>
          </a:prstGeom>
        </p:spPr>
      </p:pic>
      <p:sp>
        <p:nvSpPr>
          <p:cNvPr id="14" name="Стрелка вправо 13"/>
          <p:cNvSpPr/>
          <p:nvPr/>
        </p:nvSpPr>
        <p:spPr>
          <a:xfrm>
            <a:off x="0" y="4747303"/>
            <a:ext cx="12192000" cy="2030547"/>
          </a:xfrm>
          <a:prstGeom prst="rightArrow">
            <a:avLst>
              <a:gd name="adj1" fmla="val 69507"/>
              <a:gd name="adj2" fmla="val 44680"/>
            </a:avLst>
          </a:prstGeom>
          <a:gradFill>
            <a:gsLst>
              <a:gs pos="0">
                <a:srgbClr val="0070C0"/>
              </a:gs>
              <a:gs pos="100000">
                <a:srgbClr val="92D050"/>
              </a:gs>
            </a:gsLst>
            <a:lin ang="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0" y="3430221"/>
            <a:ext cx="11334939" cy="2030547"/>
          </a:xfrm>
          <a:prstGeom prst="rightArrow">
            <a:avLst>
              <a:gd name="adj1" fmla="val 69507"/>
              <a:gd name="adj2" fmla="val 44680"/>
            </a:avLst>
          </a:prstGeom>
          <a:gradFill>
            <a:gsLst>
              <a:gs pos="0">
                <a:srgbClr val="96BD40"/>
              </a:gs>
              <a:gs pos="100000">
                <a:srgbClr val="0D457A"/>
              </a:gs>
            </a:gsLst>
            <a:lin ang="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1" y="2070425"/>
            <a:ext cx="10176094" cy="2030547"/>
          </a:xfrm>
          <a:prstGeom prst="rightArrow">
            <a:avLst>
              <a:gd name="adj1" fmla="val 69507"/>
              <a:gd name="adj2" fmla="val 44680"/>
            </a:avLst>
          </a:prstGeom>
          <a:gradFill>
            <a:gsLst>
              <a:gs pos="0">
                <a:srgbClr val="DC5863"/>
              </a:gs>
              <a:gs pos="100000">
                <a:srgbClr val="762D89"/>
              </a:gs>
            </a:gsLst>
            <a:lin ang="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-4355" y="872806"/>
            <a:ext cx="9122648" cy="2030547"/>
          </a:xfrm>
          <a:prstGeom prst="rightArrow">
            <a:avLst>
              <a:gd name="adj1" fmla="val 69507"/>
              <a:gd name="adj2" fmla="val 44680"/>
            </a:avLst>
          </a:prstGeom>
          <a:gradFill flip="none" rotWithShape="1">
            <a:gsLst>
              <a:gs pos="0">
                <a:srgbClr val="F0582C"/>
              </a:gs>
              <a:gs pos="100000">
                <a:srgbClr val="F9A640"/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Блок-схема: данные 15"/>
          <p:cNvSpPr/>
          <p:nvPr/>
        </p:nvSpPr>
        <p:spPr>
          <a:xfrm flipV="1">
            <a:off x="4631624" y="1187176"/>
            <a:ext cx="6096658" cy="532870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24173"/>
              <a:gd name="connsiteY0" fmla="*/ 10000 h 10000"/>
              <a:gd name="connsiteX1" fmla="*/ 2000 w 24173"/>
              <a:gd name="connsiteY1" fmla="*/ 0 h 10000"/>
              <a:gd name="connsiteX2" fmla="*/ 24173 w 24173"/>
              <a:gd name="connsiteY2" fmla="*/ 0 h 10000"/>
              <a:gd name="connsiteX3" fmla="*/ 8000 w 24173"/>
              <a:gd name="connsiteY3" fmla="*/ 10000 h 10000"/>
              <a:gd name="connsiteX4" fmla="*/ 0 w 24173"/>
              <a:gd name="connsiteY4" fmla="*/ 10000 h 10000"/>
              <a:gd name="connsiteX0" fmla="*/ 0 w 24173"/>
              <a:gd name="connsiteY0" fmla="*/ 10019 h 10019"/>
              <a:gd name="connsiteX1" fmla="*/ 14083 w 24173"/>
              <a:gd name="connsiteY1" fmla="*/ 0 h 10019"/>
              <a:gd name="connsiteX2" fmla="*/ 24173 w 24173"/>
              <a:gd name="connsiteY2" fmla="*/ 19 h 10019"/>
              <a:gd name="connsiteX3" fmla="*/ 8000 w 24173"/>
              <a:gd name="connsiteY3" fmla="*/ 10019 h 10019"/>
              <a:gd name="connsiteX4" fmla="*/ 0 w 24173"/>
              <a:gd name="connsiteY4" fmla="*/ 10019 h 10019"/>
              <a:gd name="connsiteX0" fmla="*/ 0 w 27178"/>
              <a:gd name="connsiteY0" fmla="*/ 10038 h 10038"/>
              <a:gd name="connsiteX1" fmla="*/ 17088 w 27178"/>
              <a:gd name="connsiteY1" fmla="*/ 0 h 10038"/>
              <a:gd name="connsiteX2" fmla="*/ 27178 w 27178"/>
              <a:gd name="connsiteY2" fmla="*/ 19 h 10038"/>
              <a:gd name="connsiteX3" fmla="*/ 11005 w 27178"/>
              <a:gd name="connsiteY3" fmla="*/ 10019 h 10038"/>
              <a:gd name="connsiteX4" fmla="*/ 0 w 27178"/>
              <a:gd name="connsiteY4" fmla="*/ 10038 h 10038"/>
              <a:gd name="connsiteX0" fmla="*/ 0 w 27178"/>
              <a:gd name="connsiteY0" fmla="*/ 10038 h 10038"/>
              <a:gd name="connsiteX1" fmla="*/ 17088 w 27178"/>
              <a:gd name="connsiteY1" fmla="*/ 0 h 10038"/>
              <a:gd name="connsiteX2" fmla="*/ 27178 w 27178"/>
              <a:gd name="connsiteY2" fmla="*/ 19 h 10038"/>
              <a:gd name="connsiteX3" fmla="*/ 9633 w 27178"/>
              <a:gd name="connsiteY3" fmla="*/ 10019 h 10038"/>
              <a:gd name="connsiteX4" fmla="*/ 0 w 27178"/>
              <a:gd name="connsiteY4" fmla="*/ 10038 h 10038"/>
              <a:gd name="connsiteX0" fmla="*/ 0 w 30509"/>
              <a:gd name="connsiteY0" fmla="*/ 10038 h 10038"/>
              <a:gd name="connsiteX1" fmla="*/ 17088 w 30509"/>
              <a:gd name="connsiteY1" fmla="*/ 0 h 10038"/>
              <a:gd name="connsiteX2" fmla="*/ 30509 w 30509"/>
              <a:gd name="connsiteY2" fmla="*/ 75 h 10038"/>
              <a:gd name="connsiteX3" fmla="*/ 9633 w 30509"/>
              <a:gd name="connsiteY3" fmla="*/ 10019 h 10038"/>
              <a:gd name="connsiteX4" fmla="*/ 0 w 30509"/>
              <a:gd name="connsiteY4" fmla="*/ 10038 h 10038"/>
              <a:gd name="connsiteX0" fmla="*/ 0 w 30509"/>
              <a:gd name="connsiteY0" fmla="*/ 10019 h 10019"/>
              <a:gd name="connsiteX1" fmla="*/ 20288 w 30509"/>
              <a:gd name="connsiteY1" fmla="*/ 0 h 10019"/>
              <a:gd name="connsiteX2" fmla="*/ 30509 w 30509"/>
              <a:gd name="connsiteY2" fmla="*/ 56 h 10019"/>
              <a:gd name="connsiteX3" fmla="*/ 9633 w 30509"/>
              <a:gd name="connsiteY3" fmla="*/ 10000 h 10019"/>
              <a:gd name="connsiteX4" fmla="*/ 0 w 30509"/>
              <a:gd name="connsiteY4" fmla="*/ 10019 h 10019"/>
              <a:gd name="connsiteX0" fmla="*/ 0 w 30509"/>
              <a:gd name="connsiteY0" fmla="*/ 10019 h 10019"/>
              <a:gd name="connsiteX1" fmla="*/ 20288 w 30509"/>
              <a:gd name="connsiteY1" fmla="*/ 0 h 10019"/>
              <a:gd name="connsiteX2" fmla="*/ 30509 w 30509"/>
              <a:gd name="connsiteY2" fmla="*/ 56 h 10019"/>
              <a:gd name="connsiteX3" fmla="*/ 8980 w 30509"/>
              <a:gd name="connsiteY3" fmla="*/ 10019 h 10019"/>
              <a:gd name="connsiteX4" fmla="*/ 0 w 30509"/>
              <a:gd name="connsiteY4" fmla="*/ 10019 h 10019"/>
              <a:gd name="connsiteX0" fmla="*/ 0 w 30509"/>
              <a:gd name="connsiteY0" fmla="*/ 10038 h 10038"/>
              <a:gd name="connsiteX1" fmla="*/ 21006 w 30509"/>
              <a:gd name="connsiteY1" fmla="*/ 0 h 10038"/>
              <a:gd name="connsiteX2" fmla="*/ 30509 w 30509"/>
              <a:gd name="connsiteY2" fmla="*/ 75 h 10038"/>
              <a:gd name="connsiteX3" fmla="*/ 8980 w 30509"/>
              <a:gd name="connsiteY3" fmla="*/ 10038 h 10038"/>
              <a:gd name="connsiteX4" fmla="*/ 0 w 30509"/>
              <a:gd name="connsiteY4" fmla="*/ 10038 h 10038"/>
              <a:gd name="connsiteX0" fmla="*/ 0 w 30509"/>
              <a:gd name="connsiteY0" fmla="*/ 10038 h 10038"/>
              <a:gd name="connsiteX1" fmla="*/ 21006 w 30509"/>
              <a:gd name="connsiteY1" fmla="*/ 0 h 10038"/>
              <a:gd name="connsiteX2" fmla="*/ 30509 w 30509"/>
              <a:gd name="connsiteY2" fmla="*/ 75 h 10038"/>
              <a:gd name="connsiteX3" fmla="*/ 7804 w 30509"/>
              <a:gd name="connsiteY3" fmla="*/ 10038 h 10038"/>
              <a:gd name="connsiteX4" fmla="*/ 0 w 30509"/>
              <a:gd name="connsiteY4" fmla="*/ 10038 h 10038"/>
              <a:gd name="connsiteX0" fmla="*/ 0 w 31815"/>
              <a:gd name="connsiteY0" fmla="*/ 10057 h 10057"/>
              <a:gd name="connsiteX1" fmla="*/ 22312 w 31815"/>
              <a:gd name="connsiteY1" fmla="*/ 0 h 10057"/>
              <a:gd name="connsiteX2" fmla="*/ 31815 w 31815"/>
              <a:gd name="connsiteY2" fmla="*/ 75 h 10057"/>
              <a:gd name="connsiteX3" fmla="*/ 9110 w 31815"/>
              <a:gd name="connsiteY3" fmla="*/ 10038 h 10057"/>
              <a:gd name="connsiteX4" fmla="*/ 0 w 31815"/>
              <a:gd name="connsiteY4" fmla="*/ 10057 h 10057"/>
              <a:gd name="connsiteX0" fmla="*/ 0 w 30966"/>
              <a:gd name="connsiteY0" fmla="*/ 10038 h 10038"/>
              <a:gd name="connsiteX1" fmla="*/ 21463 w 30966"/>
              <a:gd name="connsiteY1" fmla="*/ 0 h 10038"/>
              <a:gd name="connsiteX2" fmla="*/ 30966 w 30966"/>
              <a:gd name="connsiteY2" fmla="*/ 75 h 10038"/>
              <a:gd name="connsiteX3" fmla="*/ 8261 w 30966"/>
              <a:gd name="connsiteY3" fmla="*/ 10038 h 10038"/>
              <a:gd name="connsiteX4" fmla="*/ 0 w 30966"/>
              <a:gd name="connsiteY4" fmla="*/ 10038 h 10038"/>
              <a:gd name="connsiteX0" fmla="*/ 0 w 31198"/>
              <a:gd name="connsiteY0" fmla="*/ 10038 h 10038"/>
              <a:gd name="connsiteX1" fmla="*/ 21463 w 31198"/>
              <a:gd name="connsiteY1" fmla="*/ 0 h 10038"/>
              <a:gd name="connsiteX2" fmla="*/ 31198 w 31198"/>
              <a:gd name="connsiteY2" fmla="*/ 22 h 10038"/>
              <a:gd name="connsiteX3" fmla="*/ 8261 w 31198"/>
              <a:gd name="connsiteY3" fmla="*/ 10038 h 10038"/>
              <a:gd name="connsiteX4" fmla="*/ 0 w 31198"/>
              <a:gd name="connsiteY4" fmla="*/ 10038 h 10038"/>
              <a:gd name="connsiteX0" fmla="*/ 0 w 31244"/>
              <a:gd name="connsiteY0" fmla="*/ 10056 h 10056"/>
              <a:gd name="connsiteX1" fmla="*/ 21463 w 31244"/>
              <a:gd name="connsiteY1" fmla="*/ 18 h 10056"/>
              <a:gd name="connsiteX2" fmla="*/ 31244 w 31244"/>
              <a:gd name="connsiteY2" fmla="*/ 0 h 10056"/>
              <a:gd name="connsiteX3" fmla="*/ 8261 w 31244"/>
              <a:gd name="connsiteY3" fmla="*/ 10056 h 10056"/>
              <a:gd name="connsiteX4" fmla="*/ 0 w 31244"/>
              <a:gd name="connsiteY4" fmla="*/ 10056 h 10056"/>
              <a:gd name="connsiteX0" fmla="*/ 0 w 31244"/>
              <a:gd name="connsiteY0" fmla="*/ 10056 h 10056"/>
              <a:gd name="connsiteX1" fmla="*/ 21602 w 31244"/>
              <a:gd name="connsiteY1" fmla="*/ 5 h 10056"/>
              <a:gd name="connsiteX2" fmla="*/ 31244 w 31244"/>
              <a:gd name="connsiteY2" fmla="*/ 0 h 10056"/>
              <a:gd name="connsiteX3" fmla="*/ 8261 w 31244"/>
              <a:gd name="connsiteY3" fmla="*/ 10056 h 10056"/>
              <a:gd name="connsiteX4" fmla="*/ 0 w 31244"/>
              <a:gd name="connsiteY4" fmla="*/ 10056 h 10056"/>
              <a:gd name="connsiteX0" fmla="*/ 0 w 31244"/>
              <a:gd name="connsiteY0" fmla="*/ 10056 h 10056"/>
              <a:gd name="connsiteX1" fmla="*/ 21834 w 31244"/>
              <a:gd name="connsiteY1" fmla="*/ 5 h 10056"/>
              <a:gd name="connsiteX2" fmla="*/ 31244 w 31244"/>
              <a:gd name="connsiteY2" fmla="*/ 0 h 10056"/>
              <a:gd name="connsiteX3" fmla="*/ 8261 w 31244"/>
              <a:gd name="connsiteY3" fmla="*/ 10056 h 10056"/>
              <a:gd name="connsiteX4" fmla="*/ 0 w 31244"/>
              <a:gd name="connsiteY4" fmla="*/ 10056 h 10056"/>
              <a:gd name="connsiteX0" fmla="*/ 0 w 31244"/>
              <a:gd name="connsiteY0" fmla="*/ 10056 h 10056"/>
              <a:gd name="connsiteX1" fmla="*/ 22020 w 31244"/>
              <a:gd name="connsiteY1" fmla="*/ 5 h 10056"/>
              <a:gd name="connsiteX2" fmla="*/ 31244 w 31244"/>
              <a:gd name="connsiteY2" fmla="*/ 0 h 10056"/>
              <a:gd name="connsiteX3" fmla="*/ 8261 w 31244"/>
              <a:gd name="connsiteY3" fmla="*/ 10056 h 10056"/>
              <a:gd name="connsiteX4" fmla="*/ 0 w 31244"/>
              <a:gd name="connsiteY4" fmla="*/ 10056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44" h="10056">
                <a:moveTo>
                  <a:pt x="0" y="10056"/>
                </a:moveTo>
                <a:lnTo>
                  <a:pt x="22020" y="5"/>
                </a:lnTo>
                <a:lnTo>
                  <a:pt x="31244" y="0"/>
                </a:lnTo>
                <a:lnTo>
                  <a:pt x="8261" y="10056"/>
                </a:lnTo>
                <a:lnTo>
                  <a:pt x="0" y="100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79953" y="1487237"/>
            <a:ext cx="1011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35534" y="2732721"/>
            <a:ext cx="1011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697704" y="4012593"/>
            <a:ext cx="1011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8806" y="1690814"/>
            <a:ext cx="49593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 таъминотини ташкил этиш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38806" y="3007896"/>
            <a:ext cx="53033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Таҳлилий маълумотлари тизимли тайёрлаш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38806" y="419300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Турли опреациялар ва маълумотлар </a:t>
            </a:r>
            <a:b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алмашинувини йўлга қўйиш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08681" y="5645736"/>
            <a:ext cx="71006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Тизимни мувофиқлаштириш ва ҳисобини юритиш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692992" y="5364406"/>
            <a:ext cx="1011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012" y="5560576"/>
            <a:ext cx="698523" cy="698523"/>
          </a:xfrm>
          <a:prstGeom prst="rect">
            <a:avLst/>
          </a:prstGeom>
        </p:spPr>
      </p:pic>
      <p:sp>
        <p:nvSpPr>
          <p:cNvPr id="11" name="Пятиугольник 10"/>
          <p:cNvSpPr/>
          <p:nvPr/>
        </p:nvSpPr>
        <p:spPr>
          <a:xfrm>
            <a:off x="-4354" y="22030"/>
            <a:ext cx="10176094" cy="683457"/>
          </a:xfrm>
          <a:prstGeom prst="homePlat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6044" y="16847"/>
            <a:ext cx="944165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 тизимига ахборот-коммуникация ва рақамли </a:t>
            </a:r>
            <a:br>
              <a:rPr lang="uz-Cyrl-UZ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технологияларни жорий этишга талаблар</a:t>
            </a:r>
          </a:p>
        </p:txBody>
      </p:sp>
      <p:pic>
        <p:nvPicPr>
          <p:cNvPr id="3" name="object 9">
            <a:extLst>
              <a:ext uri="{FF2B5EF4-FFF2-40B4-BE49-F238E27FC236}">
                <a16:creationId xmlns:a16="http://schemas.microsoft.com/office/drawing/2014/main" id="{BD179F75-BD18-B6F4-BA53-C3B8877C6BDA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61576" y="2826952"/>
            <a:ext cx="578071" cy="630701"/>
          </a:xfrm>
          <a:prstGeom prst="rect">
            <a:avLst/>
          </a:prstGeom>
        </p:spPr>
      </p:pic>
      <p:pic>
        <p:nvPicPr>
          <p:cNvPr id="4" name="object 8">
            <a:extLst>
              <a:ext uri="{FF2B5EF4-FFF2-40B4-BE49-F238E27FC236}">
                <a16:creationId xmlns:a16="http://schemas.microsoft.com/office/drawing/2014/main" id="{35DA00B1-B65E-0DEB-CC53-07C9399DD390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841076" y="4181697"/>
            <a:ext cx="530785" cy="5116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49BEA63-4B44-113C-04BA-5829ED2D1B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693" y="1534180"/>
            <a:ext cx="548542" cy="54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1869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C7F279-CDD5-40C3-4F23-8BA3FD34D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5" y="6332996"/>
            <a:ext cx="1723894" cy="525004"/>
          </a:xfrm>
          <a:prstGeom prst="rect">
            <a:avLst/>
          </a:prstGeom>
        </p:spPr>
      </p:pic>
      <p:sp>
        <p:nvSpPr>
          <p:cNvPr id="14" name="Стрелка вправо 13"/>
          <p:cNvSpPr/>
          <p:nvPr/>
        </p:nvSpPr>
        <p:spPr>
          <a:xfrm>
            <a:off x="0" y="4747303"/>
            <a:ext cx="12192000" cy="2030547"/>
          </a:xfrm>
          <a:prstGeom prst="rightArrow">
            <a:avLst>
              <a:gd name="adj1" fmla="val 69507"/>
              <a:gd name="adj2" fmla="val 44680"/>
            </a:avLst>
          </a:prstGeom>
          <a:gradFill>
            <a:gsLst>
              <a:gs pos="0">
                <a:srgbClr val="0070C0"/>
              </a:gs>
              <a:gs pos="100000">
                <a:srgbClr val="92D050"/>
              </a:gs>
            </a:gsLst>
            <a:lin ang="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0" y="3430221"/>
            <a:ext cx="11334939" cy="2030547"/>
          </a:xfrm>
          <a:prstGeom prst="rightArrow">
            <a:avLst>
              <a:gd name="adj1" fmla="val 69507"/>
              <a:gd name="adj2" fmla="val 44680"/>
            </a:avLst>
          </a:prstGeom>
          <a:gradFill>
            <a:gsLst>
              <a:gs pos="0">
                <a:srgbClr val="96BD40"/>
              </a:gs>
              <a:gs pos="100000">
                <a:srgbClr val="0D457A"/>
              </a:gs>
            </a:gsLst>
            <a:lin ang="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1" y="2070425"/>
            <a:ext cx="10176094" cy="2030547"/>
          </a:xfrm>
          <a:prstGeom prst="rightArrow">
            <a:avLst>
              <a:gd name="adj1" fmla="val 69507"/>
              <a:gd name="adj2" fmla="val 44680"/>
            </a:avLst>
          </a:prstGeom>
          <a:gradFill>
            <a:gsLst>
              <a:gs pos="0">
                <a:srgbClr val="DC5863"/>
              </a:gs>
              <a:gs pos="100000">
                <a:srgbClr val="762D89"/>
              </a:gs>
            </a:gsLst>
            <a:lin ang="0" scaled="1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-4355" y="872806"/>
            <a:ext cx="9122648" cy="2030547"/>
          </a:xfrm>
          <a:prstGeom prst="rightArrow">
            <a:avLst>
              <a:gd name="adj1" fmla="val 69507"/>
              <a:gd name="adj2" fmla="val 44680"/>
            </a:avLst>
          </a:prstGeom>
          <a:gradFill flip="none" rotWithShape="1">
            <a:gsLst>
              <a:gs pos="0">
                <a:srgbClr val="F0582C"/>
              </a:gs>
              <a:gs pos="100000">
                <a:srgbClr val="F9A640"/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Блок-схема: данные 15"/>
          <p:cNvSpPr/>
          <p:nvPr/>
        </p:nvSpPr>
        <p:spPr>
          <a:xfrm flipV="1">
            <a:off x="4631624" y="1187176"/>
            <a:ext cx="6096658" cy="532870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24173"/>
              <a:gd name="connsiteY0" fmla="*/ 10000 h 10000"/>
              <a:gd name="connsiteX1" fmla="*/ 2000 w 24173"/>
              <a:gd name="connsiteY1" fmla="*/ 0 h 10000"/>
              <a:gd name="connsiteX2" fmla="*/ 24173 w 24173"/>
              <a:gd name="connsiteY2" fmla="*/ 0 h 10000"/>
              <a:gd name="connsiteX3" fmla="*/ 8000 w 24173"/>
              <a:gd name="connsiteY3" fmla="*/ 10000 h 10000"/>
              <a:gd name="connsiteX4" fmla="*/ 0 w 24173"/>
              <a:gd name="connsiteY4" fmla="*/ 10000 h 10000"/>
              <a:gd name="connsiteX0" fmla="*/ 0 w 24173"/>
              <a:gd name="connsiteY0" fmla="*/ 10019 h 10019"/>
              <a:gd name="connsiteX1" fmla="*/ 14083 w 24173"/>
              <a:gd name="connsiteY1" fmla="*/ 0 h 10019"/>
              <a:gd name="connsiteX2" fmla="*/ 24173 w 24173"/>
              <a:gd name="connsiteY2" fmla="*/ 19 h 10019"/>
              <a:gd name="connsiteX3" fmla="*/ 8000 w 24173"/>
              <a:gd name="connsiteY3" fmla="*/ 10019 h 10019"/>
              <a:gd name="connsiteX4" fmla="*/ 0 w 24173"/>
              <a:gd name="connsiteY4" fmla="*/ 10019 h 10019"/>
              <a:gd name="connsiteX0" fmla="*/ 0 w 27178"/>
              <a:gd name="connsiteY0" fmla="*/ 10038 h 10038"/>
              <a:gd name="connsiteX1" fmla="*/ 17088 w 27178"/>
              <a:gd name="connsiteY1" fmla="*/ 0 h 10038"/>
              <a:gd name="connsiteX2" fmla="*/ 27178 w 27178"/>
              <a:gd name="connsiteY2" fmla="*/ 19 h 10038"/>
              <a:gd name="connsiteX3" fmla="*/ 11005 w 27178"/>
              <a:gd name="connsiteY3" fmla="*/ 10019 h 10038"/>
              <a:gd name="connsiteX4" fmla="*/ 0 w 27178"/>
              <a:gd name="connsiteY4" fmla="*/ 10038 h 10038"/>
              <a:gd name="connsiteX0" fmla="*/ 0 w 27178"/>
              <a:gd name="connsiteY0" fmla="*/ 10038 h 10038"/>
              <a:gd name="connsiteX1" fmla="*/ 17088 w 27178"/>
              <a:gd name="connsiteY1" fmla="*/ 0 h 10038"/>
              <a:gd name="connsiteX2" fmla="*/ 27178 w 27178"/>
              <a:gd name="connsiteY2" fmla="*/ 19 h 10038"/>
              <a:gd name="connsiteX3" fmla="*/ 9633 w 27178"/>
              <a:gd name="connsiteY3" fmla="*/ 10019 h 10038"/>
              <a:gd name="connsiteX4" fmla="*/ 0 w 27178"/>
              <a:gd name="connsiteY4" fmla="*/ 10038 h 10038"/>
              <a:gd name="connsiteX0" fmla="*/ 0 w 30509"/>
              <a:gd name="connsiteY0" fmla="*/ 10038 h 10038"/>
              <a:gd name="connsiteX1" fmla="*/ 17088 w 30509"/>
              <a:gd name="connsiteY1" fmla="*/ 0 h 10038"/>
              <a:gd name="connsiteX2" fmla="*/ 30509 w 30509"/>
              <a:gd name="connsiteY2" fmla="*/ 75 h 10038"/>
              <a:gd name="connsiteX3" fmla="*/ 9633 w 30509"/>
              <a:gd name="connsiteY3" fmla="*/ 10019 h 10038"/>
              <a:gd name="connsiteX4" fmla="*/ 0 w 30509"/>
              <a:gd name="connsiteY4" fmla="*/ 10038 h 10038"/>
              <a:gd name="connsiteX0" fmla="*/ 0 w 30509"/>
              <a:gd name="connsiteY0" fmla="*/ 10019 h 10019"/>
              <a:gd name="connsiteX1" fmla="*/ 20288 w 30509"/>
              <a:gd name="connsiteY1" fmla="*/ 0 h 10019"/>
              <a:gd name="connsiteX2" fmla="*/ 30509 w 30509"/>
              <a:gd name="connsiteY2" fmla="*/ 56 h 10019"/>
              <a:gd name="connsiteX3" fmla="*/ 9633 w 30509"/>
              <a:gd name="connsiteY3" fmla="*/ 10000 h 10019"/>
              <a:gd name="connsiteX4" fmla="*/ 0 w 30509"/>
              <a:gd name="connsiteY4" fmla="*/ 10019 h 10019"/>
              <a:gd name="connsiteX0" fmla="*/ 0 w 30509"/>
              <a:gd name="connsiteY0" fmla="*/ 10019 h 10019"/>
              <a:gd name="connsiteX1" fmla="*/ 20288 w 30509"/>
              <a:gd name="connsiteY1" fmla="*/ 0 h 10019"/>
              <a:gd name="connsiteX2" fmla="*/ 30509 w 30509"/>
              <a:gd name="connsiteY2" fmla="*/ 56 h 10019"/>
              <a:gd name="connsiteX3" fmla="*/ 8980 w 30509"/>
              <a:gd name="connsiteY3" fmla="*/ 10019 h 10019"/>
              <a:gd name="connsiteX4" fmla="*/ 0 w 30509"/>
              <a:gd name="connsiteY4" fmla="*/ 10019 h 10019"/>
              <a:gd name="connsiteX0" fmla="*/ 0 w 30509"/>
              <a:gd name="connsiteY0" fmla="*/ 10038 h 10038"/>
              <a:gd name="connsiteX1" fmla="*/ 21006 w 30509"/>
              <a:gd name="connsiteY1" fmla="*/ 0 h 10038"/>
              <a:gd name="connsiteX2" fmla="*/ 30509 w 30509"/>
              <a:gd name="connsiteY2" fmla="*/ 75 h 10038"/>
              <a:gd name="connsiteX3" fmla="*/ 8980 w 30509"/>
              <a:gd name="connsiteY3" fmla="*/ 10038 h 10038"/>
              <a:gd name="connsiteX4" fmla="*/ 0 w 30509"/>
              <a:gd name="connsiteY4" fmla="*/ 10038 h 10038"/>
              <a:gd name="connsiteX0" fmla="*/ 0 w 30509"/>
              <a:gd name="connsiteY0" fmla="*/ 10038 h 10038"/>
              <a:gd name="connsiteX1" fmla="*/ 21006 w 30509"/>
              <a:gd name="connsiteY1" fmla="*/ 0 h 10038"/>
              <a:gd name="connsiteX2" fmla="*/ 30509 w 30509"/>
              <a:gd name="connsiteY2" fmla="*/ 75 h 10038"/>
              <a:gd name="connsiteX3" fmla="*/ 7804 w 30509"/>
              <a:gd name="connsiteY3" fmla="*/ 10038 h 10038"/>
              <a:gd name="connsiteX4" fmla="*/ 0 w 30509"/>
              <a:gd name="connsiteY4" fmla="*/ 10038 h 10038"/>
              <a:gd name="connsiteX0" fmla="*/ 0 w 31815"/>
              <a:gd name="connsiteY0" fmla="*/ 10057 h 10057"/>
              <a:gd name="connsiteX1" fmla="*/ 22312 w 31815"/>
              <a:gd name="connsiteY1" fmla="*/ 0 h 10057"/>
              <a:gd name="connsiteX2" fmla="*/ 31815 w 31815"/>
              <a:gd name="connsiteY2" fmla="*/ 75 h 10057"/>
              <a:gd name="connsiteX3" fmla="*/ 9110 w 31815"/>
              <a:gd name="connsiteY3" fmla="*/ 10038 h 10057"/>
              <a:gd name="connsiteX4" fmla="*/ 0 w 31815"/>
              <a:gd name="connsiteY4" fmla="*/ 10057 h 10057"/>
              <a:gd name="connsiteX0" fmla="*/ 0 w 30966"/>
              <a:gd name="connsiteY0" fmla="*/ 10038 h 10038"/>
              <a:gd name="connsiteX1" fmla="*/ 21463 w 30966"/>
              <a:gd name="connsiteY1" fmla="*/ 0 h 10038"/>
              <a:gd name="connsiteX2" fmla="*/ 30966 w 30966"/>
              <a:gd name="connsiteY2" fmla="*/ 75 h 10038"/>
              <a:gd name="connsiteX3" fmla="*/ 8261 w 30966"/>
              <a:gd name="connsiteY3" fmla="*/ 10038 h 10038"/>
              <a:gd name="connsiteX4" fmla="*/ 0 w 30966"/>
              <a:gd name="connsiteY4" fmla="*/ 10038 h 10038"/>
              <a:gd name="connsiteX0" fmla="*/ 0 w 31198"/>
              <a:gd name="connsiteY0" fmla="*/ 10038 h 10038"/>
              <a:gd name="connsiteX1" fmla="*/ 21463 w 31198"/>
              <a:gd name="connsiteY1" fmla="*/ 0 h 10038"/>
              <a:gd name="connsiteX2" fmla="*/ 31198 w 31198"/>
              <a:gd name="connsiteY2" fmla="*/ 22 h 10038"/>
              <a:gd name="connsiteX3" fmla="*/ 8261 w 31198"/>
              <a:gd name="connsiteY3" fmla="*/ 10038 h 10038"/>
              <a:gd name="connsiteX4" fmla="*/ 0 w 31198"/>
              <a:gd name="connsiteY4" fmla="*/ 10038 h 10038"/>
              <a:gd name="connsiteX0" fmla="*/ 0 w 31244"/>
              <a:gd name="connsiteY0" fmla="*/ 10056 h 10056"/>
              <a:gd name="connsiteX1" fmla="*/ 21463 w 31244"/>
              <a:gd name="connsiteY1" fmla="*/ 18 h 10056"/>
              <a:gd name="connsiteX2" fmla="*/ 31244 w 31244"/>
              <a:gd name="connsiteY2" fmla="*/ 0 h 10056"/>
              <a:gd name="connsiteX3" fmla="*/ 8261 w 31244"/>
              <a:gd name="connsiteY3" fmla="*/ 10056 h 10056"/>
              <a:gd name="connsiteX4" fmla="*/ 0 w 31244"/>
              <a:gd name="connsiteY4" fmla="*/ 10056 h 10056"/>
              <a:gd name="connsiteX0" fmla="*/ 0 w 31244"/>
              <a:gd name="connsiteY0" fmla="*/ 10056 h 10056"/>
              <a:gd name="connsiteX1" fmla="*/ 21602 w 31244"/>
              <a:gd name="connsiteY1" fmla="*/ 5 h 10056"/>
              <a:gd name="connsiteX2" fmla="*/ 31244 w 31244"/>
              <a:gd name="connsiteY2" fmla="*/ 0 h 10056"/>
              <a:gd name="connsiteX3" fmla="*/ 8261 w 31244"/>
              <a:gd name="connsiteY3" fmla="*/ 10056 h 10056"/>
              <a:gd name="connsiteX4" fmla="*/ 0 w 31244"/>
              <a:gd name="connsiteY4" fmla="*/ 10056 h 10056"/>
              <a:gd name="connsiteX0" fmla="*/ 0 w 31244"/>
              <a:gd name="connsiteY0" fmla="*/ 10056 h 10056"/>
              <a:gd name="connsiteX1" fmla="*/ 21834 w 31244"/>
              <a:gd name="connsiteY1" fmla="*/ 5 h 10056"/>
              <a:gd name="connsiteX2" fmla="*/ 31244 w 31244"/>
              <a:gd name="connsiteY2" fmla="*/ 0 h 10056"/>
              <a:gd name="connsiteX3" fmla="*/ 8261 w 31244"/>
              <a:gd name="connsiteY3" fmla="*/ 10056 h 10056"/>
              <a:gd name="connsiteX4" fmla="*/ 0 w 31244"/>
              <a:gd name="connsiteY4" fmla="*/ 10056 h 10056"/>
              <a:gd name="connsiteX0" fmla="*/ 0 w 31244"/>
              <a:gd name="connsiteY0" fmla="*/ 10056 h 10056"/>
              <a:gd name="connsiteX1" fmla="*/ 22020 w 31244"/>
              <a:gd name="connsiteY1" fmla="*/ 5 h 10056"/>
              <a:gd name="connsiteX2" fmla="*/ 31244 w 31244"/>
              <a:gd name="connsiteY2" fmla="*/ 0 h 10056"/>
              <a:gd name="connsiteX3" fmla="*/ 8261 w 31244"/>
              <a:gd name="connsiteY3" fmla="*/ 10056 h 10056"/>
              <a:gd name="connsiteX4" fmla="*/ 0 w 31244"/>
              <a:gd name="connsiteY4" fmla="*/ 10056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44" h="10056">
                <a:moveTo>
                  <a:pt x="0" y="10056"/>
                </a:moveTo>
                <a:lnTo>
                  <a:pt x="22020" y="5"/>
                </a:lnTo>
                <a:lnTo>
                  <a:pt x="31244" y="0"/>
                </a:lnTo>
                <a:lnTo>
                  <a:pt x="8261" y="10056"/>
                </a:lnTo>
                <a:lnTo>
                  <a:pt x="0" y="100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79953" y="1487237"/>
            <a:ext cx="1011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z-Cyrl-UZ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35534" y="2732721"/>
            <a:ext cx="1011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z-Cyrl-UZ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697704" y="4012593"/>
            <a:ext cx="1011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z-Cyrl-UZ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6162" y="1422457"/>
            <a:ext cx="49593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 ёрдамида марказий ва маҳаллий тадбирларни турли даражаларда режалаштириш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38806" y="3007896"/>
            <a:ext cx="53033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Ижро устидан сифатли назоратни ўрнатиш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38806" y="419300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Иштирокчилар ва томонлар ўртасида эркин мулоқот майдонини ташкил этиш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62218" y="5375094"/>
            <a:ext cx="71006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Маълумотларни реал вақт режимида ва минтақавий таҳлил қилиш, маълумотлар визуализация қилиш йўли билан батафсил шарҳлар тайёрлаш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92992" y="5364406"/>
            <a:ext cx="1011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z-Cyrl-UZ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465" y="2862323"/>
            <a:ext cx="634062" cy="634062"/>
          </a:xfrm>
          <a:prstGeom prst="rect">
            <a:avLst/>
          </a:prstGeom>
        </p:spPr>
      </p:pic>
      <p:sp>
        <p:nvSpPr>
          <p:cNvPr id="11" name="Пятиугольник 10"/>
          <p:cNvSpPr/>
          <p:nvPr/>
        </p:nvSpPr>
        <p:spPr>
          <a:xfrm>
            <a:off x="-4354" y="22030"/>
            <a:ext cx="10176094" cy="683457"/>
          </a:xfrm>
          <a:prstGeom prst="homePlat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6044" y="16847"/>
            <a:ext cx="944165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харидлари тизимига ахборот-коммуникация </a:t>
            </a:r>
            <a:br>
              <a:rPr lang="uz-Cyrl-UZ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технологияларини жорий этишга талаблар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8D210A-5D57-AFED-E984-E91066A160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119" y="4065103"/>
            <a:ext cx="638272" cy="638272"/>
          </a:xfrm>
          <a:prstGeom prst="rect">
            <a:avLst/>
          </a:prstGeom>
          <a:effectLst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CF4D7FA-1109-A91A-C824-B3139977083C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155" y="1440197"/>
            <a:ext cx="994700" cy="869385"/>
          </a:xfrm>
          <a:prstGeom prst="rect">
            <a:avLst/>
          </a:prstGeom>
        </p:spPr>
      </p:pic>
      <p:pic>
        <p:nvPicPr>
          <p:cNvPr id="6" name="object 8">
            <a:extLst>
              <a:ext uri="{FF2B5EF4-FFF2-40B4-BE49-F238E27FC236}">
                <a16:creationId xmlns:a16="http://schemas.microsoft.com/office/drawing/2014/main" id="{75423CF1-3EC7-E890-C8CF-D4D654224CDA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849512" y="5582519"/>
            <a:ext cx="675143" cy="508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36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12192000" cy="11334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3442" y="179368"/>
            <a:ext cx="115251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БУЮРТМАЧИЛАРИНИНГ ЭЛЕКТРОН </a:t>
            </a:r>
            <a:b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АУКЦИОН ОРҚАЛИ ТУЗИЛГАН БИТИМЛАР</a:t>
            </a:r>
            <a:r>
              <a:rPr lang="uz-Cyrl-U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3E4F308-11E6-3FBF-78EE-78E35C32D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13" y="6219736"/>
            <a:ext cx="2095792" cy="638264"/>
          </a:xfrm>
          <a:prstGeom prst="rect">
            <a:avLst/>
          </a:prstGeom>
        </p:spPr>
      </p:pic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509D6BC0-3574-4126-B8E2-15C1F4CA75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4416870"/>
              </p:ext>
            </p:extLst>
          </p:nvPr>
        </p:nvGraphicFramePr>
        <p:xfrm>
          <a:off x="333442" y="1931670"/>
          <a:ext cx="5667375" cy="3432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97FEB77A-EBE1-4474-A269-4E04B87DC5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9708241"/>
              </p:ext>
            </p:extLst>
          </p:nvPr>
        </p:nvGraphicFramePr>
        <p:xfrm>
          <a:off x="6293167" y="1931670"/>
          <a:ext cx="5667375" cy="3432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9B60D2C-DDC4-C407-8BDF-0D7EC49959D9}"/>
              </a:ext>
            </a:extLst>
          </p:cNvPr>
          <p:cNvSpPr txBox="1"/>
          <p:nvPr/>
        </p:nvSpPr>
        <p:spPr>
          <a:xfrm>
            <a:off x="279791" y="5698423"/>
            <a:ext cx="56324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Cyrl-UZ" sz="18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Бюджет буюртмачиларининг электрон аукцион орқали тузилган битимлар ва уларнинг натижалари </a:t>
            </a:r>
            <a:endParaRPr lang="uz-Cyrl-U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1AC7E4-802F-3F55-D053-63BE226AEC46}"/>
              </a:ext>
            </a:extLst>
          </p:cNvPr>
          <p:cNvSpPr txBox="1"/>
          <p:nvPr/>
        </p:nvSpPr>
        <p:spPr>
          <a:xfrm>
            <a:off x="6279760" y="5698423"/>
            <a:ext cx="576008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буюртмачиларининг электрон </a:t>
            </a:r>
            <a:b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дўкон орқали тузилган битимлари </a:t>
            </a:r>
          </a:p>
        </p:txBody>
      </p:sp>
    </p:spTree>
    <p:extLst>
      <p:ext uri="{BB962C8B-B14F-4D97-AF65-F5344CB8AC3E}">
        <p14:creationId xmlns:p14="http://schemas.microsoft.com/office/powerpoint/2010/main" val="6545119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2">
            <a:extLst>
              <a:ext uri="{FF2B5EF4-FFF2-40B4-BE49-F238E27FC236}">
                <a16:creationId xmlns:a16="http://schemas.microsoft.com/office/drawing/2014/main" id="{DFBE9AEB-DA45-4C30-A920-CE59851B9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33" y="452967"/>
            <a:ext cx="11616267" cy="4996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 defTabSz="9128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281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281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281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281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uz-Cyrl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uz-Latn-UZ" altLang="en-US" sz="1867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Фойдаланилган асосий ва қўшимча адабиётлар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.Akaev A.A., KenjabaevA.T., Ilxamova Yo.S., Jumaniyozova M.Yu. Iqtisodiyotda axborot komplekslari va texnologiyalari. Darslik.T.-“Fan va texnologiya”. 2019.- 510 bet.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.Kenjabaev A.T., Ikramov M.M., Allanazarov A.A.. Axborot-kommunikatsiya  texnologiyalari. O‘quv-qo‘llanma.T.-“O‘zbekitson faylasuflari milliy jamiyati nashriyoti”. 2017.- 408 bet.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.Lapidus L. Sifrovaya ekonomika. Upravlenie elektronnыm biznesom i elektronnoy kommersiey. Uchebnik. M.: INFRA-M, 2019.- 348 str. https://www.labirint.ru/books/670196/.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.Jason Murphy, “What Woolworths Needs to Do to Fight Back”, News.com.au, July 26, 2016, www.news.com.au/ﬁ nance/ business/retail/is-woolworths-at-risk-of-being-killed-by-german-giants/news-story/32fddb1ca6925658a7e620357a86 33a0; C. Wahlquist, “Amazon Expands in Australia and Plans Big Warehouse”, Guardian (London), April 19, 2017. 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5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 BI Intelligence, “Will the Internet of Things Be Bigger Than the Industrial Revolution?” Business Insider: Innovation, August 17, 2016, www.businessinsider.com/iot-ecosystem-internet-of-things-predictions-and-business-potential-2016-7. Po otsenkam GE, k 2020 g. v mire budet naschitыvatsya 50 mlrd podklyu-chennыx k internetu ustroystv.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6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.A. Lashinsky, “Why Flex Is Going Beyond Its Manufacturing Roots”, Forbes, October 22, 2015.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Box 2">
            <a:extLst>
              <a:ext uri="{FF2B5EF4-FFF2-40B4-BE49-F238E27FC236}">
                <a16:creationId xmlns:a16="http://schemas.microsoft.com/office/drawing/2014/main" id="{E2E5C1EB-57CC-43D1-AAE5-A0B773ADC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434" y="357717"/>
            <a:ext cx="11425767" cy="622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 defTabSz="9128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281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281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281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281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7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.Kenjabaev A.T., Valikhanov A.R. Post-pandemic perspectives for the development of digitalization in Uzbekistan. International Journal of Management, IT &amp; Engineering  Vol. 12 Issue 9, September 2022,  ISSN: 2249-0558 Impact Factor: 7.119 Journal Homepage: http://www.ijmra.us, Email: editorijmie@gmail.com  Double-Blind Peer Reviewed Refereed Open Access International Journal - Included in the International Serial Directories Indexed &amp; Listed at: Ulrich's Periodicals Directory ©, U.S.A., Open J-Gate as well as in Cabell’s Directories of Publishing Opportunities, U.S.A.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8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.Kenjabaev A.T., Valikhanov A.R. International Journal of Research in Economics and Social Sciences(IJRESS) Available online at: http://euroasiapub.org Vol. 12 Issue 09 September- 2022 ISSN: 2249-7382 Impact Factor: 8.018|.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9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 Kenjabaev A.T., Sultonov. Risk management in investment projects. International Journal of Marketing and Technology. Vol. 12 Issue 08, August 2022, ISSN: 2249-1058 Impact Factor: 6.559. Journal Homepage: http://www.ijmra.us, Email: editorijmie@gmail.com. Double-Blind Peer Reviewed Refereed Open Access International Journal - Included in the International Serial Directories Indexed &amp;Listed at: Ulrich's Periodicals Directory ©, U.S.A., Open J-Gate as well as in Cabell’s Directories of Publishing Opportunities, U.S.A.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10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.Aman Kenjabaev, Azamat Davletyarov, Dilmurod Suyunov. Digitalization of the economy: concepts, problems and implementation strategy. Spectrum Journal of Innovation, Reforms and Development Volume 12, Feb., 2023 ISSN (E): 2751-1731 Website: www.sjird.journalspark.org.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indent="599002" algn="just" defTabSz="1217054" fontAlgn="base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r>
              <a:rPr lang="en-US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r>
              <a:rPr lang="uz-Latn-UZ" altLang="en-US" sz="1867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.Aman Kenjabaev, Borikhon Ganikhodzhaev, Dilmurod Suyunov, Akbar Kuvandikov. Вevelopment of the digital economy in uzbekistan and its main directions. American Journal of Interdisciplinary Research and Development ISSN Online: 2771-8948 Website: www.ajird.journalspark.org Volume 14, March, 2023.</a:t>
            </a:r>
            <a:endParaRPr lang="en-US" altLang="en-US" sz="1467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735D7F6-444D-4B08-A3F1-22518B8D2392}"/>
              </a:ext>
            </a:extLst>
          </p:cNvPr>
          <p:cNvSpPr/>
          <p:nvPr/>
        </p:nvSpPr>
        <p:spPr>
          <a:xfrm>
            <a:off x="6096000" y="714333"/>
            <a:ext cx="6095999" cy="1442070"/>
          </a:xfrm>
          <a:prstGeom prst="roundRect">
            <a:avLst>
              <a:gd name="adj" fmla="val 0"/>
            </a:avLst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F5BDA4-10C7-46A6-AC30-523A3FC438AC}"/>
              </a:ext>
            </a:extLst>
          </p:cNvPr>
          <p:cNvSpPr txBox="1"/>
          <p:nvPr/>
        </p:nvSpPr>
        <p:spPr>
          <a:xfrm>
            <a:off x="6465333" y="958314"/>
            <a:ext cx="5571391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uz-Cyrl-UZ" altLang="ko-KR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ЭЪТИБОРИНГИЗ УЧУН РАҲМАТ!</a:t>
            </a:r>
            <a:endParaRPr lang="ko-KR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780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00000"/>
      </a:dk1>
      <a:lt1>
        <a:srgbClr val="FFFFFF"/>
      </a:lt1>
      <a:dk2>
        <a:srgbClr val="2D3847"/>
      </a:dk2>
      <a:lt2>
        <a:srgbClr val="000000"/>
      </a:lt2>
      <a:accent1>
        <a:srgbClr val="20BEA0"/>
      </a:accent1>
      <a:accent2>
        <a:srgbClr val="33ADD3"/>
      </a:accent2>
      <a:accent3>
        <a:srgbClr val="1E4EB8"/>
      </a:accent3>
      <a:accent4>
        <a:srgbClr val="A516DE"/>
      </a:accent4>
      <a:accent5>
        <a:srgbClr val="EE1457"/>
      </a:accent5>
      <a:accent6>
        <a:srgbClr val="EB9B0B"/>
      </a:accent6>
      <a:hlink>
        <a:srgbClr val="44546A"/>
      </a:hlink>
      <a:folHlink>
        <a:srgbClr val="EE1457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1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1701</TotalTime>
  <Words>2012</Words>
  <Application>Microsoft Office PowerPoint</Application>
  <PresentationFormat>Широкоэкранный</PresentationFormat>
  <Paragraphs>221</Paragraphs>
  <Slides>23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23</vt:i4>
      </vt:variant>
    </vt:vector>
  </HeadingPairs>
  <TitlesOfParts>
    <vt:vector size="37" baseType="lpstr">
      <vt:lpstr>Microsoft JhengHei Light</vt:lpstr>
      <vt:lpstr>Arial</vt:lpstr>
      <vt:lpstr>Arno Pro Smbd Display</vt:lpstr>
      <vt:lpstr>Calibri</vt:lpstr>
      <vt:lpstr>Calibri Light</vt:lpstr>
      <vt:lpstr>Open Sans</vt:lpstr>
      <vt:lpstr>Raleway</vt:lpstr>
      <vt:lpstr>Roboto Light</vt:lpstr>
      <vt:lpstr>Times New Roman</vt:lpstr>
      <vt:lpstr>Wingdings</vt:lpstr>
      <vt:lpstr>Office Theme</vt:lpstr>
      <vt:lpstr>2_Тема Office</vt:lpstr>
      <vt:lpstr>Тема1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Давлат харидлари бўйича глобал ривожланиш тенденцияларнинг асосий жиҳатлари</vt:lpstr>
      <vt:lpstr>Давлат харидлари бўйича аввалги амалиёт</vt:lpstr>
      <vt:lpstr>Давлат харидлари бўйича янгича амалиёт</vt:lpstr>
      <vt:lpstr>Презентация PowerPoint</vt:lpstr>
      <vt:lpstr>Давлат харидлари тизими буюртмачилари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User</dc:creator>
  <cp:keywords/>
  <dc:description/>
  <cp:lastModifiedBy>Kenjaboyev Aman Turgunovich</cp:lastModifiedBy>
  <cp:revision>52</cp:revision>
  <dcterms:created xsi:type="dcterms:W3CDTF">2018-04-26T02:03:50Z</dcterms:created>
  <dcterms:modified xsi:type="dcterms:W3CDTF">2023-10-04T05:53:57Z</dcterms:modified>
  <cp:category/>
</cp:coreProperties>
</file>