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56" r:id="rId3"/>
    <p:sldId id="670" r:id="rId4"/>
    <p:sldId id="671" r:id="rId5"/>
    <p:sldId id="672" r:id="rId6"/>
    <p:sldId id="673" r:id="rId7"/>
    <p:sldId id="674" r:id="rId8"/>
    <p:sldId id="675" r:id="rId9"/>
    <p:sldId id="429" r:id="rId10"/>
    <p:sldId id="676" r:id="rId11"/>
    <p:sldId id="655" r:id="rId12"/>
    <p:sldId id="677" r:id="rId13"/>
    <p:sldId id="552" r:id="rId14"/>
    <p:sldId id="553" r:id="rId15"/>
    <p:sldId id="554" r:id="rId16"/>
    <p:sldId id="555" r:id="rId17"/>
    <p:sldId id="556" r:id="rId18"/>
    <p:sldId id="538" r:id="rId19"/>
    <p:sldId id="524" r:id="rId20"/>
    <p:sldId id="525" r:id="rId21"/>
    <p:sldId id="678" r:id="rId22"/>
    <p:sldId id="528" r:id="rId23"/>
    <p:sldId id="679" r:id="rId24"/>
    <p:sldId id="425" r:id="rId25"/>
    <p:sldId id="660" r:id="rId26"/>
    <p:sldId id="680" r:id="rId27"/>
    <p:sldId id="29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17" autoAdjust="0"/>
    <p:restoredTop sz="94660"/>
  </p:normalViewPr>
  <p:slideViewPr>
    <p:cSldViewPr snapToGrid="0">
      <p:cViewPr varScale="1">
        <p:scale>
          <a:sx n="119" d="100"/>
          <a:sy n="119" d="100"/>
        </p:scale>
        <p:origin x="108"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44671-FD27-41E3-A8BB-50469A4D4C16}" type="datetimeFigureOut">
              <a:rPr lang="en-US" smtClean="0"/>
              <a:t>11/6/2023</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A85080-03E5-45A0-A5BE-98A678722092}" type="slidenum">
              <a:rPr lang="en-US" smtClean="0"/>
              <a:t>‹#›</a:t>
            </a:fld>
            <a:endParaRPr lang="en-US"/>
          </a:p>
        </p:txBody>
      </p:sp>
    </p:spTree>
    <p:extLst>
      <p:ext uri="{BB962C8B-B14F-4D97-AF65-F5344CB8AC3E}">
        <p14:creationId xmlns:p14="http://schemas.microsoft.com/office/powerpoint/2010/main" val="4279320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11/6/2023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51527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11/6/2023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35071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05E35630-4BFD-4F5B-B964-D087A3C4162E}" type="datetimeFigureOut">
              <a:rPr lang="en-US" smtClean="0"/>
              <a:t>11/6/2023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98192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4"/>
          <p:cNvSpPr>
            <a:spLocks noGrp="1"/>
          </p:cNvSpPr>
          <p:nvPr>
            <p:ph type="dt" sz="half" idx="10"/>
          </p:nvPr>
        </p:nvSpPr>
        <p:spPr/>
        <p:txBody>
          <a:bodyPr/>
          <a:lstStyle/>
          <a:p>
            <a:fld id="{05E35630-4BFD-4F5B-B964-D087A3C4162E}" type="datetimeFigureOut">
              <a:rPr lang="en-US" smtClean="0"/>
              <a:t>11/6/2023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8140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6"/>
          <p:cNvSpPr>
            <a:spLocks noGrp="1"/>
          </p:cNvSpPr>
          <p:nvPr>
            <p:ph type="dt" sz="half" idx="10"/>
          </p:nvPr>
        </p:nvSpPr>
        <p:spPr/>
        <p:txBody>
          <a:bodyPr/>
          <a:lstStyle/>
          <a:p>
            <a:fld id="{05E35630-4BFD-4F5B-B964-D087A3C4162E}" type="datetimeFigureOut">
              <a:rPr lang="en-US" smtClean="0"/>
              <a:t>11/6/2023</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680325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Дата 2"/>
          <p:cNvSpPr>
            <a:spLocks noGrp="1"/>
          </p:cNvSpPr>
          <p:nvPr>
            <p:ph type="dt" sz="half" idx="10"/>
          </p:nvPr>
        </p:nvSpPr>
        <p:spPr/>
        <p:txBody>
          <a:bodyPr/>
          <a:lstStyle/>
          <a:p>
            <a:fld id="{05E35630-4BFD-4F5B-B964-D087A3C4162E}" type="datetimeFigureOut">
              <a:rPr lang="en-US" smtClean="0"/>
              <a:t>11/6/2023</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91059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5E35630-4BFD-4F5B-B964-D087A3C4162E}" type="datetimeFigureOut">
              <a:rPr lang="en-US" smtClean="0"/>
              <a:t>11/6/2023</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7864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11/6/2023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876325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11/6/2023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665163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11/6/2023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804668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11/6/2023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69042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0C7C98-594A-45F1-8F2B-813D5ECB8ABF}"/>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Подзаголовок 2">
            <a:extLst>
              <a:ext uri="{FF2B5EF4-FFF2-40B4-BE49-F238E27FC236}">
                <a16:creationId xmlns:a16="http://schemas.microsoft.com/office/drawing/2014/main" id="{D7946EC1-8C5A-4606-AF1D-1921724F9B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Дата 3">
            <a:extLst>
              <a:ext uri="{FF2B5EF4-FFF2-40B4-BE49-F238E27FC236}">
                <a16:creationId xmlns:a16="http://schemas.microsoft.com/office/drawing/2014/main" id="{D3075809-07FC-4546-91B0-4C0642FE592E}"/>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5" name="Нижний колонтитул 4">
            <a:extLst>
              <a:ext uri="{FF2B5EF4-FFF2-40B4-BE49-F238E27FC236}">
                <a16:creationId xmlns:a16="http://schemas.microsoft.com/office/drawing/2014/main" id="{1816519C-A46C-4173-93DD-D87F3495D45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D4BF115-E9E0-4DFA-A4A4-68664355871D}"/>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33940625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EF3B664-5E34-49B7-8AFC-3206CB8DDE51}"/>
              </a:ext>
            </a:extLst>
          </p:cNvPr>
          <p:cNvSpPr>
            <a:spLocks noGrp="1"/>
          </p:cNvSpPr>
          <p:nvPr>
            <p:ph type="title"/>
          </p:nvPr>
        </p:nvSpPr>
        <p:spPr/>
        <p:txBody>
          <a:bodyPr/>
          <a:lstStyle/>
          <a:p>
            <a:r>
              <a:rPr lang="ru-RU"/>
              <a:t>Образец заголовка</a:t>
            </a:r>
            <a:endParaRPr lang="en-US"/>
          </a:p>
        </p:txBody>
      </p:sp>
      <p:sp>
        <p:nvSpPr>
          <p:cNvPr id="3" name="Объект 2">
            <a:extLst>
              <a:ext uri="{FF2B5EF4-FFF2-40B4-BE49-F238E27FC236}">
                <a16:creationId xmlns:a16="http://schemas.microsoft.com/office/drawing/2014/main" id="{F718C296-18AE-4AB8-96D1-D10150AD82BF}"/>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a:extLst>
              <a:ext uri="{FF2B5EF4-FFF2-40B4-BE49-F238E27FC236}">
                <a16:creationId xmlns:a16="http://schemas.microsoft.com/office/drawing/2014/main" id="{CE1AD51F-C63D-45A7-83F2-212454AD9E7F}"/>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5" name="Нижний колонтитул 4">
            <a:extLst>
              <a:ext uri="{FF2B5EF4-FFF2-40B4-BE49-F238E27FC236}">
                <a16:creationId xmlns:a16="http://schemas.microsoft.com/office/drawing/2014/main" id="{CB9CBEE0-4885-4C34-9CC1-83BB1F1D2E8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D8DBDF7-DAEA-43AB-94BC-6AB87D4C9524}"/>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3353345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0325807-3D5F-41A0-B44C-F2FA1F16C469}"/>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Текст 2">
            <a:extLst>
              <a:ext uri="{FF2B5EF4-FFF2-40B4-BE49-F238E27FC236}">
                <a16:creationId xmlns:a16="http://schemas.microsoft.com/office/drawing/2014/main" id="{888EF1CA-53D1-4989-ADF2-1E6AF0F7F8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9D10B0F-9DAE-481D-AAE8-C69EB92F5BD6}"/>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5" name="Нижний колонтитул 4">
            <a:extLst>
              <a:ext uri="{FF2B5EF4-FFF2-40B4-BE49-F238E27FC236}">
                <a16:creationId xmlns:a16="http://schemas.microsoft.com/office/drawing/2014/main" id="{700AFAF6-4C90-4C07-B991-44FFD923935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C154180-5127-43BB-8DEB-467590C633BD}"/>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23295765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FB39DCA-FC24-44FF-825A-856E1CDFB988}"/>
              </a:ext>
            </a:extLst>
          </p:cNvPr>
          <p:cNvSpPr>
            <a:spLocks noGrp="1"/>
          </p:cNvSpPr>
          <p:nvPr>
            <p:ph type="title"/>
          </p:nvPr>
        </p:nvSpPr>
        <p:spPr/>
        <p:txBody>
          <a:bodyPr/>
          <a:lstStyle/>
          <a:p>
            <a:r>
              <a:rPr lang="ru-RU"/>
              <a:t>Образец заголовка</a:t>
            </a:r>
            <a:endParaRPr lang="en-US"/>
          </a:p>
        </p:txBody>
      </p:sp>
      <p:sp>
        <p:nvSpPr>
          <p:cNvPr id="3" name="Объект 2">
            <a:extLst>
              <a:ext uri="{FF2B5EF4-FFF2-40B4-BE49-F238E27FC236}">
                <a16:creationId xmlns:a16="http://schemas.microsoft.com/office/drawing/2014/main" id="{70655C24-0F3D-4C1B-B482-EBEEB54243F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Объект 3">
            <a:extLst>
              <a:ext uri="{FF2B5EF4-FFF2-40B4-BE49-F238E27FC236}">
                <a16:creationId xmlns:a16="http://schemas.microsoft.com/office/drawing/2014/main" id="{A6C1CC65-E298-49E6-9E00-1DC892C04FE0}"/>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4">
            <a:extLst>
              <a:ext uri="{FF2B5EF4-FFF2-40B4-BE49-F238E27FC236}">
                <a16:creationId xmlns:a16="http://schemas.microsoft.com/office/drawing/2014/main" id="{DD0010B0-6807-4304-890A-5B09CE6C35EF}"/>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6" name="Нижний колонтитул 5">
            <a:extLst>
              <a:ext uri="{FF2B5EF4-FFF2-40B4-BE49-F238E27FC236}">
                <a16:creationId xmlns:a16="http://schemas.microsoft.com/office/drawing/2014/main" id="{B7A3E424-C699-4959-B915-1670001B0055}"/>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9171878-08BA-45DB-B511-62205A546E29}"/>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13243392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79F1A4-E4D4-48FD-A78F-A8F095232F83}"/>
              </a:ext>
            </a:extLst>
          </p:cNvPr>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Текст 2">
            <a:extLst>
              <a:ext uri="{FF2B5EF4-FFF2-40B4-BE49-F238E27FC236}">
                <a16:creationId xmlns:a16="http://schemas.microsoft.com/office/drawing/2014/main" id="{9389FA7F-8362-4AEA-BFAA-22F9A7CA0F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B5BA297D-6F4C-4C24-B0DF-31E8E6320A69}"/>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Текст 4">
            <a:extLst>
              <a:ext uri="{FF2B5EF4-FFF2-40B4-BE49-F238E27FC236}">
                <a16:creationId xmlns:a16="http://schemas.microsoft.com/office/drawing/2014/main" id="{282746FC-41E6-4305-9F22-95EAA95869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784463D1-426A-49A3-AAF3-4D55FD82980A}"/>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6">
            <a:extLst>
              <a:ext uri="{FF2B5EF4-FFF2-40B4-BE49-F238E27FC236}">
                <a16:creationId xmlns:a16="http://schemas.microsoft.com/office/drawing/2014/main" id="{A6B9F847-4C3D-4593-BC41-81B7DE190363}"/>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8" name="Нижний колонтитул 7">
            <a:extLst>
              <a:ext uri="{FF2B5EF4-FFF2-40B4-BE49-F238E27FC236}">
                <a16:creationId xmlns:a16="http://schemas.microsoft.com/office/drawing/2014/main" id="{17E63758-A3AC-4A0F-94CB-F938B23A6DD9}"/>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DF5AAE02-CFA4-48B7-B697-E929CFE6D96C}"/>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2338229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2F7497-84D6-4892-8FB2-279FA66D72DD}"/>
              </a:ext>
            </a:extLst>
          </p:cNvPr>
          <p:cNvSpPr>
            <a:spLocks noGrp="1"/>
          </p:cNvSpPr>
          <p:nvPr>
            <p:ph type="title"/>
          </p:nvPr>
        </p:nvSpPr>
        <p:spPr/>
        <p:txBody>
          <a:bodyPr/>
          <a:lstStyle/>
          <a:p>
            <a:r>
              <a:rPr lang="ru-RU"/>
              <a:t>Образец заголовка</a:t>
            </a:r>
            <a:endParaRPr lang="en-US"/>
          </a:p>
        </p:txBody>
      </p:sp>
      <p:sp>
        <p:nvSpPr>
          <p:cNvPr id="3" name="Дата 2">
            <a:extLst>
              <a:ext uri="{FF2B5EF4-FFF2-40B4-BE49-F238E27FC236}">
                <a16:creationId xmlns:a16="http://schemas.microsoft.com/office/drawing/2014/main" id="{7E720DD0-A419-4B75-8E75-A13A1EF65C07}"/>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4" name="Нижний колонтитул 3">
            <a:extLst>
              <a:ext uri="{FF2B5EF4-FFF2-40B4-BE49-F238E27FC236}">
                <a16:creationId xmlns:a16="http://schemas.microsoft.com/office/drawing/2014/main" id="{7C1013D8-D936-44F3-B639-5793E6F981E5}"/>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4D14AEA0-31E5-4575-9575-269C61A70F61}"/>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35210419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E60DD030-6A1B-481C-AACC-370AB1348FEB}"/>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3" name="Нижний колонтитул 2">
            <a:extLst>
              <a:ext uri="{FF2B5EF4-FFF2-40B4-BE49-F238E27FC236}">
                <a16:creationId xmlns:a16="http://schemas.microsoft.com/office/drawing/2014/main" id="{55A60D6D-2579-4668-9DB3-4B39D2D5FD7F}"/>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B65768EB-3889-4140-BC07-1F31D68E161B}"/>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35286179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EE44F6A-7378-4FEF-9BE4-C24DA78A824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Объект 2">
            <a:extLst>
              <a:ext uri="{FF2B5EF4-FFF2-40B4-BE49-F238E27FC236}">
                <a16:creationId xmlns:a16="http://schemas.microsoft.com/office/drawing/2014/main" id="{2202C6AC-B909-41A5-B8F9-FF4E495A3B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Текст 3">
            <a:extLst>
              <a:ext uri="{FF2B5EF4-FFF2-40B4-BE49-F238E27FC236}">
                <a16:creationId xmlns:a16="http://schemas.microsoft.com/office/drawing/2014/main" id="{2D2CC195-D9B1-4937-97C6-4CD7CD7AE1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6DD24D0D-0374-4193-9B65-D65A9109AA06}"/>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6" name="Нижний колонтитул 5">
            <a:extLst>
              <a:ext uri="{FF2B5EF4-FFF2-40B4-BE49-F238E27FC236}">
                <a16:creationId xmlns:a16="http://schemas.microsoft.com/office/drawing/2014/main" id="{B4899CC9-19C0-4F4D-81FE-B938AFD0714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9FDA86B7-B0F5-4291-A442-14F838B1B1B1}"/>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42737010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0D951E0-5ED5-4758-86D3-F3E2908E9F57}"/>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Рисунок 2">
            <a:extLst>
              <a:ext uri="{FF2B5EF4-FFF2-40B4-BE49-F238E27FC236}">
                <a16:creationId xmlns:a16="http://schemas.microsoft.com/office/drawing/2014/main" id="{9A00FD12-B0AC-4347-99B7-07EC7AFCB2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a:extLst>
              <a:ext uri="{FF2B5EF4-FFF2-40B4-BE49-F238E27FC236}">
                <a16:creationId xmlns:a16="http://schemas.microsoft.com/office/drawing/2014/main" id="{211C576A-A99E-40B2-A51D-56B313D9AB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8B6BD5D0-4672-4B12-8ECD-C24DC464BF44}"/>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6" name="Нижний колонтитул 5">
            <a:extLst>
              <a:ext uri="{FF2B5EF4-FFF2-40B4-BE49-F238E27FC236}">
                <a16:creationId xmlns:a16="http://schemas.microsoft.com/office/drawing/2014/main" id="{3337B31F-2D29-4926-9489-D268D1B39025}"/>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E1B301A-0A1D-45F7-A18B-0DC812D127E8}"/>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1341587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4FBC68E-E961-41FC-943E-DE966B18CD02}"/>
              </a:ext>
            </a:extLst>
          </p:cNvPr>
          <p:cNvSpPr>
            <a:spLocks noGrp="1"/>
          </p:cNvSpPr>
          <p:nvPr>
            <p:ph type="title"/>
          </p:nvPr>
        </p:nvSpPr>
        <p:spPr/>
        <p:txBody>
          <a:bodyPr/>
          <a:lstStyle/>
          <a:p>
            <a:r>
              <a:rPr lang="ru-RU"/>
              <a:t>Образец заголовка</a:t>
            </a:r>
            <a:endParaRPr lang="en-US"/>
          </a:p>
        </p:txBody>
      </p:sp>
      <p:sp>
        <p:nvSpPr>
          <p:cNvPr id="3" name="Вертикальный текст 2">
            <a:extLst>
              <a:ext uri="{FF2B5EF4-FFF2-40B4-BE49-F238E27FC236}">
                <a16:creationId xmlns:a16="http://schemas.microsoft.com/office/drawing/2014/main" id="{2057BB80-B844-4FE9-94DF-0C777DD23D53}"/>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a:extLst>
              <a:ext uri="{FF2B5EF4-FFF2-40B4-BE49-F238E27FC236}">
                <a16:creationId xmlns:a16="http://schemas.microsoft.com/office/drawing/2014/main" id="{422E311F-1E7C-4127-8DDA-6018FF80173E}"/>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5" name="Нижний колонтитул 4">
            <a:extLst>
              <a:ext uri="{FF2B5EF4-FFF2-40B4-BE49-F238E27FC236}">
                <a16:creationId xmlns:a16="http://schemas.microsoft.com/office/drawing/2014/main" id="{90539956-B96E-43AE-B286-4E5F3E6481A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9F8A14D-8878-44EE-A219-24E482011330}"/>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35221454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47DF8867-9AD8-410C-ACB1-6F1EC72F5B67}"/>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Вертикальный текст 2">
            <a:extLst>
              <a:ext uri="{FF2B5EF4-FFF2-40B4-BE49-F238E27FC236}">
                <a16:creationId xmlns:a16="http://schemas.microsoft.com/office/drawing/2014/main" id="{882020E7-D223-45FD-B514-727E76B8FE9B}"/>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a:extLst>
              <a:ext uri="{FF2B5EF4-FFF2-40B4-BE49-F238E27FC236}">
                <a16:creationId xmlns:a16="http://schemas.microsoft.com/office/drawing/2014/main" id="{F71950C5-7374-438A-A949-68A7A21761F8}"/>
              </a:ext>
            </a:extLst>
          </p:cNvPr>
          <p:cNvSpPr>
            <a:spLocks noGrp="1"/>
          </p:cNvSpPr>
          <p:nvPr>
            <p:ph type="dt" sz="half" idx="10"/>
          </p:nvPr>
        </p:nvSpPr>
        <p:spPr/>
        <p:txBody>
          <a:bodyPr/>
          <a:lstStyle/>
          <a:p>
            <a:fld id="{7781A2FA-7FF6-4646-969A-D52C4E983D74}" type="datetimeFigureOut">
              <a:rPr lang="ru-RU" smtClean="0"/>
              <a:t>06.11.2023</a:t>
            </a:fld>
            <a:endParaRPr lang="ru-RU"/>
          </a:p>
        </p:txBody>
      </p:sp>
      <p:sp>
        <p:nvSpPr>
          <p:cNvPr id="5" name="Нижний колонтитул 4">
            <a:extLst>
              <a:ext uri="{FF2B5EF4-FFF2-40B4-BE49-F238E27FC236}">
                <a16:creationId xmlns:a16="http://schemas.microsoft.com/office/drawing/2014/main" id="{A03F8468-DBB4-4252-BFB8-C1BAAFD6BC6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124A9A3-7095-420F-9CEA-7CF5027EC477}"/>
              </a:ext>
            </a:extLst>
          </p:cNvPr>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947529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1_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7781A2FA-7FF6-4646-969A-D52C4E983D74}" type="datetimeFigureOut">
              <a:rPr lang="ru-RU" smtClean="0"/>
              <a:t>06.11.2023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0452B7A-447E-4971-B931-BB252122C115}" type="slidenum">
              <a:rPr lang="ru-RU" smtClean="0"/>
              <a:t>‹#›</a:t>
            </a:fld>
            <a:endParaRPr lang="ru-RU"/>
          </a:p>
        </p:txBody>
      </p:sp>
    </p:spTree>
    <p:extLst>
      <p:ext uri="{BB962C8B-B14F-4D97-AF65-F5344CB8AC3E}">
        <p14:creationId xmlns:p14="http://schemas.microsoft.com/office/powerpoint/2010/main" val="2848172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E35630-4BFD-4F5B-B964-D087A3C4162E}" type="datetimeFigureOut">
              <a:rPr lang="en-US" smtClean="0"/>
              <a:t>11/6/2023</a:t>
            </a:fld>
            <a:endParaRPr lang="en-US"/>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435A2F-F299-4957-8E3E-5AF995132067}" type="slidenum">
              <a:rPr lang="en-US" smtClean="0"/>
              <a:t>‹#›</a:t>
            </a:fld>
            <a:endParaRPr lang="en-US"/>
          </a:p>
        </p:txBody>
      </p:sp>
    </p:spTree>
    <p:extLst>
      <p:ext uri="{BB962C8B-B14F-4D97-AF65-F5344CB8AC3E}">
        <p14:creationId xmlns:p14="http://schemas.microsoft.com/office/powerpoint/2010/main" val="4115638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A3036D-9A5E-42E1-94AC-6E6BF649EB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Текст 2">
            <a:extLst>
              <a:ext uri="{FF2B5EF4-FFF2-40B4-BE49-F238E27FC236}">
                <a16:creationId xmlns:a16="http://schemas.microsoft.com/office/drawing/2014/main" id="{EC438D72-6069-4CAF-9D01-43899A9558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a:extLst>
              <a:ext uri="{FF2B5EF4-FFF2-40B4-BE49-F238E27FC236}">
                <a16:creationId xmlns:a16="http://schemas.microsoft.com/office/drawing/2014/main" id="{8516B4CD-5C76-4FF3-A740-8008EC4055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81A2FA-7FF6-4646-969A-D52C4E983D74}" type="datetimeFigureOut">
              <a:rPr lang="ru-RU" smtClean="0"/>
              <a:t>06.11.2023</a:t>
            </a:fld>
            <a:endParaRPr lang="ru-RU"/>
          </a:p>
        </p:txBody>
      </p:sp>
      <p:sp>
        <p:nvSpPr>
          <p:cNvPr id="5" name="Нижний колонтитул 4">
            <a:extLst>
              <a:ext uri="{FF2B5EF4-FFF2-40B4-BE49-F238E27FC236}">
                <a16:creationId xmlns:a16="http://schemas.microsoft.com/office/drawing/2014/main" id="{2931E2F3-2551-459B-BA14-F0CE5169A6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07247104-E913-403A-BE11-4D4CBFA953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452B7A-447E-4971-B931-BB252122C115}" type="slidenum">
              <a:rPr lang="ru-RU" smtClean="0"/>
              <a:t>‹#›</a:t>
            </a:fld>
            <a:endParaRPr lang="ru-RU"/>
          </a:p>
        </p:txBody>
      </p:sp>
    </p:spTree>
    <p:extLst>
      <p:ext uri="{BB962C8B-B14F-4D97-AF65-F5344CB8AC3E}">
        <p14:creationId xmlns:p14="http://schemas.microsoft.com/office/powerpoint/2010/main" val="39239865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hyperlink" Target="https://habr.com/ru/company/dca/blog/268277" TargetMode="Externa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 y="1678975"/>
            <a:ext cx="12191999" cy="646331"/>
          </a:xfrm>
          <a:prstGeom prst="rect">
            <a:avLst/>
          </a:prstGeom>
        </p:spPr>
        <p:txBody>
          <a:bodyPr wrap="square">
            <a:spAutoFit/>
          </a:bodyPr>
          <a:lstStyle/>
          <a:p>
            <a:pPr algn="ctr"/>
            <a:r>
              <a:rPr lang="uz-Cyrl-UZ" sz="36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DIGITAL BUSINESS MANAGEMENT</a:t>
            </a:r>
          </a:p>
        </p:txBody>
      </p:sp>
      <p:sp>
        <p:nvSpPr>
          <p:cNvPr id="2" name="Прямоугольник 1"/>
          <p:cNvSpPr/>
          <p:nvPr/>
        </p:nvSpPr>
        <p:spPr>
          <a:xfrm>
            <a:off x="474133" y="3084949"/>
            <a:ext cx="11125200" cy="584775"/>
          </a:xfrm>
          <a:prstGeom prst="rect">
            <a:avLst/>
          </a:prstGeom>
        </p:spPr>
        <p:txBody>
          <a:bodyPr wrap="square">
            <a:spAutoFit/>
          </a:bodyPr>
          <a:lstStyle/>
          <a:p>
            <a:r>
              <a:rPr lang="en-US" sz="32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Topic</a:t>
            </a:r>
            <a:r>
              <a:rPr lang="uz-Cyrl-UZ" sz="3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7</a:t>
            </a:r>
            <a:r>
              <a:rPr lang="en-US" sz="3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uz-Cyrl-UZ" sz="32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2862129" y="4367812"/>
            <a:ext cx="7385291" cy="523220"/>
          </a:xfrm>
          <a:prstGeom prst="rect">
            <a:avLst/>
          </a:prstGeom>
        </p:spPr>
        <p:txBody>
          <a:bodyPr wrap="none">
            <a:spAutoFit/>
          </a:bodyPr>
          <a:lstStyle/>
          <a:p>
            <a:r>
              <a:rPr lang="en-US" sz="2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DSc, professor</a:t>
            </a:r>
            <a:r>
              <a:rPr lang="uz-Cyrl-UZ" sz="2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Kenjabaev</a:t>
            </a:r>
            <a:r>
              <a:rPr lang="uz-Cyrl-UZ" sz="2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Aman </a:t>
            </a:r>
            <a:r>
              <a:rPr lang="en-US" sz="2800" b="1" dirty="0" err="1">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Turguno</a:t>
            </a:r>
            <a:r>
              <a:rPr lang="uz-Cyrl-UZ" sz="2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vich</a:t>
            </a:r>
            <a:endParaRPr lang="ru-RU" sz="2800" dirty="0">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7158A4B2-F69F-4AD9-A50C-5E310532968F}"/>
              </a:ext>
            </a:extLst>
          </p:cNvPr>
          <p:cNvSpPr txBox="1"/>
          <p:nvPr/>
        </p:nvSpPr>
        <p:spPr>
          <a:xfrm>
            <a:off x="2116667" y="3023394"/>
            <a:ext cx="8669866" cy="584775"/>
          </a:xfrm>
          <a:prstGeom prst="rect">
            <a:avLst/>
          </a:prstGeom>
          <a:noFill/>
        </p:spPr>
        <p:txBody>
          <a:bodyPr wrap="square">
            <a:spAutoFit/>
          </a:bodyPr>
          <a:lstStyle/>
          <a:p>
            <a:r>
              <a:rPr lang="en-US" sz="3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200" dirty="0" err="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BigData</a:t>
            </a:r>
            <a:r>
              <a:rPr lang="en-US" sz="3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Technologies in Digital Business</a:t>
            </a:r>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387928" y="138546"/>
            <a:ext cx="10019608" cy="72597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altLang="ru-RU" sz="3200" b="1" i="0" u="none" strike="noStrike" kern="1200" cap="none" spc="0" normalizeH="0" baseline="0" noProof="0" dirty="0">
                <a:ln>
                  <a:noFill/>
                </a:ln>
                <a:solidFill>
                  <a:srgbClr val="1C647B"/>
                </a:solidFill>
                <a:effectLst/>
                <a:uLnTx/>
                <a:uFillTx/>
                <a:latin typeface="Calibri" panose="020F0502020204030204"/>
                <a:ea typeface="+mn-ea"/>
                <a:cs typeface="+mn-cs"/>
              </a:rPr>
              <a:t>Big Data</a:t>
            </a:r>
            <a:r>
              <a:rPr kumimoji="0" lang="uz-Latn-UZ" altLang="ru-RU" sz="3200" b="1" i="0" u="none" strike="noStrike" kern="1200" cap="none" spc="0" normalizeH="0" baseline="0" noProof="0" dirty="0">
                <a:ln>
                  <a:noFill/>
                </a:ln>
                <a:solidFill>
                  <a:srgbClr val="1C647B"/>
                </a:solidFill>
                <a:effectLst/>
                <a:uLnTx/>
                <a:uFillTx/>
                <a:latin typeface="Calibri" panose="020F0502020204030204"/>
                <a:ea typeface="+mn-ea"/>
                <a:cs typeface="+mn-cs"/>
              </a:rPr>
              <a:t>-termini</a:t>
            </a:r>
            <a:r>
              <a:rPr kumimoji="0" lang="en-US" altLang="ru-RU" sz="3200" b="1" i="0" u="none" strike="noStrike" kern="1200" cap="none" spc="0" normalizeH="0" baseline="0" noProof="0" dirty="0" err="1">
                <a:ln>
                  <a:noFill/>
                </a:ln>
                <a:solidFill>
                  <a:srgbClr val="1C647B"/>
                </a:solidFill>
                <a:effectLst/>
                <a:uLnTx/>
                <a:uFillTx/>
                <a:latin typeface="Calibri" panose="020F0502020204030204"/>
                <a:ea typeface="+mn-ea"/>
                <a:cs typeface="+mn-cs"/>
              </a:rPr>
              <a:t>ni</a:t>
            </a:r>
            <a:r>
              <a:rPr kumimoji="0" lang="uz-Latn-UZ" altLang="ru-RU" sz="3200" b="1" i="0" u="none" strike="noStrike" kern="1200" cap="none" spc="0" normalizeH="0" baseline="0" noProof="0" dirty="0">
                <a:ln>
                  <a:noFill/>
                </a:ln>
                <a:solidFill>
                  <a:srgbClr val="1C647B"/>
                </a:solidFill>
                <a:effectLst/>
                <a:uLnTx/>
                <a:uFillTx/>
                <a:latin typeface="Calibri" panose="020F0502020204030204"/>
                <a:ea typeface="+mn-ea"/>
                <a:cs typeface="+mn-cs"/>
              </a:rPr>
              <a:t> kelib chiqish tarixi</a:t>
            </a:r>
            <a:endParaRPr kumimoji="0" lang="ru-RU" altLang="ru-RU" sz="1800" b="0" i="0" u="none" strike="noStrike" kern="1200" cap="none" spc="0" normalizeH="0" baseline="0" noProof="0" dirty="0">
              <a:ln>
                <a:noFill/>
              </a:ln>
              <a:solidFill>
                <a:srgbClr val="3466CC"/>
              </a:solidFill>
              <a:effectLst/>
              <a:uLnTx/>
              <a:uFillTx/>
              <a:latin typeface="Calibri" panose="020F0502020204030204" pitchFamily="34" charset="0"/>
              <a:ea typeface="+mn-ea"/>
              <a:cs typeface="+mn-cs"/>
            </a:endParaRPr>
          </a:p>
        </p:txBody>
      </p:sp>
      <p:sp>
        <p:nvSpPr>
          <p:cNvPr id="3" name="Стрелка вниз 2"/>
          <p:cNvSpPr/>
          <p:nvPr/>
        </p:nvSpPr>
        <p:spPr>
          <a:xfrm>
            <a:off x="5950527" y="864524"/>
            <a:ext cx="290945" cy="27709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Скругленный прямоугольник 3"/>
          <p:cNvSpPr/>
          <p:nvPr/>
        </p:nvSpPr>
        <p:spPr>
          <a:xfrm>
            <a:off x="180110" y="1210884"/>
            <a:ext cx="10227426" cy="221811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Latn-UZ" sz="2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Bu atamaning birinchi eslatmasi 2005 yilda O'Reilly media kompaniyasining nashrlarida an'anaviy ma'lumotlarni boshqarish va qayta ishlash texnologiyalari murakkabligi va katta hajmlari tufayli bardosh bera olmaydigan ma'lumotlarni qandaydir tarzda aniqlash zarurati bilan bog'liq deb ishoniladi.</a:t>
            </a:r>
            <a:endParaRPr kumimoji="0" lang="uz-Cyrl-UZ" sz="2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7" name="Скругленный прямоугольник 6"/>
          <p:cNvSpPr/>
          <p:nvPr/>
        </p:nvSpPr>
        <p:spPr>
          <a:xfrm>
            <a:off x="180110" y="3657601"/>
            <a:ext cx="10227426" cy="27432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Latn-UZ" sz="2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2008 yilda Nature jurnalining "Katta hajmdagi ma'lumotlar bilan ishlash imkoniyatlarini ochadigan texnologiyalar fan kelajagiga qanday ta'sir qilishi mumkin?" mavzusiga bag'ishlangan maxsus sonida Big Data atamasi ishlatilgan. Nashrda qayta ishlangan ma'lumotlarning hajmi va xilma-xilligining portlovchi o'sishi fenomeni bo'yicha materiallar to'plangan. Texnologik istiqbollar, shuningdek, "miqdordan sifatga" mumkin bo'lgan sakrash paradigmasida ham muhokama qilindi.</a:t>
            </a:r>
            <a:endParaRPr kumimoji="0" lang="uz-Cyrl-UZ" sz="2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04051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396240" y="193964"/>
            <a:ext cx="10194175" cy="549194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Latn-UZ" sz="2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2009 yilda bu atama biznes matbuotida keng tarqaldi va 2010 yilda birinchi mahsulotlar va echimlar paydo bo'ldi. 2011 yilga kelib, eng yirik axborot texnologiyalari provayderlarining aksariyati Big Data kontseptsiyasidan foydalan</a:t>
            </a:r>
            <a:r>
              <a:rPr kumimoji="0" lang="en-US" sz="28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ish</a:t>
            </a:r>
            <a:r>
              <a:rPr kumimoji="0" lang="uz-Latn-UZ" sz="2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di, jumladan IBM, Oracle, Microsoft, Hewlett-Packard, EMC.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Latn-UZ" sz="2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2011 yilda Gartner Big Data texnologiyalarini qabul qilish ishlab chiqarish, sog'liqni saqlash, savdo va hukumat sohalarida axborot texnologiyalari yondashuvlariga ta'sir ko'rsatishini bashorat qildi.</a:t>
            </a:r>
            <a:endParaRPr kumimoji="0" lang="uz-Cyrl-UZ" sz="2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26978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31274" y="166255"/>
            <a:ext cx="8645236" cy="1246909"/>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Latn-UZ" sz="2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BIG DATA bu:</a:t>
            </a:r>
            <a:endParaRPr kumimoji="0" lang="uz-Cyrl-UZ" sz="2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3" name="Скругленный прямоугольник 2"/>
          <p:cNvSpPr/>
          <p:nvPr/>
        </p:nvSpPr>
        <p:spPr>
          <a:xfrm>
            <a:off x="831274" y="1856510"/>
            <a:ext cx="8828116" cy="414527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Latn-UZ"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 </a:t>
            </a:r>
            <a:r>
              <a:rPr kumimoji="0" lang="uz-Latn-UZ"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uz-Latn-UZ" sz="2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bu sifat jihatidan yangi foydali ma'lumotlarni tashkil qilishni ta'minlaydigan taqsimlangan axborot tizimlarida juda katta hajmdagi ma'lumotlarni, shu jumladan tuzilmagan ma'lumotlarni samarali qayta ishlash texnologiyalari va usullari guruhi.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uz-Latn-UZ"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uz-Latn-UZ" sz="2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texnologiyalari sizga yashirin naqsh va faktlarni ochib berish orqali mega-maʼlumotlar toʻplamining imkoniyatlarini ochish imkonini beruvchi xizmatlarni taqdim etadi</a:t>
            </a:r>
            <a:r>
              <a:rPr kumimoji="0" lang="uz-Latn-UZ" sz="1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t>
            </a:r>
            <a:endParaRPr kumimoji="0" lang="uz-Cyrl-UZ" sz="1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p:txBody>
      </p:sp>
    </p:spTree>
    <p:extLst>
      <p:ext uri="{BB962C8B-B14F-4D97-AF65-F5344CB8AC3E}">
        <p14:creationId xmlns:p14="http://schemas.microsoft.com/office/powerpoint/2010/main" val="1592254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983674" y="651164"/>
            <a:ext cx="9772996" cy="5001491"/>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Latn-UZ" sz="3200" b="0"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"Juda katta" </a:t>
            </a:r>
            <a:r>
              <a:rPr kumimoji="0" lang="uz-Latn-UZ"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ma'lumotlar to'plami deganda biz hajmi terabaytdan yuzlab petabaytgacha bo'lgan ma'lumotlarni nazarda tutamiz. Misol uchun, Facebook’da foto va video xotirasi kamida 100 petabayt bo‘lishi taxmin qilinmoqda.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Latn-UZ"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Buni eslash foydalidir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Latn-UZ"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1 PB = 10^15 bayt (peta), 1 EB = 10^18 bayt (misol), 1 ZB = 10^21 bayt (zeta)</a:t>
            </a:r>
            <a:endParaRPr kumimoji="0" lang="uz-Cyrl-UZ"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190190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9B5AC840-EE75-4167-A80E-7F99E1B4AB68}"/>
              </a:ext>
            </a:extLst>
          </p:cNvPr>
          <p:cNvSpPr txBox="1">
            <a:spLocks noChangeArrowheads="1"/>
          </p:cNvSpPr>
          <p:nvPr/>
        </p:nvSpPr>
        <p:spPr>
          <a:xfrm>
            <a:off x="1992313" y="188913"/>
            <a:ext cx="8229600" cy="863600"/>
          </a:xfrm>
          <a:prstGeom prst="rect">
            <a:avLst/>
          </a:prstGeom>
        </p:spPr>
        <p:txBody>
          <a:bodyPr anchor="ctr">
            <a:normAutofit fontScale="85000" lnSpcReduction="20000"/>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Latn-UZ" altLang="ru-RU" sz="3600"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Sanoat bo'yicha korporativ ma'lumotlar hajmi</a:t>
            </a:r>
            <a:endParaRPr kumimoji="0" lang="ru-RU" altLang="ru-RU" sz="3600"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pic>
        <p:nvPicPr>
          <p:cNvPr id="123908" name="Picture 4">
            <a:extLst>
              <a:ext uri="{FF2B5EF4-FFF2-40B4-BE49-F238E27FC236}">
                <a16:creationId xmlns:a16="http://schemas.microsoft.com/office/drawing/2014/main" id="{852DC081-0BC8-49A3-99BB-84CEEB0C52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5189" y="1700214"/>
            <a:ext cx="7997825" cy="3627437"/>
          </a:xfrm>
          <a:prstGeom prst="rect">
            <a:avLst/>
          </a:prstGeom>
          <a:noFill/>
          <a:extLst>
            <a:ext uri="{909E8E84-426E-40DD-AFC4-6F175D3DCCD1}">
              <a14:hiddenFill xmlns:a14="http://schemas.microsoft.com/office/drawing/2010/main">
                <a:solidFill>
                  <a:srgbClr val="FFFFFF"/>
                </a:solidFill>
              </a14:hiddenFill>
            </a:ext>
          </a:extLst>
        </p:spPr>
      </p:pic>
      <p:sp>
        <p:nvSpPr>
          <p:cNvPr id="123909" name="Text Box 5">
            <a:extLst>
              <a:ext uri="{FF2B5EF4-FFF2-40B4-BE49-F238E27FC236}">
                <a16:creationId xmlns:a16="http://schemas.microsoft.com/office/drawing/2014/main" id="{39C7F8D0-11EE-46BA-AADD-A21775D022C1}"/>
              </a:ext>
            </a:extLst>
          </p:cNvPr>
          <p:cNvSpPr txBox="1">
            <a:spLocks noChangeArrowheads="1"/>
          </p:cNvSpPr>
          <p:nvPr/>
        </p:nvSpPr>
        <p:spPr bwMode="auto">
          <a:xfrm>
            <a:off x="1050758" y="5261812"/>
            <a:ext cx="8721893"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Ma’lumotlar</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2012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yilgi</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bo’lsada</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diagrammadagi</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tarmoqlar</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o’rtasidagi</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nisbatlar</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hozirda</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ham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syundayligicha</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qolgan</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.(McKinsey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ma’lumotlariga</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asoslanib</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muallif</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tomonidan</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 </a:t>
            </a:r>
            <a:r>
              <a:rPr kumimoji="0" lang="en-US" altLang="ru-RU" sz="2000" b="1" i="0" u="none" strike="noStrike" kern="1200" cap="none" spc="0" normalizeH="0" baseline="0" noProof="0" dirty="0" err="1">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tuzilgan</a:t>
            </a:r>
            <a:r>
              <a:rPr kumimoji="0" lang="en-US"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rPr>
              <a:t>)</a:t>
            </a:r>
            <a:r>
              <a:rPr lang="en-US" altLang="ru-RU" sz="2000" b="1" dirty="0">
                <a:solidFill>
                  <a:srgbClr val="7030A0"/>
                </a:solidFill>
                <a:effectLst>
                  <a:outerShdw blurRad="38100" dist="38100" dir="2700000" algn="tl">
                    <a:srgbClr val="000000">
                      <a:alpha val="43137"/>
                    </a:srgbClr>
                  </a:outerShdw>
                </a:effectLst>
                <a:latin typeface="Calibri" panose="020F0502020204030204"/>
              </a:rPr>
              <a:t>. (Compiled by the author based on McKinsey data)</a:t>
            </a:r>
            <a:endParaRPr kumimoji="0" lang="ru-RU" altLang="ru-RU" sz="2000" b="1" i="0" u="none" strike="noStrike" kern="1200" cap="none" spc="0" normalizeH="0" baseline="0" noProof="0" dirty="0">
              <a:ln>
                <a:noFill/>
              </a:ln>
              <a:solidFill>
                <a:srgbClr val="7030A0"/>
              </a:solidFill>
              <a:effectLst>
                <a:outerShdw blurRad="38100" dist="38100" dir="2700000" algn="tl">
                  <a:srgbClr val="000000">
                    <a:alpha val="43137"/>
                  </a:srgbClr>
                </a:outerShdw>
              </a:effectLst>
              <a:uLnTx/>
              <a:uFillTx/>
              <a:latin typeface="Calibri" panose="020F0502020204030204"/>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24">
            <a:extLst>
              <a:ext uri="{FF2B5EF4-FFF2-40B4-BE49-F238E27FC236}">
                <a16:creationId xmlns:a16="http://schemas.microsoft.com/office/drawing/2014/main" id="{25595E0C-51E2-47B9-B116-B21738721336}"/>
              </a:ext>
            </a:extLst>
          </p:cNvPr>
          <p:cNvSpPr>
            <a:spLocks noGrp="1"/>
          </p:cNvSpPr>
          <p:nvPr>
            <p:ph type="title"/>
          </p:nvPr>
        </p:nvSpPr>
        <p:spPr>
          <a:xfrm>
            <a:off x="1423045" y="333375"/>
            <a:ext cx="9512502" cy="1143000"/>
          </a:xfrm>
        </p:spPr>
        <p:txBody>
          <a:bodyPr>
            <a:normAutofit fontScale="90000"/>
          </a:bodyPr>
          <a:lstStyle/>
          <a:p>
            <a:r>
              <a:rPr lang="uz" altLang="ru-RU" sz="4000" b="1" dirty="0">
                <a:solidFill>
                  <a:srgbClr val="17375E"/>
                </a:solidFill>
                <a:effectLst>
                  <a:outerShdw blurRad="38100" dist="38100" dir="2700000" algn="tl">
                    <a:srgbClr val="000000">
                      <a:alpha val="43137"/>
                    </a:srgbClr>
                  </a:outerShdw>
                </a:effectLst>
                <a:latin typeface="Arial" panose="020B0604020202020204" pitchFamily="34" charset="0"/>
              </a:rPr>
              <a:t>Katta ma'lumotlar </a:t>
            </a:r>
            <a:r>
              <a:rPr lang="en-US" altLang="ru-RU" sz="4000" b="1" dirty="0">
                <a:solidFill>
                  <a:srgbClr val="17375E"/>
                </a:solidFill>
                <a:effectLst>
                  <a:outerShdw blurRad="38100" dist="38100" dir="2700000" algn="tl">
                    <a:srgbClr val="000000">
                      <a:alpha val="43137"/>
                    </a:srgbClr>
                  </a:outerShdw>
                </a:effectLst>
                <a:latin typeface="Arial" panose="020B0604020202020204" pitchFamily="34" charset="0"/>
              </a:rPr>
              <a:t>(</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Arial" panose="020B0604020202020204" pitchFamily="34" charset="0"/>
                <a:ea typeface="+mj-ea"/>
                <a:cs typeface="+mj-cs"/>
              </a:rPr>
              <a:t>Big Data) </a:t>
            </a:r>
            <a:r>
              <a:rPr kumimoji="0" lang="en-US" altLang="ru-RU" sz="4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Arial" panose="020B0604020202020204" pitchFamily="34" charset="0"/>
              </a:rPr>
              <a:t>tushunchasi</a:t>
            </a:r>
            <a:endParaRPr lang="ru-RU" altLang="ru-RU" dirty="0">
              <a:effectLst>
                <a:outerShdw blurRad="38100" dist="38100" dir="2700000" algn="tl">
                  <a:srgbClr val="000000">
                    <a:alpha val="43137"/>
                  </a:srgbClr>
                </a:outerShdw>
              </a:effectLst>
              <a:latin typeface="Arial" panose="020B0604020202020204" pitchFamily="34" charset="0"/>
            </a:endParaRPr>
          </a:p>
        </p:txBody>
      </p:sp>
      <p:sp>
        <p:nvSpPr>
          <p:cNvPr id="193539" name="Rectangle 3">
            <a:extLst>
              <a:ext uri="{FF2B5EF4-FFF2-40B4-BE49-F238E27FC236}">
                <a16:creationId xmlns:a16="http://schemas.microsoft.com/office/drawing/2014/main" id="{36F45700-C403-4199-B759-9F3296297CEA}"/>
              </a:ext>
            </a:extLst>
          </p:cNvPr>
          <p:cNvSpPr>
            <a:spLocks noGrp="1" noChangeArrowheads="1"/>
          </p:cNvSpPr>
          <p:nvPr>
            <p:ph idx="1"/>
          </p:nvPr>
        </p:nvSpPr>
        <p:spPr>
          <a:xfrm>
            <a:off x="1479665" y="1476375"/>
            <a:ext cx="9659390" cy="4758171"/>
          </a:xfrm>
        </p:spPr>
        <p:txBody>
          <a:bodyPr>
            <a:normAutofit/>
          </a:bodyPr>
          <a:lstStyle/>
          <a:p>
            <a:pPr indent="0">
              <a:buNone/>
            </a:pPr>
            <a:r>
              <a:rPr lang="uz" altLang="ru-RU"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Katta ma'lumotlarning ko'plab ta'riflari mavjud. Eng keng tarqalganlardan biri: </a:t>
            </a:r>
            <a:r>
              <a:rPr lang="uz" altLang="ru-RU"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Katta ma'lumotlar - bu to'rtta V </a:t>
            </a:r>
            <a:r>
              <a:rPr lang="uz" altLang="ru-RU"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yordamida tavsiflangan ma'lumotlar</a:t>
            </a:r>
            <a:r>
              <a:rPr lang="en-US" altLang="ru-RU"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32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hisoblanadi</a:t>
            </a:r>
            <a:r>
              <a:rPr lang="uz" altLang="ru-RU"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marL="22860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ru-RU"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Volume</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32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hajm</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r>
              <a:rPr kumimoji="0" lang="ru-RU"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p>
          <a:p>
            <a:pPr marL="22860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ru-RU"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Velocity </a:t>
            </a:r>
            <a:r>
              <a:rPr kumimoji="0" lang="en-US" altLang="ru-RU" sz="32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r>
              <a:rPr kumimoji="0" lang="en-US" altLang="ru-RU" sz="32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tezlik</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r>
              <a:rPr kumimoji="0" lang="ru-RU"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p>
          <a:p>
            <a:pPr marL="22860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ru-RU"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Variety</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32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turli-tumanlik</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p>
          <a:p>
            <a:pPr marL="22860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ru-RU"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Veracity</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32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ishonchlilik</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endParaRPr lang="en-US" altLang="ru-RU"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indent="0">
              <a:buNone/>
            </a:pPr>
            <a:endParaRPr kumimoji="0" lang="en-US" altLang="ru-RU"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4843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24">
            <a:extLst>
              <a:ext uri="{FF2B5EF4-FFF2-40B4-BE49-F238E27FC236}">
                <a16:creationId xmlns:a16="http://schemas.microsoft.com/office/drawing/2014/main" id="{25595E0C-51E2-47B9-B116-B21738721336}"/>
              </a:ext>
            </a:extLst>
          </p:cNvPr>
          <p:cNvSpPr>
            <a:spLocks noGrp="1"/>
          </p:cNvSpPr>
          <p:nvPr>
            <p:ph type="title"/>
          </p:nvPr>
        </p:nvSpPr>
        <p:spPr>
          <a:xfrm>
            <a:off x="1992313" y="333375"/>
            <a:ext cx="9512502" cy="1143000"/>
          </a:xfrm>
        </p:spPr>
        <p:txBody>
          <a:bodyPr>
            <a:normAutofit fontScale="90000"/>
          </a:bodyPr>
          <a:lstStyle/>
          <a:p>
            <a:r>
              <a:rPr lang="uz" altLang="ru-RU" sz="4000" b="1" dirty="0">
                <a:solidFill>
                  <a:srgbClr val="17375E"/>
                </a:solidFill>
                <a:effectLst>
                  <a:outerShdw blurRad="38100" dist="38100" dir="2700000" algn="tl">
                    <a:srgbClr val="000000">
                      <a:alpha val="43137"/>
                    </a:srgbClr>
                  </a:outerShdw>
                </a:effectLst>
                <a:latin typeface="Arial" panose="020B0604020202020204" pitchFamily="34" charset="0"/>
              </a:rPr>
              <a:t>Katta ma'lumotlar </a:t>
            </a:r>
            <a:r>
              <a:rPr lang="en-US" altLang="ru-RU" sz="4000" b="1" dirty="0">
                <a:solidFill>
                  <a:srgbClr val="17375E"/>
                </a:solidFill>
                <a:effectLst>
                  <a:outerShdw blurRad="38100" dist="38100" dir="2700000" algn="tl">
                    <a:srgbClr val="000000">
                      <a:alpha val="43137"/>
                    </a:srgbClr>
                  </a:outerShdw>
                </a:effectLst>
                <a:latin typeface="Arial" panose="020B0604020202020204" pitchFamily="34" charset="0"/>
              </a:rPr>
              <a:t>(</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Arial" panose="020B0604020202020204" pitchFamily="34" charset="0"/>
                <a:ea typeface="+mj-ea"/>
                <a:cs typeface="+mj-cs"/>
              </a:rPr>
              <a:t>Big Data) </a:t>
            </a:r>
            <a:r>
              <a:rPr kumimoji="0" lang="en-US" altLang="ru-RU" sz="4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Arial" panose="020B0604020202020204" pitchFamily="34" charset="0"/>
              </a:rPr>
              <a:t>tushunchasi</a:t>
            </a:r>
            <a:endParaRPr lang="ru-RU" altLang="ru-RU" dirty="0">
              <a:effectLst>
                <a:outerShdw blurRad="38100" dist="38100" dir="2700000" algn="tl">
                  <a:srgbClr val="000000">
                    <a:alpha val="43137"/>
                  </a:srgbClr>
                </a:outerShdw>
              </a:effectLst>
              <a:latin typeface="Arial" panose="020B0604020202020204" pitchFamily="34" charset="0"/>
            </a:endParaRPr>
          </a:p>
        </p:txBody>
      </p:sp>
      <p:sp>
        <p:nvSpPr>
          <p:cNvPr id="193539" name="Rectangle 3">
            <a:extLst>
              <a:ext uri="{FF2B5EF4-FFF2-40B4-BE49-F238E27FC236}">
                <a16:creationId xmlns:a16="http://schemas.microsoft.com/office/drawing/2014/main" id="{36F45700-C403-4199-B759-9F3296297CEA}"/>
              </a:ext>
            </a:extLst>
          </p:cNvPr>
          <p:cNvSpPr>
            <a:spLocks noGrp="1" noChangeArrowheads="1"/>
          </p:cNvSpPr>
          <p:nvPr>
            <p:ph idx="1"/>
          </p:nvPr>
        </p:nvSpPr>
        <p:spPr>
          <a:xfrm>
            <a:off x="1992313" y="1629296"/>
            <a:ext cx="9146742" cy="4605250"/>
          </a:xfrm>
        </p:spPr>
        <p:txBody>
          <a:bodyPr>
            <a:normAutofit/>
          </a:bodyPr>
          <a:lstStyle/>
          <a:p>
            <a:pPr indent="0">
              <a:buNone/>
            </a:pPr>
            <a:r>
              <a:rPr kumimoji="0" lang="en-US" altLang="ru-RU"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Volume</a:t>
            </a:r>
            <a:r>
              <a:rPr kumimoji="0" lang="en-US" altLang="ru-RU" sz="2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20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hajm</a:t>
            </a:r>
            <a:r>
              <a:rPr kumimoji="0" lang="en-US" altLang="ru-RU" sz="2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p>
          <a:p>
            <a:pPr indent="0">
              <a:buNone/>
            </a:pPr>
            <a:r>
              <a:rPr lang="uz" alt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Jismoniy ma'noda haqiqatan ham katta hajmdagi ma'lumotlar. Ilgari yillar davomida to'plangan ma'lumotlar miqdori endi har daqiqada hosil bo'ladi.Katta ma'lumotlarning yangi vositalari taqsimlangan tizimlardan foydalanadi, shunda ma'lumotlar bir nechta geografik taqsimlangan ma'lumotlar bazalarida saqlanishi va tahlil qilinishi mumkin.</a:t>
            </a:r>
            <a:endParaRPr lang="en-US" altLang="ru-RU"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indent="0">
              <a:buNone/>
            </a:pPr>
            <a:r>
              <a:rPr kumimoji="0" lang="en-US" altLang="ru-RU"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Velocity </a:t>
            </a:r>
            <a:r>
              <a:rPr kumimoji="0" lang="en-US" altLang="ru-RU" sz="2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r>
              <a:rPr kumimoji="0" lang="en-US" altLang="ru-RU" sz="20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tezlik</a:t>
            </a:r>
            <a:r>
              <a:rPr kumimoji="0" lang="en-US" altLang="ru-RU" sz="2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p>
          <a:p>
            <a:pPr indent="0">
              <a:buNone/>
            </a:pPr>
            <a:br>
              <a:rPr lang="ru-RU" alt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uz" alt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Ijtimoiy tarmoqlardagi xabarlar bir necha soniya ichida butun Internet bo'ylab tarqaladi. Zamonaviy texnologiyalar ma'lumotlarni hatto ma'lumotlar bazalarida saqlamasdan ham tezda tahlil qilish imkonini beradi.</a:t>
            </a:r>
            <a:br>
              <a:rPr lang="ru-RU" alt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alt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24">
            <a:extLst>
              <a:ext uri="{FF2B5EF4-FFF2-40B4-BE49-F238E27FC236}">
                <a16:creationId xmlns:a16="http://schemas.microsoft.com/office/drawing/2014/main" id="{25595E0C-51E2-47B9-B116-B21738721336}"/>
              </a:ext>
            </a:extLst>
          </p:cNvPr>
          <p:cNvSpPr>
            <a:spLocks noGrp="1"/>
          </p:cNvSpPr>
          <p:nvPr>
            <p:ph type="title"/>
          </p:nvPr>
        </p:nvSpPr>
        <p:spPr>
          <a:xfrm>
            <a:off x="1992313" y="333375"/>
            <a:ext cx="9512502" cy="1143000"/>
          </a:xfrm>
        </p:spPr>
        <p:txBody>
          <a:bodyPr>
            <a:normAutofit fontScale="90000"/>
          </a:bodyPr>
          <a:lstStyle/>
          <a:p>
            <a:r>
              <a:rPr lang="uz" altLang="ru-RU" sz="4000" b="1" dirty="0">
                <a:solidFill>
                  <a:srgbClr val="17375E"/>
                </a:solidFill>
                <a:effectLst>
                  <a:outerShdw blurRad="38100" dist="38100" dir="2700000" algn="tl">
                    <a:srgbClr val="000000">
                      <a:alpha val="43137"/>
                    </a:srgbClr>
                  </a:outerShdw>
                </a:effectLst>
                <a:latin typeface="Arial" panose="020B0604020202020204" pitchFamily="34" charset="0"/>
              </a:rPr>
              <a:t>Katta ma'lumotlar </a:t>
            </a:r>
            <a:r>
              <a:rPr lang="en-US" altLang="ru-RU" sz="4000" b="1" dirty="0">
                <a:solidFill>
                  <a:srgbClr val="17375E"/>
                </a:solidFill>
                <a:effectLst>
                  <a:outerShdw blurRad="38100" dist="38100" dir="2700000" algn="tl">
                    <a:srgbClr val="000000">
                      <a:alpha val="43137"/>
                    </a:srgbClr>
                  </a:outerShdw>
                </a:effectLst>
                <a:latin typeface="Arial" panose="020B0604020202020204" pitchFamily="34" charset="0"/>
              </a:rPr>
              <a:t>(</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Arial" panose="020B0604020202020204" pitchFamily="34" charset="0"/>
                <a:ea typeface="+mj-ea"/>
                <a:cs typeface="+mj-cs"/>
              </a:rPr>
              <a:t>Big Data) </a:t>
            </a:r>
            <a:r>
              <a:rPr kumimoji="0" lang="en-US" altLang="ru-RU" sz="4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Arial" panose="020B0604020202020204" pitchFamily="34" charset="0"/>
              </a:rPr>
              <a:t>tushunchasi</a:t>
            </a:r>
            <a:endParaRPr lang="ru-RU" altLang="ru-RU" dirty="0">
              <a:effectLst>
                <a:outerShdw blurRad="38100" dist="38100" dir="2700000" algn="tl">
                  <a:srgbClr val="000000">
                    <a:alpha val="43137"/>
                  </a:srgbClr>
                </a:outerShdw>
              </a:effectLst>
              <a:latin typeface="Arial" panose="020B0604020202020204" pitchFamily="34" charset="0"/>
            </a:endParaRPr>
          </a:p>
        </p:txBody>
      </p:sp>
      <p:sp>
        <p:nvSpPr>
          <p:cNvPr id="193539" name="Rectangle 3">
            <a:extLst>
              <a:ext uri="{FF2B5EF4-FFF2-40B4-BE49-F238E27FC236}">
                <a16:creationId xmlns:a16="http://schemas.microsoft.com/office/drawing/2014/main" id="{36F45700-C403-4199-B759-9F3296297CEA}"/>
              </a:ext>
            </a:extLst>
          </p:cNvPr>
          <p:cNvSpPr>
            <a:spLocks noGrp="1" noChangeArrowheads="1"/>
          </p:cNvSpPr>
          <p:nvPr>
            <p:ph idx="1"/>
          </p:nvPr>
        </p:nvSpPr>
        <p:spPr>
          <a:xfrm>
            <a:off x="1016000" y="1476375"/>
            <a:ext cx="10123055" cy="4758171"/>
          </a:xfrm>
        </p:spPr>
        <p:txBody>
          <a:bodyPr>
            <a:normAutofit/>
          </a:bodyPr>
          <a:lstStyle/>
          <a:p>
            <a:pPr marL="22860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ru-RU"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Variety</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32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turli-tumanlik</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p>
          <a:p>
            <a:pPr marL="22860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Yaqin o'tmishda faqat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strukturaviy</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ma'lumotlar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tartib</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bilan</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joylashtirilgan</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relatsion</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baza</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jadvallariga kiritilgan</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Masalan</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moliyaviy</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ma'lumotlar.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Ammo, aslida, dunyodagi ma'lumotlarning </a:t>
            </a:r>
            <a:r>
              <a:rPr kumimoji="0" lang="uz"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80% </a:t>
            </a:r>
            <a:r>
              <a:rPr kumimoji="0" lang="en-US" altLang="ru-RU" sz="2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strukturalashmagan</a:t>
            </a:r>
            <a:r>
              <a:rPr kumimoji="0" lang="en-US"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2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hisoblanadi</a:t>
            </a:r>
            <a:r>
              <a:rPr kumimoji="0" lang="uz"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(matn, tasvirlar, video, ovoz va boshqalar).</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Bu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texnologiyalar</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yordamida</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xozirgi</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altLang="ru-RU" sz="20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kunda</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xabarlar, ijtimoiy media suhbatlari, fotosuratlar, sensor ma'lumotlari, videolar yoki ovozli yozuvlar kabi </a:t>
            </a:r>
            <a:r>
              <a:rPr kumimoji="0" lang="uz"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turli xil ma'lumotlarni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tahlil qilish va birlashtirish mumkin.</a:t>
            </a:r>
            <a:endParaRPr kumimoji="0" lang="en-US" altLang="ru-RU" sz="2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a:p>
            <a:pPr marL="22860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ru-RU"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Veracity</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32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ishonchlilik</a:t>
            </a:r>
            <a:r>
              <a:rPr kumimoji="0" lang="en-US" altLang="ru-RU"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Katta miqdordagi ma'lumotlar uchun uning sifati </a:t>
            </a:r>
            <a:r>
              <a:rPr kumimoji="0" lang="uz"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va aniqligi</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yomon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nazorat qilingan (Twitter xabarlari, qisqartmalar va xatolar</a:t>
            </a:r>
            <a:r>
              <a:rPr kumimoji="0" lang="en-US"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so'zlashuv nutqi, mazmunning ishonchsizligi va noto'g'riligi). </a:t>
            </a:r>
            <a:r>
              <a:rPr kumimoji="0" lang="uz"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Yangi</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texnologiya</a:t>
            </a:r>
            <a:r>
              <a:rPr kumimoji="0" lang="en-US"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uz" altLang="ru-RU" sz="20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ushbu turdagi ma'lumotlar bilan ishlash </a:t>
            </a:r>
            <a:r>
              <a:rPr kumimoji="0" lang="uz" altLang="ru-RU" sz="2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imkonini beradi.</a:t>
            </a:r>
          </a:p>
          <a:p>
            <a:pPr marL="22860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ru-RU"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06118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3">
            <a:extLst>
              <a:ext uri="{FF2B5EF4-FFF2-40B4-BE49-F238E27FC236}">
                <a16:creationId xmlns:a16="http://schemas.microsoft.com/office/drawing/2014/main" id="{963AEA17-72B2-4F7E-A34D-56EB8456E991}"/>
              </a:ext>
            </a:extLst>
          </p:cNvPr>
          <p:cNvSpPr>
            <a:spLocks noGrp="1" noChangeArrowheads="1"/>
          </p:cNvSpPr>
          <p:nvPr>
            <p:ph idx="4294967295"/>
          </p:nvPr>
        </p:nvSpPr>
        <p:spPr>
          <a:xfrm>
            <a:off x="711200" y="1403350"/>
            <a:ext cx="8981440" cy="4648315"/>
          </a:xfrm>
        </p:spPr>
        <p:txBody>
          <a:bodyPr>
            <a:normAutofit/>
          </a:bodyPr>
          <a:lstStyle/>
          <a:p>
            <a:pPr>
              <a:spcBef>
                <a:spcPts val="400"/>
              </a:spcBef>
              <a:spcAft>
                <a:spcPts val="400"/>
              </a:spcAft>
              <a:buNone/>
            </a:pP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Bulutli hisoblash va ta</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qs</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gan tizimlar kabi yangi texnologiyalar, eng so'nggi dasturiy ta'minot ishlanmalari va ma'lumotlarni tahlil qilishning zamonaviy usullari bilan birgalikda qo'shimcha bilim olish uchun barcha turdagi ma'lumotlardan bir vaqtning o'zida foydalanish imkonini beradi.</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Zamonaviy </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texnologiyalar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katta hajmdagi ma'lumotlarni qayta ishlash va tahlil qilish imkonini ber</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ib</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ba'zi hollarda - ma'lum bir hodisaga taalluqli </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barcha ma'lumotlar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(tasodifiy </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tanlanmaga</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tayanmasdan) asl shaklida – </a:t>
            </a:r>
            <a:r>
              <a:rPr lang="en-US" altLang="ru-RU" b="1"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strukturaviy</a:t>
            </a:r>
            <a:r>
              <a:rPr lang="en-US"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b="1"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nostrukturaviy</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oqimli</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spcBef>
                <a:spcPts val="400"/>
              </a:spcBef>
              <a:spcAft>
                <a:spcPts val="400"/>
              </a:spcAft>
              <a:buNone/>
            </a:pPr>
            <a:endParaRPr lang="ru-RU" altLang="ru-RU" dirty="0">
              <a:solidFill>
                <a:srgbClr val="17375E"/>
              </a:solidFill>
              <a:latin typeface="Times New Roman" panose="02020603050405020304" pitchFamily="18" charset="0"/>
              <a:cs typeface="Times New Roman" panose="02020603050405020304" pitchFamily="18" charset="0"/>
            </a:endParaRPr>
          </a:p>
          <a:p>
            <a:pPr>
              <a:spcBef>
                <a:spcPts val="400"/>
              </a:spcBef>
              <a:spcAft>
                <a:spcPts val="400"/>
              </a:spcAft>
              <a:buNone/>
            </a:pPr>
            <a:endParaRPr lang="ru-RU" altLang="ru-RU" sz="1600" dirty="0">
              <a:solidFill>
                <a:srgbClr val="17375E"/>
              </a:solidFill>
            </a:endParaRPr>
          </a:p>
          <a:p>
            <a:pPr>
              <a:buFontTx/>
              <a:buNone/>
            </a:pPr>
            <a:endParaRPr lang="ru-RU" altLang="ru-RU" sz="1600" dirty="0">
              <a:solidFill>
                <a:srgbClr val="17375E"/>
              </a:solidFill>
            </a:endParaRPr>
          </a:p>
        </p:txBody>
      </p:sp>
      <p:sp>
        <p:nvSpPr>
          <p:cNvPr id="6" name="Заголовок 24">
            <a:extLst>
              <a:ext uri="{FF2B5EF4-FFF2-40B4-BE49-F238E27FC236}">
                <a16:creationId xmlns:a16="http://schemas.microsoft.com/office/drawing/2014/main" id="{794CF036-4B01-4B50-A1E4-4D8C3E8A39B4}"/>
              </a:ext>
            </a:extLst>
          </p:cNvPr>
          <p:cNvSpPr>
            <a:spLocks/>
          </p:cNvSpPr>
          <p:nvPr/>
        </p:nvSpPr>
        <p:spPr bwMode="auto">
          <a:xfrm>
            <a:off x="965200" y="260350"/>
            <a:ext cx="947261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defRPr>
            </a:lvl1pPr>
            <a:lvl2pPr algn="ctr">
              <a:defRPr sz="4400">
                <a:solidFill>
                  <a:schemeClr val="tx1"/>
                </a:solidFill>
                <a:latin typeface="Calibri" panose="020F0502020204030204" pitchFamily="34" charset="0"/>
              </a:defRPr>
            </a:lvl2pPr>
            <a:lvl3pPr algn="ctr">
              <a:defRPr sz="4400">
                <a:solidFill>
                  <a:schemeClr val="tx1"/>
                </a:solidFill>
                <a:latin typeface="Calibri" panose="020F0502020204030204" pitchFamily="34" charset="0"/>
              </a:defRPr>
            </a:lvl3pPr>
            <a:lvl4pPr algn="ctr">
              <a:defRPr sz="4400">
                <a:solidFill>
                  <a:schemeClr val="tx1"/>
                </a:solidFill>
                <a:latin typeface="Calibri" panose="020F0502020204030204" pitchFamily="34" charset="0"/>
              </a:defRPr>
            </a:lvl4pPr>
            <a:lvl5pPr algn="ctr">
              <a:defRPr sz="4400">
                <a:solidFill>
                  <a:schemeClr val="tx1"/>
                </a:solidFill>
                <a:latin typeface="Calibri" panose="020F0502020204030204" pitchFamily="34" charset="0"/>
              </a:defRPr>
            </a:lvl5pPr>
            <a:lvl6pPr marL="457200" algn="ctr" fontAlgn="base">
              <a:spcBef>
                <a:spcPct val="0"/>
              </a:spcBef>
              <a:spcAft>
                <a:spcPct val="0"/>
              </a:spcAft>
              <a:defRPr sz="4400">
                <a:solidFill>
                  <a:schemeClr val="tx1"/>
                </a:solidFill>
                <a:latin typeface="Calibri" panose="020F0502020204030204" pitchFamily="34" charset="0"/>
              </a:defRPr>
            </a:lvl6pPr>
            <a:lvl7pPr marL="914400" algn="ctr" fontAlgn="base">
              <a:spcBef>
                <a:spcPct val="0"/>
              </a:spcBef>
              <a:spcAft>
                <a:spcPct val="0"/>
              </a:spcAft>
              <a:defRPr sz="4400">
                <a:solidFill>
                  <a:schemeClr val="tx1"/>
                </a:solidFill>
                <a:latin typeface="Calibri" panose="020F0502020204030204" pitchFamily="34" charset="0"/>
              </a:defRPr>
            </a:lvl7pPr>
            <a:lvl8pPr marL="1371600" algn="ctr" fontAlgn="base">
              <a:spcBef>
                <a:spcPct val="0"/>
              </a:spcBef>
              <a:spcAft>
                <a:spcPct val="0"/>
              </a:spcAft>
              <a:defRPr sz="4400">
                <a:solidFill>
                  <a:schemeClr val="tx1"/>
                </a:solidFill>
                <a:latin typeface="Calibri" panose="020F0502020204030204" pitchFamily="34" charset="0"/>
              </a:defRPr>
            </a:lvl8pPr>
            <a:lvl9pPr marL="1828800" algn="ctr" fontAlgn="base">
              <a:spcBef>
                <a:spcPct val="0"/>
              </a:spcBef>
              <a:spcAft>
                <a:spcPct val="0"/>
              </a:spcAft>
              <a:defRPr sz="4400">
                <a:solidFill>
                  <a:schemeClr val="tx1"/>
                </a:solidFill>
                <a:latin typeface="Calibri" panose="020F050202020403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 altLang="ru-RU" sz="36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Arial" panose="020B0604020202020204" pitchFamily="34" charset="0"/>
                <a:ea typeface="+mj-ea"/>
                <a:cs typeface="+mj-cs"/>
              </a:rPr>
              <a:t>Katta ma'lumotlar </a:t>
            </a:r>
            <a:r>
              <a:rPr kumimoji="0" lang="en-US" altLang="ru-RU" sz="36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Arial" panose="020B0604020202020204" pitchFamily="34" charset="0"/>
                <a:ea typeface="+mj-ea"/>
                <a:cs typeface="+mj-cs"/>
              </a:rPr>
              <a:t>(Big Data) </a:t>
            </a:r>
            <a:r>
              <a:rPr kumimoji="0" lang="en-US" altLang="ru-RU" sz="36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Arial" panose="020B0604020202020204" pitchFamily="34" charset="0"/>
                <a:ea typeface="+mj-ea"/>
                <a:cs typeface="+mj-cs"/>
              </a:rPr>
              <a:t>tushunchasi</a:t>
            </a:r>
            <a:endParaRPr kumimoji="0" lang="ru-RU" altLang="ru-RU" sz="4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Box 4">
            <a:extLst>
              <a:ext uri="{FF2B5EF4-FFF2-40B4-BE49-F238E27FC236}">
                <a16:creationId xmlns:a16="http://schemas.microsoft.com/office/drawing/2014/main" id="{D79A2304-C8C7-4384-97C4-266415CDFED4}"/>
              </a:ext>
            </a:extLst>
          </p:cNvPr>
          <p:cNvSpPr>
            <a:spLocks noGrp="1" noChangeArrowheads="1"/>
          </p:cNvSpPr>
          <p:nvPr>
            <p:ph idx="1"/>
          </p:nvPr>
        </p:nvSpPr>
        <p:spPr>
          <a:xfrm>
            <a:off x="515389" y="1546168"/>
            <a:ext cx="9684299" cy="4867334"/>
          </a:xfrm>
        </p:spPr>
        <p:txBody>
          <a:bodyPr>
            <a:normAutofit/>
          </a:bodyPr>
          <a:lstStyle/>
          <a:p>
            <a:pPr>
              <a:buFontTx/>
              <a:buNone/>
            </a:pPr>
            <a:r>
              <a:rPr lang="uz" altLang="ru-RU" sz="2400" b="1" dirty="0">
                <a:solidFill>
                  <a:srgbClr val="17375E"/>
                </a:solidFill>
              </a:rPr>
              <a:t>   </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Iqtisodiyot tarmoqlari                Ilova (</a:t>
            </a:r>
            <a:r>
              <a:rPr kumimoji="0" lang="en-US" altLang="ru-RU" sz="2800" b="1" i="0" u="none" strike="noStrike" kern="1200" cap="none" spc="0" normalizeH="0" baseline="0" noProof="0" dirty="0" err="1">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qo’llanishi</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buFontTx/>
              <a:buNone/>
            </a:pPr>
            <a:endParaRPr lang="en-US"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Moliya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kredit kartalari</a:t>
            </a:r>
            <a:endPar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Sug'urta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so'rovlar, shaxsni aniqlash</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firibgarlik</a:t>
            </a:r>
            <a:endPar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Telekommunikatsiya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qo'ng'iroq yozuvlari</a:t>
            </a:r>
            <a:endPar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Transport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logistik boshqaruv</a:t>
            </a:r>
            <a:endPar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Iste'mol tovarlari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mahsulotni reklama qilish</a:t>
            </a:r>
            <a:endPar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Ilmiy tadqiqot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tasvirlar, videolar, nutq</a:t>
            </a:r>
            <a:endPar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Kommunal xizmatlar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Wingdings" panose="05000000000000000000" pitchFamily="2" charset="2"/>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Energiya iste'moli</a:t>
            </a:r>
            <a:endPar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Заголовок 24">
            <a:extLst>
              <a:ext uri="{FF2B5EF4-FFF2-40B4-BE49-F238E27FC236}">
                <a16:creationId xmlns:a16="http://schemas.microsoft.com/office/drawing/2014/main" id="{303C61BD-BDAA-40EB-B7E9-7008D5C585FC}"/>
              </a:ext>
            </a:extLst>
          </p:cNvPr>
          <p:cNvSpPr txBox="1">
            <a:spLocks/>
          </p:cNvSpPr>
          <p:nvPr/>
        </p:nvSpPr>
        <p:spPr>
          <a:xfrm>
            <a:off x="515389" y="198438"/>
            <a:ext cx="9733511" cy="1143000"/>
          </a:xfrm>
          <a:prstGeom prst="rect">
            <a:avLst/>
          </a:prstGeom>
        </p:spPr>
        <p:txBody>
          <a:bodyPr>
            <a:norm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9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Calibri" panose="020F0502020204030204" pitchFamily="34" charset="0"/>
                <a:ea typeface="+mn-ea"/>
                <a:cs typeface="Arial" panose="020B0604020202020204" pitchFamily="34" charset="0"/>
              </a:rPr>
              <a:t>Big Data Analytics </a:t>
            </a:r>
            <a:r>
              <a:rPr kumimoji="0" lang="en-US" altLang="ru-RU" sz="28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Calibri" panose="020F0502020204030204" pitchFamily="34" charset="0"/>
                <a:ea typeface="+mn-ea"/>
                <a:cs typeface="Arial" panose="020B0604020202020204" pitchFamily="34" charset="0"/>
              </a:rPr>
              <a:t>TARMOQLAR</a:t>
            </a:r>
            <a:r>
              <a:rPr kumimoji="0" lang="uz" altLang="ru-RU" sz="28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Calibri" panose="020F0502020204030204" pitchFamily="34" charset="0"/>
                <a:ea typeface="+mn-ea"/>
                <a:cs typeface="Arial" panose="020B0604020202020204" pitchFamily="34" charset="0"/>
              </a:rPr>
              <a:t> BO'YICHA</a:t>
            </a:r>
            <a:r>
              <a:rPr kumimoji="0" lang="en-US" altLang="ru-RU" sz="28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Calibri" panose="020F0502020204030204" pitchFamily="34" charset="0"/>
                <a:ea typeface="+mn-ea"/>
                <a:cs typeface="Arial" panose="020B0604020202020204" pitchFamily="34" charset="0"/>
              </a:rPr>
              <a:t> QO’LLANISHI</a:t>
            </a:r>
            <a:endParaRPr kumimoji="0" lang="ru-RU" altLang="ru-RU" sz="44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mn-ea"/>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a:extLst>
              <a:ext uri="{FF2B5EF4-FFF2-40B4-BE49-F238E27FC236}">
                <a16:creationId xmlns:a16="http://schemas.microsoft.com/office/drawing/2014/main" id="{D1EC4A4A-D0F4-4670-8909-9DEAFE4DA58F}"/>
              </a:ext>
            </a:extLst>
          </p:cNvPr>
          <p:cNvSpPr>
            <a:spLocks noGrp="1" noChangeArrowheads="1"/>
          </p:cNvSpPr>
          <p:nvPr>
            <p:ph idx="1"/>
          </p:nvPr>
        </p:nvSpPr>
        <p:spPr>
          <a:xfrm>
            <a:off x="838200" y="1064029"/>
            <a:ext cx="10515600" cy="5112934"/>
          </a:xfrm>
        </p:spPr>
        <p:txBody>
          <a:bodyPr>
            <a:normAutofit/>
          </a:bodyPr>
          <a:lstStyle/>
          <a:p>
            <a:pPr indent="0" algn="just">
              <a:lnSpc>
                <a:spcPct val="90000"/>
              </a:lnSpc>
              <a:spcBef>
                <a:spcPts val="400"/>
              </a:spcBef>
              <a:spcAft>
                <a:spcPts val="400"/>
              </a:spcAft>
              <a:buNone/>
            </a:pP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Mijozlarni yaxshiroq tushunish va </a:t>
            </a:r>
            <a:r>
              <a:rPr lang="en-US" altLang="ru-RU" b="1"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yo’nalturish</a:t>
            </a:r>
            <a:r>
              <a:rPr lang="en-US"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maqsadi</a:t>
            </a:r>
            <a:r>
              <a:rPr lang="en-US"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br>
              <a:rPr lang="ru-RU"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uz" altLang="ru-RU" dirty="0">
                <a:solidFill>
                  <a:srgbClr val="17375E"/>
                </a:solidFill>
                <a:effectLst>
                  <a:outerShdw blurRad="38100" dist="38100" dir="2700000" algn="tl">
                    <a:srgbClr val="000000">
                      <a:alpha val="43137"/>
                    </a:srgbClr>
                  </a:outerShdw>
                </a:effectLst>
              </a:rPr>
              <a:t>Mijozlarni yaxshiroq tushunish va ular</a:t>
            </a:r>
            <a:r>
              <a:rPr lang="en-US" altLang="ru-RU" dirty="0" err="1">
                <a:solidFill>
                  <a:srgbClr val="17375E"/>
                </a:solidFill>
                <a:effectLst>
                  <a:outerShdw blurRad="38100" dist="38100" dir="2700000" algn="tl">
                    <a:srgbClr val="000000">
                      <a:alpha val="43137"/>
                    </a:srgbClr>
                  </a:outerShdw>
                </a:effectLst>
              </a:rPr>
              <a:t>ni</a:t>
            </a:r>
            <a:r>
              <a:rPr lang="uz" altLang="ru-RU" dirty="0">
                <a:solidFill>
                  <a:srgbClr val="17375E"/>
                </a:solidFill>
                <a:effectLst>
                  <a:outerShdw blurRad="38100" dist="38100" dir="2700000" algn="tl">
                    <a:srgbClr val="000000">
                      <a:alpha val="43137"/>
                    </a:srgbClr>
                  </a:outerShdw>
                </a:effectLst>
              </a:rPr>
              <a:t> yo'naltirish uchun kompaniyalar o'z mijozlari haqida to'liqroq tasavvurga ega bo'lish uchun ma'lumotlar bazalarini ijtimoiy tarmoqlar, brauzerlar, sensor ma'lumotlari va boshqa ma'lumotlar bilan to'ldirmoqda. Asosiy maqsad - bashoratli modellarni yaratish. Katta ma'lumotlar yordamida telekom</a:t>
            </a:r>
            <a:r>
              <a:rPr lang="en-US" altLang="ru-RU" dirty="0" err="1">
                <a:solidFill>
                  <a:srgbClr val="17375E"/>
                </a:solidFill>
                <a:effectLst>
                  <a:outerShdw blurRad="38100" dist="38100" dir="2700000" algn="tl">
                    <a:srgbClr val="000000">
                      <a:alpha val="43137"/>
                    </a:srgbClr>
                  </a:outerShdw>
                </a:effectLst>
              </a:rPr>
              <a:t>munikatsion</a:t>
            </a:r>
            <a:r>
              <a:rPr lang="uz" altLang="ru-RU" dirty="0">
                <a:solidFill>
                  <a:srgbClr val="17375E"/>
                </a:solidFill>
                <a:effectLst>
                  <a:outerShdw blurRad="38100" dist="38100" dir="2700000" algn="tl">
                    <a:srgbClr val="000000">
                      <a:alpha val="43137"/>
                    </a:srgbClr>
                  </a:outerShdw>
                </a:effectLst>
              </a:rPr>
              <a:t> kompaniyalar endi mijozlar</a:t>
            </a:r>
            <a:r>
              <a:rPr lang="en-US" altLang="ru-RU" dirty="0">
                <a:solidFill>
                  <a:srgbClr val="17375E"/>
                </a:solidFill>
                <a:effectLst>
                  <a:outerShdw blurRad="38100" dist="38100" dir="2700000" algn="tl">
                    <a:srgbClr val="000000">
                      <a:alpha val="43137"/>
                    </a:srgbClr>
                  </a:outerShdw>
                </a:effectLst>
              </a:rPr>
              <a:t> </a:t>
            </a:r>
            <a:r>
              <a:rPr lang="en-US" altLang="ru-RU" dirty="0" err="1">
                <a:solidFill>
                  <a:srgbClr val="17375E"/>
                </a:solidFill>
                <a:effectLst>
                  <a:outerShdw blurRad="38100" dist="38100" dir="2700000" algn="tl">
                    <a:srgbClr val="000000">
                      <a:alpha val="43137"/>
                    </a:srgbClr>
                  </a:outerShdw>
                </a:effectLst>
              </a:rPr>
              <a:t>oqimi</a:t>
            </a:r>
            <a:r>
              <a:rPr lang="uz" altLang="ru-RU" dirty="0">
                <a:solidFill>
                  <a:srgbClr val="17375E"/>
                </a:solidFill>
                <a:effectLst>
                  <a:outerShdw blurRad="38100" dist="38100" dir="2700000" algn="tl">
                    <a:srgbClr val="000000">
                      <a:alpha val="43137"/>
                    </a:srgbClr>
                  </a:outerShdw>
                </a:effectLst>
              </a:rPr>
              <a:t>ini yaxshiroq bashorat qilishlari mumkin; Chakana sotuvchilar qanday mahsulotlar sotilishini bashorat qilishlari mumkin va avtomobil sug'urta kompaniyalari o'z mijozlari </a:t>
            </a:r>
            <a:r>
              <a:rPr kumimoji="0" lang="uz" altLang="ru-RU" sz="28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Calibri" panose="020F0502020204030204"/>
                <a:ea typeface="+mn-ea"/>
                <a:cs typeface="+mn-cs"/>
              </a:rPr>
              <a:t>avtomobil</a:t>
            </a:r>
            <a:r>
              <a:rPr kumimoji="0" lang="en-US" altLang="ru-RU" sz="28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Calibri" panose="020F0502020204030204"/>
                <a:ea typeface="+mn-ea"/>
                <a:cs typeface="+mn-cs"/>
              </a:rPr>
              <a:t>larini</a:t>
            </a:r>
            <a:r>
              <a:rPr kumimoji="0" lang="uz" altLang="ru-RU" sz="28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Calibri" panose="020F0502020204030204"/>
                <a:ea typeface="+mn-ea"/>
                <a:cs typeface="+mn-cs"/>
              </a:rPr>
              <a:t> </a:t>
            </a:r>
            <a:r>
              <a:rPr lang="uz" altLang="ru-RU" dirty="0">
                <a:solidFill>
                  <a:srgbClr val="17375E"/>
                </a:solidFill>
                <a:effectLst>
                  <a:outerShdw blurRad="38100" dist="38100" dir="2700000" algn="tl">
                    <a:srgbClr val="000000">
                      <a:alpha val="43137"/>
                    </a:srgbClr>
                  </a:outerShdw>
                </a:effectLst>
              </a:rPr>
              <a:t>qanchalik yaxshi </a:t>
            </a:r>
            <a:r>
              <a:rPr lang="en-US" altLang="ru-RU" dirty="0" err="1">
                <a:solidFill>
                  <a:srgbClr val="17375E"/>
                </a:solidFill>
                <a:effectLst>
                  <a:outerShdw blurRad="38100" dist="38100" dir="2700000" algn="tl">
                    <a:srgbClr val="000000">
                      <a:alpha val="43137"/>
                    </a:srgbClr>
                  </a:outerShdw>
                </a:effectLst>
              </a:rPr>
              <a:t>bo</a:t>
            </a:r>
            <a:r>
              <a:rPr lang="uz" altLang="ru-RU" dirty="0">
                <a:solidFill>
                  <a:srgbClr val="17375E"/>
                </a:solidFill>
                <a:effectLst>
                  <a:outerShdw blurRad="38100" dist="38100" dir="2700000" algn="tl">
                    <a:srgbClr val="000000">
                      <a:alpha val="43137"/>
                    </a:srgbClr>
                  </a:outerShdw>
                </a:effectLst>
              </a:rPr>
              <a:t>sh</a:t>
            </a:r>
            <a:r>
              <a:rPr lang="en-US" altLang="ru-RU" dirty="0" err="1">
                <a:solidFill>
                  <a:srgbClr val="17375E"/>
                </a:solidFill>
                <a:effectLst>
                  <a:outerShdw blurRad="38100" dist="38100" dir="2700000" algn="tl">
                    <a:srgbClr val="000000">
                      <a:alpha val="43137"/>
                    </a:srgbClr>
                  </a:outerShdw>
                </a:effectLst>
              </a:rPr>
              <a:t>qarishlar</a:t>
            </a:r>
            <a:r>
              <a:rPr lang="uz" altLang="ru-RU" dirty="0">
                <a:solidFill>
                  <a:srgbClr val="17375E"/>
                </a:solidFill>
                <a:effectLst>
                  <a:outerShdw blurRad="38100" dist="38100" dir="2700000" algn="tl">
                    <a:srgbClr val="000000">
                      <a:alpha val="43137"/>
                    </a:srgbClr>
                  </a:outerShdw>
                </a:effectLst>
              </a:rPr>
              <a:t>ini tushunishlari mumkin.</a:t>
            </a:r>
          </a:p>
        </p:txBody>
      </p:sp>
      <p:sp>
        <p:nvSpPr>
          <p:cNvPr id="5" name="Заголовок 24">
            <a:extLst>
              <a:ext uri="{FF2B5EF4-FFF2-40B4-BE49-F238E27FC236}">
                <a16:creationId xmlns:a16="http://schemas.microsoft.com/office/drawing/2014/main" id="{4F1FB379-09CB-4B9F-8669-1CADFFB3075C}"/>
              </a:ext>
            </a:extLst>
          </p:cNvPr>
          <p:cNvSpPr txBox="1">
            <a:spLocks/>
          </p:cNvSpPr>
          <p:nvPr/>
        </p:nvSpPr>
        <p:spPr>
          <a:xfrm>
            <a:off x="838200" y="198438"/>
            <a:ext cx="10383982" cy="865591"/>
          </a:xfrm>
          <a:prstGeom prst="rect">
            <a:avLst/>
          </a:prstGeom>
        </p:spPr>
        <p:txBody>
          <a:bodyPr>
            <a:normAutofit fontScale="975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 </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en-US" altLang="ru-RU" sz="37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KEYS </a:t>
            </a:r>
            <a:r>
              <a:rPr kumimoji="0" lang="en-US"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1</a:t>
            </a:r>
            <a:r>
              <a:rPr kumimoji="0" lang="uz"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-misol</a:t>
            </a:r>
            <a:endParaRPr kumimoji="0" lang="ru-RU" sz="45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a:extLst>
              <a:ext uri="{FF2B5EF4-FFF2-40B4-BE49-F238E27FC236}">
                <a16:creationId xmlns:a16="http://schemas.microsoft.com/office/drawing/2014/main" id="{B2185981-F0F1-4619-B885-2462A3F25876}"/>
              </a:ext>
            </a:extLst>
          </p:cNvPr>
          <p:cNvSpPr>
            <a:spLocks noGrp="1" noChangeArrowheads="1"/>
          </p:cNvSpPr>
          <p:nvPr>
            <p:ph idx="1"/>
          </p:nvPr>
        </p:nvSpPr>
        <p:spPr/>
        <p:txBody>
          <a:bodyPr/>
          <a:lstStyle/>
          <a:p>
            <a:pPr indent="0">
              <a:lnSpc>
                <a:spcPct val="90000"/>
              </a:lnSpc>
              <a:buNone/>
            </a:pPr>
            <a:r>
              <a:rPr lang="uz" altLang="ru-RU" sz="3200"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 jarayonlarini tushunish va optimallashtirish:</a:t>
            </a:r>
          </a:p>
          <a:p>
            <a:pPr indent="0">
              <a:buNone/>
            </a:pPr>
            <a:r>
              <a:rPr lang="uz"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Katta ma'lumotlar</a:t>
            </a:r>
            <a:r>
              <a:rPr lang="en-US"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dan </a:t>
            </a:r>
            <a:r>
              <a:rPr lang="uz"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biznes jarayonlarini optimallashtirish uchun tobora ko'proq foydalanilmoqda. Chakana sotuvchilar </a:t>
            </a:r>
            <a:r>
              <a:rPr kumimoji="0" lang="ru-RU"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r>
              <a:rPr kumimoji="0" lang="en-US" altLang="ru-RU" sz="3200" b="0"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Riteylerlar</a:t>
            </a:r>
            <a:r>
              <a:rPr kumimoji="0" lang="ru-RU"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lang="uz"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o’z </a:t>
            </a:r>
            <a:r>
              <a:rPr lang="en-US" altLang="ru-RU" sz="32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zaxiralarini</a:t>
            </a:r>
            <a:r>
              <a:rPr lang="uz"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ijtimoiy media ma'lumotlari, internet qidiruv </a:t>
            </a:r>
            <a:r>
              <a:rPr lang="en-US" altLang="ru-RU" sz="32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so’rov</a:t>
            </a:r>
            <a:r>
              <a:rPr lang="uz"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lari va ob-havo</a:t>
            </a:r>
            <a:r>
              <a:rPr lang="en-US" altLang="ru-RU" sz="32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ni</a:t>
            </a:r>
            <a:r>
              <a:rPr lang="en-US"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prognoz modellari asosida optimallashtirishlari mumkin. Yana bir misol - GPS sensor</a:t>
            </a:r>
            <a:r>
              <a:rPr lang="en-US"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uz"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 </a:t>
            </a:r>
            <a:r>
              <a:rPr lang="en-US" altLang="ru-RU" sz="32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datchiklari</a:t>
            </a:r>
            <a:r>
              <a:rPr lang="en-US"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ma'lumotlari</a:t>
            </a:r>
            <a:r>
              <a:rPr lang="en-US"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32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yordamida</a:t>
            </a:r>
            <a:r>
              <a:rPr lang="en-US"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32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yol</a:t>
            </a:r>
            <a:r>
              <a:rPr lang="en-US"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32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harakatini</a:t>
            </a:r>
            <a:r>
              <a:rPr lang="en-US"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32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optimallashtirish</a:t>
            </a:r>
            <a:r>
              <a:rPr lang="en-US"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32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mumkin</a:t>
            </a:r>
            <a:r>
              <a:rPr lang="en-US" altLang="ru-RU" sz="32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altLang="ru-RU"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Заголовок 24">
            <a:extLst>
              <a:ext uri="{FF2B5EF4-FFF2-40B4-BE49-F238E27FC236}">
                <a16:creationId xmlns:a16="http://schemas.microsoft.com/office/drawing/2014/main" id="{D9652565-2DE9-4E3F-82F6-61FB344A1C23}"/>
              </a:ext>
            </a:extLst>
          </p:cNvPr>
          <p:cNvSpPr txBox="1">
            <a:spLocks/>
          </p:cNvSpPr>
          <p:nvPr/>
        </p:nvSpPr>
        <p:spPr>
          <a:xfrm>
            <a:off x="838200" y="198438"/>
            <a:ext cx="10515600" cy="765838"/>
          </a:xfrm>
          <a:prstGeom prst="rect">
            <a:avLst/>
          </a:prstGeom>
        </p:spPr>
        <p:txBody>
          <a:bodyPr>
            <a:normAutofit fontScale="975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 </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en-US" altLang="ru-RU" sz="37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KEYS </a:t>
            </a:r>
            <a:r>
              <a:rPr kumimoji="0" lang="en-US"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2</a:t>
            </a:r>
            <a:r>
              <a:rPr kumimoji="0" lang="uz"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-misol</a:t>
            </a:r>
            <a:endParaRPr kumimoji="0" lang="ru-RU" sz="45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a:extLst>
              <a:ext uri="{FF2B5EF4-FFF2-40B4-BE49-F238E27FC236}">
                <a16:creationId xmlns:a16="http://schemas.microsoft.com/office/drawing/2014/main" id="{BC03FADC-83BC-4BA9-8E86-499B359CCE30}"/>
              </a:ext>
            </a:extLst>
          </p:cNvPr>
          <p:cNvSpPr>
            <a:spLocks noGrp="1" noChangeArrowheads="1"/>
          </p:cNvSpPr>
          <p:nvPr>
            <p:ph idx="1"/>
          </p:nvPr>
        </p:nvSpPr>
        <p:spPr>
          <a:xfrm>
            <a:off x="548640" y="931026"/>
            <a:ext cx="10640291" cy="4339244"/>
          </a:xfrm>
        </p:spPr>
        <p:txBody>
          <a:bodyPr>
            <a:normAutofit/>
          </a:bodyPr>
          <a:lstStyle/>
          <a:p>
            <a:pPr indent="0">
              <a:spcBef>
                <a:spcPts val="400"/>
              </a:spcBef>
              <a:buNone/>
            </a:pPr>
            <a:r>
              <a:rPr lang="uz" altLang="ru-RU" sz="2400"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Sog'liqni saqlash</a:t>
            </a:r>
          </a:p>
          <a:p>
            <a:pPr indent="0">
              <a:spcBef>
                <a:spcPts val="400"/>
              </a:spcBef>
              <a:buNone/>
            </a:pP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Katta ma'lumotlarni tahlil qilish uchun yaratilgan hisoblash quvvat</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lar</a:t>
            </a: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 yangi yondashuvlar va davolash usullarini topish, kasalliklarni yaxshiroq tushunish va bashorat qilish imkonini beradi. Hayot tarzi va turli kasalliklar o'rtasidagi bog'liqlikni yaxshiroq tushunish uchun aqlli soatlar va boshqa taqiladigan qurilmalar ma'lumotlari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jamiyat</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hayotida</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muhim</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ahamiyat</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kasb</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etmoqda</a:t>
            </a: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br>
              <a:rPr lang="ru-RU"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Katta ma'lumotlar tahlili odamlarning so'zlarini tingla</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t>
            </a: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masalan, "o'zingizni yaxshi his qilmaslik –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shamollashni</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davolash</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uchun</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Internetda qidirish, masalan, "grippni davolash" orqali epidemiyalar va kasalliklarning tarqalishini kuzatish va bashorat qilish imkonini beradi.</a:t>
            </a:r>
          </a:p>
        </p:txBody>
      </p:sp>
      <p:sp>
        <p:nvSpPr>
          <p:cNvPr id="5" name="Заголовок 24">
            <a:extLst>
              <a:ext uri="{FF2B5EF4-FFF2-40B4-BE49-F238E27FC236}">
                <a16:creationId xmlns:a16="http://schemas.microsoft.com/office/drawing/2014/main" id="{7D195D0A-ADF6-4230-9579-24A5CB59BDFB}"/>
              </a:ext>
            </a:extLst>
          </p:cNvPr>
          <p:cNvSpPr txBox="1">
            <a:spLocks/>
          </p:cNvSpPr>
          <p:nvPr/>
        </p:nvSpPr>
        <p:spPr>
          <a:xfrm>
            <a:off x="548640" y="198438"/>
            <a:ext cx="10856422" cy="732587"/>
          </a:xfrm>
          <a:prstGeom prst="rect">
            <a:avLst/>
          </a:prstGeom>
        </p:spPr>
        <p:txBody>
          <a:bodyPr>
            <a:normAutofit fontScale="975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 </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en-US" altLang="ru-RU" sz="37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KEYS </a:t>
            </a:r>
            <a:r>
              <a:rPr kumimoji="0" lang="en-US"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3</a:t>
            </a:r>
            <a:r>
              <a:rPr kumimoji="0" lang="uz"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-misol</a:t>
            </a:r>
            <a:endParaRPr kumimoji="0" lang="ru-RU" sz="45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3">
            <a:extLst>
              <a:ext uri="{FF2B5EF4-FFF2-40B4-BE49-F238E27FC236}">
                <a16:creationId xmlns:a16="http://schemas.microsoft.com/office/drawing/2014/main" id="{E6FBAE8D-DEF5-45D2-B6C0-86C7B66CCABA}"/>
              </a:ext>
            </a:extLst>
          </p:cNvPr>
          <p:cNvSpPr>
            <a:spLocks noGrp="1" noChangeArrowheads="1"/>
          </p:cNvSpPr>
          <p:nvPr>
            <p:ph idx="1"/>
          </p:nvPr>
        </p:nvSpPr>
        <p:spPr>
          <a:xfrm>
            <a:off x="847898" y="1280160"/>
            <a:ext cx="9374015" cy="4525329"/>
          </a:xfrm>
        </p:spPr>
        <p:txBody>
          <a:bodyPr>
            <a:normAutofit/>
          </a:bodyPr>
          <a:lstStyle/>
          <a:p>
            <a:pPr indent="0">
              <a:spcBef>
                <a:spcPts val="400"/>
              </a:spcBef>
              <a:spcAft>
                <a:spcPts val="400"/>
              </a:spcAft>
              <a:buNone/>
            </a:pP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Xavfsizlikni </a:t>
            </a:r>
            <a:r>
              <a:rPr lang="en-US" altLang="ru-RU" b="1"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ta’minlash</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va qonun</a:t>
            </a:r>
            <a:r>
              <a:rPr lang="en-US" altLang="ru-RU" b="1"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chilikni</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mustahkamlash:</a:t>
            </a:r>
            <a:br>
              <a:rPr lang="ru-RU"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Xavfsizlik agentliklari katta maʼlumotlar tahlilidan terrorchilik rejalarini toʻsish va kiberhujumlarni aniqlash uchun foydalanmoqda.</a:t>
            </a:r>
            <a:endPar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indent="0">
              <a:spcBef>
                <a:spcPts val="400"/>
              </a:spcBef>
              <a:spcAft>
                <a:spcPts val="400"/>
              </a:spcAft>
              <a:buNone/>
            </a:pP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Razvedka idoralari jinoyatchilarni ushlash va hatto jinoiy niyatlarni </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oshkor</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qilish uchun katta ma'lumotlar vositalaridan foydalanadi.</a:t>
            </a:r>
          </a:p>
          <a:p>
            <a:pPr indent="0">
              <a:spcBef>
                <a:spcPts val="400"/>
              </a:spcBef>
              <a:spcAft>
                <a:spcPts val="400"/>
              </a:spcAft>
              <a:buNone/>
            </a:pP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Banklar katta ma'lumotlar tahlilidan foydalanib, karta operatsiyalarini tahlil qilish orqali firibgarlikni aniqlashadi.</a:t>
            </a:r>
          </a:p>
        </p:txBody>
      </p:sp>
      <p:sp>
        <p:nvSpPr>
          <p:cNvPr id="5" name="Заголовок 24">
            <a:extLst>
              <a:ext uri="{FF2B5EF4-FFF2-40B4-BE49-F238E27FC236}">
                <a16:creationId xmlns:a16="http://schemas.microsoft.com/office/drawing/2014/main" id="{813F4CD2-B5B6-456A-BAD4-5604BA3999AF}"/>
              </a:ext>
            </a:extLst>
          </p:cNvPr>
          <p:cNvSpPr txBox="1">
            <a:spLocks/>
          </p:cNvSpPr>
          <p:nvPr/>
        </p:nvSpPr>
        <p:spPr>
          <a:xfrm>
            <a:off x="631767" y="198438"/>
            <a:ext cx="10806546" cy="854073"/>
          </a:xfrm>
          <a:prstGeom prst="rect">
            <a:avLst/>
          </a:prstGeo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 </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en-US" altLang="ru-RU" sz="4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31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KEYS </a:t>
            </a:r>
            <a:r>
              <a:rPr kumimoji="0" lang="en-US" sz="31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4</a:t>
            </a:r>
            <a:r>
              <a:rPr kumimoji="0" lang="uz" sz="31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-misol</a:t>
            </a:r>
            <a:endParaRPr kumimoji="0" lang="ru-RU" sz="49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4754" name="Rectangle 3">
            <a:extLst>
              <a:ext uri="{FF2B5EF4-FFF2-40B4-BE49-F238E27FC236}">
                <a16:creationId xmlns:a16="http://schemas.microsoft.com/office/drawing/2014/main" id="{4C5875D2-ED5F-4C68-9C40-111D7C297649}"/>
              </a:ext>
            </a:extLst>
          </p:cNvPr>
          <p:cNvSpPr>
            <a:spLocks noGrp="1" noChangeArrowheads="1"/>
          </p:cNvSpPr>
          <p:nvPr>
            <p:ph idx="1"/>
          </p:nvPr>
        </p:nvSpPr>
        <p:spPr>
          <a:xfrm>
            <a:off x="838200" y="1080655"/>
            <a:ext cx="10250978" cy="4971010"/>
          </a:xfrm>
        </p:spPr>
        <p:txBody>
          <a:bodyPr>
            <a:normAutofit/>
          </a:bodyPr>
          <a:lstStyle/>
          <a:p>
            <a:pPr indent="0">
              <a:spcBef>
                <a:spcPts val="400"/>
              </a:spcBef>
              <a:spcAft>
                <a:spcPts val="400"/>
              </a:spcAft>
              <a:buNone/>
            </a:pP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Sport</a:t>
            </a:r>
            <a:r>
              <a:rPr lang="en-US" altLang="ru-RU" b="1"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dagi</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b="1"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natijalarni</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yaxshilash: </a:t>
            </a:r>
            <a:br>
              <a:rPr lang="ru-RU"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Eng </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mashhur</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sport turlari </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hozirgi</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kunda</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katta ma'lumotlar tahlili</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Big Data </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dan foydalanmoqda. Ko'pchilik futbol yoki beysbol o'yinlaridagi o'yinchilarning </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harakat</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faoliyatini </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samaradorligini</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kuzatish uchun videotahlildan foydalanadi, sensor texnologiyasi basketbol yoki golf klublari kabi sport anjomlariga o'rnatilgan va ko'plab elita sport jamoalari o'z ishtirokchilarini sport muhitidan tashqarida kuzatib boradilar - ovqatlanish va uyquni kuzatish uchun aqlli texnologiyadan foydalangan holda, shuningdek, hissiy holatni kuzatish uchun ijtimoiy tarmoqlardagi suhbatlar</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ham </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bunga</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kiradi</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p:txBody>
      </p:sp>
      <p:sp>
        <p:nvSpPr>
          <p:cNvPr id="5" name="Заголовок 24">
            <a:extLst>
              <a:ext uri="{FF2B5EF4-FFF2-40B4-BE49-F238E27FC236}">
                <a16:creationId xmlns:a16="http://schemas.microsoft.com/office/drawing/2014/main" id="{0E9A0CC4-4E8D-4B5F-8793-8F6AC90C4752}"/>
              </a:ext>
            </a:extLst>
          </p:cNvPr>
          <p:cNvSpPr txBox="1">
            <a:spLocks/>
          </p:cNvSpPr>
          <p:nvPr/>
        </p:nvSpPr>
        <p:spPr>
          <a:xfrm>
            <a:off x="838200" y="198438"/>
            <a:ext cx="10515600" cy="882217"/>
          </a:xfrm>
          <a:prstGeom prst="rect">
            <a:avLst/>
          </a:prstGeo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 </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en-US" altLang="ru-RU" sz="4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31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KEYS </a:t>
            </a:r>
            <a:r>
              <a:rPr kumimoji="0" lang="en-US" sz="31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5</a:t>
            </a:r>
            <a:r>
              <a:rPr kumimoji="0" lang="uz" sz="31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-misol</a:t>
            </a:r>
            <a:endParaRPr kumimoji="0" lang="ru-RU" sz="49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3">
            <a:extLst>
              <a:ext uri="{FF2B5EF4-FFF2-40B4-BE49-F238E27FC236}">
                <a16:creationId xmlns:a16="http://schemas.microsoft.com/office/drawing/2014/main" id="{31F2BC11-ACA8-42DC-91DD-AEDDF8F66487}"/>
              </a:ext>
            </a:extLst>
          </p:cNvPr>
          <p:cNvSpPr>
            <a:spLocks noGrp="1" noChangeArrowheads="1"/>
          </p:cNvSpPr>
          <p:nvPr>
            <p:ph idx="1"/>
          </p:nvPr>
        </p:nvSpPr>
        <p:spPr>
          <a:xfrm>
            <a:off x="615143" y="931025"/>
            <a:ext cx="9606770" cy="5377700"/>
          </a:xfrm>
        </p:spPr>
        <p:txBody>
          <a:bodyPr/>
          <a:lstStyle/>
          <a:p>
            <a:pPr>
              <a:lnSpc>
                <a:spcPct val="120000"/>
              </a:lnSpc>
              <a:spcBef>
                <a:spcPct val="0"/>
              </a:spcBef>
              <a:buFontTx/>
              <a:buNone/>
            </a:pPr>
            <a:r>
              <a:rPr lang="uz" altLang="ru-RU" dirty="0">
                <a:solidFill>
                  <a:srgbClr val="17375E"/>
                </a:solidFill>
              </a:rPr>
              <a:t>     </a:t>
            </a:r>
            <a:r>
              <a:rPr lang="uz" altLang="ru-RU" sz="2400"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Shaharlar va mamlakatlarni “</a:t>
            </a:r>
            <a:r>
              <a:rPr lang="en-US" altLang="ru-RU" sz="2400" b="1"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rivojlantirish</a:t>
            </a:r>
            <a:r>
              <a:rPr lang="uz" altLang="ru-RU" sz="2400"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va optimallashtirish”: </a:t>
            </a:r>
            <a:endParaRPr lang="en-US" altLang="ru-RU" sz="2400"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nSpc>
                <a:spcPct val="120000"/>
              </a:lnSpc>
              <a:spcBef>
                <a:spcPct val="0"/>
              </a:spcBef>
              <a:buFontTx/>
              <a:buNone/>
            </a:pP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Katta maʼlumotlardan shaharlarimiz va mamlakatlarimiz hayotining koʻplab jabhalarini yaxshilash uchun foydalanilmoqda. Misol uchun, bu shaharga real vaqtda trafik ma'lumotlari, ijtimoiy media ma'lumotlari va ob-havo ma'lumotlari asosida transport oqimlarini optimallashtirish imkonini beradi. Hozirda bir qator shaharlar katta maʼlumotlar tahlilidan oʻzlarini transport infratuzilmasi va kommunal jarayonlar birlashtirilgan “aqlli shaharlar”ga aylantirish uchun foydalanmoqda. Kechiksa, avtobus poyezdni kutib turadigan joyda va svetoforlar tirbandliklarni kamaytiradigan rejimda tirbandliklarni oldindan ko'ra oladigan joyda.</a:t>
            </a:r>
            <a:endPar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nSpc>
                <a:spcPct val="120000"/>
              </a:lnSpc>
              <a:buFontTx/>
              <a:buNone/>
            </a:pPr>
            <a:endParaRPr lang="ru-RU" altLang="ru-RU" sz="1800" dirty="0">
              <a:solidFill>
                <a:srgbClr val="17375E"/>
              </a:solidFill>
            </a:endParaRPr>
          </a:p>
        </p:txBody>
      </p:sp>
      <p:sp>
        <p:nvSpPr>
          <p:cNvPr id="5" name="Заголовок 24">
            <a:extLst>
              <a:ext uri="{FF2B5EF4-FFF2-40B4-BE49-F238E27FC236}">
                <a16:creationId xmlns:a16="http://schemas.microsoft.com/office/drawing/2014/main" id="{DFB4BCCF-58E5-48E8-B964-8C052A249CAF}"/>
              </a:ext>
            </a:extLst>
          </p:cNvPr>
          <p:cNvSpPr txBox="1">
            <a:spLocks/>
          </p:cNvSpPr>
          <p:nvPr/>
        </p:nvSpPr>
        <p:spPr>
          <a:xfrm>
            <a:off x="615143" y="198438"/>
            <a:ext cx="10989424" cy="882217"/>
          </a:xfrm>
          <a:prstGeom prst="rect">
            <a:avLst/>
          </a:prstGeom>
        </p:spPr>
        <p:txBody>
          <a:bodyPr>
            <a:normAutofit fontScale="975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 </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en-US" altLang="ru-RU" sz="37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KEYS </a:t>
            </a:r>
            <a:r>
              <a:rPr kumimoji="0" lang="en-US"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6</a:t>
            </a:r>
            <a:r>
              <a:rPr kumimoji="0" lang="uz" sz="2900" b="1" i="0" u="none" strike="noStrike" kern="1200" cap="none" spc="0" normalizeH="0" baseline="0" noProof="0" dirty="0">
                <a:ln>
                  <a:noFill/>
                </a:ln>
                <a:solidFill>
                  <a:srgbClr val="3466CC"/>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-misol</a:t>
            </a:r>
            <a:endParaRPr kumimoji="0" lang="ru-RU" sz="45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6562" name="TextBox 6">
            <a:extLst>
              <a:ext uri="{FF2B5EF4-FFF2-40B4-BE49-F238E27FC236}">
                <a16:creationId xmlns:a16="http://schemas.microsoft.com/office/drawing/2014/main" id="{416BC88E-8EF7-400C-8A05-F4D9FC6A8E64}"/>
              </a:ext>
            </a:extLst>
          </p:cNvPr>
          <p:cNvSpPr>
            <a:spLocks noGrp="1" noChangeArrowheads="1"/>
          </p:cNvSpPr>
          <p:nvPr>
            <p:ph idx="1"/>
          </p:nvPr>
        </p:nvSpPr>
        <p:spPr>
          <a:xfrm>
            <a:off x="498763" y="1014153"/>
            <a:ext cx="10873048" cy="4070611"/>
          </a:xfrm>
        </p:spPr>
        <p:txBody>
          <a:bodyPr>
            <a:normAutofit lnSpcReduction="10000"/>
          </a:bodyPr>
          <a:lstStyle/>
          <a:p>
            <a:pPr indent="0">
              <a:lnSpc>
                <a:spcPct val="80000"/>
              </a:lnSpc>
              <a:spcBef>
                <a:spcPts val="400"/>
              </a:spcBef>
              <a:spcAft>
                <a:spcPts val="400"/>
              </a:spcAft>
              <a:buNone/>
            </a:pPr>
            <a:endParaRPr lang="ru-RU" altLang="ru-RU" sz="1800" dirty="0">
              <a:solidFill>
                <a:srgbClr val="17375E"/>
              </a:solidFill>
            </a:endParaRPr>
          </a:p>
          <a:p>
            <a:pPr indent="0">
              <a:lnSpc>
                <a:spcPct val="80000"/>
              </a:lnSpc>
              <a:spcBef>
                <a:spcPts val="400"/>
              </a:spcBef>
              <a:spcAft>
                <a:spcPts val="400"/>
              </a:spcAft>
              <a:buNone/>
            </a:pPr>
            <a:r>
              <a:rPr lang="en-US" altLang="ru-RU" b="1" dirty="0" err="1">
                <a:solidFill>
                  <a:srgbClr val="17375E"/>
                </a:solidFill>
                <a:latin typeface="Times New Roman" panose="02020603050405020304" pitchFamily="18" charset="0"/>
                <a:cs typeface="Times New Roman" panose="02020603050405020304" pitchFamily="18" charset="0"/>
              </a:rPr>
              <a:t>Operativ</a:t>
            </a:r>
            <a:r>
              <a:rPr lang="en-US" altLang="ru-RU" b="1" dirty="0">
                <a:solidFill>
                  <a:srgbClr val="17375E"/>
                </a:solidFill>
                <a:latin typeface="Times New Roman" panose="02020603050405020304" pitchFamily="18" charset="0"/>
                <a:cs typeface="Times New Roman" panose="02020603050405020304" pitchFamily="18" charset="0"/>
              </a:rPr>
              <a:t> </a:t>
            </a:r>
            <a:r>
              <a:rPr lang="uz" altLang="ru-RU" b="1" dirty="0">
                <a:solidFill>
                  <a:srgbClr val="17375E"/>
                </a:solidFill>
                <a:latin typeface="Times New Roman" panose="02020603050405020304" pitchFamily="18" charset="0"/>
                <a:cs typeface="Times New Roman" panose="02020603050405020304" pitchFamily="18" charset="0"/>
              </a:rPr>
              <a:t>ma'lumotlar</a:t>
            </a:r>
            <a:br>
              <a:rPr lang="ru-RU" altLang="ru-RU" sz="1800" b="1" dirty="0">
                <a:solidFill>
                  <a:srgbClr val="17375E"/>
                </a:solidFill>
              </a:rPr>
            </a:br>
            <a:endParaRPr lang="ru-RU" altLang="ru-RU" sz="1800" b="1" dirty="0">
              <a:solidFill>
                <a:srgbClr val="17375E"/>
              </a:solidFill>
            </a:endParaRPr>
          </a:p>
          <a:p>
            <a:pPr indent="0" algn="just">
              <a:spcBef>
                <a:spcPts val="400"/>
              </a:spcBef>
              <a:spcAft>
                <a:spcPts val="400"/>
              </a:spcAft>
              <a:buNone/>
            </a:pP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Musiqa tinglash yoki kitob o'qish kabi oddiy harakatlar</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ni</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ham endi ma'lumotlar </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boshqaradi</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Raqamli musiqa pleyerlari va elektron kitoblar faoliyatimiz haqida ma'lumot to'playdi. Smartfoningiz undan qanday foydalanganingiz haqida ma'lumot to'playdi va veb-brauzeringiz siz qidirayotgan narsangiz haqida ma'lumot to'playdi. Kredit karta kompaniyangiz do'koningiz qayerda joylashganligi haqida ma'lumot to'playdi va do'koningiz siz sotib olgan narsalaringiz haqida ma'lumot to'playdi. Ma'lumot yaratmaydigan faoliyatni tasavvur qilish qiyin.</a:t>
            </a:r>
            <a:endParaRPr lang="ru-RU"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Заголовок 24">
            <a:extLst>
              <a:ext uri="{FF2B5EF4-FFF2-40B4-BE49-F238E27FC236}">
                <a16:creationId xmlns:a16="http://schemas.microsoft.com/office/drawing/2014/main" id="{B87AF39C-F6BE-4F0F-A4EA-E14E503B6622}"/>
              </a:ext>
            </a:extLst>
          </p:cNvPr>
          <p:cNvSpPr txBox="1">
            <a:spLocks/>
          </p:cNvSpPr>
          <p:nvPr/>
        </p:nvSpPr>
        <p:spPr>
          <a:xfrm>
            <a:off x="498763" y="198438"/>
            <a:ext cx="11288683" cy="815715"/>
          </a:xfrm>
          <a:prstGeom prst="rect">
            <a:avLst/>
          </a:prstGeom>
        </p:spPr>
        <p:txBody>
          <a:bodyPr>
            <a:normAutofit fontScale="975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a:t>
            </a:r>
            <a:r>
              <a:rPr kumimoji="0" lang="en-US" altLang="ru-RU" sz="4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ni</a:t>
            </a:r>
            <a:r>
              <a:rPr kumimoji="0" lang="uz"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en-US" altLang="ru-RU" sz="4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uz"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manbalari</a:t>
            </a:r>
            <a:endParaRPr kumimoji="0" 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7587" name="Rectangle 3">
            <a:extLst>
              <a:ext uri="{FF2B5EF4-FFF2-40B4-BE49-F238E27FC236}">
                <a16:creationId xmlns:a16="http://schemas.microsoft.com/office/drawing/2014/main" id="{EF724060-4637-4CE8-9530-AF7B2A87EC37}"/>
              </a:ext>
            </a:extLst>
          </p:cNvPr>
          <p:cNvSpPr>
            <a:spLocks noGrp="1" noChangeArrowheads="1"/>
          </p:cNvSpPr>
          <p:nvPr>
            <p:ph idx="1"/>
          </p:nvPr>
        </p:nvSpPr>
        <p:spPr>
          <a:xfrm>
            <a:off x="838199" y="1130531"/>
            <a:ext cx="10515601" cy="5046432"/>
          </a:xfrm>
        </p:spPr>
        <p:txBody>
          <a:bodyPr rtlCol="0">
            <a:normAutofit/>
          </a:bodyPr>
          <a:lstStyle/>
          <a:p>
            <a:pPr indent="0">
              <a:buNone/>
              <a:defRPr/>
            </a:pPr>
            <a:r>
              <a:rPr lang="uz" b="1" dirty="0">
                <a:solidFill>
                  <a:srgbClr val="17375E"/>
                </a:solidFill>
                <a:effectLst>
                  <a:outerShdw blurRad="38100" dist="38100" dir="2700000" algn="tl">
                    <a:srgbClr val="000000">
                      <a:alpha val="43137"/>
                    </a:srgbClr>
                  </a:outerShdw>
                </a:effectLst>
              </a:rPr>
              <a:t>Suhbat ma'lumotlari</a:t>
            </a:r>
            <a:endParaRPr lang="en-US" b="1" dirty="0">
              <a:solidFill>
                <a:srgbClr val="17375E"/>
              </a:solidFill>
              <a:effectLst>
                <a:outerShdw blurRad="38100" dist="38100" dir="2700000" algn="tl">
                  <a:srgbClr val="000000">
                    <a:alpha val="43137"/>
                  </a:srgbClr>
                </a:outerShdw>
              </a:effectLst>
            </a:endParaRPr>
          </a:p>
          <a:p>
            <a:pPr indent="0">
              <a:buNone/>
              <a:defRPr/>
            </a:pPr>
            <a:r>
              <a:rPr lang="uz" dirty="0">
                <a:solidFill>
                  <a:srgbClr val="17375E"/>
                </a:solidFill>
                <a:effectLst>
                  <a:outerShdw blurRad="38100" dist="38100" dir="2700000" algn="tl">
                    <a:srgbClr val="000000">
                      <a:alpha val="43137"/>
                    </a:srgbClr>
                  </a:outerShdw>
                </a:effectLst>
              </a:rPr>
              <a:t>Suhbatlarimiz endi raqamli yozib olinadi. Hammasi elektron pochta xabarlari bilan boshlandi, ammo bugungi kunda suhbatlarimizning aksariyati raqamli iz qoldiradi. Hattoki ko'plab telefon suhbatlarimiz endi raqamli tarzda yozib olinadi.</a:t>
            </a:r>
            <a:endParaRPr lang="ru-RU" b="1" dirty="0">
              <a:solidFill>
                <a:srgbClr val="17375E"/>
              </a:solidFill>
              <a:effectLst>
                <a:outerShdw blurRad="38100" dist="38100" dir="2700000" algn="tl">
                  <a:srgbClr val="000000">
                    <a:alpha val="43137"/>
                  </a:srgbClr>
                </a:outerShdw>
              </a:effectLst>
            </a:endParaRPr>
          </a:p>
          <a:p>
            <a:pPr indent="0">
              <a:buNone/>
              <a:defRPr/>
            </a:pPr>
            <a:r>
              <a:rPr lang="uz" b="1" dirty="0">
                <a:solidFill>
                  <a:srgbClr val="17375E"/>
                </a:solidFill>
                <a:effectLst>
                  <a:outerShdw blurRad="38100" dist="38100" dir="2700000" algn="tl">
                    <a:srgbClr val="000000">
                      <a:alpha val="43137"/>
                    </a:srgbClr>
                  </a:outerShdw>
                </a:effectLst>
              </a:rPr>
              <a:t>Foto va video ma'lumotlar </a:t>
            </a:r>
            <a:br>
              <a:rPr lang="ru-RU" dirty="0">
                <a:solidFill>
                  <a:srgbClr val="17375E"/>
                </a:solidFill>
                <a:effectLst>
                  <a:outerShdw blurRad="38100" dist="38100" dir="2700000" algn="tl">
                    <a:srgbClr val="000000">
                      <a:alpha val="43137"/>
                    </a:srgbClr>
                  </a:outerShdw>
                </a:effectLst>
              </a:rPr>
            </a:br>
            <a:r>
              <a:rPr lang="uz" dirty="0">
                <a:solidFill>
                  <a:srgbClr val="17375E"/>
                </a:solidFill>
                <a:effectLst>
                  <a:outerShdw blurRad="38100" dist="38100" dir="2700000" algn="tl">
                    <a:srgbClr val="000000">
                      <a:alpha val="43137"/>
                    </a:srgbClr>
                  </a:outerShdw>
                </a:effectLst>
              </a:rPr>
              <a:t>Biz smartfonlar yoki raqamli kameralar yordamida olingan barcha fotosuratlarni o'ylab ko'ring. Biz ijtimoiy tarmoq saytlariga soniyada yuz minglab fotosuratlarni yuklaymiz. Xavfsizlik kameralari soni ortib bormoqda, video tasvirlarni suratga oladi va biz har daqiqada YouTube va boshqa saytlarga yuzlab soatlik video maʼlumotlarni yuklaymiz.</a:t>
            </a:r>
          </a:p>
        </p:txBody>
      </p:sp>
      <p:sp>
        <p:nvSpPr>
          <p:cNvPr id="5" name="Заголовок 24">
            <a:extLst>
              <a:ext uri="{FF2B5EF4-FFF2-40B4-BE49-F238E27FC236}">
                <a16:creationId xmlns:a16="http://schemas.microsoft.com/office/drawing/2014/main" id="{906A5263-82F7-4FCA-8A99-5853FCE0F0CB}"/>
              </a:ext>
            </a:extLst>
          </p:cNvPr>
          <p:cNvSpPr txBox="1">
            <a:spLocks/>
          </p:cNvSpPr>
          <p:nvPr/>
        </p:nvSpPr>
        <p:spPr>
          <a:xfrm>
            <a:off x="838199" y="198438"/>
            <a:ext cx="10334105" cy="765838"/>
          </a:xfrm>
          <a:prstGeom prst="rect">
            <a:avLst/>
          </a:prstGeo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a:t>
            </a:r>
            <a:r>
              <a:rPr kumimoji="0" lang="en-US" altLang="ru-RU" sz="4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ni</a:t>
            </a:r>
            <a:r>
              <a:rPr kumimoji="0" lang="uz"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en-US" altLang="ru-RU" sz="4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uz"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manbalari</a:t>
            </a:r>
            <a:endParaRPr kumimoji="0" 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8610" name="Rectangle 3">
            <a:extLst>
              <a:ext uri="{FF2B5EF4-FFF2-40B4-BE49-F238E27FC236}">
                <a16:creationId xmlns:a16="http://schemas.microsoft.com/office/drawing/2014/main" id="{0C98ACCF-FDA7-4F79-838A-AC5E8F298A93}"/>
              </a:ext>
            </a:extLst>
          </p:cNvPr>
          <p:cNvSpPr>
            <a:spLocks noGrp="1" noChangeArrowheads="1"/>
          </p:cNvSpPr>
          <p:nvPr>
            <p:ph idx="1"/>
          </p:nvPr>
        </p:nvSpPr>
        <p:spPr>
          <a:xfrm>
            <a:off x="665018" y="1064029"/>
            <a:ext cx="10224655" cy="4754880"/>
          </a:xfrm>
        </p:spPr>
        <p:txBody>
          <a:bodyPr>
            <a:normAutofit lnSpcReduction="10000"/>
          </a:bodyPr>
          <a:lstStyle/>
          <a:p>
            <a:pPr indent="0" algn="just">
              <a:buNone/>
            </a:pPr>
            <a:r>
              <a:rPr lang="uz" altLang="ru-RU" sz="3600" b="1" dirty="0">
                <a:solidFill>
                  <a:srgbClr val="17375E"/>
                </a:solidFill>
                <a:latin typeface="Times New Roman" panose="02020603050405020304" pitchFamily="18" charset="0"/>
                <a:cs typeface="Times New Roman" panose="02020603050405020304" pitchFamily="18" charset="0"/>
              </a:rPr>
              <a:t>Sensor</a:t>
            </a:r>
            <a:r>
              <a:rPr lang="en-US" altLang="ru-RU" sz="3600" b="1" dirty="0">
                <a:solidFill>
                  <a:srgbClr val="17375E"/>
                </a:solidFill>
                <a:latin typeface="Times New Roman" panose="02020603050405020304" pitchFamily="18" charset="0"/>
                <a:cs typeface="Times New Roman" panose="02020603050405020304" pitchFamily="18" charset="0"/>
              </a:rPr>
              <a:t>(</a:t>
            </a:r>
            <a:r>
              <a:rPr lang="en-US" altLang="ru-RU" sz="3600" b="1" dirty="0" err="1">
                <a:solidFill>
                  <a:srgbClr val="17375E"/>
                </a:solidFill>
                <a:latin typeface="Times New Roman" panose="02020603050405020304" pitchFamily="18" charset="0"/>
                <a:cs typeface="Times New Roman" panose="02020603050405020304" pitchFamily="18" charset="0"/>
              </a:rPr>
              <a:t>datchik</a:t>
            </a:r>
            <a:r>
              <a:rPr lang="en-US" altLang="ru-RU" sz="3600" b="1" dirty="0">
                <a:solidFill>
                  <a:srgbClr val="17375E"/>
                </a:solidFill>
                <a:latin typeface="Times New Roman" panose="02020603050405020304" pitchFamily="18" charset="0"/>
                <a:cs typeface="Times New Roman" panose="02020603050405020304" pitchFamily="18" charset="0"/>
              </a:rPr>
              <a:t>)</a:t>
            </a:r>
            <a:r>
              <a:rPr lang="uz" altLang="ru-RU" sz="3600" b="1" dirty="0">
                <a:solidFill>
                  <a:srgbClr val="17375E"/>
                </a:solidFill>
                <a:latin typeface="Times New Roman" panose="02020603050405020304" pitchFamily="18" charset="0"/>
                <a:cs typeface="Times New Roman" panose="02020603050405020304" pitchFamily="18" charset="0"/>
              </a:rPr>
              <a:t>ma'lumotlari </a:t>
            </a:r>
            <a:br>
              <a:rPr lang="ru-RU" altLang="ru-RU" sz="2100" dirty="0">
                <a:solidFill>
                  <a:srgbClr val="17375E"/>
                </a:solidFill>
              </a:rPr>
            </a:br>
            <a:br>
              <a:rPr lang="ru-RU" altLang="ru-RU" sz="2100" dirty="0">
                <a:solidFill>
                  <a:srgbClr val="17375E"/>
                </a:solidFill>
              </a:rPr>
            </a:br>
            <a:r>
              <a:rPr lang="uz" altLang="ru-RU" sz="3600" dirty="0">
                <a:solidFill>
                  <a:srgbClr val="17375E"/>
                </a:solidFill>
                <a:latin typeface="Times New Roman" panose="02020603050405020304" pitchFamily="18" charset="0"/>
                <a:cs typeface="Times New Roman" panose="02020603050405020304" pitchFamily="18" charset="0"/>
              </a:rPr>
              <a:t>Biz tobora ko'proq ma'lumotlarni to'playdigan va uzatadigan sensorlar bilan o'ralganmiz. Smartfoningizda istalgan soniyada qayerda ekanligingizni kuzatish uchun global joylashishni aniqlash sensori va sayohatlaringiz tezligi va yo‘nalishini kuzatish uchun akselerometr mavjud. Sensorlar endi ko'plab qurilmalar va mahsulotlarda mavjud.</a:t>
            </a:r>
          </a:p>
        </p:txBody>
      </p:sp>
      <p:sp>
        <p:nvSpPr>
          <p:cNvPr id="5" name="Заголовок 24">
            <a:extLst>
              <a:ext uri="{FF2B5EF4-FFF2-40B4-BE49-F238E27FC236}">
                <a16:creationId xmlns:a16="http://schemas.microsoft.com/office/drawing/2014/main" id="{87884AF5-C661-4A45-871B-ED3A176B696A}"/>
              </a:ext>
            </a:extLst>
          </p:cNvPr>
          <p:cNvSpPr txBox="1">
            <a:spLocks/>
          </p:cNvSpPr>
          <p:nvPr/>
        </p:nvSpPr>
        <p:spPr>
          <a:xfrm>
            <a:off x="665018" y="198438"/>
            <a:ext cx="10688782" cy="865591"/>
          </a:xfrm>
          <a:prstGeom prst="rect">
            <a:avLst/>
          </a:prstGeom>
        </p:spPr>
        <p:txBody>
          <a:bodyPr>
            <a:normAutofit fontScale="975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a:t>
            </a:r>
            <a:r>
              <a:rPr kumimoji="0" lang="en-US" altLang="ru-RU" sz="37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ni</a:t>
            </a:r>
            <a:r>
              <a:rPr kumimoji="0" lang="uz"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en-US" altLang="ru-RU" sz="37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uz"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manbalari</a:t>
            </a:r>
            <a:endParaRPr kumimoji="0" 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9634" name="Rectangle 3">
            <a:extLst>
              <a:ext uri="{FF2B5EF4-FFF2-40B4-BE49-F238E27FC236}">
                <a16:creationId xmlns:a16="http://schemas.microsoft.com/office/drawing/2014/main" id="{B8B65A44-ABDE-4CB7-8A86-0DFD49CC3461}"/>
              </a:ext>
            </a:extLst>
          </p:cNvPr>
          <p:cNvSpPr>
            <a:spLocks noGrp="1" noChangeArrowheads="1"/>
          </p:cNvSpPr>
          <p:nvPr>
            <p:ph idx="1"/>
          </p:nvPr>
        </p:nvSpPr>
        <p:spPr>
          <a:xfrm>
            <a:off x="731518" y="1113906"/>
            <a:ext cx="10124903" cy="3624350"/>
          </a:xfrm>
        </p:spPr>
        <p:txBody>
          <a:bodyPr>
            <a:normAutofit/>
          </a:bodyPr>
          <a:lstStyle/>
          <a:p>
            <a:pPr indent="0">
              <a:spcBef>
                <a:spcPts val="400"/>
              </a:spcBef>
              <a:buNone/>
            </a:pPr>
            <a:r>
              <a:rPr lang="en-US" altLang="ru-RU" b="1"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Buyumlar</a:t>
            </a:r>
            <a:r>
              <a:rPr lang="en-US"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Narsalar</a:t>
            </a:r>
            <a:r>
              <a:rPr lang="en-US"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uz"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interneti</a:t>
            </a:r>
            <a:endParaRPr lang="en-US" altLang="ru-RU" b="1"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indent="0" algn="just">
              <a:spcBef>
                <a:spcPts val="400"/>
              </a:spcBef>
              <a:buNone/>
            </a:pP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Xozirgi</a:t>
            </a:r>
            <a:r>
              <a:rPr lang="en-US"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knda</a:t>
            </a:r>
            <a:r>
              <a:rPr lang="uz" altLang="ru-RU"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bizda ma'lumotlarni yig'ish va qayta ishlashga qodir aqlli televizorlar, aqlli soatlar, aqlli muzlatgichlar, aqlli budilniklar mavjud. Narsalar Interneti yoki Hamma narsaning Interneti ushbu qurilmalarni, masalan, trafik sensorlari sizning uyg'otuvchi soatingizga ma'lumotlarni yuborishi uchun ulaydi. Budilnik yo'l yopilishi sababli sizni rejalashtirganingizdan ertaroq uyg'otadi, shuning uchun siz erta chiqib, ertalabki yig'ilishga soat 9 da borishingiz mumkin.</a:t>
            </a:r>
            <a:endParaRPr lang="ru-RU" alt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Заголовок 24">
            <a:extLst>
              <a:ext uri="{FF2B5EF4-FFF2-40B4-BE49-F238E27FC236}">
                <a16:creationId xmlns:a16="http://schemas.microsoft.com/office/drawing/2014/main" id="{4C1F124F-17B5-4307-8049-95FED492F175}"/>
              </a:ext>
            </a:extLst>
          </p:cNvPr>
          <p:cNvSpPr txBox="1">
            <a:spLocks/>
          </p:cNvSpPr>
          <p:nvPr/>
        </p:nvSpPr>
        <p:spPr>
          <a:xfrm>
            <a:off x="731519" y="198438"/>
            <a:ext cx="10640291" cy="792162"/>
          </a:xfrm>
          <a:prstGeom prst="rect">
            <a:avLst/>
          </a:prstGeom>
        </p:spPr>
        <p:txBody>
          <a:bodyPr>
            <a:normAutofit fontScale="975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Katta ma'lumotlar</a:t>
            </a:r>
            <a:r>
              <a:rPr kumimoji="0" lang="en-US" altLang="ru-RU" sz="37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ni</a:t>
            </a:r>
            <a:r>
              <a:rPr kumimoji="0" lang="uz"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Data) </a:t>
            </a:r>
            <a:r>
              <a:rPr kumimoji="0" lang="en-US" altLang="ru-RU" sz="37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r>
              <a:rPr kumimoji="0" lang="en-US" alt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uz"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manbalari</a:t>
            </a:r>
            <a:endParaRPr kumimoji="0" lang="ru-RU" sz="37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24">
            <a:extLst>
              <a:ext uri="{FF2B5EF4-FFF2-40B4-BE49-F238E27FC236}">
                <a16:creationId xmlns:a16="http://schemas.microsoft.com/office/drawing/2014/main" id="{142B0EC7-F7F7-47D9-A38D-999CF890116B}"/>
              </a:ext>
            </a:extLst>
          </p:cNvPr>
          <p:cNvSpPr>
            <a:spLocks noGrp="1"/>
          </p:cNvSpPr>
          <p:nvPr>
            <p:ph type="title"/>
          </p:nvPr>
        </p:nvSpPr>
        <p:spPr>
          <a:xfrm>
            <a:off x="598515" y="198438"/>
            <a:ext cx="10956175" cy="715962"/>
          </a:xfrm>
        </p:spPr>
        <p:txBody>
          <a:bodyPr>
            <a:normAutofit/>
          </a:bodyPr>
          <a:lstStyle/>
          <a:p>
            <a:pPr algn="ct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Calibri Light" panose="020F0302020204030204"/>
                <a:ea typeface="+mj-ea"/>
                <a:cs typeface="+mj-cs"/>
              </a:rPr>
              <a:t> </a:t>
            </a:r>
            <a:r>
              <a:rPr kumimoji="0" lang="uz"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Dati</a:t>
            </a:r>
            <a:r>
              <a:rPr kumimoji="0" lang="en-US" altLang="ru-RU" sz="4000" b="1" i="0" u="none" strike="noStrike" kern="1200" cap="none" spc="0" normalizeH="0" baseline="0" noProof="0" dirty="0" err="1">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fik</a:t>
            </a:r>
            <a:r>
              <a:rPr kumimoji="0" lang="uz"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atsiya</a:t>
            </a:r>
            <a:r>
              <a:rPr kumimoji="0" lang="en-US" altLang="ru-RU" sz="4000" b="1"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lash</a:t>
            </a:r>
            <a:endParaRPr lang="ru-RU" alt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410" name="Rectangle 3">
            <a:extLst>
              <a:ext uri="{FF2B5EF4-FFF2-40B4-BE49-F238E27FC236}">
                <a16:creationId xmlns:a16="http://schemas.microsoft.com/office/drawing/2014/main" id="{B4844B34-0688-4100-855C-45A9B4D693B2}"/>
              </a:ext>
            </a:extLst>
          </p:cNvPr>
          <p:cNvSpPr>
            <a:spLocks noGrp="1" noChangeArrowheads="1"/>
          </p:cNvSpPr>
          <p:nvPr>
            <p:ph idx="1"/>
          </p:nvPr>
        </p:nvSpPr>
        <p:spPr>
          <a:xfrm>
            <a:off x="1047404" y="914400"/>
            <a:ext cx="10224654" cy="4170363"/>
          </a:xfrm>
        </p:spPr>
        <p:txBody>
          <a:bodyPr>
            <a:normAutofit/>
          </a:bodyPr>
          <a:lstStyle/>
          <a:p>
            <a:pPr indent="0">
              <a:spcBef>
                <a:spcPct val="0"/>
              </a:spcBef>
              <a:buNone/>
            </a:pPr>
            <a:r>
              <a:rPr lang="en-US" altLang="ru-RU" sz="2000" b="1" dirty="0" err="1">
                <a:solidFill>
                  <a:srgbClr val="17375E"/>
                </a:solidFill>
                <a:latin typeface="Times New Roman" panose="02020603050405020304" pitchFamily="18" charset="0"/>
                <a:cs typeface="Times New Roman" panose="02020603050405020304" pitchFamily="18" charset="0"/>
              </a:rPr>
              <a:t>Bif</a:t>
            </a:r>
            <a:r>
              <a:rPr lang="en-US" altLang="ru-RU" sz="2000" b="1" dirty="0">
                <a:solidFill>
                  <a:srgbClr val="17375E"/>
                </a:solidFill>
                <a:latin typeface="Times New Roman" panose="02020603050405020304" pitchFamily="18" charset="0"/>
                <a:cs typeface="Times New Roman" panose="02020603050405020304" pitchFamily="18" charset="0"/>
              </a:rPr>
              <a:t> data </a:t>
            </a:r>
            <a:r>
              <a:rPr lang="uz" altLang="ru-RU" sz="2000" b="1" dirty="0">
                <a:solidFill>
                  <a:srgbClr val="17375E"/>
                </a:solidFill>
                <a:latin typeface="Times New Roman" panose="02020603050405020304" pitchFamily="18" charset="0"/>
                <a:cs typeface="Times New Roman" panose="02020603050405020304" pitchFamily="18" charset="0"/>
              </a:rPr>
              <a:t>"raqamli" </a:t>
            </a:r>
            <a:r>
              <a:rPr lang="en-US" altLang="ru-RU" sz="2000" b="1" dirty="0" err="1">
                <a:solidFill>
                  <a:srgbClr val="17375E"/>
                </a:solidFill>
                <a:latin typeface="Times New Roman" panose="02020603050405020304" pitchFamily="18" charset="0"/>
                <a:cs typeface="Times New Roman" panose="02020603050405020304" pitchFamily="18" charset="0"/>
              </a:rPr>
              <a:t>buyum</a:t>
            </a:r>
            <a:r>
              <a:rPr lang="uz" altLang="ru-RU" sz="2000" b="1" dirty="0">
                <a:solidFill>
                  <a:srgbClr val="17375E"/>
                </a:solidFill>
                <a:latin typeface="Times New Roman" panose="02020603050405020304" pitchFamily="18" charset="0"/>
                <a:cs typeface="Times New Roman" panose="02020603050405020304" pitchFamily="18" charset="0"/>
              </a:rPr>
              <a:t>ga aylan</a:t>
            </a:r>
            <a:r>
              <a:rPr lang="en-US" altLang="ru-RU" sz="2000" b="1" dirty="0" err="1">
                <a:solidFill>
                  <a:srgbClr val="17375E"/>
                </a:solidFill>
                <a:latin typeface="Times New Roman" panose="02020603050405020304" pitchFamily="18" charset="0"/>
                <a:cs typeface="Times New Roman" panose="02020603050405020304" pitchFamily="18" charset="0"/>
              </a:rPr>
              <a:t>tir</a:t>
            </a:r>
            <a:r>
              <a:rPr lang="uz" altLang="ru-RU" sz="2000" b="1" dirty="0">
                <a:solidFill>
                  <a:srgbClr val="17375E"/>
                </a:solidFill>
                <a:latin typeface="Times New Roman" panose="02020603050405020304" pitchFamily="18" charset="0"/>
                <a:cs typeface="Times New Roman" panose="02020603050405020304" pitchFamily="18" charset="0"/>
              </a:rPr>
              <a:t>ish </a:t>
            </a:r>
            <a:r>
              <a:rPr lang="uz" altLang="ru-RU" sz="2000" dirty="0">
                <a:solidFill>
                  <a:srgbClr val="17375E"/>
                </a:solidFill>
                <a:latin typeface="Times New Roman" panose="02020603050405020304" pitchFamily="18" charset="0"/>
                <a:cs typeface="Times New Roman" panose="02020603050405020304" pitchFamily="18" charset="0"/>
              </a:rPr>
              <a:t>qobiliyatiga ega bo'lib, hech qachon miqdori aniqlanmagan</a:t>
            </a:r>
            <a:r>
              <a:rPr lang="en-US" altLang="ru-RU" sz="2000" dirty="0">
                <a:solidFill>
                  <a:srgbClr val="17375E"/>
                </a:solidFill>
                <a:latin typeface="Times New Roman" panose="02020603050405020304" pitchFamily="18" charset="0"/>
                <a:cs typeface="Times New Roman" panose="02020603050405020304" pitchFamily="18" charset="0"/>
              </a:rPr>
              <a:t> </a:t>
            </a:r>
            <a:r>
              <a:rPr lang="en-US" altLang="ru-RU" sz="2000" dirty="0" err="1">
                <a:solidFill>
                  <a:srgbClr val="17375E"/>
                </a:solidFill>
                <a:latin typeface="Times New Roman" panose="02020603050405020304" pitchFamily="18" charset="0"/>
                <a:cs typeface="Times New Roman" panose="02020603050405020304" pitchFamily="18" charset="0"/>
              </a:rPr>
              <a:t>narsalarni</a:t>
            </a:r>
            <a:r>
              <a:rPr lang="en-US" altLang="ru-RU" sz="2000" dirty="0">
                <a:solidFill>
                  <a:srgbClr val="17375E"/>
                </a:solidFill>
                <a:latin typeface="Times New Roman" panose="02020603050405020304" pitchFamily="18" charset="0"/>
                <a:cs typeface="Times New Roman" panose="02020603050405020304" pitchFamily="18" charset="0"/>
              </a:rPr>
              <a:t> </a:t>
            </a:r>
            <a:r>
              <a:rPr lang="en-US" altLang="ru-RU" sz="2000" dirty="0" err="1">
                <a:solidFill>
                  <a:srgbClr val="17375E"/>
                </a:solidFill>
                <a:latin typeface="Times New Roman" panose="02020603050405020304" pitchFamily="18" charset="0"/>
                <a:cs typeface="Times New Roman" panose="02020603050405020304" pitchFamily="18" charset="0"/>
              </a:rPr>
              <a:t>tanib</a:t>
            </a:r>
            <a:r>
              <a:rPr lang="uz" altLang="ru-RU" sz="2000" dirty="0">
                <a:solidFill>
                  <a:srgbClr val="17375E"/>
                </a:solidFill>
                <a:latin typeface="Times New Roman" panose="02020603050405020304" pitchFamily="18" charset="0"/>
                <a:cs typeface="Times New Roman" panose="02020603050405020304" pitchFamily="18" charset="0"/>
              </a:rPr>
              <a:t>: buning uchun " </a:t>
            </a:r>
            <a:r>
              <a:rPr lang="uz" altLang="ru-RU" sz="2000" b="1" dirty="0">
                <a:solidFill>
                  <a:srgbClr val="17375E"/>
                </a:solidFill>
                <a:latin typeface="Times New Roman" panose="02020603050405020304" pitchFamily="18" charset="0"/>
                <a:cs typeface="Times New Roman" panose="02020603050405020304" pitchFamily="18" charset="0"/>
              </a:rPr>
              <a:t>datifikatsiya" </a:t>
            </a:r>
            <a:r>
              <a:rPr lang="uz" altLang="ru-RU" sz="2000" dirty="0">
                <a:solidFill>
                  <a:srgbClr val="17375E"/>
                </a:solidFill>
                <a:latin typeface="Times New Roman" panose="02020603050405020304" pitchFamily="18" charset="0"/>
                <a:cs typeface="Times New Roman" panose="02020603050405020304" pitchFamily="18" charset="0"/>
              </a:rPr>
              <a:t>yaratilgan. </a:t>
            </a:r>
            <a:r>
              <a:rPr lang="uz" altLang="ru-RU" sz="2000" b="1" dirty="0">
                <a:solidFill>
                  <a:srgbClr val="17375E"/>
                </a:solidFill>
                <a:latin typeface="Times New Roman" panose="02020603050405020304" pitchFamily="18" charset="0"/>
                <a:cs typeface="Times New Roman" panose="02020603050405020304" pitchFamily="18" charset="0"/>
              </a:rPr>
              <a:t>Dati</a:t>
            </a:r>
            <a:r>
              <a:rPr lang="en-US" altLang="ru-RU" sz="2000" b="1" dirty="0" err="1">
                <a:solidFill>
                  <a:srgbClr val="17375E"/>
                </a:solidFill>
                <a:latin typeface="Times New Roman" panose="02020603050405020304" pitchFamily="18" charset="0"/>
                <a:cs typeface="Times New Roman" panose="02020603050405020304" pitchFamily="18" charset="0"/>
              </a:rPr>
              <a:t>fik</a:t>
            </a:r>
            <a:r>
              <a:rPr lang="uz" altLang="ru-RU" sz="2000" b="1" dirty="0">
                <a:solidFill>
                  <a:srgbClr val="17375E"/>
                </a:solidFill>
                <a:latin typeface="Times New Roman" panose="02020603050405020304" pitchFamily="18" charset="0"/>
                <a:cs typeface="Times New Roman" panose="02020603050405020304" pitchFamily="18" charset="0"/>
              </a:rPr>
              <a:t>atsiya </a:t>
            </a:r>
            <a:r>
              <a:rPr lang="uz" altLang="ru-RU" sz="2000" dirty="0">
                <a:solidFill>
                  <a:srgbClr val="17375E"/>
                </a:solidFill>
                <a:latin typeface="Times New Roman" panose="02020603050405020304" pitchFamily="18" charset="0"/>
                <a:cs typeface="Times New Roman" panose="02020603050405020304" pitchFamily="18" charset="0"/>
              </a:rPr>
              <a:t>hajmi, tezligi, xilma-xilligi va ishonchliligi bo'yicha misli ko'rilmagan ma'lumotlar oqimini ta'minlaydi.</a:t>
            </a:r>
            <a:endParaRPr lang="ru-RU" altLang="ru-RU" sz="2000" dirty="0">
              <a:solidFill>
                <a:srgbClr val="17375E"/>
              </a:solidFill>
              <a:latin typeface="Times New Roman" panose="02020603050405020304" pitchFamily="18" charset="0"/>
              <a:cs typeface="Times New Roman" panose="02020603050405020304" pitchFamily="18" charset="0"/>
            </a:endParaRPr>
          </a:p>
          <a:p>
            <a:pPr indent="0">
              <a:spcBef>
                <a:spcPts val="400"/>
              </a:spcBef>
              <a:spcAft>
                <a:spcPts val="400"/>
              </a:spcAft>
              <a:buNone/>
            </a:pPr>
            <a:r>
              <a:rPr lang="uz" altLang="ru-RU" sz="2000" u="sng" dirty="0">
                <a:solidFill>
                  <a:srgbClr val="17375E"/>
                </a:solidFill>
                <a:latin typeface="Times New Roman" panose="02020603050405020304" pitchFamily="18" charset="0"/>
                <a:cs typeface="Times New Roman" panose="02020603050405020304" pitchFamily="18" charset="0"/>
              </a:rPr>
              <a:t>Misollar:</a:t>
            </a:r>
          </a:p>
          <a:p>
            <a:pPr indent="0">
              <a:buNone/>
            </a:pPr>
            <a:r>
              <a:rPr lang="uz" altLang="ru-RU" sz="2000" b="1" dirty="0">
                <a:solidFill>
                  <a:srgbClr val="17375E"/>
                </a:solidFill>
                <a:latin typeface="Times New Roman" panose="02020603050405020304" pitchFamily="18" charset="0"/>
                <a:cs typeface="Times New Roman" panose="02020603050405020304" pitchFamily="18" charset="0"/>
              </a:rPr>
              <a:t>1 )</a:t>
            </a:r>
            <a:r>
              <a:rPr lang="uz" altLang="ru-RU" sz="2000" dirty="0">
                <a:solidFill>
                  <a:srgbClr val="17375E"/>
                </a:solidFill>
                <a:latin typeface="Times New Roman" panose="02020603050405020304" pitchFamily="18" charset="0"/>
                <a:cs typeface="Times New Roman" panose="02020603050405020304" pitchFamily="18" charset="0"/>
              </a:rPr>
              <a:t> Yer yuzasida ob'ektning </a:t>
            </a:r>
            <a:r>
              <a:rPr lang="uz" altLang="ru-RU" sz="2000" b="1" dirty="0">
                <a:solidFill>
                  <a:srgbClr val="17375E"/>
                </a:solidFill>
                <a:latin typeface="Times New Roman" panose="02020603050405020304" pitchFamily="18" charset="0"/>
                <a:cs typeface="Times New Roman" panose="02020603050405020304" pitchFamily="18" charset="0"/>
              </a:rPr>
              <a:t>joylashishi</a:t>
            </a:r>
            <a:r>
              <a:rPr lang="en-US" altLang="ru-RU" sz="2000" b="1" dirty="0" err="1">
                <a:solidFill>
                  <a:srgbClr val="17375E"/>
                </a:solidFill>
                <a:latin typeface="Times New Roman" panose="02020603050405020304" pitchFamily="18" charset="0"/>
                <a:cs typeface="Times New Roman" panose="02020603050405020304" pitchFamily="18" charset="0"/>
              </a:rPr>
              <a:t>ni</a:t>
            </a:r>
            <a:r>
              <a:rPr lang="en-US" altLang="ru-RU" sz="2000" b="1" dirty="0">
                <a:solidFill>
                  <a:srgbClr val="17375E"/>
                </a:solidFill>
                <a:latin typeface="Times New Roman" panose="02020603050405020304" pitchFamily="18" charset="0"/>
                <a:cs typeface="Times New Roman" panose="02020603050405020304" pitchFamily="18" charset="0"/>
              </a:rPr>
              <a:t> </a:t>
            </a:r>
            <a:r>
              <a:rPr lang="en-US" altLang="ru-RU" sz="2000" b="1" dirty="0" err="1">
                <a:solidFill>
                  <a:srgbClr val="17375E"/>
                </a:solidFill>
                <a:latin typeface="Times New Roman" panose="02020603050405020304" pitchFamily="18" charset="0"/>
                <a:cs typeface="Times New Roman" panose="02020603050405020304" pitchFamily="18" charset="0"/>
              </a:rPr>
              <a:t>aniqlash</a:t>
            </a:r>
            <a:r>
              <a:rPr lang="uz" altLang="ru-RU" sz="2000" b="1" dirty="0">
                <a:solidFill>
                  <a:srgbClr val="17375E"/>
                </a:solidFill>
                <a:latin typeface="Times New Roman" panose="02020603050405020304" pitchFamily="18" charset="0"/>
                <a:cs typeface="Times New Roman" panose="02020603050405020304" pitchFamily="18" charset="0"/>
              </a:rPr>
              <a:t> hozirgi kunga qadar sun'iy yo'ldosh global navigatsiya tizimlari (GPS, GLONASS) ixtiro qilinishi bilan mumkin bo'ldi.</a:t>
            </a:r>
          </a:p>
          <a:p>
            <a:pPr indent="0">
              <a:buNone/>
            </a:pPr>
            <a:r>
              <a:rPr lang="uz" altLang="ru-RU" sz="2000" b="1" dirty="0">
                <a:solidFill>
                  <a:srgbClr val="17375E"/>
                </a:solidFill>
                <a:latin typeface="Times New Roman" panose="02020603050405020304" pitchFamily="18" charset="0"/>
                <a:cs typeface="Times New Roman" panose="02020603050405020304" pitchFamily="18" charset="0"/>
              </a:rPr>
              <a:t>2) </a:t>
            </a:r>
            <a:r>
              <a:rPr lang="uz" altLang="ru-RU" sz="2000" dirty="0">
                <a:solidFill>
                  <a:srgbClr val="17375E"/>
                </a:solidFill>
                <a:latin typeface="Times New Roman" panose="02020603050405020304" pitchFamily="18" charset="0"/>
                <a:cs typeface="Times New Roman" panose="02020603050405020304" pitchFamily="18" charset="0"/>
              </a:rPr>
              <a:t>“Kompyuterlar qadimiy kitoblardagi davrlarni ochib berganda” so‘zlar </a:t>
            </a:r>
            <a:r>
              <a:rPr lang="uz" altLang="ru-RU" sz="2000" b="1" dirty="0">
                <a:solidFill>
                  <a:srgbClr val="17375E"/>
                </a:solidFill>
                <a:latin typeface="Times New Roman" panose="02020603050405020304" pitchFamily="18" charset="0"/>
                <a:cs typeface="Times New Roman" panose="02020603050405020304" pitchFamily="18" charset="0"/>
              </a:rPr>
              <a:t>raqamlarga </a:t>
            </a:r>
            <a:r>
              <a:rPr lang="uz" altLang="ru-RU" sz="2000" dirty="0">
                <a:solidFill>
                  <a:srgbClr val="17375E"/>
                </a:solidFill>
                <a:latin typeface="Times New Roman" panose="02020603050405020304" pitchFamily="18" charset="0"/>
                <a:cs typeface="Times New Roman" panose="02020603050405020304" pitchFamily="18" charset="0"/>
              </a:rPr>
              <a:t>aylanadi.</a:t>
            </a:r>
          </a:p>
          <a:p>
            <a:pPr indent="0">
              <a:buNone/>
            </a:pPr>
            <a:r>
              <a:rPr lang="uz" altLang="ru-RU" sz="2000" b="1" dirty="0">
                <a:solidFill>
                  <a:srgbClr val="17375E"/>
                </a:solidFill>
                <a:latin typeface="Times New Roman" panose="02020603050405020304" pitchFamily="18" charset="0"/>
                <a:cs typeface="Times New Roman" panose="02020603050405020304" pitchFamily="18" charset="0"/>
              </a:rPr>
              <a:t>3)</a:t>
            </a:r>
            <a:r>
              <a:rPr lang="uz" altLang="ru-RU" sz="2000" dirty="0">
                <a:solidFill>
                  <a:srgbClr val="17375E"/>
                </a:solidFill>
                <a:latin typeface="Times New Roman" panose="02020603050405020304" pitchFamily="18" charset="0"/>
                <a:cs typeface="Times New Roman" panose="02020603050405020304" pitchFamily="18" charset="0"/>
              </a:rPr>
              <a:t> </a:t>
            </a:r>
            <a:r>
              <a:rPr lang="uz" altLang="ru-RU" sz="2000" b="1" dirty="0">
                <a:solidFill>
                  <a:srgbClr val="17375E"/>
                </a:solidFill>
                <a:latin typeface="Times New Roman" panose="02020603050405020304" pitchFamily="18" charset="0"/>
                <a:cs typeface="Times New Roman" panose="02020603050405020304" pitchFamily="18" charset="0"/>
              </a:rPr>
              <a:t>Do'stlik </a:t>
            </a:r>
            <a:r>
              <a:rPr lang="uz" altLang="ru-RU" sz="2000" dirty="0">
                <a:solidFill>
                  <a:srgbClr val="17375E"/>
                </a:solidFill>
                <a:latin typeface="Times New Roman" panose="02020603050405020304" pitchFamily="18" charset="0"/>
                <a:cs typeface="Times New Roman" panose="02020603050405020304" pitchFamily="18" charset="0"/>
              </a:rPr>
              <a:t>va </a:t>
            </a:r>
            <a:r>
              <a:rPr lang="en-US" altLang="ru-RU" sz="2000" b="1" dirty="0" err="1">
                <a:solidFill>
                  <a:srgbClr val="17375E"/>
                </a:solidFill>
                <a:latin typeface="Times New Roman" panose="02020603050405020304" pitchFamily="18" charset="0"/>
                <a:cs typeface="Times New Roman" panose="02020603050405020304" pitchFamily="18" charset="0"/>
              </a:rPr>
              <a:t>o’zaro</a:t>
            </a:r>
            <a:r>
              <a:rPr lang="en-US" altLang="ru-RU" sz="2000" b="1" dirty="0">
                <a:solidFill>
                  <a:srgbClr val="17375E"/>
                </a:solidFill>
                <a:latin typeface="Times New Roman" panose="02020603050405020304" pitchFamily="18" charset="0"/>
                <a:cs typeface="Times New Roman" panose="02020603050405020304" pitchFamily="18" charset="0"/>
              </a:rPr>
              <a:t> </a:t>
            </a:r>
            <a:r>
              <a:rPr lang="en-US" altLang="ru-RU" sz="2000" b="1" dirty="0" err="1">
                <a:solidFill>
                  <a:srgbClr val="17375E"/>
                </a:solidFill>
                <a:latin typeface="Times New Roman" panose="02020603050405020304" pitchFamily="18" charset="0"/>
                <a:cs typeface="Times New Roman" panose="02020603050405020304" pitchFamily="18" charset="0"/>
              </a:rPr>
              <a:t>hurmat</a:t>
            </a:r>
            <a:r>
              <a:rPr lang="uz" altLang="ru-RU" sz="2000" b="1" dirty="0">
                <a:solidFill>
                  <a:srgbClr val="17375E"/>
                </a:solidFill>
                <a:latin typeface="Times New Roman" panose="02020603050405020304" pitchFamily="18" charset="0"/>
                <a:cs typeface="Times New Roman" panose="02020603050405020304" pitchFamily="18" charset="0"/>
              </a:rPr>
              <a:t> </a:t>
            </a:r>
            <a:r>
              <a:rPr lang="uz" altLang="ru-RU" sz="2000" dirty="0">
                <a:solidFill>
                  <a:srgbClr val="17375E"/>
                </a:solidFill>
                <a:latin typeface="Times New Roman" panose="02020603050405020304" pitchFamily="18" charset="0"/>
                <a:cs typeface="Times New Roman" panose="02020603050405020304" pitchFamily="18" charset="0"/>
              </a:rPr>
              <a:t>ijtimoiy tarmoqlarda " </a:t>
            </a:r>
            <a:r>
              <a:rPr lang="uz" altLang="ru-RU" sz="2000" b="1" dirty="0">
                <a:solidFill>
                  <a:srgbClr val="17375E"/>
                </a:solidFill>
                <a:latin typeface="Times New Roman" panose="02020603050405020304" pitchFamily="18" charset="0"/>
                <a:cs typeface="Times New Roman" panose="02020603050405020304" pitchFamily="18" charset="0"/>
              </a:rPr>
              <a:t>layk </a:t>
            </a:r>
            <a:r>
              <a:rPr lang="uz" altLang="ru-RU" sz="2000" dirty="0">
                <a:solidFill>
                  <a:srgbClr val="17375E"/>
                </a:solidFill>
                <a:latin typeface="Times New Roman" panose="02020603050405020304" pitchFamily="18" charset="0"/>
                <a:cs typeface="Times New Roman" panose="02020603050405020304" pitchFamily="18" charset="0"/>
              </a:rPr>
              <a:t>" orqali tasdiqlanadi.</a:t>
            </a:r>
          </a:p>
          <a:p>
            <a:pPr indent="0">
              <a:spcBef>
                <a:spcPts val="400"/>
              </a:spcBef>
              <a:spcAft>
                <a:spcPts val="400"/>
              </a:spcAft>
              <a:buNone/>
            </a:pPr>
            <a:endParaRPr lang="ru-RU" altLang="ru-RU" sz="1600" dirty="0">
              <a:solidFill>
                <a:srgbClr val="17375E"/>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a:extLst>
              <a:ext uri="{FF2B5EF4-FFF2-40B4-BE49-F238E27FC236}">
                <a16:creationId xmlns:a16="http://schemas.microsoft.com/office/drawing/2014/main" id="{1496A944-97A6-4F6C-8331-09AB53546ED7}"/>
              </a:ext>
            </a:extLst>
          </p:cNvPr>
          <p:cNvSpPr>
            <a:spLocks noGrp="1" noChangeArrowheads="1"/>
          </p:cNvSpPr>
          <p:nvPr>
            <p:ph idx="1"/>
          </p:nvPr>
        </p:nvSpPr>
        <p:spPr>
          <a:xfrm>
            <a:off x="814647" y="1030778"/>
            <a:ext cx="10174778" cy="4919173"/>
          </a:xfrm>
        </p:spPr>
        <p:txBody>
          <a:bodyPr>
            <a:normAutofit/>
          </a:bodyPr>
          <a:lstStyle/>
          <a:p>
            <a:pPr algn="just">
              <a:spcBef>
                <a:spcPts val="400"/>
              </a:spcBef>
              <a:spcAft>
                <a:spcPts val="400"/>
              </a:spcAft>
            </a:pP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Katta ma'lumotlar</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ni</a:t>
            </a: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paydo</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bo’lishi</a:t>
            </a: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iqtisod va biznes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uchun</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juda</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muhim</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altLang="ru-RU" sz="2400" dirty="0" err="1">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hisoblanadi</a:t>
            </a: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Bu erda u birinchi navbatda ishlatiladi. Uning mashhurligining sababi biznesni rivojlantirish salohiyatidi.</a:t>
            </a:r>
            <a:endParaRPr lang="ru-RU"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spcBef>
                <a:spcPts val="400"/>
              </a:spcBef>
              <a:spcAft>
                <a:spcPts val="400"/>
              </a:spcAft>
            </a:pP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Ilm-fanga qo'llanilishi biznes ma'lumotlariga qo'llanilishi bilan juda ko'p umumiy xususiyatlarga ega. Biroq, farq shundaki, katta miqdordagi to'plangan bilimlar (ma'lumotlardan farqli o'laroq) va ilmiy nazariyalar mavjud. Shunday qilib, to'g'ridan-to'g'ri ma'lumotlardan yangi bilimlarni topish imkoniyati kamroq.</a:t>
            </a:r>
            <a:r>
              <a:rPr lang="en-US"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uz" altLang="ru-RU" sz="2400" dirty="0">
                <a:solidFill>
                  <a:srgbClr val="17375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Biroq, empirik natijalar bilimning yangi sohalarida, muhandislik bilan chegaradosh qo'llash sohalarida yoki murakkab hodisalarni modellashtirishda qimmatli bo'lishi mumkin.</a:t>
            </a:r>
          </a:p>
        </p:txBody>
      </p:sp>
      <p:sp>
        <p:nvSpPr>
          <p:cNvPr id="6" name="Заголовок 24">
            <a:extLst>
              <a:ext uri="{FF2B5EF4-FFF2-40B4-BE49-F238E27FC236}">
                <a16:creationId xmlns:a16="http://schemas.microsoft.com/office/drawing/2014/main" id="{F77FE65E-6ECF-4393-A7EC-658FA4E0C021}"/>
              </a:ext>
            </a:extLst>
          </p:cNvPr>
          <p:cNvSpPr>
            <a:spLocks/>
          </p:cNvSpPr>
          <p:nvPr/>
        </p:nvSpPr>
        <p:spPr bwMode="auto">
          <a:xfrm>
            <a:off x="448887" y="188913"/>
            <a:ext cx="11438313" cy="841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defRPr>
            </a:lvl1pPr>
            <a:lvl2pPr algn="ctr">
              <a:defRPr sz="4400">
                <a:solidFill>
                  <a:schemeClr val="tx1"/>
                </a:solidFill>
                <a:latin typeface="Calibri" panose="020F0502020204030204" pitchFamily="34" charset="0"/>
              </a:defRPr>
            </a:lvl2pPr>
            <a:lvl3pPr algn="ctr">
              <a:defRPr sz="4400">
                <a:solidFill>
                  <a:schemeClr val="tx1"/>
                </a:solidFill>
                <a:latin typeface="Calibri" panose="020F0502020204030204" pitchFamily="34" charset="0"/>
              </a:defRPr>
            </a:lvl3pPr>
            <a:lvl4pPr algn="ctr">
              <a:defRPr sz="4400">
                <a:solidFill>
                  <a:schemeClr val="tx1"/>
                </a:solidFill>
                <a:latin typeface="Calibri" panose="020F0502020204030204" pitchFamily="34" charset="0"/>
              </a:defRPr>
            </a:lvl4pPr>
            <a:lvl5pPr algn="ctr">
              <a:defRPr sz="4400">
                <a:solidFill>
                  <a:schemeClr val="tx1"/>
                </a:solidFill>
                <a:latin typeface="Calibri" panose="020F0502020204030204" pitchFamily="34" charset="0"/>
              </a:defRPr>
            </a:lvl5pPr>
            <a:lvl6pPr marL="457200" algn="ctr" fontAlgn="base">
              <a:spcBef>
                <a:spcPct val="0"/>
              </a:spcBef>
              <a:spcAft>
                <a:spcPct val="0"/>
              </a:spcAft>
              <a:defRPr sz="4400">
                <a:solidFill>
                  <a:schemeClr val="tx1"/>
                </a:solidFill>
                <a:latin typeface="Calibri" panose="020F0502020204030204" pitchFamily="34" charset="0"/>
              </a:defRPr>
            </a:lvl6pPr>
            <a:lvl7pPr marL="914400" algn="ctr" fontAlgn="base">
              <a:spcBef>
                <a:spcPct val="0"/>
              </a:spcBef>
              <a:spcAft>
                <a:spcPct val="0"/>
              </a:spcAft>
              <a:defRPr sz="4400">
                <a:solidFill>
                  <a:schemeClr val="tx1"/>
                </a:solidFill>
                <a:latin typeface="Calibri" panose="020F0502020204030204" pitchFamily="34" charset="0"/>
              </a:defRPr>
            </a:lvl7pPr>
            <a:lvl8pPr marL="1371600" algn="ctr" fontAlgn="base">
              <a:spcBef>
                <a:spcPct val="0"/>
              </a:spcBef>
              <a:spcAft>
                <a:spcPct val="0"/>
              </a:spcAft>
              <a:defRPr sz="4400">
                <a:solidFill>
                  <a:schemeClr val="tx1"/>
                </a:solidFill>
                <a:latin typeface="Calibri" panose="020F0502020204030204" pitchFamily="34" charset="0"/>
              </a:defRPr>
            </a:lvl8pPr>
            <a:lvl9pPr marL="1828800" algn="ctr" fontAlgn="base">
              <a:spcBef>
                <a:spcPct val="0"/>
              </a:spcBef>
              <a:spcAft>
                <a:spcPct val="0"/>
              </a:spcAft>
              <a:defRPr sz="4400">
                <a:solidFill>
                  <a:schemeClr val="tx1"/>
                </a:solidFill>
                <a:latin typeface="Calibri" panose="020F050202020403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 </a:t>
            </a:r>
            <a:r>
              <a:rPr kumimoji="0" lang="en-US" altLang="ru-RU" sz="4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Datani</a:t>
            </a:r>
            <a:r>
              <a:rPr kumimoji="0" lang="en-US"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4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fanga</a:t>
            </a:r>
            <a:r>
              <a:rPr kumimoji="0" lang="en-US"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4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joriy</a:t>
            </a:r>
            <a:r>
              <a:rPr kumimoji="0" lang="en-US"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4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qilishni</a:t>
            </a:r>
            <a:r>
              <a:rPr kumimoji="0" lang="en-US"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4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xususiyatlari</a:t>
            </a:r>
            <a:endParaRPr kumimoji="0" lang="ru-RU"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9" name="Text Box 3">
            <a:extLst>
              <a:ext uri="{FF2B5EF4-FFF2-40B4-BE49-F238E27FC236}">
                <a16:creationId xmlns:a16="http://schemas.microsoft.com/office/drawing/2014/main" id="{FCA7C20E-B9DA-421C-830F-36F26EADA42B}"/>
              </a:ext>
            </a:extLst>
          </p:cNvPr>
          <p:cNvSpPr txBox="1">
            <a:spLocks noChangeArrowheads="1"/>
          </p:cNvSpPr>
          <p:nvPr/>
        </p:nvSpPr>
        <p:spPr bwMode="auto">
          <a:xfrm>
            <a:off x="1047404" y="1230284"/>
            <a:ext cx="9620596"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1</a:t>
            </a:r>
            <a:r>
              <a:rPr kumimoji="0" lang="en-US"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Astrofizika - astrofizika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2</a:t>
            </a:r>
            <a:r>
              <a:rPr kumimoji="0" lang="en-US"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Biologiya - biologiya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3</a:t>
            </a:r>
            <a:r>
              <a:rPr kumimoji="0" lang="en-US"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Nanotexnologiya - nanotexnologiya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4</a:t>
            </a:r>
            <a:r>
              <a:rPr kumimoji="0" lang="en-US"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Energetika va aloqa tarmoqlari - elektr va aloqa tarmoqlari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5</a:t>
            </a:r>
            <a:r>
              <a:rPr kumimoji="0" lang="en-US"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Iqlim S tizimlari M odeling – iqlimni modellashtirish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6</a:t>
            </a:r>
            <a:r>
              <a:rPr kumimoji="0" lang="en-US"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Fusion fizikasi - termoyadro sintezi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7</a:t>
            </a:r>
            <a:r>
              <a:rPr kumimoji="0" lang="en-US"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Tezlatkichlar fizikasi – tezlatgichlarda fizika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8</a:t>
            </a:r>
            <a:r>
              <a:rPr kumimoji="0" lang="en-US"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Kiberxavfsizlik - kiberxavfsizlik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9</a:t>
            </a:r>
            <a:r>
              <a:rPr kumimoji="0" lang="en-US"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uz" altLang="ru-RU" sz="3200" b="0" i="0" u="none" strike="noStrike" kern="1200" cap="none" spc="0" normalizeH="0" baseline="0" noProof="0" dirty="0">
                <a:ln>
                  <a:noFill/>
                </a:ln>
                <a:solidFill>
                  <a:srgbClr val="17375E"/>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Yonish - yonish jarayonlari</a:t>
            </a:r>
          </a:p>
        </p:txBody>
      </p:sp>
      <p:sp>
        <p:nvSpPr>
          <p:cNvPr id="6" name="Заголовок 24">
            <a:extLst>
              <a:ext uri="{FF2B5EF4-FFF2-40B4-BE49-F238E27FC236}">
                <a16:creationId xmlns:a16="http://schemas.microsoft.com/office/drawing/2014/main" id="{E8EA8027-9A52-4342-A937-444CEBCDA635}"/>
              </a:ext>
            </a:extLst>
          </p:cNvPr>
          <p:cNvSpPr>
            <a:spLocks/>
          </p:cNvSpPr>
          <p:nvPr/>
        </p:nvSpPr>
        <p:spPr bwMode="auto">
          <a:xfrm>
            <a:off x="565265" y="188913"/>
            <a:ext cx="11006051" cy="841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defRPr>
            </a:lvl1pPr>
            <a:lvl2pPr algn="ctr">
              <a:defRPr sz="4400">
                <a:solidFill>
                  <a:schemeClr val="tx1"/>
                </a:solidFill>
                <a:latin typeface="Calibri" panose="020F0502020204030204" pitchFamily="34" charset="0"/>
              </a:defRPr>
            </a:lvl2pPr>
            <a:lvl3pPr algn="ctr">
              <a:defRPr sz="4400">
                <a:solidFill>
                  <a:schemeClr val="tx1"/>
                </a:solidFill>
                <a:latin typeface="Calibri" panose="020F0502020204030204" pitchFamily="34" charset="0"/>
              </a:defRPr>
            </a:lvl3pPr>
            <a:lvl4pPr algn="ctr">
              <a:defRPr sz="4400">
                <a:solidFill>
                  <a:schemeClr val="tx1"/>
                </a:solidFill>
                <a:latin typeface="Calibri" panose="020F0502020204030204" pitchFamily="34" charset="0"/>
              </a:defRPr>
            </a:lvl4pPr>
            <a:lvl5pPr algn="ctr">
              <a:defRPr sz="4400">
                <a:solidFill>
                  <a:schemeClr val="tx1"/>
                </a:solidFill>
                <a:latin typeface="Calibri" panose="020F0502020204030204" pitchFamily="34" charset="0"/>
              </a:defRPr>
            </a:lvl5pPr>
            <a:lvl6pPr marL="457200" algn="ctr" fontAlgn="base">
              <a:spcBef>
                <a:spcPct val="0"/>
              </a:spcBef>
              <a:spcAft>
                <a:spcPct val="0"/>
              </a:spcAft>
              <a:defRPr sz="4400">
                <a:solidFill>
                  <a:schemeClr val="tx1"/>
                </a:solidFill>
                <a:latin typeface="Calibri" panose="020F0502020204030204" pitchFamily="34" charset="0"/>
              </a:defRPr>
            </a:lvl6pPr>
            <a:lvl7pPr marL="914400" algn="ctr" fontAlgn="base">
              <a:spcBef>
                <a:spcPct val="0"/>
              </a:spcBef>
              <a:spcAft>
                <a:spcPct val="0"/>
              </a:spcAft>
              <a:defRPr sz="4400">
                <a:solidFill>
                  <a:schemeClr val="tx1"/>
                </a:solidFill>
                <a:latin typeface="Calibri" panose="020F0502020204030204" pitchFamily="34" charset="0"/>
              </a:defRPr>
            </a:lvl7pPr>
            <a:lvl8pPr marL="1371600" algn="ctr" fontAlgn="base">
              <a:spcBef>
                <a:spcPct val="0"/>
              </a:spcBef>
              <a:spcAft>
                <a:spcPct val="0"/>
              </a:spcAft>
              <a:defRPr sz="4400">
                <a:solidFill>
                  <a:schemeClr val="tx1"/>
                </a:solidFill>
                <a:latin typeface="Calibri" panose="020F0502020204030204" pitchFamily="34" charset="0"/>
              </a:defRPr>
            </a:lvl8pPr>
            <a:lvl9pPr marL="1828800" algn="ctr" fontAlgn="base">
              <a:spcBef>
                <a:spcPct val="0"/>
              </a:spcBef>
              <a:spcAft>
                <a:spcPct val="0"/>
              </a:spcAft>
              <a:defRPr sz="4400">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Big </a:t>
            </a:r>
            <a:r>
              <a:rPr kumimoji="0" lang="en-US" altLang="ru-RU" sz="4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Datani</a:t>
            </a:r>
            <a:r>
              <a:rPr kumimoji="0" lang="en-US"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4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ilmiy</a:t>
            </a:r>
            <a:r>
              <a:rPr kumimoji="0" lang="en-US"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4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sohalarga</a:t>
            </a:r>
            <a:r>
              <a:rPr kumimoji="0" lang="en-US"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altLang="ru-RU" sz="4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qo’llash</a:t>
            </a:r>
            <a:endParaRPr kumimoji="0" lang="ru-RU" altLang="ru-RU"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3B59D4-55E0-40E4-907E-12057D568902}"/>
              </a:ext>
            </a:extLst>
          </p:cNvPr>
          <p:cNvSpPr txBox="1"/>
          <p:nvPr/>
        </p:nvSpPr>
        <p:spPr>
          <a:xfrm>
            <a:off x="321819" y="189655"/>
            <a:ext cx="10278535" cy="64330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ru-RU" sz="28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Адабиётлар</a:t>
            </a:r>
            <a:r>
              <a:rPr kumimoji="0" lang="ru-RU"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ru-RU" sz="28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ва</a:t>
            </a:r>
            <a:r>
              <a:rPr kumimoji="0" lang="ru-RU"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интернет </a:t>
            </a:r>
            <a:r>
              <a:rPr kumimoji="0" lang="ru-RU" sz="28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сайтлари</a:t>
            </a:r>
            <a:r>
              <a:rPr kumimoji="0" lang="ru-RU"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Радченко И., Николаев И., Технологии и инфраструктура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data</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Учебное пособие. –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Санк-петербург</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ИТМО, 2018. </a:t>
            </a:r>
            <a:endParaRPr kumimoji="0" lang="en-US"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15000"/>
              </a:lnSpc>
              <a:spcBef>
                <a:spcPts val="0"/>
              </a:spcBef>
              <a:spcAft>
                <a:spcPts val="0"/>
              </a:spcAft>
              <a:buClrTx/>
              <a:buSzTx/>
              <a:buFont typeface="+mj-lt"/>
              <a:buAutoNum type="arabicPeriod"/>
              <a:tabLst>
                <a:tab pos="368935" algn="l"/>
                <a:tab pos="630555" algn="l"/>
              </a:tabLst>
              <a:defRPr/>
            </a:pPr>
            <a:r>
              <a:rPr kumimoji="0" lang="uz-Cyrl-UZ"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Calibri" panose="020F0502020204030204" pitchFamily="34" charset="0"/>
                <a:cs typeface="Times New Roman" panose="02020603050405020304" pitchFamily="18" charset="0"/>
              </a:rPr>
              <a:t>Маркова В.Д.. Цифровая экономика. Учебник. :М.-“ИНФРА-М” 2019.-186 стр..</a:t>
            </a:r>
            <a:endParaRPr kumimoji="0" lang="en-US" sz="1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defTabSz="914400" rtl="0" eaLnBrk="1" fontAlgn="auto" latinLnBrk="0" hangingPunct="1">
              <a:lnSpc>
                <a:spcPct val="115000"/>
              </a:lnSpc>
              <a:spcBef>
                <a:spcPts val="0"/>
              </a:spcBef>
              <a:spcAft>
                <a:spcPts val="0"/>
              </a:spcAft>
              <a:buClrTx/>
              <a:buSzTx/>
              <a:buFont typeface="+mj-lt"/>
              <a:buAutoNum type="arabicPeriod"/>
              <a:tabLst>
                <a:tab pos="368935" algn="l"/>
                <a:tab pos="630555" algn="l"/>
              </a:tabLst>
              <a:defRPr/>
            </a:pPr>
            <a:r>
              <a:rPr kumimoji="0" lang="uz-Cyrl-UZ"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Calibri" panose="020F0502020204030204" pitchFamily="34" charset="0"/>
                <a:cs typeface="Times New Roman" panose="02020603050405020304" pitchFamily="18" charset="0"/>
              </a:rPr>
              <a:t>Цифровая трансформация бизнеса: Изменение бизнес-модели для организации нового поколения / Питер Вайл, Стефани Ворнер ; Пер. с англ. — М. : Альпина Паблишер, 2019. — 257 с.</a:t>
            </a:r>
            <a:endParaRPr kumimoji="0" lang="en-US" sz="1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Интернет вещей. Новая технологическая революция  /  М.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Кранц</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Эксмо</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2017.</a:t>
            </a:r>
            <a:r>
              <a:rPr kumimoji="0" lang="en-US"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Top</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Business</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Awards</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ISBN 978-5-04-090627-7</a:t>
            </a:r>
            <a:r>
              <a:rPr kumimoji="0" lang="en-US"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https://data-flair.training/blogs/hadoop-ecosystem-components/ </a:t>
            </a:r>
            <a:endParaRPr kumimoji="0" lang="en-US"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Data</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от А до Я. Часть 1: Принципы работы с большими данными, парадигма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MapReduce</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https://habr.com/ru/post/267361/ </a:t>
            </a:r>
            <a:endParaRPr kumimoji="0" lang="en-US"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Big</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Data</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от А до Я. Часть 2: </a:t>
            </a:r>
            <a:r>
              <a:rPr kumimoji="0" lang="ru-RU" sz="1600" b="0"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Hadoop</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hlinkClick r:id="rId2">
                  <a:extLst>
                    <a:ext uri="{A12FA001-AC4F-418D-AE19-62706E023703}">
                      <ahyp:hlinkClr xmlns:ahyp="http://schemas.microsoft.com/office/drawing/2018/hyperlinkcolor" val="tx"/>
                    </a:ext>
                  </a:extLst>
                </a:hlinkClick>
              </a:rPr>
              <a:t>https://habr.com/ru/company/dca/blog/268277</a:t>
            </a:r>
            <a:endPar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342900" marR="171450" lvl="0" indent="-342900" algn="just" defTabSz="914400" rtl="0" eaLnBrk="1" fontAlgn="base" latinLnBrk="0" hangingPunct="0">
              <a:lnSpc>
                <a:spcPct val="115000"/>
              </a:lnSpc>
              <a:spcBef>
                <a:spcPts val="0"/>
              </a:spcBef>
              <a:spcAft>
                <a:spcPts val="0"/>
              </a:spcAft>
              <a:buClrTx/>
              <a:buSzTx/>
              <a:buFont typeface="+mj-lt"/>
              <a:buAutoNum type="arabicPeriod"/>
              <a:tabLst>
                <a:tab pos="180340" algn="l"/>
                <a:tab pos="540385" algn="l"/>
              </a:tabLst>
              <a:defRPr/>
            </a:pPr>
            <a:r>
              <a:rPr kumimoji="0" lang="uz-Cyrl-UZ"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Akaev A.A., KenjabaevA.T., Ilxamova Yo.S., Jumaniyozova M.Yu. Iqtisodiyotda axborot komplekslari va texnologiyalari. Darslik.T.-“Fan va texnologiya”. 2019.- 510 bet.</a:t>
            </a:r>
            <a:endParaRPr kumimoji="0" lang="en-US"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342900" marR="171450" lvl="0" indent="-342900" algn="just" defTabSz="914400" rtl="0" eaLnBrk="1" fontAlgn="base" latinLnBrk="0" hangingPunct="0">
              <a:lnSpc>
                <a:spcPct val="115000"/>
              </a:lnSpc>
              <a:spcBef>
                <a:spcPts val="0"/>
              </a:spcBef>
              <a:spcAft>
                <a:spcPts val="0"/>
              </a:spcAft>
              <a:buClrTx/>
              <a:buSzTx/>
              <a:buFont typeface="+mj-lt"/>
              <a:buAutoNum type="arabicPeriod"/>
              <a:tabLst>
                <a:tab pos="180340" algn="l"/>
                <a:tab pos="540385" algn="l"/>
              </a:tabLst>
              <a:defRPr/>
            </a:pPr>
            <a:r>
              <a:rPr kumimoji="0" lang="uz-Cyrl-UZ"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Kenjabaev A.T., Ikramov M.M., Allanazarov A.A.. Axborot-kommunikatsiya  texnologiyalari. O‘quv-qo‘llanma.T.-“O‘zbekitson faylasuflari milliy jamiyati nashriyoti”. 2017.- 408 bet.</a:t>
            </a:r>
            <a:endParaRPr kumimoji="0" lang="en-US"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342900" marR="171450" lvl="0" indent="-342900" algn="just" defTabSz="914400" rtl="0" eaLnBrk="1" fontAlgn="base" latinLnBrk="0" hangingPunct="0">
              <a:lnSpc>
                <a:spcPct val="115000"/>
              </a:lnSpc>
              <a:spcBef>
                <a:spcPts val="0"/>
              </a:spcBef>
              <a:spcAft>
                <a:spcPts val="0"/>
              </a:spcAft>
              <a:buClrTx/>
              <a:buSzTx/>
              <a:buFont typeface="+mj-lt"/>
              <a:buAutoNum type="arabicPeriod"/>
              <a:tabLst>
                <a:tab pos="180340" algn="l"/>
                <a:tab pos="540385" algn="l"/>
              </a:tabLst>
              <a:defRPr/>
            </a:pP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 Цифровая экономика: Учебник / Авторы-составители: Л. А. Каргина, С. Л. Лебедева [и др.]; под ред. Л. А. Каргиной. — М.: Прометей, 2020. — 222 с.</a:t>
            </a:r>
          </a:p>
          <a:p>
            <a:pPr marL="342900" marR="171450" lvl="0" indent="-342900" algn="just" defTabSz="914400" rtl="0" eaLnBrk="1" fontAlgn="base" latinLnBrk="0" hangingPunct="0">
              <a:lnSpc>
                <a:spcPct val="115000"/>
              </a:lnSpc>
              <a:spcBef>
                <a:spcPts val="0"/>
              </a:spcBef>
              <a:spcAft>
                <a:spcPts val="0"/>
              </a:spcAft>
              <a:buClrTx/>
              <a:buSzTx/>
              <a:buFont typeface="+mj-lt"/>
              <a:buAutoNum type="arabicPeriod"/>
              <a:tabLst>
                <a:tab pos="180340" algn="l"/>
                <a:tab pos="540385" algn="l"/>
              </a:tabLst>
              <a:defRPr/>
            </a:pPr>
            <a:r>
              <a:rPr kumimoji="0" lang="uz-Cyrl-UZ"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Lapidus L. sifrovaya ekonomika. Upravlenie elektronnыm biznesom i elektronnoy kommersiey. Uchebnik. M.: INFRA-M, 2019.- 348 str. </a:t>
            </a:r>
            <a:endParaRPr kumimoji="0" lang="en-US"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342900" marR="171450" lvl="0" indent="-342900" algn="just" defTabSz="914400" rtl="0" eaLnBrk="1" fontAlgn="base" latinLnBrk="0" hangingPunct="0">
              <a:lnSpc>
                <a:spcPct val="115000"/>
              </a:lnSpc>
              <a:spcBef>
                <a:spcPts val="0"/>
              </a:spcBef>
              <a:spcAft>
                <a:spcPts val="0"/>
              </a:spcAft>
              <a:buClrTx/>
              <a:buSzTx/>
              <a:buFont typeface="+mj-lt"/>
              <a:buAutoNum type="arabicPeriod"/>
              <a:tabLst>
                <a:tab pos="180340" algn="l"/>
                <a:tab pos="540385" algn="l"/>
              </a:tabLst>
              <a:defRPr/>
            </a:pPr>
            <a:r>
              <a:rPr kumimoji="0" lang="ru-RU"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Технологии четвертой промышленной революции: [перевод с английского] / Клаус Шваб, Николас  Девис. </a:t>
            </a:r>
            <a:r>
              <a:rPr kumimoji="0" lang="ru-RU" sz="16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Москва: Эксмо,2022.-320с.</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050691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en-US" sz="4800" b="1">
                <a:solidFill>
                  <a:srgbClr val="FF0000"/>
                </a:solidFill>
                <a:latin typeface="Times New Roman" panose="02020603050405020304" pitchFamily="18" charset="0"/>
                <a:cs typeface="Times New Roman" panose="02020603050405020304" pitchFamily="18" charset="0"/>
              </a:rPr>
              <a:t>E’TIBORINGIZ UCHUN RAXMAT</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6488</TotalTime>
  <Words>2201</Words>
  <Application>Microsoft Office PowerPoint</Application>
  <PresentationFormat>Широкоэкранный</PresentationFormat>
  <Paragraphs>110</Paragraphs>
  <Slides>26</Slides>
  <Notes>0</Notes>
  <HiddenSlides>5</HiddenSlides>
  <MMClips>0</MMClips>
  <ScaleCrop>false</ScaleCrop>
  <HeadingPairs>
    <vt:vector size="6" baseType="variant">
      <vt:variant>
        <vt:lpstr>Использованные шрифты</vt:lpstr>
      </vt:variant>
      <vt:variant>
        <vt:i4>4</vt:i4>
      </vt:variant>
      <vt:variant>
        <vt:lpstr>Тема</vt:lpstr>
      </vt:variant>
      <vt:variant>
        <vt:i4>2</vt:i4>
      </vt:variant>
      <vt:variant>
        <vt:lpstr>Заголовки слайдов</vt:lpstr>
      </vt:variant>
      <vt:variant>
        <vt:i4>26</vt:i4>
      </vt:variant>
    </vt:vector>
  </HeadingPairs>
  <TitlesOfParts>
    <vt:vector size="32" baseType="lpstr">
      <vt:lpstr>Arial</vt:lpstr>
      <vt:lpstr>Calibri</vt:lpstr>
      <vt:lpstr>Calibri Light</vt:lpstr>
      <vt:lpstr>Times New Roman</vt:lpstr>
      <vt:lpstr>Тема Office</vt:lpstr>
      <vt:lpstr>1_Тема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Katta ma'lumotlar (Big Data) tushunchasi</vt:lpstr>
      <vt:lpstr>Katta ma'lumotlar (Big Data) tushunchasi</vt:lpstr>
      <vt:lpstr>Katta ma'lumotlar (Big Data) tushunchasi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Datifikatsiyalash</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Kenjaboyev Aman Turgunovich</cp:lastModifiedBy>
  <cp:revision>415</cp:revision>
  <cp:lastPrinted>2022-10-03T10:01:23Z</cp:lastPrinted>
  <dcterms:created xsi:type="dcterms:W3CDTF">2022-09-13T04:39:11Z</dcterms:created>
  <dcterms:modified xsi:type="dcterms:W3CDTF">2023-11-06T11:24:20Z</dcterms:modified>
</cp:coreProperties>
</file>