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823" r:id="rId3"/>
  </p:sldMasterIdLst>
  <p:notesMasterIdLst>
    <p:notesMasterId r:id="rId26"/>
  </p:notesMasterIdLst>
  <p:sldIdLst>
    <p:sldId id="256" r:id="rId4"/>
    <p:sldId id="257" r:id="rId5"/>
    <p:sldId id="694" r:id="rId6"/>
    <p:sldId id="695" r:id="rId7"/>
    <p:sldId id="696" r:id="rId8"/>
    <p:sldId id="697" r:id="rId9"/>
    <p:sldId id="698" r:id="rId10"/>
    <p:sldId id="699" r:id="rId11"/>
    <p:sldId id="700" r:id="rId12"/>
    <p:sldId id="701" r:id="rId13"/>
    <p:sldId id="702" r:id="rId14"/>
    <p:sldId id="703" r:id="rId15"/>
    <p:sldId id="704" r:id="rId16"/>
    <p:sldId id="705" r:id="rId17"/>
    <p:sldId id="706" r:id="rId18"/>
    <p:sldId id="707" r:id="rId19"/>
    <p:sldId id="708" r:id="rId20"/>
    <p:sldId id="709" r:id="rId21"/>
    <p:sldId id="710" r:id="rId22"/>
    <p:sldId id="711" r:id="rId23"/>
    <p:sldId id="680" r:id="rId24"/>
    <p:sldId id="29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817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108" y="16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viewProps" Target="view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944671-FD27-41E3-A8BB-50469A4D4C16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CA85080-03E5-45A0-A5BE-98A67872209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93209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1527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50719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86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59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192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140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03250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10599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641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55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63255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55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5163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6683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0425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30C7C98-594A-45F1-8F2B-813D5ECB8AB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D7946EC1-8C5A-4606-AF1D-1921724F9B7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075809-07FC-4546-91B0-4C0642FE59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816519C-A46C-4173-93DD-D87F3495D4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D4BF115-E9E0-4DFA-A4A4-6866435587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40625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F3B664-5E34-49B7-8AFC-3206CB8DDE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18C296-18AE-4AB8-96D1-D10150AD82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CE1AD51F-C63D-45A7-83F2-212454AD9E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B9CBEE0-4885-4C34-9CC1-83BB1F1D2E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D8DBDF7-DAEA-43AB-94BC-6AB87D4C95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3345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0325807-3D5F-41A0-B44C-F2FA1F16C4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1" y="170986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88EF1CA-53D1-4989-ADF2-1E6AF0F7F8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1" y="458959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9D10B0F-9DAE-481D-AAE8-C69EB92F5B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00AFAF6-4C90-4C07-B991-44FFD92393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C154180-5127-43BB-8DEB-467590C633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957654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FB39DCA-FC24-44FF-825A-856E1CDFB9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0655C24-0F3D-4C1B-B482-EBEEB54243F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6C1CC65-E298-49E6-9E00-1DC892C04FE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DD0010B0-6807-4304-890A-5B09CE6C35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7A3E424-C699-4959-B915-1670001B0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A9171878-08BA-45DB-B511-62205A546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33925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079F1A4-E4D4-48FD-A78F-A8F095232F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389FA7F-8362-4AEA-BFAA-22F9A7CA0F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B5BA297D-6F4C-4C24-B0DF-31E8E6320A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282746FC-41E6-4305-9F22-95EAA958699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784463D1-426A-49A3-AAF3-4D55FD8298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6B9F847-4C3D-4593-BC41-81B7DE1903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7E63758-A3AC-4A0F-94CB-F938B23A6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DF5AAE02-CFA4-48B7-B697-E929CFE6D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22930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2F7497-84D6-4892-8FB2-279FA66D72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7E720DD0-A419-4B75-8E75-A13A1EF65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C1013D8-D936-44F3-B639-5793E6F98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4D14AEA0-31E5-4575-9575-269C61A70F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10419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60DD030-6A1B-481C-AACC-370AB1348F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55A60D6D-2579-4668-9DB3-4B39D2D5FD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65768EB-3889-4140-BC07-1F31D68E16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86179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EE44F6A-7378-4FEF-9BE4-C24DA78A82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02C6AC-B909-41A5-B8F9-FF4E495A3B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55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D2CC195-D9B1-4937-97C6-4CD7CD7AE1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6DD24D0D-0374-4193-9B65-D65A9109AA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4899CC9-19C0-4F4D-81FE-B938AFD071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9FDA86B7-B0F5-4291-A442-14F838B1B1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370107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0D951E0-5ED5-4758-86D3-F3E2908E9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9A00FD12-B0AC-4347-99B7-07EC7AFCB2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55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11C576A-A99E-40B2-A51D-56B313D9AB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B6BD5D0-4672-4B12-8ECD-C24DC464BF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337B31F-2D29-4926-9489-D268D1B39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1B301A-0A1D-45F7-A18B-0DC812D127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158703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FBC68E-E961-41FC-943E-DE966B18CD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057BB80-B844-4FE9-94DF-0C777DD23D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2E311F-1E7C-4127-8DDA-6018FF8017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0539956-B96E-43AE-B286-4E5F3E6481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9F8A14D-8878-44EE-A219-24E4820113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1454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47DF8867-9AD8-410C-ACB1-6F1EC72F5B6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882020E7-D223-45FD-B514-727E76B8FE9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71950C5-7374-438A-A949-68A7A21761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03F8468-DBB4-4252-BFB8-C1BAAFD6BC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124A9A3-7095-420F-9CEA-7CF5027EC4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752907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3" y="2367099"/>
            <a:ext cx="10363827" cy="342410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17235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122363"/>
            <a:ext cx="103632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720819"/>
      </p:ext>
    </p:extLst>
  </p:cSld>
  <p:clrMapOvr>
    <a:masterClrMapping/>
  </p:clrMapOvr>
  <p:hf hdr="0" ftr="0" dt="0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2522235"/>
      </p:ext>
    </p:extLst>
  </p:cSld>
  <p:clrMapOvr>
    <a:masterClrMapping/>
  </p:clrMapOvr>
  <p:hf hdr="0" ftr="0" dt="0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2035374"/>
      </p:ext>
    </p:extLst>
  </p:cSld>
  <p:clrMapOvr>
    <a:masterClrMapping/>
  </p:clrMapOvr>
  <p:hf hdr="0" ftr="0" dt="0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510353"/>
      </p:ext>
    </p:extLst>
  </p:cSld>
  <p:clrMapOvr>
    <a:masterClrMapping/>
  </p:clrMapOvr>
  <p:hf hdr="0" ft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325326"/>
      </p:ext>
    </p:extLst>
  </p:cSld>
  <p:clrMapOvr>
    <a:masterClrMapping/>
  </p:clrMapOvr>
  <p:hf hdr="0" ftr="0" dt="0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6256440"/>
      </p:ext>
    </p:extLst>
  </p:cSld>
  <p:clrMapOvr>
    <a:masterClrMapping/>
  </p:clrMapOvr>
  <p:hf hdr="0" ftr="0" dt="0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4199797"/>
      </p:ext>
    </p:extLst>
  </p:cSld>
  <p:clrMapOvr>
    <a:masterClrMapping/>
  </p:clrMapOvr>
  <p:hf hdr="0" ftr="0" dt="0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709775"/>
      </p:ext>
    </p:extLst>
  </p:cSld>
  <p:clrMapOvr>
    <a:masterClrMapping/>
  </p:clrMapOvr>
  <p:hf hdr="0" ftr="0" dt="0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8330982"/>
      </p:ext>
    </p:extLst>
  </p:cSld>
  <p:clrMapOvr>
    <a:masterClrMapping/>
  </p:clrMapOvr>
  <p:hf hdr="0" ftr="0" dt="0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7017818"/>
      </p:ext>
    </p:extLst>
  </p:cSld>
  <p:clrMapOvr>
    <a:masterClrMapping/>
  </p:clrMapOvr>
  <p:hf hdr="0" ftr="0" dt="0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255401"/>
      </p:ext>
    </p:extLst>
  </p:cSld>
  <p:clrMapOvr>
    <a:masterClrMapping/>
  </p:clrMapOvr>
  <p:hf hdr="0" ftr="0" dt="0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28" descr="옆.gif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1" y="1772816"/>
            <a:ext cx="1924051" cy="354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제목 1"/>
          <p:cNvSpPr>
            <a:spLocks noGrp="1"/>
          </p:cNvSpPr>
          <p:nvPr>
            <p:ph type="ctrTitle" hasCustomPrompt="1"/>
          </p:nvPr>
        </p:nvSpPr>
        <p:spPr>
          <a:xfrm>
            <a:off x="733426" y="1112838"/>
            <a:ext cx="10725151" cy="2387600"/>
          </a:xfrm>
        </p:spPr>
        <p:txBody>
          <a:bodyPr anchor="b">
            <a:normAutofit/>
          </a:bodyPr>
          <a:lstStyle>
            <a:lvl1pPr algn="ctr">
              <a:lnSpc>
                <a:spcPct val="150000"/>
              </a:lnSpc>
              <a:defRPr sz="3200" b="1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  <a:ea typeface="+mn-ea"/>
              </a:defRPr>
            </a:lvl1pPr>
          </a:lstStyle>
          <a:p>
            <a:r>
              <a:rPr lang="ko-KR" altLang="en-US" dirty="0"/>
              <a:t>연구실 회의 자료</a:t>
            </a:r>
          </a:p>
        </p:txBody>
      </p:sp>
      <p:pic>
        <p:nvPicPr>
          <p:cNvPr id="7" name="그림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403" y="5362577"/>
            <a:ext cx="1905195" cy="465391"/>
          </a:xfrm>
          <a:prstGeom prst="rect">
            <a:avLst/>
          </a:prstGeom>
        </p:spPr>
      </p:pic>
      <p:sp>
        <p:nvSpPr>
          <p:cNvPr id="9" name="직사각형 8"/>
          <p:cNvSpPr/>
          <p:nvPr userDrawn="1"/>
        </p:nvSpPr>
        <p:spPr>
          <a:xfrm>
            <a:off x="0" y="6812282"/>
            <a:ext cx="12192000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>
              <a:solidFill>
                <a:prstClr val="white"/>
              </a:solidFill>
            </a:endParaRPr>
          </a:p>
        </p:txBody>
      </p:sp>
      <p:sp>
        <p:nvSpPr>
          <p:cNvPr id="10" name="직사각형 9"/>
          <p:cNvSpPr/>
          <p:nvPr userDrawn="1"/>
        </p:nvSpPr>
        <p:spPr>
          <a:xfrm>
            <a:off x="0" y="7622"/>
            <a:ext cx="12192000" cy="45719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latinLnBrk="1"/>
            <a:endParaRPr lang="ko-KR" alt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259310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rgbClr val="262626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FFFF00"/>
                </a:solidFill>
                <a:latin typeface="Calibri"/>
                <a:cs typeface="Calibri"/>
              </a:defRPr>
            </a:lvl1pPr>
          </a:lstStyle>
          <a:p>
            <a:pPr marL="1381601">
              <a:spcBef>
                <a:spcPts val="30"/>
              </a:spcBef>
            </a:pPr>
            <a:r>
              <a:rPr lang="en-US" spc="4"/>
              <a:t>Io</a:t>
            </a:r>
            <a:r>
              <a:rPr lang="en-US"/>
              <a:t>T</a:t>
            </a:r>
            <a:r>
              <a:rPr lang="en-US" spc="4"/>
              <a:t> </a:t>
            </a:r>
            <a:r>
              <a:rPr lang="en-US" spc="-4"/>
              <a:t>S</a:t>
            </a:r>
            <a:r>
              <a:rPr lang="en-US"/>
              <a:t>E</a:t>
            </a:r>
            <a:r>
              <a:rPr lang="en-US" spc="-4"/>
              <a:t>NS</a:t>
            </a:r>
            <a:r>
              <a:rPr lang="en-US"/>
              <a:t>OR </a:t>
            </a:r>
            <a:r>
              <a:rPr lang="en-US" spc="-19"/>
              <a:t>D</a:t>
            </a:r>
            <a:r>
              <a:rPr lang="en-US" spc="-75"/>
              <a:t>A</a:t>
            </a:r>
            <a:r>
              <a:rPr lang="en-US" spc="-68"/>
              <a:t>T</a:t>
            </a:r>
            <a:r>
              <a:rPr lang="en-US"/>
              <a:t>A M</a:t>
            </a:r>
            <a:r>
              <a:rPr lang="en-US" spc="-4"/>
              <a:t>AN</a:t>
            </a:r>
            <a:r>
              <a:rPr lang="en-US" spc="-15"/>
              <a:t>A</a:t>
            </a:r>
            <a:r>
              <a:rPr lang="en-US" spc="-4"/>
              <a:t>G</a:t>
            </a:r>
            <a:r>
              <a:rPr lang="en-US"/>
              <a:t>EME</a:t>
            </a:r>
            <a:r>
              <a:rPr lang="en-US" spc="-4"/>
              <a:t>N</a:t>
            </a:r>
            <a:r>
              <a:rPr lang="en-US"/>
              <a:t>T</a:t>
            </a:r>
          </a:p>
          <a:p>
            <a:pPr marL="9525">
              <a:spcBef>
                <a:spcPts val="56"/>
              </a:spcBef>
            </a:pPr>
            <a:r>
              <a:rPr lang="en-US" sz="825" spc="-4">
                <a:solidFill>
                  <a:srgbClr val="FFFFFF"/>
                </a:solidFill>
              </a:rPr>
              <a:t>L.</a:t>
            </a:r>
            <a:r>
              <a:rPr lang="en-US" sz="825" spc="8">
                <a:solidFill>
                  <a:srgbClr val="FFFFFF"/>
                </a:solidFill>
              </a:rPr>
              <a:t> </a:t>
            </a:r>
            <a:r>
              <a:rPr lang="en-US" sz="825" spc="-4">
                <a:solidFill>
                  <a:srgbClr val="FFFFFF"/>
                </a:solidFill>
              </a:rPr>
              <a:t>BONONI,</a:t>
            </a:r>
            <a:r>
              <a:rPr lang="en-US" sz="825" spc="8">
                <a:solidFill>
                  <a:srgbClr val="FFFFFF"/>
                </a:solidFill>
              </a:rPr>
              <a:t> </a:t>
            </a:r>
            <a:r>
              <a:rPr lang="en-US" sz="825">
                <a:solidFill>
                  <a:srgbClr val="FFFFFF"/>
                </a:solidFill>
              </a:rPr>
              <a:t>M.</a:t>
            </a:r>
            <a:r>
              <a:rPr lang="en-US" sz="825" spc="8">
                <a:solidFill>
                  <a:srgbClr val="FFFFFF"/>
                </a:solidFill>
              </a:rPr>
              <a:t> </a:t>
            </a:r>
            <a:r>
              <a:rPr lang="en-US" sz="825" spc="-4">
                <a:solidFill>
                  <a:srgbClr val="FFFFFF"/>
                </a:solidFill>
              </a:rPr>
              <a:t>Di</a:t>
            </a:r>
            <a:r>
              <a:rPr lang="en-US" sz="825" spc="8">
                <a:solidFill>
                  <a:srgbClr val="FFFFFF"/>
                </a:solidFill>
              </a:rPr>
              <a:t> </a:t>
            </a:r>
            <a:r>
              <a:rPr lang="en-US" sz="825" spc="-4">
                <a:solidFill>
                  <a:srgbClr val="FFFFFF"/>
                </a:solidFill>
              </a:rPr>
              <a:t>FELICE</a:t>
            </a:r>
            <a:r>
              <a:rPr lang="en-US" sz="825" b="0" spc="-4">
                <a:solidFill>
                  <a:srgbClr val="FFFFFF"/>
                </a:solidFill>
              </a:rPr>
              <a:t>,</a:t>
            </a:r>
            <a:r>
              <a:rPr lang="en-US" sz="825" b="0" spc="195">
                <a:solidFill>
                  <a:srgbClr val="FFFFFF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DEPARTMENT</a:t>
            </a:r>
            <a:r>
              <a:rPr lang="en-US" sz="825" b="0" spc="8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OF</a:t>
            </a:r>
            <a:r>
              <a:rPr lang="en-US" sz="825" b="0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COMPUTER</a:t>
            </a:r>
            <a:r>
              <a:rPr lang="en-US" sz="825" b="0" spc="4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SCIENCE</a:t>
            </a:r>
            <a:r>
              <a:rPr lang="en-US" sz="825" b="0" spc="4">
                <a:solidFill>
                  <a:srgbClr val="CCFFCC"/>
                </a:solidFill>
              </a:rPr>
              <a:t> </a:t>
            </a:r>
            <a:r>
              <a:rPr lang="en-US" sz="825" b="0">
                <a:solidFill>
                  <a:srgbClr val="CCFFCC"/>
                </a:solidFill>
              </a:rPr>
              <a:t>AND ENGINEERING,</a:t>
            </a:r>
            <a:r>
              <a:rPr lang="en-US" sz="825" b="0" spc="4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UNIVERSITY</a:t>
            </a:r>
            <a:r>
              <a:rPr lang="en-US" sz="825" b="0" spc="8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OF</a:t>
            </a:r>
            <a:r>
              <a:rPr lang="en-US" sz="825" b="0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BOLOGNA,</a:t>
            </a:r>
            <a:r>
              <a:rPr lang="en-US" sz="825" b="0" spc="4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ITALY</a:t>
            </a:r>
            <a:endParaRPr lang="en-US" sz="825"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10/25/2023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25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28575">
              <a:spcBef>
                <a:spcPts val="34"/>
              </a:spcBef>
            </a:pPr>
            <a:fld id="{81D60167-4931-47E6-BA6A-407CBD079E47}" type="slidenum">
              <a:rPr lang="x-none" smtClean="0">
                <a:solidFill>
                  <a:prstClr val="white"/>
                </a:solidFill>
              </a:rPr>
              <a:pPr marL="28575">
                <a:spcBef>
                  <a:spcPts val="34"/>
                </a:spcBef>
              </a:pPr>
              <a:t>‹#›</a:t>
            </a:fld>
            <a:endParaRPr lang="x-non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351668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239557" y="898245"/>
            <a:ext cx="9712887" cy="6093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3877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1" i="0">
                <a:solidFill>
                  <a:srgbClr val="FFFF00"/>
                </a:solidFill>
                <a:latin typeface="Calibri"/>
                <a:cs typeface="Calibri"/>
              </a:defRPr>
            </a:lvl1pPr>
          </a:lstStyle>
          <a:p>
            <a:pPr marL="1381601">
              <a:spcBef>
                <a:spcPts val="30"/>
              </a:spcBef>
            </a:pPr>
            <a:r>
              <a:rPr lang="en-US" spc="4"/>
              <a:t>Io</a:t>
            </a:r>
            <a:r>
              <a:rPr lang="en-US"/>
              <a:t>T</a:t>
            </a:r>
            <a:r>
              <a:rPr lang="en-US" spc="4"/>
              <a:t> </a:t>
            </a:r>
            <a:r>
              <a:rPr lang="en-US" spc="-4"/>
              <a:t>S</a:t>
            </a:r>
            <a:r>
              <a:rPr lang="en-US"/>
              <a:t>E</a:t>
            </a:r>
            <a:r>
              <a:rPr lang="en-US" spc="-4"/>
              <a:t>NS</a:t>
            </a:r>
            <a:r>
              <a:rPr lang="en-US"/>
              <a:t>OR </a:t>
            </a:r>
            <a:r>
              <a:rPr lang="en-US" spc="-19"/>
              <a:t>D</a:t>
            </a:r>
            <a:r>
              <a:rPr lang="en-US" spc="-75"/>
              <a:t>A</a:t>
            </a:r>
            <a:r>
              <a:rPr lang="en-US" spc="-68"/>
              <a:t>T</a:t>
            </a:r>
            <a:r>
              <a:rPr lang="en-US"/>
              <a:t>A M</a:t>
            </a:r>
            <a:r>
              <a:rPr lang="en-US" spc="-4"/>
              <a:t>AN</a:t>
            </a:r>
            <a:r>
              <a:rPr lang="en-US" spc="-15"/>
              <a:t>A</a:t>
            </a:r>
            <a:r>
              <a:rPr lang="en-US" spc="-4"/>
              <a:t>G</a:t>
            </a:r>
            <a:r>
              <a:rPr lang="en-US"/>
              <a:t>EME</a:t>
            </a:r>
            <a:r>
              <a:rPr lang="en-US" spc="-4"/>
              <a:t>N</a:t>
            </a:r>
            <a:r>
              <a:rPr lang="en-US"/>
              <a:t>T</a:t>
            </a:r>
          </a:p>
          <a:p>
            <a:pPr marL="9525">
              <a:spcBef>
                <a:spcPts val="56"/>
              </a:spcBef>
            </a:pPr>
            <a:r>
              <a:rPr lang="en-US" sz="825" spc="-4">
                <a:solidFill>
                  <a:srgbClr val="FFFFFF"/>
                </a:solidFill>
              </a:rPr>
              <a:t>L.</a:t>
            </a:r>
            <a:r>
              <a:rPr lang="en-US" sz="825" spc="8">
                <a:solidFill>
                  <a:srgbClr val="FFFFFF"/>
                </a:solidFill>
              </a:rPr>
              <a:t> </a:t>
            </a:r>
            <a:r>
              <a:rPr lang="en-US" sz="825" spc="-4">
                <a:solidFill>
                  <a:srgbClr val="FFFFFF"/>
                </a:solidFill>
              </a:rPr>
              <a:t>BONONI,</a:t>
            </a:r>
            <a:r>
              <a:rPr lang="en-US" sz="825" spc="8">
                <a:solidFill>
                  <a:srgbClr val="FFFFFF"/>
                </a:solidFill>
              </a:rPr>
              <a:t> </a:t>
            </a:r>
            <a:r>
              <a:rPr lang="en-US" sz="825">
                <a:solidFill>
                  <a:srgbClr val="FFFFFF"/>
                </a:solidFill>
              </a:rPr>
              <a:t>M.</a:t>
            </a:r>
            <a:r>
              <a:rPr lang="en-US" sz="825" spc="8">
                <a:solidFill>
                  <a:srgbClr val="FFFFFF"/>
                </a:solidFill>
              </a:rPr>
              <a:t> </a:t>
            </a:r>
            <a:r>
              <a:rPr lang="en-US" sz="825" spc="-4">
                <a:solidFill>
                  <a:srgbClr val="FFFFFF"/>
                </a:solidFill>
              </a:rPr>
              <a:t>Di</a:t>
            </a:r>
            <a:r>
              <a:rPr lang="en-US" sz="825" spc="8">
                <a:solidFill>
                  <a:srgbClr val="FFFFFF"/>
                </a:solidFill>
              </a:rPr>
              <a:t> </a:t>
            </a:r>
            <a:r>
              <a:rPr lang="en-US" sz="825" spc="-4">
                <a:solidFill>
                  <a:srgbClr val="FFFFFF"/>
                </a:solidFill>
              </a:rPr>
              <a:t>FELICE</a:t>
            </a:r>
            <a:r>
              <a:rPr lang="en-US" sz="825" b="0" spc="-4">
                <a:solidFill>
                  <a:srgbClr val="FFFFFF"/>
                </a:solidFill>
              </a:rPr>
              <a:t>,</a:t>
            </a:r>
            <a:r>
              <a:rPr lang="en-US" sz="825" b="0" spc="195">
                <a:solidFill>
                  <a:srgbClr val="FFFFFF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DEPARTMENT</a:t>
            </a:r>
            <a:r>
              <a:rPr lang="en-US" sz="825" b="0" spc="8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OF</a:t>
            </a:r>
            <a:r>
              <a:rPr lang="en-US" sz="825" b="0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COMPUTER</a:t>
            </a:r>
            <a:r>
              <a:rPr lang="en-US" sz="825" b="0" spc="4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SCIENCE</a:t>
            </a:r>
            <a:r>
              <a:rPr lang="en-US" sz="825" b="0" spc="4">
                <a:solidFill>
                  <a:srgbClr val="CCFFCC"/>
                </a:solidFill>
              </a:rPr>
              <a:t> </a:t>
            </a:r>
            <a:r>
              <a:rPr lang="en-US" sz="825" b="0">
                <a:solidFill>
                  <a:srgbClr val="CCFFCC"/>
                </a:solidFill>
              </a:rPr>
              <a:t>AND ENGINEERING,</a:t>
            </a:r>
            <a:r>
              <a:rPr lang="en-US" sz="825" b="0" spc="4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UNIVERSITY</a:t>
            </a:r>
            <a:r>
              <a:rPr lang="en-US" sz="825" b="0" spc="8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OF</a:t>
            </a:r>
            <a:r>
              <a:rPr lang="en-US" sz="825" b="0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BOLOGNA,</a:t>
            </a:r>
            <a:r>
              <a:rPr lang="en-US" sz="825" b="0" spc="4">
                <a:solidFill>
                  <a:srgbClr val="CCFFCC"/>
                </a:solidFill>
              </a:rPr>
              <a:t> </a:t>
            </a:r>
            <a:r>
              <a:rPr lang="en-US" sz="825" b="0" spc="-4">
                <a:solidFill>
                  <a:srgbClr val="CCFFCC"/>
                </a:solidFill>
              </a:rPr>
              <a:t>ITALY</a:t>
            </a:r>
            <a:endParaRPr lang="en-US" sz="825"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>
                <a:solidFill>
                  <a:prstClr val="black">
                    <a:tint val="75000"/>
                  </a:prstClr>
                </a:solidFill>
              </a:rPr>
              <a:pPr/>
              <a:t>10/25/2023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825" b="0" i="0">
                <a:solidFill>
                  <a:schemeClr val="bg1"/>
                </a:solidFill>
                <a:latin typeface="Calibri"/>
                <a:cs typeface="Calibri"/>
              </a:defRPr>
            </a:lvl1pPr>
          </a:lstStyle>
          <a:p>
            <a:pPr marL="28575">
              <a:spcBef>
                <a:spcPts val="34"/>
              </a:spcBef>
            </a:pPr>
            <a:fld id="{81D60167-4931-47E6-BA6A-407CBD079E47}" type="slidenum">
              <a:rPr lang="x-none" smtClean="0">
                <a:solidFill>
                  <a:prstClr val="white"/>
                </a:solidFill>
              </a:rPr>
              <a:pPr marL="28575">
                <a:spcBef>
                  <a:spcPts val="34"/>
                </a:spcBef>
              </a:pPr>
              <a:t>‹#›</a:t>
            </a:fld>
            <a:endParaRPr lang="x-none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16297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5" Type="http://schemas.openxmlformats.org/officeDocument/2006/relationships/theme" Target="../theme/theme3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slideLayout" Target="../slideLayouts/slideLayout3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48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35630-4BFD-4F5B-B964-D087A3C4162E}" type="datetimeFigureOut">
              <a:rPr lang="en-US" smtClean="0"/>
              <a:t>10/25/2023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48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48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435A2F-F299-4957-8E3E-5AF9951320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56381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A3036D-9A5E-42E1-94AC-6E6BF649EB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C438D72-6069-4CAF-9D01-43899A9558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516B4CD-5C76-4FF3-A740-8008EC40558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48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81A2FA-7FF6-4646-969A-D52C4E983D74}" type="datetimeFigureOut">
              <a:rPr lang="ru-RU" smtClean="0"/>
              <a:t>25.10.2023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931E2F3-2551-459B-BA14-F0CE5169A6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48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7247104-E913-403A-BE11-4D4CBFA953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48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452B7A-447E-4971-B931-BB252122C11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39865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atinLnBrk="1"/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atinLnBrk="1"/>
            <a:fld id="{B29C6F6F-555C-483F-BE47-9699D57F1981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 latinLnBrk="1"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64090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5" r:id="rId2"/>
    <p:sldLayoutId id="2147483826" r:id="rId3"/>
    <p:sldLayoutId id="2147483827" r:id="rId4"/>
    <p:sldLayoutId id="2147483828" r:id="rId5"/>
    <p:sldLayoutId id="2147483829" r:id="rId6"/>
    <p:sldLayoutId id="2147483830" r:id="rId7"/>
    <p:sldLayoutId id="2147483831" r:id="rId8"/>
    <p:sldLayoutId id="2147483832" r:id="rId9"/>
    <p:sldLayoutId id="2147483833" r:id="rId10"/>
    <p:sldLayoutId id="2147483834" r:id="rId11"/>
    <p:sldLayoutId id="2147483835" r:id="rId12"/>
    <p:sldLayoutId id="2147483836" r:id="rId13"/>
    <p:sldLayoutId id="2147483837" r:id="rId14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sl2buy.com/cybersecurity/why-online-privacy-matters-to-all-types-of-business" TargetMode="External"/><Relationship Id="rId2" Type="http://schemas.openxmlformats.org/officeDocument/2006/relationships/hyperlink" Target="https://www.comparitech.com/net-admin/iot-device-monitoring/" TargetMode="External"/><Relationship Id="rId1" Type="http://schemas.openxmlformats.org/officeDocument/2006/relationships/slideLayout" Target="../slideLayouts/slideLayout2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habr.com/ru/company/dca/blog/268277" TargetMode="Externa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52" y="1679105"/>
            <a:ext cx="121919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36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BUSINESS MANAGEMENT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524933" y="3084950"/>
            <a:ext cx="10447867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r>
              <a:rPr lang="uz-Cyrl-U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8</a:t>
            </a:r>
            <a:r>
              <a:rPr lang="en-US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z-Cyrl-U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11D2836-220C-4EEE-BE21-D06E64194D29}"/>
              </a:ext>
            </a:extLst>
          </p:cNvPr>
          <p:cNvSpPr/>
          <p:nvPr/>
        </p:nvSpPr>
        <p:spPr>
          <a:xfrm>
            <a:off x="2862246" y="4367812"/>
            <a:ext cx="720575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DSc, professor</a:t>
            </a:r>
            <a:r>
              <a:rPr lang="uz-Cyrl-U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Kenjabaev</a:t>
            </a:r>
            <a:r>
              <a:rPr lang="uz-Cyrl-U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Aman </a:t>
            </a:r>
            <a:r>
              <a:rPr lang="en-US" sz="2800" b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Turguno</a:t>
            </a:r>
            <a:r>
              <a:rPr lang="uz-Cyrl-UZ" sz="28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vich</a:t>
            </a:r>
            <a:endParaRPr lang="ru-RU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B928432-B390-4C82-9F31-9C4880365B46}"/>
              </a:ext>
            </a:extLst>
          </p:cNvPr>
          <p:cNvSpPr txBox="1"/>
          <p:nvPr/>
        </p:nvSpPr>
        <p:spPr>
          <a:xfrm>
            <a:off x="2384189" y="3084950"/>
            <a:ext cx="8161867" cy="14367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IoT Internet of Things operating technologies in digital business management and its application in developed countries</a:t>
            </a:r>
          </a:p>
        </p:txBody>
      </p:sp>
    </p:spTree>
    <p:extLst>
      <p:ext uri="{BB962C8B-B14F-4D97-AF65-F5344CB8AC3E}">
        <p14:creationId xmlns:p14="http://schemas.microsoft.com/office/powerpoint/2010/main" val="9445610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5199236" y="621433"/>
            <a:ext cx="17936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REJA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9BA05F-B03F-FA07-C613-F22C8EACB193}"/>
              </a:ext>
            </a:extLst>
          </p:cNvPr>
          <p:cNvSpPr txBox="1"/>
          <p:nvPr/>
        </p:nvSpPr>
        <p:spPr>
          <a:xfrm>
            <a:off x="592016" y="1638402"/>
            <a:ext cx="10298897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spcBef>
                <a:spcPct val="50000"/>
              </a:spcBef>
              <a:defRPr/>
            </a:pPr>
            <a:r>
              <a:rPr lang="ru-RU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1.</a:t>
            </a:r>
            <a:r>
              <a:rPr lang="en-US" sz="4400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/>
                <a:ea typeface="+mj-ea"/>
                <a:cs typeface="+mj-cs"/>
              </a:rPr>
              <a:t> </a:t>
            </a:r>
            <a:r>
              <a:rPr lang="en-US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Buyumlar</a:t>
            </a:r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Interneti</a:t>
            </a:r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haqida</a:t>
            </a:r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ma`lumot</a:t>
            </a:r>
            <a:endParaRPr lang="ru-RU" altLang="ru-RU" sz="28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defRPr/>
            </a:pPr>
            <a:r>
              <a:rPr lang="ru-RU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Buyumlar</a:t>
            </a:r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Internetida</a:t>
            </a:r>
            <a:r>
              <a:rPr lang="en-US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xavfsizlik</a:t>
            </a:r>
            <a:br>
              <a:rPr lang="en-US" sz="44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/>
                <a:ea typeface="+mj-ea"/>
                <a:cs typeface="+mj-cs"/>
              </a:rPr>
            </a:br>
            <a:r>
              <a:rPr lang="ru-RU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Buyumlar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Interetida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xavfsizlik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maxfiylik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ta`minlash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bo`yicha</a:t>
            </a:r>
            <a: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800" dirty="0" err="1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tavsiyalar</a:t>
            </a:r>
            <a:br>
              <a:rPr lang="en-US" altLang="ru-RU" sz="2800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28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212844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298373" cy="945058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ma`lumot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3457" y="1296537"/>
            <a:ext cx="10345004" cy="3493827"/>
          </a:xfrm>
        </p:spPr>
        <p:txBody>
          <a:bodyPr>
            <a:normAutofit/>
          </a:bodyPr>
          <a:lstStyle/>
          <a:p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sog‘liqni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transport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tizimlarini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takomillashtirishdan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tortib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uylarimiz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joyimizni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yanada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qilishgacha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hayotimizning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jabhalarida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inqilob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imkoniyatiga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ilovalariga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ba'zi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misollar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-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Aqlli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uylar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termostatlar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yoritish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kameralari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masofadan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boshqarilishi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foydalanuvchilarning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afzalliklarini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o'rganishi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7263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380260" cy="904115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ma`lumot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818866" y="1255595"/>
            <a:ext cx="10522424" cy="3889612"/>
          </a:xfrm>
        </p:spPr>
        <p:txBody>
          <a:bodyPr>
            <a:normAutofit/>
          </a:bodyPr>
          <a:lstStyle/>
          <a:p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Narsalar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yillar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ammo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atamaning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1999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yilda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Britaniyalik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kashshofi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Kevin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Eshton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kiritilgan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IoT-ning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g'oyasi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kundalik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ob'ektlarni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bir-biri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kunlari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mashinadan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mashinaga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M2M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aloqaga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jarayonlarni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bir-biri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markaziy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serverlar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bog'lanadi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texnologiya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jarayonlarini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fabrikalar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omborlar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sharoitlarida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ishlatilgan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2000-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yillarning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oxirida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smartfonlarning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ko'tarilishi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simsiz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ko'payishi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iste'molchilarga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rivojlanishiga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to'lqini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aqlli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termostatlar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taqiladigan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fitnes-trekerlarni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vazifalarni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avtomatlashtirish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real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rejimida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taqdim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iste'molchilar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hayotini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qulayroq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98102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093657" cy="86317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ma`lumot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2513" y="1269242"/>
            <a:ext cx="10508777" cy="3220871"/>
          </a:xfrm>
        </p:spPr>
        <p:txBody>
          <a:bodyPr>
            <a:noAutofit/>
          </a:bodyPr>
          <a:lstStyle/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So'nggi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yillarda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rivojlanishda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sohalarga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kengayishda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Bluetooth Low Energy (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BLE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Zigbee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quvvatli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simsiz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kichik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arzon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narxlardagi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ko‘p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sonlarda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joylashtirilishi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aqlli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shaharlarning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bo'lishiga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sensorlar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transport,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havo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atrof-muhit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omillarini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ishlatiladi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texnologiyasi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sog'liqni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xo'jaligi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sohalarda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samaradorlik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mahsuldorlikni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qo'llanilmoqda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sensorlari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qishloq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xo'jaligida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ekinlarning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o'sishi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tuproq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namligini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sog'liqni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sohasida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bemorlarning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sog'lig'i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kuzatish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Umuman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olganda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tarixi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texnologiyaning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barqaror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evolyutsiyasi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kundalik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ob'ektlarni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ulashning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potentsial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afzalliklari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xabardorlikning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ortib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borishi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tavsiflanadi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o'sishda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etuklashda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ekan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u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kelgusi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yillarda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yashash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tarzimizni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shakllantirishda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tobora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rol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o'ynashi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6490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5218" y="163773"/>
            <a:ext cx="10590663" cy="846161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200" dirty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sz="half" idx="1"/>
          </p:nvPr>
        </p:nvSpPr>
        <p:spPr>
          <a:xfrm>
            <a:off x="838200" y="1255594"/>
            <a:ext cx="10014284" cy="4921369"/>
          </a:xfrm>
        </p:spPr>
        <p:txBody>
          <a:bodyPr>
            <a:normAutofit/>
          </a:bodyPr>
          <a:lstStyle/>
          <a:p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-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sizning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biznesingiz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xavfsizlikka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tug'dirishi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qator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zaifliklarini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tuzatishga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monitoring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Internet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bog'langan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tahdidlar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buzilishlardan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harakatidir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66966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366612" cy="849524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b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73457" y="1105471"/>
            <a:ext cx="9976513" cy="4176214"/>
          </a:xfrm>
        </p:spPr>
        <p:txBody>
          <a:bodyPr>
            <a:noAutofit/>
          </a:bodyPr>
          <a:lstStyle/>
          <a:p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maʼlumotlarini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ruxsatsiz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oʻzgartirish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oshkor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yoʻq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qilishdan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boʻyicha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koʻriladigan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chora-tadbirlarni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anglatadi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masala,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ko'pincha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sog'liqni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infratuzilma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nozik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muhitlarda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o'rnatiladi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buzilishi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jiddiy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oqibatlarga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ta'minlashda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qiyinchiliklar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muammolardan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ko'pincha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quvvatiga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xotiraga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choralarini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oshirishni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qiyinlashtiradi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apparat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ta'minotga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chora-tadbirlarning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kombinatsiyasini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128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366612" cy="767637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br>
              <a:rPr lang="en-US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00501" y="1105469"/>
            <a:ext cx="10713493" cy="3698543"/>
          </a:xfrm>
        </p:spPr>
        <p:txBody>
          <a:bodyPr>
            <a:noAutofit/>
          </a:bodyPr>
          <a:lstStyle/>
          <a:p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maʼlumotlarini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ruxsatsiz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oʻzgartirish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oshkor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yoʻq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qilishdan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boʻyicha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koʻriladigan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chora-tadbirlarni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anglatadi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masala,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ko'pincha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sog'liqni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sanoat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infratuzilma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nozik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muhitlarda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o'rnatiladi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erda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buzilishi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jiddiy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oqibatlarga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ta'minlashda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qancha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qiyinchiliklar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mavjud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muammolardan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ko'pincha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cheklangan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ishlov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quvvatiga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xotiraga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murakkab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choralarini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oshirishni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qiyinlashtiradi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apparat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ta'minotga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chora-tadbirlarning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kombinatsiyasini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oladi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6322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41413" y="340822"/>
            <a:ext cx="9885978" cy="655465"/>
          </a:xfrm>
        </p:spPr>
        <p:txBody>
          <a:bodyPr>
            <a:normAutofit fontScale="90000"/>
          </a:bodyPr>
          <a:lstStyle/>
          <a:p>
            <a:pPr marL="228600" lvl="0" indent="-228600">
              <a:spcBef>
                <a:spcPts val="1000"/>
              </a:spcBef>
            </a:pPr>
            <a:br>
              <a:rPr lang="en-US" dirty="0"/>
            </a:b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IoT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xavfsizligining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qanday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qiyinchiliklari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bor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  <a:b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1141410" y="1146413"/>
            <a:ext cx="4931844" cy="3643951"/>
          </a:xfrm>
        </p:spPr>
        <p:txBody>
          <a:bodyPr>
            <a:noAutofit/>
          </a:bodyPr>
          <a:lstStyle/>
          <a:p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xavfsizligini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tarmoqqa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ulangan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jismoniy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qurilmalariga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qaratilgan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kiberhujumlar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ehtimolidan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himoya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qiluvchi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kiberxavfsizlik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strategiyasi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himoya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mexanizmi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sifatida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tushunish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mumkin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Kuchli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xavfsizlik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bo'lmasa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ulangan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qanday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qurilmasi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oxir-oqibat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infiltratsiya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foydalanuvchi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ma'lumotlarini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o'g'irlash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tizimlarni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buzish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yomon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aktyor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tomonidan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buzish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murosaga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kelish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nazorat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qilish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uchun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zaifdir</a:t>
            </a:r>
            <a:endParaRPr lang="en-US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xavfsizligining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asosiy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muammosi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shundaki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katta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hajmdagi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turli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xil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IoT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qurilmalari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tarmoqqa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ulanishda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davom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etar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parallel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ravishda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hujum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yuzasi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keskin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kengaymoqda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 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Oxir-oqibat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butun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tarmoq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xavfsizligi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holati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eng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xavfsiz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qurilmaga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taqdim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etiladigan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yaxlitlik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himoya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darajasiga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8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kamayadi</a:t>
            </a:r>
            <a:r>
              <a:rPr lang="en-US" sz="1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ru-RU" sz="1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Объект 6"/>
          <p:cNvSpPr>
            <a:spLocks noGrp="1"/>
          </p:cNvSpPr>
          <p:nvPr>
            <p:ph sz="half" idx="2"/>
          </p:nvPr>
        </p:nvSpPr>
        <p:spPr>
          <a:xfrm>
            <a:off x="5991367" y="1173707"/>
            <a:ext cx="5056045" cy="3261815"/>
          </a:xfrm>
        </p:spPr>
        <p:txBody>
          <a:bodyPr>
            <a:normAutofit fontScale="25000" lnSpcReduction="20000"/>
          </a:bodyPr>
          <a:lstStyle/>
          <a:p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Inventarizatsiya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tarmoqdagi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qurilmalarni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ko'rinish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kontekstga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Tahdidlar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tuzatish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imkonsiz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operatsion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tizimlarida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o'rnatilgan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xavfsizlikning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yo'qligi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hajmi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boshqariladigan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boshqarilmaydigan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qurilmalaridan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yaratilgan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hajmdagi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Egalik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ichidagi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Xilma-xillik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cheksiz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shakllari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funktsiyalari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nuqtai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nazaridan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qurilmalarining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xilma-xilligi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Operatsiyalar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birlashma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inqirozi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bunda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operatsiyalar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ammo AT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holatiga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integratsiyalashuvi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72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sz="7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1934416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84976" cy="904115"/>
          </a:xfrm>
        </p:spPr>
        <p:txBody>
          <a:bodyPr>
            <a:normAutofit fontScale="90000"/>
          </a:bodyPr>
          <a:lstStyle/>
          <a:p>
            <a:pPr marL="228600" lvl="0" indent="-228600">
              <a:spcBef>
                <a:spcPts val="1000"/>
              </a:spcBef>
            </a:pPr>
            <a:br>
              <a:rPr lang="en-US" sz="29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Qaysi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IoT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qurilmalari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xavfsizlik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muammolarining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eng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yuqori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ulushiga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27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ega</a:t>
            </a:r>
            <a: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  <a:br>
              <a:rPr lang="en-US" sz="27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7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96035" y="1132764"/>
            <a:ext cx="10672549" cy="3712191"/>
          </a:xfrm>
        </p:spPr>
        <p:txBody>
          <a:bodyPr>
            <a:normAutofit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tez-tez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uchraydigan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ba'zilari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skanerlash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masofaviy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kodni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buyruqlar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usullardan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oshiriladigan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ekspluatatsiyalardir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41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foizi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zaifliklaridan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chunki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IT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maʼlum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zaif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tomonlardan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tarmoqqa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skanerdan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oʻtkazadi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buzgandan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so'ng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zaif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birma-bir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lateral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ochiladi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394123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7922" y="365127"/>
            <a:ext cx="10672550" cy="535625"/>
          </a:xfrm>
        </p:spPr>
        <p:txBody>
          <a:bodyPr>
            <a:normAutofit fontScale="90000"/>
          </a:bodyPr>
          <a:lstStyle/>
          <a:p>
            <a:pPr marL="228600" lvl="0" indent="-228600" algn="ctr">
              <a:spcBef>
                <a:spcPts val="1000"/>
              </a:spcBef>
            </a:pPr>
            <a:br>
              <a:rPr lang="en-US" sz="22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br>
              <a:rPr lang="en-US" sz="2200" b="1" dirty="0">
                <a:solidFill>
                  <a:prstClr val="black"/>
                </a:solidFill>
                <a:latin typeface="Calibri"/>
                <a:ea typeface="+mn-ea"/>
                <a:cs typeface="+mn-cs"/>
              </a:rPr>
            </a:b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IoT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xavfsizligiga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qanday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tahdidlar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bor</a:t>
            </a:r>
            <a: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  <a:t>?</a:t>
            </a:r>
            <a:br>
              <a:rPr lang="en-US" sz="3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838200" y="1201003"/>
            <a:ext cx="10202839" cy="3330054"/>
          </a:xfrm>
        </p:spPr>
        <p:txBody>
          <a:bodyPr>
            <a:normAutofit fontScale="92500"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Vaqti-vaqti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sinovdan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o'tgan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zamonaviy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IT-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eskirgan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hisoblangan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taktikalaridan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ba'zilarini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qo'llashdan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tengdoshlar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orasidagi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buyruq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boshqaruv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(C2)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aloqasi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o'z-o'zidan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tarqaladigan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qurtlari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bo'ladigan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taktikasidir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gorizonti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qurtlari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aslida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botnetlariga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qaraganda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Ikkala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taktika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korxonadagi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biznes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operatsiyalarini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o'nlab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yillar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saqlanib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OT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protokollariga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03541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199" y="365128"/>
            <a:ext cx="10530385" cy="713046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br>
              <a:rPr 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96037" y="1132764"/>
            <a:ext cx="10317706" cy="3411940"/>
          </a:xfrm>
        </p:spPr>
        <p:txBody>
          <a:bodyPr>
            <a:noAutofit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himoyasi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tizimlari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kontekstida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to'planishi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almashishini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huquqini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anglatadi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odatda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atrof-muhit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aloqada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odamlar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to'playdigan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sensorlar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texnologiyalar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maʼlumotlar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biometrik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maʼlumotlar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joylashuv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maʼlumotlari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xatti-harakatlar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namunalari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maʼlumotlarni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oʻz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400201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584976" cy="822228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b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6980" y="1255594"/>
            <a:ext cx="10385946" cy="4517409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ayniqsa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agar u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shaxsning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bilimi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roziligisiz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shaxsning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niyatidan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maqsadlarda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foydalanilsa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bog'liq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muammolarni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chiqarishi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xavotirlarni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-da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choralar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Misol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vazifasini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zarur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minimal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miqdordagi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ruxsatsiz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anonimlashtirilishi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shifrlanishi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foydalanuvchilarga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berilishi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to'plashdan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kechish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voz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kechish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o'chirish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to'g'risidagi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reglament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GDPR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Kaliforniya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iste'molchilarining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to'g'risidagi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CCPA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shuningdek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oshkor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standartlarini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belgilash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shaxslarga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huquqlar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o'ynaydi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o'chirish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53542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339316" cy="86317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241946"/>
            <a:ext cx="10330218" cy="4894073"/>
          </a:xfrm>
        </p:spPr>
        <p:txBody>
          <a:bodyPr>
            <a:normAutofit/>
          </a:bodyPr>
          <a:lstStyle/>
          <a:p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darajadagi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imkoniyatlariga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qurilmalarning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ko‘pligi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muammolarini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keltirib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chiqardi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tahdidlarining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ba'zilari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quyidagilarni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Zaif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parollar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Ko'pgina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taxmin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buzish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parollar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birga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shafqatsiz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kuch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hujumlariga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himoyasiz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viruslar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buzishi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tajovuzkorlarga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ma'lumotlarga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kirishiga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beradigan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viruslar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zararlangan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aloqa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Ko'pgina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shifrlanmagan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kanallar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muloqot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tajovuzkorlar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tutib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olinishi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o'g'irlash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ishlatilishi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47444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243782" cy="699397"/>
          </a:xfrm>
        </p:spPr>
        <p:txBody>
          <a:bodyPr>
            <a:normAutofit/>
          </a:bodyPr>
          <a:lstStyle/>
          <a:p>
            <a:pPr algn="ctr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DAVOMI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23331" y="1241946"/>
            <a:ext cx="10604311" cy="4517409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Xizmatni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rad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tajovuzkorlar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ko‘rsatishni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rad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oshirishi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trafik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to‘ldirishi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yaroqsiz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keltirishi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hujumlar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manipulyatsiya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tajovuzkorlarga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nozik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sozlamalarini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o'zgartirish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o'rnatish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yangilanishlarining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yo'qligi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Ko'pgina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mo'ljallanmagan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vaqt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o'tishi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bo'ladigan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tahdidlarga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qarshi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qoldiradi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tahdidlarni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shifrlash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faktorli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autentifikatsiya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kuchli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choralarini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qo'llash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muhimdir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2946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489442" cy="1054240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Interetida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tavsiyalar</a:t>
            </a:r>
            <a:br>
              <a:rPr lang="ru-RU" b="1" dirty="0"/>
            </a:b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4400" y="1364776"/>
            <a:ext cx="10317707" cy="4503761"/>
          </a:xfrm>
        </p:spPr>
        <p:txBody>
          <a:bodyPr>
            <a:normAutofit fontScale="70000" lnSpcReduction="20000"/>
          </a:bodyPr>
          <a:lstStyle/>
          <a:p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langan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to'planadigan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uzatiladigan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katta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hajmdagi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tufayli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siyosati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ko'pincha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foydalanuvchilar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joylashuvi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sog'lig'i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imtiyozlari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nozik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to'playdi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siyosatini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chiqishda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e'tiborga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olinishi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omillardan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ba'zilari</a:t>
            </a:r>
            <a:r>
              <a:rPr lang="ru-RU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endParaRPr lang="en-US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Autentifikatsiya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avtorizatsiya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vakolatli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foydalanuvchilar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ularga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kirishini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2.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shifrlash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Ruxsatsiz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kirishning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uzatish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shifrlash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3.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proshivka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yangilanishlari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zaifliklarini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proshivka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yangilanishlarini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4.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Foydalanuvchining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maxfiyligi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to'plangan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ma'lumotlar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miqdorini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minimallashtirish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etilgan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maqsadlarda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ishlatilishini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foydalanuvchilarning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maxfiyligini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mo'ljallangan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Normativ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muvofiqlik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maʼlumotlarni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qonunlari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amaldagi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boʻlishi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5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5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11247429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4426" y="378774"/>
            <a:ext cx="105156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Interetida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tavsiyalar</a:t>
            </a:r>
            <a:br>
              <a:rPr lang="ru-RU" dirty="0"/>
            </a:b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21368" y="1460310"/>
            <a:ext cx="11051933" cy="3957851"/>
          </a:xfrm>
        </p:spPr>
        <p:txBody>
          <a:bodyPr>
            <a:normAutofit/>
          </a:bodyPr>
          <a:lstStyle/>
          <a:p>
            <a:pPr fontAlgn="base"/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qurilmasini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sozlang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Ko'pgina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bozorga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chiqariladi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Masalan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aqlli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aqlli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jihozlari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olishingiz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ishlatishingiz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mumkin.Odamlar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tarqalgan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tendentsiya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sozlangan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qutidan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chiqarishdan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darhol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o'ylash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maxfiylikni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yo'qligiga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muhimdir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2129955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462146" cy="1122479"/>
          </a:xfrm>
        </p:spPr>
        <p:txBody>
          <a:bodyPr>
            <a:normAutofit fontScale="90000"/>
          </a:bodyPr>
          <a:lstStyle/>
          <a:p>
            <a:pPr algn="ctr"/>
            <a:br>
              <a:rPr lang="en-US" sz="3600" dirty="0">
                <a:latin typeface="Times New Roman" pitchFamily="18" charset="0"/>
                <a:cs typeface="Times New Roman" pitchFamily="18" charset="0"/>
              </a:rPr>
            </a:b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Interetida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tavsiyalar</a:t>
            </a:r>
            <a:b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696036" y="1351129"/>
            <a:ext cx="5677468" cy="3698544"/>
          </a:xfrm>
        </p:spPr>
        <p:txBody>
          <a:bodyPr>
            <a:normAutofit fontScale="40000" lnSpcReduction="20000"/>
          </a:bodyPr>
          <a:lstStyle/>
          <a:p>
            <a:pPr fontAlgn="base"/>
            <a:endParaRPr lang="en-US" b="1" dirty="0"/>
          </a:p>
          <a:p>
            <a:pPr fontAlgn="base"/>
            <a:r>
              <a:rPr lang="en-US" sz="5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bilib</a:t>
            </a:r>
            <a:r>
              <a:rPr lang="en-US" sz="5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oling</a:t>
            </a:r>
            <a:endParaRPr lang="ru-RU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Bozordan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"Internet of Things"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qurilmasini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olganingizda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kundalik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foydalanishni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o'rganasiz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bo'lmaydi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Bu ideal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emas.Yangi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sozlamalari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konfiguratsiyasi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noyob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xususiyatlari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o'rnatish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qayta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sozlash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qatlamli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xavfsizlikni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qo'shish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boshqalar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iloji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boricha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ko'proq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ma'lumot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olishga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harakat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Bunga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qo'shimcha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tarmoqqa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ulangan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qurilmalarni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kuzatib</a:t>
            </a:r>
            <a:r>
              <a:rPr lang="en-US" sz="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boring.</a:t>
            </a:r>
            <a:endParaRPr lang="ru-RU" sz="5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42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6005015" y="1473958"/>
            <a:ext cx="5677469" cy="3821373"/>
          </a:xfrm>
        </p:spPr>
        <p:txBody>
          <a:bodyPr>
            <a:noAutofit/>
          </a:bodyPr>
          <a:lstStyle/>
          <a:p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Qurilmalaringizni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yangilab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turing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Aksariyat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proshivka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xatolar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bo'shliqlarini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tuzatishni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internetga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ulanganda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avtomatik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xususiyatiga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yo'qligini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chiqaruvchidan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tekshiring.Agar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bo'lmasa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qo'lda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yangilashingiz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bo'ladi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Agar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parol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ta'minlansa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o'zingiz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tanlagan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yagona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parolga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o'zgartiring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qurilmalarining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standart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parollari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kiberjinoyatchilar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taxmindir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8394502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421203" cy="1081536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tavsiyalar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91570" y="1433015"/>
            <a:ext cx="5228230" cy="3848669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sz="29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Loginlaringizni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noyob</a:t>
            </a:r>
            <a:r>
              <a:rPr lang="ru-RU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9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saqlang</a:t>
            </a:r>
            <a:endParaRPr lang="ru-RU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Agar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sizda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qurilmalaringiz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noyob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login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parollarini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muhimdir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paroldan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oson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bo'lishi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Ammo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xakerlarga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qatlamlarini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buzish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qurilmalaringizni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qilishni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osonlashtiradi.Parolni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o'rnatganingizda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harflar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raqamlar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belgilar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kombinatsiyasidan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ismingiz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mobil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raqamingiz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pochta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raqamingiz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yoqtirishlar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uzunroq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parolni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tanlang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Bugungi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kunda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ko'pgina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ikki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faktorli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autentifikatsiya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kabi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ko'p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qatlamli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imkoniyatlari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ta'minlangan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Iloji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boricha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ilg'or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variantlardan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9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foydalaning</a:t>
            </a:r>
            <a:r>
              <a:rPr lang="en-US" sz="29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9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/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5977719" y="1433016"/>
            <a:ext cx="5349923" cy="3998794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Barcha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IoT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qurilmalaringizni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kuzatib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2"/>
              </a:rPr>
              <a:t>boring</a:t>
            </a:r>
            <a:endParaRPr lang="ru-RU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 fontAlgn="base"/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juda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zo'r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ko'rinadi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lekin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qiyin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Ammo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agar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siz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haqiqatan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ham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onlayn</a:t>
            </a:r>
            <a:r>
              <a:rPr lang="ru-RU" u="sng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ru-RU" u="sng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  <a:hlinkClick r:id="rId3"/>
              </a:rPr>
              <a:t>biznesingiz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maxfiyligi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haqida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qayg'urayotgan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bo'lsangiz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 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qurilmalaringizni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diqqat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kuzatib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muhimdir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qatlamlarining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an'anaviy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turiga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to'liq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tayanmang.Har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noodatiy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hodisalarni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real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vaqtda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kuzatib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borish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imkoniyatini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taklif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qiluvchi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yechimlarini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Yodda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tutish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bo'lgan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narsa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tarmog'ingizga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kirishiga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ruxsat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berishda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ehtiyot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so'nggi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dasturiy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ta'minot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ishlayotganligiga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bo'shliqlari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yomon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obro'ga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yangilangan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versiyadan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foydalanayotganligiga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ru-RU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sz="1400" dirty="0"/>
          </a:p>
        </p:txBody>
      </p:sp>
    </p:spTree>
    <p:extLst>
      <p:ext uri="{BB962C8B-B14F-4D97-AF65-F5344CB8AC3E}">
        <p14:creationId xmlns:p14="http://schemas.microsoft.com/office/powerpoint/2010/main" val="34317766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838200" y="365128"/>
            <a:ext cx="10448499" cy="116342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Buyumlar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Interetida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maxfiylik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ta`minlash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bo`yicha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tavsiyalar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838200" y="1825625"/>
            <a:ext cx="10462146" cy="2623545"/>
          </a:xfrm>
        </p:spPr>
        <p:txBody>
          <a:bodyPr>
            <a:noAutofit/>
          </a:bodyPr>
          <a:lstStyle/>
          <a:p>
            <a:pPr fontAlgn="base"/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Agar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qurilmangiz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nechta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funksiyalarga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boʻlsa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sizga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barchasi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boʻlmasa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oʻzingiz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foydalanadigan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funksiyalarni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yoqing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yoʻqlarini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oʻchiring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sizni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tahdidlarining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yukidan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qutqarishi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O'zingizga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IoT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hech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qachon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Wi-Fi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tarmog'idan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foydalanmang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Wi-Fi-dan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necha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daqiqa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soat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foydalangandan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so'ng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xuddi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qurilmalarni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uy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tarmog'ingizga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ulaysiz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vaziyat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yomonlashganda.Qurilmalaringizga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jamoat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joylaridan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kirgan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troyanlar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dasturlar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osongina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uy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tarmog'ingizga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o'tib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maxfiyligingizga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jiddiy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tahdid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soladi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Wi-Fi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tarmog'idan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fikr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emasligining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sababi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shundaki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yangilanishiga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kafolat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yo'q</a:t>
            </a:r>
            <a:r>
              <a:rPr lang="ru-RU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 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Agar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siz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umuman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tarmoqdan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foydalanishingiz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bo'lsa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buni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ishonchli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VPN (Virtual Private Network)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yordamida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oshirganingizga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ishonch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qiling</a:t>
            </a:r>
            <a:r>
              <a:rPr lang="en-US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endParaRPr lang="ru-RU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57641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53B59D4-55E0-40E4-907E-12057D568902}"/>
              </a:ext>
            </a:extLst>
          </p:cNvPr>
          <p:cNvSpPr txBox="1"/>
          <p:nvPr/>
        </p:nvSpPr>
        <p:spPr>
          <a:xfrm>
            <a:off x="321819" y="189655"/>
            <a:ext cx="10278535" cy="6433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Адабиётлар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ва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интернет </a:t>
            </a:r>
            <a:r>
              <a:rPr lang="ru-RU" sz="2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сайтлари</a:t>
            </a:r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Радченко И., Николаев И., Технологии и инфраструктура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Big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Учебное пособие. –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Санк-петербург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 ИТМО, 2018. 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368935" algn="l"/>
                <a:tab pos="630555" algn="l"/>
              </a:tabLs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Маркова В.Д.. Цифровая экономика. Учебник. :М.-“ИНФРА-М” 2019.-186 стр..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368935" algn="l"/>
                <a:tab pos="630555" algn="l"/>
              </a:tabLs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Цифровая трансформация бизнеса: Изменение бизнес-модели для организации нового поколения / Питер Вайл, Стефани Ворнер ; Пер. с англ. — М. : Альпина Паблишер, 2019. — 257 с.</a:t>
            </a:r>
            <a:endParaRPr lang="en-US" sz="1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Интернет вещей. Новая технологическая революция  /  М. 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Кранц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—  «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Эксмо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»,  2017.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Top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Business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Awards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 ISBN 978-5-04-090627-7</a:t>
            </a:r>
            <a:r>
              <a:rPr lang="en-US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indent="-342900"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https://data-flair.training/blogs/hadoop-ecosystem-components/ 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Big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от А до Я. Часть 1: Принципы работы с большими данными, парадигма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MapReduce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https://habr.com/ru/post/267361/ 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Big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от А до Я. Часть 2: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Hadoop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https://habr.com/ru/company/dca/blog/268277</a:t>
            </a:r>
            <a:endParaRPr lang="ru-RU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71450" lvl="0" indent="-342900" algn="just" fontAlgn="base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80340" algn="l"/>
                <a:tab pos="540385" algn="l"/>
              </a:tabLs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Akaev A.A., KenjabaevA.T., Ilxamova Yo.S., Jumaniyozova M.Yu. Iqtisodiyotda axborot komplekslari va texnologiyalari. Darslik.T.-“Fan va texnologiya”. 2019.- 510 bet.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71450" lvl="0" indent="-342900" algn="just" fontAlgn="base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80340" algn="l"/>
                <a:tab pos="540385" algn="l"/>
              </a:tabLs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Kenjabaev A.T., Ikramov M.M., Allanazarov A.A.. Axborot-kommunikatsiya  texnologiyalari. O‘quv-qo‘llanma.T.-“O‘zbekitson faylasuflari milliy jamiyati nashriyoti”. 2017.- 408 bet.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71450" lvl="0" indent="-342900" algn="just" fontAlgn="base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80340" algn="l"/>
                <a:tab pos="540385" algn="l"/>
              </a:tabLst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Цифровая экономика: Учебник / Авторы-составители: Л. А. Каргина, С. Л. Лебедева [и др.]; под ред. Л. А. Каргиной. — М.: Прометей, 2020. — 222 с.</a:t>
            </a:r>
          </a:p>
          <a:p>
            <a:pPr marL="342900" marR="171450" lvl="0" indent="-342900" algn="just" fontAlgn="base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80340" algn="l"/>
                <a:tab pos="540385" algn="l"/>
              </a:tabLst>
            </a:pPr>
            <a:r>
              <a:rPr lang="uz-Cyrl-UZ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Lapidus L. sifrovaya ekonomika. Upravlenie elektronnыm biznesom i elektronnoy kommersiey. Uchebnik. M.: INFRA-M, 2019.- 348 str. </a:t>
            </a:r>
            <a:endParaRPr lang="en-US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171450" lvl="0" indent="-342900" algn="just" fontAlgn="base" hangingPunct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  <a:tabLst>
                <a:tab pos="180340" algn="l"/>
                <a:tab pos="540385" algn="l"/>
              </a:tabLst>
            </a:pPr>
            <a:r>
              <a:rPr lang="ru-RU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Технологии четвертой промышленной революции: [перевод с английского] / Клаус Шваб, Николас  Девис. Москва: </a:t>
            </a:r>
            <a:r>
              <a:rPr lang="ru-RU" sz="1600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Эксмо</a:t>
            </a:r>
            <a:r>
              <a:rPr lang="ru-RU" sz="1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2022.-320с.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506911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013505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UCHUN RAXMAT</a:t>
            </a:r>
          </a:p>
        </p:txBody>
      </p:sp>
    </p:spTree>
    <p:extLst>
      <p:ext uri="{BB962C8B-B14F-4D97-AF65-F5344CB8AC3E}">
        <p14:creationId xmlns:p14="http://schemas.microsoft.com/office/powerpoint/2010/main" val="53016415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1_디자인 사용자 지정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6633</TotalTime>
  <Words>2736</Words>
  <Application>Microsoft Office PowerPoint</Application>
  <PresentationFormat>Широкоэкранный</PresentationFormat>
  <Paragraphs>95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맑은 고딕</vt:lpstr>
      <vt:lpstr>Arial</vt:lpstr>
      <vt:lpstr>Calibri</vt:lpstr>
      <vt:lpstr>Calibri Light</vt:lpstr>
      <vt:lpstr>Times New Roman</vt:lpstr>
      <vt:lpstr>Тема Office</vt:lpstr>
      <vt:lpstr>1_Тема Office</vt:lpstr>
      <vt:lpstr>11_디자인 사용자 지정</vt:lpstr>
      <vt:lpstr>Презентация PowerPoint</vt:lpstr>
      <vt:lpstr>Презентация PowerPoint</vt:lpstr>
      <vt:lpstr>Buyumlar Interneti haqida ma`lumot</vt:lpstr>
      <vt:lpstr>Buyumlar Interneti haqida ma`lumot</vt:lpstr>
      <vt:lpstr>Buyumlar Interneti haqida ma`lumot</vt:lpstr>
      <vt:lpstr> Buyumlar Internetida xavfsizlik </vt:lpstr>
      <vt:lpstr>Buyumlar Internetida xavfsizlik </vt:lpstr>
      <vt:lpstr> Buyumlar Internetida xavfsizlik </vt:lpstr>
      <vt:lpstr> IoT xavfsizligining qanday qiyinchiliklari bor? </vt:lpstr>
      <vt:lpstr> Qaysi IoT qurilmalari xavfsizlik muammolarining eng yuqori ulushiga ega? </vt:lpstr>
      <vt:lpstr>  IoT xavfsizligiga qanday tahdidlar bor? </vt:lpstr>
      <vt:lpstr> Buyumlar Internetida maxfiylik </vt:lpstr>
      <vt:lpstr> Buyumlar Internetida maxfiylik </vt:lpstr>
      <vt:lpstr>Buyumlar Internetida maxfiylik</vt:lpstr>
      <vt:lpstr>DAVOMI</vt:lpstr>
      <vt:lpstr> Buyumlar Interetida xavfsizlik va maxfiylik ta`minlash bo`yicha tavsiyalar </vt:lpstr>
      <vt:lpstr>Buyumlar Interetida xavfsizlik va maxfiylik ta`minlash bo`yicha tavsiyalar </vt:lpstr>
      <vt:lpstr> Buyumlar Interetida xavfsizlik va maxfiylik ta`minlash bo`yicha tavsiyalar </vt:lpstr>
      <vt:lpstr>Buyumlar Interetida xavfsizlik va maxfiylik ta`minlash bo`yicha tavsiyalar</vt:lpstr>
      <vt:lpstr>Buyumlar Interetida xavfsizlik va maxfiylik ta`minlash bo`yicha tavsiyalar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Baxodir Alimov</dc:creator>
  <cp:lastModifiedBy>Kenjaboyev Aman Turgunovich</cp:lastModifiedBy>
  <cp:revision>433</cp:revision>
  <cp:lastPrinted>2022-10-03T10:01:23Z</cp:lastPrinted>
  <dcterms:created xsi:type="dcterms:W3CDTF">2022-09-13T04:39:11Z</dcterms:created>
  <dcterms:modified xsi:type="dcterms:W3CDTF">2023-10-25T05:00:06Z</dcterms:modified>
</cp:coreProperties>
</file>