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37"/>
  </p:notesMasterIdLst>
  <p:sldIdLst>
    <p:sldId id="256" r:id="rId2"/>
    <p:sldId id="302" r:id="rId3"/>
    <p:sldId id="340" r:id="rId4"/>
    <p:sldId id="342" r:id="rId5"/>
    <p:sldId id="344" r:id="rId6"/>
    <p:sldId id="305" r:id="rId7"/>
    <p:sldId id="259" r:id="rId8"/>
    <p:sldId id="309" r:id="rId9"/>
    <p:sldId id="262" r:id="rId10"/>
    <p:sldId id="322" r:id="rId11"/>
    <p:sldId id="323" r:id="rId12"/>
    <p:sldId id="324" r:id="rId13"/>
    <p:sldId id="326" r:id="rId14"/>
    <p:sldId id="346" r:id="rId15"/>
    <p:sldId id="328" r:id="rId16"/>
    <p:sldId id="347" r:id="rId17"/>
    <p:sldId id="330" r:id="rId18"/>
    <p:sldId id="348" r:id="rId19"/>
    <p:sldId id="332" r:id="rId20"/>
    <p:sldId id="349" r:id="rId21"/>
    <p:sldId id="337" r:id="rId22"/>
    <p:sldId id="350" r:id="rId23"/>
    <p:sldId id="334" r:id="rId24"/>
    <p:sldId id="351" r:id="rId25"/>
    <p:sldId id="312" r:id="rId26"/>
    <p:sldId id="264" r:id="rId27"/>
    <p:sldId id="265" r:id="rId28"/>
    <p:sldId id="266" r:id="rId29"/>
    <p:sldId id="267" r:id="rId30"/>
    <p:sldId id="268" r:id="rId31"/>
    <p:sldId id="269" r:id="rId32"/>
    <p:sldId id="338" r:id="rId33"/>
    <p:sldId id="339" r:id="rId34"/>
    <p:sldId id="352" r:id="rId35"/>
    <p:sldId id="278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53" autoAdjust="0"/>
    <p:restoredTop sz="94660"/>
  </p:normalViewPr>
  <p:slideViewPr>
    <p:cSldViewPr snapToGrid="0">
      <p:cViewPr varScale="1">
        <p:scale>
          <a:sx n="123" d="100"/>
          <a:sy n="123" d="100"/>
        </p:scale>
        <p:origin x="120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EB56C91-80F2-4F57-A534-12270326596F}" type="doc">
      <dgm:prSet loTypeId="urn:microsoft.com/office/officeart/2005/8/layout/list1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1E4BFCB2-CE2D-4245-A528-FBC39FBCE264}">
      <dgm:prSet phldrT="[Текст]" custT="1"/>
      <dgm:spPr/>
      <dgm:t>
        <a:bodyPr/>
        <a:lstStyle/>
        <a:p>
          <a:r>
            <a:rPr lang="en-US" sz="280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Bitcoin</a:t>
          </a:r>
          <a:r>
            <a:rPr lang="en-US" sz="2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BTC </a:t>
          </a:r>
          <a:r>
            <a:rPr lang="en-US" sz="280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emissiyasi</a:t>
          </a:r>
          <a:r>
            <a:rPr lang="en-US" sz="2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21 million</a:t>
          </a:r>
          <a:r>
            <a:rPr lang="en-US" sz="2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en-US" sz="28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6C86E0F-3C94-40BA-AAF7-D257175D78AA}" type="parTrans" cxnId="{98F2023A-B083-4832-B54B-3D2DE2BB1BE1}">
      <dgm:prSet/>
      <dgm:spPr/>
      <dgm:t>
        <a:bodyPr/>
        <a:lstStyle/>
        <a:p>
          <a:endParaRPr lang="en-US"/>
        </a:p>
      </dgm:t>
    </dgm:pt>
    <dgm:pt modelId="{ADD1D97A-BC45-40A1-B634-51E63FB49F46}" type="sibTrans" cxnId="{98F2023A-B083-4832-B54B-3D2DE2BB1BE1}">
      <dgm:prSet/>
      <dgm:spPr/>
      <dgm:t>
        <a:bodyPr/>
        <a:lstStyle/>
        <a:p>
          <a:endParaRPr lang="en-US"/>
        </a:p>
      </dgm:t>
    </dgm:pt>
    <dgm:pt modelId="{9C3A2BA8-8816-454F-ACDB-B9CE3E94892C}">
      <dgm:prSet phldrT="[Текст]" custT="1"/>
      <dgm:spPr/>
      <dgm:t>
        <a:bodyPr/>
        <a:lstStyle/>
        <a:p>
          <a:r>
            <a:rPr lang="en-US" sz="280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Ethereum-aqlli</a:t>
          </a:r>
          <a:r>
            <a:rPr lang="en-US" sz="2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shartnomalar</a:t>
          </a:r>
          <a:r>
            <a:rPr lang="en-US" sz="2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asosida</a:t>
          </a:r>
          <a:r>
            <a:rPr lang="en-US" sz="2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nomarkazlashgan</a:t>
          </a:r>
          <a:r>
            <a:rPr lang="en-US" sz="2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onlayn</a:t>
          </a:r>
          <a:r>
            <a:rPr lang="en-US" sz="2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xizmatlar</a:t>
          </a:r>
          <a:r>
            <a:rPr lang="en-US" sz="2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yaratish</a:t>
          </a:r>
          <a:r>
            <a:rPr lang="en-US" sz="2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platforma</a:t>
          </a:r>
          <a:endParaRPr lang="en-US" sz="28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F9D7A09-FDE4-4409-9B48-6D2F030DB652}" type="parTrans" cxnId="{064D4B74-4B17-404F-A85D-19882C241F4E}">
      <dgm:prSet/>
      <dgm:spPr/>
      <dgm:t>
        <a:bodyPr/>
        <a:lstStyle/>
        <a:p>
          <a:endParaRPr lang="en-US"/>
        </a:p>
      </dgm:t>
    </dgm:pt>
    <dgm:pt modelId="{93E3D001-BCBB-433E-97C1-52FD3AB4379F}" type="sibTrans" cxnId="{064D4B74-4B17-404F-A85D-19882C241F4E}">
      <dgm:prSet/>
      <dgm:spPr/>
      <dgm:t>
        <a:bodyPr/>
        <a:lstStyle/>
        <a:p>
          <a:endParaRPr lang="en-US"/>
        </a:p>
      </dgm:t>
    </dgm:pt>
    <dgm:pt modelId="{C8FB11DC-38AC-4A28-9D78-9924B0714A37}">
      <dgm:prSet phldrT="[Текст]" custT="1"/>
      <dgm:spPr/>
      <dgm:t>
        <a:bodyPr/>
        <a:lstStyle/>
        <a:p>
          <a:r>
            <a:rPr lang="en-US" sz="280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Litecoin</a:t>
          </a:r>
          <a:r>
            <a:rPr lang="en-US" sz="2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 LTC </a:t>
          </a:r>
          <a:r>
            <a:rPr lang="en-US" sz="280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emissiyasi</a:t>
          </a:r>
          <a:r>
            <a:rPr lang="en-US" sz="2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 84 million</a:t>
          </a:r>
        </a:p>
      </dgm:t>
    </dgm:pt>
    <dgm:pt modelId="{9C504B68-9533-4C5A-8E2F-AE249F7FC551}" type="parTrans" cxnId="{76CC4690-DF24-4840-A4BA-6FF3099D04A7}">
      <dgm:prSet/>
      <dgm:spPr/>
      <dgm:t>
        <a:bodyPr/>
        <a:lstStyle/>
        <a:p>
          <a:endParaRPr lang="en-US"/>
        </a:p>
      </dgm:t>
    </dgm:pt>
    <dgm:pt modelId="{4BDE9D39-EED1-4732-B92B-3BE00571DF70}" type="sibTrans" cxnId="{76CC4690-DF24-4840-A4BA-6FF3099D04A7}">
      <dgm:prSet/>
      <dgm:spPr/>
      <dgm:t>
        <a:bodyPr/>
        <a:lstStyle/>
        <a:p>
          <a:endParaRPr lang="en-US"/>
        </a:p>
      </dgm:t>
    </dgm:pt>
    <dgm:pt modelId="{6C66AC4B-8A11-4BE7-9422-12DBE92D804E}">
      <dgm:prSet phldrT="[Текст]" custT="1"/>
      <dgm:spPr/>
      <dgm:t>
        <a:bodyPr/>
        <a:lstStyle/>
        <a:p>
          <a:r>
            <a:rPr lang="en-US" sz="2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Ripple global </a:t>
          </a:r>
          <a:r>
            <a:rPr lang="en-US" sz="280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hisob-kitob</a:t>
          </a:r>
          <a:r>
            <a:rPr lang="en-US" sz="2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tizimidir</a:t>
          </a:r>
          <a:endParaRPr lang="en-US" sz="28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DC2301B-B8FB-44FB-929B-4C7CB3EF80A6}" type="parTrans" cxnId="{2FD0F4BD-67C9-4876-81A0-65D871D33004}">
      <dgm:prSet/>
      <dgm:spPr/>
      <dgm:t>
        <a:bodyPr/>
        <a:lstStyle/>
        <a:p>
          <a:endParaRPr lang="en-US"/>
        </a:p>
      </dgm:t>
    </dgm:pt>
    <dgm:pt modelId="{4EE9AAD2-6C51-444E-BB97-908600F661FB}" type="sibTrans" cxnId="{2FD0F4BD-67C9-4876-81A0-65D871D33004}">
      <dgm:prSet/>
      <dgm:spPr/>
      <dgm:t>
        <a:bodyPr/>
        <a:lstStyle/>
        <a:p>
          <a:endParaRPr lang="en-US"/>
        </a:p>
      </dgm:t>
    </dgm:pt>
    <dgm:pt modelId="{9376ED31-D06D-4F22-9923-068E88AA2358}">
      <dgm:prSet phldrT="[Текст]" custT="1"/>
      <dgm:spPr/>
      <dgm:t>
        <a:bodyPr/>
        <a:lstStyle/>
        <a:p>
          <a:r>
            <a:rPr lang="en-US" sz="280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Zcash</a:t>
          </a:r>
          <a:r>
            <a:rPr lang="en-US" sz="2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 21 million </a:t>
          </a:r>
        </a:p>
      </dgm:t>
    </dgm:pt>
    <dgm:pt modelId="{5BDFAF8E-6F59-4DDD-98FD-8CBB5ED2CE8C}" type="parTrans" cxnId="{D0098202-1E28-4607-987A-25C3F6DFA800}">
      <dgm:prSet/>
      <dgm:spPr/>
      <dgm:t>
        <a:bodyPr/>
        <a:lstStyle/>
        <a:p>
          <a:endParaRPr lang="en-US"/>
        </a:p>
      </dgm:t>
    </dgm:pt>
    <dgm:pt modelId="{B8A130F6-7C96-4F8A-AE3F-4744231CED78}" type="sibTrans" cxnId="{D0098202-1E28-4607-987A-25C3F6DFA800}">
      <dgm:prSet/>
      <dgm:spPr/>
      <dgm:t>
        <a:bodyPr/>
        <a:lstStyle/>
        <a:p>
          <a:endParaRPr lang="en-US"/>
        </a:p>
      </dgm:t>
    </dgm:pt>
    <dgm:pt modelId="{05F86C5F-06AA-44D7-81A3-6FC5584770E5}" type="pres">
      <dgm:prSet presAssocID="{EEB56C91-80F2-4F57-A534-12270326596F}" presName="linear" presStyleCnt="0">
        <dgm:presLayoutVars>
          <dgm:dir/>
          <dgm:animLvl val="lvl"/>
          <dgm:resizeHandles val="exact"/>
        </dgm:presLayoutVars>
      </dgm:prSet>
      <dgm:spPr/>
    </dgm:pt>
    <dgm:pt modelId="{27BEAFB1-F90E-4E91-9763-D2ABB745EDB7}" type="pres">
      <dgm:prSet presAssocID="{1E4BFCB2-CE2D-4245-A528-FBC39FBCE264}" presName="parentLin" presStyleCnt="0"/>
      <dgm:spPr/>
    </dgm:pt>
    <dgm:pt modelId="{2E242F3A-7D1C-433D-84A3-294BBA28C5F8}" type="pres">
      <dgm:prSet presAssocID="{1E4BFCB2-CE2D-4245-A528-FBC39FBCE264}" presName="parentLeftMargin" presStyleLbl="node1" presStyleIdx="0" presStyleCnt="5"/>
      <dgm:spPr/>
    </dgm:pt>
    <dgm:pt modelId="{174527A5-720E-401F-8376-5988AC9C405D}" type="pres">
      <dgm:prSet presAssocID="{1E4BFCB2-CE2D-4245-A528-FBC39FBCE264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04620539-C2C6-419C-86AF-3DD6B64780D6}" type="pres">
      <dgm:prSet presAssocID="{1E4BFCB2-CE2D-4245-A528-FBC39FBCE264}" presName="negativeSpace" presStyleCnt="0"/>
      <dgm:spPr/>
    </dgm:pt>
    <dgm:pt modelId="{B4025AF9-5D2E-435E-8894-608FA6D727B7}" type="pres">
      <dgm:prSet presAssocID="{1E4BFCB2-CE2D-4245-A528-FBC39FBCE264}" presName="childText" presStyleLbl="conFgAcc1" presStyleIdx="0" presStyleCnt="5">
        <dgm:presLayoutVars>
          <dgm:bulletEnabled val="1"/>
        </dgm:presLayoutVars>
      </dgm:prSet>
      <dgm:spPr/>
    </dgm:pt>
    <dgm:pt modelId="{32682223-756F-41FD-882A-25A16102D304}" type="pres">
      <dgm:prSet presAssocID="{ADD1D97A-BC45-40A1-B634-51E63FB49F46}" presName="spaceBetweenRectangles" presStyleCnt="0"/>
      <dgm:spPr/>
    </dgm:pt>
    <dgm:pt modelId="{0E845942-F2D9-4BFF-9FA6-DBD6F35A3039}" type="pres">
      <dgm:prSet presAssocID="{9C3A2BA8-8816-454F-ACDB-B9CE3E94892C}" presName="parentLin" presStyleCnt="0"/>
      <dgm:spPr/>
    </dgm:pt>
    <dgm:pt modelId="{C49421F0-B3EE-401C-B263-6A3EBF8E8583}" type="pres">
      <dgm:prSet presAssocID="{9C3A2BA8-8816-454F-ACDB-B9CE3E94892C}" presName="parentLeftMargin" presStyleLbl="node1" presStyleIdx="0" presStyleCnt="5"/>
      <dgm:spPr/>
    </dgm:pt>
    <dgm:pt modelId="{7AB26E8F-A770-42C2-8F09-5692E7F66257}" type="pres">
      <dgm:prSet presAssocID="{9C3A2BA8-8816-454F-ACDB-B9CE3E94892C}" presName="parentText" presStyleLbl="node1" presStyleIdx="1" presStyleCnt="5" custScaleX="100429" custScaleY="140020">
        <dgm:presLayoutVars>
          <dgm:chMax val="0"/>
          <dgm:bulletEnabled val="1"/>
        </dgm:presLayoutVars>
      </dgm:prSet>
      <dgm:spPr/>
    </dgm:pt>
    <dgm:pt modelId="{B96A2974-E872-43B3-982C-99C188492719}" type="pres">
      <dgm:prSet presAssocID="{9C3A2BA8-8816-454F-ACDB-B9CE3E94892C}" presName="negativeSpace" presStyleCnt="0"/>
      <dgm:spPr/>
    </dgm:pt>
    <dgm:pt modelId="{B7C3020F-2C46-468E-AA56-6AD20215BFA0}" type="pres">
      <dgm:prSet presAssocID="{9C3A2BA8-8816-454F-ACDB-B9CE3E94892C}" presName="childText" presStyleLbl="conFgAcc1" presStyleIdx="1" presStyleCnt="5">
        <dgm:presLayoutVars>
          <dgm:bulletEnabled val="1"/>
        </dgm:presLayoutVars>
      </dgm:prSet>
      <dgm:spPr/>
    </dgm:pt>
    <dgm:pt modelId="{C028D231-A426-4D87-86A9-6FBA556CAA19}" type="pres">
      <dgm:prSet presAssocID="{93E3D001-BCBB-433E-97C1-52FD3AB4379F}" presName="spaceBetweenRectangles" presStyleCnt="0"/>
      <dgm:spPr/>
    </dgm:pt>
    <dgm:pt modelId="{B15A1699-3C92-4BB7-A9F2-47C248202A8E}" type="pres">
      <dgm:prSet presAssocID="{C8FB11DC-38AC-4A28-9D78-9924B0714A37}" presName="parentLin" presStyleCnt="0"/>
      <dgm:spPr/>
    </dgm:pt>
    <dgm:pt modelId="{28063364-26FD-43D5-A5C1-240054F72341}" type="pres">
      <dgm:prSet presAssocID="{C8FB11DC-38AC-4A28-9D78-9924B0714A37}" presName="parentLeftMargin" presStyleLbl="node1" presStyleIdx="1" presStyleCnt="5"/>
      <dgm:spPr/>
    </dgm:pt>
    <dgm:pt modelId="{81C96AB6-3665-4B23-961B-6E76C43A2442}" type="pres">
      <dgm:prSet presAssocID="{C8FB11DC-38AC-4A28-9D78-9924B0714A37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93EA4432-097D-4004-82CD-FC79E3E4771E}" type="pres">
      <dgm:prSet presAssocID="{C8FB11DC-38AC-4A28-9D78-9924B0714A37}" presName="negativeSpace" presStyleCnt="0"/>
      <dgm:spPr/>
    </dgm:pt>
    <dgm:pt modelId="{8626E23C-AA60-4A39-91C6-FEDAC01AF57D}" type="pres">
      <dgm:prSet presAssocID="{C8FB11DC-38AC-4A28-9D78-9924B0714A37}" presName="childText" presStyleLbl="conFgAcc1" presStyleIdx="2" presStyleCnt="5">
        <dgm:presLayoutVars>
          <dgm:bulletEnabled val="1"/>
        </dgm:presLayoutVars>
      </dgm:prSet>
      <dgm:spPr/>
    </dgm:pt>
    <dgm:pt modelId="{23F5C2E8-EFE4-4D4F-9AB2-AB6B26A66730}" type="pres">
      <dgm:prSet presAssocID="{4BDE9D39-EED1-4732-B92B-3BE00571DF70}" presName="spaceBetweenRectangles" presStyleCnt="0"/>
      <dgm:spPr/>
    </dgm:pt>
    <dgm:pt modelId="{0A767A27-3B35-489B-AE2F-78342330F18B}" type="pres">
      <dgm:prSet presAssocID="{6C66AC4B-8A11-4BE7-9422-12DBE92D804E}" presName="parentLin" presStyleCnt="0"/>
      <dgm:spPr/>
    </dgm:pt>
    <dgm:pt modelId="{6377375E-85F1-4F97-B2E0-E7EA94821382}" type="pres">
      <dgm:prSet presAssocID="{6C66AC4B-8A11-4BE7-9422-12DBE92D804E}" presName="parentLeftMargin" presStyleLbl="node1" presStyleIdx="2" presStyleCnt="5"/>
      <dgm:spPr/>
    </dgm:pt>
    <dgm:pt modelId="{D2F02E5B-D7C8-4102-BBC8-AF1151205F60}" type="pres">
      <dgm:prSet presAssocID="{6C66AC4B-8A11-4BE7-9422-12DBE92D804E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48921453-B109-48BE-9659-302E3A97A549}" type="pres">
      <dgm:prSet presAssocID="{6C66AC4B-8A11-4BE7-9422-12DBE92D804E}" presName="negativeSpace" presStyleCnt="0"/>
      <dgm:spPr/>
    </dgm:pt>
    <dgm:pt modelId="{E5967FAF-EB8E-4EAE-A98D-7A176A9093A7}" type="pres">
      <dgm:prSet presAssocID="{6C66AC4B-8A11-4BE7-9422-12DBE92D804E}" presName="childText" presStyleLbl="conFgAcc1" presStyleIdx="3" presStyleCnt="5">
        <dgm:presLayoutVars>
          <dgm:bulletEnabled val="1"/>
        </dgm:presLayoutVars>
      </dgm:prSet>
      <dgm:spPr/>
    </dgm:pt>
    <dgm:pt modelId="{3447BF15-C495-4D15-A0BA-5C310CF0BDAA}" type="pres">
      <dgm:prSet presAssocID="{4EE9AAD2-6C51-444E-BB97-908600F661FB}" presName="spaceBetweenRectangles" presStyleCnt="0"/>
      <dgm:spPr/>
    </dgm:pt>
    <dgm:pt modelId="{57869389-DB3D-4815-B987-2B29DB9061FE}" type="pres">
      <dgm:prSet presAssocID="{9376ED31-D06D-4F22-9923-068E88AA2358}" presName="parentLin" presStyleCnt="0"/>
      <dgm:spPr/>
    </dgm:pt>
    <dgm:pt modelId="{7165F46F-8DA7-4D9E-859B-872161BAD4D5}" type="pres">
      <dgm:prSet presAssocID="{9376ED31-D06D-4F22-9923-068E88AA2358}" presName="parentLeftMargin" presStyleLbl="node1" presStyleIdx="3" presStyleCnt="5"/>
      <dgm:spPr/>
    </dgm:pt>
    <dgm:pt modelId="{C7F3BC9F-8ABC-4BCA-8BCA-201C5ACA2B51}" type="pres">
      <dgm:prSet presAssocID="{9376ED31-D06D-4F22-9923-068E88AA2358}" presName="parentText" presStyleLbl="node1" presStyleIdx="4" presStyleCnt="5">
        <dgm:presLayoutVars>
          <dgm:chMax val="0"/>
          <dgm:bulletEnabled val="1"/>
        </dgm:presLayoutVars>
      </dgm:prSet>
      <dgm:spPr/>
    </dgm:pt>
    <dgm:pt modelId="{87F9033C-1B94-43FF-862F-F6135B108D13}" type="pres">
      <dgm:prSet presAssocID="{9376ED31-D06D-4F22-9923-068E88AA2358}" presName="negativeSpace" presStyleCnt="0"/>
      <dgm:spPr/>
    </dgm:pt>
    <dgm:pt modelId="{8814DF39-B86C-4395-9C26-731C6761A0E3}" type="pres">
      <dgm:prSet presAssocID="{9376ED31-D06D-4F22-9923-068E88AA2358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5186B900-C6A4-46A6-9928-B7947471FE76}" type="presOf" srcId="{9376ED31-D06D-4F22-9923-068E88AA2358}" destId="{7165F46F-8DA7-4D9E-859B-872161BAD4D5}" srcOrd="0" destOrd="0" presId="urn:microsoft.com/office/officeart/2005/8/layout/list1"/>
    <dgm:cxn modelId="{D0098202-1E28-4607-987A-25C3F6DFA800}" srcId="{EEB56C91-80F2-4F57-A534-12270326596F}" destId="{9376ED31-D06D-4F22-9923-068E88AA2358}" srcOrd="4" destOrd="0" parTransId="{5BDFAF8E-6F59-4DDD-98FD-8CBB5ED2CE8C}" sibTransId="{B8A130F6-7C96-4F8A-AE3F-4744231CED78}"/>
    <dgm:cxn modelId="{7EAF281A-0940-49C8-A931-ADED3B5A1306}" type="presOf" srcId="{EEB56C91-80F2-4F57-A534-12270326596F}" destId="{05F86C5F-06AA-44D7-81A3-6FC5584770E5}" srcOrd="0" destOrd="0" presId="urn:microsoft.com/office/officeart/2005/8/layout/list1"/>
    <dgm:cxn modelId="{80C29D20-A251-4E4B-9CE3-1CAB947F2643}" type="presOf" srcId="{6C66AC4B-8A11-4BE7-9422-12DBE92D804E}" destId="{6377375E-85F1-4F97-B2E0-E7EA94821382}" srcOrd="0" destOrd="0" presId="urn:microsoft.com/office/officeart/2005/8/layout/list1"/>
    <dgm:cxn modelId="{81CE7A2F-EDB1-4F4D-9251-393B069F7B28}" type="presOf" srcId="{C8FB11DC-38AC-4A28-9D78-9924B0714A37}" destId="{28063364-26FD-43D5-A5C1-240054F72341}" srcOrd="0" destOrd="0" presId="urn:microsoft.com/office/officeart/2005/8/layout/list1"/>
    <dgm:cxn modelId="{B3150335-FC1D-45BC-A9F9-B00C4AC97A84}" type="presOf" srcId="{9C3A2BA8-8816-454F-ACDB-B9CE3E94892C}" destId="{7AB26E8F-A770-42C2-8F09-5692E7F66257}" srcOrd="1" destOrd="0" presId="urn:microsoft.com/office/officeart/2005/8/layout/list1"/>
    <dgm:cxn modelId="{98F2023A-B083-4832-B54B-3D2DE2BB1BE1}" srcId="{EEB56C91-80F2-4F57-A534-12270326596F}" destId="{1E4BFCB2-CE2D-4245-A528-FBC39FBCE264}" srcOrd="0" destOrd="0" parTransId="{B6C86E0F-3C94-40BA-AAF7-D257175D78AA}" sibTransId="{ADD1D97A-BC45-40A1-B634-51E63FB49F46}"/>
    <dgm:cxn modelId="{C6F03062-CD3F-455D-BAFB-5C4B0BB62F62}" type="presOf" srcId="{1E4BFCB2-CE2D-4245-A528-FBC39FBCE264}" destId="{2E242F3A-7D1C-433D-84A3-294BBA28C5F8}" srcOrd="0" destOrd="0" presId="urn:microsoft.com/office/officeart/2005/8/layout/list1"/>
    <dgm:cxn modelId="{88CD4863-8838-4B19-B73C-C49E4D642437}" type="presOf" srcId="{6C66AC4B-8A11-4BE7-9422-12DBE92D804E}" destId="{D2F02E5B-D7C8-4102-BBC8-AF1151205F60}" srcOrd="1" destOrd="0" presId="urn:microsoft.com/office/officeart/2005/8/layout/list1"/>
    <dgm:cxn modelId="{7EFB9969-8616-4C09-9D07-9C49A6AF1D5C}" type="presOf" srcId="{C8FB11DC-38AC-4A28-9D78-9924B0714A37}" destId="{81C96AB6-3665-4B23-961B-6E76C43A2442}" srcOrd="1" destOrd="0" presId="urn:microsoft.com/office/officeart/2005/8/layout/list1"/>
    <dgm:cxn modelId="{064D4B74-4B17-404F-A85D-19882C241F4E}" srcId="{EEB56C91-80F2-4F57-A534-12270326596F}" destId="{9C3A2BA8-8816-454F-ACDB-B9CE3E94892C}" srcOrd="1" destOrd="0" parTransId="{AF9D7A09-FDE4-4409-9B48-6D2F030DB652}" sibTransId="{93E3D001-BCBB-433E-97C1-52FD3AB4379F}"/>
    <dgm:cxn modelId="{663DB589-3FD6-4539-8E15-05B7FBDBE97E}" type="presOf" srcId="{9376ED31-D06D-4F22-9923-068E88AA2358}" destId="{C7F3BC9F-8ABC-4BCA-8BCA-201C5ACA2B51}" srcOrd="1" destOrd="0" presId="urn:microsoft.com/office/officeart/2005/8/layout/list1"/>
    <dgm:cxn modelId="{76CC4690-DF24-4840-A4BA-6FF3099D04A7}" srcId="{EEB56C91-80F2-4F57-A534-12270326596F}" destId="{C8FB11DC-38AC-4A28-9D78-9924B0714A37}" srcOrd="2" destOrd="0" parTransId="{9C504B68-9533-4C5A-8E2F-AE249F7FC551}" sibTransId="{4BDE9D39-EED1-4732-B92B-3BE00571DF70}"/>
    <dgm:cxn modelId="{2FD0F4BD-67C9-4876-81A0-65D871D33004}" srcId="{EEB56C91-80F2-4F57-A534-12270326596F}" destId="{6C66AC4B-8A11-4BE7-9422-12DBE92D804E}" srcOrd="3" destOrd="0" parTransId="{5DC2301B-B8FB-44FB-929B-4C7CB3EF80A6}" sibTransId="{4EE9AAD2-6C51-444E-BB97-908600F661FB}"/>
    <dgm:cxn modelId="{BFD9D6C3-F700-4DC6-9FA2-EC0E1DC91196}" type="presOf" srcId="{1E4BFCB2-CE2D-4245-A528-FBC39FBCE264}" destId="{174527A5-720E-401F-8376-5988AC9C405D}" srcOrd="1" destOrd="0" presId="urn:microsoft.com/office/officeart/2005/8/layout/list1"/>
    <dgm:cxn modelId="{50A9F4D7-EA99-4A7D-AC92-7F55E84A06AF}" type="presOf" srcId="{9C3A2BA8-8816-454F-ACDB-B9CE3E94892C}" destId="{C49421F0-B3EE-401C-B263-6A3EBF8E8583}" srcOrd="0" destOrd="0" presId="urn:microsoft.com/office/officeart/2005/8/layout/list1"/>
    <dgm:cxn modelId="{7405D8EE-31AB-4B93-88EC-3D1301DF76DA}" type="presParOf" srcId="{05F86C5F-06AA-44D7-81A3-6FC5584770E5}" destId="{27BEAFB1-F90E-4E91-9763-D2ABB745EDB7}" srcOrd="0" destOrd="0" presId="urn:microsoft.com/office/officeart/2005/8/layout/list1"/>
    <dgm:cxn modelId="{A1A9A3DE-45E1-4BBF-85F0-CDF605D92C25}" type="presParOf" srcId="{27BEAFB1-F90E-4E91-9763-D2ABB745EDB7}" destId="{2E242F3A-7D1C-433D-84A3-294BBA28C5F8}" srcOrd="0" destOrd="0" presId="urn:microsoft.com/office/officeart/2005/8/layout/list1"/>
    <dgm:cxn modelId="{77D8A419-EE0A-45CA-91EC-D5518D40290A}" type="presParOf" srcId="{27BEAFB1-F90E-4E91-9763-D2ABB745EDB7}" destId="{174527A5-720E-401F-8376-5988AC9C405D}" srcOrd="1" destOrd="0" presId="urn:microsoft.com/office/officeart/2005/8/layout/list1"/>
    <dgm:cxn modelId="{30734641-A8A1-40BB-815A-BAB04E38C970}" type="presParOf" srcId="{05F86C5F-06AA-44D7-81A3-6FC5584770E5}" destId="{04620539-C2C6-419C-86AF-3DD6B64780D6}" srcOrd="1" destOrd="0" presId="urn:microsoft.com/office/officeart/2005/8/layout/list1"/>
    <dgm:cxn modelId="{8B2C9E67-AA81-4393-B3A3-684162BE5663}" type="presParOf" srcId="{05F86C5F-06AA-44D7-81A3-6FC5584770E5}" destId="{B4025AF9-5D2E-435E-8894-608FA6D727B7}" srcOrd="2" destOrd="0" presId="urn:microsoft.com/office/officeart/2005/8/layout/list1"/>
    <dgm:cxn modelId="{5C0E70AC-B809-4D0B-94E8-B4D067CE335A}" type="presParOf" srcId="{05F86C5F-06AA-44D7-81A3-6FC5584770E5}" destId="{32682223-756F-41FD-882A-25A16102D304}" srcOrd="3" destOrd="0" presId="urn:microsoft.com/office/officeart/2005/8/layout/list1"/>
    <dgm:cxn modelId="{9F2C6D6F-E943-4B3B-AEAC-C80C6A3D462E}" type="presParOf" srcId="{05F86C5F-06AA-44D7-81A3-6FC5584770E5}" destId="{0E845942-F2D9-4BFF-9FA6-DBD6F35A3039}" srcOrd="4" destOrd="0" presId="urn:microsoft.com/office/officeart/2005/8/layout/list1"/>
    <dgm:cxn modelId="{33653933-0C52-4588-9F59-B57276800AD0}" type="presParOf" srcId="{0E845942-F2D9-4BFF-9FA6-DBD6F35A3039}" destId="{C49421F0-B3EE-401C-B263-6A3EBF8E8583}" srcOrd="0" destOrd="0" presId="urn:microsoft.com/office/officeart/2005/8/layout/list1"/>
    <dgm:cxn modelId="{75AF41CE-10E9-4057-8ACA-A58EDD66BA04}" type="presParOf" srcId="{0E845942-F2D9-4BFF-9FA6-DBD6F35A3039}" destId="{7AB26E8F-A770-42C2-8F09-5692E7F66257}" srcOrd="1" destOrd="0" presId="urn:microsoft.com/office/officeart/2005/8/layout/list1"/>
    <dgm:cxn modelId="{7F7990B6-5485-4A73-9D99-0D248B89012D}" type="presParOf" srcId="{05F86C5F-06AA-44D7-81A3-6FC5584770E5}" destId="{B96A2974-E872-43B3-982C-99C188492719}" srcOrd="5" destOrd="0" presId="urn:microsoft.com/office/officeart/2005/8/layout/list1"/>
    <dgm:cxn modelId="{1C9CB654-6708-4F40-AC52-1F35E16FC239}" type="presParOf" srcId="{05F86C5F-06AA-44D7-81A3-6FC5584770E5}" destId="{B7C3020F-2C46-468E-AA56-6AD20215BFA0}" srcOrd="6" destOrd="0" presId="urn:microsoft.com/office/officeart/2005/8/layout/list1"/>
    <dgm:cxn modelId="{3180684B-40C9-4777-A63C-43FF8A6B7187}" type="presParOf" srcId="{05F86C5F-06AA-44D7-81A3-6FC5584770E5}" destId="{C028D231-A426-4D87-86A9-6FBA556CAA19}" srcOrd="7" destOrd="0" presId="urn:microsoft.com/office/officeart/2005/8/layout/list1"/>
    <dgm:cxn modelId="{512449A5-D283-4549-8D46-8F7A989549C3}" type="presParOf" srcId="{05F86C5F-06AA-44D7-81A3-6FC5584770E5}" destId="{B15A1699-3C92-4BB7-A9F2-47C248202A8E}" srcOrd="8" destOrd="0" presId="urn:microsoft.com/office/officeart/2005/8/layout/list1"/>
    <dgm:cxn modelId="{F0BA983E-6796-4E8E-A558-872AFA9632EB}" type="presParOf" srcId="{B15A1699-3C92-4BB7-A9F2-47C248202A8E}" destId="{28063364-26FD-43D5-A5C1-240054F72341}" srcOrd="0" destOrd="0" presId="urn:microsoft.com/office/officeart/2005/8/layout/list1"/>
    <dgm:cxn modelId="{F33E7E07-1C23-4988-8EC9-F27DE099E802}" type="presParOf" srcId="{B15A1699-3C92-4BB7-A9F2-47C248202A8E}" destId="{81C96AB6-3665-4B23-961B-6E76C43A2442}" srcOrd="1" destOrd="0" presId="urn:microsoft.com/office/officeart/2005/8/layout/list1"/>
    <dgm:cxn modelId="{5172EE9D-D920-4F04-AB2F-BDB38D6A0F6C}" type="presParOf" srcId="{05F86C5F-06AA-44D7-81A3-6FC5584770E5}" destId="{93EA4432-097D-4004-82CD-FC79E3E4771E}" srcOrd="9" destOrd="0" presId="urn:microsoft.com/office/officeart/2005/8/layout/list1"/>
    <dgm:cxn modelId="{519D8087-5284-4299-9CBB-240FB32E0CF3}" type="presParOf" srcId="{05F86C5F-06AA-44D7-81A3-6FC5584770E5}" destId="{8626E23C-AA60-4A39-91C6-FEDAC01AF57D}" srcOrd="10" destOrd="0" presId="urn:microsoft.com/office/officeart/2005/8/layout/list1"/>
    <dgm:cxn modelId="{BC6252B2-BCA4-4E7C-AB5E-5A92FC8FC1AE}" type="presParOf" srcId="{05F86C5F-06AA-44D7-81A3-6FC5584770E5}" destId="{23F5C2E8-EFE4-4D4F-9AB2-AB6B26A66730}" srcOrd="11" destOrd="0" presId="urn:microsoft.com/office/officeart/2005/8/layout/list1"/>
    <dgm:cxn modelId="{91B7E1C5-574E-49BC-905D-5E53EFF774BB}" type="presParOf" srcId="{05F86C5F-06AA-44D7-81A3-6FC5584770E5}" destId="{0A767A27-3B35-489B-AE2F-78342330F18B}" srcOrd="12" destOrd="0" presId="urn:microsoft.com/office/officeart/2005/8/layout/list1"/>
    <dgm:cxn modelId="{C2FEB99A-02EE-4F10-A7C4-DB2FEF08B183}" type="presParOf" srcId="{0A767A27-3B35-489B-AE2F-78342330F18B}" destId="{6377375E-85F1-4F97-B2E0-E7EA94821382}" srcOrd="0" destOrd="0" presId="urn:microsoft.com/office/officeart/2005/8/layout/list1"/>
    <dgm:cxn modelId="{6D263309-C7B0-4FB6-AF97-F522005359D3}" type="presParOf" srcId="{0A767A27-3B35-489B-AE2F-78342330F18B}" destId="{D2F02E5B-D7C8-4102-BBC8-AF1151205F60}" srcOrd="1" destOrd="0" presId="urn:microsoft.com/office/officeart/2005/8/layout/list1"/>
    <dgm:cxn modelId="{B33C6BF5-42B6-49C2-916F-F86CE497668D}" type="presParOf" srcId="{05F86C5F-06AA-44D7-81A3-6FC5584770E5}" destId="{48921453-B109-48BE-9659-302E3A97A549}" srcOrd="13" destOrd="0" presId="urn:microsoft.com/office/officeart/2005/8/layout/list1"/>
    <dgm:cxn modelId="{44F207C2-4EAE-4238-810B-A010C2DFB0C6}" type="presParOf" srcId="{05F86C5F-06AA-44D7-81A3-6FC5584770E5}" destId="{E5967FAF-EB8E-4EAE-A98D-7A176A9093A7}" srcOrd="14" destOrd="0" presId="urn:microsoft.com/office/officeart/2005/8/layout/list1"/>
    <dgm:cxn modelId="{A5284A9D-BF38-429E-A949-521731B8BAA2}" type="presParOf" srcId="{05F86C5F-06AA-44D7-81A3-6FC5584770E5}" destId="{3447BF15-C495-4D15-A0BA-5C310CF0BDAA}" srcOrd="15" destOrd="0" presId="urn:microsoft.com/office/officeart/2005/8/layout/list1"/>
    <dgm:cxn modelId="{395FDF32-CD60-4495-B43C-53FA106FF2B8}" type="presParOf" srcId="{05F86C5F-06AA-44D7-81A3-6FC5584770E5}" destId="{57869389-DB3D-4815-B987-2B29DB9061FE}" srcOrd="16" destOrd="0" presId="urn:microsoft.com/office/officeart/2005/8/layout/list1"/>
    <dgm:cxn modelId="{66D4551F-5107-47C3-BD47-6DA0EA9659D2}" type="presParOf" srcId="{57869389-DB3D-4815-B987-2B29DB9061FE}" destId="{7165F46F-8DA7-4D9E-859B-872161BAD4D5}" srcOrd="0" destOrd="0" presId="urn:microsoft.com/office/officeart/2005/8/layout/list1"/>
    <dgm:cxn modelId="{4FAAC499-5FFE-4E4C-A44E-404135532EC1}" type="presParOf" srcId="{57869389-DB3D-4815-B987-2B29DB9061FE}" destId="{C7F3BC9F-8ABC-4BCA-8BCA-201C5ACA2B51}" srcOrd="1" destOrd="0" presId="urn:microsoft.com/office/officeart/2005/8/layout/list1"/>
    <dgm:cxn modelId="{6C091DEC-7951-4E6A-A6C2-7EF72D282439}" type="presParOf" srcId="{05F86C5F-06AA-44D7-81A3-6FC5584770E5}" destId="{87F9033C-1B94-43FF-862F-F6135B108D13}" srcOrd="17" destOrd="0" presId="urn:microsoft.com/office/officeart/2005/8/layout/list1"/>
    <dgm:cxn modelId="{E9646141-FA1E-43B5-BAFA-CE55C8971664}" type="presParOf" srcId="{05F86C5F-06AA-44D7-81A3-6FC5584770E5}" destId="{8814DF39-B86C-4395-9C26-731C6761A0E3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4025AF9-5D2E-435E-8894-608FA6D727B7}">
      <dsp:nvSpPr>
        <dsp:cNvPr id="0" name=""/>
        <dsp:cNvSpPr/>
      </dsp:nvSpPr>
      <dsp:spPr>
        <a:xfrm>
          <a:off x="0" y="366853"/>
          <a:ext cx="9951507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4527A5-720E-401F-8376-5988AC9C405D}">
      <dsp:nvSpPr>
        <dsp:cNvPr id="0" name=""/>
        <dsp:cNvSpPr/>
      </dsp:nvSpPr>
      <dsp:spPr>
        <a:xfrm>
          <a:off x="497575" y="27373"/>
          <a:ext cx="6966054" cy="67896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3300" tIns="0" rIns="263300" bIns="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Bitcoin</a:t>
          </a:r>
          <a:r>
            <a:rPr lang="en-US" sz="2800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BTC </a:t>
          </a:r>
          <a:r>
            <a:rPr lang="en-US" sz="2800" kern="120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emissiyasi</a:t>
          </a:r>
          <a:r>
            <a:rPr lang="en-US" sz="2800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21 million</a:t>
          </a:r>
          <a:r>
            <a:rPr lang="en-US" sz="2800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en-US" sz="2800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30719" y="60517"/>
        <a:ext cx="6899766" cy="612672"/>
      </dsp:txXfrm>
    </dsp:sp>
    <dsp:sp modelId="{B7C3020F-2C46-468E-AA56-6AD20215BFA0}">
      <dsp:nvSpPr>
        <dsp:cNvPr id="0" name=""/>
        <dsp:cNvSpPr/>
      </dsp:nvSpPr>
      <dsp:spPr>
        <a:xfrm>
          <a:off x="0" y="1681853"/>
          <a:ext cx="9951507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2450223"/>
              <a:satOff val="-10194"/>
              <a:lumOff val="240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B26E8F-A770-42C2-8F09-5692E7F66257}">
      <dsp:nvSpPr>
        <dsp:cNvPr id="0" name=""/>
        <dsp:cNvSpPr/>
      </dsp:nvSpPr>
      <dsp:spPr>
        <a:xfrm>
          <a:off x="497575" y="1070653"/>
          <a:ext cx="6995939" cy="950679"/>
        </a:xfrm>
        <a:prstGeom prst="roundRect">
          <a:avLst/>
        </a:prstGeom>
        <a:solidFill>
          <a:schemeClr val="accent4">
            <a:hueOff val="2450223"/>
            <a:satOff val="-10194"/>
            <a:lumOff val="240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3300" tIns="0" rIns="263300" bIns="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Ethereum-aqlli</a:t>
          </a:r>
          <a:r>
            <a:rPr lang="en-US" sz="2800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shartnomalar</a:t>
          </a:r>
          <a:r>
            <a:rPr lang="en-US" sz="2800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asosida</a:t>
          </a:r>
          <a:r>
            <a:rPr lang="en-US" sz="2800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nomarkazlashgan</a:t>
          </a:r>
          <a:r>
            <a:rPr lang="en-US" sz="2800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onlayn</a:t>
          </a:r>
          <a:r>
            <a:rPr lang="en-US" sz="2800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xizmatlar</a:t>
          </a:r>
          <a:r>
            <a:rPr lang="en-US" sz="2800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yaratish</a:t>
          </a:r>
          <a:r>
            <a:rPr lang="en-US" sz="2800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800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platforma</a:t>
          </a:r>
          <a:endParaRPr lang="en-US" sz="2800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43983" y="1117061"/>
        <a:ext cx="6903123" cy="857863"/>
      </dsp:txXfrm>
    </dsp:sp>
    <dsp:sp modelId="{8626E23C-AA60-4A39-91C6-FEDAC01AF57D}">
      <dsp:nvSpPr>
        <dsp:cNvPr id="0" name=""/>
        <dsp:cNvSpPr/>
      </dsp:nvSpPr>
      <dsp:spPr>
        <a:xfrm>
          <a:off x="0" y="2725133"/>
          <a:ext cx="9951507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4900445"/>
              <a:satOff val="-20388"/>
              <a:lumOff val="480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C96AB6-3665-4B23-961B-6E76C43A2442}">
      <dsp:nvSpPr>
        <dsp:cNvPr id="0" name=""/>
        <dsp:cNvSpPr/>
      </dsp:nvSpPr>
      <dsp:spPr>
        <a:xfrm>
          <a:off x="497575" y="2385653"/>
          <a:ext cx="6966054" cy="678960"/>
        </a:xfrm>
        <a:prstGeom prst="roundRect">
          <a:avLst/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3300" tIns="0" rIns="263300" bIns="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Litecoin</a:t>
          </a:r>
          <a:r>
            <a:rPr lang="en-US" sz="2800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 LTC </a:t>
          </a:r>
          <a:r>
            <a:rPr lang="en-US" sz="2800" kern="120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emissiyasi</a:t>
          </a:r>
          <a:r>
            <a:rPr lang="en-US" sz="2800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 84 million</a:t>
          </a:r>
        </a:p>
      </dsp:txBody>
      <dsp:txXfrm>
        <a:off x="530719" y="2418797"/>
        <a:ext cx="6899766" cy="612672"/>
      </dsp:txXfrm>
    </dsp:sp>
    <dsp:sp modelId="{E5967FAF-EB8E-4EAE-A98D-7A176A9093A7}">
      <dsp:nvSpPr>
        <dsp:cNvPr id="0" name=""/>
        <dsp:cNvSpPr/>
      </dsp:nvSpPr>
      <dsp:spPr>
        <a:xfrm>
          <a:off x="0" y="3768413"/>
          <a:ext cx="9951507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7350668"/>
              <a:satOff val="-30583"/>
              <a:lumOff val="720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2F02E5B-D7C8-4102-BBC8-AF1151205F60}">
      <dsp:nvSpPr>
        <dsp:cNvPr id="0" name=""/>
        <dsp:cNvSpPr/>
      </dsp:nvSpPr>
      <dsp:spPr>
        <a:xfrm>
          <a:off x="497575" y="3428933"/>
          <a:ext cx="6966054" cy="678960"/>
        </a:xfrm>
        <a:prstGeom prst="roundRect">
          <a:avLst/>
        </a:prstGeom>
        <a:solidFill>
          <a:schemeClr val="accent4">
            <a:hueOff val="7350668"/>
            <a:satOff val="-30583"/>
            <a:lumOff val="720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3300" tIns="0" rIns="263300" bIns="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Ripple global </a:t>
          </a:r>
          <a:r>
            <a:rPr lang="en-US" sz="2800" kern="120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hisob-kitob</a:t>
          </a:r>
          <a:r>
            <a:rPr lang="en-US" sz="2800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tizimidir</a:t>
          </a:r>
          <a:endParaRPr lang="en-US" sz="2800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30719" y="3462077"/>
        <a:ext cx="6899766" cy="612672"/>
      </dsp:txXfrm>
    </dsp:sp>
    <dsp:sp modelId="{8814DF39-B86C-4395-9C26-731C6761A0E3}">
      <dsp:nvSpPr>
        <dsp:cNvPr id="0" name=""/>
        <dsp:cNvSpPr/>
      </dsp:nvSpPr>
      <dsp:spPr>
        <a:xfrm>
          <a:off x="0" y="4811693"/>
          <a:ext cx="9951507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9800891"/>
              <a:satOff val="-40777"/>
              <a:lumOff val="960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7F3BC9F-8ABC-4BCA-8BCA-201C5ACA2B51}">
      <dsp:nvSpPr>
        <dsp:cNvPr id="0" name=""/>
        <dsp:cNvSpPr/>
      </dsp:nvSpPr>
      <dsp:spPr>
        <a:xfrm>
          <a:off x="497575" y="4472213"/>
          <a:ext cx="6966054" cy="678960"/>
        </a:xfrm>
        <a:prstGeom prst="roundRect">
          <a:avLst/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3300" tIns="0" rIns="263300" bIns="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Zcash</a:t>
          </a:r>
          <a:r>
            <a:rPr lang="en-US" sz="2800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 21 million </a:t>
          </a:r>
        </a:p>
      </dsp:txBody>
      <dsp:txXfrm>
        <a:off x="530719" y="4505357"/>
        <a:ext cx="6899766" cy="6126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99F2BC-2E21-49C4-83A7-491A4E758CB1}" type="datetimeFigureOut">
              <a:rPr lang="en-US" smtClean="0"/>
              <a:t>11/6/2023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A39DB1-BFE3-4290-96F6-8362144748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36297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39DB1-BFE3-4290-96F6-836214474865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15619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C31BD99-40A9-4967-81EB-4159CF38C7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721074C-7A34-494A-8AD1-8931880C77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E06F956-1619-4081-B457-45F898947D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35630-4BFD-4F5B-B964-D087A3C4162E}" type="datetimeFigureOut">
              <a:rPr lang="en-US" smtClean="0"/>
              <a:t>11/6/2023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6389D49-8B9F-40AB-80CD-8A0F7BFC9D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EBA5981-AE3E-4432-AF7E-07F77B1307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35A2F-F299-4957-8E3E-5AF9951320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15063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69E743-09B3-43B6-BAAE-E83DDFFB61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18ABFF2-D5F7-4A8F-A5FA-B4BB222B2E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6066E10-8F26-4510-A0F3-DD37CF9358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35630-4BFD-4F5B-B964-D087A3C4162E}" type="datetimeFigureOut">
              <a:rPr lang="en-US" smtClean="0"/>
              <a:t>11/6/2023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B893772-41F0-46C8-83D8-4A5D08A03A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E5272BF-77F2-4F6B-8EE0-12AFD7AA3D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35A2F-F299-4957-8E3E-5AF9951320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61872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EFD91C-0985-4D49-8AA7-0714571919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1B4B527-0ACA-4E84-BE18-DCC291BCC4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EAE14F4-8CB6-47F1-9F54-444301A786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35630-4BFD-4F5B-B964-D087A3C4162E}" type="datetimeFigureOut">
              <a:rPr lang="en-US" smtClean="0"/>
              <a:t>11/6/2023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EC56F5D-F809-4B98-95D0-4B6048F95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5F0CEC6-D007-4428-BE52-4BD523DA4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35A2F-F299-4957-8E3E-5AF9951320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75970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51A48B9-EFAC-479C-B484-E7D85AD5C0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35785B7-EDF0-45FA-A072-2C4B3047229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89920D0-FC47-426B-A8C5-73E3F365A9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DD7F137-7505-4E78-A5C3-9A179AE378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35630-4BFD-4F5B-B964-D087A3C4162E}" type="datetimeFigureOut">
              <a:rPr lang="en-US" smtClean="0"/>
              <a:t>11/6/2023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778D76F-A72C-41E5-BEE1-F46EC15EBC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6A1AF8F-DDDE-42C0-AE58-50D4EC13E5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35A2F-F299-4957-8E3E-5AF9951320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2864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2B61F9-2C8B-4B1A-9A7C-236900A16A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B722658-1A8D-4950-87F2-CAEC5F21EB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07F8AB6-9B69-4FB4-965B-7F444A2994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5DB91A39-BB22-4206-AEEE-24E13620B0F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384012CB-2CD2-4F0F-A547-BA5C1CB155D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DF22B06A-1223-44A7-8A63-563D86FF42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35630-4BFD-4F5B-B964-D087A3C4162E}" type="datetimeFigureOut">
              <a:rPr lang="en-US" smtClean="0"/>
              <a:t>11/6/2023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2AD50721-D324-4F30-99AE-64490145D6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F11DACDB-67C3-446C-B8B3-AF301959BD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35A2F-F299-4957-8E3E-5AF9951320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09695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3C81D8C-AEC1-4212-9C06-7BE1806E21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59B31B0-EB62-4B0F-BDCA-3B5E5AF02A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35630-4BFD-4F5B-B964-D087A3C4162E}" type="datetimeFigureOut">
              <a:rPr lang="en-US" smtClean="0"/>
              <a:t>11/6/2023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610D7F5-1B4D-4829-8F73-1D0D39AC95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A40E2163-0212-468A-B90E-B6805F3F9E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35A2F-F299-4957-8E3E-5AF9951320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96685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54E7B04B-EEDA-4CF7-9E2F-29CC5E56D3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35630-4BFD-4F5B-B964-D087A3C4162E}" type="datetimeFigureOut">
              <a:rPr lang="en-US" smtClean="0"/>
              <a:t>11/6/2023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52CDACE2-6115-4DC6-957B-86B54A119C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D114520B-C6FB-4C89-9554-45490FB5D1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35A2F-F299-4957-8E3E-5AF9951320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32874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1E85422-9E44-4351-BE65-C1A5B5304F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D1E4612-724B-4CEC-9FBA-E7D6D21C2E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8ADC3FC-9A6C-46E4-AF26-EBE6AD836C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46E4DD4-6392-46EF-87A7-565D9AA744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35630-4BFD-4F5B-B964-D087A3C4162E}" type="datetimeFigureOut">
              <a:rPr lang="en-US" smtClean="0"/>
              <a:t>11/6/2023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FF8F67F-AD96-4183-B444-E0B86A4533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10B58D4-47AA-4E89-8F1C-B54CA2A364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35A2F-F299-4957-8E3E-5AF9951320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73539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667F2F5-3C93-46DA-ACC4-BEE8DAD5D1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56435808-FCBD-46B9-AE50-24337F116D4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D469F46-6E02-4523-8714-A6698CA675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44B04AE-64B8-4A64-82FE-9E90F79939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35630-4BFD-4F5B-B964-D087A3C4162E}" type="datetimeFigureOut">
              <a:rPr lang="en-US" smtClean="0"/>
              <a:t>11/6/2023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8305901-3087-4534-B8E4-B97F71992E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E1A7DCD-EC12-4DAF-92CA-EDDCB8BF88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35A2F-F299-4957-8E3E-5AF9951320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94811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EFC7236-DA96-4706-BEEB-E1AB8E952E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8E3FFC84-2F73-43F4-8CEE-5BB35C2FA7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0215980-EF44-4542-ADC7-694CD2CCB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35630-4BFD-4F5B-B964-D087A3C4162E}" type="datetimeFigureOut">
              <a:rPr lang="en-US" smtClean="0"/>
              <a:t>11/6/2023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BB98D8B-5233-4D1C-B17C-913AAD562C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E231CD5-509D-4763-ADB2-6808CB5027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35A2F-F299-4957-8E3E-5AF9951320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33062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0C36162F-DC09-46C4-9132-1C53B9C4575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07852A6-291E-4DB3-9517-699CC54208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7179076-21FF-466B-83AB-AD2F0985B9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35630-4BFD-4F5B-B964-D087A3C4162E}" type="datetimeFigureOut">
              <a:rPr lang="en-US" smtClean="0"/>
              <a:t>11/6/2023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239B210-29B1-4007-A32A-D8AB9D9ACD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1E57AA1-2BCA-4486-9BE9-76ECD11F15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35A2F-F299-4957-8E3E-5AF9951320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87981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13D022-3450-4641-91EC-0A6DE4316C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CA69341-35EC-4545-BEAE-85B3C18171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92FBA20-F624-4DC2-A1BD-FDD200C89D4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E35630-4BFD-4F5B-B964-D087A3C4162E}" type="datetimeFigureOut">
              <a:rPr lang="en-US" smtClean="0"/>
              <a:t>11/6/2023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8524D57-B3A3-4A92-87FA-D61A5F55F6E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730AF0F-8E91-48A8-A8FA-E0CF04065A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435A2F-F299-4957-8E3E-5AF9951320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5789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namecoin.org/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2" y="1679105"/>
            <a:ext cx="121919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3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DIGITAL BUSINESS MANAGEMENT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3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RAQAMLI BIZNES BOSHQARUVI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81743" y="3084950"/>
            <a:ext cx="105156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Topic</a:t>
            </a:r>
            <a:r>
              <a:rPr kumimoji="0" lang="uz-Cyrl-UZ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(Мавзу) 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# 9</a:t>
            </a:r>
            <a:endParaRPr kumimoji="0" lang="uz-Cyrl-UZ" sz="32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(</a:t>
            </a:r>
            <a:r>
              <a:rPr kumimoji="0" lang="uz-Cyrl-UZ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Хафта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)</a:t>
            </a:r>
            <a:r>
              <a:rPr kumimoji="0" lang="uz-Cyrl-UZ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# 9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311D2836-220C-4EEE-BE21-D06E64194D29}"/>
              </a:ext>
            </a:extLst>
          </p:cNvPr>
          <p:cNvSpPr/>
          <p:nvPr/>
        </p:nvSpPr>
        <p:spPr>
          <a:xfrm>
            <a:off x="2862246" y="4367812"/>
            <a:ext cx="72057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DSc, professor</a:t>
            </a:r>
            <a:r>
              <a:rPr kumimoji="0" lang="uz-Cyrl-UZ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Kenjabaev</a:t>
            </a:r>
            <a:r>
              <a:rPr kumimoji="0" lang="uz-Cyrl-UZ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Aman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Turguno</a:t>
            </a:r>
            <a:r>
              <a:rPr kumimoji="0" lang="uz-Cyrl-UZ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vich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FCEE3A4-5C51-4C07-A98E-F145C2609E7E}"/>
              </a:ext>
            </a:extLst>
          </p:cNvPr>
          <p:cNvSpPr txBox="1"/>
          <p:nvPr/>
        </p:nvSpPr>
        <p:spPr>
          <a:xfrm>
            <a:off x="4261757" y="3200401"/>
            <a:ext cx="7413171" cy="8441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Technologies of operation of cryptocurrencies in digital business and its positive importance in the economy</a:t>
            </a:r>
            <a:endParaRPr lang="en-US" sz="24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44561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363200" cy="1055461"/>
          </a:xfrm>
        </p:spPr>
        <p:txBody>
          <a:bodyPr/>
          <a:lstStyle/>
          <a:p>
            <a:pPr algn="ctr"/>
            <a:r>
              <a:rPr lang="en-US" dirty="0">
                <a:solidFill>
                  <a:schemeClr val="accent5"/>
                </a:solidFill>
              </a:rPr>
              <a:t> </a:t>
            </a:r>
            <a:r>
              <a:rPr lang="en-US" b="1" dirty="0" err="1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b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uz-Cyrl-UZ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Blokcheyn texnologiyalari,</a:t>
            </a:r>
            <a:r>
              <a:rPr lang="uz-Latn-UZ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va uning</a:t>
            </a:r>
            <a:r>
              <a:rPr lang="uz-Cyrl-UZ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qo‘llanilishi. </a:t>
            </a:r>
            <a:endParaRPr lang="en-US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uz-Latn-UZ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Maynerlar va ularni raqamli iqtisodiyotdagi ahamiyati</a:t>
            </a:r>
            <a:r>
              <a:rPr lang="uz-Cyrl-UZ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uz-Cyrl-UZ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Blokcheyn texnologiyalari va moliyaviy hizmatlar transformatsiyasi.</a:t>
            </a:r>
            <a:endParaRPr lang="en-US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uz-Cyrl-UZ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Kriptovalyutalar. </a:t>
            </a:r>
            <a:endParaRPr lang="en-US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6051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A99D61-E0DB-F446-8344-8246719FF5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8750" y="98972"/>
            <a:ext cx="9772402" cy="977230"/>
          </a:xfrm>
        </p:spPr>
        <p:txBody>
          <a:bodyPr/>
          <a:lstStyle/>
          <a:p>
            <a:pPr algn="ctr"/>
            <a:r>
              <a:rPr 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Blokcheyn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D4728D9-6AB3-9949-BCF9-E0B38800F501}"/>
              </a:ext>
            </a:extLst>
          </p:cNvPr>
          <p:cNvSpPr txBox="1"/>
          <p:nvPr/>
        </p:nvSpPr>
        <p:spPr>
          <a:xfrm>
            <a:off x="1201119" y="1743559"/>
            <a:ext cx="1000374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An’anaviy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bazalardan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farqli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o’laroq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blokcheyn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ma’lum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bir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muassasada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emas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Bundan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tashqari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u 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olov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bilan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yo’q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qilinishi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mumkin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bo’lgan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qog’oz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ham 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emas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  <a:p>
            <a:pPr algn="l"/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Blokcheyn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tayanch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markaziy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saqlash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boshqaruv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boshqaruv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markazi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52653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D0DD8B99-28F7-8046-8805-092661BDF6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9087" y="571501"/>
            <a:ext cx="10172700" cy="507818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/>
              <a:t>     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Blokcheyn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konseptsiyasi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1-marta 2009-yilda 1-kriptotekal 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bitcoin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tamoyilini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tavsiflaganda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paydo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bo’ldi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Texnikaning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mohiyatini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aks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ettiruvchi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bloklar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zanjiri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so’zma-so’z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tarjimasi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aslida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kriptografik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shaklda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yozilgan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ba’zi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ma’lumotlarga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bloklarning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ketma-ketligi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Blokning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tarkibi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ketma-ketlikning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har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bloki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qismdan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457200" indent="-457200">
              <a:buAutoNum type="arabicPeriod"/>
            </a:pPr>
            <a:r>
              <a:rPr 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Blokirovka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sarlavhasi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blokning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tartib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raqami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yaratilgan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hash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bloki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tranzaktsiyalar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ma’lum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ma'lumotni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ko’rsatadi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AutoNum type="arabicPeriod"/>
            </a:pPr>
            <a:r>
              <a:rPr 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Bitimlar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ro’yxati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Blokning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qismida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avvalgi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blokni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vaqtidan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buyon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tarmoqda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sodir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operatsiyalar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ko’rsatiladi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5123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7829" y="522514"/>
            <a:ext cx="10646228" cy="5208815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en-US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Blokcheyn</a:t>
            </a:r>
            <a:r>
              <a:rPr lang="en-US" b="1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—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bir-biri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internet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bog‘langan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ko‘plab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kompyuterlarda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vaqtning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o‘zida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saqlanuvchi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taqsimlangan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ma’lumotlar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bazasidir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nega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kerakligini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misol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yordamida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tushuntirish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osonroq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AQSh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dagi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akangizga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bank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jo‘natmalari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100 dollar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yubordingiz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deb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tasavvur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qiling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Jo‘natma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shaklini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to‘ldirganingizdan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so‘ng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, bank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xodimi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shahsiy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hisobingizdan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pulni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yechib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uni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halqaro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o‘tkazmalar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bankning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yagona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hisobiga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o‘tkazadi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Shundan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so‘ng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xodim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pullarni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agent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bankning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hisobiga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o‘tkazadi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, u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o‘z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navbatida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pullarni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AQSh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ga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o‘tkazadi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. U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yerda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o‘tkazmangiz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aynan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shu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tahlit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akangizning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shaxsiy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hisobiga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tushadi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Jo‘natma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davomida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hech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kim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xatoga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yo‘l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qo‘ymagan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bo‘lsa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uch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kun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o‘tib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akangiz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97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dollarni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oladi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i="1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barcha</a:t>
            </a:r>
            <a:r>
              <a:rPr lang="en-US" i="1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banklarning</a:t>
            </a:r>
            <a:r>
              <a:rPr lang="en-US" i="1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komissionlari</a:t>
            </a:r>
            <a:r>
              <a:rPr lang="en-US" i="1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olinganidan</a:t>
            </a:r>
            <a:r>
              <a:rPr lang="en-US" i="1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so‘ng</a:t>
            </a:r>
            <a:r>
              <a:rPr lang="en-US" i="1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i="1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albatta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).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Biroq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eng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qo‘rqinchlisi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shu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uch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kun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ichida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na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siz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na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sizning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akangiz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qolaversa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bankirlardan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hech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biri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ayni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vaqtda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pullaringiz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qayerda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ekanligini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ularning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hisobini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kim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yuritayotganligini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bilmaydi</a:t>
            </a:r>
            <a:r>
              <a:rPr lang="en-U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en-US" b="1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38073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</p:spPr>
        <p:txBody>
          <a:bodyPr>
            <a:normAutofit/>
          </a:bodyPr>
          <a:lstStyle/>
          <a:p>
            <a:pPr algn="ctr"/>
            <a:r>
              <a:rPr lang="en-US" sz="3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Kriptovalyutalar</a:t>
            </a:r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3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elektron</a:t>
            </a:r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tijoratning</a:t>
            </a:r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aktivi</a:t>
            </a:r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922032"/>
          </a:xfrm>
        </p:spPr>
        <p:txBody>
          <a:bodyPr>
            <a:normAutofit fontScale="77500" lnSpcReduction="20000"/>
          </a:bodyPr>
          <a:lstStyle/>
          <a:p>
            <a:r>
              <a:rPr lang="uz-Cyrl-U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Virtual (raqamli/elektron) valyuta</a:t>
            </a:r>
            <a:r>
              <a:rPr lang="uz-Cyrl-U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moddiy timsolda mujassam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bo‘l</a:t>
            </a:r>
            <a:r>
              <a:rPr lang="uz-Cyrl-U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magan, 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ammo </a:t>
            </a:r>
            <a:r>
              <a:rPr lang="uz-Cyrl-U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to‘laqonli pul belgisi sifatida foydalanish mumkin bo‘lgan pul mablag‘laridir.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Kriptovalyuta</a:t>
            </a:r>
            <a:r>
              <a:rPr lang="uz-Cyrl-U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– kriptografik algoritmlarni maxsus ko‘rinishlarda qo‘llashga asoslangan emission valyuta turi.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Bitkoin</a:t>
            </a:r>
            <a:r>
              <a:rPr lang="uz-Cyrl-U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– mavjud virtual valyutalar ichida birinchi va eng keng tarqalgan kriptovalyuta hisoblanadi va u bitkoin blokcheyni texnologiyasidan foydalanadi.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z-Cyrl-U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Virtual valyutalar kriptovalyutalarga mansub bo‘lmasligiva </a:t>
            </a:r>
            <a:r>
              <a:rPr lang="uz-Cyrl-UZ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Blokcheyn </a:t>
            </a:r>
            <a:r>
              <a:rPr lang="uz-Cyrl-U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texnologiyasidan foydalanmasligi ham mumkin. Bunday virtual valyutalarga misol qilib </a:t>
            </a:r>
            <a:r>
              <a:rPr lang="uz-Cyrl-U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Yandeks-dengi, Veb-mani (WebMoney)</a:t>
            </a:r>
            <a:r>
              <a:rPr lang="uz-Cyrl-U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va </a:t>
            </a:r>
            <a:r>
              <a:rPr lang="uz-Cyrl-U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Kivi-hamyonni (Qiwi) </a:t>
            </a:r>
            <a:r>
              <a:rPr lang="uz-Cyrl-U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larni keltirish mumkin.</a:t>
            </a:r>
            <a:r>
              <a:rPr lang="uz-Latn-U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Barcha kriptovalyutalarni quyidagi turlarga bo'lish mumkin: 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z-Latn-U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Valyutalar 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z-Latn-U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Tangalar yoki to'lov tizimidagi tangalar.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67518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1887" y="293914"/>
            <a:ext cx="11356768" cy="6007734"/>
          </a:xfrm>
        </p:spPr>
        <p:txBody>
          <a:bodyPr>
            <a:noAutofit/>
          </a:bodyPr>
          <a:lstStyle/>
          <a:p>
            <a:pPr algn="just"/>
            <a:endParaRPr lang="en-US" b="1" spc="40" dirty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endParaRPr lang="en-US" b="1" spc="40" dirty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endParaRPr lang="en-US" b="1" spc="40" dirty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endParaRPr lang="en-US" b="1" spc="40" dirty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en-US" b="1" spc="4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1- </a:t>
            </a:r>
            <a:r>
              <a:rPr lang="en-US" spc="40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kriptovalyuta</a:t>
            </a:r>
            <a:r>
              <a:rPr lang="en-US" spc="4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pc="40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Bitkoin</a:t>
            </a:r>
            <a:r>
              <a:rPr lang="en-US" spc="4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2009-yillarda Satoshi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Nikamoto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nomlangan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shaxs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shaxslar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guruhi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kriptografik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matematik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hisob-kitoblar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ishlaydigan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elektron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to’lov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tizimini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ommaga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taqdim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etdi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to’lovlarni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oshirishda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ishlatiladigan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pul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birligining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nomi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bitkoin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ataldi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7137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6478" y="365126"/>
            <a:ext cx="11217322" cy="699400"/>
          </a:xfrm>
        </p:spPr>
        <p:txBody>
          <a:bodyPr>
            <a:normAutofit/>
          </a:bodyPr>
          <a:lstStyle/>
          <a:p>
            <a:pPr algn="ctr"/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itchFamily="18" charset="0"/>
              </a:rPr>
              <a:t>Bitkoin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itchFamily="18" charset="0"/>
              </a:rPr>
              <a:t>to’lov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itchFamily="18" charset="0"/>
              </a:rPr>
              <a:t>tizimning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itchFamily="18" charset="0"/>
              </a:rPr>
              <a:t>ko’rsatgichlari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0441" y="1090670"/>
            <a:ext cx="11238104" cy="5379403"/>
          </a:xfrm>
        </p:spPr>
        <p:txBody>
          <a:bodyPr>
            <a:normAutofit fontScale="77500" lnSpcReduction="20000"/>
          </a:bodyPr>
          <a:lstStyle/>
          <a:p>
            <a:pPr marL="342900" lvl="0" indent="-342900" algn="just">
              <a:lnSpc>
                <a:spcPct val="120000"/>
              </a:lnSpc>
              <a:spcAft>
                <a:spcPts val="0"/>
              </a:spcAft>
              <a:buSzPts val="1000"/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en-US" sz="2600" b="1" i="1" spc="4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Markazlashmagan</a:t>
            </a:r>
            <a:r>
              <a:rPr lang="en-US" sz="2600" b="1" i="1" spc="4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spc="4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</a:t>
            </a:r>
            <a:r>
              <a:rPr lang="en-US" sz="2600" b="1" i="1" spc="4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ishtirokchi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teng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huquq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imkoniyatlarga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Times New Roman" panose="02020603050405020304" pitchFamily="18" charset="0"/>
              <a:cs typeface="Times New Roman" pitchFamily="18" charset="0"/>
            </a:endParaRPr>
          </a:p>
          <a:p>
            <a:pPr marL="342900" lvl="0" indent="-342900" algn="just">
              <a:lnSpc>
                <a:spcPct val="120000"/>
              </a:lnSpc>
              <a:spcAft>
                <a:spcPts val="0"/>
              </a:spcAft>
              <a:buSzPts val="1000"/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en-US" sz="2600" b="1" i="1" spc="4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Hisob-kitoblarning</a:t>
            </a:r>
            <a:r>
              <a:rPr lang="en-US" sz="2600" b="1" i="1" spc="4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spc="4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to’liq</a:t>
            </a:r>
            <a:r>
              <a:rPr lang="en-US" sz="2600" b="1" i="1" spc="4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spc="4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saffofligi</a:t>
            </a:r>
            <a:r>
              <a:rPr lang="en-US" sz="2600" b="1" i="1" spc="4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ishtirokchi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tranzaktsiyalarni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ko’rishi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Times New Roman" panose="02020603050405020304" pitchFamily="18" charset="0"/>
              <a:cs typeface="Times New Roman" pitchFamily="18" charset="0"/>
            </a:endParaRPr>
          </a:p>
          <a:p>
            <a:pPr marL="342900" lvl="0" indent="-342900" algn="just">
              <a:lnSpc>
                <a:spcPct val="120000"/>
              </a:lnSpc>
              <a:spcAft>
                <a:spcPts val="0"/>
              </a:spcAft>
              <a:buSzPts val="1000"/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en-US" sz="2600" b="1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Nazoratning</a:t>
            </a:r>
            <a:r>
              <a:rPr lang="en-US" sz="2600" b="1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yo’qligi</a:t>
            </a:r>
            <a:r>
              <a:rPr lang="en-US" sz="2600" b="1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hech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tashkilot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ichidagi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operatsiyalarni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qila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olmaydi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Times New Roman" panose="02020603050405020304" pitchFamily="18" charset="0"/>
              <a:cs typeface="Times New Roman" pitchFamily="18" charset="0"/>
            </a:endParaRPr>
          </a:p>
          <a:p>
            <a:pPr marL="342900" lvl="0" indent="-342900" algn="just">
              <a:lnSpc>
                <a:spcPct val="120000"/>
              </a:lnSpc>
              <a:spcAft>
                <a:spcPts val="0"/>
              </a:spcAft>
              <a:buSzPts val="1000"/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en-US" sz="2600" b="1" i="1" spc="4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Sirlilik</a:t>
            </a:r>
            <a:r>
              <a:rPr lang="en-US" sz="2600" b="1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ishtirokchilar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haqidagi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ma’lumotlarni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tasdiqlanishini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so’ramaydi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Times New Roman" panose="02020603050405020304" pitchFamily="18" charset="0"/>
              <a:cs typeface="Times New Roman" pitchFamily="18" charset="0"/>
            </a:endParaRPr>
          </a:p>
          <a:p>
            <a:pPr marL="342900" lvl="0" indent="-342900" algn="just">
              <a:lnSpc>
                <a:spcPct val="120000"/>
              </a:lnSpc>
              <a:spcAft>
                <a:spcPts val="0"/>
              </a:spcAft>
              <a:buSzPts val="1000"/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en-US" sz="2600" b="1" i="1" spc="4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Kriptotangalarni</a:t>
            </a:r>
            <a:r>
              <a:rPr lang="en-US" sz="2600" b="1" i="1" spc="4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spc="4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emissiya</a:t>
            </a:r>
            <a:r>
              <a:rPr lang="en-US" sz="2600" b="1" i="1" spc="4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spc="4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600" b="1" i="1" spc="4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spc="4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cheklangan</a:t>
            </a:r>
            <a:r>
              <a:rPr lang="en-US" sz="2600" b="1" i="1" spc="4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jami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21 million BTC (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bitkoin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tangasi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chiqariladi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Times New Roman" panose="02020603050405020304" pitchFamily="18" charset="0"/>
              <a:cs typeface="Times New Roman" pitchFamily="18" charset="0"/>
            </a:endParaRPr>
          </a:p>
          <a:p>
            <a:pPr marL="342900" lvl="0" indent="-342900" algn="just">
              <a:lnSpc>
                <a:spcPct val="120000"/>
              </a:lnSpc>
              <a:spcAft>
                <a:spcPts val="0"/>
              </a:spcAft>
              <a:buSzPts val="1000"/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en-US" sz="2600" b="1" i="1" spc="4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Balans</a:t>
            </a:r>
            <a:r>
              <a:rPr lang="en-US" sz="2600" b="1" i="1" spc="4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spc="4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sz="2600" b="1" i="1" spc="4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spc="4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yoqlama</a:t>
            </a:r>
            <a:r>
              <a:rPr lang="en-US" sz="2600" b="1" i="1" spc="4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spc="4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yozuv</a:t>
            </a:r>
            <a:r>
              <a:rPr lang="en-US" sz="2600" b="1" i="1" spc="4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spc="4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2600" b="1" i="1" spc="4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spc="4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bo’lmaydi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tranzaktsiyalar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xronologik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tartibda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ishtirokchilarda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ko’rinadi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Times New Roman" panose="02020603050405020304" pitchFamily="18" charset="0"/>
              <a:cs typeface="Times New Roman" pitchFamily="18" charset="0"/>
            </a:endParaRPr>
          </a:p>
          <a:p>
            <a:pPr marL="342900" lvl="0" indent="-342900" algn="just">
              <a:lnSpc>
                <a:spcPct val="120000"/>
              </a:lnSpc>
              <a:spcAft>
                <a:spcPts val="0"/>
              </a:spcAft>
              <a:buSzPts val="1000"/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en-US" sz="2600" b="1" i="1" spc="4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Kriptovalyutalar</a:t>
            </a:r>
            <a:r>
              <a:rPr lang="en-US" sz="2600" b="1" i="1" spc="4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spc="4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inflyatsiyaga</a:t>
            </a:r>
            <a:r>
              <a:rPr lang="en-US" sz="2600" b="1" i="1" spc="4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spc="4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uchramaydi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Qiymati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bozordagi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taklifga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o’zgaradi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Times New Roman" panose="02020603050405020304" pitchFamily="18" charset="0"/>
              <a:cs typeface="Times New Roman" pitchFamily="18" charset="0"/>
            </a:endParaRPr>
          </a:p>
          <a:p>
            <a:pPr marL="342900" lvl="0" indent="-342900" algn="just">
              <a:lnSpc>
                <a:spcPct val="120000"/>
              </a:lnSpc>
              <a:spcAft>
                <a:spcPts val="0"/>
              </a:spcAft>
              <a:buSzPts val="1000"/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en-US" sz="2600" b="1" i="1" spc="4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Yuridik</a:t>
            </a:r>
            <a:r>
              <a:rPr lang="en-US" sz="2600" b="1" i="1" spc="4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600" b="1" i="1" spc="4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huquqiy</a:t>
            </a:r>
            <a:r>
              <a:rPr lang="en-US" sz="2600" b="1" i="1" spc="4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600" b="1" i="1" spc="4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jihatdan</a:t>
            </a:r>
            <a:r>
              <a:rPr lang="en-US" sz="2600" b="1" i="1" spc="4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kriptovalyutalarning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ishlatilishi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hech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Times New Roman" panose="02020603050405020304" pitchFamily="18" charset="0"/>
              <a:cs typeface="Times New Roman" pitchFamily="18" charset="0"/>
            </a:endParaRPr>
          </a:p>
          <a:p>
            <a:pPr marL="342900" lvl="0" indent="-342900" algn="just">
              <a:lnSpc>
                <a:spcPct val="120000"/>
              </a:lnSpc>
              <a:spcAft>
                <a:spcPts val="0"/>
              </a:spcAft>
              <a:buSzPts val="1000"/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en-US" sz="2600" b="1" i="1" spc="4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Bitkoin</a:t>
            </a:r>
            <a:r>
              <a:rPr lang="en-US" sz="2600" b="1" i="1" spc="4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spc="4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b="1" i="1" spc="4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2600" b="1" i="1" spc="4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600" b="1" i="1" spc="4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spc="4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bog’liq</a:t>
            </a:r>
            <a:r>
              <a:rPr lang="en-US" sz="2600" b="1" i="1" spc="4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operatsiyalarning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600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oshi</a:t>
            </a:r>
            <a:r>
              <a:rPr lang="en-US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rilishi</a:t>
            </a:r>
            <a:r>
              <a:rPr lang="en-US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faqatgina</a:t>
            </a:r>
            <a:r>
              <a:rPr lang="en-US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internet </a:t>
            </a:r>
            <a:r>
              <a:rPr lang="en-US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tarmog’iga</a:t>
            </a:r>
            <a:r>
              <a:rPr lang="en-US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ulangan</a:t>
            </a:r>
            <a:r>
              <a:rPr lang="en-US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ishtirokchilarning</a:t>
            </a:r>
            <a:r>
              <a:rPr lang="en-US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bo’lishi</a:t>
            </a:r>
            <a:r>
              <a:rPr lang="en-US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spc="4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kifoya</a:t>
            </a:r>
            <a:r>
              <a:rPr lang="en-US" i="1" spc="4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Times New Roman" panose="02020603050405020304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7604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71182" y="512620"/>
            <a:ext cx="10515600" cy="709684"/>
          </a:xfrm>
        </p:spPr>
        <p:txBody>
          <a:bodyPr>
            <a:noAutofit/>
          </a:bodyPr>
          <a:lstStyle/>
          <a:p>
            <a:pPr indent="228600">
              <a:lnSpc>
                <a:spcPct val="150000"/>
              </a:lnSpc>
              <a:spcAft>
                <a:spcPts val="0"/>
              </a:spcAft>
            </a:pPr>
            <a:r>
              <a:rPr lang="en-US" sz="3600" b="1" spc="4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  </a:t>
            </a:r>
            <a:r>
              <a:rPr lang="en-US" sz="3600" b="1" spc="4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Kriptovalyutaning</a:t>
            </a:r>
            <a:r>
              <a:rPr lang="en-US" sz="3600" b="1" spc="4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spc="4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afzallik</a:t>
            </a:r>
            <a:r>
              <a:rPr lang="en-US" sz="3600" b="1" spc="4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spc="4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600" b="1" spc="4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spc="4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kamchiliklari</a:t>
            </a:r>
            <a:endParaRPr lang="ru-RU" sz="36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799" y="1322024"/>
            <a:ext cx="11679382" cy="4913523"/>
          </a:xfrm>
        </p:spPr>
        <p:txBody>
          <a:bodyPr>
            <a:noAutofit/>
          </a:bodyPr>
          <a:lstStyle/>
          <a:p>
            <a:pPr marL="342900" lvl="0" indent="-342900" algn="just">
              <a:buFont typeface="Times New Roman" panose="02020603050405020304" pitchFamily="18" charset="0"/>
              <a:buChar char="•"/>
              <a:tabLst>
                <a:tab pos="457200" algn="l"/>
              </a:tabLst>
            </a:pPr>
            <a:r>
              <a:rPr lang="en-US" sz="2000" i="1" spc="4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Chegaralangan</a:t>
            </a:r>
            <a:r>
              <a:rPr lang="en-US" sz="2000" spc="4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Kriptovalyuta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yaratilgan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algoritmga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asosan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ja’mi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21 000 000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gacha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bitcoin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topish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bundan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so’ng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bitkoin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yetishtirish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to’xtatiladi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Buning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oqibatida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nima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bo’lishini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hech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kim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bilmaydi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agarda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moliyaviy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portlash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bo’lmasa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kriptovalyuta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muomalada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qoladi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vaqti-vaqti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o’z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kursini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o’zgaritirib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turaveradi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buFont typeface="Times New Roman" panose="02020603050405020304" pitchFamily="18" charset="0"/>
              <a:buChar char="•"/>
              <a:tabLst>
                <a:tab pos="457200" algn="l"/>
              </a:tabLst>
            </a:pPr>
            <a:r>
              <a:rPr lang="en-US" sz="2000" i="1" spc="4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To’liq</a:t>
            </a:r>
            <a:r>
              <a:rPr lang="en-US" sz="2000" i="1" spc="4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spc="4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maxfiylik</a:t>
            </a:r>
            <a:r>
              <a:rPr lang="en-US" sz="2000" i="1" spc="4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i="1" spc="4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anonimlilik</a:t>
            </a:r>
            <a:r>
              <a:rPr lang="en-US" sz="2000" i="1" spc="4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sz="2000" spc="4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Bitcoin-hamyonning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raqamlari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egasi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kim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ekanligini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bilib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bo’lmaydi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buning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oqibatida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noqonuniy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pul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aylantirish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firibgarlikka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yo’l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ochiladi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342900" lvl="0" indent="-342900" algn="just">
              <a:buFont typeface="Times New Roman" panose="02020603050405020304" pitchFamily="18" charset="0"/>
              <a:buChar char="•"/>
              <a:tabLst>
                <a:tab pos="457200" algn="l"/>
              </a:tabLst>
            </a:pPr>
            <a:r>
              <a:rPr lang="en-US" sz="2000" i="1" spc="4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Mayning</a:t>
            </a:r>
            <a:r>
              <a:rPr lang="en-US" sz="2000" i="1" spc="4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spc="4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2000" i="1" spc="4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spc="4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imkoniyati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qanday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inson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uy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sharoitida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uni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qo’lga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kiritishi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uy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biznesini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oshirish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imkoniyati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mavjud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342900" lvl="0" indent="-342900" algn="just">
              <a:buFont typeface="Times New Roman" panose="02020603050405020304" pitchFamily="18" charset="0"/>
              <a:buChar char="•"/>
              <a:tabLst>
                <a:tab pos="457200" algn="l"/>
              </a:tabLst>
            </a:pPr>
            <a:r>
              <a:rPr lang="en-US" sz="2000" spc="4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To’lovlarda</a:t>
            </a:r>
            <a:r>
              <a:rPr lang="en-US" sz="2000" spc="4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ishlatilish</a:t>
            </a:r>
            <a:r>
              <a:rPr lang="en-US" sz="2000" spc="4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mumkinligi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Rivojlangan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mamlakatlarda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kriptovalyutalarning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ko’pgina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turlarini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bemalol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ishlatish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buFont typeface="Times New Roman" panose="02020603050405020304" pitchFamily="18" charset="0"/>
              <a:buChar char="•"/>
              <a:tabLst>
                <a:tab pos="457200" algn="l"/>
              </a:tabLst>
            </a:pPr>
            <a:r>
              <a:rPr lang="en-US" sz="2000" i="1" spc="4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Ta’minlanmaganlik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Kriptovalyuta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, real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pullarga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o’xshab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doimiy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rezerv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ta’minlanmagani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bog’liq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sabablarga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ko’ra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bitcoin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kursi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kutilmaganda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to’liq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nolga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tushib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ketishi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hech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gap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emas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2000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spc="4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Rasmiy</a:t>
            </a:r>
            <a:r>
              <a:rPr lang="en-US" sz="2000" i="1" spc="4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spc="4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en-US" sz="2000" i="1" spc="4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spc="4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ishlamaydi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Bitcoin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moliya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tizimiga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yomon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ko’rsatishi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sababli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ko’p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davlatlar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2000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jumladan</a:t>
            </a:r>
            <a:r>
              <a:rPr lang="en-US" sz="2000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bizning</a:t>
            </a:r>
            <a:r>
              <a:rPr lang="en-US" sz="2000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mamlakat</a:t>
            </a:r>
            <a:r>
              <a:rPr lang="en-US" sz="2000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ham)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kriptovalyutaga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ishonchsizlik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qaraydi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169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71475" y="271462"/>
            <a:ext cx="11601450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Latn-UZ" sz="32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Kriptovalyuta</a:t>
            </a:r>
            <a:r>
              <a:rPr lang="en-US" sz="3200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lar</a:t>
            </a:r>
            <a:r>
              <a:rPr lang="uz-Latn-UZ" sz="32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32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endParaRPr lang="en-US" sz="32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z-Latn-U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Coinmarketcap 9.06.2020 yildagi ma'lumotlariga ko'ra 5549 xil kripto-valyutalar mavjud. Virtual aktivlarning umumiy kapitallashuvi 274 milliard dollardan oshdi, ushbu miqdorning taxminan 75 foizini 20 ta eng yirik blockch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ey</a:t>
            </a:r>
            <a:r>
              <a:rPr lang="uz-Latn-U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 loyihalari baham ko'rmoqda.</a:t>
            </a:r>
            <a:endParaRPr lang="en-U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z-Latn-U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Eng mashhur almashinuv belgilari - Binance Coin (BNB) va EXMO Coin (EXM). Stablecoins chiqaradigan kompaniya o'z balansida token belgisining qiymatini kafolatlash uchun fiat miqdorida, masalan AQSh dollarida bo'lishi kerak. Ushbu turdagi eng taniqli tanga - Tether (USDT), ammo dollar va evro tomonidan qo'llab-quvvatlanadigan boshqa barqaror tanga pullari mavjud. Utility Tokens yoki xizmat tokenlari, shuningdek App Coins deb nomlanadi. Ular cheklangan miqdorda ICO uchun chiqariladi.</a:t>
            </a:r>
            <a:endParaRPr lang="en-U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62681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609734243"/>
              </p:ext>
            </p:extLst>
          </p:nvPr>
        </p:nvGraphicFramePr>
        <p:xfrm>
          <a:off x="824905" y="719666"/>
          <a:ext cx="9951507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824905" y="0"/>
            <a:ext cx="9951507" cy="70788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2023 </a:t>
            </a:r>
            <a:r>
              <a:rPr lang="en-US" sz="4000" b="1" dirty="0" err="1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yil</a:t>
            </a:r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mashhur</a:t>
            </a:r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kriptovalyutalar</a:t>
            </a:r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sz="40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6255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9086" y="146957"/>
            <a:ext cx="10319657" cy="620486"/>
          </a:xfrm>
        </p:spPr>
        <p:txBody>
          <a:bodyPr>
            <a:noAutofit/>
          </a:bodyPr>
          <a:lstStyle/>
          <a:p>
            <a:pPr marL="342900" lvl="0" indent="-342900">
              <a:lnSpc>
                <a:spcPct val="150000"/>
              </a:lnSpc>
              <a:spcAft>
                <a:spcPts val="0"/>
              </a:spcAft>
            </a:pPr>
            <a:r>
              <a:rPr lang="en-US" sz="3600" b="1" spc="4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3600" b="1" spc="4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Turli</a:t>
            </a:r>
            <a:r>
              <a:rPr lang="en-US" sz="3600" b="1" spc="4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spc="4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ko’rinishdagi</a:t>
            </a:r>
            <a:r>
              <a:rPr lang="en-US" sz="3600" b="1" spc="4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spc="4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kriptovalyutalarning</a:t>
            </a:r>
            <a:r>
              <a:rPr lang="en-US" sz="3600" b="1" spc="4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spc="4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tavsifi</a:t>
            </a:r>
            <a:endParaRPr lang="ru-RU" sz="36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02129" y="930729"/>
            <a:ext cx="11295906" cy="5348886"/>
          </a:xfrm>
        </p:spPr>
        <p:txBody>
          <a:bodyPr>
            <a:normAutofit/>
          </a:bodyPr>
          <a:lstStyle/>
          <a:p>
            <a:pPr algn="just"/>
            <a:r>
              <a:rPr lang="en-US" sz="28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Litecoin (</a:t>
            </a:r>
            <a:r>
              <a:rPr lang="en-US" sz="2800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Laytkoyn</a:t>
            </a:r>
            <a:r>
              <a:rPr lang="en-US" sz="28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) 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deb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nomlangan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kriptovalyuta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dunyodagi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eng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ommalashgan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kriptovalyutalar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turlaridan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biri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hisoblanadi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. 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Litecoinning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maxsus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yaratilgan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saytida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uni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ko’pincha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«</a:t>
            </a:r>
            <a:r>
              <a:rPr lang="en-US" sz="2800" i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raqamli</a:t>
            </a:r>
            <a:r>
              <a:rPr lang="en-US" sz="2800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800" i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valyuta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» deb ham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ataylaydilar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Litecoin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uni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yaratuvchilar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tomonidan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asosiy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raqamli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valyuta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bo’lgan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Bitcoinning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evolyutsiyasi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hisoblansada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undan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ancha-muncha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farq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ham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qiladi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. 2013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yilning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11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dekabri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xolatiga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ko’ra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BTC-E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birjasida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1 LTC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taxminan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33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AQSh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dollariga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teng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hisoblangan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Laytkoinlar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pul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almashtirish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shaxobchalarida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bitkoinga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yoki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oddiy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pullarga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almashtirilishi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mumkin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Undan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tashqari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kriptovalyutalar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turli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xil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tovar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xizmatlarni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sotib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olish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uchun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ham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ishlatilishlari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mumkin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(</a:t>
            </a:r>
            <a:r>
              <a:rPr lang="en-US" sz="2800" i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agarda</a:t>
            </a:r>
            <a:r>
              <a:rPr lang="en-US" sz="2800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800" i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sotuvchilar</a:t>
            </a:r>
            <a:r>
              <a:rPr lang="en-US" sz="2800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800" i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bunga</a:t>
            </a:r>
            <a:r>
              <a:rPr lang="en-US" sz="2800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800" i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rozi</a:t>
            </a:r>
            <a:r>
              <a:rPr lang="en-US" sz="2800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800" i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bo’lsalar</a:t>
            </a:r>
            <a:r>
              <a:rPr lang="en-US" sz="2800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, </a:t>
            </a:r>
            <a:r>
              <a:rPr lang="en-US" sz="2800" i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albatta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).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Litecoin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(https://litecoin.org) –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kapitalizatsiyasi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4 milliard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dollardan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ortiq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bo‘lgan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kriptovalyuta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8319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8926" y="374072"/>
            <a:ext cx="10584873" cy="409699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LITECOIN (LTC)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ning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BITCOIN (BTC)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farqlari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3530" y="914400"/>
            <a:ext cx="11233562" cy="5306291"/>
          </a:xfrm>
        </p:spPr>
        <p:txBody>
          <a:bodyPr>
            <a:normAutofit/>
          </a:bodyPr>
          <a:lstStyle/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Litecoin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hisoblash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amallari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uchun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markaziy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protsessorni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Bitcoinga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nisbatan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samaradorroq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ishlatadi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mayningning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afzalliklari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esa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unda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biroz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pastroq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darajada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bo’ladi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. </a:t>
            </a:r>
            <a:endParaRPr lang="ru-RU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Pul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o’tkazmalarini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tasdiqlash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uchun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to’rt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marta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kamroq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vaqt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sarfi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kerak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bo’lishi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;</a:t>
            </a:r>
            <a:endParaRPr lang="ru-RU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Pul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mablag’larining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maksimal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katta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miqdoridan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foydalana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olish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mumkinligi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–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ya’ni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84 million dollar;</a:t>
            </a:r>
            <a:endParaRPr lang="ru-RU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Har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3,5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kunda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kriptografik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hisoblarning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murakkablik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darajasi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qayta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hisoblanilib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turiladi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; </a:t>
            </a:r>
            <a:endParaRPr lang="ru-RU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Tarmoqda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jami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bo’lib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84 million LTC dan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foydalanish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bu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esa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BTC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ga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nisbatan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to’rt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marta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ko’p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deganidir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; </a:t>
            </a:r>
            <a:endParaRPr lang="ru-RU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Yangi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bloklar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generatsiya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qilingani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uchun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mukofotlanuv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ham 840 000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blokdan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so’ng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ikki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baravarga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kamaytiriladi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; </a:t>
            </a:r>
            <a:endParaRPr lang="ru-RU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  <a:p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Laytkoinning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loyihachilari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o’zlarining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maqsadlari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bitkoin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tizimidagi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xatolar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kamchiliklarni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tuzatishni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qilganlar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8140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27A6A19B-23BB-411A-B14C-347A8AA532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4786" y="440871"/>
            <a:ext cx="10923814" cy="4849586"/>
          </a:xfrm>
        </p:spPr>
        <p:txBody>
          <a:bodyPr>
            <a:normAutofit fontScale="92500" lnSpcReduction="20000"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Ethereum (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Dapps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,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Markazlashmagan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ilovalar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, Decentralized applications)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aqlli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shartnomalar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asoslangan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nomarkazlashgan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onlayn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xizmatlar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platforma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Yagona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markazlashmagan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virtual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mashina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oshiriladi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2013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oxirida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Bitcoin Magazine [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ru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]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asoschisi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Vitalik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Buterin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taklif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qilingan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tarmoq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2015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30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iyulda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ishga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tushirilgan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Ochiq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manbali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platforma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Ethereum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nafaqat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startaplar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,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Microsoft , IBM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Acronis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yirik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dasturiy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ta'minot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chiqaruvchilarning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qiziqishini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tushuntiradigan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blok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zanjiri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texnologiyasini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oshirishni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ancha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soddalashtiradi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.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Moliyaviy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kompaniyalar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jumladan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Sberbank ham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platformaga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qiziqish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bildirmoqda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kriptovalyutalardan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farqli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o'laroq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mualliflar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efir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rolini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to'lovlar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cheklamaydilar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lekin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resurslarni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almashtirish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aktivlar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operatsiyalarni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aqlli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shartnomalar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ro'yxatdan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o'tkazish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vositasi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taklif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qilishadi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xususan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mualliflar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"peer-to-peer"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tarmog'i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aqlli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shartnomalarni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bajarish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kripto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yoqilg'isi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" deb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nomlangan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Eter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birja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xizmatlarida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sotiladi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efir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miqdorining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kapitallashuvi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o'ttiz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milliard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dollardan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oshdi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13009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43767"/>
          </a:xfrm>
        </p:spPr>
        <p:txBody>
          <a:bodyPr>
            <a:normAutofit fontScale="90000"/>
          </a:bodyPr>
          <a:lstStyle/>
          <a:p>
            <a:pPr indent="457200">
              <a:lnSpc>
                <a:spcPct val="150000"/>
              </a:lnSpc>
              <a:spcAft>
                <a:spcPts val="0"/>
              </a:spcAft>
            </a:pP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NMC (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http://namecoin.info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) - 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Namecoin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4183" y="1110343"/>
            <a:ext cx="11208326" cy="4838765"/>
          </a:xfrm>
        </p:spPr>
        <p:txBody>
          <a:bodyPr>
            <a:normAutofit fontScale="70000" lnSpcReduction="20000"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Namecoin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kriptografik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jihatdan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himoyalangan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va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.bit deb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nomlangan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domen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zonasida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ishlash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uchun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yaratilgan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.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Ushbu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«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valyuta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»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Bitcoin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kontseptsiyasiga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asoslangan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bo’lib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, u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bilan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bir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xilda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hisoblanilishi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mumkin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.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Pullarning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o’zi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.bit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zonasidagi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domenlarni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qayd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qilishga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asoslangan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.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Bitcoin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kriptografik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tizimchasi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tufayli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bunday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domenlar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ularning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egalaridan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boshqalar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tomonidan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o’zgartirishga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qarshi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himoyalangan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. Ammo DNS-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serverni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o’z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shaxsiy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kompyuterida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ko’rib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chiqish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imkoniyati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har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bir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ishtirokchi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uchun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mavjud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.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Namecoin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(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https://namecoin.org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) –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blokcheyn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texnologiyasi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yordamida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domen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nomili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markazlashmagan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tarmoqlar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hosil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qilish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imkonini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beradi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.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Namecoin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tizimining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yana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boshqa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maqsadlaridan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biri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,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internetga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ulangan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kompyuterlar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uchun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manzillar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tizimini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tuzish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bo‘lib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, u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hozirda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mavjud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bo‘lgan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amerika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kompaniyalariga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tegishli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DNS (Domain Name System)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tizimini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yangisiga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almashtira</a:t>
            </a:r>
            <a:r>
              <a:rPr lang="en-US" sz="29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olishligidir</a:t>
            </a:r>
            <a:endParaRPr lang="ru-RU" sz="2900" dirty="0"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F61AC-7E58-4887-B83E-F7225FD01C63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6596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0871" y="489395"/>
            <a:ext cx="11321638" cy="5459713"/>
          </a:xfrm>
        </p:spPr>
        <p:txBody>
          <a:bodyPr>
            <a:normAutofit fontScale="77500" lnSpcReduction="20000"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Ripple global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hisob-kitob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tizimidir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.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Rippleni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boshqa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kriptovalyutalardan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ajratib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turadigan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o'ziga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xos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xususiyatlariga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ega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.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Tizimning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printsipi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kelishuvlar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deb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ataladigan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bitimlarga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asoslanadi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. «Ripple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tizimining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asosini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tarqatilgan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ma'lumotlar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bazasi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ko'rinishidagi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kitob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tashkil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etadi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,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bu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erda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foydalanuvchi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hisob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qaydnomalari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va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operatsiyalari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haqidagi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barcha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ma'lumotlar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saqlanadi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.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Bunda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RPCA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protokoli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- Ripple Protocol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konsensus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algoritmi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ishlatiladi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."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Ro'yxatdan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o'tish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va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eng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dolzarb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bir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vaqtning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o'zida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bir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necha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soniyada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yangilanadi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. LCL (LCL — Last Close Ledger.)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Oxirgi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yopish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kitobi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deb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nomlanadi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Ro'yxatdan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o'tish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kitobining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nusxalari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tugun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deb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nomlangan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tarmoq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serverlarida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saqlanadi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.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Tizim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tashqi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dunyo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bilan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,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aniqrog'i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do'konlar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,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valyuta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ayirboshlash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shoxobchalari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bilan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"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shlyuzlar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" da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aloqa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qiladi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.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6F61AC-7E58-4887-B83E-F7225FD01C63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B7AF502-EA44-4B5F-BBF2-4D33F7521B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80246"/>
            <a:ext cx="12192000" cy="97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5247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67639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NVC (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http://novacoin.org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) - </a:t>
            </a:r>
            <a:r>
              <a:rPr lang="en-US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Novacoin</a:t>
            </a:r>
            <a:endParaRPr lang="ru-RU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0244" y="979715"/>
            <a:ext cx="11438412" cy="5167698"/>
          </a:xfrm>
        </p:spPr>
        <p:txBody>
          <a:bodyPr>
            <a:normAutofit fontScale="85000" lnSpcReduction="10000"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Novakoin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tizimini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yaratishdan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asosiy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maqsad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PPCoin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larning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afzalliklarini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yana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bir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marta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qaytarish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bo’lgan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. Ammo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bunda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uning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juda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ham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katta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emissiya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xajmi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kabi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kamchiliklaridan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qutulishga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harakat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qilingan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. NVC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o’zida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xeshlashtirish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algoritmi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sifatida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Scrypt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funktsiyasidan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foydalanadi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.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Emissiyaning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chegaraviy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tezligi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100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martagacha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kamaytirilgan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,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murakkablik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oshishi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bilan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mukofotlanishning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kamayish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tezligi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esa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qiyaligi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biroz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kamroq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bo’lgan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chiziq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bilan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amalga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oshirilgan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. 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PPCoin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loyihasiga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o’xshash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,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murakkablik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tarmoqning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har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bir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blokida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qaytadan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hisoblanadi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.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Har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bir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hisob-kitobda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murakkablikning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oshishining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maksimal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kattaligi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1%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tashqil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qiladi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.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Tarmoqlardagi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bloklarni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generatsiya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qilishning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maqsadli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tezligi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soatiga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6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blokni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tashqil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qiladi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.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F61AC-7E58-4887-B83E-F7225FD01C63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523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24AB13F9-2525-48C8-A668-80673371DA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5688" y="441702"/>
            <a:ext cx="10788112" cy="5735261"/>
          </a:xfrm>
        </p:spPr>
        <p:txBody>
          <a:bodyPr>
            <a:norm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ED7D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Zcash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Zerocoin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Electric Coin Company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chiqilgan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tranzaktsiyalarning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maxfiyligi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tanlangan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shaffofligini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ta'minlaydigan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ochiq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manbali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kriptovalyuta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Zcash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to'lovlari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ommaviy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blockchainda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e'lon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qilinadi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ammo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jo'natuvchi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qiluvchi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tranzaksiya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miqdori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shaxsiy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bo'lib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qoladi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Zcash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savdo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belgisi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ZEC ,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rasmiy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ISO 4217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Bitcoin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singari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Zcash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ED7D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21 million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donani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etadi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Valyuta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marta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2016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20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yanvarda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e'lon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edi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18306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13048"/>
          </a:xfrm>
        </p:spPr>
        <p:txBody>
          <a:bodyPr>
            <a:noAutofit/>
          </a:bodyPr>
          <a:lstStyle/>
          <a:p>
            <a:pPr indent="457200">
              <a:lnSpc>
                <a:spcPct val="150000"/>
              </a:lnSpc>
              <a:spcAft>
                <a:spcPts val="0"/>
              </a:spcAft>
            </a:pPr>
            <a:r>
              <a:rPr lang="en-US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</a:rPr>
              <a:t>CNC (http://chncoin.org) - </a:t>
            </a:r>
            <a:r>
              <a:rPr lang="en-US" sz="36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</a:rPr>
              <a:t>Chinacoin</a:t>
            </a:r>
            <a:endParaRPr lang="ru-RU" sz="36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4690" y="1232115"/>
            <a:ext cx="11277600" cy="4772078"/>
          </a:xfrm>
        </p:spPr>
        <p:txBody>
          <a:bodyPr>
            <a:normAutofit/>
          </a:bodyPr>
          <a:lstStyle/>
          <a:p>
            <a:pPr algn="just"/>
            <a:r>
              <a:rPr lang="en-US" sz="4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Chainacoin</a:t>
            </a: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ham fork </a:t>
            </a:r>
            <a:r>
              <a:rPr lang="en-US" sz="4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Litecoin</a:t>
            </a: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hisoblanadi</a:t>
            </a: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u </a:t>
            </a:r>
            <a:r>
              <a:rPr lang="en-US" sz="4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scryptdan</a:t>
            </a: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POW </a:t>
            </a:r>
            <a:r>
              <a:rPr lang="en-US" sz="4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sxemadan</a:t>
            </a: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foydalanadi</a:t>
            </a: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  <a:r>
              <a:rPr lang="en-US" sz="4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Bloklar</a:t>
            </a: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daqiqada</a:t>
            </a: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generatsiya</a:t>
            </a: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qilinadi</a:t>
            </a: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4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Unda</a:t>
            </a: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jami</a:t>
            </a: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2 628 000 </a:t>
            </a:r>
            <a:r>
              <a:rPr lang="en-US" sz="4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bloklar</a:t>
            </a: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bo’lib</a:t>
            </a: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, u 462,5 million </a:t>
            </a:r>
            <a:r>
              <a:rPr lang="en-US" sz="4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tangani</a:t>
            </a: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tashqil</a:t>
            </a: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qiladi</a:t>
            </a: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4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Murakkablik</a:t>
            </a: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5040 </a:t>
            </a:r>
            <a:r>
              <a:rPr lang="en-US" sz="4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blokda</a:t>
            </a: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qayta</a:t>
            </a: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hisoblanadi</a:t>
            </a: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4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blok</a:t>
            </a: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mukofot</a:t>
            </a: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miqdori</a:t>
            </a: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88 CNC.</a:t>
            </a:r>
            <a:endParaRPr lang="ru-RU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41070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18474C29-9144-4DB9-A1D6-8EB373F7DF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7424" y="565689"/>
            <a:ext cx="10616339" cy="4610745"/>
          </a:xfrm>
        </p:spPr>
        <p:txBody>
          <a:bodyPr>
            <a:normAutofit fontScale="92500"/>
          </a:bodyPr>
          <a:lstStyle/>
          <a:p>
            <a:pPr algn="just"/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DASh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 (digital cash -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oldingi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nomi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Darkcoin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)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kriptovalyutasi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 (https://www.dash.org)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bitkoindan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farli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o‘laroq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,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mijoz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-server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arxitekturasidan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foydalanadi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va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xuddi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bitkoin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singari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 proof of work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printsipini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ishlatgan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holda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xulosani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 proof of stake (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bo‘lakni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tasdiqlash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)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rejimida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amalga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oshiradi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. 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Keyin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Zerocoin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va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 Zero Cash Project,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Monero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larni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 ham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kiritish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mumkin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.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Monero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protokoli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bir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martalik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aylanma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imzo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usuli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 (one-time ring signatures) dan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foydalanadi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.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Tranzaksiyani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aniqlaydigan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bunday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raqamli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tasvirni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 key-image (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kalit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tasvir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) deb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ataladi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. </a:t>
            </a:r>
          </a:p>
          <a:p>
            <a:pPr algn="just"/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OneCoin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 (http://www.onecoin.eu) –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bu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kroptovayuta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tizimi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hozirgi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vaqtda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o‘z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bloklarida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operatsiyalarning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to‘liq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shaffofligini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ta’minlab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beruvchi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 Know‑Your‑Customer (KYC)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turidagi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hujjatlarni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saqlaydigan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dunyodagi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birinchi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kriptovalyuta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tizimidir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тш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98366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1F96E-9F65-406C-B233-8D3888EA4F09}" type="slidenum">
              <a:rPr lang="en-US" smtClean="0"/>
              <a:t>21</a:t>
            </a:fld>
            <a:endParaRPr lang="en-US"/>
          </a:p>
        </p:txBody>
      </p:sp>
      <p:sp>
        <p:nvSpPr>
          <p:cNvPr id="3" name="Прямоугольник 2"/>
          <p:cNvSpPr/>
          <p:nvPr/>
        </p:nvSpPr>
        <p:spPr>
          <a:xfrm>
            <a:off x="540327" y="193964"/>
            <a:ext cx="10813473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El Petro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Venesuela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hukumati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chiqarilgan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hukumatga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tegishli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stablecoin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U 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mamlakatning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neft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mineral 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resurslari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ta'minlangan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Shvetsiyada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Markaziy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bank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Riksbank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8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8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krona 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raqamli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valyuta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loyihasini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chiqdi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Latn-U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Stablecoins chiqaradigan kompaniya o'z balansida token belgisining qiymatini kafolatlash uchun fiat miqdorida, masalan AQSh dollarida bo'lishi kerak. Ushbu turdagi eng taniqli tanga - </a:t>
            </a:r>
            <a:r>
              <a:rPr lang="uz-Latn-UZ" sz="28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Tether (USDT</a:t>
            </a:r>
            <a:r>
              <a:rPr lang="uz-Latn-U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Latn-U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Shunigdek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Latn-U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dollar va evro tomonidan qo'llab-quvvatlanadigan boshqa barqaror tanga pullari mavjud. Utility Tokens yoki xizmat tokenlari, shuningdek App Coins deb nomlanadi. Ular cheklangan miqdorda ICO uchun chiqariladi</a:t>
            </a:r>
            <a:r>
              <a:rPr lang="uz-Latn-U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Vashingtondagi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Djorjstoun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universitetidagi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guruh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mutaxassislar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sun’iy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intellektdan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foydalanuvchi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kriptovalyuta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turini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taklif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qilishdi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678272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406D9F1-981B-44BF-B800-065CF967F1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367075" cy="40979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Kriptovalyutalarning</a:t>
            </a:r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bozoriy</a:t>
            </a:r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bahosi</a:t>
            </a:r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ED2FD6F-81E0-4BC5-BE96-E54F65FAB9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2441" y="883403"/>
            <a:ext cx="10562095" cy="4602997"/>
          </a:xfrm>
        </p:spPr>
        <p:txBody>
          <a:bodyPr>
            <a:normAutofit lnSpcReduction="10000"/>
          </a:bodyPr>
          <a:lstStyle/>
          <a:p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Kriptovalyutalarning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boshlang’ich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narxi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generatsiya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kompyuterga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sarf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qilingan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energiyasining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bahosiga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teng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deyish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Kriptovalyutaning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ikkilamchi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bozoriy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narxini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unga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talab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aniqlab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talab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turda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spekulyativ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 —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investorniki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kriptovalyutani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yanada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qimmatroq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sotish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maqsadida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sotib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to’lov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kriptovalyuta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to’lab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o’rniga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qandaydir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tovar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mahsulot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transfer -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kriptovalyutani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hisob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raqamiga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komissiyasiz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0,1% dan ham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kamroq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komissiya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o’tkazish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5730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4346" y="628362"/>
            <a:ext cx="10515600" cy="495266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Kriptovalyuta</a:t>
            </a:r>
            <a:r>
              <a:rPr 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birjalari</a:t>
            </a:r>
            <a:endParaRPr lang="ru-RU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1673" y="1123629"/>
            <a:ext cx="11856596" cy="5178020"/>
          </a:xfrm>
        </p:spPr>
        <p:txBody>
          <a:bodyPr>
            <a:normAutofit fontScale="92500" lnSpcReduction="10000"/>
          </a:bodyPr>
          <a:lstStyle/>
          <a:p>
            <a:r>
              <a:rPr lang="en-US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BTC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e </a:t>
            </a:r>
            <a:r>
              <a:rPr lang="en-US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birjasi</a:t>
            </a: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</a:p>
          <a:p>
            <a:r>
              <a:rPr lang="en-US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Exmo.com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en-US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birjasi</a:t>
            </a: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</a:p>
          <a:p>
            <a:r>
              <a:rPr lang="en-US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LiveCoin.net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en-US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zamonaviy</a:t>
            </a: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birjasi</a:t>
            </a: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</a:p>
          <a:p>
            <a:r>
              <a:rPr lang="en-US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CEX.IO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en-US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birjasi</a:t>
            </a: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</a:p>
          <a:p>
            <a:r>
              <a:rPr lang="en-US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eCoin.eu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en-US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birjasi</a:t>
            </a: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r>
              <a:rPr lang="en-US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GOC.io 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kriptovalyutalar</a:t>
            </a: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avtomatik</a:t>
            </a: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tarzda</a:t>
            </a: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savdo</a:t>
            </a: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qiluvchi</a:t>
            </a: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platforma</a:t>
            </a: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</a:p>
          <a:p>
            <a:r>
              <a:rPr lang="en-US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Cryptonit.net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kriptovalyutalar</a:t>
            </a: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sotuvchi</a:t>
            </a: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sotib</a:t>
            </a: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oluvchi</a:t>
            </a: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birjasi</a:t>
            </a: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, Kraken </a:t>
            </a:r>
            <a:r>
              <a:rPr lang="en-US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kompaniyasining</a:t>
            </a: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birjasi</a:t>
            </a: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</a:p>
          <a:p>
            <a:r>
              <a:rPr lang="en-US" b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Bitfinex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en-US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AQSh</a:t>
            </a: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dollari</a:t>
            </a: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savdo</a:t>
            </a: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qiluvchi</a:t>
            </a: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eng</a:t>
            </a: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katta</a:t>
            </a: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birjasi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</a:p>
          <a:p>
            <a:r>
              <a:rPr lang="en-US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BTC China 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savdo</a:t>
            </a: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hajmi</a:t>
            </a: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bo’yicha</a:t>
            </a: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dunyodagi</a:t>
            </a: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eng</a:t>
            </a: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katta</a:t>
            </a: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Xitoy</a:t>
            </a: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firmasi</a:t>
            </a: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</a:p>
          <a:p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BitYes.com</a:t>
            </a: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en-US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AQSh</a:t>
            </a: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dollari</a:t>
            </a: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katta</a:t>
            </a: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miqdordagi</a:t>
            </a: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savdo</a:t>
            </a: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hajmini</a:t>
            </a: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oshiruvchi</a:t>
            </a: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Xitoy</a:t>
            </a: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kriptovalyuta</a:t>
            </a: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birjasi</a:t>
            </a: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boshqalar</a:t>
            </a:r>
            <a:endParaRPr lang="ru-RU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F61AC-7E58-4887-B83E-F7225FD01C63}" type="slidenum">
              <a:rPr lang="ru-RU" smtClean="0"/>
              <a:pPr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7331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C0BD4C-529A-432B-8702-D784DB1EA4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86543"/>
          </a:xfrm>
        </p:spPr>
        <p:txBody>
          <a:bodyPr>
            <a:normAutofit fontScale="90000"/>
          </a:bodyPr>
          <a:lstStyle/>
          <a:p>
            <a:pPr algn="ctr"/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Kriptovalyutalarga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ega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bo’lish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mexanizmi</a:t>
            </a:r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1A3F0B6-781C-49A5-987A-B0AD276CF5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5946" y="1089455"/>
            <a:ext cx="10857854" cy="3986240"/>
          </a:xfrm>
        </p:spPr>
        <p:txBody>
          <a:bodyPr>
            <a:normAutofit lnSpcReduction="10000"/>
          </a:bodyPr>
          <a:lstStyle/>
          <a:p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Hozirgi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kunga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kelib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kriptovalyutalarga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ma’lum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usulda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mayning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forjing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emissiyasi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qilganlargina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ularga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Qolganlar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virtual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pullarni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faqatgina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boshqalardan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olishlari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Buning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ma’lum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miqdorda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pul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to‘lashlari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tovar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xizmatga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almashtirishlari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Almashinuv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hech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vositachilarsiz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oshirilishi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Ammo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amaliyotda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joylardagina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qolmoqda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kriptovalyutalar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bozorini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vujudga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keltirdi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Natijada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hozirgi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vaqtda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kriptovalyutalar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egalari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nafaqat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haqiqiy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pullarga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turdagi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virtual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pullarga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almashtirish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imkoniga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bo‘lmoqdalar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42201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5"/>
          <p:cNvSpPr txBox="1">
            <a:spLocks/>
          </p:cNvSpPr>
          <p:nvPr/>
        </p:nvSpPr>
        <p:spPr>
          <a:xfrm>
            <a:off x="822260" y="257524"/>
            <a:ext cx="9946812" cy="9144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97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ICO (Initial Coin Offering)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endParaRPr 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15000" y="1360179"/>
            <a:ext cx="10333814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Endi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ICO (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Initial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Coin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Offering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kriptovalyuta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tangalarini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birlamchi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joylashtirish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))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nimaligi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qisqacha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ma’lumot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berishga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qilamiz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Buni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tushunish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attraksionlar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parkini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tasavvur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qiling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kirish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qismida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park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emblemasi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tushirilgan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jetonni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harid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qilasiz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ko‘ngilochar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o‘yinlar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attraksionlar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to‘lovlar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qilasiz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Blokcheynlar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ishlovchi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loyihalar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ma’lumotlarni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saqlashga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ixtisoslashganlar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ham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xuddi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ana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shunday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jetonlar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chiqaradilar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tanga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token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deb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ataladi.Haridor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ana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shunday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token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harid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loyihaning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biror-bir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x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izmati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aytaylik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bazasidagi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saqlash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joyi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hajmini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to‘lovni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oshiradi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Agar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loyiha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ommalashsa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tokenlarning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ham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qiymati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oshadi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oyihalar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tokenlar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chiqarganda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odamlar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harid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qila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olishi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bozorga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joylashtiradi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tanga-tokenlarni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birlamchi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joylashtirish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—ICO -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Initial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Coin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Offeringdir.ICO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lar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ichida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taniqli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bo’lganlardan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biri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GNOSIS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deb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nomlangan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ishga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tushurilgandan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so’ng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15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daqiqa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ichida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12 million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dollarga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ekvivalent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mablag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’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yig’ishga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erishgan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521545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1218" y="136526"/>
            <a:ext cx="10138592" cy="32067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Kriptovalyutalarni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mayning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qilish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9881" y="738411"/>
            <a:ext cx="10887644" cy="4605050"/>
          </a:xfrm>
        </p:spPr>
        <p:txBody>
          <a:bodyPr>
            <a:noAutofit/>
          </a:bodyPr>
          <a:lstStyle/>
          <a:p>
            <a:pPr algn="just"/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Agarda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foydalanuvchi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,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o’z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kompyuteri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videokartasi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quvvatini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tegishli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dasturlardan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foydalangan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xolda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bitcoin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yoki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boshqa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bir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kriptovalyuta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tizimini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(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masalan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,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laytkoin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,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ethirium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,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bitcoin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-cash)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qo’llab-quvvatlash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uchun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taqdim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etsa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,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uning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bu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yordami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uchun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unga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o’sha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bitcoin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valyutasining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o’zida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mukofot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beriladi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.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Bunday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pul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topish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usuli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esa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“</a:t>
            </a:r>
            <a:r>
              <a:rPr lang="en-US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mayning</a:t>
            </a:r>
            <a:r>
              <a:rPr lang="en-US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” deb nom </a:t>
            </a:r>
            <a:r>
              <a:rPr lang="en-US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olgan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F61AC-7E58-4887-B83E-F7225FD01C63}" type="slidenum">
              <a:rPr lang="ru-RU" smtClean="0"/>
              <a:pPr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2318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5038" y="136526"/>
            <a:ext cx="10515600" cy="563046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3600" b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Kriptovalyutalarni</a:t>
            </a:r>
            <a:r>
              <a:rPr lang="en-US" sz="3600" b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mayning</a:t>
            </a:r>
            <a:r>
              <a:rPr lang="en-US" sz="3600" b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3600" b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dasturlari</a:t>
            </a:r>
            <a:endParaRPr lang="ru-RU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4503" y="836908"/>
            <a:ext cx="11009297" cy="4967207"/>
          </a:xfrm>
        </p:spPr>
        <p:txBody>
          <a:bodyPr>
            <a:noAutofit/>
          </a:bodyPr>
          <a:lstStyle/>
          <a:p>
            <a:pPr indent="449580" algn="just">
              <a:lnSpc>
                <a:spcPct val="100000"/>
              </a:lnSpc>
              <a:spcAft>
                <a:spcPts val="0"/>
              </a:spcAft>
            </a:pPr>
            <a:r>
              <a:rPr lang="en-US" sz="1800" b="1" spc="4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CGMiner</a:t>
            </a:r>
            <a:r>
              <a:rPr lang="en-US" sz="1800" b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Ushbu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dastur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virtual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pullarni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topish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bo’yicha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ishlaydigan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professionallar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mo’ljallangan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. Ammo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to’liq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quvvat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ishlashi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faqatgina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katta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quvvatli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komp’yuterlar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talab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qilinadi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Foydalanuvchiga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MS DOS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buyruqlarini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yaxshilab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o’zlashtirib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olish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zarur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bo’ladi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Dasturning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ijobiy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tomonlariga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videokarta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ishini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tezlashtirish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funktsiyasi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mavjudligi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buning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natijasida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xeshlashtirish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jarayoni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tezlashtirilishini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kiritish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Bundan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tashqari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dasturning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optimal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ishlash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rejimini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tanlash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imkoniyati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uni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dasturlardan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farq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qiladi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00000"/>
              </a:lnSpc>
              <a:spcAft>
                <a:spcPts val="0"/>
              </a:spcAft>
            </a:pPr>
            <a:r>
              <a:rPr lang="en-US" sz="1800" b="1" spc="4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Diablo Miner </a:t>
            </a:r>
            <a:r>
              <a:rPr lang="en-US" sz="1800" b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Hozirgi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vaqtda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mavjud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bo’lgan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barcha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operatsion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tizimlarda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xilda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ishlay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oladigan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kriptovalyutalarni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mayning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qilishga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mo’ljallangan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saytdir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00000"/>
              </a:lnSpc>
              <a:spcAft>
                <a:spcPts val="0"/>
              </a:spcAft>
            </a:pPr>
            <a:r>
              <a:rPr lang="en-US" sz="1800" b="1" spc="4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Ufasoft</a:t>
            </a:r>
            <a:r>
              <a:rPr lang="en-US" sz="1800" b="1" spc="4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Miner </a:t>
            </a:r>
            <a:r>
              <a:rPr lang="en-US" sz="1800" b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Ushbu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dastur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ishchi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ko’rsatgichlarini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sozlash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mumkinligi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tufayli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mutaxassislar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orasida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ancha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ommabop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hisoblanadi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foydalanuvchi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o’z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istak-xoxishiga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ko’ra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, video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karta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bo’yicha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yadrolar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soni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bo’yicha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oqimlar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bo’yicha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pu’llar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manzillari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bo’yicha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o’zgartirishlar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kiritishi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00000"/>
              </a:lnSpc>
              <a:spcAft>
                <a:spcPts val="0"/>
              </a:spcAft>
            </a:pPr>
            <a:r>
              <a:rPr lang="en-US" sz="1800" b="1" spc="4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BFG Miner </a:t>
            </a:r>
            <a:r>
              <a:rPr lang="en-US" sz="1800" b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Bu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dasturda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foydalanuvchilar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qo’l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rejimida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pullarni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sozlashi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ventilyatornong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tezligini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boshqarishi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00000"/>
              </a:lnSpc>
              <a:spcAft>
                <a:spcPts val="0"/>
              </a:spcAft>
            </a:pPr>
            <a:r>
              <a:rPr lang="en-US" sz="1800" b="1" spc="4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Phoenix</a:t>
            </a:r>
            <a:r>
              <a:rPr lang="en-US" sz="1800" b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Ushbu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dastur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juda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samarador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ishlaydiganlar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qatoriga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kiradi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unumdorligini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20%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ga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ko’tarish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imkonini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beradi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Dasturni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yuklash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kriptovalyuta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mayningiga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mutaxassislashgan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saytlarining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biriga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kirish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shunday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tematik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forumlarga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kirish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talab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etiladi</a:t>
            </a:r>
            <a:r>
              <a:rPr lang="en-US" sz="18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F61AC-7E58-4887-B83E-F7225FD01C63}" type="slidenum">
              <a:rPr lang="ru-RU" smtClean="0"/>
              <a:pPr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3153296"/>
      </p:ext>
    </p:extLst>
  </p:cSld>
  <p:clrMapOvr>
    <a:masterClrMapping/>
  </p:clrMapOvr>
  <p:transition spd="slow">
    <p:cover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4909" y="366037"/>
            <a:ext cx="10216671" cy="57936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spc="40" dirty="0">
                <a:solidFill>
                  <a:srgbClr val="2C2C2C"/>
                </a:solidFill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Solo-</a:t>
            </a:r>
            <a:r>
              <a:rPr lang="en-US" sz="3600" b="1" spc="40" dirty="0" err="1">
                <a:solidFill>
                  <a:srgbClr val="2C2C2C"/>
                </a:solidFill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mayning</a:t>
            </a:r>
            <a:r>
              <a:rPr lang="en-US" sz="3600" b="1" spc="40" dirty="0">
                <a:solidFill>
                  <a:srgbClr val="2C2C2C"/>
                </a:solidFill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3600" b="1" spc="40" dirty="0" err="1">
                <a:solidFill>
                  <a:srgbClr val="2C2C2C"/>
                </a:solidFill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nima</a:t>
            </a:r>
            <a:r>
              <a:rPr lang="en-US" sz="3600" b="1" spc="40" dirty="0">
                <a:solidFill>
                  <a:srgbClr val="2C2C2C"/>
                </a:solidFill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?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9921" y="1007390"/>
            <a:ext cx="11705767" cy="5294258"/>
          </a:xfrm>
        </p:spPr>
        <p:txBody>
          <a:bodyPr>
            <a:no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endParaRPr lang="en-US" sz="2000" spc="4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Times New Roman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endParaRPr lang="en-US" sz="2000" spc="4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Times New Roman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000" spc="4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Solo-</a:t>
            </a:r>
            <a:r>
              <a:rPr lang="en-US" sz="2000" spc="4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mayning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jarayoni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virtual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pullarni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mustaqil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ravishda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topishini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anglatadi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. Ammo,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yuqorida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ko’rsatib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o’tilganidek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,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bu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ish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xozirgi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davrda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ancha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murakkab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bo’lib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qoldi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va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uni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yo’lga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qo’yish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uchun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professionalizm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hamda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yaxshigina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investitsiya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talab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etiladi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.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Albatta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ko’pchilik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insonlar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bunday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miqdorda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pul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mablag’lariga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ega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emas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,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shuning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uchun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ham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maynerlar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“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pul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” deb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atalmish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guruhlarga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birlashib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ish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yuritadilar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. 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F61AC-7E58-4887-B83E-F7225FD01C63}" type="slidenum">
              <a:rPr lang="ru-RU" smtClean="0"/>
              <a:pPr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4336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1223" y="365126"/>
            <a:ext cx="10064858" cy="315911"/>
          </a:xfrm>
        </p:spPr>
        <p:txBody>
          <a:bodyPr>
            <a:noAutofit/>
          </a:bodyPr>
          <a:lstStyle/>
          <a:p>
            <a:pPr algn="ctr"/>
            <a:r>
              <a:rPr lang="en-US" sz="3200" b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Pu’l-mayning</a:t>
            </a:r>
            <a:r>
              <a:rPr lang="en-US" sz="3200" b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3200" b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nima</a:t>
            </a:r>
            <a:r>
              <a:rPr lang="en-US" sz="3200" b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?</a:t>
            </a:r>
            <a:endParaRPr lang="ru-RU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199" y="782664"/>
            <a:ext cx="11035145" cy="5394299"/>
          </a:xfrm>
        </p:spPr>
        <p:txBody>
          <a:bodyPr>
            <a:normAutofit/>
          </a:bodyPr>
          <a:lstStyle/>
          <a:p>
            <a:pPr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en-US" sz="24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Bunda</a:t>
            </a:r>
            <a:r>
              <a:rPr lang="en-US" sz="24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4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bir</a:t>
            </a:r>
            <a:r>
              <a:rPr lang="en-US" sz="24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4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qancha</a:t>
            </a:r>
            <a:r>
              <a:rPr lang="en-US" sz="24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4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kichik</a:t>
            </a:r>
            <a:r>
              <a:rPr lang="en-US" sz="24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4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maynerlar</a:t>
            </a:r>
            <a:r>
              <a:rPr lang="en-US" sz="24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4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o’zlarining</a:t>
            </a:r>
            <a:r>
              <a:rPr lang="en-US" sz="24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4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resurslarini</a:t>
            </a:r>
            <a:r>
              <a:rPr lang="en-US" sz="24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4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bir</a:t>
            </a:r>
            <a:r>
              <a:rPr lang="en-US" sz="24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4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joyga</a:t>
            </a:r>
            <a:r>
              <a:rPr lang="en-US" sz="24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4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yiqqan</a:t>
            </a:r>
            <a:r>
              <a:rPr lang="en-US" sz="24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4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xolda</a:t>
            </a:r>
            <a:r>
              <a:rPr lang="en-US" sz="24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4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kriptovalyuta</a:t>
            </a:r>
            <a:r>
              <a:rPr lang="en-US" sz="24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4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mayningi</a:t>
            </a:r>
            <a:r>
              <a:rPr lang="en-US" sz="24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4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bilan</a:t>
            </a:r>
            <a:r>
              <a:rPr lang="en-US" sz="24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4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shug’ullanadilar</a:t>
            </a:r>
            <a:r>
              <a:rPr lang="en-US" sz="24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. Bu </a:t>
            </a:r>
            <a:r>
              <a:rPr lang="en-US" sz="24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yakka</a:t>
            </a:r>
            <a:r>
              <a:rPr lang="en-US" sz="24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4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xolda</a:t>
            </a:r>
            <a:r>
              <a:rPr lang="en-US" sz="24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4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ishlagandan</a:t>
            </a:r>
            <a:r>
              <a:rPr lang="en-US" sz="24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4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ko’ra</a:t>
            </a:r>
            <a:r>
              <a:rPr lang="en-US" sz="24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4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ancha</a:t>
            </a:r>
            <a:r>
              <a:rPr lang="en-US" sz="24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4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havfsizroq</a:t>
            </a:r>
            <a:r>
              <a:rPr lang="en-US" sz="24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4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faoliyat</a:t>
            </a:r>
            <a:r>
              <a:rPr lang="en-US" sz="24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4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turi</a:t>
            </a:r>
            <a:r>
              <a:rPr lang="en-US" sz="24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4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hisoblanadi</a:t>
            </a:r>
            <a:r>
              <a:rPr lang="en-US" sz="24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.  </a:t>
            </a:r>
            <a:r>
              <a:rPr lang="en-US" sz="24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Pu’l</a:t>
            </a:r>
            <a:r>
              <a:rPr lang="en-US" sz="24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4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ni</a:t>
            </a:r>
            <a:r>
              <a:rPr lang="en-US" sz="24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4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tanlash</a:t>
            </a:r>
            <a:r>
              <a:rPr lang="en-US" sz="24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4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uchun</a:t>
            </a:r>
            <a:r>
              <a:rPr lang="en-US" sz="24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4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tematik</a:t>
            </a:r>
            <a:r>
              <a:rPr lang="en-US" sz="24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4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forumlarga</a:t>
            </a:r>
            <a:r>
              <a:rPr lang="en-US" sz="24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4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o’tish</a:t>
            </a:r>
            <a:r>
              <a:rPr lang="en-US" sz="24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4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va</a:t>
            </a:r>
            <a:r>
              <a:rPr lang="en-US" sz="24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u </a:t>
            </a:r>
            <a:r>
              <a:rPr lang="en-US" sz="24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yerdan</a:t>
            </a:r>
            <a:r>
              <a:rPr lang="en-US" sz="24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4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xamkorlarni</a:t>
            </a:r>
            <a:r>
              <a:rPr lang="en-US" sz="24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4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topish</a:t>
            </a:r>
            <a:r>
              <a:rPr lang="en-US" sz="24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4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mumkin</a:t>
            </a:r>
            <a:r>
              <a:rPr lang="en-US" sz="24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. </a:t>
            </a:r>
            <a:r>
              <a:rPr lang="en-US" sz="24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Pu’lni</a:t>
            </a:r>
            <a:r>
              <a:rPr lang="en-US" sz="24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4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tanlashda</a:t>
            </a:r>
            <a:r>
              <a:rPr lang="en-US" sz="24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4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quyidagilarga</a:t>
            </a:r>
            <a:r>
              <a:rPr lang="en-US" sz="24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4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ahamiyat</a:t>
            </a:r>
            <a:r>
              <a:rPr lang="en-US" sz="24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4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berish</a:t>
            </a:r>
            <a:r>
              <a:rPr lang="en-US" sz="24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4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kerak</a:t>
            </a:r>
            <a:r>
              <a:rPr lang="en-US" sz="24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4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bo’ladi</a:t>
            </a:r>
            <a:r>
              <a:rPr lang="en-US" sz="24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: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Times New Roman" pitchFamily="18" charset="0"/>
            </a:endParaRPr>
          </a:p>
          <a:p>
            <a:pPr marL="802323" lvl="2" indent="0">
              <a:lnSpc>
                <a:spcPct val="150000"/>
              </a:lnSpc>
              <a:buNone/>
            </a:pPr>
            <a:r>
              <a:rPr lang="en-US" sz="2400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•</a:t>
            </a:r>
            <a:r>
              <a:rPr lang="en-US" sz="2400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Foydalanuvchilarning</a:t>
            </a:r>
            <a:r>
              <a:rPr lang="en-US" sz="2400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400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ko’proq</a:t>
            </a:r>
            <a:r>
              <a:rPr lang="en-US" sz="2400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400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bo’lishi</a:t>
            </a:r>
            <a:r>
              <a:rPr lang="en-US" sz="2400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;</a:t>
            </a:r>
            <a:br>
              <a:rPr lang="en-US" sz="2400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</a:br>
            <a:r>
              <a:rPr lang="en-US" sz="2400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•</a:t>
            </a:r>
            <a:r>
              <a:rPr lang="en-US" sz="2400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Umumiy</a:t>
            </a:r>
            <a:r>
              <a:rPr lang="en-US" sz="2400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400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hisoblash</a:t>
            </a:r>
            <a:r>
              <a:rPr lang="en-US" sz="2400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400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quvvati</a:t>
            </a:r>
            <a:r>
              <a:rPr lang="en-US" sz="2400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400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yetarli</a:t>
            </a:r>
            <a:r>
              <a:rPr lang="en-US" sz="2400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400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bo’lishi</a:t>
            </a:r>
            <a:r>
              <a:rPr lang="en-US" sz="2400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; </a:t>
            </a:r>
            <a:br>
              <a:rPr lang="en-US" sz="2400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</a:br>
            <a:r>
              <a:rPr lang="en-US" sz="2400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• On-line </a:t>
            </a:r>
            <a:r>
              <a:rPr lang="en-US" sz="2400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resursning</a:t>
            </a:r>
            <a:r>
              <a:rPr lang="en-US" sz="2400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400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komission</a:t>
            </a:r>
            <a:r>
              <a:rPr lang="en-US" sz="2400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400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to’lovi</a:t>
            </a:r>
            <a:r>
              <a:rPr lang="en-US" sz="2400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400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kattaligi</a:t>
            </a:r>
            <a:r>
              <a:rPr lang="en-US" sz="2400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400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qandayligi</a:t>
            </a:r>
            <a:r>
              <a:rPr lang="en-US" sz="2400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itchFamily="18" charset="0"/>
              </a:rPr>
              <a:t>.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F61AC-7E58-4887-B83E-F7225FD01C63}" type="slidenum">
              <a:rPr lang="ru-RU" smtClean="0"/>
              <a:pPr/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4484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61816"/>
          </a:xfrm>
        </p:spPr>
        <p:txBody>
          <a:bodyPr>
            <a:noAutofit/>
          </a:bodyPr>
          <a:lstStyle/>
          <a:p>
            <a:pPr marL="449580">
              <a:lnSpc>
                <a:spcPct val="150000"/>
              </a:lnSpc>
              <a:spcAft>
                <a:spcPts val="0"/>
              </a:spcAft>
            </a:pPr>
            <a:r>
              <a:rPr lang="en-US" sz="3200" b="1" i="1" spc="4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Kollektiv</a:t>
            </a:r>
            <a:r>
              <a:rPr lang="en-US" sz="3200" b="1" i="1" spc="4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i="1" spc="4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3200" b="1" i="1" spc="4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i="1" spc="4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bulutli</a:t>
            </a:r>
            <a:r>
              <a:rPr lang="en-US" sz="3200" b="1" i="1" spc="4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i="1" spc="4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mayning</a:t>
            </a:r>
            <a:r>
              <a:rPr lang="en-US" sz="3200" b="1" i="1" spc="4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i="1" spc="4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usullari</a:t>
            </a:r>
            <a:r>
              <a:rPr lang="en-US" sz="3200" b="1" i="1" spc="4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3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6115" y="852408"/>
            <a:ext cx="11127906" cy="4750230"/>
          </a:xfrm>
        </p:spPr>
        <p:txBody>
          <a:bodyPr>
            <a:normAutofit lnSpcReduction="10000"/>
          </a:bodyPr>
          <a:lstStyle/>
          <a:p>
            <a:pPr indent="228600" algn="just">
              <a:spcAft>
                <a:spcPts val="0"/>
              </a:spcAft>
            </a:pPr>
            <a:r>
              <a:rPr lang="en-US" sz="2600" b="1" spc="4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RDP-</a:t>
            </a:r>
            <a:r>
              <a:rPr lang="en-US" sz="2600" b="1" spc="4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mayning</a:t>
            </a:r>
            <a:r>
              <a:rPr lang="en-US" sz="2600" b="1" spc="4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en-US" sz="26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Bulutli</a:t>
            </a:r>
            <a:r>
              <a:rPr lang="en-US" sz="26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deb </a:t>
            </a:r>
            <a:r>
              <a:rPr lang="en-US" sz="26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nomlangan</a:t>
            </a:r>
            <a:r>
              <a:rPr lang="en-US" sz="26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texnologiyalarning</a:t>
            </a:r>
            <a:r>
              <a:rPr lang="en-US" sz="26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keng</a:t>
            </a:r>
            <a:r>
              <a:rPr lang="en-US" sz="26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miqyosda</a:t>
            </a:r>
            <a:r>
              <a:rPr lang="en-US" sz="26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ishlatilishi</a:t>
            </a:r>
            <a:r>
              <a:rPr lang="en-US" sz="26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kriptovalyutalar</a:t>
            </a:r>
            <a:r>
              <a:rPr lang="en-US" sz="26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topishning</a:t>
            </a:r>
            <a:r>
              <a:rPr lang="en-US" sz="26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RDP-</a:t>
            </a:r>
            <a:r>
              <a:rPr lang="en-US" sz="26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mayning</a:t>
            </a:r>
            <a:r>
              <a:rPr lang="en-US" sz="26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kabi</a:t>
            </a:r>
            <a:r>
              <a:rPr lang="en-US" sz="26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kolletivizmga</a:t>
            </a:r>
            <a:r>
              <a:rPr lang="en-US" sz="26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asoslangan</a:t>
            </a:r>
            <a:r>
              <a:rPr lang="en-US" sz="26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turlari</a:t>
            </a:r>
            <a:r>
              <a:rPr lang="en-US" sz="26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paydo</a:t>
            </a:r>
            <a:r>
              <a:rPr lang="en-US" sz="26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bo’lishiga</a:t>
            </a:r>
            <a:r>
              <a:rPr lang="en-US" sz="26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en-US" sz="26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keldi</a:t>
            </a:r>
            <a:r>
              <a:rPr lang="en-US" sz="26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6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26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quyidagi</a:t>
            </a:r>
            <a:r>
              <a:rPr lang="en-US" sz="26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ijobiy</a:t>
            </a:r>
            <a:r>
              <a:rPr lang="en-US" sz="26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tomonlari</a:t>
            </a:r>
            <a:r>
              <a:rPr lang="en-US" sz="26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mavjud</a:t>
            </a:r>
            <a:r>
              <a:rPr lang="en-US" sz="26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:  </a:t>
            </a:r>
            <a:endParaRPr lang="ru-RU" sz="2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600" b="1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Juda</a:t>
            </a:r>
            <a:r>
              <a:rPr lang="en-US" sz="2600" b="1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qimmat</a:t>
            </a:r>
            <a:r>
              <a:rPr lang="en-US" sz="2600" b="1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turadigan</a:t>
            </a:r>
            <a:r>
              <a:rPr lang="en-US" sz="2600" b="1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mayner</a:t>
            </a:r>
            <a:r>
              <a:rPr lang="en-US" sz="2600" b="1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qurilmalarini</a:t>
            </a:r>
            <a:r>
              <a:rPr lang="en-US" sz="2600" b="1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sotib</a:t>
            </a:r>
            <a:r>
              <a:rPr lang="en-US" sz="2600" b="1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olishning</a:t>
            </a:r>
            <a:r>
              <a:rPr lang="en-US" sz="2600" b="1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shart</a:t>
            </a:r>
            <a:r>
              <a:rPr lang="en-US" sz="2600" b="1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emasligi</a:t>
            </a:r>
            <a:r>
              <a:rPr lang="en-US" sz="2600" b="1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2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600" b="1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Hisoblash</a:t>
            </a:r>
            <a:r>
              <a:rPr lang="en-US" sz="2600" b="1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quvvatlarini</a:t>
            </a:r>
            <a:r>
              <a:rPr lang="en-US" sz="2600" b="1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arzonga</a:t>
            </a:r>
            <a:r>
              <a:rPr lang="en-US" sz="2600" b="1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ijaraga</a:t>
            </a:r>
            <a:r>
              <a:rPr lang="en-US" sz="2600" b="1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olish</a:t>
            </a:r>
            <a:r>
              <a:rPr lang="en-US" sz="2600" b="1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600" b="1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ularni</a:t>
            </a:r>
            <a:r>
              <a:rPr lang="en-US" sz="2600" b="1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doimiy</a:t>
            </a:r>
            <a:r>
              <a:rPr lang="en-US" sz="2600" b="1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ishlatish</a:t>
            </a:r>
            <a:r>
              <a:rPr lang="en-US" sz="2600" b="1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600" b="1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qo’lga</a:t>
            </a:r>
            <a:r>
              <a:rPr lang="en-US" sz="2600" b="1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kiritish</a:t>
            </a:r>
            <a:r>
              <a:rPr lang="en-US" sz="2600" b="1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2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600" b="1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Mayninglik</a:t>
            </a:r>
            <a:r>
              <a:rPr lang="en-US" sz="2600" b="1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faoliyatini</a:t>
            </a:r>
            <a:r>
              <a:rPr lang="en-US" sz="2600" b="1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kam</a:t>
            </a:r>
            <a:r>
              <a:rPr lang="en-US" sz="2600" b="1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mablag</a:t>
            </a:r>
            <a:r>
              <a:rPr lang="en-US" sz="2600" b="1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’ </a:t>
            </a:r>
            <a:r>
              <a:rPr lang="en-US" sz="2600" b="1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sarf</a:t>
            </a:r>
            <a:r>
              <a:rPr lang="en-US" sz="2600" b="1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qilgan</a:t>
            </a:r>
            <a:r>
              <a:rPr lang="en-US" sz="2600" b="1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xolda</a:t>
            </a:r>
            <a:r>
              <a:rPr lang="en-US" sz="2600" b="1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2600" b="1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oshirish</a:t>
            </a:r>
            <a:r>
              <a:rPr lang="en-US" sz="2600" b="1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2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600" b="1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Kriptovalyutalarning</a:t>
            </a:r>
            <a:r>
              <a:rPr lang="en-US" sz="2600" b="1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RDP-</a:t>
            </a:r>
            <a:r>
              <a:rPr lang="en-US" sz="2600" b="1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mayning</a:t>
            </a:r>
            <a:r>
              <a:rPr lang="en-US" sz="2600" b="1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usuli</a:t>
            </a:r>
            <a:r>
              <a:rPr lang="en-US" sz="2600" b="1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kapital</a:t>
            </a:r>
            <a:r>
              <a:rPr lang="en-US" sz="2600" b="1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qo’yilmalarni</a:t>
            </a:r>
            <a:r>
              <a:rPr lang="en-US" sz="2600" b="1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asta-sekin</a:t>
            </a:r>
            <a:r>
              <a:rPr lang="en-US" sz="2600" b="1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ko’paytirishni</a:t>
            </a:r>
            <a:r>
              <a:rPr lang="en-US" sz="2600" b="1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ko’zda</a:t>
            </a:r>
            <a:r>
              <a:rPr lang="en-US" sz="2600" b="1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tutadi</a:t>
            </a:r>
            <a:r>
              <a:rPr lang="en-US" sz="2600" b="1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600" b="1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Pullarni</a:t>
            </a:r>
            <a:r>
              <a:rPr lang="en-US" sz="2600" b="1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bosqichma-bosqich</a:t>
            </a:r>
            <a:r>
              <a:rPr lang="en-US" sz="2600" b="1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ko’paytirish</a:t>
            </a:r>
            <a:r>
              <a:rPr lang="en-US" sz="2600" b="1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600" b="1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olingan</a:t>
            </a:r>
            <a:r>
              <a:rPr lang="en-US" sz="2600" b="1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dividentlarni</a:t>
            </a:r>
            <a:r>
              <a:rPr lang="en-US" sz="2600" b="1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reinvestitsiya</a:t>
            </a:r>
            <a:r>
              <a:rPr lang="en-US" sz="2600" b="1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2600" b="1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2600" b="1" i="1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600" b="1" i="1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F61AC-7E58-4887-B83E-F7225FD01C63}" type="slidenum">
              <a:rPr lang="ru-RU" smtClean="0"/>
              <a:pPr/>
              <a:t>30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240703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6636" y="136525"/>
            <a:ext cx="10515600" cy="1080092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Boshqacha</a:t>
            </a:r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mayning</a:t>
            </a:r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usullari</a:t>
            </a:r>
            <a:endParaRPr lang="ru-RU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3236" y="1666068"/>
            <a:ext cx="11471564" cy="4371176"/>
          </a:xfrm>
        </p:spPr>
        <p:txBody>
          <a:bodyPr>
            <a:noAutofit/>
          </a:bodyPr>
          <a:lstStyle/>
          <a:p>
            <a:pPr algn="just"/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katta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mablag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’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sarf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qilmasdan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turib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,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kriptovalyutalar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generatsiya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qilish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uchun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eng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ma’qul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variant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bulutli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texnologiyaga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asoslangan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mayning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hisoblanadi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.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Internetda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ajratilgan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bonus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tufayli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kriptovalyutalar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mayningini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boshlang’ich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pul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mablag’lari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sarf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qilmasdan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turib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boshlashga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imkon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beradigan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bir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qancha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imkoniyatlar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mavjud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,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ular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jumlasiga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XMine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, Multi-Coin,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AroMine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,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BiteMiner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va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Bit-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Litelarni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kiritish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mumkin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.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Bularda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ham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foydalanuvchu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daromadi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miqdorini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ko’paytirish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uchun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o’z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shaxsiy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pullariga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hisoblash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quvvatlari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sotib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olishi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ham </a:t>
            </a:r>
            <a:r>
              <a:rPr lang="en-US" sz="2000" spc="40" dirty="0" err="1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mumkin</a:t>
            </a:r>
            <a:r>
              <a:rPr lang="en-US" sz="2000" spc="40" dirty="0">
                <a:solidFill>
                  <a:srgbClr val="2C2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. 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F61AC-7E58-4887-B83E-F7225FD01C63}" type="slidenum">
              <a:rPr lang="ru-RU" smtClean="0"/>
              <a:pPr/>
              <a:t>31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2571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0345" y="889575"/>
            <a:ext cx="997527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Agarda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tokenlar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yangi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kriptovalyutalarning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tokenlari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bo’lmasalar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, </a:t>
            </a:r>
            <a:r>
              <a:rPr 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ICO 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da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foydalaniladigan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tokenlarning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kriptovalyutalar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hech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qanday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umumiy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tomoni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yo’q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. </a:t>
            </a:r>
            <a:r>
              <a:rPr lang="en-US" sz="24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Tokenlar</a:t>
            </a:r>
            <a:r>
              <a:rPr lang="en-US" sz="24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–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investorning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kompaniya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tomonidan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pulga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alishtiriladigan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raqamli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aktividir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Kriptovalyutani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mayning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yordamida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topadilar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tokenlar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emissiyasini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esa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uni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chiqargan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tashkilot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amalga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oshiradi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Kriptovalyuta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tokenning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asosiy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farqi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shundaki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tokenda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blokcheyn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ham,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hamyon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ham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yo’q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lekin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kriptovalyutada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bularning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ikkalasi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ham bor. investor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kriptovalyuta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yoki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tokenlar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evaziga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kelajakda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nimanidir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olish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huquqiga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ega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bo’ladi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.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98764" y="304800"/>
            <a:ext cx="9975271" cy="584775"/>
          </a:xfrm>
          <a:prstGeom prst="rect">
            <a:avLst/>
          </a:prstGeom>
          <a:solidFill>
            <a:schemeClr val="accent6"/>
          </a:solidFill>
        </p:spPr>
        <p:txBody>
          <a:bodyPr wrap="square">
            <a:spAutoFit/>
          </a:bodyPr>
          <a:lstStyle/>
          <a:p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ICO (Initial Coin Offering) </a:t>
            </a:r>
            <a:r>
              <a:rPr lang="en-US" sz="3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endParaRPr 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63162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0729" y="920889"/>
            <a:ext cx="1012330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ICO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biror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loyihaga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pul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jalb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qilish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chiqariladi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sotiladi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pul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to’lab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kontrakt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funktsiyasini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bajaruvchi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tokenlar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sotib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olgan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insonlarga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esa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tokenlar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o’rniga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nimadir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berish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taklif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etiladi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Demak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, investor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kriptovalyuta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yoki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tokenlar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evaziga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kelajakda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nimanidir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olish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huquqiga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ega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bo’ladi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Uning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kelajakda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nima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olishi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startap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loyihaning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qanchalik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muvaffaqiyatli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chiqishiga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bog’liq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bo’ladi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Deyarli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barcha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ICO 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lar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xilda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amalga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oshiriladi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: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tashkilotchilar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elektron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hamyonning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adresini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bildiradilar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ma’lum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shartlar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asosida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unga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pul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jo’natishni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taklif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qiladilar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Mablag’lar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yig’ilib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bo’linganidan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so’ng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investorlarning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elektron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hamyonlariga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raqamli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aksiyalarni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jo’natadilar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. 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98764" y="304800"/>
            <a:ext cx="9975271" cy="584775"/>
          </a:xfrm>
          <a:prstGeom prst="rect">
            <a:avLst/>
          </a:prstGeom>
          <a:solidFill>
            <a:schemeClr val="accent6"/>
          </a:solidFill>
        </p:spPr>
        <p:txBody>
          <a:bodyPr wrap="square">
            <a:spAutoFit/>
          </a:bodyPr>
          <a:lstStyle/>
          <a:p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ICO (Initial Coin Offering) </a:t>
            </a:r>
            <a:r>
              <a:rPr lang="en-US" sz="3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endParaRPr 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494450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5A29FD1-6CEE-4304-84A8-302E27FB2A94}"/>
              </a:ext>
            </a:extLst>
          </p:cNvPr>
          <p:cNvSpPr txBox="1"/>
          <p:nvPr/>
        </p:nvSpPr>
        <p:spPr>
          <a:xfrm>
            <a:off x="0" y="0"/>
            <a:ext cx="9665776" cy="6235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4958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</a:t>
            </a:r>
            <a:r>
              <a:rPr kumimoji="0" lang="ru-RU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Фойдаланилган</a:t>
            </a: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адабиётлар</a:t>
            </a: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44958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1.Табернакулов А. </a:t>
            </a: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Блокчейн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на практике / Александр </a:t>
            </a: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Табернакулов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Ян </a:t>
            </a: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Койфманн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- М.: Альпина </a:t>
            </a: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Паблишер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2019 г.-111стр.</a:t>
            </a:r>
            <a:r>
              <a:rPr lang="en-U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07000"/>
              </a:lnSpc>
              <a:spcAft>
                <a:spcPts val="800"/>
              </a:spcAft>
            </a:pPr>
            <a:r>
              <a:rPr lang="ru-RU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2.Оливейра </a:t>
            </a:r>
            <a:r>
              <a:rPr lang="ru-RU" sz="1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Арлиндо</a:t>
            </a:r>
            <a:r>
              <a:rPr lang="ru-RU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Цифровой разум: как наука меняет человечество /</a:t>
            </a:r>
            <a:r>
              <a:rPr lang="ru-RU" sz="1400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Арлиндо</a:t>
            </a:r>
            <a:r>
              <a:rPr lang="ru-RU" sz="1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Оливейра: перевод с английского К. </a:t>
            </a:r>
            <a:r>
              <a:rPr lang="ru-RU" sz="1400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Чистопольской</a:t>
            </a:r>
            <a:r>
              <a:rPr lang="ru-RU" sz="1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.- Москва: Издательский дом «Дело» РАНХ и ГС, 2022.-448с.</a:t>
            </a:r>
            <a:endParaRPr lang="uz-Cyrl-UZ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44958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ru-RU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</a:t>
            </a:r>
            <a:r>
              <a:rPr lang="en-US" sz="1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Kenjabaev</a:t>
            </a:r>
            <a:r>
              <a:rPr lang="en-U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A.T., </a:t>
            </a:r>
            <a:r>
              <a:rPr lang="uz-Cyrl-UZ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Karimova Z.X. Information and communication texnologies as an important factor of economic development of Uzbekistan</a:t>
            </a:r>
            <a:r>
              <a:rPr lang="en-U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uz-Cyrl-UZ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 Association</a:t>
            </a:r>
            <a:r>
              <a:rPr lang="en-U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uz-Cyrl-UZ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1901 ”SEPIKE” (http:// www.worldcat.org/title/journal-lassociation-1901-sepike/oclc/878956792&amp;referer=brief results). Page 78-81.</a:t>
            </a: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44958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ru-RU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4.Кенжабаев А.Т., </a:t>
            </a:r>
            <a:r>
              <a:rPr lang="uz-Cyrl-UZ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Икрамов М.М. Перспективы развития ИКТ и электронное правительство в экономике Узбекистана</a:t>
            </a:r>
            <a:r>
              <a:rPr lang="ru-RU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uz-Cyrl-UZ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Экономика, статистика и информатика. Вестник УМО №2, 2015г., стр. 221-224, http:// www.umo.mesi.ru/</a:t>
            </a:r>
            <a:r>
              <a:rPr lang="en-U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uz-Cyrl-UZ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44958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ru-RU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lang="en-U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sz="1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Kenjabaev</a:t>
            </a:r>
            <a:r>
              <a:rPr lang="en-U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z-Cyrl-UZ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A.T., The role of internationale cooperation for Uzbekistan’s  innovation policy. Proceedings of  the Tashkent international innovation forum. TIIF-2015 From Innovatie Ideas To innovatie Economy. Tashkent,” O’ZBEKISTON”-2015, ww.uzscience.uz/upload/userfiles/files/innovation/all.pdf. Page 67-70.</a:t>
            </a: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44958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uz-Cyrl-UZ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6.Кенжабаев А.Т., Мамасоатов Д. Ўзбекистонда ахборот-коммуникация ва интернет технологияларининг ривожланиши: ютуқ ва истиқбол	www.iqtisodiyot.uz.  Иқтисодиёт ва инновацион технологиялар. Илмий электрон журнал №6, ноябрь-декабрь, 2015 йил, (401 КВ). </a:t>
            </a:r>
          </a:p>
          <a:p>
            <a:pPr marL="0" marR="0" indent="44958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uz-Cyrl-UZ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7.Гулямов С.С., Кенжабаев А.Т.,  Рясова С.Е., Якубов У.К., Джуманиязова М.Ю. Компьютерные информационные технологии. Учебник. Т:,- 2021 г.,- 435 стр</a:t>
            </a:r>
            <a:r>
              <a:rPr lang="en-U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r>
              <a:rPr lang="uz-Cyrl-UZ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8.</a:t>
            </a:r>
            <a:r>
              <a:rPr lang="uz-Cyrl-UZ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Кенжабаев А.Т., Абдуллаев М. Х. Современное содержание и концепция цифровой экономики. Журнал “Экономика и бизнес” теория и практика № 9-1 (79), 2021 год.		</a:t>
            </a: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44958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9.Aman </a:t>
            </a:r>
            <a:r>
              <a:rPr lang="en-US" sz="1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Kenjabaev</a:t>
            </a:r>
            <a:r>
              <a:rPr lang="en-U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Azamat </a:t>
            </a:r>
            <a:r>
              <a:rPr lang="en-US" sz="1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Davletyarov</a:t>
            </a:r>
            <a:r>
              <a:rPr lang="en-U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Dilmurod</a:t>
            </a:r>
            <a:r>
              <a:rPr lang="en-U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Suyunov</a:t>
            </a:r>
            <a:r>
              <a:rPr lang="en-U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Digitalization of the economy: concepts, problems and implementation strategy. Spectrum Journal of Innovation, Reforms and Development Volume 12, Feb., 2023 ISSN (E): 2751-1731 Website: www.sjird.journalspark.org.</a:t>
            </a:r>
          </a:p>
        </p:txBody>
      </p:sp>
    </p:spTree>
    <p:extLst>
      <p:ext uri="{BB962C8B-B14F-4D97-AF65-F5344CB8AC3E}">
        <p14:creationId xmlns:p14="http://schemas.microsoft.com/office/powerpoint/2010/main" val="203782856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 UCHUN RAXMAT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677305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904</TotalTime>
  <Words>3783</Words>
  <Application>Microsoft Office PowerPoint</Application>
  <PresentationFormat>Широкоэкранный</PresentationFormat>
  <Paragraphs>153</Paragraphs>
  <Slides>35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42" baseType="lpstr">
      <vt:lpstr>Arial</vt:lpstr>
      <vt:lpstr>Calibri</vt:lpstr>
      <vt:lpstr>Calibri Light</vt:lpstr>
      <vt:lpstr>Times New Roman</vt:lpstr>
      <vt:lpstr>Wingdings</vt:lpstr>
      <vt:lpstr>тш</vt:lpstr>
      <vt:lpstr>Тема Office</vt:lpstr>
      <vt:lpstr>Презентация PowerPoint</vt:lpstr>
      <vt:lpstr> Reja:</vt:lpstr>
      <vt:lpstr>Blokcheyn bu nima?</vt:lpstr>
      <vt:lpstr>Презентация PowerPoint</vt:lpstr>
      <vt:lpstr>Презентация PowerPoint</vt:lpstr>
      <vt:lpstr>Kriptovalyutalar – elektron tijoratning aktivi sifatida.</vt:lpstr>
      <vt:lpstr>Презентация PowerPoint</vt:lpstr>
      <vt:lpstr>Bitkoin to’lov tizimning ko’rsatgichlari:</vt:lpstr>
      <vt:lpstr>   Kriptovalyutaning afzallik va kamchiliklari</vt:lpstr>
      <vt:lpstr>Презентация PowerPoint</vt:lpstr>
      <vt:lpstr>Презентация PowerPoint</vt:lpstr>
      <vt:lpstr>  Turli ko’rinishdagi kriptovalyutalarning tavsifi</vt:lpstr>
      <vt:lpstr>LITECOIN (LTC) ning BITCOIN (BTC) dan asosiy farqlari:</vt:lpstr>
      <vt:lpstr>Презентация PowerPoint</vt:lpstr>
      <vt:lpstr>NMC (http://namecoin.info) - Namecoin</vt:lpstr>
      <vt:lpstr>Презентация PowerPoint</vt:lpstr>
      <vt:lpstr>NVC (http://novacoin.org) - Novacoin</vt:lpstr>
      <vt:lpstr>Презентация PowerPoint</vt:lpstr>
      <vt:lpstr>CNC (http://chncoin.org) - Chinacoin</vt:lpstr>
      <vt:lpstr>Презентация PowerPoint</vt:lpstr>
      <vt:lpstr>Презентация PowerPoint</vt:lpstr>
      <vt:lpstr>Kriptovalyutalarning bozoriy bahosi</vt:lpstr>
      <vt:lpstr>Kriptovalyuta birjalari</vt:lpstr>
      <vt:lpstr>Kriptovalyutalarga ega bo’lish mexanizmi</vt:lpstr>
      <vt:lpstr>Презентация PowerPoint</vt:lpstr>
      <vt:lpstr>Kriptovalyutalarni mayning qilish</vt:lpstr>
      <vt:lpstr>Kriptovalyutalarni mayning qilish dasturlari</vt:lpstr>
      <vt:lpstr>Solo-mayning nima?</vt:lpstr>
      <vt:lpstr>Pu’l-mayning nima?</vt:lpstr>
      <vt:lpstr>Kollektiv yoki bulutli mayning usullari </vt:lpstr>
      <vt:lpstr>Boshqacha mayning usullari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Asus</dc:creator>
  <cp:lastModifiedBy>Kenjaboyev Aman Turgunovich</cp:lastModifiedBy>
  <cp:revision>59</cp:revision>
  <dcterms:created xsi:type="dcterms:W3CDTF">2020-08-14T21:05:39Z</dcterms:created>
  <dcterms:modified xsi:type="dcterms:W3CDTF">2023-11-06T11:29:37Z</dcterms:modified>
</cp:coreProperties>
</file>