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sldIdLst>
    <p:sldId id="27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78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78" y="16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B5218E-A64D-4E4F-B38D-B59308E0D9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D01687A-0EEE-45FD-8C29-A981237C03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42E6020-54AA-4717-A5F3-56D3F2C28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10/27/2023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33C7C7-3691-48CE-BB69-B19D7A69E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6854B4E-7444-4752-B25B-293D0E700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9986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DAA4AA-7FE6-4C4F-A532-962B1FE76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7E662C-7DFB-49B1-B052-9263C159E2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B1D6933-B2DB-4730-BD2B-B4D6505A0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10/27/2023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C1791A6-D913-43A3-88D0-61297FD77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574ECFC-D222-42E0-86E7-5FD2926FB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422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A09FA5-AFB9-4132-B365-72E3D18B5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D1DEFA3-BAF9-4ADE-8026-A3DF92C15B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5E08327-DCBC-49E6-B106-3883A319F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10/27/2023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E62D215-B5EB-406C-B363-EB51EAE6C7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2063F56-E2D0-4C0D-BA26-FE65BAFB3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7463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9B2926-5D85-4C07-B352-31E890772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7F3E87-4ABA-48C4-98B6-9277BA301F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9F907E2-99BF-4ADA-B224-FB57AE72A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392FB39-E052-4AD4-9DF0-0C0BB4C25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10/27/2023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EE9BD22-1965-4984-A8D7-DF3BE1599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2CC3C9A-A021-48AC-AB8B-1F4C9CA73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2911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F2ED9B-83FC-4F75-AB81-806A543F0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C583C9D-0394-4BFD-969B-D89A57D694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F70DFA7-F4B3-4CE9-8D8F-D4AD7E654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792AA63-7DB2-4CB4-A93F-D73AC50288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4C31893-52B1-4F05-91D9-FD75F92984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7B7B58E-9577-4059-A39B-EDEB8A159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10/27/2023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01E71CF-0FA9-48C6-9133-50D2B7810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48E8410-29F9-44F4-AA6F-69B76EAD3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9776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B282DD-327B-4444-A5C2-6029E978E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A4FDACE-0486-456B-9D1A-FE678F81C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10/27/2023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921E360-795B-412E-8F29-FC15CA9D0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61BE6D0-A8B9-41C0-A777-060D7CD0C8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590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883BCA3-8745-434E-B0EB-0946BBDBF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10/27/2023</a:t>
            </a:fld>
            <a:endParaRPr lang="en-US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C825A5E-BE14-48B6-9BB2-E3D76D7AE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C76E3D5-CF17-4CD7-B002-5EB817655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1657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4DBA6E-EEDB-4C54-AEC0-00822E2DC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456570-DA80-460D-983C-5A1DD72B6C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8F0F8C0-5525-4343-A312-B21639FF7D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F874CAB-92B8-480C-9171-44CA1A02C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10/27/2023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6C62981-B9D0-405A-9B92-DC4131739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05B7BD4-216E-4505-BCBE-160B3CB28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0955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2F09EE-BDF3-4E76-BBD3-DBF817D36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67DAF5B-D1A5-4E6B-801B-62C3D8BDD7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2F71468-8D3B-4EA7-A942-3F821C65FE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0182E96-B125-492A-9129-5F4335DA0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10/27/2023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E860D1B-E53B-4AF1-9C49-BC1A3646B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897261F-E1B5-4CDC-B717-49EA13A77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086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FC5EE5-7BF4-437B-A550-9103BB46F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D9CA1D0-7082-4C06-B7DD-C883CFD34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E7D11E4-ADF2-4C31-B4A4-C4040D77B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10/27/2023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C02FF2A-6B05-4C3F-89D9-E402DD258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D27EB81-A201-4988-BB90-FE6705EE8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243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BF69A6D-C4CC-466F-930F-D04BC6AE00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8136960-C6E0-48F2-9A22-ED12B0C8F5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1AABC74-8DCD-4839-A400-55F57C9A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10/27/2023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EE45D8B-2D47-43C8-9525-BB102935F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4D6D89-5DC4-4C80-BCBA-25CB74E8E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335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7FDF64-7202-4CB9-95FC-11827523C4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42F8071-438C-43E1-A74D-5BD45591EF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6E95C78-1307-4615-96AF-54EA3AA487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10/27/2023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751D3C9-6827-4F65-BE0D-65FD06B374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3EBF16E-5DFE-48E9-8B69-AC653E1492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441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15900" y="139701"/>
            <a:ext cx="119761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DIGITAL BUSINESS MANAGEMENT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RAQAMLI BIZNES BOSHQARUVI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47700" y="1340030"/>
            <a:ext cx="1074964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Topic</a:t>
            </a:r>
            <a:r>
              <a:rPr kumimoji="0" lang="uz-Cyrl-UZ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(Мавзу)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# </a:t>
            </a:r>
            <a:r>
              <a:rPr kumimoji="0" lang="uz-Cyrl-UZ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</a:t>
            </a:r>
            <a:r>
              <a:rPr kumimoji="0" lang="uz-Cyrl-UZ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Хафта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uz-Cyrl-UZ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# </a:t>
            </a:r>
            <a:r>
              <a:rPr kumimoji="0" lang="uz-Cyrl-UZ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11D2836-220C-4EEE-BE21-D06E64194D29}"/>
              </a:ext>
            </a:extLst>
          </p:cNvPr>
          <p:cNvSpPr/>
          <p:nvPr/>
        </p:nvSpPr>
        <p:spPr>
          <a:xfrm>
            <a:off x="2159000" y="3721100"/>
            <a:ext cx="84709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DSc, professor</a:t>
            </a:r>
            <a:r>
              <a:rPr kumimoji="0" lang="uz-Cyrl-UZ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Kenjabaev</a:t>
            </a:r>
            <a:r>
              <a:rPr kumimoji="0" lang="uz-Cyrl-UZ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Aman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Turguno</a:t>
            </a:r>
            <a:r>
              <a:rPr kumimoji="0" lang="uz-Cyrl-UZ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vich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CEE3A4-5C51-4C07-A98E-F145C2609E7E}"/>
              </a:ext>
            </a:extLst>
          </p:cNvPr>
          <p:cNvSpPr txBox="1"/>
          <p:nvPr/>
        </p:nvSpPr>
        <p:spPr>
          <a:xfrm>
            <a:off x="4394200" y="1511301"/>
            <a:ext cx="728072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essence of industry 4.0 (technology industry 4.0) technology in digital business </a:t>
            </a:r>
            <a:r>
              <a:rPr lang="en-US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management</a:t>
            </a:r>
            <a:r>
              <a:rPr lang="ru-RU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defRPr/>
            </a:pPr>
            <a:r>
              <a:rPr lang="en-US" sz="2400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Sanoat</a:t>
            </a:r>
            <a:r>
              <a:rPr lang="en-US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4.0 </a:t>
            </a:r>
            <a:r>
              <a:rPr lang="en-US" sz="2400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texnologiyalarining</a:t>
            </a:r>
            <a:r>
              <a:rPr lang="en-US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biznes</a:t>
            </a:r>
            <a:r>
              <a:rPr lang="en-US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boshqaruvidagi</a:t>
            </a:r>
            <a:r>
              <a:rPr lang="en-US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mohiyati</a:t>
            </a:r>
            <a:r>
              <a:rPr lang="ru-RU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4561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9857" y="473529"/>
            <a:ext cx="10863943" cy="5703434"/>
          </a:xfrm>
        </p:spPr>
        <p:txBody>
          <a:bodyPr/>
          <a:lstStyle/>
          <a:p>
            <a:r>
              <a:rPr lang="en-US" dirty="0"/>
              <a:t>                                                 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endParaRPr lang="uz-Cyrl-U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i-FI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 4.0 tushunchasi, tamoyillari va tarkibiy qismlari</a:t>
            </a:r>
          </a:p>
          <a:p>
            <a:r>
              <a:rPr lang="fi-FI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 4.0 ni qurish tamoyililari</a:t>
            </a:r>
          </a:p>
          <a:p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komponentlari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v-SE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 4.0 inqilobi. Intellektual korxona modeli. Yangi biznes modellar</a:t>
            </a:r>
          </a:p>
          <a:p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modellari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98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5718" y="709684"/>
            <a:ext cx="9471548" cy="5281683"/>
          </a:xfrm>
        </p:spPr>
        <p:txBody>
          <a:bodyPr>
            <a:noAutofit/>
          </a:bodyPr>
          <a:lstStyle/>
          <a:p>
            <a:pPr indent="557213" algn="just"/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2017-yilda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inqilob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bosqichga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kirdi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dunyoning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aholisi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Internetga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ulandi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557213" algn="just"/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McKinsey Global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(MGI)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20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operatsiyalarining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50%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dunyoda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avtomatlashtirilishi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18-19-asrdagi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inqilobi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taqqoslash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inqilobi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mamlakatlarga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o‘sishning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ajoyib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sur’atlarini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ta’minlashga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yillar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global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iqtisodiyotning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yetakchilariga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aylandilar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iqtisodiyotning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globallashuvi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axborotkommunikatsiya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ko‘plab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mamlakatlar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iqtisodiyotlari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shakliga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o‘tmoqda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iqtisodiyot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mamlakatlar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mintaqalar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iqtisodiyotining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qiyofasini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tuzilishini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o‘zgartirmoqda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ichidagi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raqobat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kuchaymoqda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bozorlar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kengaymoqda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iqtisodiyotlarning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o‘sishi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kuzatilmoqda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811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92072" y="600502"/>
            <a:ext cx="9457898" cy="5158853"/>
          </a:xfrm>
        </p:spPr>
        <p:txBody>
          <a:bodyPr>
            <a:noAutofit/>
          </a:bodyPr>
          <a:lstStyle/>
          <a:p>
            <a:pPr indent="557213"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iqtisodiyot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kompaniyaning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umuman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iqtisodiyotning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o‘sish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istiqbollarini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pleyerlarning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allaqachon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sohalar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turizm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telekommunikatsiya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matbaa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yo‘lovchi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tashish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sohasini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o‘zgartirdi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57213" algn="just"/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transformatsiya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dunyo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o‘sishining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omillaridan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biridir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Global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McKinseyning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hisob-kitoblarga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2025 -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yalpi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o‘sishi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Xitoyda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22% Internet-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hisobidan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AQSHda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hisobiga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iqtisodiyotning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o‘sishi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2025-yilda $1,6 – 2,2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trln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bashoratlarini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mutlaqo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olamshumul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modellar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platformalar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ekotizimlar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tahlilchi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guruhlar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3D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chop,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robototexnika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Buyumlar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Interneti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383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64776" y="818866"/>
            <a:ext cx="9457899" cy="5429533"/>
          </a:xfrm>
        </p:spPr>
        <p:txBody>
          <a:bodyPr>
            <a:normAutofit/>
          </a:bodyPr>
          <a:lstStyle/>
          <a:p>
            <a:pPr indent="639763" algn="just"/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</a:p>
          <a:p>
            <a:pPr indent="639763"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4.0 - real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rejimida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borada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aloqada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chegaralaridan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tashqarida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buyumlar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xizmatlarni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global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tarmog‘iga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birlashtirish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istiqbolli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o‘tish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tavsiflanadi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639763"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tor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ma’noda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Buyurmalar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xizmatlar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internet global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tarmog‘i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” ( Smart Manufacturing)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konsepsiyasini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tavsiflovchi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639763"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ma’noda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kiberfizik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Buyumlar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Interneti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bulutli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hisob-kitoblarni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almashish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trendini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tavsiflaydi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1694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3958" y="736980"/>
            <a:ext cx="9348717" cy="5511420"/>
          </a:xfrm>
        </p:spPr>
        <p:txBody>
          <a:bodyPr>
            <a:noAutofit/>
          </a:bodyPr>
          <a:lstStyle/>
          <a:p>
            <a:pPr indent="1090613" algn="just"/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qisqacha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tarixi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Chet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tanilgan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To‘rtinchi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inqilobi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dastlab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G‘arb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mamlakatlarida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1090613" algn="just"/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2011-yilda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Gannoverdagi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Germaniya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ko‘rgazmalaridan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Germaniya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hukumati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kengroq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zarurligi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to‘g‘risida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gapirdi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Mahsus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mansabdor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shaxslar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mutaxassislar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guruhi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mamlakatdagi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korxonalarini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korxonalarga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aylantirish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strategiyasini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chiqdilar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to‘rtinchi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inqilobi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o‘sishning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omilidir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ilgari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bo‘lmagan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qadriyatlarni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Atrofdagi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dunyoni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yaxshilashga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qamrovli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g‘oyaga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global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iqtisodiyotni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mustahkamlashga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sayyoramizning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yaxshilashga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692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92072" y="736980"/>
            <a:ext cx="9362364" cy="5511420"/>
          </a:xfrm>
        </p:spPr>
        <p:txBody>
          <a:bodyPr>
            <a:normAutofit/>
          </a:bodyPr>
          <a:lstStyle/>
          <a:p>
            <a:pPr indent="735013"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chiqarilayotgan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mahsulotlar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xizmatlar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doirasini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tubdan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o‘zgartiradi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kiberfizik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an’anaviy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mantig‘ini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tubdan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o‘zgartiradi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ob’yekt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element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oshiriadi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735013"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o‘rtasidagi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aloqani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ta’minlaydi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kirishni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yaxshilaydi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voqealar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boshlanishi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kuzatadi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mexanizmlarni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avtomatlashtirishni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masofaviy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aniqlaydi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tizimlarining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butunlay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arxitekturasini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quvvatlarini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modernizatsiya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bosqichma-bosqich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69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8424" y="518616"/>
            <a:ext cx="9526137" cy="5729784"/>
          </a:xfrm>
        </p:spPr>
        <p:txBody>
          <a:bodyPr>
            <a:normAutofit/>
          </a:bodyPr>
          <a:lstStyle/>
          <a:p>
            <a:pPr indent="639763" algn="just"/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tamoyililari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639763"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Germaniyalik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mutaxassislar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prinsiplarni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chiqdilar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shundan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kompaniyalar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to‘rtinchi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inqilobining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ssenariylarini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korxonalarida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oshirishlari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639763" algn="just"/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tamoyil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mosligi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Buyumlar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Interneti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aloqada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bo‘lishlari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bir-biri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anglatadi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639763" algn="just"/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tamoyil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oshkoralik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. Virtual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olamda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obyektlar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funksiyalar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tizimlarining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nusxasi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yaratiladi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kloni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narsani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takrorlaydi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asbob-uskunalar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"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mahsulotlar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umuman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hokazolar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to‘g‘risida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to‘planadi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sensorlardan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to‘plash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kontekstni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310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28298" y="736980"/>
            <a:ext cx="9621671" cy="5511420"/>
          </a:xfrm>
        </p:spPr>
        <p:txBody>
          <a:bodyPr>
            <a:noAutofit/>
          </a:bodyPr>
          <a:lstStyle/>
          <a:p>
            <a:pPr indent="557213" algn="just"/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Uchinchi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tamoyil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mohiyati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shundaki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kompyuter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odamlarga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aytib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o‘tilgan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to‘plash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vizualizatsiya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operatsiyalar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odamlarni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almashtirishdan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557213" algn="just"/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To‘rtinchi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tamoyil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qarorlarini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markazlashtirmaslik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ba’zilarini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kiberfizik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tizimlarga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topshirish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G‘oya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shundan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iboratki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qayerda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aralashuvisiz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ertami-kechmi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almashtirishi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xodimlarga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favqulodda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49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nostandart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vaziyatlarda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ulanadigan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yuklatilgan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48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7481" y="928048"/>
            <a:ext cx="9485194" cy="5320351"/>
          </a:xfrm>
        </p:spPr>
        <p:txBody>
          <a:bodyPr>
            <a:normAutofit/>
          </a:bodyPr>
          <a:lstStyle/>
          <a:p>
            <a:pPr algn="just"/>
            <a:r>
              <a:rPr lang="en-US" sz="2200" dirty="0"/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komponentlari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Ko‘rib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chiqaylik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konsepsiyasini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to‘rtinchi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inqilobi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asosini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korxonalar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foydalari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texnologiyali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chiqaruvchi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jihatlari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to‘qqiz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yutuqlaridan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; </a:t>
            </a:r>
          </a:p>
          <a:p>
            <a:pPr algn="just"/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Big Data ; </a:t>
            </a:r>
          </a:p>
          <a:p>
            <a:pPr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robototexnika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; </a:t>
            </a:r>
          </a:p>
          <a:p>
            <a:pPr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Integratsiya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; </a:t>
            </a:r>
          </a:p>
          <a:p>
            <a:pPr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Buyumlar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Interneti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Kiberxavfsizlik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; </a:t>
            </a:r>
          </a:p>
          <a:p>
            <a:pPr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Bulutli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; </a:t>
            </a:r>
          </a:p>
          <a:p>
            <a:pPr algn="just"/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 D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bosma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qo‘shimcha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);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0820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8424" y="696036"/>
            <a:ext cx="9416955" cy="5552363"/>
          </a:xfrm>
        </p:spPr>
        <p:txBody>
          <a:bodyPr>
            <a:normAutofit/>
          </a:bodyPr>
          <a:lstStyle/>
          <a:p>
            <a:pPr indent="639763" algn="just"/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ob’ektlarni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3D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mahsulotni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bosqichida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Kelgusida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rejimida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dunyoni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jihozlar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mahsulotlar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xodimlarini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virtual model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ko‘rinishida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ettirishga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639763" algn="just"/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(Big Data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Business Intelligence)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Yaqinda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miqdordagi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ishlashga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optimallashtirish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tejash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uskunalarning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oshirishga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7750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9809" y="464025"/>
            <a:ext cx="9908275" cy="5732060"/>
          </a:xfrm>
        </p:spPr>
        <p:txBody>
          <a:bodyPr>
            <a:noAutofit/>
          </a:bodyPr>
          <a:lstStyle/>
          <a:p>
            <a:pPr indent="461963" algn="just"/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robototexnika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robotlari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sohalardagi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korxonalarda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ishlatilgan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Ammo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bugungi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kunda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avvalgilariga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qaraganda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tobora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ko‘proq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boshqaruvga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bo‘lmoqdalar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o‘tishi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bir-biri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munosabatda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bo‘lishni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boshlaydilar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odamning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yonida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ishlaydilar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Kelajakda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kamroq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xarajat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ammo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bugungi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kunda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ishlatiladiganlarga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qaraganda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ko‘proq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imkoniyatlarga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461963" algn="just"/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Integratsiya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Hozirda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foydalanilayotgan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miqdordagi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birlashtirilmagan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tarmoqlarga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munosabatlarni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ko‘rib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chiqishni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tijorat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integratsiyasi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ichidagi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darajalardagi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bo‘limlardagi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tsiklidagi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sherik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korxonalar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hamkorlikni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yo‘lga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qo‘yish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muhimdir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1669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92072" y="641446"/>
            <a:ext cx="9403307" cy="5606954"/>
          </a:xfrm>
        </p:spPr>
        <p:txBody>
          <a:bodyPr>
            <a:normAutofit/>
          </a:bodyPr>
          <a:lstStyle/>
          <a:p>
            <a:pPr algn="just"/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Buyumlar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Interneti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Bugungi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kunda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uskunalarning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tarmoqqa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birlashtirilgan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Byumlar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Internetining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ko‘plab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bi- 51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protokollari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ta’minlangan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uskunalar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ishlaydi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quyi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bir-biri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aloqada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zarurat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bo‘lganda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markazlashgan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tizimidan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Kiberxavfsizlik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Ko‘pgina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kompaniyalar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ham global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tarmoqqa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ulanmagan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tizimlaridan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foydalanadilar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protokollardan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foydalanishning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o‘sishi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tarmoqlarining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xavfsizligini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zarurati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o‘sib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bormoqda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xavfsiz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ishonchli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aloqalar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uskunalarni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ehtiyotkorlik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foydalanuvchini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tarmoqlariga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kiberxavfsizlikning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ajralmas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mezoniga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aylandi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259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395785"/>
            <a:ext cx="9569237" cy="5852615"/>
          </a:xfrm>
        </p:spPr>
        <p:txBody>
          <a:bodyPr>
            <a:noAutofit/>
          </a:bodyPr>
          <a:lstStyle/>
          <a:p>
            <a:pPr indent="557213" algn="ctr"/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modeli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557213"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To‘rtinchi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inqilobi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negizida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zavodlar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korxonalarda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murakkablikdagi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ishlamay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xavfini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minimallashtirish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mahsulotlarning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yaratilishini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sohalarning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qismlaridan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simsiz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resurslar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ishchilarni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qamrab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kompaniyalar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almashishga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557213"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tarmoqqa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kiritilgan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obyektlar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almashishi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boshlashi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bir-birini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boshqarishi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modernizatsiya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dizaynni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ta’minot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zanjirini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foydalanishni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aylanishini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boshqarishni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soddalashtiradi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korxonaning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moslashuvchanligini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ishonchliligini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imkoniyatini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1779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1605331" y="5432473"/>
            <a:ext cx="8825658" cy="860400"/>
          </a:xfrm>
        </p:spPr>
        <p:txBody>
          <a:bodyPr/>
          <a:lstStyle/>
          <a:p>
            <a:r>
              <a:rPr lang="en-US" b="1" dirty="0" err="1"/>
              <a:t>Aqlli</a:t>
            </a:r>
            <a:r>
              <a:rPr lang="en-US" b="1" dirty="0"/>
              <a:t> </a:t>
            </a:r>
            <a:r>
              <a:rPr lang="en-US" b="1" dirty="0" err="1"/>
              <a:t>korxonaning</a:t>
            </a:r>
            <a:r>
              <a:rPr lang="en-US" b="1" dirty="0"/>
              <a:t> </a:t>
            </a:r>
            <a:r>
              <a:rPr lang="en-US" b="1" dirty="0" err="1"/>
              <a:t>shartli</a:t>
            </a:r>
            <a:r>
              <a:rPr lang="en-US" b="1" dirty="0"/>
              <a:t> </a:t>
            </a:r>
            <a:r>
              <a:rPr lang="en-US" b="1" dirty="0" err="1"/>
              <a:t>modeli</a:t>
            </a:r>
            <a:r>
              <a:rPr lang="en-US" b="1" dirty="0"/>
              <a:t> </a:t>
            </a:r>
            <a:endParaRPr lang="ru-RU" b="1" dirty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552450"/>
            <a:ext cx="8678863" cy="487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710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8991" y="545910"/>
            <a:ext cx="9908275" cy="5702489"/>
          </a:xfrm>
        </p:spPr>
        <p:txBody>
          <a:bodyPr>
            <a:noAutofit/>
          </a:bodyPr>
          <a:lstStyle/>
          <a:p>
            <a:pPr indent="461963"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korxonalar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istalgan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rejimini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o‘zgartirgan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etkazib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beruvchilarning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kamchiliklariga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tezda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mijozlarning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ehtiyojlarini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olishlari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oshkoralik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modelini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Ta’kidlash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joizki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sohalarda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ishchilar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zaruriyatidan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xalos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bo‘lishadi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1963"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Mutaxassislar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vazifalarga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ko‘proq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qaratishlari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tanish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malakali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ishchilar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etishmasligi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ziyoli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ishchilar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vaqtga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moslashuvchanligi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uyg‘unlashtirish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xodimlarning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yaxshilashga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8464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Aqlli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korxonalar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elementlarining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o‘zaro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bog‘liqlari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465" y="914399"/>
            <a:ext cx="9433550" cy="4490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156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641446"/>
            <a:ext cx="9787601" cy="5606954"/>
          </a:xfrm>
        </p:spPr>
        <p:txBody>
          <a:bodyPr>
            <a:noAutofit/>
          </a:bodyPr>
          <a:lstStyle/>
          <a:p>
            <a:pPr indent="735013"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Servis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CPS -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platformalari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CPS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platformasi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mo‘ljallangan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bulutli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(“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ina-box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”)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yechimi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platformada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ilovalardan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foydalanib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xodimlar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ishonchli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aloqani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ilovalarga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quyidagilar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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xizmatlarning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moslashuvchanligi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qulayligi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 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Biznes-jarayonlar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modelini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to‘g‘ridan-to‘g‘ri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App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Storedan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osongina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joylashtirish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 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kompleks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xavfsiz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ishonchli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zahira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nushalarini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 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jarayonlarnining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xavfsizligi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ishonchliligi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sensorlardan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foydalanuvchi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tarmoqlarigacha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  Mobil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platformalar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qurilmalarni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 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Qushma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tarmoqlarda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prognozlashtirishni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09105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655094"/>
            <a:ext cx="9664772" cy="5593306"/>
          </a:xfrm>
        </p:spPr>
        <p:txBody>
          <a:bodyPr>
            <a:noAutofit/>
          </a:bodyPr>
          <a:lstStyle/>
          <a:p>
            <a:pPr indent="461963" algn="just"/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modellari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1963"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o‘tishda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modellari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hamkor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shakllanadi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modellar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korxonalariga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qo‘shimcha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xizmatlar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ta’minot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litsenziyalaridan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imkoniyatini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kompaniyalarga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darajasidagi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kelishuvlar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harakatlari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sheriklar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raqobatchilar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o‘rtasidagi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hamkorlikni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narxlashtirishni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1963" algn="just"/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biznes-tarmoqlarni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qiymatni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yaratishdagi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a’zolari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daromadlar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adolatli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taqsimlanadi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hamkorlar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mahsulotlar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kengaytirilgan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normativ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talablarni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uglerod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chiqindilarini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qisqartirishga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1114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818866"/>
            <a:ext cx="9582885" cy="5429533"/>
          </a:xfrm>
        </p:spPr>
        <p:txBody>
          <a:bodyPr>
            <a:normAutofit/>
          </a:bodyPr>
          <a:lstStyle/>
          <a:p>
            <a:pPr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korxonalarni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tarmoqqa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birlashtirish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logistika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birlashgan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mijozi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dasturlari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chora-tadbirlarni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IP -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manzillarni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moliyalashtirish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ishonchlilik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javobgarlik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Shartnomadagi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vanormativ-huquqiy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shartlariga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qilinishini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rejimida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bosqichlarini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batafsil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monitoring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hujjatlashtirish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ta’minlanadi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xizmatlarni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etishda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kafolatlangan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litsenziyada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ko‘rsatilgan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muddatiga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sheriklarni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biznesni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jalb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maqbul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sharoitlarini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98595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6412" y="586854"/>
            <a:ext cx="9553433" cy="5661545"/>
          </a:xfrm>
        </p:spPr>
        <p:txBody>
          <a:bodyPr>
            <a:noAutofit/>
          </a:bodyPr>
          <a:lstStyle/>
          <a:p>
            <a:pPr indent="461963" algn="just"/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modellarning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jahon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iqtisodiyotida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oldindan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bashorat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bo‘lmaydigan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o‘zgarishlarga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tezlikda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bozorni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o‘zgartirishiga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huquqiy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muammolarga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halokatli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ko‘rsatishi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korporativ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javobgarlik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savdo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cheklovlari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tugunlarini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“Sanoat4.0” da ham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o‘ynaydi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komponentlar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darajasida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bo‘lmaydi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bosqichma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bosqich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choralarni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1963" algn="just"/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CPS –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platformalari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ishlashingiz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infratuzilmasida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hamyonbop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xizmatlarni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ham global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standartlar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siyosat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kuchaytirish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2278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8173" y="777922"/>
            <a:ext cx="9758149" cy="5470477"/>
          </a:xfrm>
        </p:spPr>
        <p:txBody>
          <a:bodyPr>
            <a:normAutofit/>
          </a:bodyPr>
          <a:lstStyle/>
          <a:p>
            <a:pPr marL="0" indent="450850" algn="just">
              <a:buNone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Eskirib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mo‘ljallangan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yangilarga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almashtirish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0850" algn="just">
              <a:buNone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Buyumlar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Interneti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rivojlanayotgan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bizmes</a:t>
            </a:r>
            <a:r>
              <a:rPr lang="ru-RU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modellarni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0850" algn="just">
              <a:buNone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Modernizatsiya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boshidanoq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xodimlarni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jalb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malakasini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yaxshilash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0850" algn="just">
              <a:buNone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4.0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o‘tish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AKT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tarmoqlariga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qaraganda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uzoqroq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tsiklga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fabrika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ta’minoti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yaqindan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ishlashi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7637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720EE1-209F-4804-B58B-253500FD5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3261"/>
          </a:xfrm>
        </p:spPr>
        <p:txBody>
          <a:bodyPr>
            <a:normAutofit/>
          </a:bodyPr>
          <a:lstStyle/>
          <a:p>
            <a:pPr algn="ctr"/>
            <a:r>
              <a:rPr lang="ru-RU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Фойдаланилган</a:t>
            </a: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адабиётлар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B87AAC0-C9AB-4CC0-838C-7BA09452D3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5620"/>
            <a:ext cx="9840132" cy="4579749"/>
          </a:xfrm>
        </p:spPr>
        <p:txBody>
          <a:bodyPr>
            <a:normAutofit fontScale="92500" lnSpcReduction="20000"/>
          </a:bodyPr>
          <a:lstStyle/>
          <a:p>
            <a:pPr marL="0" marR="0">
              <a:lnSpc>
                <a:spcPct val="110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1.Технологии четвертой промышленной революции: [перевод с английского] / Клаус Шваб, Николас  Девис. Москва: Эксмо,2022.-320с.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10000"/>
              </a:lnSpc>
              <a:spcBef>
                <a:spcPts val="0"/>
              </a:spcBef>
              <a:spcAft>
                <a:spcPts val="800"/>
              </a:spcAft>
            </a:pPr>
            <a:r>
              <a:rPr lang="uz-Cyrl-U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Elena G.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Popkova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• Bruno S.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Sergi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Editors Digital Economy: Complexity and Variety vs. Rationality.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2020 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.-1050 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10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3.Современная цифровая экономика: монография / В. И. Лойко, Е. В. Луценко, А. И. Орлов. – Краснодар: 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КубГАУ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2018. – 508 с. </a:t>
            </a:r>
          </a:p>
          <a:p>
            <a:pPr marL="0" marR="0" indent="449580" algn="just">
              <a:lnSpc>
                <a:spcPct val="110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4.Абдурахманов К.Х. 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Исскусственный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интеллект –основа устойчивого развития экономики.-Москва ФБГОУ ВО «РЭУ им. 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Г.В.Плеханова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2023.-356 с.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10000"/>
              </a:lnSpc>
              <a:spcBef>
                <a:spcPts val="0"/>
              </a:spcBef>
              <a:spcAft>
                <a:spcPts val="800"/>
              </a:spcAft>
            </a:pPr>
            <a:r>
              <a:rPr lang="uz-Cyrl-U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5.Бегалов Б.А., Абдуллаев М.Қ. Рақамли иқтисодиёт: дарслик /</a:t>
            </a:r>
            <a:r>
              <a:rPr kumimoji="0" lang="uz-Cyrl-U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Бегалов Б.А., Абдуллаев М.Қ.-Тошкент: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Istisodiyot</a:t>
            </a:r>
            <a:r>
              <a:rPr kumimoji="0" lang="uz-Cyrl-U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2023.-364 б.</a:t>
            </a:r>
            <a:endParaRPr lang="uz-Cyrl-U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10000"/>
              </a:lnSpc>
              <a:spcBef>
                <a:spcPts val="0"/>
              </a:spcBef>
              <a:spcAft>
                <a:spcPts val="800"/>
              </a:spcAft>
            </a:pPr>
            <a:r>
              <a:rPr lang="uz-Cyrl-U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6.Кенжабаев А.Т., Саидов М.Х. Роль ИКТ развитии Республики Узбекистан. Журнал  Современные информационные технологии и ИТ-образование, Москва, Том 12, № 4, 2016г. Стр.234-247. </a:t>
            </a:r>
          </a:p>
          <a:p>
            <a:pPr marL="0" marR="0" indent="449580" algn="just">
              <a:lnSpc>
                <a:spcPct val="110000"/>
              </a:lnSpc>
              <a:spcBef>
                <a:spcPts val="0"/>
              </a:spcBef>
              <a:spcAft>
                <a:spcPts val="800"/>
              </a:spcAft>
            </a:pPr>
            <a:r>
              <a:rPr lang="uz-Cyrl-U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7.Гулямов С.С., Кенжабаев А.Т.,  Рясова С.Е., Якубов У.К., Джуманиязова М.Ю. Компьютерные информационные технологии. Учебник. Т:,- 2021 г.,- 435 стр.</a:t>
            </a:r>
          </a:p>
          <a:p>
            <a:pPr marL="0" marR="0" indent="449580" algn="just">
              <a:lnSpc>
                <a:spcPct val="110000"/>
              </a:lnSpc>
              <a:spcBef>
                <a:spcPts val="0"/>
              </a:spcBef>
              <a:spcAft>
                <a:spcPts val="800"/>
              </a:spcAft>
            </a:pPr>
            <a:r>
              <a:rPr lang="uz-Cyrl-U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8.Кенжабаев А.Т., Абдуллаев М. Х. Современное содержание и концепция цифровой экономики.Журнал “Экономика и бизнес” теория и практика № 9-1 (79), 2021 год.	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uz-Cyrl-U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9. Кенжабаев А.Т., Кабулов А.В.,  Болтаев Ш.Т. О корейском опыте формирования электронного правительства в Узбекистане. Fift international conference, Bukhara, Uzbekistan November 9-10, 2016 y.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2027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RAXMAT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7730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</TotalTime>
  <Words>2666</Words>
  <Application>Microsoft Office PowerPoint</Application>
  <PresentationFormat>Широкоэкранный</PresentationFormat>
  <Paragraphs>89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Фойдаланилган адабиётлар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Kenjaboyev Aman Turgunovich</cp:lastModifiedBy>
  <cp:revision>21</cp:revision>
  <dcterms:created xsi:type="dcterms:W3CDTF">2023-01-12T11:52:31Z</dcterms:created>
  <dcterms:modified xsi:type="dcterms:W3CDTF">2023-10-27T05:11:36Z</dcterms:modified>
</cp:coreProperties>
</file>