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0" r:id="rId1"/>
  </p:sldMasterIdLst>
  <p:sldIdLst>
    <p:sldId id="279" r:id="rId2"/>
    <p:sldId id="281" r:id="rId3"/>
    <p:sldId id="282" r:id="rId4"/>
    <p:sldId id="283" r:id="rId5"/>
    <p:sldId id="259" r:id="rId6"/>
    <p:sldId id="285" r:id="rId7"/>
    <p:sldId id="286" r:id="rId8"/>
    <p:sldId id="287" r:id="rId9"/>
    <p:sldId id="293" r:id="rId10"/>
    <p:sldId id="295" r:id="rId11"/>
    <p:sldId id="296" r:id="rId12"/>
    <p:sldId id="297" r:id="rId13"/>
    <p:sldId id="298" r:id="rId14"/>
    <p:sldId id="299" r:id="rId15"/>
    <p:sldId id="284" r:id="rId16"/>
    <p:sldId id="300" r:id="rId17"/>
    <p:sldId id="301" r:id="rId18"/>
    <p:sldId id="291" r:id="rId19"/>
    <p:sldId id="290" r:id="rId20"/>
    <p:sldId id="292" r:id="rId21"/>
    <p:sldId id="303" r:id="rId22"/>
    <p:sldId id="304" r:id="rId23"/>
    <p:sldId id="305" r:id="rId24"/>
    <p:sldId id="294" r:id="rId25"/>
    <p:sldId id="280" r:id="rId26"/>
    <p:sldId id="27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5" d="100"/>
          <a:sy n="55" d="100"/>
        </p:scale>
        <p:origin x="78" y="16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E7EC0C-1D8B-45FD-84A4-748AAF511DFB}"/>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a:extLst>
              <a:ext uri="{FF2B5EF4-FFF2-40B4-BE49-F238E27FC236}">
                <a16:creationId xmlns:a16="http://schemas.microsoft.com/office/drawing/2014/main" id="{E68282EE-9CD9-41F2-975C-34CE7DF3DB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a:extLst>
              <a:ext uri="{FF2B5EF4-FFF2-40B4-BE49-F238E27FC236}">
                <a16:creationId xmlns:a16="http://schemas.microsoft.com/office/drawing/2014/main" id="{FD373AFF-8C50-4C7D-8005-7867880708DE}"/>
              </a:ext>
            </a:extLst>
          </p:cNvPr>
          <p:cNvSpPr>
            <a:spLocks noGrp="1"/>
          </p:cNvSpPr>
          <p:nvPr>
            <p:ph type="dt" sz="half" idx="10"/>
          </p:nvPr>
        </p:nvSpPr>
        <p:spPr/>
        <p:txBody>
          <a:bodyPr/>
          <a:lstStyle/>
          <a:p>
            <a:fld id="{4AAD347D-5ACD-4C99-B74B-A9C85AD731AF}" type="datetimeFigureOut">
              <a:rPr lang="en-US" smtClean="0"/>
              <a:t>11/13/2023</a:t>
            </a:fld>
            <a:endParaRPr lang="en-US" dirty="0"/>
          </a:p>
        </p:txBody>
      </p:sp>
      <p:sp>
        <p:nvSpPr>
          <p:cNvPr id="5" name="Нижний колонтитул 4">
            <a:extLst>
              <a:ext uri="{FF2B5EF4-FFF2-40B4-BE49-F238E27FC236}">
                <a16:creationId xmlns:a16="http://schemas.microsoft.com/office/drawing/2014/main" id="{16B6CADC-1751-4930-B4A2-5A1207A83EFA}"/>
              </a:ext>
            </a:extLst>
          </p:cNvPr>
          <p:cNvSpPr>
            <a:spLocks noGrp="1"/>
          </p:cNvSpPr>
          <p:nvPr>
            <p:ph type="ftr" sz="quarter" idx="11"/>
          </p:nvPr>
        </p:nvSpPr>
        <p:spPr/>
        <p:txBody>
          <a:bodyPr/>
          <a:lstStyle/>
          <a:p>
            <a:endParaRPr lang="en-US" dirty="0"/>
          </a:p>
        </p:txBody>
      </p:sp>
      <p:sp>
        <p:nvSpPr>
          <p:cNvPr id="6" name="Номер слайда 5">
            <a:extLst>
              <a:ext uri="{FF2B5EF4-FFF2-40B4-BE49-F238E27FC236}">
                <a16:creationId xmlns:a16="http://schemas.microsoft.com/office/drawing/2014/main" id="{61204E2F-520B-422C-8C88-F7577AEAF9CA}"/>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775514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2BA992D-71D7-4E88-94C2-216BDA6C8199}"/>
              </a:ext>
            </a:extLst>
          </p:cNvPr>
          <p:cNvSpPr>
            <a:spLocks noGrp="1"/>
          </p:cNvSpPr>
          <p:nvPr>
            <p:ph type="title"/>
          </p:nvPr>
        </p:nvSpPr>
        <p:spPr/>
        <p:txBody>
          <a:bodyPr/>
          <a:lstStyle/>
          <a:p>
            <a:r>
              <a:rPr lang="ru-RU"/>
              <a:t>Образец заголовка</a:t>
            </a:r>
            <a:endParaRPr lang="en-US"/>
          </a:p>
        </p:txBody>
      </p:sp>
      <p:sp>
        <p:nvSpPr>
          <p:cNvPr id="3" name="Объект 2">
            <a:extLst>
              <a:ext uri="{FF2B5EF4-FFF2-40B4-BE49-F238E27FC236}">
                <a16:creationId xmlns:a16="http://schemas.microsoft.com/office/drawing/2014/main" id="{393DC4AE-D4AB-4D68-8216-D7727FD53447}"/>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7E364D89-D1EC-42AA-9287-F92F0DCC6B1B}"/>
              </a:ext>
            </a:extLst>
          </p:cNvPr>
          <p:cNvSpPr>
            <a:spLocks noGrp="1"/>
          </p:cNvSpPr>
          <p:nvPr>
            <p:ph type="dt" sz="half" idx="10"/>
          </p:nvPr>
        </p:nvSpPr>
        <p:spPr/>
        <p:txBody>
          <a:bodyPr/>
          <a:lstStyle/>
          <a:p>
            <a:fld id="{4509A250-FF31-4206-8172-F9D3106AACB1}" type="datetimeFigureOut">
              <a:rPr lang="en-US" smtClean="0"/>
              <a:t>11/13/2023</a:t>
            </a:fld>
            <a:endParaRPr lang="en-US" dirty="0"/>
          </a:p>
        </p:txBody>
      </p:sp>
      <p:sp>
        <p:nvSpPr>
          <p:cNvPr id="5" name="Нижний колонтитул 4">
            <a:extLst>
              <a:ext uri="{FF2B5EF4-FFF2-40B4-BE49-F238E27FC236}">
                <a16:creationId xmlns:a16="http://schemas.microsoft.com/office/drawing/2014/main" id="{B1212043-3D2D-4632-8C22-E4A9AF5926C0}"/>
              </a:ext>
            </a:extLst>
          </p:cNvPr>
          <p:cNvSpPr>
            <a:spLocks noGrp="1"/>
          </p:cNvSpPr>
          <p:nvPr>
            <p:ph type="ftr" sz="quarter" idx="11"/>
          </p:nvPr>
        </p:nvSpPr>
        <p:spPr/>
        <p:txBody>
          <a:bodyPr/>
          <a:lstStyle/>
          <a:p>
            <a:endParaRPr lang="en-US" dirty="0"/>
          </a:p>
        </p:txBody>
      </p:sp>
      <p:sp>
        <p:nvSpPr>
          <p:cNvPr id="6" name="Номер слайда 5">
            <a:extLst>
              <a:ext uri="{FF2B5EF4-FFF2-40B4-BE49-F238E27FC236}">
                <a16:creationId xmlns:a16="http://schemas.microsoft.com/office/drawing/2014/main" id="{8E5B91D7-8F17-4662-B2E4-54E3DB16DC2D}"/>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43684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2BE1AAE-5362-4128-90BA-28B27930C72F}"/>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a:extLst>
              <a:ext uri="{FF2B5EF4-FFF2-40B4-BE49-F238E27FC236}">
                <a16:creationId xmlns:a16="http://schemas.microsoft.com/office/drawing/2014/main" id="{F82D2948-FE53-4ABD-80C4-F5D7A64B57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983F0F7-A8AE-4540-885F-974483F46FEA}"/>
              </a:ext>
            </a:extLst>
          </p:cNvPr>
          <p:cNvSpPr>
            <a:spLocks noGrp="1"/>
          </p:cNvSpPr>
          <p:nvPr>
            <p:ph type="dt" sz="half" idx="10"/>
          </p:nvPr>
        </p:nvSpPr>
        <p:spPr/>
        <p:txBody>
          <a:bodyPr/>
          <a:lstStyle/>
          <a:p>
            <a:fld id="{9796027F-7875-4030-9381-8BD8C4F21935}" type="datetimeFigureOut">
              <a:rPr lang="en-US" smtClean="0"/>
              <a:t>11/13/2023</a:t>
            </a:fld>
            <a:endParaRPr lang="en-US" dirty="0"/>
          </a:p>
        </p:txBody>
      </p:sp>
      <p:sp>
        <p:nvSpPr>
          <p:cNvPr id="5" name="Нижний колонтитул 4">
            <a:extLst>
              <a:ext uri="{FF2B5EF4-FFF2-40B4-BE49-F238E27FC236}">
                <a16:creationId xmlns:a16="http://schemas.microsoft.com/office/drawing/2014/main" id="{FEF9976B-7AC2-4F87-8683-3396611EFA5E}"/>
              </a:ext>
            </a:extLst>
          </p:cNvPr>
          <p:cNvSpPr>
            <a:spLocks noGrp="1"/>
          </p:cNvSpPr>
          <p:nvPr>
            <p:ph type="ftr" sz="quarter" idx="11"/>
          </p:nvPr>
        </p:nvSpPr>
        <p:spPr/>
        <p:txBody>
          <a:bodyPr/>
          <a:lstStyle/>
          <a:p>
            <a:endParaRPr lang="en-US" dirty="0"/>
          </a:p>
        </p:txBody>
      </p:sp>
      <p:sp>
        <p:nvSpPr>
          <p:cNvPr id="6" name="Номер слайда 5">
            <a:extLst>
              <a:ext uri="{FF2B5EF4-FFF2-40B4-BE49-F238E27FC236}">
                <a16:creationId xmlns:a16="http://schemas.microsoft.com/office/drawing/2014/main" id="{315DFF19-7482-43F2-96FC-068769ABF4D2}"/>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28698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C16D7DC-E9A0-478D-BD2B-31DADF1602D7}"/>
              </a:ext>
            </a:extLst>
          </p:cNvPr>
          <p:cNvSpPr>
            <a:spLocks noGrp="1"/>
          </p:cNvSpPr>
          <p:nvPr>
            <p:ph type="title"/>
          </p:nvPr>
        </p:nvSpPr>
        <p:spPr/>
        <p:txBody>
          <a:bodyPr/>
          <a:lstStyle/>
          <a:p>
            <a:r>
              <a:rPr lang="ru-RU"/>
              <a:t>Образец заголовка</a:t>
            </a:r>
            <a:endParaRPr lang="en-US"/>
          </a:p>
        </p:txBody>
      </p:sp>
      <p:sp>
        <p:nvSpPr>
          <p:cNvPr id="3" name="Объект 2">
            <a:extLst>
              <a:ext uri="{FF2B5EF4-FFF2-40B4-BE49-F238E27FC236}">
                <a16:creationId xmlns:a16="http://schemas.microsoft.com/office/drawing/2014/main" id="{935CADDE-0CC5-405A-84F9-7EDBC6CF7E0E}"/>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a:extLst>
              <a:ext uri="{FF2B5EF4-FFF2-40B4-BE49-F238E27FC236}">
                <a16:creationId xmlns:a16="http://schemas.microsoft.com/office/drawing/2014/main" id="{ABAE4AD7-8AAC-4074-8AB0-5B36830935F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a:extLst>
              <a:ext uri="{FF2B5EF4-FFF2-40B4-BE49-F238E27FC236}">
                <a16:creationId xmlns:a16="http://schemas.microsoft.com/office/drawing/2014/main" id="{DE440E37-C19C-4EDC-A2E2-C2E1A0F03832}"/>
              </a:ext>
            </a:extLst>
          </p:cNvPr>
          <p:cNvSpPr>
            <a:spLocks noGrp="1"/>
          </p:cNvSpPr>
          <p:nvPr>
            <p:ph type="dt" sz="half" idx="10"/>
          </p:nvPr>
        </p:nvSpPr>
        <p:spPr/>
        <p:txBody>
          <a:bodyPr/>
          <a:lstStyle/>
          <a:p>
            <a:fld id="{9796027F-7875-4030-9381-8BD8C4F21935}" type="datetimeFigureOut">
              <a:rPr lang="en-US" smtClean="0"/>
              <a:t>11/13/2023</a:t>
            </a:fld>
            <a:endParaRPr lang="en-US" dirty="0"/>
          </a:p>
        </p:txBody>
      </p:sp>
      <p:sp>
        <p:nvSpPr>
          <p:cNvPr id="6" name="Нижний колонтитул 5">
            <a:extLst>
              <a:ext uri="{FF2B5EF4-FFF2-40B4-BE49-F238E27FC236}">
                <a16:creationId xmlns:a16="http://schemas.microsoft.com/office/drawing/2014/main" id="{391CCA87-7A51-4147-B5A6-EF99C8617CB2}"/>
              </a:ext>
            </a:extLst>
          </p:cNvPr>
          <p:cNvSpPr>
            <a:spLocks noGrp="1"/>
          </p:cNvSpPr>
          <p:nvPr>
            <p:ph type="ftr" sz="quarter" idx="11"/>
          </p:nvPr>
        </p:nvSpPr>
        <p:spPr/>
        <p:txBody>
          <a:bodyPr/>
          <a:lstStyle/>
          <a:p>
            <a:endParaRPr lang="en-US" dirty="0"/>
          </a:p>
        </p:txBody>
      </p:sp>
      <p:sp>
        <p:nvSpPr>
          <p:cNvPr id="7" name="Номер слайда 6">
            <a:extLst>
              <a:ext uri="{FF2B5EF4-FFF2-40B4-BE49-F238E27FC236}">
                <a16:creationId xmlns:a16="http://schemas.microsoft.com/office/drawing/2014/main" id="{430C491A-1797-4132-80DB-D32AFA8A6746}"/>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113854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7645E6-841C-4516-8ACF-D85FB275E4FA}"/>
              </a:ext>
            </a:extLst>
          </p:cNvPr>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a:extLst>
              <a:ext uri="{FF2B5EF4-FFF2-40B4-BE49-F238E27FC236}">
                <a16:creationId xmlns:a16="http://schemas.microsoft.com/office/drawing/2014/main" id="{4734624D-DE79-48F9-B9CB-5B6E39387F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B1DE4A43-A491-48BC-AE7E-39BF37DAD9F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a:extLst>
              <a:ext uri="{FF2B5EF4-FFF2-40B4-BE49-F238E27FC236}">
                <a16:creationId xmlns:a16="http://schemas.microsoft.com/office/drawing/2014/main" id="{15AA530A-94F3-4801-A62D-A1A10537E3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3DE85722-252B-4191-8D2E-95D0E43CB94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a:extLst>
              <a:ext uri="{FF2B5EF4-FFF2-40B4-BE49-F238E27FC236}">
                <a16:creationId xmlns:a16="http://schemas.microsoft.com/office/drawing/2014/main" id="{2BB4EF45-171C-4946-8786-ED4D34ED79DE}"/>
              </a:ext>
            </a:extLst>
          </p:cNvPr>
          <p:cNvSpPr>
            <a:spLocks noGrp="1"/>
          </p:cNvSpPr>
          <p:nvPr>
            <p:ph type="dt" sz="half" idx="10"/>
          </p:nvPr>
        </p:nvSpPr>
        <p:spPr/>
        <p:txBody>
          <a:bodyPr/>
          <a:lstStyle/>
          <a:p>
            <a:fld id="{9796027F-7875-4030-9381-8BD8C4F21935}" type="datetimeFigureOut">
              <a:rPr lang="en-US" smtClean="0"/>
              <a:t>11/13/2023</a:t>
            </a:fld>
            <a:endParaRPr lang="en-US" dirty="0"/>
          </a:p>
        </p:txBody>
      </p:sp>
      <p:sp>
        <p:nvSpPr>
          <p:cNvPr id="8" name="Нижний колонтитул 7">
            <a:extLst>
              <a:ext uri="{FF2B5EF4-FFF2-40B4-BE49-F238E27FC236}">
                <a16:creationId xmlns:a16="http://schemas.microsoft.com/office/drawing/2014/main" id="{A178A44D-4F44-463E-BC16-124E1E09EE97}"/>
              </a:ext>
            </a:extLst>
          </p:cNvPr>
          <p:cNvSpPr>
            <a:spLocks noGrp="1"/>
          </p:cNvSpPr>
          <p:nvPr>
            <p:ph type="ftr" sz="quarter" idx="11"/>
          </p:nvPr>
        </p:nvSpPr>
        <p:spPr/>
        <p:txBody>
          <a:bodyPr/>
          <a:lstStyle/>
          <a:p>
            <a:endParaRPr lang="en-US" dirty="0"/>
          </a:p>
        </p:txBody>
      </p:sp>
      <p:sp>
        <p:nvSpPr>
          <p:cNvPr id="9" name="Номер слайда 8">
            <a:extLst>
              <a:ext uri="{FF2B5EF4-FFF2-40B4-BE49-F238E27FC236}">
                <a16:creationId xmlns:a16="http://schemas.microsoft.com/office/drawing/2014/main" id="{1B5EF776-6E6E-457C-B3D2-F3C90F9DCB3A}"/>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86065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668E2DD-BD89-4A88-BDF3-1257450B4B54}"/>
              </a:ext>
            </a:extLst>
          </p:cNvPr>
          <p:cNvSpPr>
            <a:spLocks noGrp="1"/>
          </p:cNvSpPr>
          <p:nvPr>
            <p:ph type="title"/>
          </p:nvPr>
        </p:nvSpPr>
        <p:spPr/>
        <p:txBody>
          <a:bodyPr/>
          <a:lstStyle/>
          <a:p>
            <a:r>
              <a:rPr lang="ru-RU"/>
              <a:t>Образец заголовка</a:t>
            </a:r>
            <a:endParaRPr lang="en-US"/>
          </a:p>
        </p:txBody>
      </p:sp>
      <p:sp>
        <p:nvSpPr>
          <p:cNvPr id="3" name="Дата 2">
            <a:extLst>
              <a:ext uri="{FF2B5EF4-FFF2-40B4-BE49-F238E27FC236}">
                <a16:creationId xmlns:a16="http://schemas.microsoft.com/office/drawing/2014/main" id="{A8260898-4585-491D-A3C1-09B9E324375D}"/>
              </a:ext>
            </a:extLst>
          </p:cNvPr>
          <p:cNvSpPr>
            <a:spLocks noGrp="1"/>
          </p:cNvSpPr>
          <p:nvPr>
            <p:ph type="dt" sz="half" idx="10"/>
          </p:nvPr>
        </p:nvSpPr>
        <p:spPr/>
        <p:txBody>
          <a:bodyPr/>
          <a:lstStyle/>
          <a:p>
            <a:fld id="{4509A250-FF31-4206-8172-F9D3106AACB1}" type="datetimeFigureOut">
              <a:rPr lang="en-US" smtClean="0"/>
              <a:t>11/13/2023</a:t>
            </a:fld>
            <a:endParaRPr lang="en-US" dirty="0"/>
          </a:p>
        </p:txBody>
      </p:sp>
      <p:sp>
        <p:nvSpPr>
          <p:cNvPr id="4" name="Нижний колонтитул 3">
            <a:extLst>
              <a:ext uri="{FF2B5EF4-FFF2-40B4-BE49-F238E27FC236}">
                <a16:creationId xmlns:a16="http://schemas.microsoft.com/office/drawing/2014/main" id="{4037026B-CA05-4090-93CD-E1C8F0467F8C}"/>
              </a:ext>
            </a:extLst>
          </p:cNvPr>
          <p:cNvSpPr>
            <a:spLocks noGrp="1"/>
          </p:cNvSpPr>
          <p:nvPr>
            <p:ph type="ftr" sz="quarter" idx="11"/>
          </p:nvPr>
        </p:nvSpPr>
        <p:spPr/>
        <p:txBody>
          <a:bodyPr/>
          <a:lstStyle/>
          <a:p>
            <a:endParaRPr lang="en-US" dirty="0"/>
          </a:p>
        </p:txBody>
      </p:sp>
      <p:sp>
        <p:nvSpPr>
          <p:cNvPr id="5" name="Номер слайда 4">
            <a:extLst>
              <a:ext uri="{FF2B5EF4-FFF2-40B4-BE49-F238E27FC236}">
                <a16:creationId xmlns:a16="http://schemas.microsoft.com/office/drawing/2014/main" id="{46A079E8-25DD-4946-A6F2-F8142F4227B9}"/>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95122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CA63A952-350D-4A00-A35F-DF4CA872C6E7}"/>
              </a:ext>
            </a:extLst>
          </p:cNvPr>
          <p:cNvSpPr>
            <a:spLocks noGrp="1"/>
          </p:cNvSpPr>
          <p:nvPr>
            <p:ph type="dt" sz="half" idx="10"/>
          </p:nvPr>
        </p:nvSpPr>
        <p:spPr/>
        <p:txBody>
          <a:bodyPr/>
          <a:lstStyle/>
          <a:p>
            <a:fld id="{4509A250-FF31-4206-8172-F9D3106AACB1}" type="datetimeFigureOut">
              <a:rPr lang="en-US" smtClean="0"/>
              <a:t>11/13/2023</a:t>
            </a:fld>
            <a:endParaRPr lang="en-US" dirty="0"/>
          </a:p>
        </p:txBody>
      </p:sp>
      <p:sp>
        <p:nvSpPr>
          <p:cNvPr id="3" name="Нижний колонтитул 2">
            <a:extLst>
              <a:ext uri="{FF2B5EF4-FFF2-40B4-BE49-F238E27FC236}">
                <a16:creationId xmlns:a16="http://schemas.microsoft.com/office/drawing/2014/main" id="{8D682E76-0695-4CA0-9409-ABF0848DC912}"/>
              </a:ext>
            </a:extLst>
          </p:cNvPr>
          <p:cNvSpPr>
            <a:spLocks noGrp="1"/>
          </p:cNvSpPr>
          <p:nvPr>
            <p:ph type="ftr" sz="quarter" idx="11"/>
          </p:nvPr>
        </p:nvSpPr>
        <p:spPr/>
        <p:txBody>
          <a:bodyPr/>
          <a:lstStyle/>
          <a:p>
            <a:endParaRPr lang="en-US" dirty="0"/>
          </a:p>
        </p:txBody>
      </p:sp>
      <p:sp>
        <p:nvSpPr>
          <p:cNvPr id="4" name="Номер слайда 3">
            <a:extLst>
              <a:ext uri="{FF2B5EF4-FFF2-40B4-BE49-F238E27FC236}">
                <a16:creationId xmlns:a16="http://schemas.microsoft.com/office/drawing/2014/main" id="{0762F585-EA3A-46D4-92A7-69BC2F885C2C}"/>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91958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8D4C13-F211-498E-94A1-D552CAB1752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a:extLst>
              <a:ext uri="{FF2B5EF4-FFF2-40B4-BE49-F238E27FC236}">
                <a16:creationId xmlns:a16="http://schemas.microsoft.com/office/drawing/2014/main" id="{F18957A3-83E9-4D03-BC1E-DA31A084BE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a:extLst>
              <a:ext uri="{FF2B5EF4-FFF2-40B4-BE49-F238E27FC236}">
                <a16:creationId xmlns:a16="http://schemas.microsoft.com/office/drawing/2014/main" id="{29CEDF48-62DB-486A-825A-48D10EE114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4E28A16-3C27-4E1A-9B7D-244B5AB919CC}"/>
              </a:ext>
            </a:extLst>
          </p:cNvPr>
          <p:cNvSpPr>
            <a:spLocks noGrp="1"/>
          </p:cNvSpPr>
          <p:nvPr>
            <p:ph type="dt" sz="half" idx="10"/>
          </p:nvPr>
        </p:nvSpPr>
        <p:spPr/>
        <p:txBody>
          <a:bodyPr/>
          <a:lstStyle/>
          <a:p>
            <a:fld id="{4509A250-FF31-4206-8172-F9D3106AACB1}" type="datetimeFigureOut">
              <a:rPr lang="en-US" smtClean="0"/>
              <a:t>11/13/2023</a:t>
            </a:fld>
            <a:endParaRPr lang="en-US" dirty="0"/>
          </a:p>
        </p:txBody>
      </p:sp>
      <p:sp>
        <p:nvSpPr>
          <p:cNvPr id="6" name="Нижний колонтитул 5">
            <a:extLst>
              <a:ext uri="{FF2B5EF4-FFF2-40B4-BE49-F238E27FC236}">
                <a16:creationId xmlns:a16="http://schemas.microsoft.com/office/drawing/2014/main" id="{6FC01B13-E07A-421E-A9EF-E166CA4F16E7}"/>
              </a:ext>
            </a:extLst>
          </p:cNvPr>
          <p:cNvSpPr>
            <a:spLocks noGrp="1"/>
          </p:cNvSpPr>
          <p:nvPr>
            <p:ph type="ftr" sz="quarter" idx="11"/>
          </p:nvPr>
        </p:nvSpPr>
        <p:spPr/>
        <p:txBody>
          <a:bodyPr/>
          <a:lstStyle/>
          <a:p>
            <a:endParaRPr lang="en-US" dirty="0"/>
          </a:p>
        </p:txBody>
      </p:sp>
      <p:sp>
        <p:nvSpPr>
          <p:cNvPr id="7" name="Номер слайда 6">
            <a:extLst>
              <a:ext uri="{FF2B5EF4-FFF2-40B4-BE49-F238E27FC236}">
                <a16:creationId xmlns:a16="http://schemas.microsoft.com/office/drawing/2014/main" id="{D4A37373-2E60-488F-970D-43FD62BCD370}"/>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904154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7D2EC23-E801-4609-9CBC-B5D4633A4BF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a:extLst>
              <a:ext uri="{FF2B5EF4-FFF2-40B4-BE49-F238E27FC236}">
                <a16:creationId xmlns:a16="http://schemas.microsoft.com/office/drawing/2014/main" id="{E2F51DB6-D400-4FBF-A118-7862A4E278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a:extLst>
              <a:ext uri="{FF2B5EF4-FFF2-40B4-BE49-F238E27FC236}">
                <a16:creationId xmlns:a16="http://schemas.microsoft.com/office/drawing/2014/main" id="{79FE0769-A597-481F-8F07-5DD4A217B0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B03178A-03C3-41BF-9170-93CD1290BD86}"/>
              </a:ext>
            </a:extLst>
          </p:cNvPr>
          <p:cNvSpPr>
            <a:spLocks noGrp="1"/>
          </p:cNvSpPr>
          <p:nvPr>
            <p:ph type="dt" sz="half" idx="10"/>
          </p:nvPr>
        </p:nvSpPr>
        <p:spPr/>
        <p:txBody>
          <a:bodyPr/>
          <a:lstStyle/>
          <a:p>
            <a:fld id="{4509A250-FF31-4206-8172-F9D3106AACB1}" type="datetimeFigureOut">
              <a:rPr lang="en-US" smtClean="0"/>
              <a:t>11/13/2023</a:t>
            </a:fld>
            <a:endParaRPr lang="en-US" dirty="0"/>
          </a:p>
        </p:txBody>
      </p:sp>
      <p:sp>
        <p:nvSpPr>
          <p:cNvPr id="6" name="Нижний колонтитул 5">
            <a:extLst>
              <a:ext uri="{FF2B5EF4-FFF2-40B4-BE49-F238E27FC236}">
                <a16:creationId xmlns:a16="http://schemas.microsoft.com/office/drawing/2014/main" id="{2E9BA97D-5501-40A8-A022-2B0B8A3FD2E4}"/>
              </a:ext>
            </a:extLst>
          </p:cNvPr>
          <p:cNvSpPr>
            <a:spLocks noGrp="1"/>
          </p:cNvSpPr>
          <p:nvPr>
            <p:ph type="ftr" sz="quarter" idx="11"/>
          </p:nvPr>
        </p:nvSpPr>
        <p:spPr/>
        <p:txBody>
          <a:bodyPr/>
          <a:lstStyle/>
          <a:p>
            <a:endParaRPr lang="en-US" dirty="0"/>
          </a:p>
        </p:txBody>
      </p:sp>
      <p:sp>
        <p:nvSpPr>
          <p:cNvPr id="7" name="Номер слайда 6">
            <a:extLst>
              <a:ext uri="{FF2B5EF4-FFF2-40B4-BE49-F238E27FC236}">
                <a16:creationId xmlns:a16="http://schemas.microsoft.com/office/drawing/2014/main" id="{F3AC0F47-AAF9-412E-A354-D77A8336235F}"/>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10141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C9CB09-C9B1-47E9-82B2-8682A52A87B3}"/>
              </a:ext>
            </a:extLst>
          </p:cNvPr>
          <p:cNvSpPr>
            <a:spLocks noGrp="1"/>
          </p:cNvSpPr>
          <p:nvPr>
            <p:ph type="title"/>
          </p:nvPr>
        </p:nvSpPr>
        <p:spPr/>
        <p:txBody>
          <a:bodyPr/>
          <a:lstStyle/>
          <a:p>
            <a:r>
              <a:rPr lang="ru-RU"/>
              <a:t>Образец заголовка</a:t>
            </a:r>
            <a:endParaRPr lang="en-US"/>
          </a:p>
        </p:txBody>
      </p:sp>
      <p:sp>
        <p:nvSpPr>
          <p:cNvPr id="3" name="Вертикальный текст 2">
            <a:extLst>
              <a:ext uri="{FF2B5EF4-FFF2-40B4-BE49-F238E27FC236}">
                <a16:creationId xmlns:a16="http://schemas.microsoft.com/office/drawing/2014/main" id="{29CC6472-FD22-410C-9B77-61D126D3BF48}"/>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7B8192DE-817E-4C5D-9E84-46019C53B9D2}"/>
              </a:ext>
            </a:extLst>
          </p:cNvPr>
          <p:cNvSpPr>
            <a:spLocks noGrp="1"/>
          </p:cNvSpPr>
          <p:nvPr>
            <p:ph type="dt" sz="half" idx="10"/>
          </p:nvPr>
        </p:nvSpPr>
        <p:spPr/>
        <p:txBody>
          <a:bodyPr/>
          <a:lstStyle/>
          <a:p>
            <a:fld id="{4509A250-FF31-4206-8172-F9D3106AACB1}" type="datetimeFigureOut">
              <a:rPr lang="en-US" smtClean="0"/>
              <a:t>11/13/2023</a:t>
            </a:fld>
            <a:endParaRPr lang="en-US" dirty="0"/>
          </a:p>
        </p:txBody>
      </p:sp>
      <p:sp>
        <p:nvSpPr>
          <p:cNvPr id="5" name="Нижний колонтитул 4">
            <a:extLst>
              <a:ext uri="{FF2B5EF4-FFF2-40B4-BE49-F238E27FC236}">
                <a16:creationId xmlns:a16="http://schemas.microsoft.com/office/drawing/2014/main" id="{DA307443-0EB5-4925-B4B1-27FA5CB9F4BD}"/>
              </a:ext>
            </a:extLst>
          </p:cNvPr>
          <p:cNvSpPr>
            <a:spLocks noGrp="1"/>
          </p:cNvSpPr>
          <p:nvPr>
            <p:ph type="ftr" sz="quarter" idx="11"/>
          </p:nvPr>
        </p:nvSpPr>
        <p:spPr/>
        <p:txBody>
          <a:bodyPr/>
          <a:lstStyle/>
          <a:p>
            <a:endParaRPr lang="en-US" dirty="0"/>
          </a:p>
        </p:txBody>
      </p:sp>
      <p:sp>
        <p:nvSpPr>
          <p:cNvPr id="6" name="Номер слайда 5">
            <a:extLst>
              <a:ext uri="{FF2B5EF4-FFF2-40B4-BE49-F238E27FC236}">
                <a16:creationId xmlns:a16="http://schemas.microsoft.com/office/drawing/2014/main" id="{3DCB42D6-7FC0-4515-B2C6-0D6DFBF5A3E8}"/>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28244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3F85C3E7-6882-4A6C-A535-8F4BE5152493}"/>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a:extLst>
              <a:ext uri="{FF2B5EF4-FFF2-40B4-BE49-F238E27FC236}">
                <a16:creationId xmlns:a16="http://schemas.microsoft.com/office/drawing/2014/main" id="{D3A7A1F4-E839-412B-A8B9-DD32681D5CB0}"/>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49D354D8-FCEA-4DE0-AD60-B6CE0DC437FE}"/>
              </a:ext>
            </a:extLst>
          </p:cNvPr>
          <p:cNvSpPr>
            <a:spLocks noGrp="1"/>
          </p:cNvSpPr>
          <p:nvPr>
            <p:ph type="dt" sz="half" idx="10"/>
          </p:nvPr>
        </p:nvSpPr>
        <p:spPr/>
        <p:txBody>
          <a:bodyPr/>
          <a:lstStyle/>
          <a:p>
            <a:fld id="{4509A250-FF31-4206-8172-F9D3106AACB1}" type="datetimeFigureOut">
              <a:rPr lang="en-US" smtClean="0"/>
              <a:t>11/13/2023</a:t>
            </a:fld>
            <a:endParaRPr lang="en-US" dirty="0"/>
          </a:p>
        </p:txBody>
      </p:sp>
      <p:sp>
        <p:nvSpPr>
          <p:cNvPr id="5" name="Нижний колонтитул 4">
            <a:extLst>
              <a:ext uri="{FF2B5EF4-FFF2-40B4-BE49-F238E27FC236}">
                <a16:creationId xmlns:a16="http://schemas.microsoft.com/office/drawing/2014/main" id="{4E853631-C029-40B5-B0AE-801C284935DA}"/>
              </a:ext>
            </a:extLst>
          </p:cNvPr>
          <p:cNvSpPr>
            <a:spLocks noGrp="1"/>
          </p:cNvSpPr>
          <p:nvPr>
            <p:ph type="ftr" sz="quarter" idx="11"/>
          </p:nvPr>
        </p:nvSpPr>
        <p:spPr/>
        <p:txBody>
          <a:bodyPr/>
          <a:lstStyle/>
          <a:p>
            <a:endParaRPr lang="en-US" dirty="0"/>
          </a:p>
        </p:txBody>
      </p:sp>
      <p:sp>
        <p:nvSpPr>
          <p:cNvPr id="6" name="Номер слайда 5">
            <a:extLst>
              <a:ext uri="{FF2B5EF4-FFF2-40B4-BE49-F238E27FC236}">
                <a16:creationId xmlns:a16="http://schemas.microsoft.com/office/drawing/2014/main" id="{B5F0D47F-0341-47BD-BF64-59CBFDB15A48}"/>
              </a:ext>
            </a:extLst>
          </p:cNvPr>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20397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F757B1-AC69-48F8-978F-10A4F8CBF6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a:extLst>
              <a:ext uri="{FF2B5EF4-FFF2-40B4-BE49-F238E27FC236}">
                <a16:creationId xmlns:a16="http://schemas.microsoft.com/office/drawing/2014/main" id="{388557C3-EC9C-4428-8EC7-CC43D67239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a:extLst>
              <a:ext uri="{FF2B5EF4-FFF2-40B4-BE49-F238E27FC236}">
                <a16:creationId xmlns:a16="http://schemas.microsoft.com/office/drawing/2014/main" id="{7CFA145D-72EB-4BDE-AEE7-994BB5C75C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D347D-5ACD-4C99-B74B-A9C85AD731AF}" type="datetimeFigureOut">
              <a:rPr lang="en-US" smtClean="0"/>
              <a:t>11/13/2023</a:t>
            </a:fld>
            <a:endParaRPr lang="en-US" dirty="0"/>
          </a:p>
        </p:txBody>
      </p:sp>
      <p:sp>
        <p:nvSpPr>
          <p:cNvPr id="5" name="Нижний колонтитул 4">
            <a:extLst>
              <a:ext uri="{FF2B5EF4-FFF2-40B4-BE49-F238E27FC236}">
                <a16:creationId xmlns:a16="http://schemas.microsoft.com/office/drawing/2014/main" id="{1ECE0EFA-DAE6-4196-A1AC-3238440FC3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a:extLst>
              <a:ext uri="{FF2B5EF4-FFF2-40B4-BE49-F238E27FC236}">
                <a16:creationId xmlns:a16="http://schemas.microsoft.com/office/drawing/2014/main" id="{C501B304-CA97-41E9-BC0F-AC724BFDBB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4222271536"/>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15900" y="139701"/>
            <a:ext cx="11976151" cy="120032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36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ea typeface="Calibri" panose="020F0502020204030204" pitchFamily="34" charset="0"/>
                <a:cs typeface="Times New Roman" panose="02020603050405020304" pitchFamily="18" charset="0"/>
              </a:rPr>
              <a:t>DIGITAL BUSINESS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36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anose="02020603050405020304" pitchFamily="18" charset="0"/>
                <a:ea typeface="Calibri" panose="020F0502020204030204" pitchFamily="34" charset="0"/>
                <a:cs typeface="Times New Roman" panose="02020603050405020304" pitchFamily="18" charset="0"/>
              </a:rPr>
              <a:t>RAQAMLI BIZNES BOSHQARUVI</a:t>
            </a:r>
            <a:endParaRPr kumimoji="0" lang="en-US" sz="36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47700" y="1340030"/>
            <a:ext cx="10749643" cy="156966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Topic</a:t>
            </a:r>
            <a:r>
              <a:rPr kumimoji="0" lang="uz-Cyrl-UZ"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(Мавзу) </a:t>
            </a:r>
            <a:r>
              <a:rPr kumimoji="0" lang="en-US"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Cyrl-UZ"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Week</a:t>
            </a:r>
            <a:r>
              <a:rPr kumimoji="0" lang="en-US"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Cyrl-UZ"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Хафта</a:t>
            </a:r>
            <a:r>
              <a:rPr kumimoji="0" lang="en-US"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r>
              <a:rPr kumimoji="0" lang="uz-Cyrl-UZ"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uz-Cyrl-UZ"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11</a:t>
            </a:r>
            <a:endPar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endParaRPr>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2233246" y="4110018"/>
            <a:ext cx="8396654"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DSc, professor</a:t>
            </a:r>
            <a:r>
              <a:rPr kumimoji="0" lang="uz-Cyrl-UZ" sz="28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Kenjabaev</a:t>
            </a:r>
            <a:r>
              <a:rPr kumimoji="0" lang="uz-Cyrl-UZ" sz="28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Aman </a:t>
            </a:r>
            <a:r>
              <a:rPr kumimoji="0" lang="en-US" sz="2800" b="1" i="0" u="none" strike="noStrike" kern="1200" cap="none" spc="0" normalizeH="0" baseline="0" noProof="0" dirty="0" err="1">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Turguno</a:t>
            </a:r>
            <a:r>
              <a:rPr kumimoji="0" lang="uz-Cyrl-UZ" sz="28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vich</a:t>
            </a:r>
            <a:endParaRPr kumimoji="0" lang="ru-RU" sz="28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endParaRPr>
          </a:p>
        </p:txBody>
      </p:sp>
      <p:sp>
        <p:nvSpPr>
          <p:cNvPr id="6" name="TextBox 5">
            <a:extLst>
              <a:ext uri="{FF2B5EF4-FFF2-40B4-BE49-F238E27FC236}">
                <a16:creationId xmlns:a16="http://schemas.microsoft.com/office/drawing/2014/main" id="{1FCEE3A4-5C51-4C07-A98E-F145C2609E7E}"/>
              </a:ext>
            </a:extLst>
          </p:cNvPr>
          <p:cNvSpPr txBox="1"/>
          <p:nvPr/>
        </p:nvSpPr>
        <p:spPr>
          <a:xfrm>
            <a:off x="4149969" y="1906292"/>
            <a:ext cx="7679173" cy="1323439"/>
          </a:xfrm>
          <a:prstGeom prst="rect">
            <a:avLst/>
          </a:prstGeom>
          <a:noFill/>
        </p:spPr>
        <p:txBody>
          <a:bodyPr wrap="square">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The beginning of the digital revolution in the economy of Uzbekistan is the concept of the national strategy "Digital Uzbekistan - 2030"</a:t>
            </a:r>
            <a:endParaRPr lang="en-US" sz="20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uz-Cyrl-UZ" sz="2000" b="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O‘zbekiston iqtisodiyotida raqamli inqilobning boshlanishi “Raqamli O‘zbekiston – 2030” milliy strategiyasi konseptsiyasi</a:t>
            </a:r>
            <a:endParaRPr kumimoji="0" lang="en-US" b="0"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9D313C-0963-40BC-A52F-C57EA075AE80}"/>
              </a:ext>
            </a:extLst>
          </p:cNvPr>
          <p:cNvSpPr>
            <a:spLocks noGrp="1"/>
          </p:cNvSpPr>
          <p:nvPr>
            <p:ph type="title"/>
          </p:nvPr>
        </p:nvSpPr>
        <p:spPr>
          <a:xfrm>
            <a:off x="838200" y="365126"/>
            <a:ext cx="10515600" cy="835994"/>
          </a:xfrm>
        </p:spPr>
        <p:txBody>
          <a:bodyPr>
            <a:normAutofit fontScale="90000"/>
          </a:bodyPr>
          <a:lstStyle/>
          <a:p>
            <a:pPr algn="ct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a:t>
            </a:r>
            <a:r>
              <a:rPr lang="en-US" sz="1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RAQAMLI O‘ZBEKISTON — 2030” STRATEGIYASINI TASDIQLASH VA UNI SAMARALI AMALGA OSHIRISH CHORA-TADBIRLARI TO‘G‘RISIDA. </a:t>
            </a:r>
            <a:r>
              <a:rPr lang="en-US" sz="18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O‘zbekiston</a:t>
            </a:r>
            <a:r>
              <a:rPr lang="en-US"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Respublikasi</a:t>
            </a:r>
            <a:r>
              <a:rPr lang="en-US"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Prezidentining</a:t>
            </a:r>
            <a:r>
              <a:rPr lang="uz-Cyrl-UZ"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2020-yil 5-oktabrdagi Pf-6079-sonli</a:t>
            </a:r>
            <a:r>
              <a:rPr lang="uz-Cyrl-UZ"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farmoni</a:t>
            </a:r>
            <a:br>
              <a:rPr lang="en-US" sz="1800" dirty="0">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669CF368-4B91-4994-874D-61B9CB3471F0}"/>
              </a:ext>
            </a:extLst>
          </p:cNvPr>
          <p:cNvSpPr>
            <a:spLocks noGrp="1"/>
          </p:cNvSpPr>
          <p:nvPr>
            <p:ph idx="1"/>
          </p:nvPr>
        </p:nvSpPr>
        <p:spPr>
          <a:xfrm>
            <a:off x="838200" y="1201120"/>
            <a:ext cx="10515600" cy="4975843"/>
          </a:xfrm>
        </p:spPr>
        <p:txBody>
          <a:bodyPr>
            <a:normAutofit lnSpcReduction="10000"/>
          </a:bodyPr>
          <a:lstStyle/>
          <a:p>
            <a:pPr algn="just"/>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Mamlakatimizda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iqtisodiyotni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faol</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rivojlantirish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barcha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tarmoqlar</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sohalarda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eng</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avvalo</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davlat</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boshqaruvi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ta’lim</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sog‘liqni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saqlash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qishloq</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xo‘jaligida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zamonaviy</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axborot-kommunikatsiya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texnologiyalarini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keng</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joriy</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bo‘yicha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kompleks</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chora-tadbirlar</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amalga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oshirilmoqda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600" b="0" i="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Xususan</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elektron</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hukumat</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tizimini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takomillashtirish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dasturiy</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mahsulotlar</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axborot</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texnologiyalarining</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mahalliy</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bozorini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yanada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rivojlantirish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respublikaning</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barcha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hududlarida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IT-</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parklarni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tashkil</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shuningdek</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sohani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malakali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kadrlar</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bilan</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ta’minlashni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ko‘zda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tutuvchi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220 dan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ortiq</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ustuvor</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loyihalarni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amalga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oshirish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boshlangan</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600" b="0" i="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Bundan</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tashqari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40 dan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ortiq</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axborot</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tizimlari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bilan</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integratsiyalashgan</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geoportalni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ishga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tushirish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jamoat</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transporti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kommunal</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infratuzilmani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boshqarishning</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axborot</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tizimini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yaratish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ijtimoiy</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sohani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raqamlashtirish</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keyinchalik</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ushbu</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tajribani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boshqa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hududlarda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joriy</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qilishni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nazarda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tutuvchi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Raqamli</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Toshkent”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kompleks</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dasturi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amalga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600" b="0" i="0" u="none" strike="noStrike" dirty="0" err="1">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oshirilmoqda</a:t>
            </a:r>
            <a:r>
              <a:rPr lang="en-US" sz="2600" b="0" i="0" u="none" strike="noStrike"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600" b="0" i="0"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64479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9EC5CB-BC86-4E46-95F1-A207A0F44ABC}"/>
              </a:ext>
            </a:extLst>
          </p:cNvPr>
          <p:cNvSpPr>
            <a:spLocks noGrp="1"/>
          </p:cNvSpPr>
          <p:nvPr>
            <p:ph type="title"/>
          </p:nvPr>
        </p:nvSpPr>
        <p:spPr>
          <a:xfrm>
            <a:off x="838200" y="365125"/>
            <a:ext cx="10515600" cy="1158875"/>
          </a:xfrm>
        </p:spPr>
        <p:txBody>
          <a:bodyPr>
            <a:normAutofit fontScale="90000"/>
          </a:bodyPr>
          <a:lstStyle/>
          <a:p>
            <a:pPr algn="ctr"/>
            <a:b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Давлат </a:t>
            </a:r>
            <a:r>
              <a:rPr lang="ru-RU" sz="36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бошқарувида</a:t>
            </a:r>
            <a:r>
              <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a:t>
            </a:r>
            <a:r>
              <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технологияларни</a:t>
            </a:r>
            <a:r>
              <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жорий</a:t>
            </a:r>
            <a:r>
              <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этиш</a:t>
            </a:r>
            <a:r>
              <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амалиёти</a:t>
            </a:r>
            <a:br>
              <a:rPr lang="ru-RU" dirty="0"/>
            </a:br>
            <a:endParaRPr lang="en-US" dirty="0"/>
          </a:p>
        </p:txBody>
      </p:sp>
      <p:sp>
        <p:nvSpPr>
          <p:cNvPr id="3" name="Объект 2">
            <a:extLst>
              <a:ext uri="{FF2B5EF4-FFF2-40B4-BE49-F238E27FC236}">
                <a16:creationId xmlns:a16="http://schemas.microsoft.com/office/drawing/2014/main" id="{E125C27E-E6E3-456C-A6C9-EC3B46A2C2EC}"/>
              </a:ext>
            </a:extLst>
          </p:cNvPr>
          <p:cNvSpPr>
            <a:spLocks noGrp="1"/>
          </p:cNvSpPr>
          <p:nvPr>
            <p:ph idx="1"/>
          </p:nvPr>
        </p:nvSpPr>
        <p:spPr/>
        <p:txBody>
          <a:bodyPr/>
          <a:lstStyle/>
          <a:p>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иқтисодиётни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яратиш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стратегияси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Жамиятни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рақамлаштиришнинг</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ривожланиш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босқичлари</a:t>
            </a: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иқтисодиётни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ривожлантириш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бўйича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жаҳон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амалиёти</a:t>
            </a: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b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Ўзбекистонда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иқтисодиётга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ўтиш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ҳолати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истиқболлари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долзарб</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вазифалар</a:t>
            </a: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4673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225E3F-AF2C-4352-9F47-A75B65B32AB2}"/>
              </a:ext>
            </a:extLst>
          </p:cNvPr>
          <p:cNvSpPr>
            <a:spLocks noGrp="1"/>
          </p:cNvSpPr>
          <p:nvPr>
            <p:ph type="title"/>
          </p:nvPr>
        </p:nvSpPr>
        <p:spPr/>
        <p:txBody>
          <a:bodyPr>
            <a:normAutofit fontScale="90000"/>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Республикамизда</a:t>
            </a:r>
            <a:r>
              <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ахборот</a:t>
            </a:r>
            <a:r>
              <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-коммуникация </a:t>
            </a:r>
            <a:r>
              <a:rPr lang="ru-RU"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технологияларининг</a:t>
            </a:r>
            <a:r>
              <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жорий</a:t>
            </a:r>
            <a:r>
              <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этилиши</a:t>
            </a:r>
            <a:r>
              <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ҳолати</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99938565-5BD7-4591-92C1-C976A47C0FB5}"/>
              </a:ext>
            </a:extLst>
          </p:cNvPr>
          <p:cNvSpPr>
            <a:spLocks noGrp="1"/>
          </p:cNvSpPr>
          <p:nvPr>
            <p:ph idx="1"/>
          </p:nvPr>
        </p:nvSpPr>
        <p:spPr/>
        <p:txBody>
          <a:bodyPr>
            <a:normAutofit fontScale="77500" lnSpcReduction="20000"/>
          </a:bodyPr>
          <a:lstStyle/>
          <a:p>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рақамлаштирилиши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зарур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бўлган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жами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715 та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давлат</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хизматидан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370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таси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платформага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ўтказилди</a:t>
            </a:r>
            <a:endPar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ўтган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йили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давлат</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хизматларидан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12 миллион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аҳоли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фойдаланди</a:t>
            </a:r>
            <a:endPar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рақамлаштириш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натижасида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70 дан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ортиқ</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турдаги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маълумот</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ҳужжатларни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аҳолидан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талаб</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қилиш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бекор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бўлди</a:t>
            </a:r>
            <a:endPar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сўнгги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икки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йилда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215 та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IT-</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таълим</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марказлари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очилди</a:t>
            </a:r>
            <a:endPar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2022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йилда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IT-</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парк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резидентлари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5 триллион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сўмлик</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хизматлар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кўрсатган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140 миллион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долларлик</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хизматларни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экспорт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қилинди</a:t>
            </a:r>
            <a:endPar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“Бир миллион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дастурчи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лойиҳаси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доирасида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ёш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дастурчилар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тайёрлаш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ишлари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олиб</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борилмоқда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ҳозирда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IT-</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парклар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мутахассисларининг</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кўпчилиги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шу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дастурни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тамомлаган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ёшлар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ҳисобланади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ёшларни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Coursera”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платформаси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орқали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ўқитиш</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ташкил</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этилиб</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улар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орасидан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энг</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иқтидорлилари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танлаб</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олиниб</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алоҳида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дастур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асосида</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халқаро</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IT-</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бозор</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учун</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тайёрланади</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1467863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Заголовок 1"/>
          <p:cNvSpPr txBox="1">
            <a:spLocks/>
          </p:cNvSpPr>
          <p:nvPr/>
        </p:nvSpPr>
        <p:spPr>
          <a:xfrm>
            <a:off x="2845308" y="1428752"/>
            <a:ext cx="6858000" cy="475489"/>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ru-RU">
              <a:solidFill>
                <a:srgbClr val="000000"/>
              </a:solidFill>
              <a:latin typeface="Calibri Light" panose="020F0302020204030204"/>
            </a:endParaRPr>
          </a:p>
        </p:txBody>
      </p:sp>
      <p:grpSp>
        <p:nvGrpSpPr>
          <p:cNvPr id="9" name="Group 866"/>
          <p:cNvGrpSpPr>
            <a:grpSpLocks/>
          </p:cNvGrpSpPr>
          <p:nvPr/>
        </p:nvGrpSpPr>
        <p:grpSpPr bwMode="auto">
          <a:xfrm>
            <a:off x="1745576" y="1101185"/>
            <a:ext cx="4252915" cy="1769213"/>
            <a:chOff x="1" y="-592"/>
            <a:chExt cx="14530" cy="7489"/>
          </a:xfrm>
        </p:grpSpPr>
        <p:grpSp>
          <p:nvGrpSpPr>
            <p:cNvPr id="10" name="Group 904"/>
            <p:cNvGrpSpPr>
              <a:grpSpLocks/>
            </p:cNvGrpSpPr>
            <p:nvPr/>
          </p:nvGrpSpPr>
          <p:grpSpPr bwMode="auto">
            <a:xfrm>
              <a:off x="1" y="-592"/>
              <a:ext cx="14530" cy="6739"/>
              <a:chOff x="1" y="-592"/>
              <a:chExt cx="14530" cy="6739"/>
            </a:xfrm>
          </p:grpSpPr>
          <p:sp>
            <p:nvSpPr>
              <p:cNvPr id="46" name="Freeform 913"/>
              <p:cNvSpPr>
                <a:spLocks/>
              </p:cNvSpPr>
              <p:nvPr/>
            </p:nvSpPr>
            <p:spPr bwMode="auto">
              <a:xfrm>
                <a:off x="1" y="-592"/>
                <a:ext cx="14530" cy="6739"/>
              </a:xfrm>
              <a:custGeom>
                <a:avLst/>
                <a:gdLst>
                  <a:gd name="T0" fmla="*/ 14369 w 14530"/>
                  <a:gd name="T1" fmla="*/ 0 h 6739"/>
                  <a:gd name="T2" fmla="*/ 160 w 14530"/>
                  <a:gd name="T3" fmla="*/ 0 h 6739"/>
                  <a:gd name="T4" fmla="*/ 152 w 14530"/>
                  <a:gd name="T5" fmla="*/ 0 h 6739"/>
                  <a:gd name="T6" fmla="*/ 88 w 14530"/>
                  <a:gd name="T7" fmla="*/ 17 h 6739"/>
                  <a:gd name="T8" fmla="*/ 37 w 14530"/>
                  <a:gd name="T9" fmla="*/ 58 h 6739"/>
                  <a:gd name="T10" fmla="*/ 6 w 14530"/>
                  <a:gd name="T11" fmla="*/ 116 h 6739"/>
                  <a:gd name="T12" fmla="*/ 0 w 14530"/>
                  <a:gd name="T13" fmla="*/ 160 h 6739"/>
                  <a:gd name="T14" fmla="*/ 0 w 14530"/>
                  <a:gd name="T15" fmla="*/ 6586 h 6739"/>
                  <a:gd name="T16" fmla="*/ 17 w 14530"/>
                  <a:gd name="T17" fmla="*/ 6650 h 6739"/>
                  <a:gd name="T18" fmla="*/ 58 w 14530"/>
                  <a:gd name="T19" fmla="*/ 6701 h 6739"/>
                  <a:gd name="T20" fmla="*/ 116 w 14530"/>
                  <a:gd name="T21" fmla="*/ 6732 h 6739"/>
                  <a:gd name="T22" fmla="*/ 160 w 14530"/>
                  <a:gd name="T23" fmla="*/ 6739 h 6739"/>
                  <a:gd name="T24" fmla="*/ 14377 w 14530"/>
                  <a:gd name="T25" fmla="*/ 6738 h 6739"/>
                  <a:gd name="T26" fmla="*/ 14441 w 14530"/>
                  <a:gd name="T27" fmla="*/ 6721 h 6739"/>
                  <a:gd name="T28" fmla="*/ 14492 w 14530"/>
                  <a:gd name="T29" fmla="*/ 6681 h 6739"/>
                  <a:gd name="T30" fmla="*/ 14523 w 14530"/>
                  <a:gd name="T31" fmla="*/ 6623 h 6739"/>
                  <a:gd name="T32" fmla="*/ 14529 w 14530"/>
                  <a:gd name="T33" fmla="*/ 6578 h 6739"/>
                  <a:gd name="T34" fmla="*/ 14529 w 14530"/>
                  <a:gd name="T35" fmla="*/ 152 h 6739"/>
                  <a:gd name="T36" fmla="*/ 14512 w 14530"/>
                  <a:gd name="T37" fmla="*/ 88 h 6739"/>
                  <a:gd name="T38" fmla="*/ 14471 w 14530"/>
                  <a:gd name="T39" fmla="*/ 37 h 6739"/>
                  <a:gd name="T40" fmla="*/ 14414 w 14530"/>
                  <a:gd name="T41" fmla="*/ 6 h 6739"/>
                  <a:gd name="T42" fmla="*/ 14369 w 14530"/>
                  <a:gd name="T43" fmla="*/ 0 h 6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530" h="6739">
                    <a:moveTo>
                      <a:pt x="14369" y="0"/>
                    </a:moveTo>
                    <a:lnTo>
                      <a:pt x="160" y="0"/>
                    </a:lnTo>
                    <a:lnTo>
                      <a:pt x="152" y="0"/>
                    </a:lnTo>
                    <a:lnTo>
                      <a:pt x="88" y="17"/>
                    </a:lnTo>
                    <a:lnTo>
                      <a:pt x="37" y="58"/>
                    </a:lnTo>
                    <a:lnTo>
                      <a:pt x="6" y="116"/>
                    </a:lnTo>
                    <a:lnTo>
                      <a:pt x="0" y="160"/>
                    </a:lnTo>
                    <a:lnTo>
                      <a:pt x="0" y="6586"/>
                    </a:lnTo>
                    <a:lnTo>
                      <a:pt x="17" y="6650"/>
                    </a:lnTo>
                    <a:lnTo>
                      <a:pt x="58" y="6701"/>
                    </a:lnTo>
                    <a:lnTo>
                      <a:pt x="116" y="6732"/>
                    </a:lnTo>
                    <a:lnTo>
                      <a:pt x="160" y="6739"/>
                    </a:lnTo>
                    <a:lnTo>
                      <a:pt x="14377" y="6738"/>
                    </a:lnTo>
                    <a:lnTo>
                      <a:pt x="14441" y="6721"/>
                    </a:lnTo>
                    <a:lnTo>
                      <a:pt x="14492" y="6681"/>
                    </a:lnTo>
                    <a:lnTo>
                      <a:pt x="14523" y="6623"/>
                    </a:lnTo>
                    <a:lnTo>
                      <a:pt x="14529" y="6578"/>
                    </a:lnTo>
                    <a:lnTo>
                      <a:pt x="14529" y="152"/>
                    </a:lnTo>
                    <a:lnTo>
                      <a:pt x="14512" y="88"/>
                    </a:lnTo>
                    <a:lnTo>
                      <a:pt x="14471" y="37"/>
                    </a:lnTo>
                    <a:lnTo>
                      <a:pt x="14414" y="6"/>
                    </a:lnTo>
                    <a:lnTo>
                      <a:pt x="14369" y="0"/>
                    </a:lnTo>
                    <a:close/>
                  </a:path>
                </a:pathLst>
              </a:custGeom>
              <a:solidFill>
                <a:srgbClr val="E9F1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dirty="0">
                  <a:solidFill>
                    <a:srgbClr val="000000"/>
                  </a:solidFill>
                  <a:latin typeface="Calibri" panose="020F0502020204030204"/>
                </a:endParaRPr>
              </a:p>
            </p:txBody>
          </p:sp>
          <p:pic>
            <p:nvPicPr>
              <p:cNvPr id="2960" name="Picture 9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7" y="1816"/>
                <a:ext cx="425" cy="424"/>
              </a:xfrm>
              <a:prstGeom prst="rect">
                <a:avLst/>
              </a:prstGeom>
              <a:noFill/>
              <a:extLst>
                <a:ext uri="{909E8E84-426E-40DD-AFC4-6F175D3DCCD1}">
                  <a14:hiddenFill xmlns:a14="http://schemas.microsoft.com/office/drawing/2010/main">
                    <a:solidFill>
                      <a:srgbClr val="FFFFFF"/>
                    </a:solidFill>
                  </a14:hiddenFill>
                </a:ext>
              </a:extLst>
            </p:spPr>
          </p:pic>
          <p:pic>
            <p:nvPicPr>
              <p:cNvPr id="2959" name="Picture 9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7" y="2647"/>
                <a:ext cx="425" cy="424"/>
              </a:xfrm>
              <a:prstGeom prst="rect">
                <a:avLst/>
              </a:prstGeom>
              <a:noFill/>
              <a:extLst>
                <a:ext uri="{909E8E84-426E-40DD-AFC4-6F175D3DCCD1}">
                  <a14:hiddenFill xmlns:a14="http://schemas.microsoft.com/office/drawing/2010/main">
                    <a:solidFill>
                      <a:srgbClr val="FFFFFF"/>
                    </a:solidFill>
                  </a14:hiddenFill>
                </a:ext>
              </a:extLst>
            </p:spPr>
          </p:pic>
          <p:pic>
            <p:nvPicPr>
              <p:cNvPr id="2958" name="Picture 9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08" y="4815"/>
                <a:ext cx="979" cy="1150"/>
              </a:xfrm>
              <a:prstGeom prst="rect">
                <a:avLst/>
              </a:prstGeom>
              <a:noFill/>
              <a:extLst>
                <a:ext uri="{909E8E84-426E-40DD-AFC4-6F175D3DCCD1}">
                  <a14:hiddenFill xmlns:a14="http://schemas.microsoft.com/office/drawing/2010/main">
                    <a:solidFill>
                      <a:srgbClr val="FFFFFF"/>
                    </a:solidFill>
                  </a14:hiddenFill>
                </a:ext>
              </a:extLst>
            </p:spPr>
          </p:pic>
          <p:pic>
            <p:nvPicPr>
              <p:cNvPr id="2957" name="Picture 90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88" y="5906"/>
                <a:ext cx="979" cy="59"/>
              </a:xfrm>
              <a:prstGeom prst="rect">
                <a:avLst/>
              </a:prstGeom>
              <a:noFill/>
              <a:extLst>
                <a:ext uri="{909E8E84-426E-40DD-AFC4-6F175D3DCCD1}">
                  <a14:hiddenFill xmlns:a14="http://schemas.microsoft.com/office/drawing/2010/main">
                    <a:solidFill>
                      <a:srgbClr val="FFFFFF"/>
                    </a:solidFill>
                  </a14:hiddenFill>
                </a:ext>
              </a:extLst>
            </p:spPr>
          </p:pic>
          <p:pic>
            <p:nvPicPr>
              <p:cNvPr id="2956" name="Picture 90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09" y="2716"/>
                <a:ext cx="979" cy="3249"/>
              </a:xfrm>
              <a:prstGeom prst="rect">
                <a:avLst/>
              </a:prstGeom>
              <a:noFill/>
              <a:extLst>
                <a:ext uri="{909E8E84-426E-40DD-AFC4-6F175D3DCCD1}">
                  <a14:hiddenFill xmlns:a14="http://schemas.microsoft.com/office/drawing/2010/main">
                    <a:solidFill>
                      <a:srgbClr val="FFFFFF"/>
                    </a:solidFill>
                  </a14:hiddenFill>
                </a:ext>
              </a:extLst>
            </p:spPr>
          </p:pic>
          <p:pic>
            <p:nvPicPr>
              <p:cNvPr id="2955" name="Picture 90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89" y="5169"/>
                <a:ext cx="979" cy="796"/>
              </a:xfrm>
              <a:prstGeom prst="rect">
                <a:avLst/>
              </a:prstGeom>
              <a:noFill/>
              <a:extLst>
                <a:ext uri="{909E8E84-426E-40DD-AFC4-6F175D3DCCD1}">
                  <a14:hiddenFill xmlns:a14="http://schemas.microsoft.com/office/drawing/2010/main">
                    <a:solidFill>
                      <a:srgbClr val="FFFFFF"/>
                    </a:solidFill>
                  </a14:hiddenFill>
                </a:ext>
              </a:extLst>
            </p:spPr>
          </p:pic>
          <p:pic>
            <p:nvPicPr>
              <p:cNvPr id="2954" name="Picture 90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 y="2132"/>
                <a:ext cx="979" cy="3833"/>
              </a:xfrm>
              <a:prstGeom prst="rect">
                <a:avLst/>
              </a:prstGeom>
              <a:noFill/>
              <a:extLst>
                <a:ext uri="{909E8E84-426E-40DD-AFC4-6F175D3DCCD1}">
                  <a14:hiddenFill xmlns:a14="http://schemas.microsoft.com/office/drawing/2010/main">
                    <a:solidFill>
                      <a:srgbClr val="FFFFFF"/>
                    </a:solidFill>
                  </a14:hiddenFill>
                </a:ext>
              </a:extLst>
            </p:spPr>
          </p:pic>
          <p:pic>
            <p:nvPicPr>
              <p:cNvPr id="2953" name="Picture 90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54" y="4786"/>
                <a:ext cx="979" cy="117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1" name="Group 900"/>
            <p:cNvGrpSpPr>
              <a:grpSpLocks/>
            </p:cNvGrpSpPr>
            <p:nvPr/>
          </p:nvGrpSpPr>
          <p:grpSpPr bwMode="auto">
            <a:xfrm>
              <a:off x="2908" y="5965"/>
              <a:ext cx="10547" cy="2"/>
              <a:chOff x="2908" y="5965"/>
              <a:chExt cx="10547" cy="2"/>
            </a:xfrm>
          </p:grpSpPr>
          <p:sp>
            <p:nvSpPr>
              <p:cNvPr id="45" name="Freeform 903"/>
              <p:cNvSpPr>
                <a:spLocks/>
              </p:cNvSpPr>
              <p:nvPr/>
            </p:nvSpPr>
            <p:spPr bwMode="auto">
              <a:xfrm>
                <a:off x="2908" y="5965"/>
                <a:ext cx="10547" cy="2"/>
              </a:xfrm>
              <a:custGeom>
                <a:avLst/>
                <a:gdLst>
                  <a:gd name="T0" fmla="+- 0 2908 2908"/>
                  <a:gd name="T1" fmla="*/ T0 w 10547"/>
                  <a:gd name="T2" fmla="+- 0 13454 2908"/>
                  <a:gd name="T3" fmla="*/ T2 w 10547"/>
                </a:gdLst>
                <a:ahLst/>
                <a:cxnLst>
                  <a:cxn ang="0">
                    <a:pos x="T1" y="0"/>
                  </a:cxn>
                  <a:cxn ang="0">
                    <a:pos x="T3" y="0"/>
                  </a:cxn>
                </a:cxnLst>
                <a:rect l="0" t="0" r="r" b="b"/>
                <a:pathLst>
                  <a:path w="10547">
                    <a:moveTo>
                      <a:pt x="0" y="0"/>
                    </a:moveTo>
                    <a:lnTo>
                      <a:pt x="10546" y="0"/>
                    </a:lnTo>
                  </a:path>
                </a:pathLst>
              </a:custGeom>
              <a:noFill/>
              <a:ln w="16574">
                <a:solidFill>
                  <a:srgbClr val="D8D8D8"/>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pic>
            <p:nvPicPr>
              <p:cNvPr id="2950" name="Picture 90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96" y="964"/>
                <a:ext cx="979" cy="5001"/>
              </a:xfrm>
              <a:prstGeom prst="rect">
                <a:avLst/>
              </a:prstGeom>
              <a:noFill/>
              <a:extLst>
                <a:ext uri="{909E8E84-426E-40DD-AFC4-6F175D3DCCD1}">
                  <a14:hiddenFill xmlns:a14="http://schemas.microsoft.com/office/drawing/2010/main">
                    <a:solidFill>
                      <a:srgbClr val="FFFFFF"/>
                    </a:solidFill>
                  </a14:hiddenFill>
                </a:ext>
              </a:extLst>
            </p:spPr>
          </p:pic>
          <p:pic>
            <p:nvPicPr>
              <p:cNvPr id="2949" name="Picture 90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2475" y="4343"/>
                <a:ext cx="979" cy="162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898"/>
            <p:cNvGrpSpPr>
              <a:grpSpLocks/>
            </p:cNvGrpSpPr>
            <p:nvPr/>
          </p:nvGrpSpPr>
          <p:grpSpPr bwMode="auto">
            <a:xfrm>
              <a:off x="10324" y="4343"/>
              <a:ext cx="189" cy="103"/>
              <a:chOff x="10324" y="4343"/>
              <a:chExt cx="189" cy="103"/>
            </a:xfrm>
          </p:grpSpPr>
          <p:sp>
            <p:nvSpPr>
              <p:cNvPr id="44" name="Freeform 899"/>
              <p:cNvSpPr>
                <a:spLocks/>
              </p:cNvSpPr>
              <p:nvPr/>
            </p:nvSpPr>
            <p:spPr bwMode="auto">
              <a:xfrm>
                <a:off x="10324" y="4343"/>
                <a:ext cx="189" cy="103"/>
              </a:xfrm>
              <a:custGeom>
                <a:avLst/>
                <a:gdLst>
                  <a:gd name="T0" fmla="+- 0 10419 10324"/>
                  <a:gd name="T1" fmla="*/ T0 w 189"/>
                  <a:gd name="T2" fmla="+- 0 4343 4343"/>
                  <a:gd name="T3" fmla="*/ 4343 h 103"/>
                  <a:gd name="T4" fmla="+- 0 10324 10324"/>
                  <a:gd name="T5" fmla="*/ T4 w 189"/>
                  <a:gd name="T6" fmla="+- 0 4445 4343"/>
                  <a:gd name="T7" fmla="*/ 4445 h 103"/>
                  <a:gd name="T8" fmla="+- 0 10513 10324"/>
                  <a:gd name="T9" fmla="*/ T8 w 189"/>
                  <a:gd name="T10" fmla="+- 0 4445 4343"/>
                  <a:gd name="T11" fmla="*/ 4445 h 103"/>
                  <a:gd name="T12" fmla="+- 0 10419 10324"/>
                  <a:gd name="T13" fmla="*/ T12 w 189"/>
                  <a:gd name="T14" fmla="+- 0 4343 4343"/>
                  <a:gd name="T15" fmla="*/ 4343 h 103"/>
                </a:gdLst>
                <a:ahLst/>
                <a:cxnLst>
                  <a:cxn ang="0">
                    <a:pos x="T1" y="T3"/>
                  </a:cxn>
                  <a:cxn ang="0">
                    <a:pos x="T5" y="T7"/>
                  </a:cxn>
                  <a:cxn ang="0">
                    <a:pos x="T9" y="T11"/>
                  </a:cxn>
                  <a:cxn ang="0">
                    <a:pos x="T13" y="T15"/>
                  </a:cxn>
                </a:cxnLst>
                <a:rect l="0" t="0" r="r" b="b"/>
                <a:pathLst>
                  <a:path w="189" h="103">
                    <a:moveTo>
                      <a:pt x="95" y="0"/>
                    </a:moveTo>
                    <a:lnTo>
                      <a:pt x="0" y="102"/>
                    </a:lnTo>
                    <a:lnTo>
                      <a:pt x="189" y="102"/>
                    </a:lnTo>
                    <a:lnTo>
                      <a:pt x="95"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13" name="Group 896"/>
            <p:cNvGrpSpPr>
              <a:grpSpLocks/>
            </p:cNvGrpSpPr>
            <p:nvPr/>
          </p:nvGrpSpPr>
          <p:grpSpPr bwMode="auto">
            <a:xfrm>
              <a:off x="13174" y="3870"/>
              <a:ext cx="189" cy="103"/>
              <a:chOff x="13174" y="3870"/>
              <a:chExt cx="189" cy="103"/>
            </a:xfrm>
          </p:grpSpPr>
          <p:sp>
            <p:nvSpPr>
              <p:cNvPr id="43" name="Freeform 897"/>
              <p:cNvSpPr>
                <a:spLocks/>
              </p:cNvSpPr>
              <p:nvPr/>
            </p:nvSpPr>
            <p:spPr bwMode="auto">
              <a:xfrm>
                <a:off x="13174" y="3870"/>
                <a:ext cx="189" cy="103"/>
              </a:xfrm>
              <a:custGeom>
                <a:avLst/>
                <a:gdLst>
                  <a:gd name="T0" fmla="+- 0 13268 13174"/>
                  <a:gd name="T1" fmla="*/ T0 w 189"/>
                  <a:gd name="T2" fmla="+- 0 3870 3870"/>
                  <a:gd name="T3" fmla="*/ 3870 h 103"/>
                  <a:gd name="T4" fmla="+- 0 13174 13174"/>
                  <a:gd name="T5" fmla="*/ T4 w 189"/>
                  <a:gd name="T6" fmla="+- 0 3972 3870"/>
                  <a:gd name="T7" fmla="*/ 3972 h 103"/>
                  <a:gd name="T8" fmla="+- 0 13362 13174"/>
                  <a:gd name="T9" fmla="*/ T8 w 189"/>
                  <a:gd name="T10" fmla="+- 0 3972 3870"/>
                  <a:gd name="T11" fmla="*/ 3972 h 103"/>
                  <a:gd name="T12" fmla="+- 0 13268 13174"/>
                  <a:gd name="T13" fmla="*/ T12 w 189"/>
                  <a:gd name="T14" fmla="+- 0 3870 3870"/>
                  <a:gd name="T15" fmla="*/ 3870 h 103"/>
                </a:gdLst>
                <a:ahLst/>
                <a:cxnLst>
                  <a:cxn ang="0">
                    <a:pos x="T1" y="T3"/>
                  </a:cxn>
                  <a:cxn ang="0">
                    <a:pos x="T5" y="T7"/>
                  </a:cxn>
                  <a:cxn ang="0">
                    <a:pos x="T9" y="T11"/>
                  </a:cxn>
                  <a:cxn ang="0">
                    <a:pos x="T13" y="T15"/>
                  </a:cxn>
                </a:cxnLst>
                <a:rect l="0" t="0" r="r" b="b"/>
                <a:pathLst>
                  <a:path w="189" h="103">
                    <a:moveTo>
                      <a:pt x="94" y="0"/>
                    </a:moveTo>
                    <a:lnTo>
                      <a:pt x="0" y="102"/>
                    </a:lnTo>
                    <a:lnTo>
                      <a:pt x="188" y="102"/>
                    </a:lnTo>
                    <a:lnTo>
                      <a:pt x="94"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14" name="Group 894"/>
            <p:cNvGrpSpPr>
              <a:grpSpLocks/>
            </p:cNvGrpSpPr>
            <p:nvPr/>
          </p:nvGrpSpPr>
          <p:grpSpPr bwMode="auto">
            <a:xfrm>
              <a:off x="9549" y="1602"/>
              <a:ext cx="189" cy="103"/>
              <a:chOff x="9549" y="1602"/>
              <a:chExt cx="189" cy="103"/>
            </a:xfrm>
          </p:grpSpPr>
          <p:sp>
            <p:nvSpPr>
              <p:cNvPr id="42" name="Freeform 895"/>
              <p:cNvSpPr>
                <a:spLocks/>
              </p:cNvSpPr>
              <p:nvPr/>
            </p:nvSpPr>
            <p:spPr bwMode="auto">
              <a:xfrm>
                <a:off x="9549" y="1602"/>
                <a:ext cx="189" cy="103"/>
              </a:xfrm>
              <a:custGeom>
                <a:avLst/>
                <a:gdLst>
                  <a:gd name="T0" fmla="+- 0 9643 9549"/>
                  <a:gd name="T1" fmla="*/ T0 w 189"/>
                  <a:gd name="T2" fmla="+- 0 1602 1602"/>
                  <a:gd name="T3" fmla="*/ 1602 h 103"/>
                  <a:gd name="T4" fmla="+- 0 9549 9549"/>
                  <a:gd name="T5" fmla="*/ T4 w 189"/>
                  <a:gd name="T6" fmla="+- 0 1705 1602"/>
                  <a:gd name="T7" fmla="*/ 1705 h 103"/>
                  <a:gd name="T8" fmla="+- 0 9738 9549"/>
                  <a:gd name="T9" fmla="*/ T8 w 189"/>
                  <a:gd name="T10" fmla="+- 0 1705 1602"/>
                  <a:gd name="T11" fmla="*/ 1705 h 103"/>
                  <a:gd name="T12" fmla="+- 0 9643 9549"/>
                  <a:gd name="T13" fmla="*/ T12 w 189"/>
                  <a:gd name="T14" fmla="+- 0 1602 1602"/>
                  <a:gd name="T15" fmla="*/ 1602 h 103"/>
                </a:gdLst>
                <a:ahLst/>
                <a:cxnLst>
                  <a:cxn ang="0">
                    <a:pos x="T1" y="T3"/>
                  </a:cxn>
                  <a:cxn ang="0">
                    <a:pos x="T5" y="T7"/>
                  </a:cxn>
                  <a:cxn ang="0">
                    <a:pos x="T9" y="T11"/>
                  </a:cxn>
                  <a:cxn ang="0">
                    <a:pos x="T13" y="T15"/>
                  </a:cxn>
                </a:cxnLst>
                <a:rect l="0" t="0" r="r" b="b"/>
                <a:pathLst>
                  <a:path w="189" h="103">
                    <a:moveTo>
                      <a:pt x="94" y="0"/>
                    </a:moveTo>
                    <a:lnTo>
                      <a:pt x="0" y="103"/>
                    </a:lnTo>
                    <a:lnTo>
                      <a:pt x="189" y="103"/>
                    </a:lnTo>
                    <a:lnTo>
                      <a:pt x="94"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15" name="Group 892"/>
            <p:cNvGrpSpPr>
              <a:grpSpLocks/>
            </p:cNvGrpSpPr>
            <p:nvPr/>
          </p:nvGrpSpPr>
          <p:grpSpPr bwMode="auto">
            <a:xfrm>
              <a:off x="12275" y="467"/>
              <a:ext cx="189" cy="103"/>
              <a:chOff x="12275" y="467"/>
              <a:chExt cx="189" cy="103"/>
            </a:xfrm>
          </p:grpSpPr>
          <p:sp>
            <p:nvSpPr>
              <p:cNvPr id="41" name="Freeform 893"/>
              <p:cNvSpPr>
                <a:spLocks/>
              </p:cNvSpPr>
              <p:nvPr/>
            </p:nvSpPr>
            <p:spPr bwMode="auto">
              <a:xfrm>
                <a:off x="12275" y="467"/>
                <a:ext cx="189" cy="103"/>
              </a:xfrm>
              <a:custGeom>
                <a:avLst/>
                <a:gdLst>
                  <a:gd name="T0" fmla="+- 0 12369 12275"/>
                  <a:gd name="T1" fmla="*/ T0 w 189"/>
                  <a:gd name="T2" fmla="+- 0 467 467"/>
                  <a:gd name="T3" fmla="*/ 467 h 103"/>
                  <a:gd name="T4" fmla="+- 0 12275 12275"/>
                  <a:gd name="T5" fmla="*/ T4 w 189"/>
                  <a:gd name="T6" fmla="+- 0 569 467"/>
                  <a:gd name="T7" fmla="*/ 569 h 103"/>
                  <a:gd name="T8" fmla="+- 0 12463 12275"/>
                  <a:gd name="T9" fmla="*/ T8 w 189"/>
                  <a:gd name="T10" fmla="+- 0 569 467"/>
                  <a:gd name="T11" fmla="*/ 569 h 103"/>
                  <a:gd name="T12" fmla="+- 0 12369 12275"/>
                  <a:gd name="T13" fmla="*/ T12 w 189"/>
                  <a:gd name="T14" fmla="+- 0 467 467"/>
                  <a:gd name="T15" fmla="*/ 467 h 103"/>
                </a:gdLst>
                <a:ahLst/>
                <a:cxnLst>
                  <a:cxn ang="0">
                    <a:pos x="T1" y="T3"/>
                  </a:cxn>
                  <a:cxn ang="0">
                    <a:pos x="T5" y="T7"/>
                  </a:cxn>
                  <a:cxn ang="0">
                    <a:pos x="T9" y="T11"/>
                  </a:cxn>
                  <a:cxn ang="0">
                    <a:pos x="T13" y="T15"/>
                  </a:cxn>
                </a:cxnLst>
                <a:rect l="0" t="0" r="r" b="b"/>
                <a:pathLst>
                  <a:path w="189" h="103">
                    <a:moveTo>
                      <a:pt x="94" y="0"/>
                    </a:moveTo>
                    <a:lnTo>
                      <a:pt x="0" y="102"/>
                    </a:lnTo>
                    <a:lnTo>
                      <a:pt x="188" y="102"/>
                    </a:lnTo>
                    <a:lnTo>
                      <a:pt x="94"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16" name="Group 890"/>
            <p:cNvGrpSpPr>
              <a:grpSpLocks/>
            </p:cNvGrpSpPr>
            <p:nvPr/>
          </p:nvGrpSpPr>
          <p:grpSpPr bwMode="auto">
            <a:xfrm>
              <a:off x="6656" y="2293"/>
              <a:ext cx="189" cy="103"/>
              <a:chOff x="6656" y="2293"/>
              <a:chExt cx="189" cy="103"/>
            </a:xfrm>
          </p:grpSpPr>
          <p:sp>
            <p:nvSpPr>
              <p:cNvPr id="40" name="Freeform 891"/>
              <p:cNvSpPr>
                <a:spLocks/>
              </p:cNvSpPr>
              <p:nvPr/>
            </p:nvSpPr>
            <p:spPr bwMode="auto">
              <a:xfrm>
                <a:off x="6656" y="2293"/>
                <a:ext cx="189" cy="103"/>
              </a:xfrm>
              <a:custGeom>
                <a:avLst/>
                <a:gdLst>
                  <a:gd name="T0" fmla="+- 0 6750 6656"/>
                  <a:gd name="T1" fmla="*/ T0 w 189"/>
                  <a:gd name="T2" fmla="+- 0 2293 2293"/>
                  <a:gd name="T3" fmla="*/ 2293 h 103"/>
                  <a:gd name="T4" fmla="+- 0 6656 6656"/>
                  <a:gd name="T5" fmla="*/ T4 w 189"/>
                  <a:gd name="T6" fmla="+- 0 2396 2293"/>
                  <a:gd name="T7" fmla="*/ 2396 h 103"/>
                  <a:gd name="T8" fmla="+- 0 6845 6656"/>
                  <a:gd name="T9" fmla="*/ T8 w 189"/>
                  <a:gd name="T10" fmla="+- 0 2396 2293"/>
                  <a:gd name="T11" fmla="*/ 2396 h 103"/>
                  <a:gd name="T12" fmla="+- 0 6750 6656"/>
                  <a:gd name="T13" fmla="*/ T12 w 189"/>
                  <a:gd name="T14" fmla="+- 0 2293 2293"/>
                  <a:gd name="T15" fmla="*/ 2293 h 103"/>
                </a:gdLst>
                <a:ahLst/>
                <a:cxnLst>
                  <a:cxn ang="0">
                    <a:pos x="T1" y="T3"/>
                  </a:cxn>
                  <a:cxn ang="0">
                    <a:pos x="T5" y="T7"/>
                  </a:cxn>
                  <a:cxn ang="0">
                    <a:pos x="T9" y="T11"/>
                  </a:cxn>
                  <a:cxn ang="0">
                    <a:pos x="T13" y="T15"/>
                  </a:cxn>
                </a:cxnLst>
                <a:rect l="0" t="0" r="r" b="b"/>
                <a:pathLst>
                  <a:path w="189" h="103">
                    <a:moveTo>
                      <a:pt x="94" y="0"/>
                    </a:moveTo>
                    <a:lnTo>
                      <a:pt x="0" y="103"/>
                    </a:lnTo>
                    <a:lnTo>
                      <a:pt x="189" y="103"/>
                    </a:lnTo>
                    <a:lnTo>
                      <a:pt x="94"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17" name="Group 867"/>
            <p:cNvGrpSpPr>
              <a:grpSpLocks/>
            </p:cNvGrpSpPr>
            <p:nvPr/>
          </p:nvGrpSpPr>
          <p:grpSpPr bwMode="auto">
            <a:xfrm>
              <a:off x="638" y="323"/>
              <a:ext cx="13554" cy="6574"/>
              <a:chOff x="638" y="323"/>
              <a:chExt cx="13554" cy="6574"/>
            </a:xfrm>
          </p:grpSpPr>
          <p:sp>
            <p:nvSpPr>
              <p:cNvPr id="18" name="Freeform 889"/>
              <p:cNvSpPr>
                <a:spLocks/>
              </p:cNvSpPr>
              <p:nvPr/>
            </p:nvSpPr>
            <p:spPr bwMode="auto">
              <a:xfrm>
                <a:off x="7540" y="4685"/>
                <a:ext cx="189" cy="103"/>
              </a:xfrm>
              <a:custGeom>
                <a:avLst/>
                <a:gdLst>
                  <a:gd name="T0" fmla="+- 0 7634 7540"/>
                  <a:gd name="T1" fmla="*/ T0 w 189"/>
                  <a:gd name="T2" fmla="+- 0 4685 4685"/>
                  <a:gd name="T3" fmla="*/ 4685 h 103"/>
                  <a:gd name="T4" fmla="+- 0 7540 7540"/>
                  <a:gd name="T5" fmla="*/ T4 w 189"/>
                  <a:gd name="T6" fmla="+- 0 4787 4685"/>
                  <a:gd name="T7" fmla="*/ 4787 h 103"/>
                  <a:gd name="T8" fmla="+- 0 7728 7540"/>
                  <a:gd name="T9" fmla="*/ T8 w 189"/>
                  <a:gd name="T10" fmla="+- 0 4787 4685"/>
                  <a:gd name="T11" fmla="*/ 4787 h 103"/>
                  <a:gd name="T12" fmla="+- 0 7634 7540"/>
                  <a:gd name="T13" fmla="*/ T12 w 189"/>
                  <a:gd name="T14" fmla="+- 0 4685 4685"/>
                  <a:gd name="T15" fmla="*/ 4685 h 103"/>
                </a:gdLst>
                <a:ahLst/>
                <a:cxnLst>
                  <a:cxn ang="0">
                    <a:pos x="T1" y="T3"/>
                  </a:cxn>
                  <a:cxn ang="0">
                    <a:pos x="T5" y="T7"/>
                  </a:cxn>
                  <a:cxn ang="0">
                    <a:pos x="T9" y="T11"/>
                  </a:cxn>
                  <a:cxn ang="0">
                    <a:pos x="T13" y="T15"/>
                  </a:cxn>
                </a:cxnLst>
                <a:rect l="0" t="0" r="r" b="b"/>
                <a:pathLst>
                  <a:path w="189" h="103">
                    <a:moveTo>
                      <a:pt x="94" y="0"/>
                    </a:moveTo>
                    <a:lnTo>
                      <a:pt x="0" y="102"/>
                    </a:lnTo>
                    <a:lnTo>
                      <a:pt x="188" y="102"/>
                    </a:lnTo>
                    <a:lnTo>
                      <a:pt x="94"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19" name="Text Box 888"/>
              <p:cNvSpPr txBox="1">
                <a:spLocks noChangeArrowheads="1"/>
              </p:cNvSpPr>
              <p:nvPr/>
            </p:nvSpPr>
            <p:spPr bwMode="auto">
              <a:xfrm>
                <a:off x="638" y="323"/>
                <a:ext cx="5085" cy="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err="1">
                    <a:solidFill>
                      <a:srgbClr val="005AAA"/>
                    </a:solidFill>
                    <a:latin typeface="Segoe UI" panose="020B0502040204020203" pitchFamily="34" charset="0"/>
                    <a:ea typeface="Calibri" panose="020F0502020204030204" pitchFamily="34" charset="0"/>
                    <a:cs typeface="Segoe UI" panose="020B0502040204020203" pitchFamily="34" charset="0"/>
                  </a:rPr>
                  <a:t>АКТ</a:t>
                </a: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750" b="1" err="1">
                    <a:solidFill>
                      <a:srgbClr val="005AAA"/>
                    </a:solidFill>
                    <a:latin typeface="Segoe UI" panose="020B0502040204020203" pitchFamily="34" charset="0"/>
                    <a:ea typeface="Calibri" panose="020F0502020204030204" pitchFamily="34" charset="0"/>
                    <a:cs typeface="Segoe UI" panose="020B0502040204020203" pitchFamily="34" charset="0"/>
                  </a:rPr>
                  <a:t>хизматлари</a:t>
                </a: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750" b="1" err="1">
                    <a:solidFill>
                      <a:srgbClr val="005AAA"/>
                    </a:solidFill>
                    <a:latin typeface="Segoe UI" panose="020B0502040204020203" pitchFamily="34" charset="0"/>
                    <a:ea typeface="Calibri" panose="020F0502020204030204" pitchFamily="34" charset="0"/>
                    <a:cs typeface="Segoe UI" panose="020B0502040204020203" pitchFamily="34" charset="0"/>
                  </a:rPr>
                  <a:t>ҳажми</a:t>
                </a:r>
                <a:endParaRPr lang="en-US" altLang="ru-RU" sz="750">
                  <a:solidFill>
                    <a:srgbClr val="000000"/>
                  </a:solidFill>
                  <a:latin typeface="Calibri" panose="020F0502020204030204"/>
                </a:endParaRPr>
              </a:p>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a:t>
                </a:r>
                <a:r>
                  <a:rPr lang="en-US" altLang="ru-RU" sz="750" err="1">
                    <a:solidFill>
                      <a:srgbClr val="005AAA"/>
                    </a:solidFill>
                    <a:latin typeface="Segoe UI" panose="020B0502040204020203" pitchFamily="34" charset="0"/>
                    <a:ea typeface="Calibri" panose="020F0502020204030204" pitchFamily="34" charset="0"/>
                    <a:cs typeface="Segoe UI" panose="020B0502040204020203" pitchFamily="34" charset="0"/>
                  </a:rPr>
                  <a:t>трлн.сўм</a:t>
                </a: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a:t>
                </a:r>
                <a:endParaRPr lang="en-US" altLang="ru-RU" sz="750">
                  <a:solidFill>
                    <a:srgbClr val="000000"/>
                  </a:solidFill>
                  <a:latin typeface="Arial" panose="020B0604020202020204" pitchFamily="34" charset="0"/>
                </a:endParaRPr>
              </a:p>
            </p:txBody>
          </p:sp>
          <p:sp>
            <p:nvSpPr>
              <p:cNvPr id="20" name="Text Box 887"/>
              <p:cNvSpPr txBox="1">
                <a:spLocks noChangeArrowheads="1"/>
              </p:cNvSpPr>
              <p:nvPr/>
            </p:nvSpPr>
            <p:spPr bwMode="auto">
              <a:xfrm>
                <a:off x="11573" y="498"/>
                <a:ext cx="65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28,2</a:t>
                </a:r>
                <a:endParaRPr lang="en-US" altLang="ru-RU" sz="750">
                  <a:solidFill>
                    <a:srgbClr val="000000"/>
                  </a:solidFill>
                  <a:latin typeface="Arial" panose="020B0604020202020204" pitchFamily="34" charset="0"/>
                </a:endParaRPr>
              </a:p>
            </p:txBody>
          </p:sp>
          <p:sp>
            <p:nvSpPr>
              <p:cNvPr id="21" name="Text Box 886"/>
              <p:cNvSpPr txBox="1">
                <a:spLocks noChangeArrowheads="1"/>
              </p:cNvSpPr>
              <p:nvPr/>
            </p:nvSpPr>
            <p:spPr bwMode="auto">
              <a:xfrm>
                <a:off x="12457" y="330"/>
                <a:ext cx="826"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123%</a:t>
                </a:r>
                <a:endParaRPr lang="en-US" altLang="ru-RU" sz="750">
                  <a:solidFill>
                    <a:srgbClr val="000000"/>
                  </a:solidFill>
                  <a:latin typeface="Arial" panose="020B0604020202020204" pitchFamily="34" charset="0"/>
                </a:endParaRPr>
              </a:p>
            </p:txBody>
          </p:sp>
          <p:sp>
            <p:nvSpPr>
              <p:cNvPr id="22" name="Text Box 885"/>
              <p:cNvSpPr txBox="1">
                <a:spLocks noChangeArrowheads="1"/>
              </p:cNvSpPr>
              <p:nvPr/>
            </p:nvSpPr>
            <p:spPr bwMode="auto">
              <a:xfrm>
                <a:off x="9719" y="1454"/>
                <a:ext cx="826"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125%</a:t>
                </a:r>
                <a:endParaRPr lang="en-US" altLang="ru-RU" sz="750">
                  <a:solidFill>
                    <a:srgbClr val="000000"/>
                  </a:solidFill>
                  <a:latin typeface="Arial" panose="020B0604020202020204" pitchFamily="34" charset="0"/>
                </a:endParaRPr>
              </a:p>
            </p:txBody>
          </p:sp>
          <p:sp>
            <p:nvSpPr>
              <p:cNvPr id="23" name="Text Box 884"/>
              <p:cNvSpPr txBox="1">
                <a:spLocks noChangeArrowheads="1"/>
              </p:cNvSpPr>
              <p:nvPr/>
            </p:nvSpPr>
            <p:spPr bwMode="auto">
              <a:xfrm>
                <a:off x="1308" y="1705"/>
                <a:ext cx="2866" cy="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500" b="1" err="1">
                    <a:solidFill>
                      <a:srgbClr val="005AAA"/>
                    </a:solidFill>
                    <a:latin typeface="Segoe UI" panose="020B0502040204020203" pitchFamily="34" charset="0"/>
                    <a:ea typeface="Calibri" panose="020F0502020204030204" pitchFamily="34" charset="0"/>
                    <a:cs typeface="Segoe UI" panose="020B0502040204020203" pitchFamily="34" charset="0"/>
                  </a:rPr>
                  <a:t>Алоқа</a:t>
                </a:r>
                <a:r>
                  <a:rPr lang="en-US" altLang="ru-RU" sz="500" b="1">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b="1" err="1">
                    <a:solidFill>
                      <a:srgbClr val="005AAA"/>
                    </a:solidFill>
                    <a:latin typeface="Segoe UI" panose="020B0502040204020203" pitchFamily="34" charset="0"/>
                    <a:ea typeface="Calibri" panose="020F0502020204030204" pitchFamily="34" charset="0"/>
                    <a:cs typeface="Segoe UI" panose="020B0502040204020203" pitchFamily="34" charset="0"/>
                  </a:rPr>
                  <a:t>ва</a:t>
                </a:r>
                <a:r>
                  <a:rPr lang="en-US" altLang="ru-RU" sz="500" b="1">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b="1" err="1">
                    <a:solidFill>
                      <a:srgbClr val="005AAA"/>
                    </a:solidFill>
                    <a:latin typeface="Segoe UI" panose="020B0502040204020203" pitchFamily="34" charset="0"/>
                    <a:ea typeface="Calibri" panose="020F0502020204030204" pitchFamily="34" charset="0"/>
                    <a:cs typeface="Segoe UI" panose="020B0502040204020203" pitchFamily="34" charset="0"/>
                  </a:rPr>
                  <a:t>ахборотлаштириш</a:t>
                </a:r>
                <a:endParaRPr lang="en-US" altLang="ru-RU" sz="500">
                  <a:solidFill>
                    <a:srgbClr val="000000"/>
                  </a:solidFill>
                  <a:latin typeface="Arial" panose="020B0604020202020204" pitchFamily="34" charset="0"/>
                </a:endParaRPr>
              </a:p>
            </p:txBody>
          </p:sp>
          <p:sp>
            <p:nvSpPr>
              <p:cNvPr id="24" name="Text Box 883"/>
              <p:cNvSpPr txBox="1">
                <a:spLocks noChangeArrowheads="1"/>
              </p:cNvSpPr>
              <p:nvPr/>
            </p:nvSpPr>
            <p:spPr bwMode="auto">
              <a:xfrm>
                <a:off x="8824" y="1654"/>
                <a:ext cx="65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22,9</a:t>
                </a:r>
                <a:endParaRPr lang="en-US" altLang="ru-RU" sz="750">
                  <a:solidFill>
                    <a:srgbClr val="000000"/>
                  </a:solidFill>
                  <a:latin typeface="Arial" panose="020B0604020202020204" pitchFamily="34" charset="0"/>
                </a:endParaRPr>
              </a:p>
            </p:txBody>
          </p:sp>
          <p:sp>
            <p:nvSpPr>
              <p:cNvPr id="25" name="Text Box 882"/>
              <p:cNvSpPr txBox="1">
                <a:spLocks noChangeArrowheads="1"/>
              </p:cNvSpPr>
              <p:nvPr/>
            </p:nvSpPr>
            <p:spPr bwMode="auto">
              <a:xfrm>
                <a:off x="1309" y="2635"/>
                <a:ext cx="2193" cy="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500" b="1" err="1">
                    <a:solidFill>
                      <a:srgbClr val="005AAA"/>
                    </a:solidFill>
                    <a:latin typeface="Segoe UI" panose="020B0502040204020203" pitchFamily="34" charset="0"/>
                    <a:ea typeface="Calibri" panose="020F0502020204030204" pitchFamily="34" charset="0"/>
                    <a:cs typeface="Segoe UI" panose="020B0502040204020203" pitchFamily="34" charset="0"/>
                  </a:rPr>
                  <a:t>Компьютер</a:t>
                </a:r>
                <a:r>
                  <a:rPr lang="en-US" altLang="ru-RU" sz="500" b="1">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b="1" err="1">
                    <a:solidFill>
                      <a:srgbClr val="005AAA"/>
                    </a:solidFill>
                    <a:latin typeface="Segoe UI" panose="020B0502040204020203" pitchFamily="34" charset="0"/>
                    <a:ea typeface="Calibri" panose="020F0502020204030204" pitchFamily="34" charset="0"/>
                    <a:cs typeface="Segoe UI" panose="020B0502040204020203" pitchFamily="34" charset="0"/>
                  </a:rPr>
                  <a:t>дастурлаш</a:t>
                </a:r>
                <a:endParaRPr lang="en-US" altLang="ru-RU" sz="500">
                  <a:solidFill>
                    <a:srgbClr val="000000"/>
                  </a:solidFill>
                  <a:latin typeface="Arial" panose="020B0604020202020204" pitchFamily="34" charset="0"/>
                </a:endParaRPr>
              </a:p>
            </p:txBody>
          </p:sp>
          <p:sp>
            <p:nvSpPr>
              <p:cNvPr id="26" name="Text Box 881"/>
              <p:cNvSpPr txBox="1">
                <a:spLocks noChangeArrowheads="1"/>
              </p:cNvSpPr>
              <p:nvPr/>
            </p:nvSpPr>
            <p:spPr bwMode="auto">
              <a:xfrm>
                <a:off x="5930" y="2243"/>
                <a:ext cx="65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dirty="0">
                    <a:solidFill>
                      <a:srgbClr val="005AAA"/>
                    </a:solidFill>
                    <a:latin typeface="Segoe UI" panose="020B0502040204020203" pitchFamily="34" charset="0"/>
                    <a:ea typeface="Calibri" panose="020F0502020204030204" pitchFamily="34" charset="0"/>
                    <a:cs typeface="Segoe UI" panose="020B0502040204020203" pitchFamily="34" charset="0"/>
                  </a:rPr>
                  <a:t>17,8</a:t>
                </a:r>
                <a:endParaRPr lang="en-US" altLang="ru-RU" sz="750" dirty="0">
                  <a:solidFill>
                    <a:srgbClr val="000000"/>
                  </a:solidFill>
                  <a:latin typeface="Arial" panose="020B0604020202020204" pitchFamily="34" charset="0"/>
                </a:endParaRPr>
              </a:p>
            </p:txBody>
          </p:sp>
          <p:sp>
            <p:nvSpPr>
              <p:cNvPr id="27" name="Text Box 880"/>
              <p:cNvSpPr txBox="1">
                <a:spLocks noChangeArrowheads="1"/>
              </p:cNvSpPr>
              <p:nvPr/>
            </p:nvSpPr>
            <p:spPr bwMode="auto">
              <a:xfrm>
                <a:off x="6905" y="2148"/>
                <a:ext cx="601"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2,8х</a:t>
                </a:r>
                <a:endParaRPr lang="en-US" altLang="ru-RU" sz="750">
                  <a:solidFill>
                    <a:srgbClr val="000000"/>
                  </a:solidFill>
                  <a:latin typeface="Arial" panose="020B0604020202020204" pitchFamily="34" charset="0"/>
                </a:endParaRPr>
              </a:p>
            </p:txBody>
          </p:sp>
          <p:sp>
            <p:nvSpPr>
              <p:cNvPr id="28" name="Text Box 879"/>
              <p:cNvSpPr txBox="1">
                <a:spLocks noChangeArrowheads="1"/>
              </p:cNvSpPr>
              <p:nvPr/>
            </p:nvSpPr>
            <p:spPr bwMode="auto">
              <a:xfrm>
                <a:off x="13366" y="3734"/>
                <a:ext cx="826"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130%</a:t>
                </a:r>
                <a:endParaRPr lang="en-US" altLang="ru-RU" sz="750">
                  <a:solidFill>
                    <a:srgbClr val="000000"/>
                  </a:solidFill>
                  <a:latin typeface="Arial" panose="020B0604020202020204" pitchFamily="34" charset="0"/>
                </a:endParaRPr>
              </a:p>
            </p:txBody>
          </p:sp>
          <p:sp>
            <p:nvSpPr>
              <p:cNvPr id="29" name="Text Box 878"/>
              <p:cNvSpPr txBox="1">
                <a:spLocks noChangeArrowheads="1"/>
              </p:cNvSpPr>
              <p:nvPr/>
            </p:nvSpPr>
            <p:spPr bwMode="auto">
              <a:xfrm>
                <a:off x="3163" y="4335"/>
                <a:ext cx="46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6,3</a:t>
                </a:r>
                <a:endParaRPr lang="en-US" altLang="ru-RU" sz="750">
                  <a:solidFill>
                    <a:srgbClr val="000000"/>
                  </a:solidFill>
                  <a:latin typeface="Arial" panose="020B0604020202020204" pitchFamily="34" charset="0"/>
                </a:endParaRPr>
              </a:p>
            </p:txBody>
          </p:sp>
          <p:sp>
            <p:nvSpPr>
              <p:cNvPr id="30" name="Text Box 877"/>
              <p:cNvSpPr txBox="1">
                <a:spLocks noChangeArrowheads="1"/>
              </p:cNvSpPr>
              <p:nvPr/>
            </p:nvSpPr>
            <p:spPr bwMode="auto">
              <a:xfrm>
                <a:off x="9788" y="4335"/>
                <a:ext cx="46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4,2</a:t>
                </a:r>
                <a:endParaRPr lang="en-US" altLang="ru-RU" sz="750">
                  <a:solidFill>
                    <a:srgbClr val="000000"/>
                  </a:solidFill>
                  <a:latin typeface="Arial" panose="020B0604020202020204" pitchFamily="34" charset="0"/>
                </a:endParaRPr>
              </a:p>
            </p:txBody>
          </p:sp>
          <p:sp>
            <p:nvSpPr>
              <p:cNvPr id="31" name="Text Box 876"/>
              <p:cNvSpPr txBox="1">
                <a:spLocks noChangeArrowheads="1"/>
              </p:cNvSpPr>
              <p:nvPr/>
            </p:nvSpPr>
            <p:spPr bwMode="auto">
              <a:xfrm>
                <a:off x="10512" y="4193"/>
                <a:ext cx="826"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143%</a:t>
                </a:r>
                <a:endParaRPr lang="en-US" altLang="ru-RU" sz="750">
                  <a:solidFill>
                    <a:srgbClr val="000000"/>
                  </a:solidFill>
                  <a:latin typeface="Arial" panose="020B0604020202020204" pitchFamily="34" charset="0"/>
                </a:endParaRPr>
              </a:p>
            </p:txBody>
          </p:sp>
          <p:sp>
            <p:nvSpPr>
              <p:cNvPr id="32" name="Text Box 875"/>
              <p:cNvSpPr txBox="1">
                <a:spLocks noChangeArrowheads="1"/>
              </p:cNvSpPr>
              <p:nvPr/>
            </p:nvSpPr>
            <p:spPr bwMode="auto">
              <a:xfrm>
                <a:off x="12625" y="3802"/>
                <a:ext cx="46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5,5</a:t>
                </a:r>
                <a:endParaRPr lang="en-US" altLang="ru-RU" sz="750">
                  <a:solidFill>
                    <a:srgbClr val="000000"/>
                  </a:solidFill>
                  <a:latin typeface="Arial" panose="020B0604020202020204" pitchFamily="34" charset="0"/>
                </a:endParaRPr>
              </a:p>
            </p:txBody>
          </p:sp>
          <p:sp>
            <p:nvSpPr>
              <p:cNvPr id="33" name="Text Box 874"/>
              <p:cNvSpPr txBox="1">
                <a:spLocks noChangeArrowheads="1"/>
              </p:cNvSpPr>
              <p:nvPr/>
            </p:nvSpPr>
            <p:spPr bwMode="auto">
              <a:xfrm>
                <a:off x="7008" y="4650"/>
                <a:ext cx="46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2,7</a:t>
                </a:r>
                <a:endParaRPr lang="en-US" altLang="ru-RU" sz="750">
                  <a:solidFill>
                    <a:srgbClr val="000000"/>
                  </a:solidFill>
                  <a:latin typeface="Arial" panose="020B0604020202020204" pitchFamily="34" charset="0"/>
                </a:endParaRPr>
              </a:p>
            </p:txBody>
          </p:sp>
          <p:sp>
            <p:nvSpPr>
              <p:cNvPr id="34" name="Text Box 873"/>
              <p:cNvSpPr txBox="1">
                <a:spLocks noChangeArrowheads="1"/>
              </p:cNvSpPr>
              <p:nvPr/>
            </p:nvSpPr>
            <p:spPr bwMode="auto">
              <a:xfrm>
                <a:off x="7724" y="4542"/>
                <a:ext cx="787"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13,5х</a:t>
                </a:r>
                <a:endParaRPr lang="en-US" altLang="ru-RU" sz="750">
                  <a:solidFill>
                    <a:srgbClr val="000000"/>
                  </a:solidFill>
                  <a:latin typeface="Arial" panose="020B0604020202020204" pitchFamily="34" charset="0"/>
                </a:endParaRPr>
              </a:p>
            </p:txBody>
          </p:sp>
          <p:sp>
            <p:nvSpPr>
              <p:cNvPr id="35" name="Text Box 872"/>
              <p:cNvSpPr txBox="1">
                <a:spLocks noChangeArrowheads="1"/>
              </p:cNvSpPr>
              <p:nvPr/>
            </p:nvSpPr>
            <p:spPr bwMode="auto">
              <a:xfrm>
                <a:off x="3996" y="5487"/>
                <a:ext cx="46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0,2</a:t>
                </a:r>
                <a:endParaRPr lang="en-US" altLang="ru-RU" sz="750">
                  <a:solidFill>
                    <a:srgbClr val="000000"/>
                  </a:solidFill>
                  <a:latin typeface="Arial" panose="020B0604020202020204" pitchFamily="34" charset="0"/>
                </a:endParaRPr>
              </a:p>
            </p:txBody>
          </p:sp>
          <p:sp>
            <p:nvSpPr>
              <p:cNvPr id="36" name="Text Box 871"/>
              <p:cNvSpPr txBox="1">
                <a:spLocks noChangeArrowheads="1"/>
              </p:cNvSpPr>
              <p:nvPr/>
            </p:nvSpPr>
            <p:spPr bwMode="auto">
              <a:xfrm>
                <a:off x="3255" y="6130"/>
                <a:ext cx="1122" cy="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dirty="0">
                    <a:latin typeface="Segoe UI" panose="020B0502040204020203" pitchFamily="34" charset="0"/>
                    <a:ea typeface="Calibri" panose="020F0502020204030204" pitchFamily="34" charset="0"/>
                    <a:cs typeface="Segoe UI" panose="020B0502040204020203" pitchFamily="34" charset="0"/>
                  </a:rPr>
                  <a:t>2016</a:t>
                </a:r>
                <a:endParaRPr lang="en-US" altLang="ru-RU" sz="750" dirty="0">
                  <a:latin typeface="Arial" panose="020B0604020202020204" pitchFamily="34" charset="0"/>
                </a:endParaRPr>
              </a:p>
            </p:txBody>
          </p:sp>
          <p:sp>
            <p:nvSpPr>
              <p:cNvPr id="37" name="Text Box 870"/>
              <p:cNvSpPr txBox="1">
                <a:spLocks noChangeArrowheads="1"/>
              </p:cNvSpPr>
              <p:nvPr/>
            </p:nvSpPr>
            <p:spPr bwMode="auto">
              <a:xfrm>
                <a:off x="6015" y="6227"/>
                <a:ext cx="1196" cy="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dirty="0">
                    <a:latin typeface="Segoe UI" panose="020B0502040204020203" pitchFamily="34" charset="0"/>
                    <a:ea typeface="Calibri" panose="020F0502020204030204" pitchFamily="34" charset="0"/>
                    <a:cs typeface="Segoe UI" panose="020B0502040204020203" pitchFamily="34" charset="0"/>
                  </a:rPr>
                  <a:t>2021</a:t>
                </a:r>
                <a:endParaRPr lang="en-US" altLang="ru-RU" sz="750" dirty="0">
                  <a:latin typeface="Arial" panose="020B0604020202020204" pitchFamily="34" charset="0"/>
                </a:endParaRPr>
              </a:p>
            </p:txBody>
          </p:sp>
          <p:sp>
            <p:nvSpPr>
              <p:cNvPr id="38" name="Text Box 869"/>
              <p:cNvSpPr txBox="1">
                <a:spLocks noChangeArrowheads="1"/>
              </p:cNvSpPr>
              <p:nvPr/>
            </p:nvSpPr>
            <p:spPr bwMode="auto">
              <a:xfrm>
                <a:off x="8781" y="6211"/>
                <a:ext cx="1002"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dirty="0">
                    <a:latin typeface="Segoe UI" panose="020B0502040204020203" pitchFamily="34" charset="0"/>
                    <a:ea typeface="Calibri" panose="020F0502020204030204" pitchFamily="34" charset="0"/>
                    <a:cs typeface="Segoe UI" panose="020B0502040204020203" pitchFamily="34" charset="0"/>
                  </a:rPr>
                  <a:t>2022</a:t>
                </a:r>
                <a:endParaRPr lang="en-US" altLang="ru-RU" sz="750" dirty="0">
                  <a:latin typeface="Arial" panose="020B0604020202020204" pitchFamily="34" charset="0"/>
                </a:endParaRPr>
              </a:p>
            </p:txBody>
          </p:sp>
          <p:sp>
            <p:nvSpPr>
              <p:cNvPr id="39" name="Text Box 868"/>
              <p:cNvSpPr txBox="1">
                <a:spLocks noChangeArrowheads="1"/>
              </p:cNvSpPr>
              <p:nvPr/>
            </p:nvSpPr>
            <p:spPr bwMode="auto">
              <a:xfrm>
                <a:off x="11533" y="6124"/>
                <a:ext cx="1804" cy="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dirty="0">
                    <a:latin typeface="Segoe UI" panose="020B0502040204020203" pitchFamily="34" charset="0"/>
                    <a:ea typeface="Calibri" panose="020F0502020204030204" pitchFamily="34" charset="0"/>
                    <a:cs typeface="Segoe UI" panose="020B0502040204020203" pitchFamily="34" charset="0"/>
                  </a:rPr>
                  <a:t>2023 </a:t>
                </a:r>
                <a:r>
                  <a:rPr lang="en-US" altLang="ru-RU" sz="750" i="1" dirty="0">
                    <a:latin typeface="Segoe UI" panose="020B0502040204020203" pitchFamily="34" charset="0"/>
                    <a:ea typeface="Calibri" panose="020F0502020204030204" pitchFamily="34" charset="0"/>
                    <a:cs typeface="Segoe UI" panose="020B0502040204020203" pitchFamily="34" charset="0"/>
                  </a:rPr>
                  <a:t>(</a:t>
                </a:r>
                <a:r>
                  <a:rPr lang="en-US" altLang="ru-RU" sz="750" i="1" dirty="0" err="1">
                    <a:latin typeface="Segoe UI" panose="020B0502040204020203" pitchFamily="34" charset="0"/>
                    <a:ea typeface="Calibri" panose="020F0502020204030204" pitchFamily="34" charset="0"/>
                    <a:cs typeface="Segoe UI" panose="020B0502040204020203" pitchFamily="34" charset="0"/>
                  </a:rPr>
                  <a:t>режа</a:t>
                </a:r>
                <a:r>
                  <a:rPr lang="en-US" altLang="ru-RU" sz="750" i="1" dirty="0">
                    <a:latin typeface="Segoe UI" panose="020B0502040204020203" pitchFamily="34" charset="0"/>
                    <a:ea typeface="Calibri" panose="020F0502020204030204" pitchFamily="34" charset="0"/>
                    <a:cs typeface="Segoe UI" panose="020B0502040204020203" pitchFamily="34" charset="0"/>
                  </a:rPr>
                  <a:t>)</a:t>
                </a:r>
                <a:endParaRPr lang="en-US" altLang="ru-RU" sz="750" dirty="0">
                  <a:latin typeface="Arial" panose="020B0604020202020204" pitchFamily="34" charset="0"/>
                </a:endParaRPr>
              </a:p>
            </p:txBody>
          </p:sp>
        </p:grpSp>
      </p:grpSp>
      <p:grpSp>
        <p:nvGrpSpPr>
          <p:cNvPr id="47" name="Group 819"/>
          <p:cNvGrpSpPr>
            <a:grpSpLocks/>
          </p:cNvGrpSpPr>
          <p:nvPr/>
        </p:nvGrpSpPr>
        <p:grpSpPr bwMode="auto">
          <a:xfrm>
            <a:off x="6193537" y="1101185"/>
            <a:ext cx="4271705" cy="1607151"/>
            <a:chOff x="0" y="0"/>
            <a:chExt cx="14530" cy="6739"/>
          </a:xfrm>
        </p:grpSpPr>
        <p:grpSp>
          <p:nvGrpSpPr>
            <p:cNvPr id="48" name="Group 864"/>
            <p:cNvGrpSpPr>
              <a:grpSpLocks/>
            </p:cNvGrpSpPr>
            <p:nvPr/>
          </p:nvGrpSpPr>
          <p:grpSpPr bwMode="auto">
            <a:xfrm>
              <a:off x="0" y="0"/>
              <a:ext cx="14530" cy="6739"/>
              <a:chOff x="0" y="0"/>
              <a:chExt cx="14530" cy="6739"/>
            </a:xfrm>
          </p:grpSpPr>
          <p:sp>
            <p:nvSpPr>
              <p:cNvPr id="2983" name="Freeform 865"/>
              <p:cNvSpPr>
                <a:spLocks/>
              </p:cNvSpPr>
              <p:nvPr/>
            </p:nvSpPr>
            <p:spPr bwMode="auto">
              <a:xfrm>
                <a:off x="0" y="0"/>
                <a:ext cx="14530" cy="6739"/>
              </a:xfrm>
              <a:custGeom>
                <a:avLst/>
                <a:gdLst>
                  <a:gd name="T0" fmla="*/ 14369 w 14530"/>
                  <a:gd name="T1" fmla="*/ 0 h 6739"/>
                  <a:gd name="T2" fmla="*/ 160 w 14530"/>
                  <a:gd name="T3" fmla="*/ 0 h 6739"/>
                  <a:gd name="T4" fmla="*/ 152 w 14530"/>
                  <a:gd name="T5" fmla="*/ 0 h 6739"/>
                  <a:gd name="T6" fmla="*/ 88 w 14530"/>
                  <a:gd name="T7" fmla="*/ 17 h 6739"/>
                  <a:gd name="T8" fmla="*/ 37 w 14530"/>
                  <a:gd name="T9" fmla="*/ 58 h 6739"/>
                  <a:gd name="T10" fmla="*/ 6 w 14530"/>
                  <a:gd name="T11" fmla="*/ 116 h 6739"/>
                  <a:gd name="T12" fmla="*/ 0 w 14530"/>
                  <a:gd name="T13" fmla="*/ 160 h 6739"/>
                  <a:gd name="T14" fmla="*/ 0 w 14530"/>
                  <a:gd name="T15" fmla="*/ 6586 h 6739"/>
                  <a:gd name="T16" fmla="*/ 17 w 14530"/>
                  <a:gd name="T17" fmla="*/ 6650 h 6739"/>
                  <a:gd name="T18" fmla="*/ 58 w 14530"/>
                  <a:gd name="T19" fmla="*/ 6701 h 6739"/>
                  <a:gd name="T20" fmla="*/ 116 w 14530"/>
                  <a:gd name="T21" fmla="*/ 6732 h 6739"/>
                  <a:gd name="T22" fmla="*/ 160 w 14530"/>
                  <a:gd name="T23" fmla="*/ 6739 h 6739"/>
                  <a:gd name="T24" fmla="*/ 14377 w 14530"/>
                  <a:gd name="T25" fmla="*/ 6738 h 6739"/>
                  <a:gd name="T26" fmla="*/ 14441 w 14530"/>
                  <a:gd name="T27" fmla="*/ 6721 h 6739"/>
                  <a:gd name="T28" fmla="*/ 14492 w 14530"/>
                  <a:gd name="T29" fmla="*/ 6681 h 6739"/>
                  <a:gd name="T30" fmla="*/ 14523 w 14530"/>
                  <a:gd name="T31" fmla="*/ 6623 h 6739"/>
                  <a:gd name="T32" fmla="*/ 14529 w 14530"/>
                  <a:gd name="T33" fmla="*/ 6578 h 6739"/>
                  <a:gd name="T34" fmla="*/ 14529 w 14530"/>
                  <a:gd name="T35" fmla="*/ 152 h 6739"/>
                  <a:gd name="T36" fmla="*/ 14512 w 14530"/>
                  <a:gd name="T37" fmla="*/ 88 h 6739"/>
                  <a:gd name="T38" fmla="*/ 14471 w 14530"/>
                  <a:gd name="T39" fmla="*/ 37 h 6739"/>
                  <a:gd name="T40" fmla="*/ 14414 w 14530"/>
                  <a:gd name="T41" fmla="*/ 6 h 6739"/>
                  <a:gd name="T42" fmla="*/ 14369 w 14530"/>
                  <a:gd name="T43" fmla="*/ 0 h 6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530" h="6739">
                    <a:moveTo>
                      <a:pt x="14369" y="0"/>
                    </a:moveTo>
                    <a:lnTo>
                      <a:pt x="160" y="0"/>
                    </a:lnTo>
                    <a:lnTo>
                      <a:pt x="152" y="0"/>
                    </a:lnTo>
                    <a:lnTo>
                      <a:pt x="88" y="17"/>
                    </a:lnTo>
                    <a:lnTo>
                      <a:pt x="37" y="58"/>
                    </a:lnTo>
                    <a:lnTo>
                      <a:pt x="6" y="116"/>
                    </a:lnTo>
                    <a:lnTo>
                      <a:pt x="0" y="160"/>
                    </a:lnTo>
                    <a:lnTo>
                      <a:pt x="0" y="6586"/>
                    </a:lnTo>
                    <a:lnTo>
                      <a:pt x="17" y="6650"/>
                    </a:lnTo>
                    <a:lnTo>
                      <a:pt x="58" y="6701"/>
                    </a:lnTo>
                    <a:lnTo>
                      <a:pt x="116" y="6732"/>
                    </a:lnTo>
                    <a:lnTo>
                      <a:pt x="160" y="6739"/>
                    </a:lnTo>
                    <a:lnTo>
                      <a:pt x="14377" y="6738"/>
                    </a:lnTo>
                    <a:lnTo>
                      <a:pt x="14441" y="6721"/>
                    </a:lnTo>
                    <a:lnTo>
                      <a:pt x="14492" y="6681"/>
                    </a:lnTo>
                    <a:lnTo>
                      <a:pt x="14523" y="6623"/>
                    </a:lnTo>
                    <a:lnTo>
                      <a:pt x="14529" y="6578"/>
                    </a:lnTo>
                    <a:lnTo>
                      <a:pt x="14529" y="152"/>
                    </a:lnTo>
                    <a:lnTo>
                      <a:pt x="14512" y="88"/>
                    </a:lnTo>
                    <a:lnTo>
                      <a:pt x="14471" y="37"/>
                    </a:lnTo>
                    <a:lnTo>
                      <a:pt x="14414" y="6"/>
                    </a:lnTo>
                    <a:lnTo>
                      <a:pt x="14369" y="0"/>
                    </a:lnTo>
                    <a:close/>
                  </a:path>
                </a:pathLst>
              </a:custGeom>
              <a:solidFill>
                <a:srgbClr val="E9F1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dirty="0">
                  <a:solidFill>
                    <a:srgbClr val="000000"/>
                  </a:solidFill>
                  <a:latin typeface="Calibri" panose="020F0502020204030204"/>
                </a:endParaRPr>
              </a:p>
            </p:txBody>
          </p:sp>
        </p:grpSp>
        <p:grpSp>
          <p:nvGrpSpPr>
            <p:cNvPr id="49" name="Group 862"/>
            <p:cNvGrpSpPr>
              <a:grpSpLocks/>
            </p:cNvGrpSpPr>
            <p:nvPr/>
          </p:nvGrpSpPr>
          <p:grpSpPr bwMode="auto">
            <a:xfrm>
              <a:off x="5107" y="1184"/>
              <a:ext cx="4302" cy="2312"/>
              <a:chOff x="5107" y="1184"/>
              <a:chExt cx="4302" cy="2312"/>
            </a:xfrm>
          </p:grpSpPr>
          <p:sp>
            <p:nvSpPr>
              <p:cNvPr id="2982" name="Freeform 863"/>
              <p:cNvSpPr>
                <a:spLocks/>
              </p:cNvSpPr>
              <p:nvPr/>
            </p:nvSpPr>
            <p:spPr bwMode="auto">
              <a:xfrm>
                <a:off x="5107" y="1184"/>
                <a:ext cx="4302" cy="2312"/>
              </a:xfrm>
              <a:custGeom>
                <a:avLst/>
                <a:gdLst>
                  <a:gd name="T0" fmla="+- 0 5685 5107"/>
                  <a:gd name="T1" fmla="*/ T0 w 4302"/>
                  <a:gd name="T2" fmla="+- 0 3495 1184"/>
                  <a:gd name="T3" fmla="*/ 3495 h 2312"/>
                  <a:gd name="T4" fmla="+- 0 5700 5107"/>
                  <a:gd name="T5" fmla="*/ T4 w 4302"/>
                  <a:gd name="T6" fmla="+- 0 3266 1184"/>
                  <a:gd name="T7" fmla="*/ 3266 h 2312"/>
                  <a:gd name="T8" fmla="+- 0 5744 5107"/>
                  <a:gd name="T9" fmla="*/ T8 w 4302"/>
                  <a:gd name="T10" fmla="+- 0 3046 1184"/>
                  <a:gd name="T11" fmla="*/ 3046 h 2312"/>
                  <a:gd name="T12" fmla="+- 0 5815 5107"/>
                  <a:gd name="T13" fmla="*/ T12 w 4302"/>
                  <a:gd name="T14" fmla="+- 0 2833 1184"/>
                  <a:gd name="T15" fmla="*/ 2833 h 2312"/>
                  <a:gd name="T16" fmla="+- 0 5914 5107"/>
                  <a:gd name="T17" fmla="*/ T16 w 4302"/>
                  <a:gd name="T18" fmla="+- 0 2634 1184"/>
                  <a:gd name="T19" fmla="*/ 2634 h 2312"/>
                  <a:gd name="T20" fmla="+- 0 6036 5107"/>
                  <a:gd name="T21" fmla="*/ T20 w 4302"/>
                  <a:gd name="T22" fmla="+- 0 2449 1184"/>
                  <a:gd name="T23" fmla="*/ 2449 h 2312"/>
                  <a:gd name="T24" fmla="+- 0 6183 5107"/>
                  <a:gd name="T25" fmla="*/ T24 w 4302"/>
                  <a:gd name="T26" fmla="+- 0 2279 1184"/>
                  <a:gd name="T27" fmla="*/ 2279 h 2312"/>
                  <a:gd name="T28" fmla="+- 0 6351 5107"/>
                  <a:gd name="T29" fmla="*/ T28 w 4302"/>
                  <a:gd name="T30" fmla="+- 0 2129 1184"/>
                  <a:gd name="T31" fmla="*/ 2129 h 2312"/>
                  <a:gd name="T32" fmla="+- 0 6538 5107"/>
                  <a:gd name="T33" fmla="*/ T32 w 4302"/>
                  <a:gd name="T34" fmla="+- 0 2001 1184"/>
                  <a:gd name="T35" fmla="*/ 2001 h 2312"/>
                  <a:gd name="T36" fmla="+- 0 6696 5107"/>
                  <a:gd name="T37" fmla="*/ T36 w 4302"/>
                  <a:gd name="T38" fmla="+- 0 1919 1184"/>
                  <a:gd name="T39" fmla="*/ 1919 h 2312"/>
                  <a:gd name="T40" fmla="+- 0 6858 5107"/>
                  <a:gd name="T41" fmla="*/ T40 w 4302"/>
                  <a:gd name="T42" fmla="+- 0 1854 1184"/>
                  <a:gd name="T43" fmla="*/ 1854 h 2312"/>
                  <a:gd name="T44" fmla="+- 0 7024 5107"/>
                  <a:gd name="T45" fmla="*/ T44 w 4302"/>
                  <a:gd name="T46" fmla="+- 0 1806 1184"/>
                  <a:gd name="T47" fmla="*/ 1806 h 2312"/>
                  <a:gd name="T48" fmla="+- 0 7190 5107"/>
                  <a:gd name="T49" fmla="*/ T48 w 4302"/>
                  <a:gd name="T50" fmla="+- 0 1776 1184"/>
                  <a:gd name="T51" fmla="*/ 1776 h 2312"/>
                  <a:gd name="T52" fmla="+- 0 7358 5107"/>
                  <a:gd name="T53" fmla="*/ T52 w 4302"/>
                  <a:gd name="T54" fmla="+- 0 1762 1184"/>
                  <a:gd name="T55" fmla="*/ 1762 h 2312"/>
                  <a:gd name="T56" fmla="+- 0 7524 5107"/>
                  <a:gd name="T57" fmla="*/ T56 w 4302"/>
                  <a:gd name="T58" fmla="+- 0 1764 1184"/>
                  <a:gd name="T59" fmla="*/ 1764 h 2312"/>
                  <a:gd name="T60" fmla="+- 0 7690 5107"/>
                  <a:gd name="T61" fmla="*/ T60 w 4302"/>
                  <a:gd name="T62" fmla="+- 0 1783 1184"/>
                  <a:gd name="T63" fmla="*/ 1783 h 2312"/>
                  <a:gd name="T64" fmla="+- 0 7854 5107"/>
                  <a:gd name="T65" fmla="*/ T64 w 4302"/>
                  <a:gd name="T66" fmla="+- 0 1816 1184"/>
                  <a:gd name="T67" fmla="*/ 1816 h 2312"/>
                  <a:gd name="T68" fmla="+- 0 8011 5107"/>
                  <a:gd name="T69" fmla="*/ T68 w 4302"/>
                  <a:gd name="T70" fmla="+- 0 1867 1184"/>
                  <a:gd name="T71" fmla="*/ 1867 h 2312"/>
                  <a:gd name="T72" fmla="+- 0 8165 5107"/>
                  <a:gd name="T73" fmla="*/ T72 w 4302"/>
                  <a:gd name="T74" fmla="+- 0 1930 1184"/>
                  <a:gd name="T75" fmla="*/ 1930 h 2312"/>
                  <a:gd name="T76" fmla="+- 0 8312 5107"/>
                  <a:gd name="T77" fmla="*/ T76 w 4302"/>
                  <a:gd name="T78" fmla="+- 0 2010 1184"/>
                  <a:gd name="T79" fmla="*/ 2010 h 2312"/>
                  <a:gd name="T80" fmla="+- 0 8453 5107"/>
                  <a:gd name="T81" fmla="*/ T80 w 4302"/>
                  <a:gd name="T82" fmla="+- 0 2104 1184"/>
                  <a:gd name="T83" fmla="*/ 2104 h 2312"/>
                  <a:gd name="T84" fmla="+- 0 8583 5107"/>
                  <a:gd name="T85" fmla="*/ T84 w 4302"/>
                  <a:gd name="T86" fmla="+- 0 2211 1184"/>
                  <a:gd name="T87" fmla="*/ 2211 h 2312"/>
                  <a:gd name="T88" fmla="+- 0 8705 5107"/>
                  <a:gd name="T89" fmla="*/ T88 w 4302"/>
                  <a:gd name="T90" fmla="+- 0 2333 1184"/>
                  <a:gd name="T91" fmla="*/ 2333 h 2312"/>
                  <a:gd name="T92" fmla="+- 0 8814 5107"/>
                  <a:gd name="T93" fmla="*/ T92 w 4302"/>
                  <a:gd name="T94" fmla="+- 0 2468 1184"/>
                  <a:gd name="T95" fmla="*/ 2468 h 2312"/>
                  <a:gd name="T96" fmla="+- 0 8911 5107"/>
                  <a:gd name="T97" fmla="*/ T96 w 4302"/>
                  <a:gd name="T98" fmla="+- 0 2615 1184"/>
                  <a:gd name="T99" fmla="*/ 2615 h 2312"/>
                  <a:gd name="T100" fmla="+- 0 9329 5107"/>
                  <a:gd name="T101" fmla="*/ T100 w 4302"/>
                  <a:gd name="T102" fmla="+- 0 2192 1184"/>
                  <a:gd name="T103" fmla="*/ 2192 h 2312"/>
                  <a:gd name="T104" fmla="+- 0 9142 5107"/>
                  <a:gd name="T105" fmla="*/ T104 w 4302"/>
                  <a:gd name="T106" fmla="+- 0 1955 1184"/>
                  <a:gd name="T107" fmla="*/ 1955 h 2312"/>
                  <a:gd name="T108" fmla="+- 0 8930 5107"/>
                  <a:gd name="T109" fmla="*/ T108 w 4302"/>
                  <a:gd name="T110" fmla="+- 0 1745 1184"/>
                  <a:gd name="T111" fmla="*/ 1745 h 2312"/>
                  <a:gd name="T112" fmla="+- 0 8692 5107"/>
                  <a:gd name="T113" fmla="*/ T112 w 4302"/>
                  <a:gd name="T114" fmla="+- 0 1566 1184"/>
                  <a:gd name="T115" fmla="*/ 1566 h 2312"/>
                  <a:gd name="T116" fmla="+- 0 8501 5107"/>
                  <a:gd name="T117" fmla="*/ T116 w 4302"/>
                  <a:gd name="T118" fmla="+- 0 1453 1184"/>
                  <a:gd name="T119" fmla="*/ 1453 h 2312"/>
                  <a:gd name="T120" fmla="+- 0 8366 5107"/>
                  <a:gd name="T121" fmla="*/ T120 w 4302"/>
                  <a:gd name="T122" fmla="+- 0 1388 1184"/>
                  <a:gd name="T123" fmla="*/ 1388 h 2312"/>
                  <a:gd name="T124" fmla="+- 0 8230 5107"/>
                  <a:gd name="T125" fmla="*/ T124 w 4302"/>
                  <a:gd name="T126" fmla="+- 0 1331 1184"/>
                  <a:gd name="T127" fmla="*/ 1331 h 2312"/>
                  <a:gd name="T128" fmla="+- 0 8089 5107"/>
                  <a:gd name="T129" fmla="*/ T128 w 4302"/>
                  <a:gd name="T130" fmla="+- 0 1282 1184"/>
                  <a:gd name="T131" fmla="*/ 1282 h 2312"/>
                  <a:gd name="T132" fmla="+- 0 7944 5107"/>
                  <a:gd name="T133" fmla="*/ T132 w 4302"/>
                  <a:gd name="T134" fmla="+- 0 1245 1184"/>
                  <a:gd name="T135" fmla="*/ 1245 h 2312"/>
                  <a:gd name="T136" fmla="+- 0 7797 5107"/>
                  <a:gd name="T137" fmla="*/ T136 w 4302"/>
                  <a:gd name="T138" fmla="+- 0 1215 1184"/>
                  <a:gd name="T139" fmla="*/ 1215 h 2312"/>
                  <a:gd name="T140" fmla="+- 0 7646 5107"/>
                  <a:gd name="T141" fmla="*/ T140 w 4302"/>
                  <a:gd name="T142" fmla="+- 0 1194 1184"/>
                  <a:gd name="T143" fmla="*/ 1194 h 2312"/>
                  <a:gd name="T144" fmla="+- 0 7419 5107"/>
                  <a:gd name="T145" fmla="*/ T144 w 4302"/>
                  <a:gd name="T146" fmla="+- 0 1184 1184"/>
                  <a:gd name="T147" fmla="*/ 1184 h 2312"/>
                  <a:gd name="T148" fmla="+- 0 7181 5107"/>
                  <a:gd name="T149" fmla="*/ T148 w 4302"/>
                  <a:gd name="T150" fmla="+- 0 1196 1184"/>
                  <a:gd name="T151" fmla="*/ 1196 h 2312"/>
                  <a:gd name="T152" fmla="+- 0 6952 5107"/>
                  <a:gd name="T153" fmla="*/ T152 w 4302"/>
                  <a:gd name="T154" fmla="+- 0 1230 1184"/>
                  <a:gd name="T155" fmla="*/ 1230 h 2312"/>
                  <a:gd name="T156" fmla="+- 0 6731 5107"/>
                  <a:gd name="T157" fmla="*/ T156 w 4302"/>
                  <a:gd name="T158" fmla="+- 0 1287 1184"/>
                  <a:gd name="T159" fmla="*/ 1287 h 2312"/>
                  <a:gd name="T160" fmla="+- 0 6519 5107"/>
                  <a:gd name="T161" fmla="*/ T160 w 4302"/>
                  <a:gd name="T162" fmla="+- 0 1364 1184"/>
                  <a:gd name="T163" fmla="*/ 1364 h 2312"/>
                  <a:gd name="T164" fmla="+- 0 6318 5107"/>
                  <a:gd name="T165" fmla="*/ T164 w 4302"/>
                  <a:gd name="T166" fmla="+- 0 1463 1184"/>
                  <a:gd name="T167" fmla="*/ 1463 h 2312"/>
                  <a:gd name="T168" fmla="+- 0 6126 5107"/>
                  <a:gd name="T169" fmla="*/ T168 w 4302"/>
                  <a:gd name="T170" fmla="+- 0 1579 1184"/>
                  <a:gd name="T171" fmla="*/ 1579 h 2312"/>
                  <a:gd name="T172" fmla="+- 0 5948 5107"/>
                  <a:gd name="T173" fmla="*/ T172 w 4302"/>
                  <a:gd name="T174" fmla="+- 0 1711 1184"/>
                  <a:gd name="T175" fmla="*/ 1711 h 2312"/>
                  <a:gd name="T176" fmla="+- 0 5784 5107"/>
                  <a:gd name="T177" fmla="*/ T176 w 4302"/>
                  <a:gd name="T178" fmla="+- 0 1860 1184"/>
                  <a:gd name="T179" fmla="*/ 1860 h 2312"/>
                  <a:gd name="T180" fmla="+- 0 5635 5107"/>
                  <a:gd name="T181" fmla="*/ T180 w 4302"/>
                  <a:gd name="T182" fmla="+- 0 2024 1184"/>
                  <a:gd name="T183" fmla="*/ 2024 h 2312"/>
                  <a:gd name="T184" fmla="+- 0 5502 5107"/>
                  <a:gd name="T185" fmla="*/ T184 w 4302"/>
                  <a:gd name="T186" fmla="+- 0 2203 1184"/>
                  <a:gd name="T187" fmla="*/ 2203 h 2312"/>
                  <a:gd name="T188" fmla="+- 0 5387 5107"/>
                  <a:gd name="T189" fmla="*/ T188 w 4302"/>
                  <a:gd name="T190" fmla="+- 0 2392 1184"/>
                  <a:gd name="T191" fmla="*/ 2392 h 2312"/>
                  <a:gd name="T192" fmla="+- 0 5288 5107"/>
                  <a:gd name="T193" fmla="*/ T192 w 4302"/>
                  <a:gd name="T194" fmla="+- 0 2596 1184"/>
                  <a:gd name="T195" fmla="*/ 2596 h 2312"/>
                  <a:gd name="T196" fmla="+- 0 5210 5107"/>
                  <a:gd name="T197" fmla="*/ T196 w 4302"/>
                  <a:gd name="T198" fmla="+- 0 2808 1184"/>
                  <a:gd name="T199" fmla="*/ 2808 h 2312"/>
                  <a:gd name="T200" fmla="+- 0 5153 5107"/>
                  <a:gd name="T201" fmla="*/ T200 w 4302"/>
                  <a:gd name="T202" fmla="+- 0 3029 1184"/>
                  <a:gd name="T203" fmla="*/ 3029 h 2312"/>
                  <a:gd name="T204" fmla="+- 0 5120 5107"/>
                  <a:gd name="T205" fmla="*/ T204 w 4302"/>
                  <a:gd name="T206" fmla="+- 0 3258 1184"/>
                  <a:gd name="T207" fmla="*/ 3258 h 2312"/>
                  <a:gd name="T208" fmla="+- 0 5107 5107"/>
                  <a:gd name="T209" fmla="*/ T208 w 4302"/>
                  <a:gd name="T210" fmla="+- 0 3495 1184"/>
                  <a:gd name="T211" fmla="*/ 3495 h 231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Lst>
                <a:rect l="0" t="0" r="r" b="b"/>
                <a:pathLst>
                  <a:path w="4302" h="2312">
                    <a:moveTo>
                      <a:pt x="0" y="2311"/>
                    </a:moveTo>
                    <a:lnTo>
                      <a:pt x="578" y="2311"/>
                    </a:lnTo>
                    <a:lnTo>
                      <a:pt x="582" y="2196"/>
                    </a:lnTo>
                    <a:lnTo>
                      <a:pt x="593" y="2082"/>
                    </a:lnTo>
                    <a:lnTo>
                      <a:pt x="612" y="1971"/>
                    </a:lnTo>
                    <a:lnTo>
                      <a:pt x="637" y="1862"/>
                    </a:lnTo>
                    <a:lnTo>
                      <a:pt x="668" y="1754"/>
                    </a:lnTo>
                    <a:lnTo>
                      <a:pt x="708" y="1649"/>
                    </a:lnTo>
                    <a:lnTo>
                      <a:pt x="754" y="1548"/>
                    </a:lnTo>
                    <a:lnTo>
                      <a:pt x="807" y="1450"/>
                    </a:lnTo>
                    <a:lnTo>
                      <a:pt x="864" y="1355"/>
                    </a:lnTo>
                    <a:lnTo>
                      <a:pt x="929" y="1265"/>
                    </a:lnTo>
                    <a:lnTo>
                      <a:pt x="998" y="1179"/>
                    </a:lnTo>
                    <a:lnTo>
                      <a:pt x="1076" y="1095"/>
                    </a:lnTo>
                    <a:lnTo>
                      <a:pt x="1156" y="1017"/>
                    </a:lnTo>
                    <a:lnTo>
                      <a:pt x="1244" y="945"/>
                    </a:lnTo>
                    <a:lnTo>
                      <a:pt x="1334" y="878"/>
                    </a:lnTo>
                    <a:lnTo>
                      <a:pt x="1431" y="817"/>
                    </a:lnTo>
                    <a:lnTo>
                      <a:pt x="1509" y="773"/>
                    </a:lnTo>
                    <a:lnTo>
                      <a:pt x="1589" y="735"/>
                    </a:lnTo>
                    <a:lnTo>
                      <a:pt x="1669" y="699"/>
                    </a:lnTo>
                    <a:lnTo>
                      <a:pt x="1751" y="670"/>
                    </a:lnTo>
                    <a:lnTo>
                      <a:pt x="1833" y="645"/>
                    </a:lnTo>
                    <a:lnTo>
                      <a:pt x="1917" y="622"/>
                    </a:lnTo>
                    <a:lnTo>
                      <a:pt x="1999" y="605"/>
                    </a:lnTo>
                    <a:lnTo>
                      <a:pt x="2083" y="592"/>
                    </a:lnTo>
                    <a:lnTo>
                      <a:pt x="2167" y="584"/>
                    </a:lnTo>
                    <a:lnTo>
                      <a:pt x="2251" y="578"/>
                    </a:lnTo>
                    <a:lnTo>
                      <a:pt x="2335" y="578"/>
                    </a:lnTo>
                    <a:lnTo>
                      <a:pt x="2417" y="580"/>
                    </a:lnTo>
                    <a:lnTo>
                      <a:pt x="2501" y="588"/>
                    </a:lnTo>
                    <a:lnTo>
                      <a:pt x="2583" y="599"/>
                    </a:lnTo>
                    <a:lnTo>
                      <a:pt x="2665" y="613"/>
                    </a:lnTo>
                    <a:lnTo>
                      <a:pt x="2747" y="632"/>
                    </a:lnTo>
                    <a:lnTo>
                      <a:pt x="2827" y="655"/>
                    </a:lnTo>
                    <a:lnTo>
                      <a:pt x="2904" y="683"/>
                    </a:lnTo>
                    <a:lnTo>
                      <a:pt x="2982" y="712"/>
                    </a:lnTo>
                    <a:lnTo>
                      <a:pt x="3058" y="746"/>
                    </a:lnTo>
                    <a:lnTo>
                      <a:pt x="3133" y="784"/>
                    </a:lnTo>
                    <a:lnTo>
                      <a:pt x="3205" y="826"/>
                    </a:lnTo>
                    <a:lnTo>
                      <a:pt x="3276" y="870"/>
                    </a:lnTo>
                    <a:lnTo>
                      <a:pt x="3346" y="920"/>
                    </a:lnTo>
                    <a:lnTo>
                      <a:pt x="3413" y="971"/>
                    </a:lnTo>
                    <a:lnTo>
                      <a:pt x="3476" y="1027"/>
                    </a:lnTo>
                    <a:lnTo>
                      <a:pt x="3539" y="1086"/>
                    </a:lnTo>
                    <a:lnTo>
                      <a:pt x="3598" y="1149"/>
                    </a:lnTo>
                    <a:lnTo>
                      <a:pt x="3655" y="1214"/>
                    </a:lnTo>
                    <a:lnTo>
                      <a:pt x="3707" y="1284"/>
                    </a:lnTo>
                    <a:lnTo>
                      <a:pt x="3758" y="1355"/>
                    </a:lnTo>
                    <a:lnTo>
                      <a:pt x="3804" y="1431"/>
                    </a:lnTo>
                    <a:lnTo>
                      <a:pt x="4302" y="1139"/>
                    </a:lnTo>
                    <a:lnTo>
                      <a:pt x="4222" y="1008"/>
                    </a:lnTo>
                    <a:lnTo>
                      <a:pt x="4132" y="887"/>
                    </a:lnTo>
                    <a:lnTo>
                      <a:pt x="4035" y="771"/>
                    </a:lnTo>
                    <a:lnTo>
                      <a:pt x="3932" y="664"/>
                    </a:lnTo>
                    <a:lnTo>
                      <a:pt x="3823" y="561"/>
                    </a:lnTo>
                    <a:lnTo>
                      <a:pt x="3705" y="468"/>
                    </a:lnTo>
                    <a:lnTo>
                      <a:pt x="3585" y="382"/>
                    </a:lnTo>
                    <a:lnTo>
                      <a:pt x="3459" y="304"/>
                    </a:lnTo>
                    <a:lnTo>
                      <a:pt x="3394" y="269"/>
                    </a:lnTo>
                    <a:lnTo>
                      <a:pt x="3327" y="235"/>
                    </a:lnTo>
                    <a:lnTo>
                      <a:pt x="3259" y="204"/>
                    </a:lnTo>
                    <a:lnTo>
                      <a:pt x="3192" y="174"/>
                    </a:lnTo>
                    <a:lnTo>
                      <a:pt x="3123" y="147"/>
                    </a:lnTo>
                    <a:lnTo>
                      <a:pt x="3051" y="122"/>
                    </a:lnTo>
                    <a:lnTo>
                      <a:pt x="2982" y="98"/>
                    </a:lnTo>
                    <a:lnTo>
                      <a:pt x="2908" y="77"/>
                    </a:lnTo>
                    <a:lnTo>
                      <a:pt x="2837" y="61"/>
                    </a:lnTo>
                    <a:lnTo>
                      <a:pt x="2763" y="44"/>
                    </a:lnTo>
                    <a:lnTo>
                      <a:pt x="2690" y="31"/>
                    </a:lnTo>
                    <a:lnTo>
                      <a:pt x="2614" y="19"/>
                    </a:lnTo>
                    <a:lnTo>
                      <a:pt x="2539" y="10"/>
                    </a:lnTo>
                    <a:lnTo>
                      <a:pt x="2463" y="4"/>
                    </a:lnTo>
                    <a:lnTo>
                      <a:pt x="2312" y="0"/>
                    </a:lnTo>
                    <a:lnTo>
                      <a:pt x="2192" y="2"/>
                    </a:lnTo>
                    <a:lnTo>
                      <a:pt x="2074" y="12"/>
                    </a:lnTo>
                    <a:lnTo>
                      <a:pt x="1959" y="27"/>
                    </a:lnTo>
                    <a:lnTo>
                      <a:pt x="1845" y="46"/>
                    </a:lnTo>
                    <a:lnTo>
                      <a:pt x="1734" y="73"/>
                    </a:lnTo>
                    <a:lnTo>
                      <a:pt x="1624" y="103"/>
                    </a:lnTo>
                    <a:lnTo>
                      <a:pt x="1517" y="140"/>
                    </a:lnTo>
                    <a:lnTo>
                      <a:pt x="1412" y="180"/>
                    </a:lnTo>
                    <a:lnTo>
                      <a:pt x="1309" y="227"/>
                    </a:lnTo>
                    <a:lnTo>
                      <a:pt x="1211" y="279"/>
                    </a:lnTo>
                    <a:lnTo>
                      <a:pt x="1112" y="334"/>
                    </a:lnTo>
                    <a:lnTo>
                      <a:pt x="1019" y="395"/>
                    </a:lnTo>
                    <a:lnTo>
                      <a:pt x="929" y="458"/>
                    </a:lnTo>
                    <a:lnTo>
                      <a:pt x="841" y="527"/>
                    </a:lnTo>
                    <a:lnTo>
                      <a:pt x="757" y="601"/>
                    </a:lnTo>
                    <a:lnTo>
                      <a:pt x="677" y="676"/>
                    </a:lnTo>
                    <a:lnTo>
                      <a:pt x="601" y="756"/>
                    </a:lnTo>
                    <a:lnTo>
                      <a:pt x="528" y="840"/>
                    </a:lnTo>
                    <a:lnTo>
                      <a:pt x="458" y="929"/>
                    </a:lnTo>
                    <a:lnTo>
                      <a:pt x="395" y="1019"/>
                    </a:lnTo>
                    <a:lnTo>
                      <a:pt x="334" y="1111"/>
                    </a:lnTo>
                    <a:lnTo>
                      <a:pt x="280" y="1208"/>
                    </a:lnTo>
                    <a:lnTo>
                      <a:pt x="227" y="1309"/>
                    </a:lnTo>
                    <a:lnTo>
                      <a:pt x="181" y="1412"/>
                    </a:lnTo>
                    <a:lnTo>
                      <a:pt x="141" y="1517"/>
                    </a:lnTo>
                    <a:lnTo>
                      <a:pt x="103" y="1624"/>
                    </a:lnTo>
                    <a:lnTo>
                      <a:pt x="74" y="1733"/>
                    </a:lnTo>
                    <a:lnTo>
                      <a:pt x="46" y="1845"/>
                    </a:lnTo>
                    <a:lnTo>
                      <a:pt x="27" y="1958"/>
                    </a:lnTo>
                    <a:lnTo>
                      <a:pt x="13" y="2074"/>
                    </a:lnTo>
                    <a:lnTo>
                      <a:pt x="2" y="2192"/>
                    </a:lnTo>
                    <a:lnTo>
                      <a:pt x="0" y="2311"/>
                    </a:lnTo>
                    <a:close/>
                  </a:path>
                </a:pathLst>
              </a:custGeom>
              <a:solidFill>
                <a:srgbClr val="005A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0" name="Group 860"/>
            <p:cNvGrpSpPr>
              <a:grpSpLocks/>
            </p:cNvGrpSpPr>
            <p:nvPr/>
          </p:nvGrpSpPr>
          <p:grpSpPr bwMode="auto">
            <a:xfrm>
              <a:off x="5107" y="1184"/>
              <a:ext cx="4302" cy="2312"/>
              <a:chOff x="5107" y="1184"/>
              <a:chExt cx="4302" cy="2312"/>
            </a:xfrm>
          </p:grpSpPr>
          <p:sp>
            <p:nvSpPr>
              <p:cNvPr id="2981" name="Freeform 861"/>
              <p:cNvSpPr>
                <a:spLocks/>
              </p:cNvSpPr>
              <p:nvPr/>
            </p:nvSpPr>
            <p:spPr bwMode="auto">
              <a:xfrm>
                <a:off x="5107" y="1184"/>
                <a:ext cx="4302" cy="2312"/>
              </a:xfrm>
              <a:custGeom>
                <a:avLst/>
                <a:gdLst>
                  <a:gd name="T0" fmla="+- 0 5109 5107"/>
                  <a:gd name="T1" fmla="*/ T0 w 4302"/>
                  <a:gd name="T2" fmla="+- 0 3376 1184"/>
                  <a:gd name="T3" fmla="*/ 3376 h 2312"/>
                  <a:gd name="T4" fmla="+- 0 5134 5107"/>
                  <a:gd name="T5" fmla="*/ T4 w 4302"/>
                  <a:gd name="T6" fmla="+- 0 3142 1184"/>
                  <a:gd name="T7" fmla="*/ 3142 h 2312"/>
                  <a:gd name="T8" fmla="+- 0 5181 5107"/>
                  <a:gd name="T9" fmla="*/ T8 w 4302"/>
                  <a:gd name="T10" fmla="+- 0 2917 1184"/>
                  <a:gd name="T11" fmla="*/ 2917 h 2312"/>
                  <a:gd name="T12" fmla="+- 0 5248 5107"/>
                  <a:gd name="T13" fmla="*/ T12 w 4302"/>
                  <a:gd name="T14" fmla="+- 0 2701 1184"/>
                  <a:gd name="T15" fmla="*/ 2701 h 2312"/>
                  <a:gd name="T16" fmla="+- 0 5334 5107"/>
                  <a:gd name="T17" fmla="*/ T16 w 4302"/>
                  <a:gd name="T18" fmla="+- 0 2493 1184"/>
                  <a:gd name="T19" fmla="*/ 2493 h 2312"/>
                  <a:gd name="T20" fmla="+- 0 5441 5107"/>
                  <a:gd name="T21" fmla="*/ T20 w 4302"/>
                  <a:gd name="T22" fmla="+- 0 2295 1184"/>
                  <a:gd name="T23" fmla="*/ 2295 h 2312"/>
                  <a:gd name="T24" fmla="+- 0 5565 5107"/>
                  <a:gd name="T25" fmla="*/ T24 w 4302"/>
                  <a:gd name="T26" fmla="+- 0 2113 1184"/>
                  <a:gd name="T27" fmla="*/ 2113 h 2312"/>
                  <a:gd name="T28" fmla="+- 0 5708 5107"/>
                  <a:gd name="T29" fmla="*/ T28 w 4302"/>
                  <a:gd name="T30" fmla="+- 0 1940 1184"/>
                  <a:gd name="T31" fmla="*/ 1940 h 2312"/>
                  <a:gd name="T32" fmla="+- 0 5864 5107"/>
                  <a:gd name="T33" fmla="*/ T32 w 4302"/>
                  <a:gd name="T34" fmla="+- 0 1785 1184"/>
                  <a:gd name="T35" fmla="*/ 1785 h 2312"/>
                  <a:gd name="T36" fmla="+- 0 6036 5107"/>
                  <a:gd name="T37" fmla="*/ T36 w 4302"/>
                  <a:gd name="T38" fmla="+- 0 1642 1184"/>
                  <a:gd name="T39" fmla="*/ 1642 h 2312"/>
                  <a:gd name="T40" fmla="+- 0 6219 5107"/>
                  <a:gd name="T41" fmla="*/ T40 w 4302"/>
                  <a:gd name="T42" fmla="+- 0 1518 1184"/>
                  <a:gd name="T43" fmla="*/ 1518 h 2312"/>
                  <a:gd name="T44" fmla="+- 0 6416 5107"/>
                  <a:gd name="T45" fmla="*/ T44 w 4302"/>
                  <a:gd name="T46" fmla="+- 0 1411 1184"/>
                  <a:gd name="T47" fmla="*/ 1411 h 2312"/>
                  <a:gd name="T48" fmla="+- 0 6624 5107"/>
                  <a:gd name="T49" fmla="*/ T48 w 4302"/>
                  <a:gd name="T50" fmla="+- 0 1324 1184"/>
                  <a:gd name="T51" fmla="*/ 1324 h 2312"/>
                  <a:gd name="T52" fmla="+- 0 6841 5107"/>
                  <a:gd name="T53" fmla="*/ T52 w 4302"/>
                  <a:gd name="T54" fmla="+- 0 1257 1184"/>
                  <a:gd name="T55" fmla="*/ 1257 h 2312"/>
                  <a:gd name="T56" fmla="+- 0 7066 5107"/>
                  <a:gd name="T57" fmla="*/ T56 w 4302"/>
                  <a:gd name="T58" fmla="+- 0 1211 1184"/>
                  <a:gd name="T59" fmla="*/ 1211 h 2312"/>
                  <a:gd name="T60" fmla="+- 0 7299 5107"/>
                  <a:gd name="T61" fmla="*/ T60 w 4302"/>
                  <a:gd name="T62" fmla="+- 0 1186 1184"/>
                  <a:gd name="T63" fmla="*/ 1186 h 2312"/>
                  <a:gd name="T64" fmla="+- 0 7494 5107"/>
                  <a:gd name="T65" fmla="*/ T64 w 4302"/>
                  <a:gd name="T66" fmla="+- 0 1186 1184"/>
                  <a:gd name="T67" fmla="*/ 1186 h 2312"/>
                  <a:gd name="T68" fmla="+- 0 7646 5107"/>
                  <a:gd name="T69" fmla="*/ T68 w 4302"/>
                  <a:gd name="T70" fmla="+- 0 1194 1184"/>
                  <a:gd name="T71" fmla="*/ 1194 h 2312"/>
                  <a:gd name="T72" fmla="+- 0 7797 5107"/>
                  <a:gd name="T73" fmla="*/ T72 w 4302"/>
                  <a:gd name="T74" fmla="+- 0 1215 1184"/>
                  <a:gd name="T75" fmla="*/ 1215 h 2312"/>
                  <a:gd name="T76" fmla="+- 0 7944 5107"/>
                  <a:gd name="T77" fmla="*/ T76 w 4302"/>
                  <a:gd name="T78" fmla="+- 0 1245 1184"/>
                  <a:gd name="T79" fmla="*/ 1245 h 2312"/>
                  <a:gd name="T80" fmla="+- 0 8089 5107"/>
                  <a:gd name="T81" fmla="*/ T80 w 4302"/>
                  <a:gd name="T82" fmla="+- 0 1282 1184"/>
                  <a:gd name="T83" fmla="*/ 1282 h 2312"/>
                  <a:gd name="T84" fmla="+- 0 8230 5107"/>
                  <a:gd name="T85" fmla="*/ T84 w 4302"/>
                  <a:gd name="T86" fmla="+- 0 1331 1184"/>
                  <a:gd name="T87" fmla="*/ 1331 h 2312"/>
                  <a:gd name="T88" fmla="+- 0 8366 5107"/>
                  <a:gd name="T89" fmla="*/ T88 w 4302"/>
                  <a:gd name="T90" fmla="+- 0 1388 1184"/>
                  <a:gd name="T91" fmla="*/ 1388 h 2312"/>
                  <a:gd name="T92" fmla="+- 0 8501 5107"/>
                  <a:gd name="T93" fmla="*/ T92 w 4302"/>
                  <a:gd name="T94" fmla="+- 0 1453 1184"/>
                  <a:gd name="T95" fmla="*/ 1453 h 2312"/>
                  <a:gd name="T96" fmla="+- 0 8692 5107"/>
                  <a:gd name="T97" fmla="*/ T96 w 4302"/>
                  <a:gd name="T98" fmla="+- 0 1566 1184"/>
                  <a:gd name="T99" fmla="*/ 1566 h 2312"/>
                  <a:gd name="T100" fmla="+- 0 8930 5107"/>
                  <a:gd name="T101" fmla="*/ T100 w 4302"/>
                  <a:gd name="T102" fmla="+- 0 1745 1184"/>
                  <a:gd name="T103" fmla="*/ 1745 h 2312"/>
                  <a:gd name="T104" fmla="+- 0 9142 5107"/>
                  <a:gd name="T105" fmla="*/ T104 w 4302"/>
                  <a:gd name="T106" fmla="+- 0 1955 1184"/>
                  <a:gd name="T107" fmla="*/ 1955 h 2312"/>
                  <a:gd name="T108" fmla="+- 0 9329 5107"/>
                  <a:gd name="T109" fmla="*/ T108 w 4302"/>
                  <a:gd name="T110" fmla="+- 0 2192 1184"/>
                  <a:gd name="T111" fmla="*/ 2192 h 2312"/>
                  <a:gd name="T112" fmla="+- 0 8911 5107"/>
                  <a:gd name="T113" fmla="*/ T112 w 4302"/>
                  <a:gd name="T114" fmla="+- 0 2615 1184"/>
                  <a:gd name="T115" fmla="*/ 2615 h 2312"/>
                  <a:gd name="T116" fmla="+- 0 8814 5107"/>
                  <a:gd name="T117" fmla="*/ T116 w 4302"/>
                  <a:gd name="T118" fmla="+- 0 2468 1184"/>
                  <a:gd name="T119" fmla="*/ 2468 h 2312"/>
                  <a:gd name="T120" fmla="+- 0 8705 5107"/>
                  <a:gd name="T121" fmla="*/ T120 w 4302"/>
                  <a:gd name="T122" fmla="+- 0 2333 1184"/>
                  <a:gd name="T123" fmla="*/ 2333 h 2312"/>
                  <a:gd name="T124" fmla="+- 0 8583 5107"/>
                  <a:gd name="T125" fmla="*/ T124 w 4302"/>
                  <a:gd name="T126" fmla="+- 0 2211 1184"/>
                  <a:gd name="T127" fmla="*/ 2211 h 2312"/>
                  <a:gd name="T128" fmla="+- 0 8453 5107"/>
                  <a:gd name="T129" fmla="*/ T128 w 4302"/>
                  <a:gd name="T130" fmla="+- 0 2104 1184"/>
                  <a:gd name="T131" fmla="*/ 2104 h 2312"/>
                  <a:gd name="T132" fmla="+- 0 8312 5107"/>
                  <a:gd name="T133" fmla="*/ T132 w 4302"/>
                  <a:gd name="T134" fmla="+- 0 2010 1184"/>
                  <a:gd name="T135" fmla="*/ 2010 h 2312"/>
                  <a:gd name="T136" fmla="+- 0 8165 5107"/>
                  <a:gd name="T137" fmla="*/ T136 w 4302"/>
                  <a:gd name="T138" fmla="+- 0 1930 1184"/>
                  <a:gd name="T139" fmla="*/ 1930 h 2312"/>
                  <a:gd name="T140" fmla="+- 0 8011 5107"/>
                  <a:gd name="T141" fmla="*/ T140 w 4302"/>
                  <a:gd name="T142" fmla="+- 0 1867 1184"/>
                  <a:gd name="T143" fmla="*/ 1867 h 2312"/>
                  <a:gd name="T144" fmla="+- 0 7854 5107"/>
                  <a:gd name="T145" fmla="*/ T144 w 4302"/>
                  <a:gd name="T146" fmla="+- 0 1816 1184"/>
                  <a:gd name="T147" fmla="*/ 1816 h 2312"/>
                  <a:gd name="T148" fmla="+- 0 7690 5107"/>
                  <a:gd name="T149" fmla="*/ T148 w 4302"/>
                  <a:gd name="T150" fmla="+- 0 1783 1184"/>
                  <a:gd name="T151" fmla="*/ 1783 h 2312"/>
                  <a:gd name="T152" fmla="+- 0 7524 5107"/>
                  <a:gd name="T153" fmla="*/ T152 w 4302"/>
                  <a:gd name="T154" fmla="+- 0 1764 1184"/>
                  <a:gd name="T155" fmla="*/ 1764 h 2312"/>
                  <a:gd name="T156" fmla="+- 0 7358 5107"/>
                  <a:gd name="T157" fmla="*/ T156 w 4302"/>
                  <a:gd name="T158" fmla="+- 0 1762 1184"/>
                  <a:gd name="T159" fmla="*/ 1762 h 2312"/>
                  <a:gd name="T160" fmla="+- 0 7190 5107"/>
                  <a:gd name="T161" fmla="*/ T160 w 4302"/>
                  <a:gd name="T162" fmla="+- 0 1776 1184"/>
                  <a:gd name="T163" fmla="*/ 1776 h 2312"/>
                  <a:gd name="T164" fmla="+- 0 7024 5107"/>
                  <a:gd name="T165" fmla="*/ T164 w 4302"/>
                  <a:gd name="T166" fmla="+- 0 1806 1184"/>
                  <a:gd name="T167" fmla="*/ 1806 h 2312"/>
                  <a:gd name="T168" fmla="+- 0 6858 5107"/>
                  <a:gd name="T169" fmla="*/ T168 w 4302"/>
                  <a:gd name="T170" fmla="+- 0 1854 1184"/>
                  <a:gd name="T171" fmla="*/ 1854 h 2312"/>
                  <a:gd name="T172" fmla="+- 0 6696 5107"/>
                  <a:gd name="T173" fmla="*/ T172 w 4302"/>
                  <a:gd name="T174" fmla="+- 0 1919 1184"/>
                  <a:gd name="T175" fmla="*/ 1919 h 2312"/>
                  <a:gd name="T176" fmla="+- 0 6538 5107"/>
                  <a:gd name="T177" fmla="*/ T176 w 4302"/>
                  <a:gd name="T178" fmla="+- 0 2001 1184"/>
                  <a:gd name="T179" fmla="*/ 2001 h 2312"/>
                  <a:gd name="T180" fmla="+- 0 6351 5107"/>
                  <a:gd name="T181" fmla="*/ T180 w 4302"/>
                  <a:gd name="T182" fmla="+- 0 2129 1184"/>
                  <a:gd name="T183" fmla="*/ 2129 h 2312"/>
                  <a:gd name="T184" fmla="+- 0 6183 5107"/>
                  <a:gd name="T185" fmla="*/ T184 w 4302"/>
                  <a:gd name="T186" fmla="+- 0 2279 1184"/>
                  <a:gd name="T187" fmla="*/ 2279 h 2312"/>
                  <a:gd name="T188" fmla="+- 0 6036 5107"/>
                  <a:gd name="T189" fmla="*/ T188 w 4302"/>
                  <a:gd name="T190" fmla="+- 0 2449 1184"/>
                  <a:gd name="T191" fmla="*/ 2449 h 2312"/>
                  <a:gd name="T192" fmla="+- 0 5914 5107"/>
                  <a:gd name="T193" fmla="*/ T192 w 4302"/>
                  <a:gd name="T194" fmla="+- 0 2634 1184"/>
                  <a:gd name="T195" fmla="*/ 2634 h 2312"/>
                  <a:gd name="T196" fmla="+- 0 5815 5107"/>
                  <a:gd name="T197" fmla="*/ T196 w 4302"/>
                  <a:gd name="T198" fmla="+- 0 2833 1184"/>
                  <a:gd name="T199" fmla="*/ 2833 h 2312"/>
                  <a:gd name="T200" fmla="+- 0 5744 5107"/>
                  <a:gd name="T201" fmla="*/ T200 w 4302"/>
                  <a:gd name="T202" fmla="+- 0 3046 1184"/>
                  <a:gd name="T203" fmla="*/ 3046 h 2312"/>
                  <a:gd name="T204" fmla="+- 0 5700 5107"/>
                  <a:gd name="T205" fmla="*/ T204 w 4302"/>
                  <a:gd name="T206" fmla="+- 0 3266 1184"/>
                  <a:gd name="T207" fmla="*/ 3266 h 2312"/>
                  <a:gd name="T208" fmla="+- 0 5685 5107"/>
                  <a:gd name="T209" fmla="*/ T208 w 4302"/>
                  <a:gd name="T210" fmla="+- 0 3495 1184"/>
                  <a:gd name="T211" fmla="*/ 3495 h 231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Lst>
                <a:rect l="0" t="0" r="r" b="b"/>
                <a:pathLst>
                  <a:path w="4302" h="2312">
                    <a:moveTo>
                      <a:pt x="0" y="2311"/>
                    </a:moveTo>
                    <a:lnTo>
                      <a:pt x="2" y="2192"/>
                    </a:lnTo>
                    <a:lnTo>
                      <a:pt x="13" y="2074"/>
                    </a:lnTo>
                    <a:lnTo>
                      <a:pt x="27" y="1958"/>
                    </a:lnTo>
                    <a:lnTo>
                      <a:pt x="46" y="1845"/>
                    </a:lnTo>
                    <a:lnTo>
                      <a:pt x="74" y="1733"/>
                    </a:lnTo>
                    <a:lnTo>
                      <a:pt x="103" y="1624"/>
                    </a:lnTo>
                    <a:lnTo>
                      <a:pt x="141" y="1517"/>
                    </a:lnTo>
                    <a:lnTo>
                      <a:pt x="181" y="1412"/>
                    </a:lnTo>
                    <a:lnTo>
                      <a:pt x="227" y="1309"/>
                    </a:lnTo>
                    <a:lnTo>
                      <a:pt x="280" y="1208"/>
                    </a:lnTo>
                    <a:lnTo>
                      <a:pt x="334" y="1111"/>
                    </a:lnTo>
                    <a:lnTo>
                      <a:pt x="395" y="1019"/>
                    </a:lnTo>
                    <a:lnTo>
                      <a:pt x="458" y="929"/>
                    </a:lnTo>
                    <a:lnTo>
                      <a:pt x="528" y="840"/>
                    </a:lnTo>
                    <a:lnTo>
                      <a:pt x="601" y="756"/>
                    </a:lnTo>
                    <a:lnTo>
                      <a:pt x="677" y="676"/>
                    </a:lnTo>
                    <a:lnTo>
                      <a:pt x="757" y="601"/>
                    </a:lnTo>
                    <a:lnTo>
                      <a:pt x="841" y="527"/>
                    </a:lnTo>
                    <a:lnTo>
                      <a:pt x="929" y="458"/>
                    </a:lnTo>
                    <a:lnTo>
                      <a:pt x="1019" y="395"/>
                    </a:lnTo>
                    <a:lnTo>
                      <a:pt x="1112" y="334"/>
                    </a:lnTo>
                    <a:lnTo>
                      <a:pt x="1211" y="279"/>
                    </a:lnTo>
                    <a:lnTo>
                      <a:pt x="1309" y="227"/>
                    </a:lnTo>
                    <a:lnTo>
                      <a:pt x="1412" y="180"/>
                    </a:lnTo>
                    <a:lnTo>
                      <a:pt x="1517" y="140"/>
                    </a:lnTo>
                    <a:lnTo>
                      <a:pt x="1624" y="103"/>
                    </a:lnTo>
                    <a:lnTo>
                      <a:pt x="1734" y="73"/>
                    </a:lnTo>
                    <a:lnTo>
                      <a:pt x="1845" y="46"/>
                    </a:lnTo>
                    <a:lnTo>
                      <a:pt x="1959" y="27"/>
                    </a:lnTo>
                    <a:lnTo>
                      <a:pt x="2074" y="12"/>
                    </a:lnTo>
                    <a:lnTo>
                      <a:pt x="2192" y="2"/>
                    </a:lnTo>
                    <a:lnTo>
                      <a:pt x="2312" y="0"/>
                    </a:lnTo>
                    <a:lnTo>
                      <a:pt x="2387" y="2"/>
                    </a:lnTo>
                    <a:lnTo>
                      <a:pt x="2463" y="4"/>
                    </a:lnTo>
                    <a:lnTo>
                      <a:pt x="2539" y="10"/>
                    </a:lnTo>
                    <a:lnTo>
                      <a:pt x="2614" y="19"/>
                    </a:lnTo>
                    <a:lnTo>
                      <a:pt x="2690" y="31"/>
                    </a:lnTo>
                    <a:lnTo>
                      <a:pt x="2763" y="44"/>
                    </a:lnTo>
                    <a:lnTo>
                      <a:pt x="2837" y="61"/>
                    </a:lnTo>
                    <a:lnTo>
                      <a:pt x="2908" y="77"/>
                    </a:lnTo>
                    <a:lnTo>
                      <a:pt x="2982" y="98"/>
                    </a:lnTo>
                    <a:lnTo>
                      <a:pt x="3051" y="122"/>
                    </a:lnTo>
                    <a:lnTo>
                      <a:pt x="3123" y="147"/>
                    </a:lnTo>
                    <a:lnTo>
                      <a:pt x="3192" y="174"/>
                    </a:lnTo>
                    <a:lnTo>
                      <a:pt x="3259" y="204"/>
                    </a:lnTo>
                    <a:lnTo>
                      <a:pt x="3327" y="235"/>
                    </a:lnTo>
                    <a:lnTo>
                      <a:pt x="3394" y="269"/>
                    </a:lnTo>
                    <a:lnTo>
                      <a:pt x="3459" y="304"/>
                    </a:lnTo>
                    <a:lnTo>
                      <a:pt x="3585" y="382"/>
                    </a:lnTo>
                    <a:lnTo>
                      <a:pt x="3705" y="468"/>
                    </a:lnTo>
                    <a:lnTo>
                      <a:pt x="3823" y="561"/>
                    </a:lnTo>
                    <a:lnTo>
                      <a:pt x="3932" y="664"/>
                    </a:lnTo>
                    <a:lnTo>
                      <a:pt x="4035" y="771"/>
                    </a:lnTo>
                    <a:lnTo>
                      <a:pt x="4132" y="887"/>
                    </a:lnTo>
                    <a:lnTo>
                      <a:pt x="4222" y="1008"/>
                    </a:lnTo>
                    <a:lnTo>
                      <a:pt x="4302" y="1139"/>
                    </a:lnTo>
                    <a:lnTo>
                      <a:pt x="3804" y="1431"/>
                    </a:lnTo>
                    <a:lnTo>
                      <a:pt x="3758" y="1355"/>
                    </a:lnTo>
                    <a:lnTo>
                      <a:pt x="3707" y="1284"/>
                    </a:lnTo>
                    <a:lnTo>
                      <a:pt x="3655" y="1214"/>
                    </a:lnTo>
                    <a:lnTo>
                      <a:pt x="3598" y="1149"/>
                    </a:lnTo>
                    <a:lnTo>
                      <a:pt x="3539" y="1086"/>
                    </a:lnTo>
                    <a:lnTo>
                      <a:pt x="3476" y="1027"/>
                    </a:lnTo>
                    <a:lnTo>
                      <a:pt x="3413" y="971"/>
                    </a:lnTo>
                    <a:lnTo>
                      <a:pt x="3346" y="920"/>
                    </a:lnTo>
                    <a:lnTo>
                      <a:pt x="3276" y="870"/>
                    </a:lnTo>
                    <a:lnTo>
                      <a:pt x="3205" y="826"/>
                    </a:lnTo>
                    <a:lnTo>
                      <a:pt x="3133" y="784"/>
                    </a:lnTo>
                    <a:lnTo>
                      <a:pt x="3058" y="746"/>
                    </a:lnTo>
                    <a:lnTo>
                      <a:pt x="2982" y="712"/>
                    </a:lnTo>
                    <a:lnTo>
                      <a:pt x="2904" y="683"/>
                    </a:lnTo>
                    <a:lnTo>
                      <a:pt x="2827" y="655"/>
                    </a:lnTo>
                    <a:lnTo>
                      <a:pt x="2747" y="632"/>
                    </a:lnTo>
                    <a:lnTo>
                      <a:pt x="2665" y="613"/>
                    </a:lnTo>
                    <a:lnTo>
                      <a:pt x="2583" y="599"/>
                    </a:lnTo>
                    <a:lnTo>
                      <a:pt x="2501" y="588"/>
                    </a:lnTo>
                    <a:lnTo>
                      <a:pt x="2417" y="580"/>
                    </a:lnTo>
                    <a:lnTo>
                      <a:pt x="2335" y="578"/>
                    </a:lnTo>
                    <a:lnTo>
                      <a:pt x="2251" y="578"/>
                    </a:lnTo>
                    <a:lnTo>
                      <a:pt x="2167" y="584"/>
                    </a:lnTo>
                    <a:lnTo>
                      <a:pt x="2083" y="592"/>
                    </a:lnTo>
                    <a:lnTo>
                      <a:pt x="1999" y="605"/>
                    </a:lnTo>
                    <a:lnTo>
                      <a:pt x="1917" y="622"/>
                    </a:lnTo>
                    <a:lnTo>
                      <a:pt x="1833" y="645"/>
                    </a:lnTo>
                    <a:lnTo>
                      <a:pt x="1751" y="670"/>
                    </a:lnTo>
                    <a:lnTo>
                      <a:pt x="1669" y="699"/>
                    </a:lnTo>
                    <a:lnTo>
                      <a:pt x="1589" y="735"/>
                    </a:lnTo>
                    <a:lnTo>
                      <a:pt x="1509" y="773"/>
                    </a:lnTo>
                    <a:lnTo>
                      <a:pt x="1431" y="817"/>
                    </a:lnTo>
                    <a:lnTo>
                      <a:pt x="1334" y="878"/>
                    </a:lnTo>
                    <a:lnTo>
                      <a:pt x="1244" y="945"/>
                    </a:lnTo>
                    <a:lnTo>
                      <a:pt x="1156" y="1017"/>
                    </a:lnTo>
                    <a:lnTo>
                      <a:pt x="1076" y="1095"/>
                    </a:lnTo>
                    <a:lnTo>
                      <a:pt x="998" y="1179"/>
                    </a:lnTo>
                    <a:lnTo>
                      <a:pt x="929" y="1265"/>
                    </a:lnTo>
                    <a:lnTo>
                      <a:pt x="864" y="1355"/>
                    </a:lnTo>
                    <a:lnTo>
                      <a:pt x="807" y="1450"/>
                    </a:lnTo>
                    <a:lnTo>
                      <a:pt x="754" y="1548"/>
                    </a:lnTo>
                    <a:lnTo>
                      <a:pt x="708" y="1649"/>
                    </a:lnTo>
                    <a:lnTo>
                      <a:pt x="668" y="1754"/>
                    </a:lnTo>
                    <a:lnTo>
                      <a:pt x="637" y="1862"/>
                    </a:lnTo>
                    <a:lnTo>
                      <a:pt x="612" y="1971"/>
                    </a:lnTo>
                    <a:lnTo>
                      <a:pt x="593" y="2082"/>
                    </a:lnTo>
                    <a:lnTo>
                      <a:pt x="582" y="2196"/>
                    </a:lnTo>
                    <a:lnTo>
                      <a:pt x="578" y="2311"/>
                    </a:lnTo>
                    <a:lnTo>
                      <a:pt x="0" y="2311"/>
                    </a:lnTo>
                    <a:close/>
                  </a:path>
                </a:pathLst>
              </a:custGeom>
              <a:noFill/>
              <a:ln w="37555">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1" name="Group 857"/>
            <p:cNvGrpSpPr>
              <a:grpSpLocks/>
            </p:cNvGrpSpPr>
            <p:nvPr/>
          </p:nvGrpSpPr>
          <p:grpSpPr bwMode="auto">
            <a:xfrm>
              <a:off x="5700" y="2323"/>
              <a:ext cx="4029" cy="3483"/>
              <a:chOff x="5700" y="2323"/>
              <a:chExt cx="4029" cy="3483"/>
            </a:xfrm>
          </p:grpSpPr>
          <p:sp>
            <p:nvSpPr>
              <p:cNvPr id="2979" name="Freeform 859"/>
              <p:cNvSpPr>
                <a:spLocks/>
              </p:cNvSpPr>
              <p:nvPr/>
            </p:nvSpPr>
            <p:spPr bwMode="auto">
              <a:xfrm>
                <a:off x="5700" y="2323"/>
                <a:ext cx="4029" cy="3483"/>
              </a:xfrm>
              <a:custGeom>
                <a:avLst/>
                <a:gdLst>
                  <a:gd name="T0" fmla="+- 0 5769 5700"/>
                  <a:gd name="T1" fmla="*/ T0 w 4029"/>
                  <a:gd name="T2" fmla="+- 0 5113 2323"/>
                  <a:gd name="T3" fmla="*/ 5113 h 3483"/>
                  <a:gd name="T4" fmla="+- 0 5918 5700"/>
                  <a:gd name="T5" fmla="*/ T4 w 4029"/>
                  <a:gd name="T6" fmla="+- 0 5252 2323"/>
                  <a:gd name="T7" fmla="*/ 5252 h 3483"/>
                  <a:gd name="T8" fmla="+- 0 6076 5700"/>
                  <a:gd name="T9" fmla="*/ T8 w 4029"/>
                  <a:gd name="T10" fmla="+- 0 5376 2323"/>
                  <a:gd name="T11" fmla="*/ 5376 h 3483"/>
                  <a:gd name="T12" fmla="+- 0 6242 5700"/>
                  <a:gd name="T13" fmla="*/ T12 w 4029"/>
                  <a:gd name="T14" fmla="+- 0 5483 2323"/>
                  <a:gd name="T15" fmla="*/ 5483 h 3483"/>
                  <a:gd name="T16" fmla="+- 0 6414 5700"/>
                  <a:gd name="T17" fmla="*/ T16 w 4029"/>
                  <a:gd name="T18" fmla="+- 0 5578 2323"/>
                  <a:gd name="T19" fmla="*/ 5578 h 3483"/>
                  <a:gd name="T20" fmla="+- 0 6595 5700"/>
                  <a:gd name="T21" fmla="*/ T20 w 4029"/>
                  <a:gd name="T22" fmla="+- 0 5654 2323"/>
                  <a:gd name="T23" fmla="*/ 5654 h 3483"/>
                  <a:gd name="T24" fmla="+- 0 6780 5700"/>
                  <a:gd name="T25" fmla="*/ T24 w 4029"/>
                  <a:gd name="T26" fmla="+- 0 5717 2323"/>
                  <a:gd name="T27" fmla="*/ 5717 h 3483"/>
                  <a:gd name="T28" fmla="+- 0 6969 5700"/>
                  <a:gd name="T29" fmla="*/ T28 w 4029"/>
                  <a:gd name="T30" fmla="+- 0 5761 2323"/>
                  <a:gd name="T31" fmla="*/ 5761 h 3483"/>
                  <a:gd name="T32" fmla="+- 0 7162 5700"/>
                  <a:gd name="T33" fmla="*/ T32 w 4029"/>
                  <a:gd name="T34" fmla="+- 0 5792 2323"/>
                  <a:gd name="T35" fmla="*/ 5792 h 3483"/>
                  <a:gd name="T36" fmla="+- 0 7356 5700"/>
                  <a:gd name="T37" fmla="*/ T36 w 4029"/>
                  <a:gd name="T38" fmla="+- 0 5805 2323"/>
                  <a:gd name="T39" fmla="*/ 5805 h 3483"/>
                  <a:gd name="T40" fmla="+- 0 7551 5700"/>
                  <a:gd name="T41" fmla="*/ T40 w 4029"/>
                  <a:gd name="T42" fmla="+- 0 5803 2323"/>
                  <a:gd name="T43" fmla="*/ 5803 h 3483"/>
                  <a:gd name="T44" fmla="+- 0 7744 5700"/>
                  <a:gd name="T45" fmla="*/ T44 w 4029"/>
                  <a:gd name="T46" fmla="+- 0 5782 2323"/>
                  <a:gd name="T47" fmla="*/ 5782 h 3483"/>
                  <a:gd name="T48" fmla="+- 0 7938 5700"/>
                  <a:gd name="T49" fmla="*/ T48 w 4029"/>
                  <a:gd name="T50" fmla="+- 0 5746 2323"/>
                  <a:gd name="T51" fmla="*/ 5746 h 3483"/>
                  <a:gd name="T52" fmla="+- 0 8129 5700"/>
                  <a:gd name="T53" fmla="*/ T52 w 4029"/>
                  <a:gd name="T54" fmla="+- 0 5693 2323"/>
                  <a:gd name="T55" fmla="*/ 5693 h 3483"/>
                  <a:gd name="T56" fmla="+- 0 8318 5700"/>
                  <a:gd name="T57" fmla="*/ T56 w 4029"/>
                  <a:gd name="T58" fmla="+- 0 5624 2323"/>
                  <a:gd name="T59" fmla="*/ 5624 h 3483"/>
                  <a:gd name="T60" fmla="+- 0 8501 5700"/>
                  <a:gd name="T61" fmla="*/ T60 w 4029"/>
                  <a:gd name="T62" fmla="+- 0 5536 2323"/>
                  <a:gd name="T63" fmla="*/ 5536 h 3483"/>
                  <a:gd name="T64" fmla="+- 0 8692 5700"/>
                  <a:gd name="T65" fmla="*/ T64 w 4029"/>
                  <a:gd name="T66" fmla="+- 0 5422 2323"/>
                  <a:gd name="T67" fmla="*/ 5422 h 3483"/>
                  <a:gd name="T68" fmla="+- 0 8879 5700"/>
                  <a:gd name="T69" fmla="*/ T68 w 4029"/>
                  <a:gd name="T70" fmla="+- 0 5286 2323"/>
                  <a:gd name="T71" fmla="*/ 5286 h 3483"/>
                  <a:gd name="T72" fmla="+- 0 9052 5700"/>
                  <a:gd name="T73" fmla="*/ T72 w 4029"/>
                  <a:gd name="T74" fmla="+- 0 5130 2323"/>
                  <a:gd name="T75" fmla="*/ 5130 h 3483"/>
                  <a:gd name="T76" fmla="+- 0 9205 5700"/>
                  <a:gd name="T77" fmla="*/ T76 w 4029"/>
                  <a:gd name="T78" fmla="+- 0 4962 2323"/>
                  <a:gd name="T79" fmla="*/ 4962 h 3483"/>
                  <a:gd name="T80" fmla="+- 0 9337 5700"/>
                  <a:gd name="T81" fmla="*/ T80 w 4029"/>
                  <a:gd name="T82" fmla="+- 0 4781 2323"/>
                  <a:gd name="T83" fmla="*/ 4781 h 3483"/>
                  <a:gd name="T84" fmla="+- 0 9453 5700"/>
                  <a:gd name="T85" fmla="*/ T84 w 4029"/>
                  <a:gd name="T86" fmla="+- 0 4590 2323"/>
                  <a:gd name="T87" fmla="*/ 4590 h 3483"/>
                  <a:gd name="T88" fmla="+- 0 9550 5700"/>
                  <a:gd name="T89" fmla="*/ T88 w 4029"/>
                  <a:gd name="T90" fmla="+- 0 4388 2323"/>
                  <a:gd name="T91" fmla="*/ 4388 h 3483"/>
                  <a:gd name="T92" fmla="+- 0 9625 5700"/>
                  <a:gd name="T93" fmla="*/ T92 w 4029"/>
                  <a:gd name="T94" fmla="+- 0 4180 2323"/>
                  <a:gd name="T95" fmla="*/ 4180 h 3483"/>
                  <a:gd name="T96" fmla="+- 0 9680 5700"/>
                  <a:gd name="T97" fmla="*/ T96 w 4029"/>
                  <a:gd name="T98" fmla="+- 0 3966 2323"/>
                  <a:gd name="T99" fmla="*/ 3966 h 3483"/>
                  <a:gd name="T100" fmla="+- 0 9716 5700"/>
                  <a:gd name="T101" fmla="*/ T100 w 4029"/>
                  <a:gd name="T102" fmla="+- 0 3748 2323"/>
                  <a:gd name="T103" fmla="*/ 3748 h 3483"/>
                  <a:gd name="T104" fmla="+- 0 9728 5700"/>
                  <a:gd name="T105" fmla="*/ T104 w 4029"/>
                  <a:gd name="T106" fmla="+- 0 3525 2323"/>
                  <a:gd name="T107" fmla="*/ 3525 h 3483"/>
                  <a:gd name="T108" fmla="+- 0 9722 5700"/>
                  <a:gd name="T109" fmla="*/ T108 w 4029"/>
                  <a:gd name="T110" fmla="+- 0 3302 2323"/>
                  <a:gd name="T111" fmla="*/ 3302 h 3483"/>
                  <a:gd name="T112" fmla="+- 0 9692 5700"/>
                  <a:gd name="T113" fmla="*/ T112 w 4029"/>
                  <a:gd name="T114" fmla="+- 0 3079 2323"/>
                  <a:gd name="T115" fmla="*/ 3079 h 3483"/>
                  <a:gd name="T116" fmla="+- 0 9640 5700"/>
                  <a:gd name="T117" fmla="*/ T116 w 4029"/>
                  <a:gd name="T118" fmla="+- 0 2856 2323"/>
                  <a:gd name="T119" fmla="*/ 2856 h 3483"/>
                  <a:gd name="T120" fmla="+- 0 9564 5700"/>
                  <a:gd name="T121" fmla="*/ T120 w 4029"/>
                  <a:gd name="T122" fmla="+- 0 2640 2323"/>
                  <a:gd name="T123" fmla="*/ 2640 h 3483"/>
                  <a:gd name="T124" fmla="+- 0 9468 5700"/>
                  <a:gd name="T125" fmla="*/ T124 w 4029"/>
                  <a:gd name="T126" fmla="+- 0 2426 2323"/>
                  <a:gd name="T127" fmla="*/ 2426 h 3483"/>
                  <a:gd name="T128" fmla="+- 0 9150 5700"/>
                  <a:gd name="T129" fmla="*/ T128 w 4029"/>
                  <a:gd name="T130" fmla="+- 0 2474 2323"/>
                  <a:gd name="T131" fmla="*/ 2474 h 3483"/>
                  <a:gd name="T132" fmla="+- 0 9148 5700"/>
                  <a:gd name="T133" fmla="*/ T132 w 4029"/>
                  <a:gd name="T134" fmla="+- 0 3615 2323"/>
                  <a:gd name="T135" fmla="*/ 3615 h 3483"/>
                  <a:gd name="T136" fmla="+- 0 9119 5700"/>
                  <a:gd name="T137" fmla="*/ T136 w 4029"/>
                  <a:gd name="T138" fmla="+- 0 3832 2323"/>
                  <a:gd name="T139" fmla="*/ 3832 h 3483"/>
                  <a:gd name="T140" fmla="+- 0 9083 5700"/>
                  <a:gd name="T141" fmla="*/ T140 w 4029"/>
                  <a:gd name="T142" fmla="+- 0 3972 2323"/>
                  <a:gd name="T143" fmla="*/ 3972 h 3483"/>
                  <a:gd name="T144" fmla="+- 0 9037 5700"/>
                  <a:gd name="T145" fmla="*/ T144 w 4029"/>
                  <a:gd name="T146" fmla="+- 0 4111 2323"/>
                  <a:gd name="T147" fmla="*/ 4111 h 3483"/>
                  <a:gd name="T148" fmla="+- 0 8980 5700"/>
                  <a:gd name="T149" fmla="*/ T148 w 4029"/>
                  <a:gd name="T150" fmla="+- 0 4248 2323"/>
                  <a:gd name="T151" fmla="*/ 4248 h 3483"/>
                  <a:gd name="T152" fmla="+- 0 8911 5700"/>
                  <a:gd name="T153" fmla="*/ T152 w 4029"/>
                  <a:gd name="T154" fmla="+- 0 4378 2323"/>
                  <a:gd name="T155" fmla="*/ 4378 h 3483"/>
                  <a:gd name="T156" fmla="+- 0 8829 5700"/>
                  <a:gd name="T157" fmla="*/ T156 w 4029"/>
                  <a:gd name="T158" fmla="+- 0 4502 2323"/>
                  <a:gd name="T159" fmla="*/ 4502 h 3483"/>
                  <a:gd name="T160" fmla="+- 0 8736 5700"/>
                  <a:gd name="T161" fmla="*/ T160 w 4029"/>
                  <a:gd name="T162" fmla="+- 0 4620 2323"/>
                  <a:gd name="T163" fmla="*/ 4620 h 3483"/>
                  <a:gd name="T164" fmla="+- 0 8633 5700"/>
                  <a:gd name="T165" fmla="*/ T164 w 4029"/>
                  <a:gd name="T166" fmla="+- 0 4731 2323"/>
                  <a:gd name="T167" fmla="*/ 4731 h 3483"/>
                  <a:gd name="T168" fmla="+- 0 8509 5700"/>
                  <a:gd name="T169" fmla="*/ T168 w 4029"/>
                  <a:gd name="T170" fmla="+- 0 4842 2323"/>
                  <a:gd name="T171" fmla="*/ 4842 h 3483"/>
                  <a:gd name="T172" fmla="+- 0 8366 5700"/>
                  <a:gd name="T173" fmla="*/ T172 w 4029"/>
                  <a:gd name="T174" fmla="+- 0 4945 2323"/>
                  <a:gd name="T175" fmla="*/ 4945 h 3483"/>
                  <a:gd name="T176" fmla="+- 0 8217 5700"/>
                  <a:gd name="T177" fmla="*/ T176 w 4029"/>
                  <a:gd name="T178" fmla="+- 0 5034 2323"/>
                  <a:gd name="T179" fmla="*/ 5034 h 3483"/>
                  <a:gd name="T180" fmla="+- 0 8064 5700"/>
                  <a:gd name="T181" fmla="*/ T180 w 4029"/>
                  <a:gd name="T182" fmla="+- 0 5103 2323"/>
                  <a:gd name="T183" fmla="*/ 5103 h 3483"/>
                  <a:gd name="T184" fmla="+- 0 7904 5700"/>
                  <a:gd name="T185" fmla="*/ T184 w 4029"/>
                  <a:gd name="T186" fmla="+- 0 5160 2323"/>
                  <a:gd name="T187" fmla="*/ 5160 h 3483"/>
                  <a:gd name="T188" fmla="+- 0 7740 5700"/>
                  <a:gd name="T189" fmla="*/ T188 w 4029"/>
                  <a:gd name="T190" fmla="+- 0 5198 2323"/>
                  <a:gd name="T191" fmla="*/ 5198 h 3483"/>
                  <a:gd name="T192" fmla="+- 0 7574 5700"/>
                  <a:gd name="T193" fmla="*/ T192 w 4029"/>
                  <a:gd name="T194" fmla="+- 0 5221 2323"/>
                  <a:gd name="T195" fmla="*/ 5221 h 3483"/>
                  <a:gd name="T196" fmla="+- 0 7408 5700"/>
                  <a:gd name="T197" fmla="*/ T196 w 4029"/>
                  <a:gd name="T198" fmla="+- 0 5227 2323"/>
                  <a:gd name="T199" fmla="*/ 5227 h 3483"/>
                  <a:gd name="T200" fmla="+- 0 7242 5700"/>
                  <a:gd name="T201" fmla="*/ T200 w 4029"/>
                  <a:gd name="T202" fmla="+- 0 5219 2323"/>
                  <a:gd name="T203" fmla="*/ 5219 h 3483"/>
                  <a:gd name="T204" fmla="+- 0 7078 5700"/>
                  <a:gd name="T205" fmla="*/ T204 w 4029"/>
                  <a:gd name="T206" fmla="+- 0 5193 2323"/>
                  <a:gd name="T207" fmla="*/ 5193 h 3483"/>
                  <a:gd name="T208" fmla="+- 0 6916 5700"/>
                  <a:gd name="T209" fmla="*/ T208 w 4029"/>
                  <a:gd name="T210" fmla="+- 0 5153 2323"/>
                  <a:gd name="T211" fmla="*/ 5153 h 3483"/>
                  <a:gd name="T212" fmla="+- 0 6759 5700"/>
                  <a:gd name="T213" fmla="*/ T212 w 4029"/>
                  <a:gd name="T214" fmla="+- 0 5099 2323"/>
                  <a:gd name="T215" fmla="*/ 5099 h 3483"/>
                  <a:gd name="T216" fmla="+- 0 6605 5700"/>
                  <a:gd name="T217" fmla="*/ T216 w 4029"/>
                  <a:gd name="T218" fmla="+- 0 5025 2323"/>
                  <a:gd name="T219" fmla="*/ 5025 h 3483"/>
                  <a:gd name="T220" fmla="+- 0 6458 5700"/>
                  <a:gd name="T221" fmla="*/ T220 w 4029"/>
                  <a:gd name="T222" fmla="+- 0 4939 2323"/>
                  <a:gd name="T223" fmla="*/ 4939 h 3483"/>
                  <a:gd name="T224" fmla="+- 0 6320 5700"/>
                  <a:gd name="T225" fmla="*/ T224 w 4029"/>
                  <a:gd name="T226" fmla="+- 0 4836 2323"/>
                  <a:gd name="T227" fmla="*/ 4836 h 3483"/>
                  <a:gd name="T228" fmla="+- 0 6189 5700"/>
                  <a:gd name="T229" fmla="*/ T228 w 4029"/>
                  <a:gd name="T230" fmla="+- 0 4718 2323"/>
                  <a:gd name="T231" fmla="*/ 4718 h 3483"/>
                  <a:gd name="T232" fmla="+- 0 5700 5700"/>
                  <a:gd name="T233" fmla="*/ T232 w 4029"/>
                  <a:gd name="T234" fmla="+- 0 5040 2323"/>
                  <a:gd name="T235" fmla="*/ 5040 h 348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Lst>
                <a:rect l="0" t="0" r="r" b="b"/>
                <a:pathLst>
                  <a:path w="4029" h="3483">
                    <a:moveTo>
                      <a:pt x="0" y="2717"/>
                    </a:moveTo>
                    <a:lnTo>
                      <a:pt x="69" y="2790"/>
                    </a:lnTo>
                    <a:lnTo>
                      <a:pt x="143" y="2862"/>
                    </a:lnTo>
                    <a:lnTo>
                      <a:pt x="218" y="2929"/>
                    </a:lnTo>
                    <a:lnTo>
                      <a:pt x="296" y="2992"/>
                    </a:lnTo>
                    <a:lnTo>
                      <a:pt x="376" y="3053"/>
                    </a:lnTo>
                    <a:lnTo>
                      <a:pt x="458" y="3110"/>
                    </a:lnTo>
                    <a:lnTo>
                      <a:pt x="542" y="3160"/>
                    </a:lnTo>
                    <a:lnTo>
                      <a:pt x="628" y="3209"/>
                    </a:lnTo>
                    <a:lnTo>
                      <a:pt x="714" y="3255"/>
                    </a:lnTo>
                    <a:lnTo>
                      <a:pt x="805" y="3295"/>
                    </a:lnTo>
                    <a:lnTo>
                      <a:pt x="895" y="3331"/>
                    </a:lnTo>
                    <a:lnTo>
                      <a:pt x="987" y="3364"/>
                    </a:lnTo>
                    <a:lnTo>
                      <a:pt x="1080" y="3394"/>
                    </a:lnTo>
                    <a:lnTo>
                      <a:pt x="1174" y="3419"/>
                    </a:lnTo>
                    <a:lnTo>
                      <a:pt x="1269" y="3438"/>
                    </a:lnTo>
                    <a:lnTo>
                      <a:pt x="1366" y="3455"/>
                    </a:lnTo>
                    <a:lnTo>
                      <a:pt x="1462" y="3469"/>
                    </a:lnTo>
                    <a:lnTo>
                      <a:pt x="1559" y="3478"/>
                    </a:lnTo>
                    <a:lnTo>
                      <a:pt x="1656" y="3482"/>
                    </a:lnTo>
                    <a:lnTo>
                      <a:pt x="1752" y="3482"/>
                    </a:lnTo>
                    <a:lnTo>
                      <a:pt x="1851" y="3480"/>
                    </a:lnTo>
                    <a:lnTo>
                      <a:pt x="1948" y="3471"/>
                    </a:lnTo>
                    <a:lnTo>
                      <a:pt x="2044" y="3459"/>
                    </a:lnTo>
                    <a:lnTo>
                      <a:pt x="2143" y="3444"/>
                    </a:lnTo>
                    <a:lnTo>
                      <a:pt x="2238" y="3423"/>
                    </a:lnTo>
                    <a:lnTo>
                      <a:pt x="2334" y="3400"/>
                    </a:lnTo>
                    <a:lnTo>
                      <a:pt x="2429" y="3370"/>
                    </a:lnTo>
                    <a:lnTo>
                      <a:pt x="2524" y="3337"/>
                    </a:lnTo>
                    <a:lnTo>
                      <a:pt x="2618" y="3301"/>
                    </a:lnTo>
                    <a:lnTo>
                      <a:pt x="2711" y="3259"/>
                    </a:lnTo>
                    <a:lnTo>
                      <a:pt x="2801" y="3213"/>
                    </a:lnTo>
                    <a:lnTo>
                      <a:pt x="2889" y="3162"/>
                    </a:lnTo>
                    <a:lnTo>
                      <a:pt x="2992" y="3099"/>
                    </a:lnTo>
                    <a:lnTo>
                      <a:pt x="3089" y="3032"/>
                    </a:lnTo>
                    <a:lnTo>
                      <a:pt x="3179" y="2963"/>
                    </a:lnTo>
                    <a:lnTo>
                      <a:pt x="3267" y="2887"/>
                    </a:lnTo>
                    <a:lnTo>
                      <a:pt x="3352" y="2807"/>
                    </a:lnTo>
                    <a:lnTo>
                      <a:pt x="3429" y="2725"/>
                    </a:lnTo>
                    <a:lnTo>
                      <a:pt x="3505" y="2639"/>
                    </a:lnTo>
                    <a:lnTo>
                      <a:pt x="3574" y="2551"/>
                    </a:lnTo>
                    <a:lnTo>
                      <a:pt x="3637" y="2458"/>
                    </a:lnTo>
                    <a:lnTo>
                      <a:pt x="3698" y="2364"/>
                    </a:lnTo>
                    <a:lnTo>
                      <a:pt x="3753" y="2267"/>
                    </a:lnTo>
                    <a:lnTo>
                      <a:pt x="3803" y="2168"/>
                    </a:lnTo>
                    <a:lnTo>
                      <a:pt x="3850" y="2065"/>
                    </a:lnTo>
                    <a:lnTo>
                      <a:pt x="3890" y="1962"/>
                    </a:lnTo>
                    <a:lnTo>
                      <a:pt x="3925" y="1857"/>
                    </a:lnTo>
                    <a:lnTo>
                      <a:pt x="3955" y="1750"/>
                    </a:lnTo>
                    <a:lnTo>
                      <a:pt x="3980" y="1643"/>
                    </a:lnTo>
                    <a:lnTo>
                      <a:pt x="4001" y="1534"/>
                    </a:lnTo>
                    <a:lnTo>
                      <a:pt x="4016" y="1425"/>
                    </a:lnTo>
                    <a:lnTo>
                      <a:pt x="4024" y="1313"/>
                    </a:lnTo>
                    <a:lnTo>
                      <a:pt x="4028" y="1202"/>
                    </a:lnTo>
                    <a:lnTo>
                      <a:pt x="4028" y="1090"/>
                    </a:lnTo>
                    <a:lnTo>
                      <a:pt x="4022" y="979"/>
                    </a:lnTo>
                    <a:lnTo>
                      <a:pt x="4009" y="868"/>
                    </a:lnTo>
                    <a:lnTo>
                      <a:pt x="3992" y="756"/>
                    </a:lnTo>
                    <a:lnTo>
                      <a:pt x="3969" y="645"/>
                    </a:lnTo>
                    <a:lnTo>
                      <a:pt x="3940" y="533"/>
                    </a:lnTo>
                    <a:lnTo>
                      <a:pt x="3906" y="424"/>
                    </a:lnTo>
                    <a:lnTo>
                      <a:pt x="3864" y="317"/>
                    </a:lnTo>
                    <a:lnTo>
                      <a:pt x="3820" y="210"/>
                    </a:lnTo>
                    <a:lnTo>
                      <a:pt x="3768" y="103"/>
                    </a:lnTo>
                    <a:lnTo>
                      <a:pt x="3709" y="0"/>
                    </a:lnTo>
                    <a:lnTo>
                      <a:pt x="3450" y="151"/>
                    </a:lnTo>
                    <a:lnTo>
                      <a:pt x="3450" y="1219"/>
                    </a:lnTo>
                    <a:lnTo>
                      <a:pt x="3448" y="1292"/>
                    </a:lnTo>
                    <a:lnTo>
                      <a:pt x="3431" y="1437"/>
                    </a:lnTo>
                    <a:lnTo>
                      <a:pt x="3419" y="1509"/>
                    </a:lnTo>
                    <a:lnTo>
                      <a:pt x="3402" y="1580"/>
                    </a:lnTo>
                    <a:lnTo>
                      <a:pt x="3383" y="1649"/>
                    </a:lnTo>
                    <a:lnTo>
                      <a:pt x="3362" y="1721"/>
                    </a:lnTo>
                    <a:lnTo>
                      <a:pt x="3337" y="1788"/>
                    </a:lnTo>
                    <a:lnTo>
                      <a:pt x="3310" y="1857"/>
                    </a:lnTo>
                    <a:lnTo>
                      <a:pt x="3280" y="1925"/>
                    </a:lnTo>
                    <a:lnTo>
                      <a:pt x="3246" y="1990"/>
                    </a:lnTo>
                    <a:lnTo>
                      <a:pt x="3211" y="2055"/>
                    </a:lnTo>
                    <a:lnTo>
                      <a:pt x="3171" y="2118"/>
                    </a:lnTo>
                    <a:lnTo>
                      <a:pt x="3129" y="2179"/>
                    </a:lnTo>
                    <a:lnTo>
                      <a:pt x="3085" y="2238"/>
                    </a:lnTo>
                    <a:lnTo>
                      <a:pt x="3036" y="2297"/>
                    </a:lnTo>
                    <a:lnTo>
                      <a:pt x="2986" y="2353"/>
                    </a:lnTo>
                    <a:lnTo>
                      <a:pt x="2933" y="2408"/>
                    </a:lnTo>
                    <a:lnTo>
                      <a:pt x="2877" y="2461"/>
                    </a:lnTo>
                    <a:lnTo>
                      <a:pt x="2809" y="2519"/>
                    </a:lnTo>
                    <a:lnTo>
                      <a:pt x="2738" y="2572"/>
                    </a:lnTo>
                    <a:lnTo>
                      <a:pt x="2666" y="2622"/>
                    </a:lnTo>
                    <a:lnTo>
                      <a:pt x="2593" y="2669"/>
                    </a:lnTo>
                    <a:lnTo>
                      <a:pt x="2517" y="2711"/>
                    </a:lnTo>
                    <a:lnTo>
                      <a:pt x="2442" y="2748"/>
                    </a:lnTo>
                    <a:lnTo>
                      <a:pt x="2364" y="2780"/>
                    </a:lnTo>
                    <a:lnTo>
                      <a:pt x="2284" y="2811"/>
                    </a:lnTo>
                    <a:lnTo>
                      <a:pt x="2204" y="2837"/>
                    </a:lnTo>
                    <a:lnTo>
                      <a:pt x="2122" y="2858"/>
                    </a:lnTo>
                    <a:lnTo>
                      <a:pt x="2040" y="2875"/>
                    </a:lnTo>
                    <a:lnTo>
                      <a:pt x="1958" y="2889"/>
                    </a:lnTo>
                    <a:lnTo>
                      <a:pt x="1874" y="2898"/>
                    </a:lnTo>
                    <a:lnTo>
                      <a:pt x="1792" y="2904"/>
                    </a:lnTo>
                    <a:lnTo>
                      <a:pt x="1708" y="2904"/>
                    </a:lnTo>
                    <a:lnTo>
                      <a:pt x="1626" y="2902"/>
                    </a:lnTo>
                    <a:lnTo>
                      <a:pt x="1542" y="2896"/>
                    </a:lnTo>
                    <a:lnTo>
                      <a:pt x="1460" y="2885"/>
                    </a:lnTo>
                    <a:lnTo>
                      <a:pt x="1378" y="2870"/>
                    </a:lnTo>
                    <a:lnTo>
                      <a:pt x="1296" y="2854"/>
                    </a:lnTo>
                    <a:lnTo>
                      <a:pt x="1216" y="2830"/>
                    </a:lnTo>
                    <a:lnTo>
                      <a:pt x="1137" y="2805"/>
                    </a:lnTo>
                    <a:lnTo>
                      <a:pt x="1059" y="2776"/>
                    </a:lnTo>
                    <a:lnTo>
                      <a:pt x="981" y="2740"/>
                    </a:lnTo>
                    <a:lnTo>
                      <a:pt x="905" y="2702"/>
                    </a:lnTo>
                    <a:lnTo>
                      <a:pt x="832" y="2662"/>
                    </a:lnTo>
                    <a:lnTo>
                      <a:pt x="758" y="2616"/>
                    </a:lnTo>
                    <a:lnTo>
                      <a:pt x="689" y="2566"/>
                    </a:lnTo>
                    <a:lnTo>
                      <a:pt x="620" y="2513"/>
                    </a:lnTo>
                    <a:lnTo>
                      <a:pt x="554" y="2456"/>
                    </a:lnTo>
                    <a:lnTo>
                      <a:pt x="489" y="2395"/>
                    </a:lnTo>
                    <a:lnTo>
                      <a:pt x="428" y="2330"/>
                    </a:lnTo>
                    <a:lnTo>
                      <a:pt x="0" y="2717"/>
                    </a:lnTo>
                    <a:close/>
                  </a:path>
                </a:pathLst>
              </a:custGeom>
              <a:solidFill>
                <a:srgbClr val="EC7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980" name="Freeform 858"/>
              <p:cNvSpPr>
                <a:spLocks/>
              </p:cNvSpPr>
              <p:nvPr/>
            </p:nvSpPr>
            <p:spPr bwMode="auto">
              <a:xfrm>
                <a:off x="5700" y="2323"/>
                <a:ext cx="4029" cy="3483"/>
              </a:xfrm>
              <a:custGeom>
                <a:avLst/>
                <a:gdLst>
                  <a:gd name="T0" fmla="+- 0 8911 5700"/>
                  <a:gd name="T1" fmla="*/ T0 w 4029"/>
                  <a:gd name="T2" fmla="+- 0 2615 2323"/>
                  <a:gd name="T3" fmla="*/ 2615 h 3483"/>
                  <a:gd name="T4" fmla="+- 0 8949 5700"/>
                  <a:gd name="T5" fmla="*/ T4 w 4029"/>
                  <a:gd name="T6" fmla="+- 0 2682 2323"/>
                  <a:gd name="T7" fmla="*/ 2682 h 3483"/>
                  <a:gd name="T8" fmla="+- 0 8984 5700"/>
                  <a:gd name="T9" fmla="*/ T8 w 4029"/>
                  <a:gd name="T10" fmla="+- 0 2751 2323"/>
                  <a:gd name="T11" fmla="*/ 2751 h 3483"/>
                  <a:gd name="T12" fmla="+- 0 9043 5700"/>
                  <a:gd name="T13" fmla="*/ T12 w 4029"/>
                  <a:gd name="T14" fmla="+- 0 2890 2323"/>
                  <a:gd name="T15" fmla="*/ 2890 h 3483"/>
                  <a:gd name="T16" fmla="+- 0 9089 5700"/>
                  <a:gd name="T17" fmla="*/ T16 w 4029"/>
                  <a:gd name="T18" fmla="+- 0 3033 2323"/>
                  <a:gd name="T19" fmla="*/ 3033 h 3483"/>
                  <a:gd name="T20" fmla="+- 0 9123 5700"/>
                  <a:gd name="T21" fmla="*/ T20 w 4029"/>
                  <a:gd name="T22" fmla="+- 0 3176 2323"/>
                  <a:gd name="T23" fmla="*/ 3176 h 3483"/>
                  <a:gd name="T24" fmla="+- 0 9133 5700"/>
                  <a:gd name="T25" fmla="*/ T24 w 4029"/>
                  <a:gd name="T26" fmla="+- 0 3249 2323"/>
                  <a:gd name="T27" fmla="*/ 3249 h 3483"/>
                  <a:gd name="T28" fmla="+- 0 9142 5700"/>
                  <a:gd name="T29" fmla="*/ T28 w 4029"/>
                  <a:gd name="T30" fmla="+- 0 3323 2323"/>
                  <a:gd name="T31" fmla="*/ 3323 h 3483"/>
                  <a:gd name="T32" fmla="+- 0 9148 5700"/>
                  <a:gd name="T33" fmla="*/ T32 w 4029"/>
                  <a:gd name="T34" fmla="+- 0 3394 2323"/>
                  <a:gd name="T35" fmla="*/ 3394 h 3483"/>
                  <a:gd name="T36" fmla="+- 0 9150 5700"/>
                  <a:gd name="T37" fmla="*/ T36 w 4029"/>
                  <a:gd name="T38" fmla="+- 0 3468 2323"/>
                  <a:gd name="T39" fmla="*/ 3468 h 3483"/>
                  <a:gd name="T40" fmla="+- 0 9150 5700"/>
                  <a:gd name="T41" fmla="*/ T40 w 4029"/>
                  <a:gd name="T42" fmla="+- 0 2474 2323"/>
                  <a:gd name="T43" fmla="*/ 2474 h 3483"/>
                  <a:gd name="T44" fmla="+- 0 8911 5700"/>
                  <a:gd name="T45" fmla="*/ T44 w 4029"/>
                  <a:gd name="T46" fmla="+- 0 2615 2323"/>
                  <a:gd name="T47" fmla="*/ 2615 h 348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Lst>
                <a:rect l="0" t="0" r="r" b="b"/>
                <a:pathLst>
                  <a:path w="4029" h="3483">
                    <a:moveTo>
                      <a:pt x="3211" y="292"/>
                    </a:moveTo>
                    <a:lnTo>
                      <a:pt x="3249" y="359"/>
                    </a:lnTo>
                    <a:lnTo>
                      <a:pt x="3284" y="428"/>
                    </a:lnTo>
                    <a:lnTo>
                      <a:pt x="3343" y="567"/>
                    </a:lnTo>
                    <a:lnTo>
                      <a:pt x="3389" y="710"/>
                    </a:lnTo>
                    <a:lnTo>
                      <a:pt x="3423" y="853"/>
                    </a:lnTo>
                    <a:lnTo>
                      <a:pt x="3433" y="926"/>
                    </a:lnTo>
                    <a:lnTo>
                      <a:pt x="3442" y="1000"/>
                    </a:lnTo>
                    <a:lnTo>
                      <a:pt x="3448" y="1071"/>
                    </a:lnTo>
                    <a:lnTo>
                      <a:pt x="3450" y="1145"/>
                    </a:lnTo>
                    <a:lnTo>
                      <a:pt x="3450" y="151"/>
                    </a:lnTo>
                    <a:lnTo>
                      <a:pt x="3211" y="292"/>
                    </a:lnTo>
                    <a:close/>
                  </a:path>
                </a:pathLst>
              </a:custGeom>
              <a:solidFill>
                <a:srgbClr val="EC7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2" name="Group 855"/>
            <p:cNvGrpSpPr>
              <a:grpSpLocks/>
            </p:cNvGrpSpPr>
            <p:nvPr/>
          </p:nvGrpSpPr>
          <p:grpSpPr bwMode="auto">
            <a:xfrm>
              <a:off x="5700" y="2323"/>
              <a:ext cx="4029" cy="3483"/>
              <a:chOff x="5700" y="2323"/>
              <a:chExt cx="4029" cy="3483"/>
            </a:xfrm>
          </p:grpSpPr>
          <p:sp>
            <p:nvSpPr>
              <p:cNvPr id="2978" name="Freeform 856"/>
              <p:cNvSpPr>
                <a:spLocks/>
              </p:cNvSpPr>
              <p:nvPr/>
            </p:nvSpPr>
            <p:spPr bwMode="auto">
              <a:xfrm>
                <a:off x="5700" y="2323"/>
                <a:ext cx="4029" cy="3483"/>
              </a:xfrm>
              <a:custGeom>
                <a:avLst/>
                <a:gdLst>
                  <a:gd name="T0" fmla="+- 0 9520 5700"/>
                  <a:gd name="T1" fmla="*/ T0 w 4029"/>
                  <a:gd name="T2" fmla="+- 0 2533 2323"/>
                  <a:gd name="T3" fmla="*/ 2533 h 3483"/>
                  <a:gd name="T4" fmla="+- 0 9640 5700"/>
                  <a:gd name="T5" fmla="*/ T4 w 4029"/>
                  <a:gd name="T6" fmla="+- 0 2856 2323"/>
                  <a:gd name="T7" fmla="*/ 2856 h 3483"/>
                  <a:gd name="T8" fmla="+- 0 9709 5700"/>
                  <a:gd name="T9" fmla="*/ T8 w 4029"/>
                  <a:gd name="T10" fmla="+- 0 3191 2323"/>
                  <a:gd name="T11" fmla="*/ 3191 h 3483"/>
                  <a:gd name="T12" fmla="+- 0 9728 5700"/>
                  <a:gd name="T13" fmla="*/ T12 w 4029"/>
                  <a:gd name="T14" fmla="+- 0 3525 2323"/>
                  <a:gd name="T15" fmla="*/ 3525 h 3483"/>
                  <a:gd name="T16" fmla="+- 0 9701 5700"/>
                  <a:gd name="T17" fmla="*/ T16 w 4029"/>
                  <a:gd name="T18" fmla="+- 0 3857 2323"/>
                  <a:gd name="T19" fmla="*/ 3857 h 3483"/>
                  <a:gd name="T20" fmla="+- 0 9625 5700"/>
                  <a:gd name="T21" fmla="*/ T20 w 4029"/>
                  <a:gd name="T22" fmla="+- 0 4180 2323"/>
                  <a:gd name="T23" fmla="*/ 4180 h 3483"/>
                  <a:gd name="T24" fmla="+- 0 9503 5700"/>
                  <a:gd name="T25" fmla="*/ T24 w 4029"/>
                  <a:gd name="T26" fmla="+- 0 4491 2323"/>
                  <a:gd name="T27" fmla="*/ 4491 h 3483"/>
                  <a:gd name="T28" fmla="+- 0 9337 5700"/>
                  <a:gd name="T29" fmla="*/ T28 w 4029"/>
                  <a:gd name="T30" fmla="+- 0 4781 2323"/>
                  <a:gd name="T31" fmla="*/ 4781 h 3483"/>
                  <a:gd name="T32" fmla="+- 0 9129 5700"/>
                  <a:gd name="T33" fmla="*/ T32 w 4029"/>
                  <a:gd name="T34" fmla="+- 0 5048 2323"/>
                  <a:gd name="T35" fmla="*/ 5048 h 3483"/>
                  <a:gd name="T36" fmla="+- 0 8879 5700"/>
                  <a:gd name="T37" fmla="*/ T36 w 4029"/>
                  <a:gd name="T38" fmla="+- 0 5286 2323"/>
                  <a:gd name="T39" fmla="*/ 5286 h 3483"/>
                  <a:gd name="T40" fmla="+- 0 8589 5700"/>
                  <a:gd name="T41" fmla="*/ T40 w 4029"/>
                  <a:gd name="T42" fmla="+- 0 5485 2323"/>
                  <a:gd name="T43" fmla="*/ 5485 h 3483"/>
                  <a:gd name="T44" fmla="+- 0 8318 5700"/>
                  <a:gd name="T45" fmla="*/ T44 w 4029"/>
                  <a:gd name="T46" fmla="+- 0 5624 2323"/>
                  <a:gd name="T47" fmla="*/ 5624 h 3483"/>
                  <a:gd name="T48" fmla="+- 0 8034 5700"/>
                  <a:gd name="T49" fmla="*/ T48 w 4029"/>
                  <a:gd name="T50" fmla="+- 0 5723 2323"/>
                  <a:gd name="T51" fmla="*/ 5723 h 3483"/>
                  <a:gd name="T52" fmla="+- 0 7744 5700"/>
                  <a:gd name="T53" fmla="*/ T52 w 4029"/>
                  <a:gd name="T54" fmla="+- 0 5782 2323"/>
                  <a:gd name="T55" fmla="*/ 5782 h 3483"/>
                  <a:gd name="T56" fmla="+- 0 7452 5700"/>
                  <a:gd name="T57" fmla="*/ T56 w 4029"/>
                  <a:gd name="T58" fmla="+- 0 5805 2323"/>
                  <a:gd name="T59" fmla="*/ 5805 h 3483"/>
                  <a:gd name="T60" fmla="+- 0 7162 5700"/>
                  <a:gd name="T61" fmla="*/ T60 w 4029"/>
                  <a:gd name="T62" fmla="+- 0 5792 2323"/>
                  <a:gd name="T63" fmla="*/ 5792 h 3483"/>
                  <a:gd name="T64" fmla="+- 0 6874 5700"/>
                  <a:gd name="T65" fmla="*/ T64 w 4029"/>
                  <a:gd name="T66" fmla="+- 0 5742 2323"/>
                  <a:gd name="T67" fmla="*/ 5742 h 3483"/>
                  <a:gd name="T68" fmla="+- 0 6595 5700"/>
                  <a:gd name="T69" fmla="*/ T68 w 4029"/>
                  <a:gd name="T70" fmla="+- 0 5654 2323"/>
                  <a:gd name="T71" fmla="*/ 5654 h 3483"/>
                  <a:gd name="T72" fmla="+- 0 6328 5700"/>
                  <a:gd name="T73" fmla="*/ T72 w 4029"/>
                  <a:gd name="T74" fmla="+- 0 5532 2323"/>
                  <a:gd name="T75" fmla="*/ 5532 h 3483"/>
                  <a:gd name="T76" fmla="+- 0 6076 5700"/>
                  <a:gd name="T77" fmla="*/ T76 w 4029"/>
                  <a:gd name="T78" fmla="+- 0 5376 2323"/>
                  <a:gd name="T79" fmla="*/ 5376 h 3483"/>
                  <a:gd name="T80" fmla="+- 0 5843 5700"/>
                  <a:gd name="T81" fmla="*/ T80 w 4029"/>
                  <a:gd name="T82" fmla="+- 0 5185 2323"/>
                  <a:gd name="T83" fmla="*/ 5185 h 3483"/>
                  <a:gd name="T84" fmla="+- 0 6128 5700"/>
                  <a:gd name="T85" fmla="*/ T84 w 4029"/>
                  <a:gd name="T86" fmla="+- 0 4653 2323"/>
                  <a:gd name="T87" fmla="*/ 4653 h 3483"/>
                  <a:gd name="T88" fmla="+- 0 6320 5700"/>
                  <a:gd name="T89" fmla="*/ T88 w 4029"/>
                  <a:gd name="T90" fmla="+- 0 4836 2323"/>
                  <a:gd name="T91" fmla="*/ 4836 h 3483"/>
                  <a:gd name="T92" fmla="+- 0 6532 5700"/>
                  <a:gd name="T93" fmla="*/ T92 w 4029"/>
                  <a:gd name="T94" fmla="+- 0 4985 2323"/>
                  <a:gd name="T95" fmla="*/ 4985 h 3483"/>
                  <a:gd name="T96" fmla="+- 0 6759 5700"/>
                  <a:gd name="T97" fmla="*/ T96 w 4029"/>
                  <a:gd name="T98" fmla="+- 0 5099 2323"/>
                  <a:gd name="T99" fmla="*/ 5099 h 3483"/>
                  <a:gd name="T100" fmla="+- 0 6996 5700"/>
                  <a:gd name="T101" fmla="*/ T100 w 4029"/>
                  <a:gd name="T102" fmla="+- 0 5177 2323"/>
                  <a:gd name="T103" fmla="*/ 5177 h 3483"/>
                  <a:gd name="T104" fmla="+- 0 7242 5700"/>
                  <a:gd name="T105" fmla="*/ T104 w 4029"/>
                  <a:gd name="T106" fmla="+- 0 5219 2323"/>
                  <a:gd name="T107" fmla="*/ 5219 h 3483"/>
                  <a:gd name="T108" fmla="+- 0 7492 5700"/>
                  <a:gd name="T109" fmla="*/ T108 w 4029"/>
                  <a:gd name="T110" fmla="+- 0 5227 2323"/>
                  <a:gd name="T111" fmla="*/ 5227 h 3483"/>
                  <a:gd name="T112" fmla="+- 0 7740 5700"/>
                  <a:gd name="T113" fmla="*/ T112 w 4029"/>
                  <a:gd name="T114" fmla="+- 0 5198 2323"/>
                  <a:gd name="T115" fmla="*/ 5198 h 3483"/>
                  <a:gd name="T116" fmla="+- 0 7984 5700"/>
                  <a:gd name="T117" fmla="*/ T116 w 4029"/>
                  <a:gd name="T118" fmla="+- 0 5134 2323"/>
                  <a:gd name="T119" fmla="*/ 5134 h 3483"/>
                  <a:gd name="T120" fmla="+- 0 8217 5700"/>
                  <a:gd name="T121" fmla="*/ T120 w 4029"/>
                  <a:gd name="T122" fmla="+- 0 5034 2323"/>
                  <a:gd name="T123" fmla="*/ 5034 h 3483"/>
                  <a:gd name="T124" fmla="+- 0 8438 5700"/>
                  <a:gd name="T125" fmla="*/ T124 w 4029"/>
                  <a:gd name="T126" fmla="+- 0 4895 2323"/>
                  <a:gd name="T127" fmla="*/ 4895 h 3483"/>
                  <a:gd name="T128" fmla="+- 0 8633 5700"/>
                  <a:gd name="T129" fmla="*/ T128 w 4029"/>
                  <a:gd name="T130" fmla="+- 0 4731 2323"/>
                  <a:gd name="T131" fmla="*/ 4731 h 3483"/>
                  <a:gd name="T132" fmla="+- 0 8785 5700"/>
                  <a:gd name="T133" fmla="*/ T132 w 4029"/>
                  <a:gd name="T134" fmla="+- 0 4561 2323"/>
                  <a:gd name="T135" fmla="*/ 4561 h 3483"/>
                  <a:gd name="T136" fmla="+- 0 8911 5700"/>
                  <a:gd name="T137" fmla="*/ T136 w 4029"/>
                  <a:gd name="T138" fmla="+- 0 4378 2323"/>
                  <a:gd name="T139" fmla="*/ 4378 h 3483"/>
                  <a:gd name="T140" fmla="+- 0 9010 5700"/>
                  <a:gd name="T141" fmla="*/ T140 w 4029"/>
                  <a:gd name="T142" fmla="+- 0 4180 2323"/>
                  <a:gd name="T143" fmla="*/ 4180 h 3483"/>
                  <a:gd name="T144" fmla="+- 0 9083 5700"/>
                  <a:gd name="T145" fmla="*/ T144 w 4029"/>
                  <a:gd name="T146" fmla="+- 0 3972 2323"/>
                  <a:gd name="T147" fmla="*/ 3972 h 3483"/>
                  <a:gd name="T148" fmla="+- 0 9131 5700"/>
                  <a:gd name="T149" fmla="*/ T148 w 4029"/>
                  <a:gd name="T150" fmla="+- 0 3760 2323"/>
                  <a:gd name="T151" fmla="*/ 3760 h 3483"/>
                  <a:gd name="T152" fmla="+- 0 9150 5700"/>
                  <a:gd name="T153" fmla="*/ T152 w 4029"/>
                  <a:gd name="T154" fmla="+- 0 3542 2323"/>
                  <a:gd name="T155" fmla="*/ 3542 h 3483"/>
                  <a:gd name="T156" fmla="+- 0 9142 5700"/>
                  <a:gd name="T157" fmla="*/ T156 w 4029"/>
                  <a:gd name="T158" fmla="+- 0 3323 2323"/>
                  <a:gd name="T159" fmla="*/ 3323 h 3483"/>
                  <a:gd name="T160" fmla="+- 0 9106 5700"/>
                  <a:gd name="T161" fmla="*/ T160 w 4029"/>
                  <a:gd name="T162" fmla="+- 0 3104 2323"/>
                  <a:gd name="T163" fmla="*/ 3104 h 3483"/>
                  <a:gd name="T164" fmla="+- 0 9043 5700"/>
                  <a:gd name="T165" fmla="*/ T164 w 4029"/>
                  <a:gd name="T166" fmla="+- 0 2890 2323"/>
                  <a:gd name="T167" fmla="*/ 2890 h 3483"/>
                  <a:gd name="T168" fmla="+- 0 8949 5700"/>
                  <a:gd name="T169" fmla="*/ T168 w 4029"/>
                  <a:gd name="T170" fmla="+- 0 2682 2323"/>
                  <a:gd name="T171" fmla="*/ 2682 h 348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4029" h="3483">
                    <a:moveTo>
                      <a:pt x="3709" y="0"/>
                    </a:moveTo>
                    <a:lnTo>
                      <a:pt x="3768" y="103"/>
                    </a:lnTo>
                    <a:lnTo>
                      <a:pt x="3820" y="210"/>
                    </a:lnTo>
                    <a:lnTo>
                      <a:pt x="3864" y="317"/>
                    </a:lnTo>
                    <a:lnTo>
                      <a:pt x="3906" y="424"/>
                    </a:lnTo>
                    <a:lnTo>
                      <a:pt x="3940" y="533"/>
                    </a:lnTo>
                    <a:lnTo>
                      <a:pt x="3969" y="645"/>
                    </a:lnTo>
                    <a:lnTo>
                      <a:pt x="3992" y="756"/>
                    </a:lnTo>
                    <a:lnTo>
                      <a:pt x="4009" y="868"/>
                    </a:lnTo>
                    <a:lnTo>
                      <a:pt x="4022" y="979"/>
                    </a:lnTo>
                    <a:lnTo>
                      <a:pt x="4028" y="1090"/>
                    </a:lnTo>
                    <a:lnTo>
                      <a:pt x="4028" y="1202"/>
                    </a:lnTo>
                    <a:lnTo>
                      <a:pt x="4024" y="1313"/>
                    </a:lnTo>
                    <a:lnTo>
                      <a:pt x="4016" y="1425"/>
                    </a:lnTo>
                    <a:lnTo>
                      <a:pt x="4001" y="1534"/>
                    </a:lnTo>
                    <a:lnTo>
                      <a:pt x="3980" y="1643"/>
                    </a:lnTo>
                    <a:lnTo>
                      <a:pt x="3955" y="1750"/>
                    </a:lnTo>
                    <a:lnTo>
                      <a:pt x="3925" y="1857"/>
                    </a:lnTo>
                    <a:lnTo>
                      <a:pt x="3890" y="1962"/>
                    </a:lnTo>
                    <a:lnTo>
                      <a:pt x="3850" y="2065"/>
                    </a:lnTo>
                    <a:lnTo>
                      <a:pt x="3803" y="2168"/>
                    </a:lnTo>
                    <a:lnTo>
                      <a:pt x="3753" y="2267"/>
                    </a:lnTo>
                    <a:lnTo>
                      <a:pt x="3698" y="2364"/>
                    </a:lnTo>
                    <a:lnTo>
                      <a:pt x="3637" y="2458"/>
                    </a:lnTo>
                    <a:lnTo>
                      <a:pt x="3574" y="2551"/>
                    </a:lnTo>
                    <a:lnTo>
                      <a:pt x="3505" y="2639"/>
                    </a:lnTo>
                    <a:lnTo>
                      <a:pt x="3429" y="2725"/>
                    </a:lnTo>
                    <a:lnTo>
                      <a:pt x="3352" y="2807"/>
                    </a:lnTo>
                    <a:lnTo>
                      <a:pt x="3267" y="2887"/>
                    </a:lnTo>
                    <a:lnTo>
                      <a:pt x="3179" y="2963"/>
                    </a:lnTo>
                    <a:lnTo>
                      <a:pt x="3089" y="3032"/>
                    </a:lnTo>
                    <a:lnTo>
                      <a:pt x="2992" y="3099"/>
                    </a:lnTo>
                    <a:lnTo>
                      <a:pt x="2889" y="3162"/>
                    </a:lnTo>
                    <a:lnTo>
                      <a:pt x="2801" y="3213"/>
                    </a:lnTo>
                    <a:lnTo>
                      <a:pt x="2711" y="3259"/>
                    </a:lnTo>
                    <a:lnTo>
                      <a:pt x="2618" y="3301"/>
                    </a:lnTo>
                    <a:lnTo>
                      <a:pt x="2524" y="3337"/>
                    </a:lnTo>
                    <a:lnTo>
                      <a:pt x="2429" y="3370"/>
                    </a:lnTo>
                    <a:lnTo>
                      <a:pt x="2334" y="3400"/>
                    </a:lnTo>
                    <a:lnTo>
                      <a:pt x="2238" y="3423"/>
                    </a:lnTo>
                    <a:lnTo>
                      <a:pt x="2143" y="3444"/>
                    </a:lnTo>
                    <a:lnTo>
                      <a:pt x="2044" y="3459"/>
                    </a:lnTo>
                    <a:lnTo>
                      <a:pt x="1948" y="3471"/>
                    </a:lnTo>
                    <a:lnTo>
                      <a:pt x="1851" y="3480"/>
                    </a:lnTo>
                    <a:lnTo>
                      <a:pt x="1752" y="3482"/>
                    </a:lnTo>
                    <a:lnTo>
                      <a:pt x="1656" y="3482"/>
                    </a:lnTo>
                    <a:lnTo>
                      <a:pt x="1559" y="3478"/>
                    </a:lnTo>
                    <a:lnTo>
                      <a:pt x="1462" y="3469"/>
                    </a:lnTo>
                    <a:lnTo>
                      <a:pt x="1366" y="3455"/>
                    </a:lnTo>
                    <a:lnTo>
                      <a:pt x="1269" y="3438"/>
                    </a:lnTo>
                    <a:lnTo>
                      <a:pt x="1174" y="3419"/>
                    </a:lnTo>
                    <a:lnTo>
                      <a:pt x="1080" y="3394"/>
                    </a:lnTo>
                    <a:lnTo>
                      <a:pt x="987" y="3364"/>
                    </a:lnTo>
                    <a:lnTo>
                      <a:pt x="895" y="3331"/>
                    </a:lnTo>
                    <a:lnTo>
                      <a:pt x="805" y="3295"/>
                    </a:lnTo>
                    <a:lnTo>
                      <a:pt x="714" y="3255"/>
                    </a:lnTo>
                    <a:lnTo>
                      <a:pt x="628" y="3209"/>
                    </a:lnTo>
                    <a:lnTo>
                      <a:pt x="542" y="3160"/>
                    </a:lnTo>
                    <a:lnTo>
                      <a:pt x="458" y="3110"/>
                    </a:lnTo>
                    <a:lnTo>
                      <a:pt x="376" y="3053"/>
                    </a:lnTo>
                    <a:lnTo>
                      <a:pt x="296" y="2992"/>
                    </a:lnTo>
                    <a:lnTo>
                      <a:pt x="218" y="2929"/>
                    </a:lnTo>
                    <a:lnTo>
                      <a:pt x="143" y="2862"/>
                    </a:lnTo>
                    <a:lnTo>
                      <a:pt x="69" y="2790"/>
                    </a:lnTo>
                    <a:lnTo>
                      <a:pt x="0" y="2717"/>
                    </a:lnTo>
                    <a:lnTo>
                      <a:pt x="428" y="2330"/>
                    </a:lnTo>
                    <a:lnTo>
                      <a:pt x="489" y="2395"/>
                    </a:lnTo>
                    <a:lnTo>
                      <a:pt x="554" y="2456"/>
                    </a:lnTo>
                    <a:lnTo>
                      <a:pt x="620" y="2513"/>
                    </a:lnTo>
                    <a:lnTo>
                      <a:pt x="689" y="2566"/>
                    </a:lnTo>
                    <a:lnTo>
                      <a:pt x="758" y="2616"/>
                    </a:lnTo>
                    <a:lnTo>
                      <a:pt x="832" y="2662"/>
                    </a:lnTo>
                    <a:lnTo>
                      <a:pt x="905" y="2702"/>
                    </a:lnTo>
                    <a:lnTo>
                      <a:pt x="981" y="2740"/>
                    </a:lnTo>
                    <a:lnTo>
                      <a:pt x="1059" y="2776"/>
                    </a:lnTo>
                    <a:lnTo>
                      <a:pt x="1137" y="2805"/>
                    </a:lnTo>
                    <a:lnTo>
                      <a:pt x="1216" y="2830"/>
                    </a:lnTo>
                    <a:lnTo>
                      <a:pt x="1296" y="2854"/>
                    </a:lnTo>
                    <a:lnTo>
                      <a:pt x="1378" y="2870"/>
                    </a:lnTo>
                    <a:lnTo>
                      <a:pt x="1460" y="2885"/>
                    </a:lnTo>
                    <a:lnTo>
                      <a:pt x="1542" y="2896"/>
                    </a:lnTo>
                    <a:lnTo>
                      <a:pt x="1626" y="2902"/>
                    </a:lnTo>
                    <a:lnTo>
                      <a:pt x="1708" y="2904"/>
                    </a:lnTo>
                    <a:lnTo>
                      <a:pt x="1792" y="2904"/>
                    </a:lnTo>
                    <a:lnTo>
                      <a:pt x="1874" y="2898"/>
                    </a:lnTo>
                    <a:lnTo>
                      <a:pt x="1958" y="2889"/>
                    </a:lnTo>
                    <a:lnTo>
                      <a:pt x="2040" y="2875"/>
                    </a:lnTo>
                    <a:lnTo>
                      <a:pt x="2122" y="2858"/>
                    </a:lnTo>
                    <a:lnTo>
                      <a:pt x="2204" y="2837"/>
                    </a:lnTo>
                    <a:lnTo>
                      <a:pt x="2284" y="2811"/>
                    </a:lnTo>
                    <a:lnTo>
                      <a:pt x="2364" y="2780"/>
                    </a:lnTo>
                    <a:lnTo>
                      <a:pt x="2442" y="2748"/>
                    </a:lnTo>
                    <a:lnTo>
                      <a:pt x="2517" y="2711"/>
                    </a:lnTo>
                    <a:lnTo>
                      <a:pt x="2593" y="2669"/>
                    </a:lnTo>
                    <a:lnTo>
                      <a:pt x="2666" y="2622"/>
                    </a:lnTo>
                    <a:lnTo>
                      <a:pt x="2738" y="2572"/>
                    </a:lnTo>
                    <a:lnTo>
                      <a:pt x="2809" y="2519"/>
                    </a:lnTo>
                    <a:lnTo>
                      <a:pt x="2877" y="2461"/>
                    </a:lnTo>
                    <a:lnTo>
                      <a:pt x="2933" y="2408"/>
                    </a:lnTo>
                    <a:lnTo>
                      <a:pt x="2986" y="2353"/>
                    </a:lnTo>
                    <a:lnTo>
                      <a:pt x="3036" y="2297"/>
                    </a:lnTo>
                    <a:lnTo>
                      <a:pt x="3085" y="2238"/>
                    </a:lnTo>
                    <a:lnTo>
                      <a:pt x="3129" y="2179"/>
                    </a:lnTo>
                    <a:lnTo>
                      <a:pt x="3171" y="2118"/>
                    </a:lnTo>
                    <a:lnTo>
                      <a:pt x="3211" y="2055"/>
                    </a:lnTo>
                    <a:lnTo>
                      <a:pt x="3246" y="1990"/>
                    </a:lnTo>
                    <a:lnTo>
                      <a:pt x="3280" y="1925"/>
                    </a:lnTo>
                    <a:lnTo>
                      <a:pt x="3310" y="1857"/>
                    </a:lnTo>
                    <a:lnTo>
                      <a:pt x="3337" y="1788"/>
                    </a:lnTo>
                    <a:lnTo>
                      <a:pt x="3362" y="1721"/>
                    </a:lnTo>
                    <a:lnTo>
                      <a:pt x="3383" y="1649"/>
                    </a:lnTo>
                    <a:lnTo>
                      <a:pt x="3402" y="1580"/>
                    </a:lnTo>
                    <a:lnTo>
                      <a:pt x="3419" y="1509"/>
                    </a:lnTo>
                    <a:lnTo>
                      <a:pt x="3431" y="1437"/>
                    </a:lnTo>
                    <a:lnTo>
                      <a:pt x="3440" y="1364"/>
                    </a:lnTo>
                    <a:lnTo>
                      <a:pt x="3448" y="1292"/>
                    </a:lnTo>
                    <a:lnTo>
                      <a:pt x="3450" y="1219"/>
                    </a:lnTo>
                    <a:lnTo>
                      <a:pt x="3450" y="1145"/>
                    </a:lnTo>
                    <a:lnTo>
                      <a:pt x="3448" y="1071"/>
                    </a:lnTo>
                    <a:lnTo>
                      <a:pt x="3442" y="1000"/>
                    </a:lnTo>
                    <a:lnTo>
                      <a:pt x="3433" y="926"/>
                    </a:lnTo>
                    <a:lnTo>
                      <a:pt x="3423" y="853"/>
                    </a:lnTo>
                    <a:lnTo>
                      <a:pt x="3406" y="781"/>
                    </a:lnTo>
                    <a:lnTo>
                      <a:pt x="3389" y="710"/>
                    </a:lnTo>
                    <a:lnTo>
                      <a:pt x="3366" y="639"/>
                    </a:lnTo>
                    <a:lnTo>
                      <a:pt x="3343" y="567"/>
                    </a:lnTo>
                    <a:lnTo>
                      <a:pt x="3314" y="498"/>
                    </a:lnTo>
                    <a:lnTo>
                      <a:pt x="3284" y="428"/>
                    </a:lnTo>
                    <a:lnTo>
                      <a:pt x="3249" y="359"/>
                    </a:lnTo>
                    <a:lnTo>
                      <a:pt x="3211" y="292"/>
                    </a:lnTo>
                    <a:lnTo>
                      <a:pt x="3709" y="0"/>
                    </a:lnTo>
                    <a:close/>
                  </a:path>
                </a:pathLst>
              </a:custGeom>
              <a:noFill/>
              <a:ln w="37555">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3" name="Group 853"/>
            <p:cNvGrpSpPr>
              <a:grpSpLocks/>
            </p:cNvGrpSpPr>
            <p:nvPr/>
          </p:nvGrpSpPr>
          <p:grpSpPr bwMode="auto">
            <a:xfrm>
              <a:off x="5141" y="3787"/>
              <a:ext cx="988" cy="1253"/>
              <a:chOff x="5141" y="3787"/>
              <a:chExt cx="988" cy="1253"/>
            </a:xfrm>
          </p:grpSpPr>
          <p:sp>
            <p:nvSpPr>
              <p:cNvPr id="2977" name="Freeform 854"/>
              <p:cNvSpPr>
                <a:spLocks/>
              </p:cNvSpPr>
              <p:nvPr/>
            </p:nvSpPr>
            <p:spPr bwMode="auto">
              <a:xfrm>
                <a:off x="5141" y="3787"/>
                <a:ext cx="988" cy="1253"/>
              </a:xfrm>
              <a:custGeom>
                <a:avLst/>
                <a:gdLst>
                  <a:gd name="T0" fmla="+- 0 5141 5141"/>
                  <a:gd name="T1" fmla="*/ T0 w 988"/>
                  <a:gd name="T2" fmla="+- 0 3886 3787"/>
                  <a:gd name="T3" fmla="*/ 3886 h 1253"/>
                  <a:gd name="T4" fmla="+- 0 5155 5141"/>
                  <a:gd name="T5" fmla="*/ T4 w 988"/>
                  <a:gd name="T6" fmla="+- 0 3966 3787"/>
                  <a:gd name="T7" fmla="*/ 3966 h 1253"/>
                  <a:gd name="T8" fmla="+- 0 5174 5141"/>
                  <a:gd name="T9" fmla="*/ T8 w 988"/>
                  <a:gd name="T10" fmla="+- 0 4046 3787"/>
                  <a:gd name="T11" fmla="*/ 4046 h 1253"/>
                  <a:gd name="T12" fmla="+- 0 5195 5141"/>
                  <a:gd name="T13" fmla="*/ T12 w 988"/>
                  <a:gd name="T14" fmla="+- 0 4124 3787"/>
                  <a:gd name="T15" fmla="*/ 4124 h 1253"/>
                  <a:gd name="T16" fmla="+- 0 5218 5141"/>
                  <a:gd name="T17" fmla="*/ T16 w 988"/>
                  <a:gd name="T18" fmla="+- 0 4201 3787"/>
                  <a:gd name="T19" fmla="*/ 4201 h 1253"/>
                  <a:gd name="T20" fmla="+- 0 5244 5141"/>
                  <a:gd name="T21" fmla="*/ T20 w 988"/>
                  <a:gd name="T22" fmla="+- 0 4279 3787"/>
                  <a:gd name="T23" fmla="*/ 4279 h 1253"/>
                  <a:gd name="T24" fmla="+- 0 5273 5141"/>
                  <a:gd name="T25" fmla="*/ T24 w 988"/>
                  <a:gd name="T26" fmla="+- 0 4355 3787"/>
                  <a:gd name="T27" fmla="*/ 4355 h 1253"/>
                  <a:gd name="T28" fmla="+- 0 5305 5141"/>
                  <a:gd name="T29" fmla="*/ T28 w 988"/>
                  <a:gd name="T30" fmla="+- 0 4428 3787"/>
                  <a:gd name="T31" fmla="*/ 4428 h 1253"/>
                  <a:gd name="T32" fmla="+- 0 5338 5141"/>
                  <a:gd name="T33" fmla="*/ T32 w 988"/>
                  <a:gd name="T34" fmla="+- 0 4502 3787"/>
                  <a:gd name="T35" fmla="*/ 4502 h 1253"/>
                  <a:gd name="T36" fmla="+- 0 5374 5141"/>
                  <a:gd name="T37" fmla="*/ T36 w 988"/>
                  <a:gd name="T38" fmla="+- 0 4573 3787"/>
                  <a:gd name="T39" fmla="*/ 4573 h 1253"/>
                  <a:gd name="T40" fmla="+- 0 5414 5141"/>
                  <a:gd name="T41" fmla="*/ T40 w 988"/>
                  <a:gd name="T42" fmla="+- 0 4645 3787"/>
                  <a:gd name="T43" fmla="*/ 4645 h 1253"/>
                  <a:gd name="T44" fmla="+- 0 5456 5141"/>
                  <a:gd name="T45" fmla="*/ T44 w 988"/>
                  <a:gd name="T46" fmla="+- 0 4714 3787"/>
                  <a:gd name="T47" fmla="*/ 4714 h 1253"/>
                  <a:gd name="T48" fmla="+- 0 5500 5141"/>
                  <a:gd name="T49" fmla="*/ T48 w 988"/>
                  <a:gd name="T50" fmla="+- 0 4784 3787"/>
                  <a:gd name="T51" fmla="*/ 4784 h 1253"/>
                  <a:gd name="T52" fmla="+- 0 5546 5141"/>
                  <a:gd name="T53" fmla="*/ T52 w 988"/>
                  <a:gd name="T54" fmla="+- 0 4849 3787"/>
                  <a:gd name="T55" fmla="*/ 4849 h 1253"/>
                  <a:gd name="T56" fmla="+- 0 5595 5141"/>
                  <a:gd name="T57" fmla="*/ T56 w 988"/>
                  <a:gd name="T58" fmla="+- 0 4914 3787"/>
                  <a:gd name="T59" fmla="*/ 4914 h 1253"/>
                  <a:gd name="T60" fmla="+- 0 5645 5141"/>
                  <a:gd name="T61" fmla="*/ T60 w 988"/>
                  <a:gd name="T62" fmla="+- 0 4977 3787"/>
                  <a:gd name="T63" fmla="*/ 4977 h 1253"/>
                  <a:gd name="T64" fmla="+- 0 5700 5141"/>
                  <a:gd name="T65" fmla="*/ T64 w 988"/>
                  <a:gd name="T66" fmla="+- 0 5040 3787"/>
                  <a:gd name="T67" fmla="*/ 5040 h 1253"/>
                  <a:gd name="T68" fmla="+- 0 6128 5141"/>
                  <a:gd name="T69" fmla="*/ T68 w 988"/>
                  <a:gd name="T70" fmla="+- 0 4653 3787"/>
                  <a:gd name="T71" fmla="*/ 4653 h 1253"/>
                  <a:gd name="T72" fmla="+- 0 6051 5141"/>
                  <a:gd name="T73" fmla="*/ T72 w 988"/>
                  <a:gd name="T74" fmla="+- 0 4559 3787"/>
                  <a:gd name="T75" fmla="*/ 4559 h 1253"/>
                  <a:gd name="T76" fmla="+- 0 5979 5141"/>
                  <a:gd name="T77" fmla="*/ T76 w 988"/>
                  <a:gd name="T78" fmla="+- 0 4460 3787"/>
                  <a:gd name="T79" fmla="*/ 4460 h 1253"/>
                  <a:gd name="T80" fmla="+- 0 5914 5141"/>
                  <a:gd name="T81" fmla="*/ T80 w 988"/>
                  <a:gd name="T82" fmla="+- 0 4357 3787"/>
                  <a:gd name="T83" fmla="*/ 4357 h 1253"/>
                  <a:gd name="T84" fmla="+- 0 5857 5141"/>
                  <a:gd name="T85" fmla="*/ T84 w 988"/>
                  <a:gd name="T86" fmla="+- 0 4250 3787"/>
                  <a:gd name="T87" fmla="*/ 4250 h 1253"/>
                  <a:gd name="T88" fmla="+- 0 5809 5141"/>
                  <a:gd name="T89" fmla="*/ T88 w 988"/>
                  <a:gd name="T90" fmla="+- 0 4138 3787"/>
                  <a:gd name="T91" fmla="*/ 4138 h 1253"/>
                  <a:gd name="T92" fmla="+- 0 5767 5141"/>
                  <a:gd name="T93" fmla="*/ T92 w 988"/>
                  <a:gd name="T94" fmla="+- 0 4025 3787"/>
                  <a:gd name="T95" fmla="*/ 4025 h 1253"/>
                  <a:gd name="T96" fmla="+- 0 5735 5141"/>
                  <a:gd name="T97" fmla="*/ T96 w 988"/>
                  <a:gd name="T98" fmla="+- 0 3907 3787"/>
                  <a:gd name="T99" fmla="*/ 3907 h 1253"/>
                  <a:gd name="T100" fmla="+- 0 5710 5141"/>
                  <a:gd name="T101" fmla="*/ T100 w 988"/>
                  <a:gd name="T102" fmla="+- 0 3787 3787"/>
                  <a:gd name="T103" fmla="*/ 3787 h 1253"/>
                  <a:gd name="T104" fmla="+- 0 5141 5141"/>
                  <a:gd name="T105" fmla="*/ T104 w 988"/>
                  <a:gd name="T106" fmla="+- 0 3886 3787"/>
                  <a:gd name="T107" fmla="*/ 3886 h 1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Lst>
                <a:rect l="0" t="0" r="r" b="b"/>
                <a:pathLst>
                  <a:path w="988" h="1253">
                    <a:moveTo>
                      <a:pt x="0" y="99"/>
                    </a:moveTo>
                    <a:lnTo>
                      <a:pt x="14" y="179"/>
                    </a:lnTo>
                    <a:lnTo>
                      <a:pt x="33" y="259"/>
                    </a:lnTo>
                    <a:lnTo>
                      <a:pt x="54" y="337"/>
                    </a:lnTo>
                    <a:lnTo>
                      <a:pt x="77" y="414"/>
                    </a:lnTo>
                    <a:lnTo>
                      <a:pt x="103" y="492"/>
                    </a:lnTo>
                    <a:lnTo>
                      <a:pt x="132" y="568"/>
                    </a:lnTo>
                    <a:lnTo>
                      <a:pt x="164" y="641"/>
                    </a:lnTo>
                    <a:lnTo>
                      <a:pt x="197" y="715"/>
                    </a:lnTo>
                    <a:lnTo>
                      <a:pt x="233" y="786"/>
                    </a:lnTo>
                    <a:lnTo>
                      <a:pt x="273" y="858"/>
                    </a:lnTo>
                    <a:lnTo>
                      <a:pt x="315" y="927"/>
                    </a:lnTo>
                    <a:lnTo>
                      <a:pt x="359" y="997"/>
                    </a:lnTo>
                    <a:lnTo>
                      <a:pt x="405" y="1062"/>
                    </a:lnTo>
                    <a:lnTo>
                      <a:pt x="454" y="1127"/>
                    </a:lnTo>
                    <a:lnTo>
                      <a:pt x="504" y="1190"/>
                    </a:lnTo>
                    <a:lnTo>
                      <a:pt x="559" y="1253"/>
                    </a:lnTo>
                    <a:lnTo>
                      <a:pt x="987" y="866"/>
                    </a:lnTo>
                    <a:lnTo>
                      <a:pt x="910" y="772"/>
                    </a:lnTo>
                    <a:lnTo>
                      <a:pt x="838" y="673"/>
                    </a:lnTo>
                    <a:lnTo>
                      <a:pt x="773" y="570"/>
                    </a:lnTo>
                    <a:lnTo>
                      <a:pt x="716" y="463"/>
                    </a:lnTo>
                    <a:lnTo>
                      <a:pt x="668" y="351"/>
                    </a:lnTo>
                    <a:lnTo>
                      <a:pt x="626" y="238"/>
                    </a:lnTo>
                    <a:lnTo>
                      <a:pt x="594" y="120"/>
                    </a:lnTo>
                    <a:lnTo>
                      <a:pt x="569" y="0"/>
                    </a:lnTo>
                    <a:lnTo>
                      <a:pt x="0" y="9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4" name="Group 851"/>
            <p:cNvGrpSpPr>
              <a:grpSpLocks/>
            </p:cNvGrpSpPr>
            <p:nvPr/>
          </p:nvGrpSpPr>
          <p:grpSpPr bwMode="auto">
            <a:xfrm>
              <a:off x="5141" y="3787"/>
              <a:ext cx="988" cy="1253"/>
              <a:chOff x="5141" y="3787"/>
              <a:chExt cx="988" cy="1253"/>
            </a:xfrm>
          </p:grpSpPr>
          <p:sp>
            <p:nvSpPr>
              <p:cNvPr id="2976" name="Freeform 852"/>
              <p:cNvSpPr>
                <a:spLocks/>
              </p:cNvSpPr>
              <p:nvPr/>
            </p:nvSpPr>
            <p:spPr bwMode="auto">
              <a:xfrm>
                <a:off x="5141" y="3787"/>
                <a:ext cx="988" cy="1253"/>
              </a:xfrm>
              <a:custGeom>
                <a:avLst/>
                <a:gdLst>
                  <a:gd name="T0" fmla="+- 0 5700 5141"/>
                  <a:gd name="T1" fmla="*/ T0 w 988"/>
                  <a:gd name="T2" fmla="+- 0 5040 3787"/>
                  <a:gd name="T3" fmla="*/ 5040 h 1253"/>
                  <a:gd name="T4" fmla="+- 0 5645 5141"/>
                  <a:gd name="T5" fmla="*/ T4 w 988"/>
                  <a:gd name="T6" fmla="+- 0 4977 3787"/>
                  <a:gd name="T7" fmla="*/ 4977 h 1253"/>
                  <a:gd name="T8" fmla="+- 0 5595 5141"/>
                  <a:gd name="T9" fmla="*/ T8 w 988"/>
                  <a:gd name="T10" fmla="+- 0 4914 3787"/>
                  <a:gd name="T11" fmla="*/ 4914 h 1253"/>
                  <a:gd name="T12" fmla="+- 0 5546 5141"/>
                  <a:gd name="T13" fmla="*/ T12 w 988"/>
                  <a:gd name="T14" fmla="+- 0 4849 3787"/>
                  <a:gd name="T15" fmla="*/ 4849 h 1253"/>
                  <a:gd name="T16" fmla="+- 0 5500 5141"/>
                  <a:gd name="T17" fmla="*/ T16 w 988"/>
                  <a:gd name="T18" fmla="+- 0 4784 3787"/>
                  <a:gd name="T19" fmla="*/ 4784 h 1253"/>
                  <a:gd name="T20" fmla="+- 0 5456 5141"/>
                  <a:gd name="T21" fmla="*/ T20 w 988"/>
                  <a:gd name="T22" fmla="+- 0 4714 3787"/>
                  <a:gd name="T23" fmla="*/ 4714 h 1253"/>
                  <a:gd name="T24" fmla="+- 0 5414 5141"/>
                  <a:gd name="T25" fmla="*/ T24 w 988"/>
                  <a:gd name="T26" fmla="+- 0 4645 3787"/>
                  <a:gd name="T27" fmla="*/ 4645 h 1253"/>
                  <a:gd name="T28" fmla="+- 0 5374 5141"/>
                  <a:gd name="T29" fmla="*/ T28 w 988"/>
                  <a:gd name="T30" fmla="+- 0 4573 3787"/>
                  <a:gd name="T31" fmla="*/ 4573 h 1253"/>
                  <a:gd name="T32" fmla="+- 0 5338 5141"/>
                  <a:gd name="T33" fmla="*/ T32 w 988"/>
                  <a:gd name="T34" fmla="+- 0 4502 3787"/>
                  <a:gd name="T35" fmla="*/ 4502 h 1253"/>
                  <a:gd name="T36" fmla="+- 0 5305 5141"/>
                  <a:gd name="T37" fmla="*/ T36 w 988"/>
                  <a:gd name="T38" fmla="+- 0 4428 3787"/>
                  <a:gd name="T39" fmla="*/ 4428 h 1253"/>
                  <a:gd name="T40" fmla="+- 0 5273 5141"/>
                  <a:gd name="T41" fmla="*/ T40 w 988"/>
                  <a:gd name="T42" fmla="+- 0 4355 3787"/>
                  <a:gd name="T43" fmla="*/ 4355 h 1253"/>
                  <a:gd name="T44" fmla="+- 0 5244 5141"/>
                  <a:gd name="T45" fmla="*/ T44 w 988"/>
                  <a:gd name="T46" fmla="+- 0 4279 3787"/>
                  <a:gd name="T47" fmla="*/ 4279 h 1253"/>
                  <a:gd name="T48" fmla="+- 0 5218 5141"/>
                  <a:gd name="T49" fmla="*/ T48 w 988"/>
                  <a:gd name="T50" fmla="+- 0 4201 3787"/>
                  <a:gd name="T51" fmla="*/ 4201 h 1253"/>
                  <a:gd name="T52" fmla="+- 0 5195 5141"/>
                  <a:gd name="T53" fmla="*/ T52 w 988"/>
                  <a:gd name="T54" fmla="+- 0 4124 3787"/>
                  <a:gd name="T55" fmla="*/ 4124 h 1253"/>
                  <a:gd name="T56" fmla="+- 0 5174 5141"/>
                  <a:gd name="T57" fmla="*/ T56 w 988"/>
                  <a:gd name="T58" fmla="+- 0 4046 3787"/>
                  <a:gd name="T59" fmla="*/ 4046 h 1253"/>
                  <a:gd name="T60" fmla="+- 0 5155 5141"/>
                  <a:gd name="T61" fmla="*/ T60 w 988"/>
                  <a:gd name="T62" fmla="+- 0 3966 3787"/>
                  <a:gd name="T63" fmla="*/ 3966 h 1253"/>
                  <a:gd name="T64" fmla="+- 0 5141 5141"/>
                  <a:gd name="T65" fmla="*/ T64 w 988"/>
                  <a:gd name="T66" fmla="+- 0 3886 3787"/>
                  <a:gd name="T67" fmla="*/ 3886 h 1253"/>
                  <a:gd name="T68" fmla="+- 0 5710 5141"/>
                  <a:gd name="T69" fmla="*/ T68 w 988"/>
                  <a:gd name="T70" fmla="+- 0 3787 3787"/>
                  <a:gd name="T71" fmla="*/ 3787 h 1253"/>
                  <a:gd name="T72" fmla="+- 0 5735 5141"/>
                  <a:gd name="T73" fmla="*/ T72 w 988"/>
                  <a:gd name="T74" fmla="+- 0 3907 3787"/>
                  <a:gd name="T75" fmla="*/ 3907 h 1253"/>
                  <a:gd name="T76" fmla="+- 0 5767 5141"/>
                  <a:gd name="T77" fmla="*/ T76 w 988"/>
                  <a:gd name="T78" fmla="+- 0 4025 3787"/>
                  <a:gd name="T79" fmla="*/ 4025 h 1253"/>
                  <a:gd name="T80" fmla="+- 0 5809 5141"/>
                  <a:gd name="T81" fmla="*/ T80 w 988"/>
                  <a:gd name="T82" fmla="+- 0 4138 3787"/>
                  <a:gd name="T83" fmla="*/ 4138 h 1253"/>
                  <a:gd name="T84" fmla="+- 0 5857 5141"/>
                  <a:gd name="T85" fmla="*/ T84 w 988"/>
                  <a:gd name="T86" fmla="+- 0 4250 3787"/>
                  <a:gd name="T87" fmla="*/ 4250 h 1253"/>
                  <a:gd name="T88" fmla="+- 0 5914 5141"/>
                  <a:gd name="T89" fmla="*/ T88 w 988"/>
                  <a:gd name="T90" fmla="+- 0 4357 3787"/>
                  <a:gd name="T91" fmla="*/ 4357 h 1253"/>
                  <a:gd name="T92" fmla="+- 0 5979 5141"/>
                  <a:gd name="T93" fmla="*/ T92 w 988"/>
                  <a:gd name="T94" fmla="+- 0 4460 3787"/>
                  <a:gd name="T95" fmla="*/ 4460 h 1253"/>
                  <a:gd name="T96" fmla="+- 0 6051 5141"/>
                  <a:gd name="T97" fmla="*/ T96 w 988"/>
                  <a:gd name="T98" fmla="+- 0 4559 3787"/>
                  <a:gd name="T99" fmla="*/ 4559 h 1253"/>
                  <a:gd name="T100" fmla="+- 0 6128 5141"/>
                  <a:gd name="T101" fmla="*/ T100 w 988"/>
                  <a:gd name="T102" fmla="+- 0 4653 3787"/>
                  <a:gd name="T103" fmla="*/ 4653 h 1253"/>
                  <a:gd name="T104" fmla="+- 0 5700 5141"/>
                  <a:gd name="T105" fmla="*/ T104 w 988"/>
                  <a:gd name="T106" fmla="+- 0 5040 3787"/>
                  <a:gd name="T107" fmla="*/ 5040 h 1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Lst>
                <a:rect l="0" t="0" r="r" b="b"/>
                <a:pathLst>
                  <a:path w="988" h="1253">
                    <a:moveTo>
                      <a:pt x="559" y="1253"/>
                    </a:moveTo>
                    <a:lnTo>
                      <a:pt x="504" y="1190"/>
                    </a:lnTo>
                    <a:lnTo>
                      <a:pt x="454" y="1127"/>
                    </a:lnTo>
                    <a:lnTo>
                      <a:pt x="405" y="1062"/>
                    </a:lnTo>
                    <a:lnTo>
                      <a:pt x="359" y="997"/>
                    </a:lnTo>
                    <a:lnTo>
                      <a:pt x="315" y="927"/>
                    </a:lnTo>
                    <a:lnTo>
                      <a:pt x="273" y="858"/>
                    </a:lnTo>
                    <a:lnTo>
                      <a:pt x="233" y="786"/>
                    </a:lnTo>
                    <a:lnTo>
                      <a:pt x="197" y="715"/>
                    </a:lnTo>
                    <a:lnTo>
                      <a:pt x="164" y="641"/>
                    </a:lnTo>
                    <a:lnTo>
                      <a:pt x="132" y="568"/>
                    </a:lnTo>
                    <a:lnTo>
                      <a:pt x="103" y="492"/>
                    </a:lnTo>
                    <a:lnTo>
                      <a:pt x="77" y="414"/>
                    </a:lnTo>
                    <a:lnTo>
                      <a:pt x="54" y="337"/>
                    </a:lnTo>
                    <a:lnTo>
                      <a:pt x="33" y="259"/>
                    </a:lnTo>
                    <a:lnTo>
                      <a:pt x="14" y="179"/>
                    </a:lnTo>
                    <a:lnTo>
                      <a:pt x="0" y="99"/>
                    </a:lnTo>
                    <a:lnTo>
                      <a:pt x="569" y="0"/>
                    </a:lnTo>
                    <a:lnTo>
                      <a:pt x="594" y="120"/>
                    </a:lnTo>
                    <a:lnTo>
                      <a:pt x="626" y="238"/>
                    </a:lnTo>
                    <a:lnTo>
                      <a:pt x="668" y="351"/>
                    </a:lnTo>
                    <a:lnTo>
                      <a:pt x="716" y="463"/>
                    </a:lnTo>
                    <a:lnTo>
                      <a:pt x="773" y="570"/>
                    </a:lnTo>
                    <a:lnTo>
                      <a:pt x="838" y="673"/>
                    </a:lnTo>
                    <a:lnTo>
                      <a:pt x="910" y="772"/>
                    </a:lnTo>
                    <a:lnTo>
                      <a:pt x="987" y="866"/>
                    </a:lnTo>
                    <a:lnTo>
                      <a:pt x="559" y="1253"/>
                    </a:lnTo>
                    <a:close/>
                  </a:path>
                </a:pathLst>
              </a:custGeom>
              <a:noFill/>
              <a:ln w="37555">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5" name="Group 849"/>
            <p:cNvGrpSpPr>
              <a:grpSpLocks/>
            </p:cNvGrpSpPr>
            <p:nvPr/>
          </p:nvGrpSpPr>
          <p:grpSpPr bwMode="auto">
            <a:xfrm>
              <a:off x="5107" y="3495"/>
              <a:ext cx="604" cy="391"/>
              <a:chOff x="5107" y="3495"/>
              <a:chExt cx="604" cy="391"/>
            </a:xfrm>
          </p:grpSpPr>
          <p:sp>
            <p:nvSpPr>
              <p:cNvPr id="2975" name="Freeform 850"/>
              <p:cNvSpPr>
                <a:spLocks/>
              </p:cNvSpPr>
              <p:nvPr/>
            </p:nvSpPr>
            <p:spPr bwMode="auto">
              <a:xfrm>
                <a:off x="5107" y="3495"/>
                <a:ext cx="604" cy="391"/>
              </a:xfrm>
              <a:custGeom>
                <a:avLst/>
                <a:gdLst>
                  <a:gd name="T0" fmla="+- 0 5107 5107"/>
                  <a:gd name="T1" fmla="*/ T0 w 604"/>
                  <a:gd name="T2" fmla="+- 0 3495 3495"/>
                  <a:gd name="T3" fmla="*/ 3495 h 391"/>
                  <a:gd name="T4" fmla="+- 0 5109 5107"/>
                  <a:gd name="T5" fmla="*/ T4 w 604"/>
                  <a:gd name="T6" fmla="+- 0 3592 3495"/>
                  <a:gd name="T7" fmla="*/ 3592 h 391"/>
                  <a:gd name="T8" fmla="+- 0 5115 5107"/>
                  <a:gd name="T9" fmla="*/ T8 w 604"/>
                  <a:gd name="T10" fmla="+- 0 3691 3495"/>
                  <a:gd name="T11" fmla="*/ 3691 h 391"/>
                  <a:gd name="T12" fmla="+- 0 5126 5107"/>
                  <a:gd name="T13" fmla="*/ T12 w 604"/>
                  <a:gd name="T14" fmla="+- 0 3790 3495"/>
                  <a:gd name="T15" fmla="*/ 3790 h 391"/>
                  <a:gd name="T16" fmla="+- 0 5141 5107"/>
                  <a:gd name="T17" fmla="*/ T16 w 604"/>
                  <a:gd name="T18" fmla="+- 0 3886 3495"/>
                  <a:gd name="T19" fmla="*/ 3886 h 391"/>
                  <a:gd name="T20" fmla="+- 0 5710 5107"/>
                  <a:gd name="T21" fmla="*/ T20 w 604"/>
                  <a:gd name="T22" fmla="+- 0 3787 3495"/>
                  <a:gd name="T23" fmla="*/ 3787 h 391"/>
                  <a:gd name="T24" fmla="+- 0 5700 5107"/>
                  <a:gd name="T25" fmla="*/ T24 w 604"/>
                  <a:gd name="T26" fmla="+- 0 3716 3495"/>
                  <a:gd name="T27" fmla="*/ 3716 h 391"/>
                  <a:gd name="T28" fmla="+- 0 5691 5107"/>
                  <a:gd name="T29" fmla="*/ T28 w 604"/>
                  <a:gd name="T30" fmla="+- 0 3642 3495"/>
                  <a:gd name="T31" fmla="*/ 3642 h 391"/>
                  <a:gd name="T32" fmla="+- 0 5687 5107"/>
                  <a:gd name="T33" fmla="*/ T32 w 604"/>
                  <a:gd name="T34" fmla="+- 0 3569 3495"/>
                  <a:gd name="T35" fmla="*/ 3569 h 391"/>
                  <a:gd name="T36" fmla="+- 0 5685 5107"/>
                  <a:gd name="T37" fmla="*/ T36 w 604"/>
                  <a:gd name="T38" fmla="+- 0 3495 3495"/>
                  <a:gd name="T39" fmla="*/ 3495 h 391"/>
                  <a:gd name="T40" fmla="+- 0 5107 5107"/>
                  <a:gd name="T41" fmla="*/ T40 w 604"/>
                  <a:gd name="T42" fmla="+- 0 3495 3495"/>
                  <a:gd name="T43" fmla="*/ 3495 h 39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604" h="391">
                    <a:moveTo>
                      <a:pt x="0" y="0"/>
                    </a:moveTo>
                    <a:lnTo>
                      <a:pt x="2" y="97"/>
                    </a:lnTo>
                    <a:lnTo>
                      <a:pt x="8" y="196"/>
                    </a:lnTo>
                    <a:lnTo>
                      <a:pt x="19" y="295"/>
                    </a:lnTo>
                    <a:lnTo>
                      <a:pt x="34" y="391"/>
                    </a:lnTo>
                    <a:lnTo>
                      <a:pt x="603" y="292"/>
                    </a:lnTo>
                    <a:lnTo>
                      <a:pt x="593" y="221"/>
                    </a:lnTo>
                    <a:lnTo>
                      <a:pt x="584" y="147"/>
                    </a:lnTo>
                    <a:lnTo>
                      <a:pt x="580" y="74"/>
                    </a:lnTo>
                    <a:lnTo>
                      <a:pt x="578" y="0"/>
                    </a:lnTo>
                    <a:lnTo>
                      <a:pt x="0"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6" name="Group 847"/>
            <p:cNvGrpSpPr>
              <a:grpSpLocks/>
            </p:cNvGrpSpPr>
            <p:nvPr/>
          </p:nvGrpSpPr>
          <p:grpSpPr bwMode="auto">
            <a:xfrm>
              <a:off x="5107" y="3495"/>
              <a:ext cx="604" cy="391"/>
              <a:chOff x="5107" y="3495"/>
              <a:chExt cx="604" cy="391"/>
            </a:xfrm>
          </p:grpSpPr>
          <p:sp>
            <p:nvSpPr>
              <p:cNvPr id="2974" name="Freeform 848"/>
              <p:cNvSpPr>
                <a:spLocks/>
              </p:cNvSpPr>
              <p:nvPr/>
            </p:nvSpPr>
            <p:spPr bwMode="auto">
              <a:xfrm>
                <a:off x="5107" y="3495"/>
                <a:ext cx="604" cy="391"/>
              </a:xfrm>
              <a:custGeom>
                <a:avLst/>
                <a:gdLst>
                  <a:gd name="T0" fmla="+- 0 5141 5107"/>
                  <a:gd name="T1" fmla="*/ T0 w 604"/>
                  <a:gd name="T2" fmla="+- 0 3886 3495"/>
                  <a:gd name="T3" fmla="*/ 3886 h 391"/>
                  <a:gd name="T4" fmla="+- 0 5126 5107"/>
                  <a:gd name="T5" fmla="*/ T4 w 604"/>
                  <a:gd name="T6" fmla="+- 0 3790 3495"/>
                  <a:gd name="T7" fmla="*/ 3790 h 391"/>
                  <a:gd name="T8" fmla="+- 0 5115 5107"/>
                  <a:gd name="T9" fmla="*/ T8 w 604"/>
                  <a:gd name="T10" fmla="+- 0 3691 3495"/>
                  <a:gd name="T11" fmla="*/ 3691 h 391"/>
                  <a:gd name="T12" fmla="+- 0 5109 5107"/>
                  <a:gd name="T13" fmla="*/ T12 w 604"/>
                  <a:gd name="T14" fmla="+- 0 3592 3495"/>
                  <a:gd name="T15" fmla="*/ 3592 h 391"/>
                  <a:gd name="T16" fmla="+- 0 5107 5107"/>
                  <a:gd name="T17" fmla="*/ T16 w 604"/>
                  <a:gd name="T18" fmla="+- 0 3495 3495"/>
                  <a:gd name="T19" fmla="*/ 3495 h 391"/>
                  <a:gd name="T20" fmla="+- 0 5685 5107"/>
                  <a:gd name="T21" fmla="*/ T20 w 604"/>
                  <a:gd name="T22" fmla="+- 0 3495 3495"/>
                  <a:gd name="T23" fmla="*/ 3495 h 391"/>
                  <a:gd name="T24" fmla="+- 0 5687 5107"/>
                  <a:gd name="T25" fmla="*/ T24 w 604"/>
                  <a:gd name="T26" fmla="+- 0 3569 3495"/>
                  <a:gd name="T27" fmla="*/ 3569 h 391"/>
                  <a:gd name="T28" fmla="+- 0 5691 5107"/>
                  <a:gd name="T29" fmla="*/ T28 w 604"/>
                  <a:gd name="T30" fmla="+- 0 3642 3495"/>
                  <a:gd name="T31" fmla="*/ 3642 h 391"/>
                  <a:gd name="T32" fmla="+- 0 5700 5107"/>
                  <a:gd name="T33" fmla="*/ T32 w 604"/>
                  <a:gd name="T34" fmla="+- 0 3716 3495"/>
                  <a:gd name="T35" fmla="*/ 3716 h 391"/>
                  <a:gd name="T36" fmla="+- 0 5710 5107"/>
                  <a:gd name="T37" fmla="*/ T36 w 604"/>
                  <a:gd name="T38" fmla="+- 0 3787 3495"/>
                  <a:gd name="T39" fmla="*/ 3787 h 391"/>
                  <a:gd name="T40" fmla="+- 0 5141 5107"/>
                  <a:gd name="T41" fmla="*/ T40 w 604"/>
                  <a:gd name="T42" fmla="+- 0 3886 3495"/>
                  <a:gd name="T43" fmla="*/ 3886 h 39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604" h="391">
                    <a:moveTo>
                      <a:pt x="34" y="391"/>
                    </a:moveTo>
                    <a:lnTo>
                      <a:pt x="19" y="295"/>
                    </a:lnTo>
                    <a:lnTo>
                      <a:pt x="8" y="196"/>
                    </a:lnTo>
                    <a:lnTo>
                      <a:pt x="2" y="97"/>
                    </a:lnTo>
                    <a:lnTo>
                      <a:pt x="0" y="0"/>
                    </a:lnTo>
                    <a:lnTo>
                      <a:pt x="578" y="0"/>
                    </a:lnTo>
                    <a:lnTo>
                      <a:pt x="580" y="74"/>
                    </a:lnTo>
                    <a:lnTo>
                      <a:pt x="584" y="147"/>
                    </a:lnTo>
                    <a:lnTo>
                      <a:pt x="593" y="221"/>
                    </a:lnTo>
                    <a:lnTo>
                      <a:pt x="603" y="292"/>
                    </a:lnTo>
                    <a:lnTo>
                      <a:pt x="34" y="391"/>
                    </a:lnTo>
                    <a:close/>
                  </a:path>
                </a:pathLst>
              </a:custGeom>
              <a:noFill/>
              <a:ln w="37555">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7" name="Group 845"/>
            <p:cNvGrpSpPr>
              <a:grpSpLocks/>
            </p:cNvGrpSpPr>
            <p:nvPr/>
          </p:nvGrpSpPr>
          <p:grpSpPr bwMode="auto">
            <a:xfrm>
              <a:off x="4108" y="1295"/>
              <a:ext cx="1406" cy="2"/>
              <a:chOff x="4108" y="1295"/>
              <a:chExt cx="1406" cy="2"/>
            </a:xfrm>
          </p:grpSpPr>
          <p:sp>
            <p:nvSpPr>
              <p:cNvPr id="2973" name="Freeform 846"/>
              <p:cNvSpPr>
                <a:spLocks/>
              </p:cNvSpPr>
              <p:nvPr/>
            </p:nvSpPr>
            <p:spPr bwMode="auto">
              <a:xfrm>
                <a:off x="4108" y="1295"/>
                <a:ext cx="1406" cy="2"/>
              </a:xfrm>
              <a:custGeom>
                <a:avLst/>
                <a:gdLst>
                  <a:gd name="T0" fmla="+- 0 4108 4108"/>
                  <a:gd name="T1" fmla="*/ T0 w 1406"/>
                  <a:gd name="T2" fmla="+- 0 5514 4108"/>
                  <a:gd name="T3" fmla="*/ T2 w 1406"/>
                </a:gdLst>
                <a:ahLst/>
                <a:cxnLst>
                  <a:cxn ang="0">
                    <a:pos x="T1" y="0"/>
                  </a:cxn>
                  <a:cxn ang="0">
                    <a:pos x="T3" y="0"/>
                  </a:cxn>
                </a:cxnLst>
                <a:rect l="0" t="0" r="r" b="b"/>
                <a:pathLst>
                  <a:path w="1406">
                    <a:moveTo>
                      <a:pt x="0" y="0"/>
                    </a:moveTo>
                    <a:lnTo>
                      <a:pt x="1406" y="0"/>
                    </a:lnTo>
                  </a:path>
                </a:pathLst>
              </a:custGeom>
              <a:noFill/>
              <a:ln w="10469">
                <a:solidFill>
                  <a:srgbClr val="005AAA"/>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8" name="Group 843"/>
            <p:cNvGrpSpPr>
              <a:grpSpLocks/>
            </p:cNvGrpSpPr>
            <p:nvPr/>
          </p:nvGrpSpPr>
          <p:grpSpPr bwMode="auto">
            <a:xfrm>
              <a:off x="5514" y="1317"/>
              <a:ext cx="346" cy="524"/>
              <a:chOff x="5514" y="1317"/>
              <a:chExt cx="346" cy="524"/>
            </a:xfrm>
          </p:grpSpPr>
          <p:sp>
            <p:nvSpPr>
              <p:cNvPr id="2972" name="Freeform 844"/>
              <p:cNvSpPr>
                <a:spLocks/>
              </p:cNvSpPr>
              <p:nvPr/>
            </p:nvSpPr>
            <p:spPr bwMode="auto">
              <a:xfrm>
                <a:off x="5514" y="1317"/>
                <a:ext cx="346" cy="524"/>
              </a:xfrm>
              <a:custGeom>
                <a:avLst/>
                <a:gdLst>
                  <a:gd name="T0" fmla="+- 0 5514 5514"/>
                  <a:gd name="T1" fmla="*/ T0 w 346"/>
                  <a:gd name="T2" fmla="+- 0 1317 1317"/>
                  <a:gd name="T3" fmla="*/ 1317 h 524"/>
                  <a:gd name="T4" fmla="+- 0 5859 5514"/>
                  <a:gd name="T5" fmla="*/ T4 w 346"/>
                  <a:gd name="T6" fmla="+- 0 1841 1317"/>
                  <a:gd name="T7" fmla="*/ 1841 h 524"/>
                </a:gdLst>
                <a:ahLst/>
                <a:cxnLst>
                  <a:cxn ang="0">
                    <a:pos x="T1" y="T3"/>
                  </a:cxn>
                  <a:cxn ang="0">
                    <a:pos x="T5" y="T7"/>
                  </a:cxn>
                </a:cxnLst>
                <a:rect l="0" t="0" r="r" b="b"/>
                <a:pathLst>
                  <a:path w="346" h="524">
                    <a:moveTo>
                      <a:pt x="0" y="0"/>
                    </a:moveTo>
                    <a:lnTo>
                      <a:pt x="345" y="524"/>
                    </a:lnTo>
                  </a:path>
                </a:pathLst>
              </a:custGeom>
              <a:noFill/>
              <a:ln w="10469">
                <a:solidFill>
                  <a:srgbClr val="005AAA"/>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59" name="Group 841"/>
            <p:cNvGrpSpPr>
              <a:grpSpLocks/>
            </p:cNvGrpSpPr>
            <p:nvPr/>
          </p:nvGrpSpPr>
          <p:grpSpPr bwMode="auto">
            <a:xfrm>
              <a:off x="4094" y="3252"/>
              <a:ext cx="876" cy="2"/>
              <a:chOff x="4094" y="3252"/>
              <a:chExt cx="876" cy="2"/>
            </a:xfrm>
          </p:grpSpPr>
          <p:sp>
            <p:nvSpPr>
              <p:cNvPr id="2971" name="Freeform 842"/>
              <p:cNvSpPr>
                <a:spLocks/>
              </p:cNvSpPr>
              <p:nvPr/>
            </p:nvSpPr>
            <p:spPr bwMode="auto">
              <a:xfrm>
                <a:off x="4094" y="3252"/>
                <a:ext cx="876" cy="2"/>
              </a:xfrm>
              <a:custGeom>
                <a:avLst/>
                <a:gdLst>
                  <a:gd name="T0" fmla="+- 0 4094 4094"/>
                  <a:gd name="T1" fmla="*/ T0 w 876"/>
                  <a:gd name="T2" fmla="+- 0 4969 4094"/>
                  <a:gd name="T3" fmla="*/ T2 w 876"/>
                </a:gdLst>
                <a:ahLst/>
                <a:cxnLst>
                  <a:cxn ang="0">
                    <a:pos x="T1" y="0"/>
                  </a:cxn>
                  <a:cxn ang="0">
                    <a:pos x="T3" y="0"/>
                  </a:cxn>
                </a:cxnLst>
                <a:rect l="0" t="0" r="r" b="b"/>
                <a:pathLst>
                  <a:path w="876">
                    <a:moveTo>
                      <a:pt x="0" y="0"/>
                    </a:moveTo>
                    <a:lnTo>
                      <a:pt x="875" y="0"/>
                    </a:lnTo>
                  </a:path>
                </a:pathLst>
              </a:custGeom>
              <a:noFill/>
              <a:ln w="10469">
                <a:solidFill>
                  <a:srgbClr val="00A650"/>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60" name="Group 839"/>
            <p:cNvGrpSpPr>
              <a:grpSpLocks/>
            </p:cNvGrpSpPr>
            <p:nvPr/>
          </p:nvGrpSpPr>
          <p:grpSpPr bwMode="auto">
            <a:xfrm>
              <a:off x="4969" y="3269"/>
              <a:ext cx="190" cy="466"/>
              <a:chOff x="4969" y="3269"/>
              <a:chExt cx="190" cy="466"/>
            </a:xfrm>
          </p:grpSpPr>
          <p:sp>
            <p:nvSpPr>
              <p:cNvPr id="2970" name="Freeform 840"/>
              <p:cNvSpPr>
                <a:spLocks/>
              </p:cNvSpPr>
              <p:nvPr/>
            </p:nvSpPr>
            <p:spPr bwMode="auto">
              <a:xfrm>
                <a:off x="4969" y="3269"/>
                <a:ext cx="190" cy="466"/>
              </a:xfrm>
              <a:custGeom>
                <a:avLst/>
                <a:gdLst>
                  <a:gd name="T0" fmla="+- 0 4969 4969"/>
                  <a:gd name="T1" fmla="*/ T0 w 190"/>
                  <a:gd name="T2" fmla="+- 0 3269 3269"/>
                  <a:gd name="T3" fmla="*/ 3269 h 466"/>
                  <a:gd name="T4" fmla="+- 0 5159 4969"/>
                  <a:gd name="T5" fmla="*/ T4 w 190"/>
                  <a:gd name="T6" fmla="+- 0 3734 3269"/>
                  <a:gd name="T7" fmla="*/ 3734 h 466"/>
                </a:gdLst>
                <a:ahLst/>
                <a:cxnLst>
                  <a:cxn ang="0">
                    <a:pos x="T1" y="T3"/>
                  </a:cxn>
                  <a:cxn ang="0">
                    <a:pos x="T5" y="T7"/>
                  </a:cxn>
                </a:cxnLst>
                <a:rect l="0" t="0" r="r" b="b"/>
                <a:pathLst>
                  <a:path w="190" h="466">
                    <a:moveTo>
                      <a:pt x="0" y="0"/>
                    </a:moveTo>
                    <a:lnTo>
                      <a:pt x="190" y="465"/>
                    </a:lnTo>
                  </a:path>
                </a:pathLst>
              </a:custGeom>
              <a:noFill/>
              <a:ln w="10469">
                <a:solidFill>
                  <a:srgbClr val="00A650"/>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61" name="Group 837"/>
            <p:cNvGrpSpPr>
              <a:grpSpLocks/>
            </p:cNvGrpSpPr>
            <p:nvPr/>
          </p:nvGrpSpPr>
          <p:grpSpPr bwMode="auto">
            <a:xfrm>
              <a:off x="4024" y="5005"/>
              <a:ext cx="1071" cy="2"/>
              <a:chOff x="4024" y="5005"/>
              <a:chExt cx="1071" cy="2"/>
            </a:xfrm>
          </p:grpSpPr>
          <p:sp>
            <p:nvSpPr>
              <p:cNvPr id="2969" name="Freeform 838"/>
              <p:cNvSpPr>
                <a:spLocks/>
              </p:cNvSpPr>
              <p:nvPr/>
            </p:nvSpPr>
            <p:spPr bwMode="auto">
              <a:xfrm>
                <a:off x="4024" y="5005"/>
                <a:ext cx="1071" cy="2"/>
              </a:xfrm>
              <a:custGeom>
                <a:avLst/>
                <a:gdLst>
                  <a:gd name="T0" fmla="+- 0 4024 4024"/>
                  <a:gd name="T1" fmla="*/ T0 w 1071"/>
                  <a:gd name="T2" fmla="+- 0 5095 4024"/>
                  <a:gd name="T3" fmla="*/ T2 w 1071"/>
                </a:gdLst>
                <a:ahLst/>
                <a:cxnLst>
                  <a:cxn ang="0">
                    <a:pos x="T1" y="0"/>
                  </a:cxn>
                  <a:cxn ang="0">
                    <a:pos x="T3" y="0"/>
                  </a:cxn>
                </a:cxnLst>
                <a:rect l="0" t="0" r="r" b="b"/>
                <a:pathLst>
                  <a:path w="1071">
                    <a:moveTo>
                      <a:pt x="0" y="0"/>
                    </a:moveTo>
                    <a:lnTo>
                      <a:pt x="1071" y="0"/>
                    </a:lnTo>
                  </a:path>
                </a:pathLst>
              </a:custGeom>
              <a:noFill/>
              <a:ln w="10469">
                <a:solidFill>
                  <a:srgbClr val="00AEEF"/>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62" name="Group 835"/>
            <p:cNvGrpSpPr>
              <a:grpSpLocks/>
            </p:cNvGrpSpPr>
            <p:nvPr/>
          </p:nvGrpSpPr>
          <p:grpSpPr bwMode="auto">
            <a:xfrm>
              <a:off x="5095" y="4590"/>
              <a:ext cx="278" cy="398"/>
              <a:chOff x="5095" y="4590"/>
              <a:chExt cx="278" cy="398"/>
            </a:xfrm>
          </p:grpSpPr>
          <p:sp>
            <p:nvSpPr>
              <p:cNvPr id="2968" name="Freeform 836"/>
              <p:cNvSpPr>
                <a:spLocks/>
              </p:cNvSpPr>
              <p:nvPr/>
            </p:nvSpPr>
            <p:spPr bwMode="auto">
              <a:xfrm>
                <a:off x="5095" y="4590"/>
                <a:ext cx="278" cy="398"/>
              </a:xfrm>
              <a:custGeom>
                <a:avLst/>
                <a:gdLst>
                  <a:gd name="T0" fmla="+- 0 5095 5095"/>
                  <a:gd name="T1" fmla="*/ T0 w 278"/>
                  <a:gd name="T2" fmla="+- 0 4987 4590"/>
                  <a:gd name="T3" fmla="*/ 4987 h 398"/>
                  <a:gd name="T4" fmla="+- 0 5373 5095"/>
                  <a:gd name="T5" fmla="*/ T4 w 278"/>
                  <a:gd name="T6" fmla="+- 0 4590 4590"/>
                  <a:gd name="T7" fmla="*/ 4590 h 398"/>
                </a:gdLst>
                <a:ahLst/>
                <a:cxnLst>
                  <a:cxn ang="0">
                    <a:pos x="T1" y="T3"/>
                  </a:cxn>
                  <a:cxn ang="0">
                    <a:pos x="T5" y="T7"/>
                  </a:cxn>
                </a:cxnLst>
                <a:rect l="0" t="0" r="r" b="b"/>
                <a:pathLst>
                  <a:path w="278" h="398">
                    <a:moveTo>
                      <a:pt x="0" y="397"/>
                    </a:moveTo>
                    <a:lnTo>
                      <a:pt x="278" y="0"/>
                    </a:lnTo>
                  </a:path>
                </a:pathLst>
              </a:custGeom>
              <a:noFill/>
              <a:ln w="10469">
                <a:solidFill>
                  <a:srgbClr val="00AEEF"/>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63" name="Group 833"/>
            <p:cNvGrpSpPr>
              <a:grpSpLocks/>
            </p:cNvGrpSpPr>
            <p:nvPr/>
          </p:nvGrpSpPr>
          <p:grpSpPr bwMode="auto">
            <a:xfrm>
              <a:off x="9847" y="5157"/>
              <a:ext cx="344" cy="2"/>
              <a:chOff x="9847" y="5157"/>
              <a:chExt cx="344" cy="2"/>
            </a:xfrm>
          </p:grpSpPr>
          <p:sp>
            <p:nvSpPr>
              <p:cNvPr id="2967" name="Freeform 834"/>
              <p:cNvSpPr>
                <a:spLocks/>
              </p:cNvSpPr>
              <p:nvPr/>
            </p:nvSpPr>
            <p:spPr bwMode="auto">
              <a:xfrm>
                <a:off x="9847" y="5157"/>
                <a:ext cx="344" cy="2"/>
              </a:xfrm>
              <a:custGeom>
                <a:avLst/>
                <a:gdLst>
                  <a:gd name="T0" fmla="+- 0 10191 9847"/>
                  <a:gd name="T1" fmla="*/ T0 w 344"/>
                  <a:gd name="T2" fmla="+- 0 9847 9847"/>
                  <a:gd name="T3" fmla="*/ T2 w 344"/>
                </a:gdLst>
                <a:ahLst/>
                <a:cxnLst>
                  <a:cxn ang="0">
                    <a:pos x="T1" y="0"/>
                  </a:cxn>
                  <a:cxn ang="0">
                    <a:pos x="T3" y="0"/>
                  </a:cxn>
                </a:cxnLst>
                <a:rect l="0" t="0" r="r" b="b"/>
                <a:pathLst>
                  <a:path w="344">
                    <a:moveTo>
                      <a:pt x="344" y="0"/>
                    </a:moveTo>
                    <a:lnTo>
                      <a:pt x="0" y="0"/>
                    </a:lnTo>
                  </a:path>
                </a:pathLst>
              </a:custGeom>
              <a:noFill/>
              <a:ln w="10469">
                <a:solidFill>
                  <a:srgbClr val="F68C37"/>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2944" name="Group 831"/>
            <p:cNvGrpSpPr>
              <a:grpSpLocks/>
            </p:cNvGrpSpPr>
            <p:nvPr/>
          </p:nvGrpSpPr>
          <p:grpSpPr bwMode="auto">
            <a:xfrm>
              <a:off x="9201" y="4926"/>
              <a:ext cx="647" cy="213"/>
              <a:chOff x="9201" y="4926"/>
              <a:chExt cx="647" cy="213"/>
            </a:xfrm>
          </p:grpSpPr>
          <p:sp>
            <p:nvSpPr>
              <p:cNvPr id="2966" name="Freeform 832"/>
              <p:cNvSpPr>
                <a:spLocks/>
              </p:cNvSpPr>
              <p:nvPr/>
            </p:nvSpPr>
            <p:spPr bwMode="auto">
              <a:xfrm>
                <a:off x="9201" y="4926"/>
                <a:ext cx="647" cy="213"/>
              </a:xfrm>
              <a:custGeom>
                <a:avLst/>
                <a:gdLst>
                  <a:gd name="T0" fmla="+- 0 9847 9201"/>
                  <a:gd name="T1" fmla="*/ T0 w 647"/>
                  <a:gd name="T2" fmla="+- 0 5139 4926"/>
                  <a:gd name="T3" fmla="*/ 5139 h 213"/>
                  <a:gd name="T4" fmla="+- 0 9201 9201"/>
                  <a:gd name="T5" fmla="*/ T4 w 647"/>
                  <a:gd name="T6" fmla="+- 0 4926 4926"/>
                  <a:gd name="T7" fmla="*/ 4926 h 213"/>
                </a:gdLst>
                <a:ahLst/>
                <a:cxnLst>
                  <a:cxn ang="0">
                    <a:pos x="T1" y="T3"/>
                  </a:cxn>
                  <a:cxn ang="0">
                    <a:pos x="T5" y="T7"/>
                  </a:cxn>
                </a:cxnLst>
                <a:rect l="0" t="0" r="r" b="b"/>
                <a:pathLst>
                  <a:path w="647" h="213">
                    <a:moveTo>
                      <a:pt x="646" y="213"/>
                    </a:moveTo>
                    <a:lnTo>
                      <a:pt x="0" y="0"/>
                    </a:lnTo>
                  </a:path>
                </a:pathLst>
              </a:custGeom>
              <a:noFill/>
              <a:ln w="10469">
                <a:solidFill>
                  <a:srgbClr val="F68C37"/>
                </a:solidFill>
                <a:prstDash val="dash"/>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2945" name="Group 820"/>
            <p:cNvGrpSpPr>
              <a:grpSpLocks/>
            </p:cNvGrpSpPr>
            <p:nvPr/>
          </p:nvGrpSpPr>
          <p:grpSpPr bwMode="auto">
            <a:xfrm>
              <a:off x="1219" y="404"/>
              <a:ext cx="12586" cy="5740"/>
              <a:chOff x="1219" y="404"/>
              <a:chExt cx="12586" cy="5740"/>
            </a:xfrm>
          </p:grpSpPr>
          <p:sp>
            <p:nvSpPr>
              <p:cNvPr id="2946" name="Freeform 830"/>
              <p:cNvSpPr>
                <a:spLocks/>
              </p:cNvSpPr>
              <p:nvPr/>
            </p:nvSpPr>
            <p:spPr bwMode="auto">
              <a:xfrm>
                <a:off x="12807" y="1744"/>
                <a:ext cx="218" cy="118"/>
              </a:xfrm>
              <a:custGeom>
                <a:avLst/>
                <a:gdLst>
                  <a:gd name="T0" fmla="+- 0 12916 12807"/>
                  <a:gd name="T1" fmla="*/ T0 w 218"/>
                  <a:gd name="T2" fmla="+- 0 1744 1744"/>
                  <a:gd name="T3" fmla="*/ 1744 h 118"/>
                  <a:gd name="T4" fmla="+- 0 12807 12807"/>
                  <a:gd name="T5" fmla="*/ T4 w 218"/>
                  <a:gd name="T6" fmla="+- 0 1862 1744"/>
                  <a:gd name="T7" fmla="*/ 1862 h 118"/>
                  <a:gd name="T8" fmla="+- 0 13024 12807"/>
                  <a:gd name="T9" fmla="*/ T8 w 218"/>
                  <a:gd name="T10" fmla="+- 0 1862 1744"/>
                  <a:gd name="T11" fmla="*/ 1862 h 118"/>
                  <a:gd name="T12" fmla="+- 0 12916 12807"/>
                  <a:gd name="T13" fmla="*/ T12 w 218"/>
                  <a:gd name="T14" fmla="+- 0 1744 1744"/>
                  <a:gd name="T15" fmla="*/ 1744 h 118"/>
                </a:gdLst>
                <a:ahLst/>
                <a:cxnLst>
                  <a:cxn ang="0">
                    <a:pos x="T1" y="T3"/>
                  </a:cxn>
                  <a:cxn ang="0">
                    <a:pos x="T5" y="T7"/>
                  </a:cxn>
                  <a:cxn ang="0">
                    <a:pos x="T9" y="T11"/>
                  </a:cxn>
                  <a:cxn ang="0">
                    <a:pos x="T13" y="T15"/>
                  </a:cxn>
                </a:cxnLst>
                <a:rect l="0" t="0" r="r" b="b"/>
                <a:pathLst>
                  <a:path w="218" h="118">
                    <a:moveTo>
                      <a:pt x="109" y="0"/>
                    </a:moveTo>
                    <a:lnTo>
                      <a:pt x="0" y="118"/>
                    </a:lnTo>
                    <a:lnTo>
                      <a:pt x="217" y="118"/>
                    </a:lnTo>
                    <a:lnTo>
                      <a:pt x="109" y="0"/>
                    </a:lnTo>
                    <a:close/>
                  </a:path>
                </a:pathLst>
              </a:custGeom>
              <a:solidFill>
                <a:srgbClr val="00A6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947" name="Text Box 829"/>
              <p:cNvSpPr txBox="1">
                <a:spLocks noChangeArrowheads="1"/>
              </p:cNvSpPr>
              <p:nvPr/>
            </p:nvSpPr>
            <p:spPr bwMode="auto">
              <a:xfrm>
                <a:off x="3652" y="404"/>
                <a:ext cx="7234"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005AAA"/>
                    </a:solidFill>
                    <a:latin typeface="Segoe UI" panose="020B0502040204020203" pitchFamily="34" charset="0"/>
                    <a:ea typeface="Calibri" panose="020F0502020204030204" pitchFamily="34" charset="0"/>
                    <a:cs typeface="Segoe UI" panose="020B0502040204020203" pitchFamily="34" charset="0"/>
                  </a:rPr>
                  <a:t>2022 йилда инвестициялар ҳажми </a:t>
                </a: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(млн. долл.)</a:t>
                </a:r>
                <a:endParaRPr lang="en-US" altLang="ru-RU" sz="750">
                  <a:solidFill>
                    <a:srgbClr val="000000"/>
                  </a:solidFill>
                  <a:latin typeface="Arial" panose="020B0604020202020204" pitchFamily="34" charset="0"/>
                </a:endParaRPr>
              </a:p>
            </p:txBody>
          </p:sp>
          <p:sp>
            <p:nvSpPr>
              <p:cNvPr id="2948" name="Text Box 828"/>
              <p:cNvSpPr txBox="1">
                <a:spLocks noChangeArrowheads="1"/>
              </p:cNvSpPr>
              <p:nvPr/>
            </p:nvSpPr>
            <p:spPr bwMode="auto">
              <a:xfrm>
                <a:off x="1232" y="1341"/>
                <a:ext cx="3351" cy="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indent="5746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457200"/>
                <a:r>
                  <a:rPr lang="en-US" altLang="ru-RU" sz="500" b="1">
                    <a:solidFill>
                      <a:srgbClr val="005AAA"/>
                    </a:solidFill>
                    <a:latin typeface="Segoe UI" panose="020B0502040204020203" pitchFamily="34" charset="0"/>
                    <a:ea typeface="Calibri" panose="020F0502020204030204" pitchFamily="34" charset="0"/>
                    <a:cs typeface="Segoe UI" panose="020B0502040204020203" pitchFamily="34" charset="0"/>
                  </a:rPr>
                  <a:t>156,6</a:t>
                </a:r>
                <a:endParaRPr lang="uz-Cyrl-UZ" altLang="ru-RU" sz="500">
                  <a:solidFill>
                    <a:srgbClr val="000000"/>
                  </a:solidFill>
                </a:endParaRPr>
              </a:p>
              <a:p>
                <a:pPr defTabSz="457200"/>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Тўғридан</a:t>
                </a:r>
                <a:r>
                  <a:rPr lang="en-US"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a:t>
                </a:r>
                <a:r>
                  <a:rPr lang="uz-Cyrl-UZ"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т</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ўғри</a:t>
                </a:r>
                <a:r>
                  <a:rPr lang="uz-Cyrl-UZ"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хорижий</a:t>
                </a:r>
                <a:r>
                  <a:rPr lang="en-US"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инвестициялар</a:t>
                </a:r>
                <a:endParaRPr lang="en-US" altLang="ru-RU" sz="500">
                  <a:solidFill>
                    <a:srgbClr val="000000"/>
                  </a:solidFill>
                </a:endParaRPr>
              </a:p>
            </p:txBody>
          </p:sp>
          <p:sp>
            <p:nvSpPr>
              <p:cNvPr id="2951" name="Text Box 827"/>
              <p:cNvSpPr txBox="1">
                <a:spLocks noChangeArrowheads="1"/>
              </p:cNvSpPr>
              <p:nvPr/>
            </p:nvSpPr>
            <p:spPr bwMode="auto">
              <a:xfrm>
                <a:off x="9412" y="1486"/>
                <a:ext cx="2796" cy="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uz-Cyrl-UZ" altLang="ru-RU" sz="750" b="1">
                    <a:solidFill>
                      <a:srgbClr val="005AAA"/>
                    </a:solidFill>
                    <a:latin typeface="Calibri" panose="020F0502020204030204" pitchFamily="34" charset="0"/>
                    <a:ea typeface="Segoe UI" panose="020B0502040204020203" pitchFamily="34" charset="0"/>
                    <a:cs typeface="Arial" panose="020B0604020202020204" pitchFamily="34" charset="0"/>
                  </a:rPr>
                  <a:t>     </a:t>
                </a:r>
                <a:r>
                  <a:rPr lang="en-US" altLang="ru-RU" sz="750" b="1" err="1">
                    <a:solidFill>
                      <a:srgbClr val="005AAA"/>
                    </a:solidFill>
                    <a:latin typeface="Calibri" panose="020F0502020204030204" pitchFamily="34" charset="0"/>
                    <a:ea typeface="Segoe UI" panose="020B0502040204020203" pitchFamily="34" charset="0"/>
                    <a:cs typeface="Arial" panose="020B0604020202020204" pitchFamily="34" charset="0"/>
                  </a:rPr>
                  <a:t>Режа</a:t>
                </a:r>
                <a:r>
                  <a:rPr lang="en-US" altLang="ru-RU" sz="750" b="1">
                    <a:solidFill>
                      <a:srgbClr val="005AAA"/>
                    </a:solidFill>
                    <a:latin typeface="Calibri" panose="020F0502020204030204" pitchFamily="34" charset="0"/>
                    <a:ea typeface="Segoe UI" panose="020B0502040204020203" pitchFamily="34" charset="0"/>
                    <a:cs typeface="Arial" panose="020B0604020202020204" pitchFamily="34" charset="0"/>
                  </a:rPr>
                  <a:t> – 300</a:t>
                </a:r>
                <a:endParaRPr lang="en-US" altLang="ru-RU" sz="750">
                  <a:solidFill>
                    <a:srgbClr val="000000"/>
                  </a:solidFill>
                  <a:latin typeface="Arial" panose="020B0604020202020204" pitchFamily="34" charset="0"/>
                </a:endParaRPr>
              </a:p>
            </p:txBody>
          </p:sp>
          <p:sp>
            <p:nvSpPr>
              <p:cNvPr id="2952" name="Text Box 826"/>
              <p:cNvSpPr txBox="1">
                <a:spLocks noChangeArrowheads="1"/>
              </p:cNvSpPr>
              <p:nvPr/>
            </p:nvSpPr>
            <p:spPr bwMode="auto">
              <a:xfrm>
                <a:off x="13028" y="1673"/>
                <a:ext cx="777"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a:solidFill>
                      <a:srgbClr val="005AAA"/>
                    </a:solidFill>
                    <a:latin typeface="Segoe UI" panose="020B0502040204020203" pitchFamily="34" charset="0"/>
                    <a:ea typeface="Calibri" panose="020F0502020204030204" pitchFamily="34" charset="0"/>
                    <a:cs typeface="Segoe UI" panose="020B0502040204020203" pitchFamily="34" charset="0"/>
                  </a:rPr>
                  <a:t>132%</a:t>
                </a:r>
                <a:endParaRPr lang="en-US" altLang="ru-RU" sz="750">
                  <a:solidFill>
                    <a:srgbClr val="000000"/>
                  </a:solidFill>
                  <a:latin typeface="Arial" panose="020B0604020202020204" pitchFamily="34" charset="0"/>
                </a:endParaRPr>
              </a:p>
            </p:txBody>
          </p:sp>
          <p:sp>
            <p:nvSpPr>
              <p:cNvPr id="2961" name="Text Box 825"/>
              <p:cNvSpPr txBox="1">
                <a:spLocks noChangeArrowheads="1"/>
              </p:cNvSpPr>
              <p:nvPr/>
            </p:nvSpPr>
            <p:spPr bwMode="auto">
              <a:xfrm>
                <a:off x="9802" y="2122"/>
                <a:ext cx="3213" cy="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err="1">
                    <a:solidFill>
                      <a:srgbClr val="005AAA"/>
                    </a:solidFill>
                    <a:latin typeface="Calibri" panose="020F0502020204030204" pitchFamily="34" charset="0"/>
                    <a:ea typeface="Segoe UI" panose="020B0502040204020203" pitchFamily="34" charset="0"/>
                    <a:cs typeface="Arial" panose="020B0604020202020204" pitchFamily="34" charset="0"/>
                  </a:rPr>
                  <a:t>Бажарилиши</a:t>
                </a:r>
                <a:r>
                  <a:rPr lang="en-US" altLang="ru-RU" sz="750" b="1">
                    <a:solidFill>
                      <a:srgbClr val="005AAA"/>
                    </a:solidFill>
                    <a:latin typeface="Calibri" panose="020F0502020204030204" pitchFamily="34" charset="0"/>
                    <a:ea typeface="Segoe UI" panose="020B0502040204020203" pitchFamily="34" charset="0"/>
                    <a:cs typeface="Arial" panose="020B0604020202020204" pitchFamily="34" charset="0"/>
                  </a:rPr>
                  <a:t> – 396,1</a:t>
                </a:r>
                <a:endParaRPr lang="en-US" altLang="ru-RU" sz="750">
                  <a:solidFill>
                    <a:srgbClr val="000000"/>
                  </a:solidFill>
                  <a:latin typeface="Arial" panose="020B0604020202020204" pitchFamily="34" charset="0"/>
                </a:endParaRPr>
              </a:p>
            </p:txBody>
          </p:sp>
          <p:sp>
            <p:nvSpPr>
              <p:cNvPr id="2962" name="Text Box 824"/>
              <p:cNvSpPr txBox="1">
                <a:spLocks noChangeArrowheads="1"/>
              </p:cNvSpPr>
              <p:nvPr/>
            </p:nvSpPr>
            <p:spPr bwMode="auto">
              <a:xfrm>
                <a:off x="1452" y="3108"/>
                <a:ext cx="2483" cy="1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indent="30321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defTabSz="457200"/>
                <a:r>
                  <a:rPr lang="en-US" altLang="ru-RU" sz="750" b="1">
                    <a:solidFill>
                      <a:srgbClr val="00A650"/>
                    </a:solidFill>
                    <a:latin typeface="Segoe UI" panose="020B0502040204020203" pitchFamily="34" charset="0"/>
                    <a:ea typeface="Calibri" panose="020F0502020204030204" pitchFamily="34" charset="0"/>
                    <a:cs typeface="Segoe UI" panose="020B0502040204020203" pitchFamily="34" charset="0"/>
                  </a:rPr>
                  <a:t>25</a:t>
                </a:r>
                <a:endParaRPr lang="en-US" altLang="ru-RU" sz="750">
                  <a:solidFill>
                    <a:srgbClr val="000000"/>
                  </a:solidFill>
                </a:endParaRPr>
              </a:p>
              <a:p>
                <a:pPr algn="r" defTabSz="457200"/>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Тижорат</a:t>
                </a:r>
                <a:r>
                  <a:rPr lang="en-US"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банклари</a:t>
                </a:r>
                <a:r>
                  <a:rPr lang="en-US"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кредитлари</a:t>
                </a:r>
                <a:endParaRPr lang="en-US" altLang="ru-RU" sz="500">
                  <a:solidFill>
                    <a:srgbClr val="000000"/>
                  </a:solidFill>
                </a:endParaRPr>
              </a:p>
            </p:txBody>
          </p:sp>
          <p:sp>
            <p:nvSpPr>
              <p:cNvPr id="2963" name="Text Box 823"/>
              <p:cNvSpPr txBox="1">
                <a:spLocks noChangeArrowheads="1"/>
              </p:cNvSpPr>
              <p:nvPr/>
            </p:nvSpPr>
            <p:spPr bwMode="auto">
              <a:xfrm>
                <a:off x="6081" y="2730"/>
                <a:ext cx="2727" cy="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dirty="0">
                    <a:solidFill>
                      <a:srgbClr val="005AAA"/>
                    </a:solidFill>
                    <a:latin typeface="Segoe UI" panose="020B0502040204020203" pitchFamily="34" charset="0"/>
                    <a:ea typeface="Calibri" panose="020F0502020204030204" pitchFamily="34" charset="0"/>
                    <a:cs typeface="Segoe UI" panose="020B0502040204020203" pitchFamily="34" charset="0"/>
                  </a:rPr>
                  <a:t>396,1</a:t>
                </a:r>
                <a:endParaRPr lang="en-US" altLang="ru-RU" sz="750" dirty="0">
                  <a:solidFill>
                    <a:srgbClr val="000000"/>
                  </a:solidFill>
                  <a:latin typeface="Calibri" panose="020F0502020204030204"/>
                </a:endParaRPr>
              </a:p>
              <a:p>
                <a:pPr defTabSz="457200" eaLnBrk="0" fontAlgn="base" hangingPunct="0">
                  <a:spcBef>
                    <a:spcPct val="0"/>
                  </a:spcBef>
                  <a:spcAft>
                    <a:spcPct val="0"/>
                  </a:spcAft>
                </a:pPr>
                <a:r>
                  <a:rPr lang="en-US" altLang="ru-RU" sz="750" b="1" dirty="0" err="1">
                    <a:solidFill>
                      <a:srgbClr val="005AAA"/>
                    </a:solidFill>
                    <a:latin typeface="Segoe UI" panose="020B0502040204020203" pitchFamily="34" charset="0"/>
                    <a:ea typeface="Calibri" panose="020F0502020204030204" pitchFamily="34" charset="0"/>
                    <a:cs typeface="Segoe UI" panose="020B0502040204020203" pitchFamily="34" charset="0"/>
                  </a:rPr>
                  <a:t>млн</a:t>
                </a:r>
                <a:r>
                  <a:rPr lang="en-US" altLang="ru-RU" sz="750" b="1" dirty="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750" b="1" dirty="0" err="1">
                    <a:solidFill>
                      <a:srgbClr val="005AAA"/>
                    </a:solidFill>
                    <a:latin typeface="Segoe UI" panose="020B0502040204020203" pitchFamily="34" charset="0"/>
                    <a:ea typeface="Calibri" panose="020F0502020204030204" pitchFamily="34" charset="0"/>
                    <a:cs typeface="Segoe UI" panose="020B0502040204020203" pitchFamily="34" charset="0"/>
                  </a:rPr>
                  <a:t>долл</a:t>
                </a:r>
                <a:r>
                  <a:rPr lang="en-US" altLang="ru-RU" sz="750" b="1" dirty="0">
                    <a:solidFill>
                      <a:srgbClr val="005AAA"/>
                    </a:solidFill>
                    <a:latin typeface="Segoe UI" panose="020B0502040204020203" pitchFamily="34" charset="0"/>
                    <a:ea typeface="Calibri" panose="020F0502020204030204" pitchFamily="34" charset="0"/>
                    <a:cs typeface="Segoe UI" panose="020B0502040204020203" pitchFamily="34" charset="0"/>
                  </a:rPr>
                  <a:t>.</a:t>
                </a:r>
                <a:endParaRPr lang="en-US" altLang="ru-RU" sz="750" dirty="0">
                  <a:solidFill>
                    <a:srgbClr val="000000"/>
                  </a:solidFill>
                  <a:latin typeface="Arial" panose="020B0604020202020204" pitchFamily="34" charset="0"/>
                </a:endParaRPr>
              </a:p>
            </p:txBody>
          </p:sp>
          <p:sp>
            <p:nvSpPr>
              <p:cNvPr id="2964" name="Text Box 822"/>
              <p:cNvSpPr txBox="1">
                <a:spLocks noChangeArrowheads="1"/>
              </p:cNvSpPr>
              <p:nvPr/>
            </p:nvSpPr>
            <p:spPr bwMode="auto">
              <a:xfrm>
                <a:off x="1219" y="4831"/>
                <a:ext cx="2718" cy="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indent="13811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defTabSz="457200"/>
                <a:r>
                  <a:rPr lang="en-US" altLang="ru-RU" sz="750" b="1">
                    <a:solidFill>
                      <a:srgbClr val="00AEEF"/>
                    </a:solidFill>
                    <a:latin typeface="Segoe UI" panose="020B0502040204020203" pitchFamily="34" charset="0"/>
                    <a:ea typeface="Calibri" panose="020F0502020204030204" pitchFamily="34" charset="0"/>
                    <a:cs typeface="Segoe UI" panose="020B0502040204020203" pitchFamily="34" charset="0"/>
                  </a:rPr>
                  <a:t>33</a:t>
                </a:r>
                <a:endParaRPr lang="en-US" altLang="ru-RU" sz="750">
                  <a:solidFill>
                    <a:srgbClr val="000000"/>
                  </a:solidFill>
                </a:endParaRPr>
              </a:p>
              <a:p>
                <a:pPr algn="r" defTabSz="457200"/>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Давлат</a:t>
                </a:r>
                <a:r>
                  <a:rPr lang="en-US"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кафолати</a:t>
                </a:r>
                <a:r>
                  <a:rPr lang="en-US"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остидаги</a:t>
                </a:r>
                <a:r>
                  <a:rPr lang="en-US" altLang="ru-RU" sz="5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хорижий</a:t>
                </a:r>
                <a:endParaRPr lang="en-US" altLang="ru-RU" sz="500">
                  <a:solidFill>
                    <a:srgbClr val="000000"/>
                  </a:solidFill>
                </a:endParaRPr>
              </a:p>
              <a:p>
                <a:pPr algn="r" defTabSz="457200"/>
                <a:r>
                  <a:rPr lang="en-US" altLang="ru-RU" sz="500" err="1">
                    <a:solidFill>
                      <a:srgbClr val="005AAA"/>
                    </a:solidFill>
                    <a:latin typeface="Segoe UI" panose="020B0502040204020203" pitchFamily="34" charset="0"/>
                    <a:ea typeface="Calibri" panose="020F0502020204030204" pitchFamily="34" charset="0"/>
                    <a:cs typeface="Segoe UI" panose="020B0502040204020203" pitchFamily="34" charset="0"/>
                  </a:rPr>
                  <a:t>кредитлар</a:t>
                </a:r>
                <a:endParaRPr lang="en-US" altLang="ru-RU" sz="500">
                  <a:solidFill>
                    <a:srgbClr val="000000"/>
                  </a:solidFill>
                </a:endParaRPr>
              </a:p>
            </p:txBody>
          </p:sp>
          <p:sp>
            <p:nvSpPr>
              <p:cNvPr id="2965" name="Text Box 821"/>
              <p:cNvSpPr txBox="1">
                <a:spLocks noChangeArrowheads="1"/>
              </p:cNvSpPr>
              <p:nvPr/>
            </p:nvSpPr>
            <p:spPr bwMode="auto">
              <a:xfrm>
                <a:off x="10367" y="5004"/>
                <a:ext cx="2442"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defTabSz="457200" eaLnBrk="0" fontAlgn="base" hangingPunct="0">
                  <a:spcBef>
                    <a:spcPct val="0"/>
                  </a:spcBef>
                  <a:spcAft>
                    <a:spcPct val="0"/>
                  </a:spcAft>
                </a:pPr>
                <a:r>
                  <a:rPr lang="en-US" altLang="ru-RU" sz="750" b="1">
                    <a:solidFill>
                      <a:srgbClr val="F5821F"/>
                    </a:solidFill>
                    <a:latin typeface="Segoe UI" panose="020B0502040204020203" pitchFamily="34" charset="0"/>
                    <a:ea typeface="Calibri" panose="020F0502020204030204" pitchFamily="34" charset="0"/>
                    <a:cs typeface="Segoe UI" panose="020B0502040204020203" pitchFamily="34" charset="0"/>
                  </a:rPr>
                  <a:t>181,5</a:t>
                </a:r>
                <a:endParaRPr lang="en-US" altLang="ru-RU" sz="750">
                  <a:solidFill>
                    <a:srgbClr val="000000"/>
                  </a:solidFill>
                  <a:latin typeface="Calibri" panose="020F0502020204030204"/>
                </a:endParaRPr>
              </a:p>
              <a:p>
                <a:pPr defTabSz="457200" eaLnBrk="0" fontAlgn="base" hangingPunct="0">
                  <a:spcBef>
                    <a:spcPct val="0"/>
                  </a:spcBef>
                  <a:spcAft>
                    <a:spcPct val="0"/>
                  </a:spcAft>
                </a:pPr>
                <a:r>
                  <a:rPr lang="en-US" altLang="ru-RU" sz="600" err="1">
                    <a:solidFill>
                      <a:srgbClr val="005AAA"/>
                    </a:solidFill>
                    <a:latin typeface="Segoe UI" panose="020B0502040204020203" pitchFamily="34" charset="0"/>
                    <a:ea typeface="Calibri" panose="020F0502020204030204" pitchFamily="34" charset="0"/>
                    <a:cs typeface="Segoe UI" panose="020B0502040204020203" pitchFamily="34" charset="0"/>
                  </a:rPr>
                  <a:t>Ташаббускорлар</a:t>
                </a:r>
                <a:r>
                  <a:rPr lang="en-US" altLang="ru-RU" sz="600">
                    <a:solidFill>
                      <a:srgbClr val="005AAA"/>
                    </a:solidFill>
                    <a:latin typeface="Segoe UI" panose="020B0502040204020203" pitchFamily="34" charset="0"/>
                    <a:ea typeface="Calibri" panose="020F0502020204030204" pitchFamily="34" charset="0"/>
                    <a:cs typeface="Segoe UI" panose="020B0502040204020203" pitchFamily="34" charset="0"/>
                  </a:rPr>
                  <a:t> </a:t>
                </a:r>
                <a:r>
                  <a:rPr lang="en-US" altLang="ru-RU" sz="600" err="1">
                    <a:solidFill>
                      <a:srgbClr val="005AAA"/>
                    </a:solidFill>
                    <a:latin typeface="Segoe UI" panose="020B0502040204020203" pitchFamily="34" charset="0"/>
                    <a:ea typeface="Calibri" panose="020F0502020204030204" pitchFamily="34" charset="0"/>
                    <a:cs typeface="Segoe UI" panose="020B0502040204020203" pitchFamily="34" charset="0"/>
                  </a:rPr>
                  <a:t>маблағлари</a:t>
                </a:r>
                <a:endParaRPr lang="en-US" altLang="ru-RU" sz="600">
                  <a:solidFill>
                    <a:srgbClr val="000000"/>
                  </a:solidFill>
                  <a:latin typeface="Arial" panose="020B0604020202020204" pitchFamily="34" charset="0"/>
                </a:endParaRPr>
              </a:p>
            </p:txBody>
          </p:sp>
        </p:grpSp>
      </p:grpSp>
      <p:grpSp>
        <p:nvGrpSpPr>
          <p:cNvPr id="2986" name="Group 788"/>
          <p:cNvGrpSpPr>
            <a:grpSpLocks/>
          </p:cNvGrpSpPr>
          <p:nvPr/>
        </p:nvGrpSpPr>
        <p:grpSpPr bwMode="auto">
          <a:xfrm>
            <a:off x="2036461" y="3918389"/>
            <a:ext cx="704374" cy="91930"/>
            <a:chOff x="491" y="1394"/>
            <a:chExt cx="1479" cy="193"/>
          </a:xfrm>
        </p:grpSpPr>
        <p:sp>
          <p:nvSpPr>
            <p:cNvPr id="3473" name="Freeform 815"/>
            <p:cNvSpPr>
              <a:spLocks/>
            </p:cNvSpPr>
            <p:nvPr/>
          </p:nvSpPr>
          <p:spPr bwMode="auto">
            <a:xfrm>
              <a:off x="491" y="1394"/>
              <a:ext cx="1479" cy="193"/>
            </a:xfrm>
            <a:custGeom>
              <a:avLst/>
              <a:gdLst>
                <a:gd name="T0" fmla="+- 0 1947 491"/>
                <a:gd name="T1" fmla="*/ T0 w 1479"/>
                <a:gd name="T2" fmla="+- 0 1394 1394"/>
                <a:gd name="T3" fmla="*/ 1394 h 193"/>
                <a:gd name="T4" fmla="+- 0 1925 491"/>
                <a:gd name="T5" fmla="*/ T4 w 1479"/>
                <a:gd name="T6" fmla="+- 0 1408 1394"/>
                <a:gd name="T7" fmla="*/ 1408 h 193"/>
                <a:gd name="T8" fmla="+- 0 1931 491"/>
                <a:gd name="T9" fmla="*/ T8 w 1479"/>
                <a:gd name="T10" fmla="+- 0 1425 1394"/>
                <a:gd name="T11" fmla="*/ 1425 h 193"/>
                <a:gd name="T12" fmla="+- 0 1936 491"/>
                <a:gd name="T13" fmla="*/ T12 w 1479"/>
                <a:gd name="T14" fmla="+- 0 1443 1394"/>
                <a:gd name="T15" fmla="*/ 1443 h 193"/>
                <a:gd name="T16" fmla="+- 0 1940 491"/>
                <a:gd name="T17" fmla="*/ T16 w 1479"/>
                <a:gd name="T18" fmla="+- 0 1462 1394"/>
                <a:gd name="T19" fmla="*/ 1462 h 193"/>
                <a:gd name="T20" fmla="+- 0 1941 491"/>
                <a:gd name="T21" fmla="*/ T20 w 1479"/>
                <a:gd name="T22" fmla="+- 0 1484 1394"/>
                <a:gd name="T23" fmla="*/ 1484 h 193"/>
                <a:gd name="T24" fmla="+- 0 1942 491"/>
                <a:gd name="T25" fmla="*/ T24 w 1479"/>
                <a:gd name="T26" fmla="+- 0 1509 1394"/>
                <a:gd name="T27" fmla="*/ 1509 h 193"/>
                <a:gd name="T28" fmla="+- 0 1939 491"/>
                <a:gd name="T29" fmla="*/ T28 w 1479"/>
                <a:gd name="T30" fmla="+- 0 1529 1394"/>
                <a:gd name="T31" fmla="*/ 1529 h 193"/>
                <a:gd name="T32" fmla="+- 0 1934 491"/>
                <a:gd name="T33" fmla="*/ T32 w 1479"/>
                <a:gd name="T34" fmla="+- 0 1548 1394"/>
                <a:gd name="T35" fmla="*/ 1548 h 193"/>
                <a:gd name="T36" fmla="+- 0 1927 491"/>
                <a:gd name="T37" fmla="*/ T36 w 1479"/>
                <a:gd name="T38" fmla="+- 0 1567 1394"/>
                <a:gd name="T39" fmla="*/ 1567 h 193"/>
                <a:gd name="T40" fmla="+- 0 1918 491"/>
                <a:gd name="T41" fmla="*/ T40 w 1479"/>
                <a:gd name="T42" fmla="+- 0 1586 1394"/>
                <a:gd name="T43" fmla="*/ 1586 h 193"/>
                <a:gd name="T44" fmla="+- 0 1947 491"/>
                <a:gd name="T45" fmla="*/ T44 w 1479"/>
                <a:gd name="T46" fmla="+- 0 1586 1394"/>
                <a:gd name="T47" fmla="*/ 1586 h 193"/>
                <a:gd name="T48" fmla="+- 0 1968 491"/>
                <a:gd name="T49" fmla="*/ T48 w 1479"/>
                <a:gd name="T50" fmla="+- 0 1518 1394"/>
                <a:gd name="T51" fmla="*/ 1518 h 193"/>
                <a:gd name="T52" fmla="+- 0 1970 491"/>
                <a:gd name="T53" fmla="*/ T52 w 1479"/>
                <a:gd name="T54" fmla="+- 0 1471 1394"/>
                <a:gd name="T55" fmla="*/ 1471 h 193"/>
                <a:gd name="T56" fmla="+- 0 1967 491"/>
                <a:gd name="T57" fmla="*/ T56 w 1479"/>
                <a:gd name="T58" fmla="+- 0 1451 1394"/>
                <a:gd name="T59" fmla="*/ 1451 h 193"/>
                <a:gd name="T60" fmla="+- 0 1962 491"/>
                <a:gd name="T61" fmla="*/ T60 w 1479"/>
                <a:gd name="T62" fmla="+- 0 1432 1394"/>
                <a:gd name="T63" fmla="*/ 1432 h 193"/>
                <a:gd name="T64" fmla="+- 0 1955 491"/>
                <a:gd name="T65" fmla="*/ T64 w 1479"/>
                <a:gd name="T66" fmla="+- 0 1413 1394"/>
                <a:gd name="T67" fmla="*/ 1413 h 193"/>
                <a:gd name="T68" fmla="+- 0 1947 491"/>
                <a:gd name="T69" fmla="*/ T68 w 1479"/>
                <a:gd name="T70" fmla="+- 0 1394 1394"/>
                <a:gd name="T71" fmla="*/ 1394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Lst>
              <a:rect l="0" t="0" r="r" b="b"/>
              <a:pathLst>
                <a:path w="1479" h="193">
                  <a:moveTo>
                    <a:pt x="1456" y="0"/>
                  </a:moveTo>
                  <a:lnTo>
                    <a:pt x="1434" y="14"/>
                  </a:lnTo>
                  <a:lnTo>
                    <a:pt x="1440" y="31"/>
                  </a:lnTo>
                  <a:lnTo>
                    <a:pt x="1445" y="49"/>
                  </a:lnTo>
                  <a:lnTo>
                    <a:pt x="1449" y="68"/>
                  </a:lnTo>
                  <a:lnTo>
                    <a:pt x="1450" y="90"/>
                  </a:lnTo>
                  <a:lnTo>
                    <a:pt x="1451" y="115"/>
                  </a:lnTo>
                  <a:lnTo>
                    <a:pt x="1448" y="135"/>
                  </a:lnTo>
                  <a:lnTo>
                    <a:pt x="1443" y="154"/>
                  </a:lnTo>
                  <a:lnTo>
                    <a:pt x="1436" y="173"/>
                  </a:lnTo>
                  <a:lnTo>
                    <a:pt x="1427" y="192"/>
                  </a:lnTo>
                  <a:lnTo>
                    <a:pt x="1456" y="192"/>
                  </a:lnTo>
                  <a:lnTo>
                    <a:pt x="1477" y="124"/>
                  </a:lnTo>
                  <a:lnTo>
                    <a:pt x="1479" y="77"/>
                  </a:lnTo>
                  <a:lnTo>
                    <a:pt x="1476" y="57"/>
                  </a:lnTo>
                  <a:lnTo>
                    <a:pt x="1471" y="38"/>
                  </a:lnTo>
                  <a:lnTo>
                    <a:pt x="1464" y="19"/>
                  </a:lnTo>
                  <a:lnTo>
                    <a:pt x="1456" y="0"/>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4" name="Freeform 814"/>
            <p:cNvSpPr>
              <a:spLocks/>
            </p:cNvSpPr>
            <p:nvPr/>
          </p:nvSpPr>
          <p:spPr bwMode="auto">
            <a:xfrm>
              <a:off x="491" y="1394"/>
              <a:ext cx="1479" cy="193"/>
            </a:xfrm>
            <a:custGeom>
              <a:avLst/>
              <a:gdLst>
                <a:gd name="T0" fmla="+- 0 1857 491"/>
                <a:gd name="T1" fmla="*/ T0 w 1479"/>
                <a:gd name="T2" fmla="+- 0 1415 1394"/>
                <a:gd name="T3" fmla="*/ 1415 h 193"/>
                <a:gd name="T4" fmla="+- 0 1800 491"/>
                <a:gd name="T5" fmla="*/ T4 w 1479"/>
                <a:gd name="T6" fmla="+- 0 1415 1394"/>
                <a:gd name="T7" fmla="*/ 1415 h 193"/>
                <a:gd name="T8" fmla="+- 0 1800 491"/>
                <a:gd name="T9" fmla="*/ T8 w 1479"/>
                <a:gd name="T10" fmla="+- 0 1565 1394"/>
                <a:gd name="T11" fmla="*/ 1565 h 193"/>
                <a:gd name="T12" fmla="+- 0 1830 491"/>
                <a:gd name="T13" fmla="*/ T12 w 1479"/>
                <a:gd name="T14" fmla="+- 0 1565 1394"/>
                <a:gd name="T15" fmla="*/ 1565 h 193"/>
                <a:gd name="T16" fmla="+- 0 1830 491"/>
                <a:gd name="T17" fmla="*/ T16 w 1479"/>
                <a:gd name="T18" fmla="+- 0 1516 1394"/>
                <a:gd name="T19" fmla="*/ 1516 h 193"/>
                <a:gd name="T20" fmla="+- 0 1857 491"/>
                <a:gd name="T21" fmla="*/ T20 w 1479"/>
                <a:gd name="T22" fmla="+- 0 1516 1394"/>
                <a:gd name="T23" fmla="*/ 1516 h 193"/>
                <a:gd name="T24" fmla="+- 0 1878 491"/>
                <a:gd name="T25" fmla="*/ T24 w 1479"/>
                <a:gd name="T26" fmla="+- 0 1512 1394"/>
                <a:gd name="T27" fmla="*/ 1512 h 193"/>
                <a:gd name="T28" fmla="+- 0 1895 491"/>
                <a:gd name="T29" fmla="*/ T28 w 1479"/>
                <a:gd name="T30" fmla="+- 0 1501 1394"/>
                <a:gd name="T31" fmla="*/ 1501 h 193"/>
                <a:gd name="T32" fmla="+- 0 1905 491"/>
                <a:gd name="T33" fmla="*/ T32 w 1479"/>
                <a:gd name="T34" fmla="+- 0 1491 1394"/>
                <a:gd name="T35" fmla="*/ 1491 h 193"/>
                <a:gd name="T36" fmla="+- 0 1906 491"/>
                <a:gd name="T37" fmla="*/ T36 w 1479"/>
                <a:gd name="T38" fmla="+- 0 1488 1394"/>
                <a:gd name="T39" fmla="*/ 1488 h 193"/>
                <a:gd name="T40" fmla="+- 0 1830 491"/>
                <a:gd name="T41" fmla="*/ T40 w 1479"/>
                <a:gd name="T42" fmla="+- 0 1488 1394"/>
                <a:gd name="T43" fmla="*/ 1488 h 193"/>
                <a:gd name="T44" fmla="+- 0 1830 491"/>
                <a:gd name="T45" fmla="*/ T44 w 1479"/>
                <a:gd name="T46" fmla="+- 0 1443 1394"/>
                <a:gd name="T47" fmla="*/ 1443 h 193"/>
                <a:gd name="T48" fmla="+- 0 1906 491"/>
                <a:gd name="T49" fmla="*/ T48 w 1479"/>
                <a:gd name="T50" fmla="+- 0 1443 1394"/>
                <a:gd name="T51" fmla="*/ 1443 h 193"/>
                <a:gd name="T52" fmla="+- 0 1905 491"/>
                <a:gd name="T53" fmla="*/ T52 w 1479"/>
                <a:gd name="T54" fmla="+- 0 1439 1394"/>
                <a:gd name="T55" fmla="*/ 1439 h 193"/>
                <a:gd name="T56" fmla="+- 0 1895 491"/>
                <a:gd name="T57" fmla="*/ T56 w 1479"/>
                <a:gd name="T58" fmla="+- 0 1430 1394"/>
                <a:gd name="T59" fmla="*/ 1430 h 193"/>
                <a:gd name="T60" fmla="+- 0 1878 491"/>
                <a:gd name="T61" fmla="*/ T60 w 1479"/>
                <a:gd name="T62" fmla="+- 0 1419 1394"/>
                <a:gd name="T63" fmla="*/ 1419 h 193"/>
                <a:gd name="T64" fmla="+- 0 1857 491"/>
                <a:gd name="T65" fmla="*/ T64 w 1479"/>
                <a:gd name="T66" fmla="+- 0 1415 1394"/>
                <a:gd name="T67" fmla="*/ 1415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1479" h="193">
                  <a:moveTo>
                    <a:pt x="1366" y="21"/>
                  </a:moveTo>
                  <a:lnTo>
                    <a:pt x="1309" y="21"/>
                  </a:lnTo>
                  <a:lnTo>
                    <a:pt x="1309" y="171"/>
                  </a:lnTo>
                  <a:lnTo>
                    <a:pt x="1339" y="171"/>
                  </a:lnTo>
                  <a:lnTo>
                    <a:pt x="1339" y="122"/>
                  </a:lnTo>
                  <a:lnTo>
                    <a:pt x="1366" y="122"/>
                  </a:lnTo>
                  <a:lnTo>
                    <a:pt x="1387" y="118"/>
                  </a:lnTo>
                  <a:lnTo>
                    <a:pt x="1404" y="107"/>
                  </a:lnTo>
                  <a:lnTo>
                    <a:pt x="1414" y="97"/>
                  </a:lnTo>
                  <a:lnTo>
                    <a:pt x="1415" y="94"/>
                  </a:lnTo>
                  <a:lnTo>
                    <a:pt x="1339" y="94"/>
                  </a:lnTo>
                  <a:lnTo>
                    <a:pt x="1339" y="49"/>
                  </a:lnTo>
                  <a:lnTo>
                    <a:pt x="1415" y="49"/>
                  </a:lnTo>
                  <a:lnTo>
                    <a:pt x="1414" y="45"/>
                  </a:lnTo>
                  <a:lnTo>
                    <a:pt x="1404" y="36"/>
                  </a:lnTo>
                  <a:lnTo>
                    <a:pt x="1387" y="25"/>
                  </a:lnTo>
                  <a:lnTo>
                    <a:pt x="1366"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5" name="Freeform 813"/>
            <p:cNvSpPr>
              <a:spLocks/>
            </p:cNvSpPr>
            <p:nvPr/>
          </p:nvSpPr>
          <p:spPr bwMode="auto">
            <a:xfrm>
              <a:off x="491" y="1394"/>
              <a:ext cx="1479" cy="193"/>
            </a:xfrm>
            <a:custGeom>
              <a:avLst/>
              <a:gdLst>
                <a:gd name="T0" fmla="+- 0 1906 491"/>
                <a:gd name="T1" fmla="*/ T0 w 1479"/>
                <a:gd name="T2" fmla="+- 0 1443 1394"/>
                <a:gd name="T3" fmla="*/ 1443 h 193"/>
                <a:gd name="T4" fmla="+- 0 1864 491"/>
                <a:gd name="T5" fmla="*/ T4 w 1479"/>
                <a:gd name="T6" fmla="+- 0 1443 1394"/>
                <a:gd name="T7" fmla="*/ 1443 h 193"/>
                <a:gd name="T8" fmla="+- 0 1869 491"/>
                <a:gd name="T9" fmla="*/ T8 w 1479"/>
                <a:gd name="T10" fmla="+- 0 1445 1394"/>
                <a:gd name="T11" fmla="*/ 1445 h 193"/>
                <a:gd name="T12" fmla="+- 0 1878 491"/>
                <a:gd name="T13" fmla="*/ T12 w 1479"/>
                <a:gd name="T14" fmla="+- 0 1453 1394"/>
                <a:gd name="T15" fmla="*/ 1453 h 193"/>
                <a:gd name="T16" fmla="+- 0 1880 491"/>
                <a:gd name="T17" fmla="*/ T16 w 1479"/>
                <a:gd name="T18" fmla="+- 0 1459 1394"/>
                <a:gd name="T19" fmla="*/ 1459 h 193"/>
                <a:gd name="T20" fmla="+- 0 1880 491"/>
                <a:gd name="T21" fmla="*/ T20 w 1479"/>
                <a:gd name="T22" fmla="+- 0 1472 1394"/>
                <a:gd name="T23" fmla="*/ 1472 h 193"/>
                <a:gd name="T24" fmla="+- 0 1878 491"/>
                <a:gd name="T25" fmla="*/ T24 w 1479"/>
                <a:gd name="T26" fmla="+- 0 1477 1394"/>
                <a:gd name="T27" fmla="*/ 1477 h 193"/>
                <a:gd name="T28" fmla="+- 0 1869 491"/>
                <a:gd name="T29" fmla="*/ T28 w 1479"/>
                <a:gd name="T30" fmla="+- 0 1486 1394"/>
                <a:gd name="T31" fmla="*/ 1486 h 193"/>
                <a:gd name="T32" fmla="+- 0 1864 491"/>
                <a:gd name="T33" fmla="*/ T32 w 1479"/>
                <a:gd name="T34" fmla="+- 0 1488 1394"/>
                <a:gd name="T35" fmla="*/ 1488 h 193"/>
                <a:gd name="T36" fmla="+- 0 1906 491"/>
                <a:gd name="T37" fmla="*/ T36 w 1479"/>
                <a:gd name="T38" fmla="+- 0 1488 1394"/>
                <a:gd name="T39" fmla="*/ 1488 h 193"/>
                <a:gd name="T40" fmla="+- 0 1910 491"/>
                <a:gd name="T41" fmla="*/ T40 w 1479"/>
                <a:gd name="T42" fmla="+- 0 1480 1394"/>
                <a:gd name="T43" fmla="*/ 1480 h 193"/>
                <a:gd name="T44" fmla="+- 0 1910 491"/>
                <a:gd name="T45" fmla="*/ T44 w 1479"/>
                <a:gd name="T46" fmla="+- 0 1451 1394"/>
                <a:gd name="T47" fmla="*/ 1451 h 193"/>
                <a:gd name="T48" fmla="+- 0 1906 491"/>
                <a:gd name="T49" fmla="*/ T48 w 1479"/>
                <a:gd name="T50" fmla="+- 0 1443 1394"/>
                <a:gd name="T51" fmla="*/ 1443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1479" h="193">
                  <a:moveTo>
                    <a:pt x="1415" y="49"/>
                  </a:moveTo>
                  <a:lnTo>
                    <a:pt x="1373" y="49"/>
                  </a:lnTo>
                  <a:lnTo>
                    <a:pt x="1378" y="51"/>
                  </a:lnTo>
                  <a:lnTo>
                    <a:pt x="1387" y="59"/>
                  </a:lnTo>
                  <a:lnTo>
                    <a:pt x="1389" y="65"/>
                  </a:lnTo>
                  <a:lnTo>
                    <a:pt x="1389" y="78"/>
                  </a:lnTo>
                  <a:lnTo>
                    <a:pt x="1387" y="83"/>
                  </a:lnTo>
                  <a:lnTo>
                    <a:pt x="1378" y="92"/>
                  </a:lnTo>
                  <a:lnTo>
                    <a:pt x="1373" y="94"/>
                  </a:lnTo>
                  <a:lnTo>
                    <a:pt x="1415" y="94"/>
                  </a:lnTo>
                  <a:lnTo>
                    <a:pt x="1419" y="86"/>
                  </a:lnTo>
                  <a:lnTo>
                    <a:pt x="1419" y="57"/>
                  </a:lnTo>
                  <a:lnTo>
                    <a:pt x="1415" y="49"/>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6" name="Freeform 812"/>
            <p:cNvSpPr>
              <a:spLocks/>
            </p:cNvSpPr>
            <p:nvPr/>
          </p:nvSpPr>
          <p:spPr bwMode="auto">
            <a:xfrm>
              <a:off x="491" y="1394"/>
              <a:ext cx="1479" cy="193"/>
            </a:xfrm>
            <a:custGeom>
              <a:avLst/>
              <a:gdLst>
                <a:gd name="T0" fmla="+- 0 1731 491"/>
                <a:gd name="T1" fmla="*/ T0 w 1479"/>
                <a:gd name="T2" fmla="+- 0 1415 1394"/>
                <a:gd name="T3" fmla="*/ 1415 h 193"/>
                <a:gd name="T4" fmla="+- 0 1694 491"/>
                <a:gd name="T5" fmla="*/ T4 w 1479"/>
                <a:gd name="T6" fmla="+- 0 1415 1394"/>
                <a:gd name="T7" fmla="*/ 1415 h 193"/>
                <a:gd name="T8" fmla="+- 0 1640 491"/>
                <a:gd name="T9" fmla="*/ T8 w 1479"/>
                <a:gd name="T10" fmla="+- 0 1565 1394"/>
                <a:gd name="T11" fmla="*/ 1565 h 193"/>
                <a:gd name="T12" fmla="+- 0 1673 491"/>
                <a:gd name="T13" fmla="*/ T12 w 1479"/>
                <a:gd name="T14" fmla="+- 0 1565 1394"/>
                <a:gd name="T15" fmla="*/ 1565 h 193"/>
                <a:gd name="T16" fmla="+- 0 1682 491"/>
                <a:gd name="T17" fmla="*/ T16 w 1479"/>
                <a:gd name="T18" fmla="+- 0 1538 1394"/>
                <a:gd name="T19" fmla="*/ 1538 h 193"/>
                <a:gd name="T20" fmla="+- 0 1775 491"/>
                <a:gd name="T21" fmla="*/ T20 w 1479"/>
                <a:gd name="T22" fmla="+- 0 1538 1394"/>
                <a:gd name="T23" fmla="*/ 1538 h 193"/>
                <a:gd name="T24" fmla="+- 0 1766 491"/>
                <a:gd name="T25" fmla="*/ T24 w 1479"/>
                <a:gd name="T26" fmla="+- 0 1510 1394"/>
                <a:gd name="T27" fmla="*/ 1510 h 193"/>
                <a:gd name="T28" fmla="+- 0 1692 491"/>
                <a:gd name="T29" fmla="*/ T28 w 1479"/>
                <a:gd name="T30" fmla="+- 0 1510 1394"/>
                <a:gd name="T31" fmla="*/ 1510 h 193"/>
                <a:gd name="T32" fmla="+- 0 1713 491"/>
                <a:gd name="T33" fmla="*/ T32 w 1479"/>
                <a:gd name="T34" fmla="+- 0 1449 1394"/>
                <a:gd name="T35" fmla="*/ 1449 h 193"/>
                <a:gd name="T36" fmla="+- 0 1743 491"/>
                <a:gd name="T37" fmla="*/ T36 w 1479"/>
                <a:gd name="T38" fmla="+- 0 1449 1394"/>
                <a:gd name="T39" fmla="*/ 1449 h 193"/>
                <a:gd name="T40" fmla="+- 0 1731 491"/>
                <a:gd name="T41" fmla="*/ T40 w 1479"/>
                <a:gd name="T42" fmla="+- 0 1415 1394"/>
                <a:gd name="T43" fmla="*/ 1415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1479" h="193">
                  <a:moveTo>
                    <a:pt x="1240" y="21"/>
                  </a:moveTo>
                  <a:lnTo>
                    <a:pt x="1203" y="21"/>
                  </a:lnTo>
                  <a:lnTo>
                    <a:pt x="1149" y="171"/>
                  </a:lnTo>
                  <a:lnTo>
                    <a:pt x="1182" y="171"/>
                  </a:lnTo>
                  <a:lnTo>
                    <a:pt x="1191" y="144"/>
                  </a:lnTo>
                  <a:lnTo>
                    <a:pt x="1284" y="144"/>
                  </a:lnTo>
                  <a:lnTo>
                    <a:pt x="1275" y="116"/>
                  </a:lnTo>
                  <a:lnTo>
                    <a:pt x="1201" y="116"/>
                  </a:lnTo>
                  <a:lnTo>
                    <a:pt x="1222" y="55"/>
                  </a:lnTo>
                  <a:lnTo>
                    <a:pt x="1252" y="55"/>
                  </a:lnTo>
                  <a:lnTo>
                    <a:pt x="1240"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7" name="Freeform 811"/>
            <p:cNvSpPr>
              <a:spLocks/>
            </p:cNvSpPr>
            <p:nvPr/>
          </p:nvSpPr>
          <p:spPr bwMode="auto">
            <a:xfrm>
              <a:off x="491" y="1394"/>
              <a:ext cx="1479" cy="193"/>
            </a:xfrm>
            <a:custGeom>
              <a:avLst/>
              <a:gdLst>
                <a:gd name="T0" fmla="+- 0 1775 491"/>
                <a:gd name="T1" fmla="*/ T0 w 1479"/>
                <a:gd name="T2" fmla="+- 0 1538 1394"/>
                <a:gd name="T3" fmla="*/ 1538 h 193"/>
                <a:gd name="T4" fmla="+- 0 1745 491"/>
                <a:gd name="T5" fmla="*/ T4 w 1479"/>
                <a:gd name="T6" fmla="+- 0 1538 1394"/>
                <a:gd name="T7" fmla="*/ 1538 h 193"/>
                <a:gd name="T8" fmla="+- 0 1755 491"/>
                <a:gd name="T9" fmla="*/ T8 w 1479"/>
                <a:gd name="T10" fmla="+- 0 1565 1394"/>
                <a:gd name="T11" fmla="*/ 1565 h 193"/>
                <a:gd name="T12" fmla="+- 0 1785 491"/>
                <a:gd name="T13" fmla="*/ T12 w 1479"/>
                <a:gd name="T14" fmla="+- 0 1565 1394"/>
                <a:gd name="T15" fmla="*/ 1565 h 193"/>
                <a:gd name="T16" fmla="+- 0 1775 491"/>
                <a:gd name="T17" fmla="*/ T16 w 1479"/>
                <a:gd name="T18" fmla="+- 0 1538 1394"/>
                <a:gd name="T19" fmla="*/ 1538 h 193"/>
              </a:gdLst>
              <a:ahLst/>
              <a:cxnLst>
                <a:cxn ang="0">
                  <a:pos x="T1" y="T3"/>
                </a:cxn>
                <a:cxn ang="0">
                  <a:pos x="T5" y="T7"/>
                </a:cxn>
                <a:cxn ang="0">
                  <a:pos x="T9" y="T11"/>
                </a:cxn>
                <a:cxn ang="0">
                  <a:pos x="T13" y="T15"/>
                </a:cxn>
                <a:cxn ang="0">
                  <a:pos x="T17" y="T19"/>
                </a:cxn>
              </a:cxnLst>
              <a:rect l="0" t="0" r="r" b="b"/>
              <a:pathLst>
                <a:path w="1479" h="193">
                  <a:moveTo>
                    <a:pt x="1284" y="144"/>
                  </a:moveTo>
                  <a:lnTo>
                    <a:pt x="1254" y="144"/>
                  </a:lnTo>
                  <a:lnTo>
                    <a:pt x="1264" y="171"/>
                  </a:lnTo>
                  <a:lnTo>
                    <a:pt x="1294" y="171"/>
                  </a:lnTo>
                  <a:lnTo>
                    <a:pt x="1284" y="144"/>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8" name="Freeform 810"/>
            <p:cNvSpPr>
              <a:spLocks/>
            </p:cNvSpPr>
            <p:nvPr/>
          </p:nvSpPr>
          <p:spPr bwMode="auto">
            <a:xfrm>
              <a:off x="491" y="1394"/>
              <a:ext cx="1479" cy="193"/>
            </a:xfrm>
            <a:custGeom>
              <a:avLst/>
              <a:gdLst>
                <a:gd name="T0" fmla="+- 0 1743 491"/>
                <a:gd name="T1" fmla="*/ T0 w 1479"/>
                <a:gd name="T2" fmla="+- 0 1449 1394"/>
                <a:gd name="T3" fmla="*/ 1449 h 193"/>
                <a:gd name="T4" fmla="+- 0 1713 491"/>
                <a:gd name="T5" fmla="*/ T4 w 1479"/>
                <a:gd name="T6" fmla="+- 0 1449 1394"/>
                <a:gd name="T7" fmla="*/ 1449 h 193"/>
                <a:gd name="T8" fmla="+- 0 1735 491"/>
                <a:gd name="T9" fmla="*/ T8 w 1479"/>
                <a:gd name="T10" fmla="+- 0 1510 1394"/>
                <a:gd name="T11" fmla="*/ 1510 h 193"/>
                <a:gd name="T12" fmla="+- 0 1766 491"/>
                <a:gd name="T13" fmla="*/ T12 w 1479"/>
                <a:gd name="T14" fmla="+- 0 1510 1394"/>
                <a:gd name="T15" fmla="*/ 1510 h 193"/>
                <a:gd name="T16" fmla="+- 0 1743 491"/>
                <a:gd name="T17" fmla="*/ T16 w 1479"/>
                <a:gd name="T18" fmla="+- 0 1449 1394"/>
                <a:gd name="T19" fmla="*/ 1449 h 193"/>
              </a:gdLst>
              <a:ahLst/>
              <a:cxnLst>
                <a:cxn ang="0">
                  <a:pos x="T1" y="T3"/>
                </a:cxn>
                <a:cxn ang="0">
                  <a:pos x="T5" y="T7"/>
                </a:cxn>
                <a:cxn ang="0">
                  <a:pos x="T9" y="T11"/>
                </a:cxn>
                <a:cxn ang="0">
                  <a:pos x="T13" y="T15"/>
                </a:cxn>
                <a:cxn ang="0">
                  <a:pos x="T17" y="T19"/>
                </a:cxn>
              </a:cxnLst>
              <a:rect l="0" t="0" r="r" b="b"/>
              <a:pathLst>
                <a:path w="1479" h="193">
                  <a:moveTo>
                    <a:pt x="1252" y="55"/>
                  </a:moveTo>
                  <a:lnTo>
                    <a:pt x="1222" y="55"/>
                  </a:lnTo>
                  <a:lnTo>
                    <a:pt x="1244" y="116"/>
                  </a:lnTo>
                  <a:lnTo>
                    <a:pt x="1275" y="116"/>
                  </a:lnTo>
                  <a:lnTo>
                    <a:pt x="1252" y="55"/>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9" name="Freeform 809"/>
            <p:cNvSpPr>
              <a:spLocks/>
            </p:cNvSpPr>
            <p:nvPr/>
          </p:nvSpPr>
          <p:spPr bwMode="auto">
            <a:xfrm>
              <a:off x="491" y="1394"/>
              <a:ext cx="1479" cy="193"/>
            </a:xfrm>
            <a:custGeom>
              <a:avLst/>
              <a:gdLst>
                <a:gd name="T0" fmla="+- 0 1569 491"/>
                <a:gd name="T1" fmla="*/ T0 w 1479"/>
                <a:gd name="T2" fmla="+- 0 1412 1394"/>
                <a:gd name="T3" fmla="*/ 1412 h 193"/>
                <a:gd name="T4" fmla="+- 0 1539 491"/>
                <a:gd name="T5" fmla="*/ T4 w 1479"/>
                <a:gd name="T6" fmla="+- 0 1412 1394"/>
                <a:gd name="T7" fmla="*/ 1412 h 193"/>
                <a:gd name="T8" fmla="+- 0 1523 491"/>
                <a:gd name="T9" fmla="*/ T8 w 1479"/>
                <a:gd name="T10" fmla="+- 0 1432 1394"/>
                <a:gd name="T11" fmla="*/ 1432 h 193"/>
                <a:gd name="T12" fmla="+- 0 1504 491"/>
                <a:gd name="T13" fmla="*/ T12 w 1479"/>
                <a:gd name="T14" fmla="+- 0 1438 1394"/>
                <a:gd name="T15" fmla="*/ 1438 h 193"/>
                <a:gd name="T16" fmla="+- 0 1488 491"/>
                <a:gd name="T17" fmla="*/ T16 w 1479"/>
                <a:gd name="T18" fmla="+- 0 1449 1394"/>
                <a:gd name="T19" fmla="*/ 1449 h 193"/>
                <a:gd name="T20" fmla="+- 0 1478 491"/>
                <a:gd name="T21" fmla="*/ T20 w 1479"/>
                <a:gd name="T22" fmla="+- 0 1461 1394"/>
                <a:gd name="T23" fmla="*/ 1461 h 193"/>
                <a:gd name="T24" fmla="+- 0 1472 491"/>
                <a:gd name="T25" fmla="*/ T24 w 1479"/>
                <a:gd name="T26" fmla="+- 0 1479 1394"/>
                <a:gd name="T27" fmla="*/ 1479 h 193"/>
                <a:gd name="T28" fmla="+- 0 1471 491"/>
                <a:gd name="T29" fmla="*/ T28 w 1479"/>
                <a:gd name="T30" fmla="+- 0 1505 1394"/>
                <a:gd name="T31" fmla="*/ 1505 h 193"/>
                <a:gd name="T32" fmla="+- 0 1481 491"/>
                <a:gd name="T33" fmla="*/ T32 w 1479"/>
                <a:gd name="T34" fmla="+- 0 1521 1394"/>
                <a:gd name="T35" fmla="*/ 1521 h 193"/>
                <a:gd name="T36" fmla="+- 0 1499 491"/>
                <a:gd name="T37" fmla="*/ T36 w 1479"/>
                <a:gd name="T38" fmla="+- 0 1539 1394"/>
                <a:gd name="T39" fmla="*/ 1539 h 193"/>
                <a:gd name="T40" fmla="+- 0 1518 491"/>
                <a:gd name="T41" fmla="*/ T40 w 1479"/>
                <a:gd name="T42" fmla="+- 0 1547 1394"/>
                <a:gd name="T43" fmla="*/ 1547 h 193"/>
                <a:gd name="T44" fmla="+- 0 1539 491"/>
                <a:gd name="T45" fmla="*/ T44 w 1479"/>
                <a:gd name="T46" fmla="+- 0 1551 1394"/>
                <a:gd name="T47" fmla="*/ 1551 h 193"/>
                <a:gd name="T48" fmla="+- 0 1539 491"/>
                <a:gd name="T49" fmla="*/ T48 w 1479"/>
                <a:gd name="T50" fmla="+- 0 1568 1394"/>
                <a:gd name="T51" fmla="*/ 1568 h 193"/>
                <a:gd name="T52" fmla="+- 0 1569 491"/>
                <a:gd name="T53" fmla="*/ T52 w 1479"/>
                <a:gd name="T54" fmla="+- 0 1568 1394"/>
                <a:gd name="T55" fmla="*/ 1568 h 193"/>
                <a:gd name="T56" fmla="+- 0 1574 491"/>
                <a:gd name="T57" fmla="*/ T56 w 1479"/>
                <a:gd name="T58" fmla="+- 0 1550 1394"/>
                <a:gd name="T59" fmla="*/ 1550 h 193"/>
                <a:gd name="T60" fmla="+- 0 1592 491"/>
                <a:gd name="T61" fmla="*/ T60 w 1479"/>
                <a:gd name="T62" fmla="+- 0 1546 1394"/>
                <a:gd name="T63" fmla="*/ 1546 h 193"/>
                <a:gd name="T64" fmla="+- 0 1610 491"/>
                <a:gd name="T65" fmla="*/ T64 w 1479"/>
                <a:gd name="T66" fmla="+- 0 1538 1394"/>
                <a:gd name="T67" fmla="*/ 1538 h 193"/>
                <a:gd name="T68" fmla="+- 0 1628 491"/>
                <a:gd name="T69" fmla="*/ T68 w 1479"/>
                <a:gd name="T70" fmla="+- 0 1524 1394"/>
                <a:gd name="T71" fmla="*/ 1524 h 193"/>
                <a:gd name="T72" fmla="+- 0 1569 491"/>
                <a:gd name="T73" fmla="*/ T72 w 1479"/>
                <a:gd name="T74" fmla="+- 0 1524 1394"/>
                <a:gd name="T75" fmla="*/ 1524 h 193"/>
                <a:gd name="T76" fmla="+- 0 1569 491"/>
                <a:gd name="T77" fmla="*/ T76 w 1479"/>
                <a:gd name="T78" fmla="+- 0 1520 1394"/>
                <a:gd name="T79" fmla="*/ 1520 h 193"/>
                <a:gd name="T80" fmla="+- 0 1523 491"/>
                <a:gd name="T81" fmla="*/ T80 w 1479"/>
                <a:gd name="T82" fmla="+- 0 1520 1394"/>
                <a:gd name="T83" fmla="*/ 1520 h 193"/>
                <a:gd name="T84" fmla="+- 0 1505 491"/>
                <a:gd name="T85" fmla="*/ T84 w 1479"/>
                <a:gd name="T86" fmla="+- 0 1509 1394"/>
                <a:gd name="T87" fmla="*/ 1509 h 193"/>
                <a:gd name="T88" fmla="+- 0 1499 491"/>
                <a:gd name="T89" fmla="*/ T88 w 1479"/>
                <a:gd name="T90" fmla="+- 0 1490 1394"/>
                <a:gd name="T91" fmla="*/ 1490 h 193"/>
                <a:gd name="T92" fmla="+- 0 1502 491"/>
                <a:gd name="T93" fmla="*/ T92 w 1479"/>
                <a:gd name="T94" fmla="+- 0 1478 1394"/>
                <a:gd name="T95" fmla="*/ 1478 h 193"/>
                <a:gd name="T96" fmla="+- 0 1515 491"/>
                <a:gd name="T97" fmla="*/ T96 w 1479"/>
                <a:gd name="T98" fmla="+- 0 1463 1394"/>
                <a:gd name="T99" fmla="*/ 1463 h 193"/>
                <a:gd name="T100" fmla="+- 0 1539 491"/>
                <a:gd name="T101" fmla="*/ T100 w 1479"/>
                <a:gd name="T102" fmla="+- 0 1456 1394"/>
                <a:gd name="T103" fmla="*/ 1456 h 193"/>
                <a:gd name="T104" fmla="+- 0 1627 491"/>
                <a:gd name="T105" fmla="*/ T104 w 1479"/>
                <a:gd name="T106" fmla="+- 0 1456 1394"/>
                <a:gd name="T107" fmla="*/ 1456 h 193"/>
                <a:gd name="T108" fmla="+- 0 1620 491"/>
                <a:gd name="T109" fmla="*/ T108 w 1479"/>
                <a:gd name="T110" fmla="+- 0 1448 1394"/>
                <a:gd name="T111" fmla="*/ 1448 h 193"/>
                <a:gd name="T112" fmla="+- 0 1609 491"/>
                <a:gd name="T113" fmla="*/ T112 w 1479"/>
                <a:gd name="T114" fmla="+- 0 1441 1394"/>
                <a:gd name="T115" fmla="*/ 1441 h 193"/>
                <a:gd name="T116" fmla="+- 0 1591 491"/>
                <a:gd name="T117" fmla="*/ T116 w 1479"/>
                <a:gd name="T118" fmla="+- 0 1433 1394"/>
                <a:gd name="T119" fmla="*/ 1433 h 193"/>
                <a:gd name="T120" fmla="+- 0 1569 491"/>
                <a:gd name="T121" fmla="*/ T120 w 1479"/>
                <a:gd name="T122" fmla="+- 0 1429 1394"/>
                <a:gd name="T123" fmla="*/ 1429 h 193"/>
                <a:gd name="T124" fmla="+- 0 1569 491"/>
                <a:gd name="T125" fmla="*/ T124 w 1479"/>
                <a:gd name="T126" fmla="+- 0 1412 1394"/>
                <a:gd name="T127" fmla="*/ 1412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Lst>
              <a:rect l="0" t="0" r="r" b="b"/>
              <a:pathLst>
                <a:path w="1479" h="193">
                  <a:moveTo>
                    <a:pt x="1078" y="18"/>
                  </a:moveTo>
                  <a:lnTo>
                    <a:pt x="1048" y="18"/>
                  </a:lnTo>
                  <a:lnTo>
                    <a:pt x="1032" y="38"/>
                  </a:lnTo>
                  <a:lnTo>
                    <a:pt x="1013" y="44"/>
                  </a:lnTo>
                  <a:lnTo>
                    <a:pt x="997" y="55"/>
                  </a:lnTo>
                  <a:lnTo>
                    <a:pt x="987" y="67"/>
                  </a:lnTo>
                  <a:lnTo>
                    <a:pt x="981" y="85"/>
                  </a:lnTo>
                  <a:lnTo>
                    <a:pt x="980" y="111"/>
                  </a:lnTo>
                  <a:lnTo>
                    <a:pt x="990" y="127"/>
                  </a:lnTo>
                  <a:lnTo>
                    <a:pt x="1008" y="145"/>
                  </a:lnTo>
                  <a:lnTo>
                    <a:pt x="1027" y="153"/>
                  </a:lnTo>
                  <a:lnTo>
                    <a:pt x="1048" y="157"/>
                  </a:lnTo>
                  <a:lnTo>
                    <a:pt x="1048" y="174"/>
                  </a:lnTo>
                  <a:lnTo>
                    <a:pt x="1078" y="174"/>
                  </a:lnTo>
                  <a:lnTo>
                    <a:pt x="1083" y="156"/>
                  </a:lnTo>
                  <a:lnTo>
                    <a:pt x="1101" y="152"/>
                  </a:lnTo>
                  <a:lnTo>
                    <a:pt x="1119" y="144"/>
                  </a:lnTo>
                  <a:lnTo>
                    <a:pt x="1137" y="130"/>
                  </a:lnTo>
                  <a:lnTo>
                    <a:pt x="1078" y="130"/>
                  </a:lnTo>
                  <a:lnTo>
                    <a:pt x="1078" y="126"/>
                  </a:lnTo>
                  <a:lnTo>
                    <a:pt x="1032" y="126"/>
                  </a:lnTo>
                  <a:lnTo>
                    <a:pt x="1014" y="115"/>
                  </a:lnTo>
                  <a:lnTo>
                    <a:pt x="1008" y="96"/>
                  </a:lnTo>
                  <a:lnTo>
                    <a:pt x="1011" y="84"/>
                  </a:lnTo>
                  <a:lnTo>
                    <a:pt x="1024" y="69"/>
                  </a:lnTo>
                  <a:lnTo>
                    <a:pt x="1048" y="62"/>
                  </a:lnTo>
                  <a:lnTo>
                    <a:pt x="1136" y="62"/>
                  </a:lnTo>
                  <a:lnTo>
                    <a:pt x="1129" y="54"/>
                  </a:lnTo>
                  <a:lnTo>
                    <a:pt x="1118" y="47"/>
                  </a:lnTo>
                  <a:lnTo>
                    <a:pt x="1100" y="39"/>
                  </a:lnTo>
                  <a:lnTo>
                    <a:pt x="1078" y="35"/>
                  </a:lnTo>
                  <a:lnTo>
                    <a:pt x="1078" y="18"/>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0" name="Freeform 808"/>
            <p:cNvSpPr>
              <a:spLocks/>
            </p:cNvSpPr>
            <p:nvPr/>
          </p:nvSpPr>
          <p:spPr bwMode="auto">
            <a:xfrm>
              <a:off x="491" y="1394"/>
              <a:ext cx="1479" cy="193"/>
            </a:xfrm>
            <a:custGeom>
              <a:avLst/>
              <a:gdLst>
                <a:gd name="T0" fmla="+- 0 1627 491"/>
                <a:gd name="T1" fmla="*/ T0 w 1479"/>
                <a:gd name="T2" fmla="+- 0 1456 1394"/>
                <a:gd name="T3" fmla="*/ 1456 h 193"/>
                <a:gd name="T4" fmla="+- 0 1572 491"/>
                <a:gd name="T5" fmla="*/ T4 w 1479"/>
                <a:gd name="T6" fmla="+- 0 1456 1394"/>
                <a:gd name="T7" fmla="*/ 1456 h 193"/>
                <a:gd name="T8" fmla="+- 0 1592 491"/>
                <a:gd name="T9" fmla="*/ T8 w 1479"/>
                <a:gd name="T10" fmla="+- 0 1463 1394"/>
                <a:gd name="T11" fmla="*/ 1463 h 193"/>
                <a:gd name="T12" fmla="+- 0 1604 491"/>
                <a:gd name="T13" fmla="*/ T12 w 1479"/>
                <a:gd name="T14" fmla="+- 0 1478 1394"/>
                <a:gd name="T15" fmla="*/ 1478 h 193"/>
                <a:gd name="T16" fmla="+- 0 1607 491"/>
                <a:gd name="T17" fmla="*/ T16 w 1479"/>
                <a:gd name="T18" fmla="+- 0 1502 1394"/>
                <a:gd name="T19" fmla="*/ 1502 h 193"/>
                <a:gd name="T20" fmla="+- 0 1594 491"/>
                <a:gd name="T21" fmla="*/ T20 w 1479"/>
                <a:gd name="T22" fmla="+- 0 1517 1394"/>
                <a:gd name="T23" fmla="*/ 1517 h 193"/>
                <a:gd name="T24" fmla="+- 0 1569 491"/>
                <a:gd name="T25" fmla="*/ T24 w 1479"/>
                <a:gd name="T26" fmla="+- 0 1524 1394"/>
                <a:gd name="T27" fmla="*/ 1524 h 193"/>
                <a:gd name="T28" fmla="+- 0 1628 491"/>
                <a:gd name="T29" fmla="*/ T28 w 1479"/>
                <a:gd name="T30" fmla="+- 0 1524 1394"/>
                <a:gd name="T31" fmla="*/ 1524 h 193"/>
                <a:gd name="T32" fmla="+- 0 1636 491"/>
                <a:gd name="T33" fmla="*/ T32 w 1479"/>
                <a:gd name="T34" fmla="+- 0 1507 1394"/>
                <a:gd name="T35" fmla="*/ 1507 h 193"/>
                <a:gd name="T36" fmla="+- 0 1639 491"/>
                <a:gd name="T37" fmla="*/ T36 w 1479"/>
                <a:gd name="T38" fmla="+- 0 1484 1394"/>
                <a:gd name="T39" fmla="*/ 1484 h 193"/>
                <a:gd name="T40" fmla="+- 0 1633 491"/>
                <a:gd name="T41" fmla="*/ T40 w 1479"/>
                <a:gd name="T42" fmla="+- 0 1464 1394"/>
                <a:gd name="T43" fmla="*/ 1464 h 193"/>
                <a:gd name="T44" fmla="+- 0 1627 491"/>
                <a:gd name="T45" fmla="*/ T44 w 1479"/>
                <a:gd name="T46" fmla="+- 0 1456 1394"/>
                <a:gd name="T47" fmla="*/ 1456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Lst>
              <a:rect l="0" t="0" r="r" b="b"/>
              <a:pathLst>
                <a:path w="1479" h="193">
                  <a:moveTo>
                    <a:pt x="1136" y="62"/>
                  </a:moveTo>
                  <a:lnTo>
                    <a:pt x="1081" y="62"/>
                  </a:lnTo>
                  <a:lnTo>
                    <a:pt x="1101" y="69"/>
                  </a:lnTo>
                  <a:lnTo>
                    <a:pt x="1113" y="84"/>
                  </a:lnTo>
                  <a:lnTo>
                    <a:pt x="1116" y="108"/>
                  </a:lnTo>
                  <a:lnTo>
                    <a:pt x="1103" y="123"/>
                  </a:lnTo>
                  <a:lnTo>
                    <a:pt x="1078" y="130"/>
                  </a:lnTo>
                  <a:lnTo>
                    <a:pt x="1137" y="130"/>
                  </a:lnTo>
                  <a:lnTo>
                    <a:pt x="1145" y="113"/>
                  </a:lnTo>
                  <a:lnTo>
                    <a:pt x="1148" y="90"/>
                  </a:lnTo>
                  <a:lnTo>
                    <a:pt x="1142" y="70"/>
                  </a:lnTo>
                  <a:lnTo>
                    <a:pt x="1136" y="62"/>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1" name="Freeform 807"/>
            <p:cNvSpPr>
              <a:spLocks/>
            </p:cNvSpPr>
            <p:nvPr/>
          </p:nvSpPr>
          <p:spPr bwMode="auto">
            <a:xfrm>
              <a:off x="491" y="1394"/>
              <a:ext cx="1479" cy="193"/>
            </a:xfrm>
            <a:custGeom>
              <a:avLst/>
              <a:gdLst>
                <a:gd name="T0" fmla="+- 0 1627 491"/>
                <a:gd name="T1" fmla="*/ T0 w 1479"/>
                <a:gd name="T2" fmla="+- 0 1456 1394"/>
                <a:gd name="T3" fmla="*/ 1456 h 193"/>
                <a:gd name="T4" fmla="+- 0 1539 491"/>
                <a:gd name="T5" fmla="*/ T4 w 1479"/>
                <a:gd name="T6" fmla="+- 0 1456 1394"/>
                <a:gd name="T7" fmla="*/ 1456 h 193"/>
                <a:gd name="T8" fmla="+- 0 1523 491"/>
                <a:gd name="T9" fmla="*/ T8 w 1479"/>
                <a:gd name="T10" fmla="+- 0 1520 1394"/>
                <a:gd name="T11" fmla="*/ 1520 h 193"/>
                <a:gd name="T12" fmla="+- 0 1569 491"/>
                <a:gd name="T13" fmla="*/ T12 w 1479"/>
                <a:gd name="T14" fmla="+- 0 1520 1394"/>
                <a:gd name="T15" fmla="*/ 1520 h 193"/>
                <a:gd name="T16" fmla="+- 0 1572 491"/>
                <a:gd name="T17" fmla="*/ T16 w 1479"/>
                <a:gd name="T18" fmla="+- 0 1456 1394"/>
                <a:gd name="T19" fmla="*/ 1456 h 193"/>
                <a:gd name="T20" fmla="+- 0 1627 491"/>
                <a:gd name="T21" fmla="*/ T20 w 1479"/>
                <a:gd name="T22" fmla="+- 0 1456 1394"/>
                <a:gd name="T23" fmla="*/ 1456 h 193"/>
                <a:gd name="T24" fmla="+- 0 1627 491"/>
                <a:gd name="T25" fmla="*/ T24 w 1479"/>
                <a:gd name="T26" fmla="+- 0 1456 1394"/>
                <a:gd name="T27" fmla="*/ 1456 h 193"/>
              </a:gdLst>
              <a:ahLst/>
              <a:cxnLst>
                <a:cxn ang="0">
                  <a:pos x="T1" y="T3"/>
                </a:cxn>
                <a:cxn ang="0">
                  <a:pos x="T5" y="T7"/>
                </a:cxn>
                <a:cxn ang="0">
                  <a:pos x="T9" y="T11"/>
                </a:cxn>
                <a:cxn ang="0">
                  <a:pos x="T13" y="T15"/>
                </a:cxn>
                <a:cxn ang="0">
                  <a:pos x="T17" y="T19"/>
                </a:cxn>
                <a:cxn ang="0">
                  <a:pos x="T21" y="T23"/>
                </a:cxn>
                <a:cxn ang="0">
                  <a:pos x="T25" y="T27"/>
                </a:cxn>
              </a:cxnLst>
              <a:rect l="0" t="0" r="r" b="b"/>
              <a:pathLst>
                <a:path w="1479" h="193">
                  <a:moveTo>
                    <a:pt x="1136" y="62"/>
                  </a:moveTo>
                  <a:lnTo>
                    <a:pt x="1048" y="62"/>
                  </a:lnTo>
                  <a:lnTo>
                    <a:pt x="1032" y="126"/>
                  </a:lnTo>
                  <a:lnTo>
                    <a:pt x="1078" y="126"/>
                  </a:lnTo>
                  <a:lnTo>
                    <a:pt x="1081" y="62"/>
                  </a:lnTo>
                  <a:lnTo>
                    <a:pt x="1136" y="62"/>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2" name="Freeform 806"/>
            <p:cNvSpPr>
              <a:spLocks/>
            </p:cNvSpPr>
            <p:nvPr/>
          </p:nvSpPr>
          <p:spPr bwMode="auto">
            <a:xfrm>
              <a:off x="491" y="1394"/>
              <a:ext cx="1479" cy="193"/>
            </a:xfrm>
            <a:custGeom>
              <a:avLst/>
              <a:gdLst>
                <a:gd name="T0" fmla="+- 0 1414 491"/>
                <a:gd name="T1" fmla="*/ T0 w 1479"/>
                <a:gd name="T2" fmla="+- 0 1415 1394"/>
                <a:gd name="T3" fmla="*/ 1415 h 193"/>
                <a:gd name="T4" fmla="+- 0 1376 491"/>
                <a:gd name="T5" fmla="*/ T4 w 1479"/>
                <a:gd name="T6" fmla="+- 0 1415 1394"/>
                <a:gd name="T7" fmla="*/ 1415 h 193"/>
                <a:gd name="T8" fmla="+- 0 1323 491"/>
                <a:gd name="T9" fmla="*/ T8 w 1479"/>
                <a:gd name="T10" fmla="+- 0 1565 1394"/>
                <a:gd name="T11" fmla="*/ 1565 h 193"/>
                <a:gd name="T12" fmla="+- 0 1355 491"/>
                <a:gd name="T13" fmla="*/ T12 w 1479"/>
                <a:gd name="T14" fmla="+- 0 1565 1394"/>
                <a:gd name="T15" fmla="*/ 1565 h 193"/>
                <a:gd name="T16" fmla="+- 0 1365 491"/>
                <a:gd name="T17" fmla="*/ T16 w 1479"/>
                <a:gd name="T18" fmla="+- 0 1538 1394"/>
                <a:gd name="T19" fmla="*/ 1538 h 193"/>
                <a:gd name="T20" fmla="+- 0 1458 491"/>
                <a:gd name="T21" fmla="*/ T20 w 1479"/>
                <a:gd name="T22" fmla="+- 0 1538 1394"/>
                <a:gd name="T23" fmla="*/ 1538 h 193"/>
                <a:gd name="T24" fmla="+- 0 1448 491"/>
                <a:gd name="T25" fmla="*/ T24 w 1479"/>
                <a:gd name="T26" fmla="+- 0 1510 1394"/>
                <a:gd name="T27" fmla="*/ 1510 h 193"/>
                <a:gd name="T28" fmla="+- 0 1375 491"/>
                <a:gd name="T29" fmla="*/ T28 w 1479"/>
                <a:gd name="T30" fmla="+- 0 1510 1394"/>
                <a:gd name="T31" fmla="*/ 1510 h 193"/>
                <a:gd name="T32" fmla="+- 0 1396 491"/>
                <a:gd name="T33" fmla="*/ T32 w 1479"/>
                <a:gd name="T34" fmla="+- 0 1449 1394"/>
                <a:gd name="T35" fmla="*/ 1449 h 193"/>
                <a:gd name="T36" fmla="+- 0 1426 491"/>
                <a:gd name="T37" fmla="*/ T36 w 1479"/>
                <a:gd name="T38" fmla="+- 0 1449 1394"/>
                <a:gd name="T39" fmla="*/ 1449 h 193"/>
                <a:gd name="T40" fmla="+- 0 1414 491"/>
                <a:gd name="T41" fmla="*/ T40 w 1479"/>
                <a:gd name="T42" fmla="+- 0 1415 1394"/>
                <a:gd name="T43" fmla="*/ 1415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1479" h="193">
                  <a:moveTo>
                    <a:pt x="923" y="21"/>
                  </a:moveTo>
                  <a:lnTo>
                    <a:pt x="885" y="21"/>
                  </a:lnTo>
                  <a:lnTo>
                    <a:pt x="832" y="171"/>
                  </a:lnTo>
                  <a:lnTo>
                    <a:pt x="864" y="171"/>
                  </a:lnTo>
                  <a:lnTo>
                    <a:pt x="874" y="144"/>
                  </a:lnTo>
                  <a:lnTo>
                    <a:pt x="967" y="144"/>
                  </a:lnTo>
                  <a:lnTo>
                    <a:pt x="957" y="116"/>
                  </a:lnTo>
                  <a:lnTo>
                    <a:pt x="884" y="116"/>
                  </a:lnTo>
                  <a:lnTo>
                    <a:pt x="905" y="55"/>
                  </a:lnTo>
                  <a:lnTo>
                    <a:pt x="935" y="55"/>
                  </a:lnTo>
                  <a:lnTo>
                    <a:pt x="923"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3" name="Freeform 805"/>
            <p:cNvSpPr>
              <a:spLocks/>
            </p:cNvSpPr>
            <p:nvPr/>
          </p:nvSpPr>
          <p:spPr bwMode="auto">
            <a:xfrm>
              <a:off x="491" y="1394"/>
              <a:ext cx="1479" cy="193"/>
            </a:xfrm>
            <a:custGeom>
              <a:avLst/>
              <a:gdLst>
                <a:gd name="T0" fmla="+- 0 1458 491"/>
                <a:gd name="T1" fmla="*/ T0 w 1479"/>
                <a:gd name="T2" fmla="+- 0 1538 1394"/>
                <a:gd name="T3" fmla="*/ 1538 h 193"/>
                <a:gd name="T4" fmla="+- 0 1428 491"/>
                <a:gd name="T5" fmla="*/ T4 w 1479"/>
                <a:gd name="T6" fmla="+- 0 1538 1394"/>
                <a:gd name="T7" fmla="*/ 1538 h 193"/>
                <a:gd name="T8" fmla="+- 0 1437 491"/>
                <a:gd name="T9" fmla="*/ T8 w 1479"/>
                <a:gd name="T10" fmla="+- 0 1565 1394"/>
                <a:gd name="T11" fmla="*/ 1565 h 193"/>
                <a:gd name="T12" fmla="+- 0 1468 491"/>
                <a:gd name="T13" fmla="*/ T12 w 1479"/>
                <a:gd name="T14" fmla="+- 0 1565 1394"/>
                <a:gd name="T15" fmla="*/ 1565 h 193"/>
                <a:gd name="T16" fmla="+- 0 1458 491"/>
                <a:gd name="T17" fmla="*/ T16 w 1479"/>
                <a:gd name="T18" fmla="+- 0 1538 1394"/>
                <a:gd name="T19" fmla="*/ 1538 h 193"/>
              </a:gdLst>
              <a:ahLst/>
              <a:cxnLst>
                <a:cxn ang="0">
                  <a:pos x="T1" y="T3"/>
                </a:cxn>
                <a:cxn ang="0">
                  <a:pos x="T5" y="T7"/>
                </a:cxn>
                <a:cxn ang="0">
                  <a:pos x="T9" y="T11"/>
                </a:cxn>
                <a:cxn ang="0">
                  <a:pos x="T13" y="T15"/>
                </a:cxn>
                <a:cxn ang="0">
                  <a:pos x="T17" y="T19"/>
                </a:cxn>
              </a:cxnLst>
              <a:rect l="0" t="0" r="r" b="b"/>
              <a:pathLst>
                <a:path w="1479" h="193">
                  <a:moveTo>
                    <a:pt x="967" y="144"/>
                  </a:moveTo>
                  <a:lnTo>
                    <a:pt x="937" y="144"/>
                  </a:lnTo>
                  <a:lnTo>
                    <a:pt x="946" y="171"/>
                  </a:lnTo>
                  <a:lnTo>
                    <a:pt x="977" y="171"/>
                  </a:lnTo>
                  <a:lnTo>
                    <a:pt x="967" y="144"/>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4" name="Freeform 804"/>
            <p:cNvSpPr>
              <a:spLocks/>
            </p:cNvSpPr>
            <p:nvPr/>
          </p:nvSpPr>
          <p:spPr bwMode="auto">
            <a:xfrm>
              <a:off x="491" y="1394"/>
              <a:ext cx="1479" cy="193"/>
            </a:xfrm>
            <a:custGeom>
              <a:avLst/>
              <a:gdLst>
                <a:gd name="T0" fmla="+- 0 1426 491"/>
                <a:gd name="T1" fmla="*/ T0 w 1479"/>
                <a:gd name="T2" fmla="+- 0 1449 1394"/>
                <a:gd name="T3" fmla="*/ 1449 h 193"/>
                <a:gd name="T4" fmla="+- 0 1396 491"/>
                <a:gd name="T5" fmla="*/ T4 w 1479"/>
                <a:gd name="T6" fmla="+- 0 1449 1394"/>
                <a:gd name="T7" fmla="*/ 1449 h 193"/>
                <a:gd name="T8" fmla="+- 0 1418 491"/>
                <a:gd name="T9" fmla="*/ T8 w 1479"/>
                <a:gd name="T10" fmla="+- 0 1510 1394"/>
                <a:gd name="T11" fmla="*/ 1510 h 193"/>
                <a:gd name="T12" fmla="+- 0 1448 491"/>
                <a:gd name="T13" fmla="*/ T12 w 1479"/>
                <a:gd name="T14" fmla="+- 0 1510 1394"/>
                <a:gd name="T15" fmla="*/ 1510 h 193"/>
                <a:gd name="T16" fmla="+- 0 1426 491"/>
                <a:gd name="T17" fmla="*/ T16 w 1479"/>
                <a:gd name="T18" fmla="+- 0 1449 1394"/>
                <a:gd name="T19" fmla="*/ 1449 h 193"/>
              </a:gdLst>
              <a:ahLst/>
              <a:cxnLst>
                <a:cxn ang="0">
                  <a:pos x="T1" y="T3"/>
                </a:cxn>
                <a:cxn ang="0">
                  <a:pos x="T5" y="T7"/>
                </a:cxn>
                <a:cxn ang="0">
                  <a:pos x="T9" y="T11"/>
                </a:cxn>
                <a:cxn ang="0">
                  <a:pos x="T13" y="T15"/>
                </a:cxn>
                <a:cxn ang="0">
                  <a:pos x="T17" y="T19"/>
                </a:cxn>
              </a:cxnLst>
              <a:rect l="0" t="0" r="r" b="b"/>
              <a:pathLst>
                <a:path w="1479" h="193">
                  <a:moveTo>
                    <a:pt x="935" y="55"/>
                  </a:moveTo>
                  <a:lnTo>
                    <a:pt x="905" y="55"/>
                  </a:lnTo>
                  <a:lnTo>
                    <a:pt x="927" y="116"/>
                  </a:lnTo>
                  <a:lnTo>
                    <a:pt x="957" y="116"/>
                  </a:lnTo>
                  <a:lnTo>
                    <a:pt x="935" y="55"/>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5" name="Freeform 803"/>
            <p:cNvSpPr>
              <a:spLocks/>
            </p:cNvSpPr>
            <p:nvPr/>
          </p:nvSpPr>
          <p:spPr bwMode="auto">
            <a:xfrm>
              <a:off x="491" y="1394"/>
              <a:ext cx="1479" cy="193"/>
            </a:xfrm>
            <a:custGeom>
              <a:avLst/>
              <a:gdLst>
                <a:gd name="T0" fmla="+- 0 1221 491"/>
                <a:gd name="T1" fmla="*/ T0 w 1479"/>
                <a:gd name="T2" fmla="+- 0 1415 1394"/>
                <a:gd name="T3" fmla="*/ 1415 h 193"/>
                <a:gd name="T4" fmla="+- 0 1191 491"/>
                <a:gd name="T5" fmla="*/ T4 w 1479"/>
                <a:gd name="T6" fmla="+- 0 1415 1394"/>
                <a:gd name="T7" fmla="*/ 1415 h 193"/>
                <a:gd name="T8" fmla="+- 0 1191 491"/>
                <a:gd name="T9" fmla="*/ T8 w 1479"/>
                <a:gd name="T10" fmla="+- 0 1565 1394"/>
                <a:gd name="T11" fmla="*/ 1565 h 193"/>
                <a:gd name="T12" fmla="+- 0 1221 491"/>
                <a:gd name="T13" fmla="*/ T12 w 1479"/>
                <a:gd name="T14" fmla="+- 0 1565 1394"/>
                <a:gd name="T15" fmla="*/ 1565 h 193"/>
                <a:gd name="T16" fmla="+- 0 1221 491"/>
                <a:gd name="T17" fmla="*/ T16 w 1479"/>
                <a:gd name="T18" fmla="+- 0 1503 1394"/>
                <a:gd name="T19" fmla="*/ 1503 h 193"/>
                <a:gd name="T20" fmla="+- 0 1308 491"/>
                <a:gd name="T21" fmla="*/ T20 w 1479"/>
                <a:gd name="T22" fmla="+- 0 1503 1394"/>
                <a:gd name="T23" fmla="*/ 1503 h 193"/>
                <a:gd name="T24" fmla="+- 0 1308 491"/>
                <a:gd name="T25" fmla="*/ T24 w 1479"/>
                <a:gd name="T26" fmla="+- 0 1475 1394"/>
                <a:gd name="T27" fmla="*/ 1475 h 193"/>
                <a:gd name="T28" fmla="+- 0 1221 491"/>
                <a:gd name="T29" fmla="*/ T28 w 1479"/>
                <a:gd name="T30" fmla="+- 0 1475 1394"/>
                <a:gd name="T31" fmla="*/ 1475 h 193"/>
                <a:gd name="T32" fmla="+- 0 1221 491"/>
                <a:gd name="T33" fmla="*/ T32 w 1479"/>
                <a:gd name="T34" fmla="+- 0 1415 1394"/>
                <a:gd name="T35" fmla="*/ 1415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479" h="193">
                  <a:moveTo>
                    <a:pt x="730" y="21"/>
                  </a:moveTo>
                  <a:lnTo>
                    <a:pt x="700" y="21"/>
                  </a:lnTo>
                  <a:lnTo>
                    <a:pt x="700" y="171"/>
                  </a:lnTo>
                  <a:lnTo>
                    <a:pt x="730" y="171"/>
                  </a:lnTo>
                  <a:lnTo>
                    <a:pt x="730" y="109"/>
                  </a:lnTo>
                  <a:lnTo>
                    <a:pt x="817" y="109"/>
                  </a:lnTo>
                  <a:lnTo>
                    <a:pt x="817" y="81"/>
                  </a:lnTo>
                  <a:lnTo>
                    <a:pt x="730" y="81"/>
                  </a:lnTo>
                  <a:lnTo>
                    <a:pt x="730"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6" name="Freeform 802"/>
            <p:cNvSpPr>
              <a:spLocks/>
            </p:cNvSpPr>
            <p:nvPr/>
          </p:nvSpPr>
          <p:spPr bwMode="auto">
            <a:xfrm>
              <a:off x="491" y="1394"/>
              <a:ext cx="1479" cy="193"/>
            </a:xfrm>
            <a:custGeom>
              <a:avLst/>
              <a:gdLst>
                <a:gd name="T0" fmla="+- 0 1308 491"/>
                <a:gd name="T1" fmla="*/ T0 w 1479"/>
                <a:gd name="T2" fmla="+- 0 1503 1394"/>
                <a:gd name="T3" fmla="*/ 1503 h 193"/>
                <a:gd name="T4" fmla="+- 0 1278 491"/>
                <a:gd name="T5" fmla="*/ T4 w 1479"/>
                <a:gd name="T6" fmla="+- 0 1503 1394"/>
                <a:gd name="T7" fmla="*/ 1503 h 193"/>
                <a:gd name="T8" fmla="+- 0 1278 491"/>
                <a:gd name="T9" fmla="*/ T8 w 1479"/>
                <a:gd name="T10" fmla="+- 0 1565 1394"/>
                <a:gd name="T11" fmla="*/ 1565 h 193"/>
                <a:gd name="T12" fmla="+- 0 1308 491"/>
                <a:gd name="T13" fmla="*/ T12 w 1479"/>
                <a:gd name="T14" fmla="+- 0 1565 1394"/>
                <a:gd name="T15" fmla="*/ 1565 h 193"/>
                <a:gd name="T16" fmla="+- 0 1308 491"/>
                <a:gd name="T17" fmla="*/ T16 w 1479"/>
                <a:gd name="T18" fmla="+- 0 1503 1394"/>
                <a:gd name="T19" fmla="*/ 1503 h 193"/>
              </a:gdLst>
              <a:ahLst/>
              <a:cxnLst>
                <a:cxn ang="0">
                  <a:pos x="T1" y="T3"/>
                </a:cxn>
                <a:cxn ang="0">
                  <a:pos x="T5" y="T7"/>
                </a:cxn>
                <a:cxn ang="0">
                  <a:pos x="T9" y="T11"/>
                </a:cxn>
                <a:cxn ang="0">
                  <a:pos x="T13" y="T15"/>
                </a:cxn>
                <a:cxn ang="0">
                  <a:pos x="T17" y="T19"/>
                </a:cxn>
              </a:cxnLst>
              <a:rect l="0" t="0" r="r" b="b"/>
              <a:pathLst>
                <a:path w="1479" h="193">
                  <a:moveTo>
                    <a:pt x="817" y="109"/>
                  </a:moveTo>
                  <a:lnTo>
                    <a:pt x="787" y="109"/>
                  </a:lnTo>
                  <a:lnTo>
                    <a:pt x="787" y="171"/>
                  </a:lnTo>
                  <a:lnTo>
                    <a:pt x="817" y="171"/>
                  </a:lnTo>
                  <a:lnTo>
                    <a:pt x="817" y="109"/>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7" name="Freeform 801"/>
            <p:cNvSpPr>
              <a:spLocks/>
            </p:cNvSpPr>
            <p:nvPr/>
          </p:nvSpPr>
          <p:spPr bwMode="auto">
            <a:xfrm>
              <a:off x="491" y="1394"/>
              <a:ext cx="1479" cy="193"/>
            </a:xfrm>
            <a:custGeom>
              <a:avLst/>
              <a:gdLst>
                <a:gd name="T0" fmla="+- 0 1308 491"/>
                <a:gd name="T1" fmla="*/ T0 w 1479"/>
                <a:gd name="T2" fmla="+- 0 1415 1394"/>
                <a:gd name="T3" fmla="*/ 1415 h 193"/>
                <a:gd name="T4" fmla="+- 0 1278 491"/>
                <a:gd name="T5" fmla="*/ T4 w 1479"/>
                <a:gd name="T6" fmla="+- 0 1415 1394"/>
                <a:gd name="T7" fmla="*/ 1415 h 193"/>
                <a:gd name="T8" fmla="+- 0 1278 491"/>
                <a:gd name="T9" fmla="*/ T8 w 1479"/>
                <a:gd name="T10" fmla="+- 0 1475 1394"/>
                <a:gd name="T11" fmla="*/ 1475 h 193"/>
                <a:gd name="T12" fmla="+- 0 1308 491"/>
                <a:gd name="T13" fmla="*/ T12 w 1479"/>
                <a:gd name="T14" fmla="+- 0 1475 1394"/>
                <a:gd name="T15" fmla="*/ 1475 h 193"/>
                <a:gd name="T16" fmla="+- 0 1308 491"/>
                <a:gd name="T17" fmla="*/ T16 w 1479"/>
                <a:gd name="T18" fmla="+- 0 1415 1394"/>
                <a:gd name="T19" fmla="*/ 1415 h 193"/>
              </a:gdLst>
              <a:ahLst/>
              <a:cxnLst>
                <a:cxn ang="0">
                  <a:pos x="T1" y="T3"/>
                </a:cxn>
                <a:cxn ang="0">
                  <a:pos x="T5" y="T7"/>
                </a:cxn>
                <a:cxn ang="0">
                  <a:pos x="T9" y="T11"/>
                </a:cxn>
                <a:cxn ang="0">
                  <a:pos x="T13" y="T15"/>
                </a:cxn>
                <a:cxn ang="0">
                  <a:pos x="T17" y="T19"/>
                </a:cxn>
              </a:cxnLst>
              <a:rect l="0" t="0" r="r" b="b"/>
              <a:pathLst>
                <a:path w="1479" h="193">
                  <a:moveTo>
                    <a:pt x="817" y="21"/>
                  </a:moveTo>
                  <a:lnTo>
                    <a:pt x="787" y="21"/>
                  </a:lnTo>
                  <a:lnTo>
                    <a:pt x="787" y="81"/>
                  </a:lnTo>
                  <a:lnTo>
                    <a:pt x="817" y="81"/>
                  </a:lnTo>
                  <a:lnTo>
                    <a:pt x="817"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8" name="Freeform 800"/>
            <p:cNvSpPr>
              <a:spLocks/>
            </p:cNvSpPr>
            <p:nvPr/>
          </p:nvSpPr>
          <p:spPr bwMode="auto">
            <a:xfrm>
              <a:off x="491" y="1394"/>
              <a:ext cx="1479" cy="193"/>
            </a:xfrm>
            <a:custGeom>
              <a:avLst/>
              <a:gdLst>
                <a:gd name="T0" fmla="+- 0 1119 491"/>
                <a:gd name="T1" fmla="*/ T0 w 1479"/>
                <a:gd name="T2" fmla="+- 0 1415 1394"/>
                <a:gd name="T3" fmla="*/ 1415 h 193"/>
                <a:gd name="T4" fmla="+- 0 1032 491"/>
                <a:gd name="T5" fmla="*/ T4 w 1479"/>
                <a:gd name="T6" fmla="+- 0 1415 1394"/>
                <a:gd name="T7" fmla="*/ 1415 h 193"/>
                <a:gd name="T8" fmla="+- 0 1032 491"/>
                <a:gd name="T9" fmla="*/ T8 w 1479"/>
                <a:gd name="T10" fmla="+- 0 1565 1394"/>
                <a:gd name="T11" fmla="*/ 1565 h 193"/>
                <a:gd name="T12" fmla="+- 0 1062 491"/>
                <a:gd name="T13" fmla="*/ T12 w 1479"/>
                <a:gd name="T14" fmla="+- 0 1565 1394"/>
                <a:gd name="T15" fmla="*/ 1565 h 193"/>
                <a:gd name="T16" fmla="+- 0 1062 491"/>
                <a:gd name="T17" fmla="*/ T16 w 1479"/>
                <a:gd name="T18" fmla="+- 0 1443 1394"/>
                <a:gd name="T19" fmla="*/ 1443 h 193"/>
                <a:gd name="T20" fmla="+- 0 1119 491"/>
                <a:gd name="T21" fmla="*/ T20 w 1479"/>
                <a:gd name="T22" fmla="+- 0 1443 1394"/>
                <a:gd name="T23" fmla="*/ 1443 h 193"/>
                <a:gd name="T24" fmla="+- 0 1119 491"/>
                <a:gd name="T25" fmla="*/ T24 w 1479"/>
                <a:gd name="T26" fmla="+- 0 1415 1394"/>
                <a:gd name="T27" fmla="*/ 1415 h 193"/>
              </a:gdLst>
              <a:ahLst/>
              <a:cxnLst>
                <a:cxn ang="0">
                  <a:pos x="T1" y="T3"/>
                </a:cxn>
                <a:cxn ang="0">
                  <a:pos x="T5" y="T7"/>
                </a:cxn>
                <a:cxn ang="0">
                  <a:pos x="T9" y="T11"/>
                </a:cxn>
                <a:cxn ang="0">
                  <a:pos x="T13" y="T15"/>
                </a:cxn>
                <a:cxn ang="0">
                  <a:pos x="T17" y="T19"/>
                </a:cxn>
                <a:cxn ang="0">
                  <a:pos x="T21" y="T23"/>
                </a:cxn>
                <a:cxn ang="0">
                  <a:pos x="T25" y="T27"/>
                </a:cxn>
              </a:cxnLst>
              <a:rect l="0" t="0" r="r" b="b"/>
              <a:pathLst>
                <a:path w="1479" h="193">
                  <a:moveTo>
                    <a:pt x="628" y="21"/>
                  </a:moveTo>
                  <a:lnTo>
                    <a:pt x="541" y="21"/>
                  </a:lnTo>
                  <a:lnTo>
                    <a:pt x="541" y="171"/>
                  </a:lnTo>
                  <a:lnTo>
                    <a:pt x="571" y="171"/>
                  </a:lnTo>
                  <a:lnTo>
                    <a:pt x="571" y="49"/>
                  </a:lnTo>
                  <a:lnTo>
                    <a:pt x="628" y="49"/>
                  </a:lnTo>
                  <a:lnTo>
                    <a:pt x="628"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89" name="Freeform 799"/>
            <p:cNvSpPr>
              <a:spLocks/>
            </p:cNvSpPr>
            <p:nvPr/>
          </p:nvSpPr>
          <p:spPr bwMode="auto">
            <a:xfrm>
              <a:off x="491" y="1394"/>
              <a:ext cx="1479" cy="193"/>
            </a:xfrm>
            <a:custGeom>
              <a:avLst/>
              <a:gdLst>
                <a:gd name="T0" fmla="+- 0 916 491"/>
                <a:gd name="T1" fmla="*/ T0 w 1479"/>
                <a:gd name="T2" fmla="+- 0 1415 1394"/>
                <a:gd name="T3" fmla="*/ 1415 h 193"/>
                <a:gd name="T4" fmla="+- 0 886 491"/>
                <a:gd name="T5" fmla="*/ T4 w 1479"/>
                <a:gd name="T6" fmla="+- 0 1415 1394"/>
                <a:gd name="T7" fmla="*/ 1415 h 193"/>
                <a:gd name="T8" fmla="+- 0 886 491"/>
                <a:gd name="T9" fmla="*/ T8 w 1479"/>
                <a:gd name="T10" fmla="+- 0 1565 1394"/>
                <a:gd name="T11" fmla="*/ 1565 h 193"/>
                <a:gd name="T12" fmla="+- 0 916 491"/>
                <a:gd name="T13" fmla="*/ T12 w 1479"/>
                <a:gd name="T14" fmla="+- 0 1565 1394"/>
                <a:gd name="T15" fmla="*/ 1565 h 193"/>
                <a:gd name="T16" fmla="+- 0 916 491"/>
                <a:gd name="T17" fmla="*/ T16 w 1479"/>
                <a:gd name="T18" fmla="+- 0 1503 1394"/>
                <a:gd name="T19" fmla="*/ 1503 h 193"/>
                <a:gd name="T20" fmla="+- 0 1003 491"/>
                <a:gd name="T21" fmla="*/ T20 w 1479"/>
                <a:gd name="T22" fmla="+- 0 1503 1394"/>
                <a:gd name="T23" fmla="*/ 1503 h 193"/>
                <a:gd name="T24" fmla="+- 0 1003 491"/>
                <a:gd name="T25" fmla="*/ T24 w 1479"/>
                <a:gd name="T26" fmla="+- 0 1475 1394"/>
                <a:gd name="T27" fmla="*/ 1475 h 193"/>
                <a:gd name="T28" fmla="+- 0 916 491"/>
                <a:gd name="T29" fmla="*/ T28 w 1479"/>
                <a:gd name="T30" fmla="+- 0 1475 1394"/>
                <a:gd name="T31" fmla="*/ 1475 h 193"/>
                <a:gd name="T32" fmla="+- 0 916 491"/>
                <a:gd name="T33" fmla="*/ T32 w 1479"/>
                <a:gd name="T34" fmla="+- 0 1415 1394"/>
                <a:gd name="T35" fmla="*/ 1415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479" h="193">
                  <a:moveTo>
                    <a:pt x="425" y="21"/>
                  </a:moveTo>
                  <a:lnTo>
                    <a:pt x="395" y="21"/>
                  </a:lnTo>
                  <a:lnTo>
                    <a:pt x="395" y="171"/>
                  </a:lnTo>
                  <a:lnTo>
                    <a:pt x="425" y="171"/>
                  </a:lnTo>
                  <a:lnTo>
                    <a:pt x="425" y="109"/>
                  </a:lnTo>
                  <a:lnTo>
                    <a:pt x="512" y="109"/>
                  </a:lnTo>
                  <a:lnTo>
                    <a:pt x="512" y="81"/>
                  </a:lnTo>
                  <a:lnTo>
                    <a:pt x="425" y="81"/>
                  </a:lnTo>
                  <a:lnTo>
                    <a:pt x="425"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0" name="Freeform 798"/>
            <p:cNvSpPr>
              <a:spLocks/>
            </p:cNvSpPr>
            <p:nvPr/>
          </p:nvSpPr>
          <p:spPr bwMode="auto">
            <a:xfrm>
              <a:off x="491" y="1394"/>
              <a:ext cx="1479" cy="193"/>
            </a:xfrm>
            <a:custGeom>
              <a:avLst/>
              <a:gdLst>
                <a:gd name="T0" fmla="+- 0 1003 491"/>
                <a:gd name="T1" fmla="*/ T0 w 1479"/>
                <a:gd name="T2" fmla="+- 0 1503 1394"/>
                <a:gd name="T3" fmla="*/ 1503 h 193"/>
                <a:gd name="T4" fmla="+- 0 973 491"/>
                <a:gd name="T5" fmla="*/ T4 w 1479"/>
                <a:gd name="T6" fmla="+- 0 1503 1394"/>
                <a:gd name="T7" fmla="*/ 1503 h 193"/>
                <a:gd name="T8" fmla="+- 0 973 491"/>
                <a:gd name="T9" fmla="*/ T8 w 1479"/>
                <a:gd name="T10" fmla="+- 0 1565 1394"/>
                <a:gd name="T11" fmla="*/ 1565 h 193"/>
                <a:gd name="T12" fmla="+- 0 1003 491"/>
                <a:gd name="T13" fmla="*/ T12 w 1479"/>
                <a:gd name="T14" fmla="+- 0 1565 1394"/>
                <a:gd name="T15" fmla="*/ 1565 h 193"/>
                <a:gd name="T16" fmla="+- 0 1003 491"/>
                <a:gd name="T17" fmla="*/ T16 w 1479"/>
                <a:gd name="T18" fmla="+- 0 1503 1394"/>
                <a:gd name="T19" fmla="*/ 1503 h 193"/>
              </a:gdLst>
              <a:ahLst/>
              <a:cxnLst>
                <a:cxn ang="0">
                  <a:pos x="T1" y="T3"/>
                </a:cxn>
                <a:cxn ang="0">
                  <a:pos x="T5" y="T7"/>
                </a:cxn>
                <a:cxn ang="0">
                  <a:pos x="T9" y="T11"/>
                </a:cxn>
                <a:cxn ang="0">
                  <a:pos x="T13" y="T15"/>
                </a:cxn>
                <a:cxn ang="0">
                  <a:pos x="T17" y="T19"/>
                </a:cxn>
              </a:cxnLst>
              <a:rect l="0" t="0" r="r" b="b"/>
              <a:pathLst>
                <a:path w="1479" h="193">
                  <a:moveTo>
                    <a:pt x="512" y="109"/>
                  </a:moveTo>
                  <a:lnTo>
                    <a:pt x="482" y="109"/>
                  </a:lnTo>
                  <a:lnTo>
                    <a:pt x="482" y="171"/>
                  </a:lnTo>
                  <a:lnTo>
                    <a:pt x="512" y="171"/>
                  </a:lnTo>
                  <a:lnTo>
                    <a:pt x="512" y="109"/>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1" name="Freeform 797"/>
            <p:cNvSpPr>
              <a:spLocks/>
            </p:cNvSpPr>
            <p:nvPr/>
          </p:nvSpPr>
          <p:spPr bwMode="auto">
            <a:xfrm>
              <a:off x="491" y="1394"/>
              <a:ext cx="1479" cy="193"/>
            </a:xfrm>
            <a:custGeom>
              <a:avLst/>
              <a:gdLst>
                <a:gd name="T0" fmla="+- 0 1003 491"/>
                <a:gd name="T1" fmla="*/ T0 w 1479"/>
                <a:gd name="T2" fmla="+- 0 1415 1394"/>
                <a:gd name="T3" fmla="*/ 1415 h 193"/>
                <a:gd name="T4" fmla="+- 0 973 491"/>
                <a:gd name="T5" fmla="*/ T4 w 1479"/>
                <a:gd name="T6" fmla="+- 0 1415 1394"/>
                <a:gd name="T7" fmla="*/ 1415 h 193"/>
                <a:gd name="T8" fmla="+- 0 973 491"/>
                <a:gd name="T9" fmla="*/ T8 w 1479"/>
                <a:gd name="T10" fmla="+- 0 1475 1394"/>
                <a:gd name="T11" fmla="*/ 1475 h 193"/>
                <a:gd name="T12" fmla="+- 0 1003 491"/>
                <a:gd name="T13" fmla="*/ T12 w 1479"/>
                <a:gd name="T14" fmla="+- 0 1475 1394"/>
                <a:gd name="T15" fmla="*/ 1475 h 193"/>
                <a:gd name="T16" fmla="+- 0 1003 491"/>
                <a:gd name="T17" fmla="*/ T16 w 1479"/>
                <a:gd name="T18" fmla="+- 0 1415 1394"/>
                <a:gd name="T19" fmla="*/ 1415 h 193"/>
              </a:gdLst>
              <a:ahLst/>
              <a:cxnLst>
                <a:cxn ang="0">
                  <a:pos x="T1" y="T3"/>
                </a:cxn>
                <a:cxn ang="0">
                  <a:pos x="T5" y="T7"/>
                </a:cxn>
                <a:cxn ang="0">
                  <a:pos x="T9" y="T11"/>
                </a:cxn>
                <a:cxn ang="0">
                  <a:pos x="T13" y="T15"/>
                </a:cxn>
                <a:cxn ang="0">
                  <a:pos x="T17" y="T19"/>
                </a:cxn>
              </a:cxnLst>
              <a:rect l="0" t="0" r="r" b="b"/>
              <a:pathLst>
                <a:path w="1479" h="193">
                  <a:moveTo>
                    <a:pt x="512" y="21"/>
                  </a:moveTo>
                  <a:lnTo>
                    <a:pt x="482" y="21"/>
                  </a:lnTo>
                  <a:lnTo>
                    <a:pt x="482" y="81"/>
                  </a:lnTo>
                  <a:lnTo>
                    <a:pt x="512" y="81"/>
                  </a:lnTo>
                  <a:lnTo>
                    <a:pt x="512"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2" name="Freeform 796"/>
            <p:cNvSpPr>
              <a:spLocks/>
            </p:cNvSpPr>
            <p:nvPr/>
          </p:nvSpPr>
          <p:spPr bwMode="auto">
            <a:xfrm>
              <a:off x="491" y="1394"/>
              <a:ext cx="1479" cy="193"/>
            </a:xfrm>
            <a:custGeom>
              <a:avLst/>
              <a:gdLst>
                <a:gd name="T0" fmla="+- 0 769 491"/>
                <a:gd name="T1" fmla="*/ T0 w 1479"/>
                <a:gd name="T2" fmla="+- 0 1415 1394"/>
                <a:gd name="T3" fmla="*/ 1415 h 193"/>
                <a:gd name="T4" fmla="+- 0 739 491"/>
                <a:gd name="T5" fmla="*/ T4 w 1479"/>
                <a:gd name="T6" fmla="+- 0 1415 1394"/>
                <a:gd name="T7" fmla="*/ 1415 h 193"/>
                <a:gd name="T8" fmla="+- 0 739 491"/>
                <a:gd name="T9" fmla="*/ T8 w 1479"/>
                <a:gd name="T10" fmla="+- 0 1565 1394"/>
                <a:gd name="T11" fmla="*/ 1565 h 193"/>
                <a:gd name="T12" fmla="+- 0 762 491"/>
                <a:gd name="T13" fmla="*/ T12 w 1479"/>
                <a:gd name="T14" fmla="+- 0 1565 1394"/>
                <a:gd name="T15" fmla="*/ 1565 h 193"/>
                <a:gd name="T16" fmla="+- 0 804 491"/>
                <a:gd name="T17" fmla="*/ T16 w 1479"/>
                <a:gd name="T18" fmla="+- 0 1507 1394"/>
                <a:gd name="T19" fmla="*/ 1507 h 193"/>
                <a:gd name="T20" fmla="+- 0 769 491"/>
                <a:gd name="T21" fmla="*/ T20 w 1479"/>
                <a:gd name="T22" fmla="+- 0 1507 1394"/>
                <a:gd name="T23" fmla="*/ 1507 h 193"/>
                <a:gd name="T24" fmla="+- 0 769 491"/>
                <a:gd name="T25" fmla="*/ T24 w 1479"/>
                <a:gd name="T26" fmla="+- 0 1415 1394"/>
                <a:gd name="T27" fmla="*/ 1415 h 193"/>
              </a:gdLst>
              <a:ahLst/>
              <a:cxnLst>
                <a:cxn ang="0">
                  <a:pos x="T1" y="T3"/>
                </a:cxn>
                <a:cxn ang="0">
                  <a:pos x="T5" y="T7"/>
                </a:cxn>
                <a:cxn ang="0">
                  <a:pos x="T9" y="T11"/>
                </a:cxn>
                <a:cxn ang="0">
                  <a:pos x="T13" y="T15"/>
                </a:cxn>
                <a:cxn ang="0">
                  <a:pos x="T17" y="T19"/>
                </a:cxn>
                <a:cxn ang="0">
                  <a:pos x="T21" y="T23"/>
                </a:cxn>
                <a:cxn ang="0">
                  <a:pos x="T25" y="T27"/>
                </a:cxn>
              </a:cxnLst>
              <a:rect l="0" t="0" r="r" b="b"/>
              <a:pathLst>
                <a:path w="1479" h="193">
                  <a:moveTo>
                    <a:pt x="278" y="21"/>
                  </a:moveTo>
                  <a:lnTo>
                    <a:pt x="248" y="21"/>
                  </a:lnTo>
                  <a:lnTo>
                    <a:pt x="248" y="171"/>
                  </a:lnTo>
                  <a:lnTo>
                    <a:pt x="271" y="171"/>
                  </a:lnTo>
                  <a:lnTo>
                    <a:pt x="313" y="113"/>
                  </a:lnTo>
                  <a:lnTo>
                    <a:pt x="278" y="113"/>
                  </a:lnTo>
                  <a:lnTo>
                    <a:pt x="278"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3" name="Freeform 795"/>
            <p:cNvSpPr>
              <a:spLocks/>
            </p:cNvSpPr>
            <p:nvPr/>
          </p:nvSpPr>
          <p:spPr bwMode="auto">
            <a:xfrm>
              <a:off x="491" y="1394"/>
              <a:ext cx="1479" cy="193"/>
            </a:xfrm>
            <a:custGeom>
              <a:avLst/>
              <a:gdLst>
                <a:gd name="T0" fmla="+- 0 858 491"/>
                <a:gd name="T1" fmla="*/ T0 w 1479"/>
                <a:gd name="T2" fmla="+- 0 1474 1394"/>
                <a:gd name="T3" fmla="*/ 1474 h 193"/>
                <a:gd name="T4" fmla="+- 0 828 491"/>
                <a:gd name="T5" fmla="*/ T4 w 1479"/>
                <a:gd name="T6" fmla="+- 0 1474 1394"/>
                <a:gd name="T7" fmla="*/ 1474 h 193"/>
                <a:gd name="T8" fmla="+- 0 828 491"/>
                <a:gd name="T9" fmla="*/ T8 w 1479"/>
                <a:gd name="T10" fmla="+- 0 1565 1394"/>
                <a:gd name="T11" fmla="*/ 1565 h 193"/>
                <a:gd name="T12" fmla="+- 0 858 491"/>
                <a:gd name="T13" fmla="*/ T12 w 1479"/>
                <a:gd name="T14" fmla="+- 0 1565 1394"/>
                <a:gd name="T15" fmla="*/ 1565 h 193"/>
                <a:gd name="T16" fmla="+- 0 858 491"/>
                <a:gd name="T17" fmla="*/ T16 w 1479"/>
                <a:gd name="T18" fmla="+- 0 1474 1394"/>
                <a:gd name="T19" fmla="*/ 1474 h 193"/>
              </a:gdLst>
              <a:ahLst/>
              <a:cxnLst>
                <a:cxn ang="0">
                  <a:pos x="T1" y="T3"/>
                </a:cxn>
                <a:cxn ang="0">
                  <a:pos x="T5" y="T7"/>
                </a:cxn>
                <a:cxn ang="0">
                  <a:pos x="T9" y="T11"/>
                </a:cxn>
                <a:cxn ang="0">
                  <a:pos x="T13" y="T15"/>
                </a:cxn>
                <a:cxn ang="0">
                  <a:pos x="T17" y="T19"/>
                </a:cxn>
              </a:cxnLst>
              <a:rect l="0" t="0" r="r" b="b"/>
              <a:pathLst>
                <a:path w="1479" h="193">
                  <a:moveTo>
                    <a:pt x="367" y="80"/>
                  </a:moveTo>
                  <a:lnTo>
                    <a:pt x="337" y="80"/>
                  </a:lnTo>
                  <a:lnTo>
                    <a:pt x="337" y="171"/>
                  </a:lnTo>
                  <a:lnTo>
                    <a:pt x="367" y="171"/>
                  </a:lnTo>
                  <a:lnTo>
                    <a:pt x="367" y="80"/>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4" name="Freeform 794"/>
            <p:cNvSpPr>
              <a:spLocks/>
            </p:cNvSpPr>
            <p:nvPr/>
          </p:nvSpPr>
          <p:spPr bwMode="auto">
            <a:xfrm>
              <a:off x="491" y="1394"/>
              <a:ext cx="1479" cy="193"/>
            </a:xfrm>
            <a:custGeom>
              <a:avLst/>
              <a:gdLst>
                <a:gd name="T0" fmla="+- 0 858 491"/>
                <a:gd name="T1" fmla="*/ T0 w 1479"/>
                <a:gd name="T2" fmla="+- 0 1415 1394"/>
                <a:gd name="T3" fmla="*/ 1415 h 193"/>
                <a:gd name="T4" fmla="+- 0 835 491"/>
                <a:gd name="T5" fmla="*/ T4 w 1479"/>
                <a:gd name="T6" fmla="+- 0 1415 1394"/>
                <a:gd name="T7" fmla="*/ 1415 h 193"/>
                <a:gd name="T8" fmla="+- 0 769 491"/>
                <a:gd name="T9" fmla="*/ T8 w 1479"/>
                <a:gd name="T10" fmla="+- 0 1507 1394"/>
                <a:gd name="T11" fmla="*/ 1507 h 193"/>
                <a:gd name="T12" fmla="+- 0 804 491"/>
                <a:gd name="T13" fmla="*/ T12 w 1479"/>
                <a:gd name="T14" fmla="+- 0 1507 1394"/>
                <a:gd name="T15" fmla="*/ 1507 h 193"/>
                <a:gd name="T16" fmla="+- 0 828 491"/>
                <a:gd name="T17" fmla="*/ T16 w 1479"/>
                <a:gd name="T18" fmla="+- 0 1474 1394"/>
                <a:gd name="T19" fmla="*/ 1474 h 193"/>
                <a:gd name="T20" fmla="+- 0 858 491"/>
                <a:gd name="T21" fmla="*/ T20 w 1479"/>
                <a:gd name="T22" fmla="+- 0 1474 1394"/>
                <a:gd name="T23" fmla="*/ 1474 h 193"/>
                <a:gd name="T24" fmla="+- 0 858 491"/>
                <a:gd name="T25" fmla="*/ T24 w 1479"/>
                <a:gd name="T26" fmla="+- 0 1415 1394"/>
                <a:gd name="T27" fmla="*/ 1415 h 193"/>
              </a:gdLst>
              <a:ahLst/>
              <a:cxnLst>
                <a:cxn ang="0">
                  <a:pos x="T1" y="T3"/>
                </a:cxn>
                <a:cxn ang="0">
                  <a:pos x="T5" y="T7"/>
                </a:cxn>
                <a:cxn ang="0">
                  <a:pos x="T9" y="T11"/>
                </a:cxn>
                <a:cxn ang="0">
                  <a:pos x="T13" y="T15"/>
                </a:cxn>
                <a:cxn ang="0">
                  <a:pos x="T17" y="T19"/>
                </a:cxn>
                <a:cxn ang="0">
                  <a:pos x="T21" y="T23"/>
                </a:cxn>
                <a:cxn ang="0">
                  <a:pos x="T25" y="T27"/>
                </a:cxn>
              </a:cxnLst>
              <a:rect l="0" t="0" r="r" b="b"/>
              <a:pathLst>
                <a:path w="1479" h="193">
                  <a:moveTo>
                    <a:pt x="367" y="21"/>
                  </a:moveTo>
                  <a:lnTo>
                    <a:pt x="344" y="21"/>
                  </a:lnTo>
                  <a:lnTo>
                    <a:pt x="278" y="113"/>
                  </a:lnTo>
                  <a:lnTo>
                    <a:pt x="313" y="113"/>
                  </a:lnTo>
                  <a:lnTo>
                    <a:pt x="337" y="80"/>
                  </a:lnTo>
                  <a:lnTo>
                    <a:pt x="367" y="80"/>
                  </a:lnTo>
                  <a:lnTo>
                    <a:pt x="367"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5" name="Freeform 793"/>
            <p:cNvSpPr>
              <a:spLocks/>
            </p:cNvSpPr>
            <p:nvPr/>
          </p:nvSpPr>
          <p:spPr bwMode="auto">
            <a:xfrm>
              <a:off x="491" y="1394"/>
              <a:ext cx="1479" cy="193"/>
            </a:xfrm>
            <a:custGeom>
              <a:avLst/>
              <a:gdLst>
                <a:gd name="T0" fmla="+- 0 591 491"/>
                <a:gd name="T1" fmla="*/ T0 w 1479"/>
                <a:gd name="T2" fmla="+- 0 1415 1394"/>
                <a:gd name="T3" fmla="*/ 1415 h 193"/>
                <a:gd name="T4" fmla="+- 0 560 491"/>
                <a:gd name="T5" fmla="*/ T4 w 1479"/>
                <a:gd name="T6" fmla="+- 0 1415 1394"/>
                <a:gd name="T7" fmla="*/ 1415 h 193"/>
                <a:gd name="T8" fmla="+- 0 560 491"/>
                <a:gd name="T9" fmla="*/ T8 w 1479"/>
                <a:gd name="T10" fmla="+- 0 1565 1394"/>
                <a:gd name="T11" fmla="*/ 1565 h 193"/>
                <a:gd name="T12" fmla="+- 0 590 491"/>
                <a:gd name="T13" fmla="*/ T12 w 1479"/>
                <a:gd name="T14" fmla="+- 0 1565 1394"/>
                <a:gd name="T15" fmla="*/ 1565 h 193"/>
                <a:gd name="T16" fmla="+- 0 590 491"/>
                <a:gd name="T17" fmla="*/ T16 w 1479"/>
                <a:gd name="T18" fmla="+- 0 1468 1394"/>
                <a:gd name="T19" fmla="*/ 1468 h 193"/>
                <a:gd name="T20" fmla="+- 0 624 491"/>
                <a:gd name="T21" fmla="*/ T20 w 1479"/>
                <a:gd name="T22" fmla="+- 0 1468 1394"/>
                <a:gd name="T23" fmla="*/ 1468 h 193"/>
                <a:gd name="T24" fmla="+- 0 591 491"/>
                <a:gd name="T25" fmla="*/ T24 w 1479"/>
                <a:gd name="T26" fmla="+- 0 1415 1394"/>
                <a:gd name="T27" fmla="*/ 1415 h 193"/>
              </a:gdLst>
              <a:ahLst/>
              <a:cxnLst>
                <a:cxn ang="0">
                  <a:pos x="T1" y="T3"/>
                </a:cxn>
                <a:cxn ang="0">
                  <a:pos x="T5" y="T7"/>
                </a:cxn>
                <a:cxn ang="0">
                  <a:pos x="T9" y="T11"/>
                </a:cxn>
                <a:cxn ang="0">
                  <a:pos x="T13" y="T15"/>
                </a:cxn>
                <a:cxn ang="0">
                  <a:pos x="T17" y="T19"/>
                </a:cxn>
                <a:cxn ang="0">
                  <a:pos x="T21" y="T23"/>
                </a:cxn>
                <a:cxn ang="0">
                  <a:pos x="T25" y="T27"/>
                </a:cxn>
              </a:cxnLst>
              <a:rect l="0" t="0" r="r" b="b"/>
              <a:pathLst>
                <a:path w="1479" h="193">
                  <a:moveTo>
                    <a:pt x="100" y="21"/>
                  </a:moveTo>
                  <a:lnTo>
                    <a:pt x="69" y="21"/>
                  </a:lnTo>
                  <a:lnTo>
                    <a:pt x="69" y="171"/>
                  </a:lnTo>
                  <a:lnTo>
                    <a:pt x="99" y="171"/>
                  </a:lnTo>
                  <a:lnTo>
                    <a:pt x="99" y="74"/>
                  </a:lnTo>
                  <a:lnTo>
                    <a:pt x="133" y="74"/>
                  </a:lnTo>
                  <a:lnTo>
                    <a:pt x="100"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6" name="Freeform 792"/>
            <p:cNvSpPr>
              <a:spLocks/>
            </p:cNvSpPr>
            <p:nvPr/>
          </p:nvSpPr>
          <p:spPr bwMode="auto">
            <a:xfrm>
              <a:off x="491" y="1394"/>
              <a:ext cx="1479" cy="193"/>
            </a:xfrm>
            <a:custGeom>
              <a:avLst/>
              <a:gdLst>
                <a:gd name="T0" fmla="+- 0 710 491"/>
                <a:gd name="T1" fmla="*/ T0 w 1479"/>
                <a:gd name="T2" fmla="+- 0 1468 1394"/>
                <a:gd name="T3" fmla="*/ 1468 h 193"/>
                <a:gd name="T4" fmla="+- 0 680 491"/>
                <a:gd name="T5" fmla="*/ T4 w 1479"/>
                <a:gd name="T6" fmla="+- 0 1468 1394"/>
                <a:gd name="T7" fmla="*/ 1468 h 193"/>
                <a:gd name="T8" fmla="+- 0 680 491"/>
                <a:gd name="T9" fmla="*/ T8 w 1479"/>
                <a:gd name="T10" fmla="+- 0 1565 1394"/>
                <a:gd name="T11" fmla="*/ 1565 h 193"/>
                <a:gd name="T12" fmla="+- 0 710 491"/>
                <a:gd name="T13" fmla="*/ T12 w 1479"/>
                <a:gd name="T14" fmla="+- 0 1565 1394"/>
                <a:gd name="T15" fmla="*/ 1565 h 193"/>
                <a:gd name="T16" fmla="+- 0 710 491"/>
                <a:gd name="T17" fmla="*/ T16 w 1479"/>
                <a:gd name="T18" fmla="+- 0 1468 1394"/>
                <a:gd name="T19" fmla="*/ 1468 h 193"/>
              </a:gdLst>
              <a:ahLst/>
              <a:cxnLst>
                <a:cxn ang="0">
                  <a:pos x="T1" y="T3"/>
                </a:cxn>
                <a:cxn ang="0">
                  <a:pos x="T5" y="T7"/>
                </a:cxn>
                <a:cxn ang="0">
                  <a:pos x="T9" y="T11"/>
                </a:cxn>
                <a:cxn ang="0">
                  <a:pos x="T13" y="T15"/>
                </a:cxn>
                <a:cxn ang="0">
                  <a:pos x="T17" y="T19"/>
                </a:cxn>
              </a:cxnLst>
              <a:rect l="0" t="0" r="r" b="b"/>
              <a:pathLst>
                <a:path w="1479" h="193">
                  <a:moveTo>
                    <a:pt x="219" y="74"/>
                  </a:moveTo>
                  <a:lnTo>
                    <a:pt x="189" y="74"/>
                  </a:lnTo>
                  <a:lnTo>
                    <a:pt x="189" y="171"/>
                  </a:lnTo>
                  <a:lnTo>
                    <a:pt x="219" y="171"/>
                  </a:lnTo>
                  <a:lnTo>
                    <a:pt x="219" y="74"/>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7" name="Freeform 791"/>
            <p:cNvSpPr>
              <a:spLocks/>
            </p:cNvSpPr>
            <p:nvPr/>
          </p:nvSpPr>
          <p:spPr bwMode="auto">
            <a:xfrm>
              <a:off x="491" y="1394"/>
              <a:ext cx="1479" cy="193"/>
            </a:xfrm>
            <a:custGeom>
              <a:avLst/>
              <a:gdLst>
                <a:gd name="T0" fmla="+- 0 624 491"/>
                <a:gd name="T1" fmla="*/ T0 w 1479"/>
                <a:gd name="T2" fmla="+- 0 1468 1394"/>
                <a:gd name="T3" fmla="*/ 1468 h 193"/>
                <a:gd name="T4" fmla="+- 0 590 491"/>
                <a:gd name="T5" fmla="*/ T4 w 1479"/>
                <a:gd name="T6" fmla="+- 0 1468 1394"/>
                <a:gd name="T7" fmla="*/ 1468 h 193"/>
                <a:gd name="T8" fmla="+- 0 633 491"/>
                <a:gd name="T9" fmla="*/ T8 w 1479"/>
                <a:gd name="T10" fmla="+- 0 1537 1394"/>
                <a:gd name="T11" fmla="*/ 1537 h 193"/>
                <a:gd name="T12" fmla="+- 0 637 491"/>
                <a:gd name="T13" fmla="*/ T12 w 1479"/>
                <a:gd name="T14" fmla="+- 0 1537 1394"/>
                <a:gd name="T15" fmla="*/ 1537 h 193"/>
                <a:gd name="T16" fmla="+- 0 669 491"/>
                <a:gd name="T17" fmla="*/ T16 w 1479"/>
                <a:gd name="T18" fmla="+- 0 1486 1394"/>
                <a:gd name="T19" fmla="*/ 1486 h 193"/>
                <a:gd name="T20" fmla="+- 0 635 491"/>
                <a:gd name="T21" fmla="*/ T20 w 1479"/>
                <a:gd name="T22" fmla="+- 0 1486 1394"/>
                <a:gd name="T23" fmla="*/ 1486 h 193"/>
                <a:gd name="T24" fmla="+- 0 624 491"/>
                <a:gd name="T25" fmla="*/ T24 w 1479"/>
                <a:gd name="T26" fmla="+- 0 1468 1394"/>
                <a:gd name="T27" fmla="*/ 1468 h 193"/>
              </a:gdLst>
              <a:ahLst/>
              <a:cxnLst>
                <a:cxn ang="0">
                  <a:pos x="T1" y="T3"/>
                </a:cxn>
                <a:cxn ang="0">
                  <a:pos x="T5" y="T7"/>
                </a:cxn>
                <a:cxn ang="0">
                  <a:pos x="T9" y="T11"/>
                </a:cxn>
                <a:cxn ang="0">
                  <a:pos x="T13" y="T15"/>
                </a:cxn>
                <a:cxn ang="0">
                  <a:pos x="T17" y="T19"/>
                </a:cxn>
                <a:cxn ang="0">
                  <a:pos x="T21" y="T23"/>
                </a:cxn>
                <a:cxn ang="0">
                  <a:pos x="T25" y="T27"/>
                </a:cxn>
              </a:cxnLst>
              <a:rect l="0" t="0" r="r" b="b"/>
              <a:pathLst>
                <a:path w="1479" h="193">
                  <a:moveTo>
                    <a:pt x="133" y="74"/>
                  </a:moveTo>
                  <a:lnTo>
                    <a:pt x="99" y="74"/>
                  </a:lnTo>
                  <a:lnTo>
                    <a:pt x="142" y="143"/>
                  </a:lnTo>
                  <a:lnTo>
                    <a:pt x="146" y="143"/>
                  </a:lnTo>
                  <a:lnTo>
                    <a:pt x="178" y="92"/>
                  </a:lnTo>
                  <a:lnTo>
                    <a:pt x="144" y="92"/>
                  </a:lnTo>
                  <a:lnTo>
                    <a:pt x="133" y="74"/>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8" name="Freeform 790"/>
            <p:cNvSpPr>
              <a:spLocks/>
            </p:cNvSpPr>
            <p:nvPr/>
          </p:nvSpPr>
          <p:spPr bwMode="auto">
            <a:xfrm>
              <a:off x="491" y="1394"/>
              <a:ext cx="1479" cy="193"/>
            </a:xfrm>
            <a:custGeom>
              <a:avLst/>
              <a:gdLst>
                <a:gd name="T0" fmla="+- 0 710 491"/>
                <a:gd name="T1" fmla="*/ T0 w 1479"/>
                <a:gd name="T2" fmla="+- 0 1415 1394"/>
                <a:gd name="T3" fmla="*/ 1415 h 193"/>
                <a:gd name="T4" fmla="+- 0 679 491"/>
                <a:gd name="T5" fmla="*/ T4 w 1479"/>
                <a:gd name="T6" fmla="+- 0 1415 1394"/>
                <a:gd name="T7" fmla="*/ 1415 h 193"/>
                <a:gd name="T8" fmla="+- 0 635 491"/>
                <a:gd name="T9" fmla="*/ T8 w 1479"/>
                <a:gd name="T10" fmla="+- 0 1486 1394"/>
                <a:gd name="T11" fmla="*/ 1486 h 193"/>
                <a:gd name="T12" fmla="+- 0 669 491"/>
                <a:gd name="T13" fmla="*/ T12 w 1479"/>
                <a:gd name="T14" fmla="+- 0 1486 1394"/>
                <a:gd name="T15" fmla="*/ 1486 h 193"/>
                <a:gd name="T16" fmla="+- 0 680 491"/>
                <a:gd name="T17" fmla="*/ T16 w 1479"/>
                <a:gd name="T18" fmla="+- 0 1468 1394"/>
                <a:gd name="T19" fmla="*/ 1468 h 193"/>
                <a:gd name="T20" fmla="+- 0 710 491"/>
                <a:gd name="T21" fmla="*/ T20 w 1479"/>
                <a:gd name="T22" fmla="+- 0 1468 1394"/>
                <a:gd name="T23" fmla="*/ 1468 h 193"/>
                <a:gd name="T24" fmla="+- 0 710 491"/>
                <a:gd name="T25" fmla="*/ T24 w 1479"/>
                <a:gd name="T26" fmla="+- 0 1415 1394"/>
                <a:gd name="T27" fmla="*/ 1415 h 193"/>
              </a:gdLst>
              <a:ahLst/>
              <a:cxnLst>
                <a:cxn ang="0">
                  <a:pos x="T1" y="T3"/>
                </a:cxn>
                <a:cxn ang="0">
                  <a:pos x="T5" y="T7"/>
                </a:cxn>
                <a:cxn ang="0">
                  <a:pos x="T9" y="T11"/>
                </a:cxn>
                <a:cxn ang="0">
                  <a:pos x="T13" y="T15"/>
                </a:cxn>
                <a:cxn ang="0">
                  <a:pos x="T17" y="T19"/>
                </a:cxn>
                <a:cxn ang="0">
                  <a:pos x="T21" y="T23"/>
                </a:cxn>
                <a:cxn ang="0">
                  <a:pos x="T25" y="T27"/>
                </a:cxn>
              </a:cxnLst>
              <a:rect l="0" t="0" r="r" b="b"/>
              <a:pathLst>
                <a:path w="1479" h="193">
                  <a:moveTo>
                    <a:pt x="219" y="21"/>
                  </a:moveTo>
                  <a:lnTo>
                    <a:pt x="188" y="21"/>
                  </a:lnTo>
                  <a:lnTo>
                    <a:pt x="144" y="92"/>
                  </a:lnTo>
                  <a:lnTo>
                    <a:pt x="178" y="92"/>
                  </a:lnTo>
                  <a:lnTo>
                    <a:pt x="189" y="74"/>
                  </a:lnTo>
                  <a:lnTo>
                    <a:pt x="219" y="74"/>
                  </a:lnTo>
                  <a:lnTo>
                    <a:pt x="219" y="21"/>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99" name="Freeform 789"/>
            <p:cNvSpPr>
              <a:spLocks/>
            </p:cNvSpPr>
            <p:nvPr/>
          </p:nvSpPr>
          <p:spPr bwMode="auto">
            <a:xfrm>
              <a:off x="491" y="1394"/>
              <a:ext cx="1479" cy="193"/>
            </a:xfrm>
            <a:custGeom>
              <a:avLst/>
              <a:gdLst>
                <a:gd name="T0" fmla="+- 0 543 491"/>
                <a:gd name="T1" fmla="*/ T0 w 1479"/>
                <a:gd name="T2" fmla="+- 0 1394 1394"/>
                <a:gd name="T3" fmla="*/ 1394 h 193"/>
                <a:gd name="T4" fmla="+- 0 497 491"/>
                <a:gd name="T5" fmla="*/ T4 w 1479"/>
                <a:gd name="T6" fmla="+- 0 1443 1394"/>
                <a:gd name="T7" fmla="*/ 1443 h 193"/>
                <a:gd name="T8" fmla="+- 0 491 491"/>
                <a:gd name="T9" fmla="*/ T8 w 1479"/>
                <a:gd name="T10" fmla="+- 0 1509 1394"/>
                <a:gd name="T11" fmla="*/ 1509 h 193"/>
                <a:gd name="T12" fmla="+- 0 494 491"/>
                <a:gd name="T13" fmla="*/ T12 w 1479"/>
                <a:gd name="T14" fmla="+- 0 1529 1394"/>
                <a:gd name="T15" fmla="*/ 1529 h 193"/>
                <a:gd name="T16" fmla="+- 0 499 491"/>
                <a:gd name="T17" fmla="*/ T16 w 1479"/>
                <a:gd name="T18" fmla="+- 0 1548 1394"/>
                <a:gd name="T19" fmla="*/ 1548 h 193"/>
                <a:gd name="T20" fmla="+- 0 506 491"/>
                <a:gd name="T21" fmla="*/ T20 w 1479"/>
                <a:gd name="T22" fmla="+- 0 1567 1394"/>
                <a:gd name="T23" fmla="*/ 1567 h 193"/>
                <a:gd name="T24" fmla="+- 0 514 491"/>
                <a:gd name="T25" fmla="*/ T24 w 1479"/>
                <a:gd name="T26" fmla="+- 0 1586 1394"/>
                <a:gd name="T27" fmla="*/ 1586 h 193"/>
                <a:gd name="T28" fmla="+- 0 536 491"/>
                <a:gd name="T29" fmla="*/ T28 w 1479"/>
                <a:gd name="T30" fmla="+- 0 1572 1394"/>
                <a:gd name="T31" fmla="*/ 1572 h 193"/>
                <a:gd name="T32" fmla="+- 0 530 491"/>
                <a:gd name="T33" fmla="*/ T32 w 1479"/>
                <a:gd name="T34" fmla="+- 0 1555 1394"/>
                <a:gd name="T35" fmla="*/ 1555 h 193"/>
                <a:gd name="T36" fmla="+- 0 525 491"/>
                <a:gd name="T37" fmla="*/ T36 w 1479"/>
                <a:gd name="T38" fmla="+- 0 1537 1394"/>
                <a:gd name="T39" fmla="*/ 1537 h 193"/>
                <a:gd name="T40" fmla="+- 0 522 491"/>
                <a:gd name="T41" fmla="*/ T40 w 1479"/>
                <a:gd name="T42" fmla="+- 0 1518 1394"/>
                <a:gd name="T43" fmla="*/ 1518 h 193"/>
                <a:gd name="T44" fmla="+- 0 520 491"/>
                <a:gd name="T45" fmla="*/ T44 w 1479"/>
                <a:gd name="T46" fmla="+- 0 1496 1394"/>
                <a:gd name="T47" fmla="*/ 1496 h 193"/>
                <a:gd name="T48" fmla="+- 0 519 491"/>
                <a:gd name="T49" fmla="*/ T48 w 1479"/>
                <a:gd name="T50" fmla="+- 0 1471 1394"/>
                <a:gd name="T51" fmla="*/ 1471 h 193"/>
                <a:gd name="T52" fmla="+- 0 522 491"/>
                <a:gd name="T53" fmla="*/ T52 w 1479"/>
                <a:gd name="T54" fmla="+- 0 1451 1394"/>
                <a:gd name="T55" fmla="*/ 1451 h 193"/>
                <a:gd name="T56" fmla="+- 0 527 491"/>
                <a:gd name="T57" fmla="*/ T56 w 1479"/>
                <a:gd name="T58" fmla="+- 0 1432 1394"/>
                <a:gd name="T59" fmla="*/ 1432 h 193"/>
                <a:gd name="T60" fmla="+- 0 534 491"/>
                <a:gd name="T61" fmla="*/ T60 w 1479"/>
                <a:gd name="T62" fmla="+- 0 1413 1394"/>
                <a:gd name="T63" fmla="*/ 1413 h 193"/>
                <a:gd name="T64" fmla="+- 0 543 491"/>
                <a:gd name="T65" fmla="*/ T64 w 1479"/>
                <a:gd name="T66" fmla="+- 0 1394 1394"/>
                <a:gd name="T67" fmla="*/ 1394 h 1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1479" h="193">
                  <a:moveTo>
                    <a:pt x="52" y="0"/>
                  </a:moveTo>
                  <a:lnTo>
                    <a:pt x="6" y="49"/>
                  </a:lnTo>
                  <a:lnTo>
                    <a:pt x="0" y="115"/>
                  </a:lnTo>
                  <a:lnTo>
                    <a:pt x="3" y="135"/>
                  </a:lnTo>
                  <a:lnTo>
                    <a:pt x="8" y="154"/>
                  </a:lnTo>
                  <a:lnTo>
                    <a:pt x="15" y="173"/>
                  </a:lnTo>
                  <a:lnTo>
                    <a:pt x="23" y="192"/>
                  </a:lnTo>
                  <a:lnTo>
                    <a:pt x="45" y="178"/>
                  </a:lnTo>
                  <a:lnTo>
                    <a:pt x="39" y="161"/>
                  </a:lnTo>
                  <a:lnTo>
                    <a:pt x="34" y="143"/>
                  </a:lnTo>
                  <a:lnTo>
                    <a:pt x="31" y="124"/>
                  </a:lnTo>
                  <a:lnTo>
                    <a:pt x="29" y="102"/>
                  </a:lnTo>
                  <a:lnTo>
                    <a:pt x="28" y="77"/>
                  </a:lnTo>
                  <a:lnTo>
                    <a:pt x="31" y="57"/>
                  </a:lnTo>
                  <a:lnTo>
                    <a:pt x="36" y="38"/>
                  </a:lnTo>
                  <a:lnTo>
                    <a:pt x="43" y="19"/>
                  </a:lnTo>
                  <a:lnTo>
                    <a:pt x="52" y="0"/>
                  </a:lnTo>
                  <a:close/>
                </a:path>
              </a:pathLst>
            </a:custGeom>
            <a:solidFill>
              <a:srgbClr val="4C4A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2987" name="Group 786"/>
          <p:cNvGrpSpPr>
            <a:grpSpLocks/>
          </p:cNvGrpSpPr>
          <p:nvPr/>
        </p:nvGrpSpPr>
        <p:grpSpPr bwMode="auto">
          <a:xfrm>
            <a:off x="2084563" y="4730040"/>
            <a:ext cx="150971" cy="953"/>
            <a:chOff x="592" y="3098"/>
            <a:chExt cx="317" cy="2"/>
          </a:xfrm>
        </p:grpSpPr>
        <p:sp>
          <p:nvSpPr>
            <p:cNvPr id="3472" name="Freeform 787"/>
            <p:cNvSpPr>
              <a:spLocks/>
            </p:cNvSpPr>
            <p:nvPr/>
          </p:nvSpPr>
          <p:spPr bwMode="auto">
            <a:xfrm>
              <a:off x="592" y="3098"/>
              <a:ext cx="317" cy="2"/>
            </a:xfrm>
            <a:custGeom>
              <a:avLst/>
              <a:gdLst>
                <a:gd name="T0" fmla="+- 0 592 592"/>
                <a:gd name="T1" fmla="*/ T0 w 317"/>
                <a:gd name="T2" fmla="+- 0 908 592"/>
                <a:gd name="T3" fmla="*/ T2 w 317"/>
              </a:gdLst>
              <a:ahLst/>
              <a:cxnLst>
                <a:cxn ang="0">
                  <a:pos x="T1" y="0"/>
                </a:cxn>
                <a:cxn ang="0">
                  <a:pos x="T3" y="0"/>
                </a:cxn>
              </a:cxnLst>
              <a:rect l="0" t="0" r="r" b="b"/>
              <a:pathLst>
                <a:path w="317">
                  <a:moveTo>
                    <a:pt x="0" y="0"/>
                  </a:moveTo>
                  <a:lnTo>
                    <a:pt x="316" y="0"/>
                  </a:lnTo>
                </a:path>
              </a:pathLst>
            </a:custGeom>
            <a:noFill/>
            <a:ln w="59505">
              <a:solidFill>
                <a:srgbClr val="00773E"/>
              </a:solidFill>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grpSp>
        <p:nvGrpSpPr>
          <p:cNvPr id="2988" name="Group 744"/>
          <p:cNvGrpSpPr>
            <a:grpSpLocks/>
          </p:cNvGrpSpPr>
          <p:nvPr/>
        </p:nvGrpSpPr>
        <p:grpSpPr bwMode="auto">
          <a:xfrm>
            <a:off x="2267919" y="4667642"/>
            <a:ext cx="889635" cy="120509"/>
            <a:chOff x="977" y="2967"/>
            <a:chExt cx="1868" cy="253"/>
          </a:xfrm>
        </p:grpSpPr>
        <p:sp>
          <p:nvSpPr>
            <p:cNvPr id="2791" name="Freeform 785"/>
            <p:cNvSpPr>
              <a:spLocks/>
            </p:cNvSpPr>
            <p:nvPr/>
          </p:nvSpPr>
          <p:spPr bwMode="auto">
            <a:xfrm>
              <a:off x="977" y="2967"/>
              <a:ext cx="1868" cy="253"/>
            </a:xfrm>
            <a:custGeom>
              <a:avLst/>
              <a:gdLst>
                <a:gd name="T0" fmla="+- 0 2743 977"/>
                <a:gd name="T1" fmla="*/ T0 w 1868"/>
                <a:gd name="T2" fmla="+- 0 3025 2967"/>
                <a:gd name="T3" fmla="*/ 3025 h 253"/>
                <a:gd name="T4" fmla="+- 0 2712 977"/>
                <a:gd name="T5" fmla="*/ T4 w 1868"/>
                <a:gd name="T6" fmla="+- 0 3025 2967"/>
                <a:gd name="T7" fmla="*/ 3025 h 253"/>
                <a:gd name="T8" fmla="+- 0 2712 977"/>
                <a:gd name="T9" fmla="*/ T8 w 1868"/>
                <a:gd name="T10" fmla="+- 0 3219 2967"/>
                <a:gd name="T11" fmla="*/ 3219 h 253"/>
                <a:gd name="T12" fmla="+- 0 2743 977"/>
                <a:gd name="T13" fmla="*/ T12 w 1868"/>
                <a:gd name="T14" fmla="+- 0 3219 2967"/>
                <a:gd name="T15" fmla="*/ 3219 h 253"/>
                <a:gd name="T16" fmla="+- 0 2743 977"/>
                <a:gd name="T17" fmla="*/ T16 w 1868"/>
                <a:gd name="T18" fmla="+- 0 3139 2967"/>
                <a:gd name="T19" fmla="*/ 3139 h 253"/>
                <a:gd name="T20" fmla="+- 0 2827 977"/>
                <a:gd name="T21" fmla="*/ T20 w 1868"/>
                <a:gd name="T22" fmla="+- 0 3139 2967"/>
                <a:gd name="T23" fmla="*/ 3139 h 253"/>
                <a:gd name="T24" fmla="+- 0 2828 977"/>
                <a:gd name="T25" fmla="*/ T24 w 1868"/>
                <a:gd name="T26" fmla="+- 0 3137 2967"/>
                <a:gd name="T27" fmla="*/ 3137 h 253"/>
                <a:gd name="T28" fmla="+- 0 2766 977"/>
                <a:gd name="T29" fmla="*/ T28 w 1868"/>
                <a:gd name="T30" fmla="+- 0 3137 2967"/>
                <a:gd name="T31" fmla="*/ 3137 h 253"/>
                <a:gd name="T32" fmla="+- 0 2758 977"/>
                <a:gd name="T33" fmla="*/ T32 w 1868"/>
                <a:gd name="T34" fmla="+- 0 3134 2967"/>
                <a:gd name="T35" fmla="*/ 3134 h 253"/>
                <a:gd name="T36" fmla="+- 0 2746 977"/>
                <a:gd name="T37" fmla="*/ T36 w 1868"/>
                <a:gd name="T38" fmla="+- 0 3121 2967"/>
                <a:gd name="T39" fmla="*/ 3121 h 253"/>
                <a:gd name="T40" fmla="+- 0 2742 977"/>
                <a:gd name="T41" fmla="*/ T40 w 1868"/>
                <a:gd name="T42" fmla="+- 0 3112 2967"/>
                <a:gd name="T43" fmla="*/ 3112 h 253"/>
                <a:gd name="T44" fmla="+- 0 2742 977"/>
                <a:gd name="T45" fmla="*/ T44 w 1868"/>
                <a:gd name="T46" fmla="+- 0 3075 2967"/>
                <a:gd name="T47" fmla="*/ 3075 h 253"/>
                <a:gd name="T48" fmla="+- 0 2746 977"/>
                <a:gd name="T49" fmla="*/ T48 w 1868"/>
                <a:gd name="T50" fmla="+- 0 3065 2967"/>
                <a:gd name="T51" fmla="*/ 3065 h 253"/>
                <a:gd name="T52" fmla="+- 0 2752 977"/>
                <a:gd name="T53" fmla="*/ T52 w 1868"/>
                <a:gd name="T54" fmla="+- 0 3057 2967"/>
                <a:gd name="T55" fmla="*/ 3057 h 253"/>
                <a:gd name="T56" fmla="+- 0 2759 977"/>
                <a:gd name="T57" fmla="*/ T56 w 1868"/>
                <a:gd name="T58" fmla="+- 0 3050 2967"/>
                <a:gd name="T59" fmla="*/ 3050 h 253"/>
                <a:gd name="T60" fmla="+- 0 2762 977"/>
                <a:gd name="T61" fmla="*/ T60 w 1868"/>
                <a:gd name="T62" fmla="+- 0 3049 2967"/>
                <a:gd name="T63" fmla="*/ 3049 h 253"/>
                <a:gd name="T64" fmla="+- 0 2743 977"/>
                <a:gd name="T65" fmla="*/ T64 w 1868"/>
                <a:gd name="T66" fmla="+- 0 3049 2967"/>
                <a:gd name="T67" fmla="*/ 3049 h 253"/>
                <a:gd name="T68" fmla="+- 0 2743 977"/>
                <a:gd name="T69" fmla="*/ T68 w 1868"/>
                <a:gd name="T70" fmla="+- 0 3025 2967"/>
                <a:gd name="T71" fmla="*/ 302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Lst>
              <a:rect l="0" t="0" r="r" b="b"/>
              <a:pathLst>
                <a:path w="1868" h="253">
                  <a:moveTo>
                    <a:pt x="1766" y="58"/>
                  </a:moveTo>
                  <a:lnTo>
                    <a:pt x="1735" y="58"/>
                  </a:lnTo>
                  <a:lnTo>
                    <a:pt x="1735" y="252"/>
                  </a:lnTo>
                  <a:lnTo>
                    <a:pt x="1766" y="252"/>
                  </a:lnTo>
                  <a:lnTo>
                    <a:pt x="1766" y="172"/>
                  </a:lnTo>
                  <a:lnTo>
                    <a:pt x="1850" y="172"/>
                  </a:lnTo>
                  <a:lnTo>
                    <a:pt x="1851" y="170"/>
                  </a:lnTo>
                  <a:lnTo>
                    <a:pt x="1789" y="170"/>
                  </a:lnTo>
                  <a:lnTo>
                    <a:pt x="1781" y="167"/>
                  </a:lnTo>
                  <a:lnTo>
                    <a:pt x="1769" y="154"/>
                  </a:lnTo>
                  <a:lnTo>
                    <a:pt x="1765" y="145"/>
                  </a:lnTo>
                  <a:lnTo>
                    <a:pt x="1765" y="108"/>
                  </a:lnTo>
                  <a:lnTo>
                    <a:pt x="1769" y="98"/>
                  </a:lnTo>
                  <a:lnTo>
                    <a:pt x="1775" y="90"/>
                  </a:lnTo>
                  <a:lnTo>
                    <a:pt x="1782" y="83"/>
                  </a:lnTo>
                  <a:lnTo>
                    <a:pt x="1785" y="82"/>
                  </a:lnTo>
                  <a:lnTo>
                    <a:pt x="1766" y="82"/>
                  </a:lnTo>
                  <a:lnTo>
                    <a:pt x="1766"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2" name="Freeform 784"/>
            <p:cNvSpPr>
              <a:spLocks/>
            </p:cNvSpPr>
            <p:nvPr/>
          </p:nvSpPr>
          <p:spPr bwMode="auto">
            <a:xfrm>
              <a:off x="977" y="2967"/>
              <a:ext cx="1868" cy="253"/>
            </a:xfrm>
            <a:custGeom>
              <a:avLst/>
              <a:gdLst>
                <a:gd name="T0" fmla="+- 0 2827 977"/>
                <a:gd name="T1" fmla="*/ T0 w 1868"/>
                <a:gd name="T2" fmla="+- 0 3139 2967"/>
                <a:gd name="T3" fmla="*/ 3139 h 253"/>
                <a:gd name="T4" fmla="+- 0 2743 977"/>
                <a:gd name="T5" fmla="*/ T4 w 1868"/>
                <a:gd name="T6" fmla="+- 0 3139 2967"/>
                <a:gd name="T7" fmla="*/ 3139 h 253"/>
                <a:gd name="T8" fmla="+- 0 2748 977"/>
                <a:gd name="T9" fmla="*/ T8 w 1868"/>
                <a:gd name="T10" fmla="+- 0 3146 2967"/>
                <a:gd name="T11" fmla="*/ 3146 h 253"/>
                <a:gd name="T12" fmla="+- 0 2764 977"/>
                <a:gd name="T13" fmla="*/ T12 w 1868"/>
                <a:gd name="T14" fmla="+- 0 3157 2967"/>
                <a:gd name="T15" fmla="*/ 3157 h 253"/>
                <a:gd name="T16" fmla="+- 0 2786 977"/>
                <a:gd name="T17" fmla="*/ T16 w 1868"/>
                <a:gd name="T18" fmla="+- 0 3161 2967"/>
                <a:gd name="T19" fmla="*/ 3161 h 253"/>
                <a:gd name="T20" fmla="+- 0 2803 977"/>
                <a:gd name="T21" fmla="*/ T20 w 1868"/>
                <a:gd name="T22" fmla="+- 0 3158 2967"/>
                <a:gd name="T23" fmla="*/ 3158 h 253"/>
                <a:gd name="T24" fmla="+- 0 2819 977"/>
                <a:gd name="T25" fmla="*/ T24 w 1868"/>
                <a:gd name="T26" fmla="+- 0 3147 2967"/>
                <a:gd name="T27" fmla="*/ 3147 h 253"/>
                <a:gd name="T28" fmla="+- 0 2827 977"/>
                <a:gd name="T29" fmla="*/ T28 w 1868"/>
                <a:gd name="T30" fmla="+- 0 3139 2967"/>
                <a:gd name="T31" fmla="*/ 3139 h 253"/>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1868" h="253">
                  <a:moveTo>
                    <a:pt x="1850" y="172"/>
                  </a:moveTo>
                  <a:lnTo>
                    <a:pt x="1766" y="172"/>
                  </a:lnTo>
                  <a:lnTo>
                    <a:pt x="1771" y="179"/>
                  </a:lnTo>
                  <a:lnTo>
                    <a:pt x="1787" y="190"/>
                  </a:lnTo>
                  <a:lnTo>
                    <a:pt x="1809" y="194"/>
                  </a:lnTo>
                  <a:lnTo>
                    <a:pt x="1826" y="191"/>
                  </a:lnTo>
                  <a:lnTo>
                    <a:pt x="1842" y="180"/>
                  </a:lnTo>
                  <a:lnTo>
                    <a:pt x="1850" y="172"/>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3" name="Freeform 783"/>
            <p:cNvSpPr>
              <a:spLocks/>
            </p:cNvSpPr>
            <p:nvPr/>
          </p:nvSpPr>
          <p:spPr bwMode="auto">
            <a:xfrm>
              <a:off x="977" y="2967"/>
              <a:ext cx="1868" cy="253"/>
            </a:xfrm>
            <a:custGeom>
              <a:avLst/>
              <a:gdLst>
                <a:gd name="T0" fmla="+- 0 2832 977"/>
                <a:gd name="T1" fmla="*/ T0 w 1868"/>
                <a:gd name="T2" fmla="+- 0 3046 2967"/>
                <a:gd name="T3" fmla="*/ 3046 h 253"/>
                <a:gd name="T4" fmla="+- 0 2789 977"/>
                <a:gd name="T5" fmla="*/ T4 w 1868"/>
                <a:gd name="T6" fmla="+- 0 3046 2967"/>
                <a:gd name="T7" fmla="*/ 3046 h 253"/>
                <a:gd name="T8" fmla="+- 0 2798 977"/>
                <a:gd name="T9" fmla="*/ T8 w 1868"/>
                <a:gd name="T10" fmla="+- 0 3050 2967"/>
                <a:gd name="T11" fmla="*/ 3050 h 253"/>
                <a:gd name="T12" fmla="+- 0 2810 977"/>
                <a:gd name="T13" fmla="*/ T12 w 1868"/>
                <a:gd name="T14" fmla="+- 0 3065 2967"/>
                <a:gd name="T15" fmla="*/ 3065 h 253"/>
                <a:gd name="T16" fmla="+- 0 2813 977"/>
                <a:gd name="T17" fmla="*/ T16 w 1868"/>
                <a:gd name="T18" fmla="+- 0 3075 2967"/>
                <a:gd name="T19" fmla="*/ 3075 h 253"/>
                <a:gd name="T20" fmla="+- 0 2813 977"/>
                <a:gd name="T21" fmla="*/ T20 w 1868"/>
                <a:gd name="T22" fmla="+- 0 3104 2967"/>
                <a:gd name="T23" fmla="*/ 3104 h 253"/>
                <a:gd name="T24" fmla="+- 0 2809 977"/>
                <a:gd name="T25" fmla="*/ T24 w 1868"/>
                <a:gd name="T26" fmla="+- 0 3116 2967"/>
                <a:gd name="T27" fmla="*/ 3116 h 253"/>
                <a:gd name="T28" fmla="+- 0 2796 977"/>
                <a:gd name="T29" fmla="*/ T28 w 1868"/>
                <a:gd name="T30" fmla="+- 0 3133 2967"/>
                <a:gd name="T31" fmla="*/ 3133 h 253"/>
                <a:gd name="T32" fmla="+- 0 2787 977"/>
                <a:gd name="T33" fmla="*/ T32 w 1868"/>
                <a:gd name="T34" fmla="+- 0 3137 2967"/>
                <a:gd name="T35" fmla="*/ 3137 h 253"/>
                <a:gd name="T36" fmla="+- 0 2828 977"/>
                <a:gd name="T37" fmla="*/ T36 w 1868"/>
                <a:gd name="T38" fmla="+- 0 3137 2967"/>
                <a:gd name="T39" fmla="*/ 3137 h 253"/>
                <a:gd name="T40" fmla="+- 0 2837 977"/>
                <a:gd name="T41" fmla="*/ T40 w 1868"/>
                <a:gd name="T42" fmla="+- 0 3127 2967"/>
                <a:gd name="T43" fmla="*/ 3127 h 253"/>
                <a:gd name="T44" fmla="+- 0 2842 977"/>
                <a:gd name="T45" fmla="*/ T44 w 1868"/>
                <a:gd name="T46" fmla="+- 0 3108 2967"/>
                <a:gd name="T47" fmla="*/ 3108 h 253"/>
                <a:gd name="T48" fmla="+- 0 2844 977"/>
                <a:gd name="T49" fmla="*/ T48 w 1868"/>
                <a:gd name="T50" fmla="+- 0 3085 2967"/>
                <a:gd name="T51" fmla="*/ 3085 h 253"/>
                <a:gd name="T52" fmla="+- 0 2842 977"/>
                <a:gd name="T53" fmla="*/ T52 w 1868"/>
                <a:gd name="T54" fmla="+- 0 3067 2967"/>
                <a:gd name="T55" fmla="*/ 3067 h 253"/>
                <a:gd name="T56" fmla="+- 0 2834 977"/>
                <a:gd name="T57" fmla="*/ T56 w 1868"/>
                <a:gd name="T58" fmla="+- 0 3050 2967"/>
                <a:gd name="T59" fmla="*/ 3050 h 253"/>
                <a:gd name="T60" fmla="+- 0 2832 977"/>
                <a:gd name="T61" fmla="*/ T60 w 1868"/>
                <a:gd name="T62" fmla="+- 0 3046 2967"/>
                <a:gd name="T63" fmla="*/ 3046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Lst>
              <a:rect l="0" t="0" r="r" b="b"/>
              <a:pathLst>
                <a:path w="1868" h="253">
                  <a:moveTo>
                    <a:pt x="1855" y="79"/>
                  </a:moveTo>
                  <a:lnTo>
                    <a:pt x="1812" y="79"/>
                  </a:lnTo>
                  <a:lnTo>
                    <a:pt x="1821" y="83"/>
                  </a:lnTo>
                  <a:lnTo>
                    <a:pt x="1833" y="98"/>
                  </a:lnTo>
                  <a:lnTo>
                    <a:pt x="1836" y="108"/>
                  </a:lnTo>
                  <a:lnTo>
                    <a:pt x="1836" y="137"/>
                  </a:lnTo>
                  <a:lnTo>
                    <a:pt x="1832" y="149"/>
                  </a:lnTo>
                  <a:lnTo>
                    <a:pt x="1819" y="166"/>
                  </a:lnTo>
                  <a:lnTo>
                    <a:pt x="1810" y="170"/>
                  </a:lnTo>
                  <a:lnTo>
                    <a:pt x="1851" y="170"/>
                  </a:lnTo>
                  <a:lnTo>
                    <a:pt x="1860" y="160"/>
                  </a:lnTo>
                  <a:lnTo>
                    <a:pt x="1865" y="141"/>
                  </a:lnTo>
                  <a:lnTo>
                    <a:pt x="1867" y="118"/>
                  </a:lnTo>
                  <a:lnTo>
                    <a:pt x="1865" y="100"/>
                  </a:lnTo>
                  <a:lnTo>
                    <a:pt x="1857" y="83"/>
                  </a:lnTo>
                  <a:lnTo>
                    <a:pt x="1855" y="79"/>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4" name="Freeform 782"/>
            <p:cNvSpPr>
              <a:spLocks/>
            </p:cNvSpPr>
            <p:nvPr/>
          </p:nvSpPr>
          <p:spPr bwMode="auto">
            <a:xfrm>
              <a:off x="977" y="2967"/>
              <a:ext cx="1868" cy="253"/>
            </a:xfrm>
            <a:custGeom>
              <a:avLst/>
              <a:gdLst>
                <a:gd name="T0" fmla="+- 0 2775 977"/>
                <a:gd name="T1" fmla="*/ T0 w 1868"/>
                <a:gd name="T2" fmla="+- 0 3024 2967"/>
                <a:gd name="T3" fmla="*/ 3024 h 253"/>
                <a:gd name="T4" fmla="+- 0 2757 977"/>
                <a:gd name="T5" fmla="*/ T4 w 1868"/>
                <a:gd name="T6" fmla="+- 0 3032 2967"/>
                <a:gd name="T7" fmla="*/ 3032 h 253"/>
                <a:gd name="T8" fmla="+- 0 2743 977"/>
                <a:gd name="T9" fmla="*/ T8 w 1868"/>
                <a:gd name="T10" fmla="+- 0 3049 2967"/>
                <a:gd name="T11" fmla="*/ 3049 h 253"/>
                <a:gd name="T12" fmla="+- 0 2762 977"/>
                <a:gd name="T13" fmla="*/ T12 w 1868"/>
                <a:gd name="T14" fmla="+- 0 3049 2967"/>
                <a:gd name="T15" fmla="*/ 3049 h 253"/>
                <a:gd name="T16" fmla="+- 0 2768 977"/>
                <a:gd name="T17" fmla="*/ T16 w 1868"/>
                <a:gd name="T18" fmla="+- 0 3046 2967"/>
                <a:gd name="T19" fmla="*/ 3046 h 253"/>
                <a:gd name="T20" fmla="+- 0 2832 977"/>
                <a:gd name="T21" fmla="*/ T20 w 1868"/>
                <a:gd name="T22" fmla="+- 0 3046 2967"/>
                <a:gd name="T23" fmla="*/ 3046 h 253"/>
                <a:gd name="T24" fmla="+- 0 2819 977"/>
                <a:gd name="T25" fmla="*/ T24 w 1868"/>
                <a:gd name="T26" fmla="+- 0 3031 2967"/>
                <a:gd name="T27" fmla="*/ 3031 h 253"/>
                <a:gd name="T28" fmla="+- 0 2802 977"/>
                <a:gd name="T29" fmla="*/ T28 w 1868"/>
                <a:gd name="T30" fmla="+- 0 3025 2967"/>
                <a:gd name="T31" fmla="*/ 3025 h 253"/>
                <a:gd name="T32" fmla="+- 0 2775 977"/>
                <a:gd name="T33" fmla="*/ T32 w 1868"/>
                <a:gd name="T34" fmla="+- 0 3024 2967"/>
                <a:gd name="T35" fmla="*/ 302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868" h="253">
                  <a:moveTo>
                    <a:pt x="1798" y="57"/>
                  </a:moveTo>
                  <a:lnTo>
                    <a:pt x="1780" y="65"/>
                  </a:lnTo>
                  <a:lnTo>
                    <a:pt x="1766" y="82"/>
                  </a:lnTo>
                  <a:lnTo>
                    <a:pt x="1785" y="82"/>
                  </a:lnTo>
                  <a:lnTo>
                    <a:pt x="1791" y="79"/>
                  </a:lnTo>
                  <a:lnTo>
                    <a:pt x="1855" y="79"/>
                  </a:lnTo>
                  <a:lnTo>
                    <a:pt x="1842" y="64"/>
                  </a:lnTo>
                  <a:lnTo>
                    <a:pt x="1825" y="58"/>
                  </a:lnTo>
                  <a:lnTo>
                    <a:pt x="1798" y="5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5" name="Freeform 781"/>
            <p:cNvSpPr>
              <a:spLocks/>
            </p:cNvSpPr>
            <p:nvPr/>
          </p:nvSpPr>
          <p:spPr bwMode="auto">
            <a:xfrm>
              <a:off x="977" y="2967"/>
              <a:ext cx="1868" cy="253"/>
            </a:xfrm>
            <a:custGeom>
              <a:avLst/>
              <a:gdLst>
                <a:gd name="T0" fmla="+- 0 2667 977"/>
                <a:gd name="T1" fmla="*/ T0 w 1868"/>
                <a:gd name="T2" fmla="+- 0 3044 2967"/>
                <a:gd name="T3" fmla="*/ 3044 h 253"/>
                <a:gd name="T4" fmla="+- 0 2635 977"/>
                <a:gd name="T5" fmla="*/ T4 w 1868"/>
                <a:gd name="T6" fmla="+- 0 3044 2967"/>
                <a:gd name="T7" fmla="*/ 3044 h 253"/>
                <a:gd name="T8" fmla="+- 0 2644 977"/>
                <a:gd name="T9" fmla="*/ T8 w 1868"/>
                <a:gd name="T10" fmla="+- 0 3054 2967"/>
                <a:gd name="T11" fmla="*/ 3054 h 253"/>
                <a:gd name="T12" fmla="+- 0 2644 977"/>
                <a:gd name="T13" fmla="*/ T12 w 1868"/>
                <a:gd name="T14" fmla="+- 0 3073 2967"/>
                <a:gd name="T15" fmla="*/ 3073 h 253"/>
                <a:gd name="T16" fmla="+- 0 2578 977"/>
                <a:gd name="T17" fmla="*/ T16 w 1868"/>
                <a:gd name="T18" fmla="+- 0 3087 2967"/>
                <a:gd name="T19" fmla="*/ 3087 h 253"/>
                <a:gd name="T20" fmla="+- 0 2560 977"/>
                <a:gd name="T21" fmla="*/ T20 w 1868"/>
                <a:gd name="T22" fmla="+- 0 3134 2967"/>
                <a:gd name="T23" fmla="*/ 3134 h 253"/>
                <a:gd name="T24" fmla="+- 0 2563 977"/>
                <a:gd name="T25" fmla="*/ T24 w 1868"/>
                <a:gd name="T26" fmla="+- 0 3144 2967"/>
                <a:gd name="T27" fmla="*/ 3144 h 253"/>
                <a:gd name="T28" fmla="+- 0 2572 977"/>
                <a:gd name="T29" fmla="*/ T28 w 1868"/>
                <a:gd name="T30" fmla="+- 0 3151 2967"/>
                <a:gd name="T31" fmla="*/ 3151 h 253"/>
                <a:gd name="T32" fmla="+- 0 2586 977"/>
                <a:gd name="T33" fmla="*/ T32 w 1868"/>
                <a:gd name="T34" fmla="+- 0 3159 2967"/>
                <a:gd name="T35" fmla="*/ 3159 h 253"/>
                <a:gd name="T36" fmla="+- 0 2611 977"/>
                <a:gd name="T37" fmla="*/ T36 w 1868"/>
                <a:gd name="T38" fmla="+- 0 3161 2967"/>
                <a:gd name="T39" fmla="*/ 3161 h 253"/>
                <a:gd name="T40" fmla="+- 0 2630 977"/>
                <a:gd name="T41" fmla="*/ T40 w 1868"/>
                <a:gd name="T42" fmla="+- 0 3153 2967"/>
                <a:gd name="T43" fmla="*/ 3153 h 253"/>
                <a:gd name="T44" fmla="+- 0 2643 977"/>
                <a:gd name="T45" fmla="*/ T44 w 1868"/>
                <a:gd name="T46" fmla="+- 0 3139 2967"/>
                <a:gd name="T47" fmla="*/ 3139 h 253"/>
                <a:gd name="T48" fmla="+- 0 2605 977"/>
                <a:gd name="T49" fmla="*/ T48 w 1868"/>
                <a:gd name="T50" fmla="+- 0 3139 2967"/>
                <a:gd name="T51" fmla="*/ 3139 h 253"/>
                <a:gd name="T52" fmla="+- 0 2599 977"/>
                <a:gd name="T53" fmla="*/ T52 w 1868"/>
                <a:gd name="T54" fmla="+- 0 3137 2967"/>
                <a:gd name="T55" fmla="*/ 3137 h 253"/>
                <a:gd name="T56" fmla="+- 0 2595 977"/>
                <a:gd name="T57" fmla="*/ T56 w 1868"/>
                <a:gd name="T58" fmla="+- 0 3133 2967"/>
                <a:gd name="T59" fmla="*/ 3133 h 253"/>
                <a:gd name="T60" fmla="+- 0 2591 977"/>
                <a:gd name="T61" fmla="*/ T60 w 1868"/>
                <a:gd name="T62" fmla="+- 0 3129 2967"/>
                <a:gd name="T63" fmla="*/ 3129 h 253"/>
                <a:gd name="T64" fmla="+- 0 2589 977"/>
                <a:gd name="T65" fmla="*/ T64 w 1868"/>
                <a:gd name="T66" fmla="+- 0 3125 2967"/>
                <a:gd name="T67" fmla="*/ 3125 h 253"/>
                <a:gd name="T68" fmla="+- 0 2589 977"/>
                <a:gd name="T69" fmla="*/ T68 w 1868"/>
                <a:gd name="T70" fmla="+- 0 3112 2967"/>
                <a:gd name="T71" fmla="*/ 3112 h 253"/>
                <a:gd name="T72" fmla="+- 0 2591 977"/>
                <a:gd name="T73" fmla="*/ T72 w 1868"/>
                <a:gd name="T74" fmla="+- 0 3106 2967"/>
                <a:gd name="T75" fmla="*/ 3106 h 253"/>
                <a:gd name="T76" fmla="+- 0 2600 977"/>
                <a:gd name="T77" fmla="*/ T76 w 1868"/>
                <a:gd name="T78" fmla="+- 0 3100 2967"/>
                <a:gd name="T79" fmla="*/ 3100 h 253"/>
                <a:gd name="T80" fmla="+- 0 2607 977"/>
                <a:gd name="T81" fmla="*/ T80 w 1868"/>
                <a:gd name="T82" fmla="+- 0 3098 2967"/>
                <a:gd name="T83" fmla="*/ 3098 h 253"/>
                <a:gd name="T84" fmla="+- 0 2644 977"/>
                <a:gd name="T85" fmla="*/ T84 w 1868"/>
                <a:gd name="T86" fmla="+- 0 3093 2967"/>
                <a:gd name="T87" fmla="*/ 3093 h 253"/>
                <a:gd name="T88" fmla="+- 0 2674 977"/>
                <a:gd name="T89" fmla="*/ T88 w 1868"/>
                <a:gd name="T90" fmla="+- 0 3093 2967"/>
                <a:gd name="T91" fmla="*/ 3093 h 253"/>
                <a:gd name="T92" fmla="+- 0 2674 977"/>
                <a:gd name="T93" fmla="*/ T92 w 1868"/>
                <a:gd name="T94" fmla="+- 0 3070 2967"/>
                <a:gd name="T95" fmla="*/ 3070 h 253"/>
                <a:gd name="T96" fmla="+- 0 2671 977"/>
                <a:gd name="T97" fmla="*/ T96 w 1868"/>
                <a:gd name="T98" fmla="+- 0 3049 2967"/>
                <a:gd name="T99" fmla="*/ 3049 h 253"/>
                <a:gd name="T100" fmla="+- 0 2667 977"/>
                <a:gd name="T101" fmla="*/ T100 w 1868"/>
                <a:gd name="T102" fmla="+- 0 3044 2967"/>
                <a:gd name="T103" fmla="*/ 304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1868" h="253">
                  <a:moveTo>
                    <a:pt x="1690" y="77"/>
                  </a:moveTo>
                  <a:lnTo>
                    <a:pt x="1658" y="77"/>
                  </a:lnTo>
                  <a:lnTo>
                    <a:pt x="1667" y="87"/>
                  </a:lnTo>
                  <a:lnTo>
                    <a:pt x="1667" y="106"/>
                  </a:lnTo>
                  <a:lnTo>
                    <a:pt x="1601" y="120"/>
                  </a:lnTo>
                  <a:lnTo>
                    <a:pt x="1583" y="167"/>
                  </a:lnTo>
                  <a:lnTo>
                    <a:pt x="1586" y="177"/>
                  </a:lnTo>
                  <a:lnTo>
                    <a:pt x="1595" y="184"/>
                  </a:lnTo>
                  <a:lnTo>
                    <a:pt x="1609" y="192"/>
                  </a:lnTo>
                  <a:lnTo>
                    <a:pt x="1634" y="194"/>
                  </a:lnTo>
                  <a:lnTo>
                    <a:pt x="1653" y="186"/>
                  </a:lnTo>
                  <a:lnTo>
                    <a:pt x="1666" y="172"/>
                  </a:lnTo>
                  <a:lnTo>
                    <a:pt x="1628" y="172"/>
                  </a:lnTo>
                  <a:lnTo>
                    <a:pt x="1622" y="170"/>
                  </a:lnTo>
                  <a:lnTo>
                    <a:pt x="1618" y="166"/>
                  </a:lnTo>
                  <a:lnTo>
                    <a:pt x="1614" y="162"/>
                  </a:lnTo>
                  <a:lnTo>
                    <a:pt x="1612" y="158"/>
                  </a:lnTo>
                  <a:lnTo>
                    <a:pt x="1612" y="145"/>
                  </a:lnTo>
                  <a:lnTo>
                    <a:pt x="1614" y="139"/>
                  </a:lnTo>
                  <a:lnTo>
                    <a:pt x="1623" y="133"/>
                  </a:lnTo>
                  <a:lnTo>
                    <a:pt x="1630" y="131"/>
                  </a:lnTo>
                  <a:lnTo>
                    <a:pt x="1667" y="126"/>
                  </a:lnTo>
                  <a:lnTo>
                    <a:pt x="1697" y="126"/>
                  </a:lnTo>
                  <a:lnTo>
                    <a:pt x="1697" y="103"/>
                  </a:lnTo>
                  <a:lnTo>
                    <a:pt x="1694" y="82"/>
                  </a:lnTo>
                  <a:lnTo>
                    <a:pt x="1690" y="7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6" name="Freeform 780"/>
            <p:cNvSpPr>
              <a:spLocks/>
            </p:cNvSpPr>
            <p:nvPr/>
          </p:nvSpPr>
          <p:spPr bwMode="auto">
            <a:xfrm>
              <a:off x="977" y="2967"/>
              <a:ext cx="1868" cy="253"/>
            </a:xfrm>
            <a:custGeom>
              <a:avLst/>
              <a:gdLst>
                <a:gd name="T0" fmla="+- 0 2674 977"/>
                <a:gd name="T1" fmla="*/ T0 w 1868"/>
                <a:gd name="T2" fmla="+- 0 3137 2967"/>
                <a:gd name="T3" fmla="*/ 3137 h 253"/>
                <a:gd name="T4" fmla="+- 0 2644 977"/>
                <a:gd name="T5" fmla="*/ T4 w 1868"/>
                <a:gd name="T6" fmla="+- 0 3137 2967"/>
                <a:gd name="T7" fmla="*/ 3137 h 253"/>
                <a:gd name="T8" fmla="+- 0 2644 977"/>
                <a:gd name="T9" fmla="*/ T8 w 1868"/>
                <a:gd name="T10" fmla="+- 0 3158 2967"/>
                <a:gd name="T11" fmla="*/ 3158 h 253"/>
                <a:gd name="T12" fmla="+- 0 2674 977"/>
                <a:gd name="T13" fmla="*/ T12 w 1868"/>
                <a:gd name="T14" fmla="+- 0 3158 2967"/>
                <a:gd name="T15" fmla="*/ 3158 h 253"/>
                <a:gd name="T16" fmla="+- 0 2674 977"/>
                <a:gd name="T17" fmla="*/ T16 w 1868"/>
                <a:gd name="T18" fmla="+- 0 3137 2967"/>
                <a:gd name="T19" fmla="*/ 3137 h 253"/>
              </a:gdLst>
              <a:ahLst/>
              <a:cxnLst>
                <a:cxn ang="0">
                  <a:pos x="T1" y="T3"/>
                </a:cxn>
                <a:cxn ang="0">
                  <a:pos x="T5" y="T7"/>
                </a:cxn>
                <a:cxn ang="0">
                  <a:pos x="T9" y="T11"/>
                </a:cxn>
                <a:cxn ang="0">
                  <a:pos x="T13" y="T15"/>
                </a:cxn>
                <a:cxn ang="0">
                  <a:pos x="T17" y="T19"/>
                </a:cxn>
              </a:cxnLst>
              <a:rect l="0" t="0" r="r" b="b"/>
              <a:pathLst>
                <a:path w="1868" h="253">
                  <a:moveTo>
                    <a:pt x="1697" y="170"/>
                  </a:moveTo>
                  <a:lnTo>
                    <a:pt x="1667" y="170"/>
                  </a:lnTo>
                  <a:lnTo>
                    <a:pt x="1667" y="191"/>
                  </a:lnTo>
                  <a:lnTo>
                    <a:pt x="1697" y="191"/>
                  </a:lnTo>
                  <a:lnTo>
                    <a:pt x="1697" y="170"/>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7" name="Freeform 779"/>
            <p:cNvSpPr>
              <a:spLocks/>
            </p:cNvSpPr>
            <p:nvPr/>
          </p:nvSpPr>
          <p:spPr bwMode="auto">
            <a:xfrm>
              <a:off x="977" y="2967"/>
              <a:ext cx="1868" cy="253"/>
            </a:xfrm>
            <a:custGeom>
              <a:avLst/>
              <a:gdLst>
                <a:gd name="T0" fmla="+- 0 2674 977"/>
                <a:gd name="T1" fmla="*/ T0 w 1868"/>
                <a:gd name="T2" fmla="+- 0 3093 2967"/>
                <a:gd name="T3" fmla="*/ 3093 h 253"/>
                <a:gd name="T4" fmla="+- 0 2644 977"/>
                <a:gd name="T5" fmla="*/ T4 w 1868"/>
                <a:gd name="T6" fmla="+- 0 3093 2967"/>
                <a:gd name="T7" fmla="*/ 3093 h 253"/>
                <a:gd name="T8" fmla="+- 0 2644 977"/>
                <a:gd name="T9" fmla="*/ T8 w 1868"/>
                <a:gd name="T10" fmla="+- 0 3114 2967"/>
                <a:gd name="T11" fmla="*/ 3114 h 253"/>
                <a:gd name="T12" fmla="+- 0 2641 977"/>
                <a:gd name="T13" fmla="*/ T12 w 1868"/>
                <a:gd name="T14" fmla="+- 0 3122 2967"/>
                <a:gd name="T15" fmla="*/ 3122 h 253"/>
                <a:gd name="T16" fmla="+- 0 2635 977"/>
                <a:gd name="T17" fmla="*/ T16 w 1868"/>
                <a:gd name="T18" fmla="+- 0 3129 2967"/>
                <a:gd name="T19" fmla="*/ 3129 h 253"/>
                <a:gd name="T20" fmla="+- 0 2629 977"/>
                <a:gd name="T21" fmla="*/ T20 w 1868"/>
                <a:gd name="T22" fmla="+- 0 3135 2967"/>
                <a:gd name="T23" fmla="*/ 3135 h 253"/>
                <a:gd name="T24" fmla="+- 0 2621 977"/>
                <a:gd name="T25" fmla="*/ T24 w 1868"/>
                <a:gd name="T26" fmla="+- 0 3139 2967"/>
                <a:gd name="T27" fmla="*/ 3139 h 253"/>
                <a:gd name="T28" fmla="+- 0 2643 977"/>
                <a:gd name="T29" fmla="*/ T28 w 1868"/>
                <a:gd name="T30" fmla="+- 0 3139 2967"/>
                <a:gd name="T31" fmla="*/ 3139 h 253"/>
                <a:gd name="T32" fmla="+- 0 2644 977"/>
                <a:gd name="T33" fmla="*/ T32 w 1868"/>
                <a:gd name="T34" fmla="+- 0 3137 2967"/>
                <a:gd name="T35" fmla="*/ 3137 h 253"/>
                <a:gd name="T36" fmla="+- 0 2674 977"/>
                <a:gd name="T37" fmla="*/ T36 w 1868"/>
                <a:gd name="T38" fmla="+- 0 3137 2967"/>
                <a:gd name="T39" fmla="*/ 3137 h 253"/>
                <a:gd name="T40" fmla="+- 0 2674 977"/>
                <a:gd name="T41" fmla="*/ T40 w 1868"/>
                <a:gd name="T42" fmla="+- 0 3093 2967"/>
                <a:gd name="T43" fmla="*/ 3093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1868" h="253">
                  <a:moveTo>
                    <a:pt x="1697" y="126"/>
                  </a:moveTo>
                  <a:lnTo>
                    <a:pt x="1667" y="126"/>
                  </a:lnTo>
                  <a:lnTo>
                    <a:pt x="1667" y="147"/>
                  </a:lnTo>
                  <a:lnTo>
                    <a:pt x="1664" y="155"/>
                  </a:lnTo>
                  <a:lnTo>
                    <a:pt x="1658" y="162"/>
                  </a:lnTo>
                  <a:lnTo>
                    <a:pt x="1652" y="168"/>
                  </a:lnTo>
                  <a:lnTo>
                    <a:pt x="1644" y="172"/>
                  </a:lnTo>
                  <a:lnTo>
                    <a:pt x="1666" y="172"/>
                  </a:lnTo>
                  <a:lnTo>
                    <a:pt x="1667" y="170"/>
                  </a:lnTo>
                  <a:lnTo>
                    <a:pt x="1697" y="170"/>
                  </a:lnTo>
                  <a:lnTo>
                    <a:pt x="1697" y="126"/>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8" name="Freeform 778"/>
            <p:cNvSpPr>
              <a:spLocks/>
            </p:cNvSpPr>
            <p:nvPr/>
          </p:nvSpPr>
          <p:spPr bwMode="auto">
            <a:xfrm>
              <a:off x="977" y="2967"/>
              <a:ext cx="1868" cy="253"/>
            </a:xfrm>
            <a:custGeom>
              <a:avLst/>
              <a:gdLst>
                <a:gd name="T0" fmla="+- 0 2611 977"/>
                <a:gd name="T1" fmla="*/ T0 w 1868"/>
                <a:gd name="T2" fmla="+- 0 3023 2967"/>
                <a:gd name="T3" fmla="*/ 3023 h 253"/>
                <a:gd name="T4" fmla="+- 0 2591 977"/>
                <a:gd name="T5" fmla="*/ T4 w 1868"/>
                <a:gd name="T6" fmla="+- 0 3027 2967"/>
                <a:gd name="T7" fmla="*/ 3027 h 253"/>
                <a:gd name="T8" fmla="+- 0 2573 977"/>
                <a:gd name="T9" fmla="*/ T8 w 1868"/>
                <a:gd name="T10" fmla="+- 0 3035 2967"/>
                <a:gd name="T11" fmla="*/ 3035 h 253"/>
                <a:gd name="T12" fmla="+- 0 2579 977"/>
                <a:gd name="T13" fmla="*/ T12 w 1868"/>
                <a:gd name="T14" fmla="+- 0 3056 2967"/>
                <a:gd name="T15" fmla="*/ 3056 h 253"/>
                <a:gd name="T16" fmla="+- 0 2597 977"/>
                <a:gd name="T17" fmla="*/ T16 w 1868"/>
                <a:gd name="T18" fmla="+- 0 3048 2967"/>
                <a:gd name="T19" fmla="*/ 3048 h 253"/>
                <a:gd name="T20" fmla="+- 0 2617 977"/>
                <a:gd name="T21" fmla="*/ T20 w 1868"/>
                <a:gd name="T22" fmla="+- 0 3044 2967"/>
                <a:gd name="T23" fmla="*/ 3044 h 253"/>
                <a:gd name="T24" fmla="+- 0 2667 977"/>
                <a:gd name="T25" fmla="*/ T24 w 1868"/>
                <a:gd name="T26" fmla="+- 0 3044 2967"/>
                <a:gd name="T27" fmla="*/ 3044 h 253"/>
                <a:gd name="T28" fmla="+- 0 2659 977"/>
                <a:gd name="T29" fmla="*/ T28 w 1868"/>
                <a:gd name="T30" fmla="+- 0 3034 2967"/>
                <a:gd name="T31" fmla="*/ 3034 h 253"/>
                <a:gd name="T32" fmla="+- 0 2640 977"/>
                <a:gd name="T33" fmla="*/ T32 w 1868"/>
                <a:gd name="T34" fmla="+- 0 3025 2967"/>
                <a:gd name="T35" fmla="*/ 3025 h 253"/>
                <a:gd name="T36" fmla="+- 0 2611 977"/>
                <a:gd name="T37" fmla="*/ T36 w 1868"/>
                <a:gd name="T38" fmla="+- 0 3023 2967"/>
                <a:gd name="T39" fmla="*/ 3023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1868" h="253">
                  <a:moveTo>
                    <a:pt x="1634" y="56"/>
                  </a:moveTo>
                  <a:lnTo>
                    <a:pt x="1614" y="60"/>
                  </a:lnTo>
                  <a:lnTo>
                    <a:pt x="1596" y="68"/>
                  </a:lnTo>
                  <a:lnTo>
                    <a:pt x="1602" y="89"/>
                  </a:lnTo>
                  <a:lnTo>
                    <a:pt x="1620" y="81"/>
                  </a:lnTo>
                  <a:lnTo>
                    <a:pt x="1640" y="77"/>
                  </a:lnTo>
                  <a:lnTo>
                    <a:pt x="1690" y="77"/>
                  </a:lnTo>
                  <a:lnTo>
                    <a:pt x="1682" y="67"/>
                  </a:lnTo>
                  <a:lnTo>
                    <a:pt x="1663" y="58"/>
                  </a:lnTo>
                  <a:lnTo>
                    <a:pt x="1634" y="56"/>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799" name="Freeform 777"/>
            <p:cNvSpPr>
              <a:spLocks/>
            </p:cNvSpPr>
            <p:nvPr/>
          </p:nvSpPr>
          <p:spPr bwMode="auto">
            <a:xfrm>
              <a:off x="977" y="2967"/>
              <a:ext cx="1868" cy="253"/>
            </a:xfrm>
            <a:custGeom>
              <a:avLst/>
              <a:gdLst>
                <a:gd name="T0" fmla="+- 0 2399 977"/>
                <a:gd name="T1" fmla="*/ T0 w 1868"/>
                <a:gd name="T2" fmla="+- 0 3135 2967"/>
                <a:gd name="T3" fmla="*/ 3135 h 253"/>
                <a:gd name="T4" fmla="+- 0 2399 977"/>
                <a:gd name="T5" fmla="*/ T4 w 1868"/>
                <a:gd name="T6" fmla="+- 0 3158 2967"/>
                <a:gd name="T7" fmla="*/ 3158 h 253"/>
                <a:gd name="T8" fmla="+- 0 2403 977"/>
                <a:gd name="T9" fmla="*/ T8 w 1868"/>
                <a:gd name="T10" fmla="+- 0 3159 2967"/>
                <a:gd name="T11" fmla="*/ 3159 h 253"/>
                <a:gd name="T12" fmla="+- 0 2407 977"/>
                <a:gd name="T13" fmla="*/ T12 w 1868"/>
                <a:gd name="T14" fmla="+- 0 3160 2967"/>
                <a:gd name="T15" fmla="*/ 3160 h 253"/>
                <a:gd name="T16" fmla="+- 0 2423 977"/>
                <a:gd name="T17" fmla="*/ T16 w 1868"/>
                <a:gd name="T18" fmla="+- 0 3159 2967"/>
                <a:gd name="T19" fmla="*/ 3159 h 253"/>
                <a:gd name="T20" fmla="+- 0 2439 977"/>
                <a:gd name="T21" fmla="*/ T20 w 1868"/>
                <a:gd name="T22" fmla="+- 0 3149 2967"/>
                <a:gd name="T23" fmla="*/ 3149 h 253"/>
                <a:gd name="T24" fmla="+- 0 2448 977"/>
                <a:gd name="T25" fmla="*/ T24 w 1868"/>
                <a:gd name="T26" fmla="+- 0 3137 2967"/>
                <a:gd name="T27" fmla="*/ 3137 h 253"/>
                <a:gd name="T28" fmla="+- 0 2406 977"/>
                <a:gd name="T29" fmla="*/ T28 w 1868"/>
                <a:gd name="T30" fmla="+- 0 3137 2967"/>
                <a:gd name="T31" fmla="*/ 3137 h 253"/>
                <a:gd name="T32" fmla="+- 0 2402 977"/>
                <a:gd name="T33" fmla="*/ T32 w 1868"/>
                <a:gd name="T34" fmla="+- 0 3137 2967"/>
                <a:gd name="T35" fmla="*/ 3137 h 253"/>
                <a:gd name="T36" fmla="+- 0 2399 977"/>
                <a:gd name="T37" fmla="*/ T36 w 1868"/>
                <a:gd name="T38" fmla="+- 0 3135 2967"/>
                <a:gd name="T39" fmla="*/ 313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1868" h="253">
                  <a:moveTo>
                    <a:pt x="1422" y="168"/>
                  </a:moveTo>
                  <a:lnTo>
                    <a:pt x="1422" y="191"/>
                  </a:lnTo>
                  <a:lnTo>
                    <a:pt x="1426" y="192"/>
                  </a:lnTo>
                  <a:lnTo>
                    <a:pt x="1430" y="193"/>
                  </a:lnTo>
                  <a:lnTo>
                    <a:pt x="1446" y="192"/>
                  </a:lnTo>
                  <a:lnTo>
                    <a:pt x="1462" y="182"/>
                  </a:lnTo>
                  <a:lnTo>
                    <a:pt x="1471" y="170"/>
                  </a:lnTo>
                  <a:lnTo>
                    <a:pt x="1429" y="170"/>
                  </a:lnTo>
                  <a:lnTo>
                    <a:pt x="1425" y="170"/>
                  </a:lnTo>
                  <a:lnTo>
                    <a:pt x="1422" y="16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0" name="Freeform 776"/>
            <p:cNvSpPr>
              <a:spLocks/>
            </p:cNvSpPr>
            <p:nvPr/>
          </p:nvSpPr>
          <p:spPr bwMode="auto">
            <a:xfrm>
              <a:off x="977" y="2967"/>
              <a:ext cx="1868" cy="253"/>
            </a:xfrm>
            <a:custGeom>
              <a:avLst/>
              <a:gdLst>
                <a:gd name="T0" fmla="+- 0 2530 977"/>
                <a:gd name="T1" fmla="*/ T0 w 1868"/>
                <a:gd name="T2" fmla="+- 0 3048 2967"/>
                <a:gd name="T3" fmla="*/ 3048 h 253"/>
                <a:gd name="T4" fmla="+- 0 2499 977"/>
                <a:gd name="T5" fmla="*/ T4 w 1868"/>
                <a:gd name="T6" fmla="+- 0 3048 2967"/>
                <a:gd name="T7" fmla="*/ 3048 h 253"/>
                <a:gd name="T8" fmla="+- 0 2499 977"/>
                <a:gd name="T9" fmla="*/ T8 w 1868"/>
                <a:gd name="T10" fmla="+- 0 3158 2967"/>
                <a:gd name="T11" fmla="*/ 3158 h 253"/>
                <a:gd name="T12" fmla="+- 0 2530 977"/>
                <a:gd name="T13" fmla="*/ T12 w 1868"/>
                <a:gd name="T14" fmla="+- 0 3158 2967"/>
                <a:gd name="T15" fmla="*/ 3158 h 253"/>
                <a:gd name="T16" fmla="+- 0 2530 977"/>
                <a:gd name="T17" fmla="*/ T16 w 1868"/>
                <a:gd name="T18" fmla="+- 0 3048 2967"/>
                <a:gd name="T19" fmla="*/ 3048 h 253"/>
              </a:gdLst>
              <a:ahLst/>
              <a:cxnLst>
                <a:cxn ang="0">
                  <a:pos x="T1" y="T3"/>
                </a:cxn>
                <a:cxn ang="0">
                  <a:pos x="T5" y="T7"/>
                </a:cxn>
                <a:cxn ang="0">
                  <a:pos x="T9" y="T11"/>
                </a:cxn>
                <a:cxn ang="0">
                  <a:pos x="T13" y="T15"/>
                </a:cxn>
                <a:cxn ang="0">
                  <a:pos x="T17" y="T19"/>
                </a:cxn>
              </a:cxnLst>
              <a:rect l="0" t="0" r="r" b="b"/>
              <a:pathLst>
                <a:path w="1868" h="253">
                  <a:moveTo>
                    <a:pt x="1553" y="81"/>
                  </a:moveTo>
                  <a:lnTo>
                    <a:pt x="1522" y="81"/>
                  </a:lnTo>
                  <a:lnTo>
                    <a:pt x="1522" y="191"/>
                  </a:lnTo>
                  <a:lnTo>
                    <a:pt x="1553" y="191"/>
                  </a:lnTo>
                  <a:lnTo>
                    <a:pt x="1553" y="81"/>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1" name="Freeform 775"/>
            <p:cNvSpPr>
              <a:spLocks/>
            </p:cNvSpPr>
            <p:nvPr/>
          </p:nvSpPr>
          <p:spPr bwMode="auto">
            <a:xfrm>
              <a:off x="977" y="2967"/>
              <a:ext cx="1868" cy="253"/>
            </a:xfrm>
            <a:custGeom>
              <a:avLst/>
              <a:gdLst>
                <a:gd name="T0" fmla="+- 0 2530 977"/>
                <a:gd name="T1" fmla="*/ T0 w 1868"/>
                <a:gd name="T2" fmla="+- 0 3025 2967"/>
                <a:gd name="T3" fmla="*/ 3025 h 253"/>
                <a:gd name="T4" fmla="+- 0 2443 977"/>
                <a:gd name="T5" fmla="*/ T4 w 1868"/>
                <a:gd name="T6" fmla="+- 0 3057 2967"/>
                <a:gd name="T7" fmla="*/ 3057 h 253"/>
                <a:gd name="T8" fmla="+- 0 2438 977"/>
                <a:gd name="T9" fmla="*/ T8 w 1868"/>
                <a:gd name="T10" fmla="+- 0 3086 2967"/>
                <a:gd name="T11" fmla="*/ 3086 h 253"/>
                <a:gd name="T12" fmla="+- 0 2433 977"/>
                <a:gd name="T13" fmla="*/ T12 w 1868"/>
                <a:gd name="T14" fmla="+- 0 3108 2967"/>
                <a:gd name="T15" fmla="*/ 3108 h 253"/>
                <a:gd name="T16" fmla="+- 0 2426 977"/>
                <a:gd name="T17" fmla="*/ T16 w 1868"/>
                <a:gd name="T18" fmla="+- 0 3125 2967"/>
                <a:gd name="T19" fmla="*/ 3125 h 253"/>
                <a:gd name="T20" fmla="+- 0 2418 977"/>
                <a:gd name="T21" fmla="*/ T20 w 1868"/>
                <a:gd name="T22" fmla="+- 0 3134 2967"/>
                <a:gd name="T23" fmla="*/ 3134 h 253"/>
                <a:gd name="T24" fmla="+- 0 2409 977"/>
                <a:gd name="T25" fmla="*/ T24 w 1868"/>
                <a:gd name="T26" fmla="+- 0 3137 2967"/>
                <a:gd name="T27" fmla="*/ 3137 h 253"/>
                <a:gd name="T28" fmla="+- 0 2448 977"/>
                <a:gd name="T29" fmla="*/ T28 w 1868"/>
                <a:gd name="T30" fmla="+- 0 3137 2967"/>
                <a:gd name="T31" fmla="*/ 3137 h 253"/>
                <a:gd name="T32" fmla="+- 0 2468 977"/>
                <a:gd name="T33" fmla="*/ T32 w 1868"/>
                <a:gd name="T34" fmla="+- 0 3074 2967"/>
                <a:gd name="T35" fmla="*/ 3074 h 253"/>
                <a:gd name="T36" fmla="+- 0 2471 977"/>
                <a:gd name="T37" fmla="*/ T36 w 1868"/>
                <a:gd name="T38" fmla="+- 0 3048 2967"/>
                <a:gd name="T39" fmla="*/ 3048 h 253"/>
                <a:gd name="T40" fmla="+- 0 2530 977"/>
                <a:gd name="T41" fmla="*/ T40 w 1868"/>
                <a:gd name="T42" fmla="+- 0 3048 2967"/>
                <a:gd name="T43" fmla="*/ 3048 h 253"/>
                <a:gd name="T44" fmla="+- 0 2530 977"/>
                <a:gd name="T45" fmla="*/ T44 w 1868"/>
                <a:gd name="T46" fmla="+- 0 3025 2967"/>
                <a:gd name="T47" fmla="*/ 302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Lst>
              <a:rect l="0" t="0" r="r" b="b"/>
              <a:pathLst>
                <a:path w="1868" h="253">
                  <a:moveTo>
                    <a:pt x="1553" y="58"/>
                  </a:moveTo>
                  <a:lnTo>
                    <a:pt x="1466" y="90"/>
                  </a:lnTo>
                  <a:lnTo>
                    <a:pt x="1461" y="119"/>
                  </a:lnTo>
                  <a:lnTo>
                    <a:pt x="1456" y="141"/>
                  </a:lnTo>
                  <a:lnTo>
                    <a:pt x="1449" y="158"/>
                  </a:lnTo>
                  <a:lnTo>
                    <a:pt x="1441" y="167"/>
                  </a:lnTo>
                  <a:lnTo>
                    <a:pt x="1432" y="170"/>
                  </a:lnTo>
                  <a:lnTo>
                    <a:pt x="1471" y="170"/>
                  </a:lnTo>
                  <a:lnTo>
                    <a:pt x="1491" y="107"/>
                  </a:lnTo>
                  <a:lnTo>
                    <a:pt x="1494" y="81"/>
                  </a:lnTo>
                  <a:lnTo>
                    <a:pt x="1553" y="81"/>
                  </a:lnTo>
                  <a:lnTo>
                    <a:pt x="1553"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2" name="Freeform 774"/>
            <p:cNvSpPr>
              <a:spLocks/>
            </p:cNvSpPr>
            <p:nvPr/>
          </p:nvSpPr>
          <p:spPr bwMode="auto">
            <a:xfrm>
              <a:off x="977" y="2967"/>
              <a:ext cx="1868" cy="253"/>
            </a:xfrm>
            <a:custGeom>
              <a:avLst/>
              <a:gdLst>
                <a:gd name="T0" fmla="+- 0 2284 977"/>
                <a:gd name="T1" fmla="*/ T0 w 1868"/>
                <a:gd name="T2" fmla="+- 0 3025 2967"/>
                <a:gd name="T3" fmla="*/ 3025 h 253"/>
                <a:gd name="T4" fmla="+- 0 2253 977"/>
                <a:gd name="T5" fmla="*/ T4 w 1868"/>
                <a:gd name="T6" fmla="+- 0 3025 2967"/>
                <a:gd name="T7" fmla="*/ 3025 h 253"/>
                <a:gd name="T8" fmla="+- 0 2253 977"/>
                <a:gd name="T9" fmla="*/ T8 w 1868"/>
                <a:gd name="T10" fmla="+- 0 3219 2967"/>
                <a:gd name="T11" fmla="*/ 3219 h 253"/>
                <a:gd name="T12" fmla="+- 0 2284 977"/>
                <a:gd name="T13" fmla="*/ T12 w 1868"/>
                <a:gd name="T14" fmla="+- 0 3219 2967"/>
                <a:gd name="T15" fmla="*/ 3219 h 253"/>
                <a:gd name="T16" fmla="+- 0 2284 977"/>
                <a:gd name="T17" fmla="*/ T16 w 1868"/>
                <a:gd name="T18" fmla="+- 0 3139 2967"/>
                <a:gd name="T19" fmla="*/ 3139 h 253"/>
                <a:gd name="T20" fmla="+- 0 2368 977"/>
                <a:gd name="T21" fmla="*/ T20 w 1868"/>
                <a:gd name="T22" fmla="+- 0 3139 2967"/>
                <a:gd name="T23" fmla="*/ 3139 h 253"/>
                <a:gd name="T24" fmla="+- 0 2369 977"/>
                <a:gd name="T25" fmla="*/ T24 w 1868"/>
                <a:gd name="T26" fmla="+- 0 3137 2967"/>
                <a:gd name="T27" fmla="*/ 3137 h 253"/>
                <a:gd name="T28" fmla="+- 0 2308 977"/>
                <a:gd name="T29" fmla="*/ T28 w 1868"/>
                <a:gd name="T30" fmla="+- 0 3137 2967"/>
                <a:gd name="T31" fmla="*/ 3137 h 253"/>
                <a:gd name="T32" fmla="+- 0 2299 977"/>
                <a:gd name="T33" fmla="*/ T32 w 1868"/>
                <a:gd name="T34" fmla="+- 0 3134 2967"/>
                <a:gd name="T35" fmla="*/ 3134 h 253"/>
                <a:gd name="T36" fmla="+- 0 2287 977"/>
                <a:gd name="T37" fmla="*/ T36 w 1868"/>
                <a:gd name="T38" fmla="+- 0 3121 2967"/>
                <a:gd name="T39" fmla="*/ 3121 h 253"/>
                <a:gd name="T40" fmla="+- 0 2284 977"/>
                <a:gd name="T41" fmla="*/ T40 w 1868"/>
                <a:gd name="T42" fmla="+- 0 3112 2967"/>
                <a:gd name="T43" fmla="*/ 3112 h 253"/>
                <a:gd name="T44" fmla="+- 0 2284 977"/>
                <a:gd name="T45" fmla="*/ T44 w 1868"/>
                <a:gd name="T46" fmla="+- 0 3075 2967"/>
                <a:gd name="T47" fmla="*/ 3075 h 253"/>
                <a:gd name="T48" fmla="+- 0 2287 977"/>
                <a:gd name="T49" fmla="*/ T48 w 1868"/>
                <a:gd name="T50" fmla="+- 0 3065 2967"/>
                <a:gd name="T51" fmla="*/ 3065 h 253"/>
                <a:gd name="T52" fmla="+- 0 2294 977"/>
                <a:gd name="T53" fmla="*/ T52 w 1868"/>
                <a:gd name="T54" fmla="+- 0 3057 2967"/>
                <a:gd name="T55" fmla="*/ 3057 h 253"/>
                <a:gd name="T56" fmla="+- 0 2300 977"/>
                <a:gd name="T57" fmla="*/ T56 w 1868"/>
                <a:gd name="T58" fmla="+- 0 3050 2967"/>
                <a:gd name="T59" fmla="*/ 3050 h 253"/>
                <a:gd name="T60" fmla="+- 0 2304 977"/>
                <a:gd name="T61" fmla="*/ T60 w 1868"/>
                <a:gd name="T62" fmla="+- 0 3049 2967"/>
                <a:gd name="T63" fmla="*/ 3049 h 253"/>
                <a:gd name="T64" fmla="+- 0 2284 977"/>
                <a:gd name="T65" fmla="*/ T64 w 1868"/>
                <a:gd name="T66" fmla="+- 0 3049 2967"/>
                <a:gd name="T67" fmla="*/ 3049 h 253"/>
                <a:gd name="T68" fmla="+- 0 2284 977"/>
                <a:gd name="T69" fmla="*/ T68 w 1868"/>
                <a:gd name="T70" fmla="+- 0 3025 2967"/>
                <a:gd name="T71" fmla="*/ 302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Lst>
              <a:rect l="0" t="0" r="r" b="b"/>
              <a:pathLst>
                <a:path w="1868" h="253">
                  <a:moveTo>
                    <a:pt x="1307" y="58"/>
                  </a:moveTo>
                  <a:lnTo>
                    <a:pt x="1276" y="58"/>
                  </a:lnTo>
                  <a:lnTo>
                    <a:pt x="1276" y="252"/>
                  </a:lnTo>
                  <a:lnTo>
                    <a:pt x="1307" y="252"/>
                  </a:lnTo>
                  <a:lnTo>
                    <a:pt x="1307" y="172"/>
                  </a:lnTo>
                  <a:lnTo>
                    <a:pt x="1391" y="172"/>
                  </a:lnTo>
                  <a:lnTo>
                    <a:pt x="1392" y="170"/>
                  </a:lnTo>
                  <a:lnTo>
                    <a:pt x="1331" y="170"/>
                  </a:lnTo>
                  <a:lnTo>
                    <a:pt x="1322" y="167"/>
                  </a:lnTo>
                  <a:lnTo>
                    <a:pt x="1310" y="154"/>
                  </a:lnTo>
                  <a:lnTo>
                    <a:pt x="1307" y="145"/>
                  </a:lnTo>
                  <a:lnTo>
                    <a:pt x="1307" y="108"/>
                  </a:lnTo>
                  <a:lnTo>
                    <a:pt x="1310" y="98"/>
                  </a:lnTo>
                  <a:lnTo>
                    <a:pt x="1317" y="90"/>
                  </a:lnTo>
                  <a:lnTo>
                    <a:pt x="1323" y="83"/>
                  </a:lnTo>
                  <a:lnTo>
                    <a:pt x="1327" y="82"/>
                  </a:lnTo>
                  <a:lnTo>
                    <a:pt x="1307" y="82"/>
                  </a:lnTo>
                  <a:lnTo>
                    <a:pt x="1307"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3" name="Freeform 773"/>
            <p:cNvSpPr>
              <a:spLocks/>
            </p:cNvSpPr>
            <p:nvPr/>
          </p:nvSpPr>
          <p:spPr bwMode="auto">
            <a:xfrm>
              <a:off x="977" y="2967"/>
              <a:ext cx="1868" cy="253"/>
            </a:xfrm>
            <a:custGeom>
              <a:avLst/>
              <a:gdLst>
                <a:gd name="T0" fmla="+- 0 2368 977"/>
                <a:gd name="T1" fmla="*/ T0 w 1868"/>
                <a:gd name="T2" fmla="+- 0 3139 2967"/>
                <a:gd name="T3" fmla="*/ 3139 h 253"/>
                <a:gd name="T4" fmla="+- 0 2284 977"/>
                <a:gd name="T5" fmla="*/ T4 w 1868"/>
                <a:gd name="T6" fmla="+- 0 3139 2967"/>
                <a:gd name="T7" fmla="*/ 3139 h 253"/>
                <a:gd name="T8" fmla="+- 0 2290 977"/>
                <a:gd name="T9" fmla="*/ T8 w 1868"/>
                <a:gd name="T10" fmla="+- 0 3146 2967"/>
                <a:gd name="T11" fmla="*/ 3146 h 253"/>
                <a:gd name="T12" fmla="+- 0 2306 977"/>
                <a:gd name="T13" fmla="*/ T12 w 1868"/>
                <a:gd name="T14" fmla="+- 0 3157 2967"/>
                <a:gd name="T15" fmla="*/ 3157 h 253"/>
                <a:gd name="T16" fmla="+- 0 2327 977"/>
                <a:gd name="T17" fmla="*/ T16 w 1868"/>
                <a:gd name="T18" fmla="+- 0 3161 2967"/>
                <a:gd name="T19" fmla="*/ 3161 h 253"/>
                <a:gd name="T20" fmla="+- 0 2344 977"/>
                <a:gd name="T21" fmla="*/ T20 w 1868"/>
                <a:gd name="T22" fmla="+- 0 3158 2967"/>
                <a:gd name="T23" fmla="*/ 3158 h 253"/>
                <a:gd name="T24" fmla="+- 0 2360 977"/>
                <a:gd name="T25" fmla="*/ T24 w 1868"/>
                <a:gd name="T26" fmla="+- 0 3147 2967"/>
                <a:gd name="T27" fmla="*/ 3147 h 253"/>
                <a:gd name="T28" fmla="+- 0 2368 977"/>
                <a:gd name="T29" fmla="*/ T28 w 1868"/>
                <a:gd name="T30" fmla="+- 0 3139 2967"/>
                <a:gd name="T31" fmla="*/ 3139 h 253"/>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1868" h="253">
                  <a:moveTo>
                    <a:pt x="1391" y="172"/>
                  </a:moveTo>
                  <a:lnTo>
                    <a:pt x="1307" y="172"/>
                  </a:lnTo>
                  <a:lnTo>
                    <a:pt x="1313" y="179"/>
                  </a:lnTo>
                  <a:lnTo>
                    <a:pt x="1329" y="190"/>
                  </a:lnTo>
                  <a:lnTo>
                    <a:pt x="1350" y="194"/>
                  </a:lnTo>
                  <a:lnTo>
                    <a:pt x="1367" y="191"/>
                  </a:lnTo>
                  <a:lnTo>
                    <a:pt x="1383" y="180"/>
                  </a:lnTo>
                  <a:lnTo>
                    <a:pt x="1391" y="172"/>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4" name="Freeform 772"/>
            <p:cNvSpPr>
              <a:spLocks/>
            </p:cNvSpPr>
            <p:nvPr/>
          </p:nvSpPr>
          <p:spPr bwMode="auto">
            <a:xfrm>
              <a:off x="977" y="2967"/>
              <a:ext cx="1868" cy="253"/>
            </a:xfrm>
            <a:custGeom>
              <a:avLst/>
              <a:gdLst>
                <a:gd name="T0" fmla="+- 0 2373 977"/>
                <a:gd name="T1" fmla="*/ T0 w 1868"/>
                <a:gd name="T2" fmla="+- 0 3046 2967"/>
                <a:gd name="T3" fmla="*/ 3046 h 253"/>
                <a:gd name="T4" fmla="+- 0 2331 977"/>
                <a:gd name="T5" fmla="*/ T4 w 1868"/>
                <a:gd name="T6" fmla="+- 0 3046 2967"/>
                <a:gd name="T7" fmla="*/ 3046 h 253"/>
                <a:gd name="T8" fmla="+- 0 2339 977"/>
                <a:gd name="T9" fmla="*/ T8 w 1868"/>
                <a:gd name="T10" fmla="+- 0 3050 2967"/>
                <a:gd name="T11" fmla="*/ 3050 h 253"/>
                <a:gd name="T12" fmla="+- 0 2351 977"/>
                <a:gd name="T13" fmla="*/ T12 w 1868"/>
                <a:gd name="T14" fmla="+- 0 3065 2967"/>
                <a:gd name="T15" fmla="*/ 3065 h 253"/>
                <a:gd name="T16" fmla="+- 0 2354 977"/>
                <a:gd name="T17" fmla="*/ T16 w 1868"/>
                <a:gd name="T18" fmla="+- 0 3075 2967"/>
                <a:gd name="T19" fmla="*/ 3075 h 253"/>
                <a:gd name="T20" fmla="+- 0 2354 977"/>
                <a:gd name="T21" fmla="*/ T20 w 1868"/>
                <a:gd name="T22" fmla="+- 0 3104 2967"/>
                <a:gd name="T23" fmla="*/ 3104 h 253"/>
                <a:gd name="T24" fmla="+- 0 2351 977"/>
                <a:gd name="T25" fmla="*/ T24 w 1868"/>
                <a:gd name="T26" fmla="+- 0 3116 2967"/>
                <a:gd name="T27" fmla="*/ 3116 h 253"/>
                <a:gd name="T28" fmla="+- 0 2338 977"/>
                <a:gd name="T29" fmla="*/ T28 w 1868"/>
                <a:gd name="T30" fmla="+- 0 3133 2967"/>
                <a:gd name="T31" fmla="*/ 3133 h 253"/>
                <a:gd name="T32" fmla="+- 0 2329 977"/>
                <a:gd name="T33" fmla="*/ T32 w 1868"/>
                <a:gd name="T34" fmla="+- 0 3137 2967"/>
                <a:gd name="T35" fmla="*/ 3137 h 253"/>
                <a:gd name="T36" fmla="+- 0 2369 977"/>
                <a:gd name="T37" fmla="*/ T36 w 1868"/>
                <a:gd name="T38" fmla="+- 0 3137 2967"/>
                <a:gd name="T39" fmla="*/ 3137 h 253"/>
                <a:gd name="T40" fmla="+- 0 2378 977"/>
                <a:gd name="T41" fmla="*/ T40 w 1868"/>
                <a:gd name="T42" fmla="+- 0 3127 2967"/>
                <a:gd name="T43" fmla="*/ 3127 h 253"/>
                <a:gd name="T44" fmla="+- 0 2384 977"/>
                <a:gd name="T45" fmla="*/ T44 w 1868"/>
                <a:gd name="T46" fmla="+- 0 3108 2967"/>
                <a:gd name="T47" fmla="*/ 3108 h 253"/>
                <a:gd name="T48" fmla="+- 0 2386 977"/>
                <a:gd name="T49" fmla="*/ T48 w 1868"/>
                <a:gd name="T50" fmla="+- 0 3085 2967"/>
                <a:gd name="T51" fmla="*/ 3085 h 253"/>
                <a:gd name="T52" fmla="+- 0 2383 977"/>
                <a:gd name="T53" fmla="*/ T52 w 1868"/>
                <a:gd name="T54" fmla="+- 0 3067 2967"/>
                <a:gd name="T55" fmla="*/ 3067 h 253"/>
                <a:gd name="T56" fmla="+- 0 2376 977"/>
                <a:gd name="T57" fmla="*/ T56 w 1868"/>
                <a:gd name="T58" fmla="+- 0 3050 2967"/>
                <a:gd name="T59" fmla="*/ 3050 h 253"/>
                <a:gd name="T60" fmla="+- 0 2373 977"/>
                <a:gd name="T61" fmla="*/ T60 w 1868"/>
                <a:gd name="T62" fmla="+- 0 3046 2967"/>
                <a:gd name="T63" fmla="*/ 3046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Lst>
              <a:rect l="0" t="0" r="r" b="b"/>
              <a:pathLst>
                <a:path w="1868" h="253">
                  <a:moveTo>
                    <a:pt x="1396" y="79"/>
                  </a:moveTo>
                  <a:lnTo>
                    <a:pt x="1354" y="79"/>
                  </a:lnTo>
                  <a:lnTo>
                    <a:pt x="1362" y="83"/>
                  </a:lnTo>
                  <a:lnTo>
                    <a:pt x="1374" y="98"/>
                  </a:lnTo>
                  <a:lnTo>
                    <a:pt x="1377" y="108"/>
                  </a:lnTo>
                  <a:lnTo>
                    <a:pt x="1377" y="137"/>
                  </a:lnTo>
                  <a:lnTo>
                    <a:pt x="1374" y="149"/>
                  </a:lnTo>
                  <a:lnTo>
                    <a:pt x="1361" y="166"/>
                  </a:lnTo>
                  <a:lnTo>
                    <a:pt x="1352" y="170"/>
                  </a:lnTo>
                  <a:lnTo>
                    <a:pt x="1392" y="170"/>
                  </a:lnTo>
                  <a:lnTo>
                    <a:pt x="1401" y="160"/>
                  </a:lnTo>
                  <a:lnTo>
                    <a:pt x="1407" y="141"/>
                  </a:lnTo>
                  <a:lnTo>
                    <a:pt x="1409" y="118"/>
                  </a:lnTo>
                  <a:lnTo>
                    <a:pt x="1406" y="100"/>
                  </a:lnTo>
                  <a:lnTo>
                    <a:pt x="1399" y="83"/>
                  </a:lnTo>
                  <a:lnTo>
                    <a:pt x="1396" y="79"/>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5" name="Freeform 771"/>
            <p:cNvSpPr>
              <a:spLocks/>
            </p:cNvSpPr>
            <p:nvPr/>
          </p:nvSpPr>
          <p:spPr bwMode="auto">
            <a:xfrm>
              <a:off x="977" y="2967"/>
              <a:ext cx="1868" cy="253"/>
            </a:xfrm>
            <a:custGeom>
              <a:avLst/>
              <a:gdLst>
                <a:gd name="T0" fmla="+- 0 2316 977"/>
                <a:gd name="T1" fmla="*/ T0 w 1868"/>
                <a:gd name="T2" fmla="+- 0 3024 2967"/>
                <a:gd name="T3" fmla="*/ 3024 h 253"/>
                <a:gd name="T4" fmla="+- 0 2298 977"/>
                <a:gd name="T5" fmla="*/ T4 w 1868"/>
                <a:gd name="T6" fmla="+- 0 3032 2967"/>
                <a:gd name="T7" fmla="*/ 3032 h 253"/>
                <a:gd name="T8" fmla="+- 0 2284 977"/>
                <a:gd name="T9" fmla="*/ T8 w 1868"/>
                <a:gd name="T10" fmla="+- 0 3049 2967"/>
                <a:gd name="T11" fmla="*/ 3049 h 253"/>
                <a:gd name="T12" fmla="+- 0 2304 977"/>
                <a:gd name="T13" fmla="*/ T12 w 1868"/>
                <a:gd name="T14" fmla="+- 0 3049 2967"/>
                <a:gd name="T15" fmla="*/ 3049 h 253"/>
                <a:gd name="T16" fmla="+- 0 2309 977"/>
                <a:gd name="T17" fmla="*/ T16 w 1868"/>
                <a:gd name="T18" fmla="+- 0 3046 2967"/>
                <a:gd name="T19" fmla="*/ 3046 h 253"/>
                <a:gd name="T20" fmla="+- 0 2373 977"/>
                <a:gd name="T21" fmla="*/ T20 w 1868"/>
                <a:gd name="T22" fmla="+- 0 3046 2967"/>
                <a:gd name="T23" fmla="*/ 3046 h 253"/>
                <a:gd name="T24" fmla="+- 0 2361 977"/>
                <a:gd name="T25" fmla="*/ T24 w 1868"/>
                <a:gd name="T26" fmla="+- 0 3031 2967"/>
                <a:gd name="T27" fmla="*/ 3031 h 253"/>
                <a:gd name="T28" fmla="+- 0 2343 977"/>
                <a:gd name="T29" fmla="*/ T28 w 1868"/>
                <a:gd name="T30" fmla="+- 0 3025 2967"/>
                <a:gd name="T31" fmla="*/ 3025 h 253"/>
                <a:gd name="T32" fmla="+- 0 2316 977"/>
                <a:gd name="T33" fmla="*/ T32 w 1868"/>
                <a:gd name="T34" fmla="+- 0 3024 2967"/>
                <a:gd name="T35" fmla="*/ 302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868" h="253">
                  <a:moveTo>
                    <a:pt x="1339" y="57"/>
                  </a:moveTo>
                  <a:lnTo>
                    <a:pt x="1321" y="65"/>
                  </a:lnTo>
                  <a:lnTo>
                    <a:pt x="1307" y="82"/>
                  </a:lnTo>
                  <a:lnTo>
                    <a:pt x="1327" y="82"/>
                  </a:lnTo>
                  <a:lnTo>
                    <a:pt x="1332" y="79"/>
                  </a:lnTo>
                  <a:lnTo>
                    <a:pt x="1396" y="79"/>
                  </a:lnTo>
                  <a:lnTo>
                    <a:pt x="1384" y="64"/>
                  </a:lnTo>
                  <a:lnTo>
                    <a:pt x="1366" y="58"/>
                  </a:lnTo>
                  <a:lnTo>
                    <a:pt x="1339" y="5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6" name="Freeform 770"/>
            <p:cNvSpPr>
              <a:spLocks/>
            </p:cNvSpPr>
            <p:nvPr/>
          </p:nvSpPr>
          <p:spPr bwMode="auto">
            <a:xfrm>
              <a:off x="977" y="2967"/>
              <a:ext cx="1868" cy="253"/>
            </a:xfrm>
            <a:custGeom>
              <a:avLst/>
              <a:gdLst>
                <a:gd name="T0" fmla="+- 0 2149 977"/>
                <a:gd name="T1" fmla="*/ T0 w 1868"/>
                <a:gd name="T2" fmla="+- 0 3024 2967"/>
                <a:gd name="T3" fmla="*/ 3024 h 253"/>
                <a:gd name="T4" fmla="+- 0 2102 977"/>
                <a:gd name="T5" fmla="*/ T4 w 1868"/>
                <a:gd name="T6" fmla="+- 0 3082 2967"/>
                <a:gd name="T7" fmla="*/ 3082 h 253"/>
                <a:gd name="T8" fmla="+- 0 2101 977"/>
                <a:gd name="T9" fmla="*/ T8 w 1868"/>
                <a:gd name="T10" fmla="+- 0 3109 2967"/>
                <a:gd name="T11" fmla="*/ 3109 h 253"/>
                <a:gd name="T12" fmla="+- 0 2107 977"/>
                <a:gd name="T13" fmla="*/ T12 w 1868"/>
                <a:gd name="T14" fmla="+- 0 3129 2967"/>
                <a:gd name="T15" fmla="*/ 3129 h 253"/>
                <a:gd name="T16" fmla="+- 0 2118 977"/>
                <a:gd name="T17" fmla="*/ T16 w 1868"/>
                <a:gd name="T18" fmla="+- 0 3144 2967"/>
                <a:gd name="T19" fmla="*/ 3144 h 253"/>
                <a:gd name="T20" fmla="+- 0 2131 977"/>
                <a:gd name="T21" fmla="*/ T20 w 1868"/>
                <a:gd name="T22" fmla="+- 0 3154 2967"/>
                <a:gd name="T23" fmla="*/ 3154 h 253"/>
                <a:gd name="T24" fmla="+- 0 2150 977"/>
                <a:gd name="T25" fmla="*/ T24 w 1868"/>
                <a:gd name="T26" fmla="+- 0 3159 2967"/>
                <a:gd name="T27" fmla="*/ 3159 h 253"/>
                <a:gd name="T28" fmla="+- 0 2176 977"/>
                <a:gd name="T29" fmla="*/ T28 w 1868"/>
                <a:gd name="T30" fmla="+- 0 3161 2967"/>
                <a:gd name="T31" fmla="*/ 3161 h 253"/>
                <a:gd name="T32" fmla="+- 0 2196 977"/>
                <a:gd name="T33" fmla="*/ T32 w 1868"/>
                <a:gd name="T34" fmla="+- 0 3157 2967"/>
                <a:gd name="T35" fmla="*/ 3157 h 253"/>
                <a:gd name="T36" fmla="+- 0 2213 977"/>
                <a:gd name="T37" fmla="*/ T36 w 1868"/>
                <a:gd name="T38" fmla="+- 0 3150 2967"/>
                <a:gd name="T39" fmla="*/ 3150 h 253"/>
                <a:gd name="T40" fmla="+- 0 2212 977"/>
                <a:gd name="T41" fmla="*/ T40 w 1868"/>
                <a:gd name="T42" fmla="+- 0 3138 2967"/>
                <a:gd name="T43" fmla="*/ 3138 h 253"/>
                <a:gd name="T44" fmla="+- 0 2160 977"/>
                <a:gd name="T45" fmla="*/ T44 w 1868"/>
                <a:gd name="T46" fmla="+- 0 3138 2967"/>
                <a:gd name="T47" fmla="*/ 3138 h 253"/>
                <a:gd name="T48" fmla="+- 0 2150 977"/>
                <a:gd name="T49" fmla="*/ T48 w 1868"/>
                <a:gd name="T50" fmla="+- 0 3135 2967"/>
                <a:gd name="T51" fmla="*/ 3135 h 253"/>
                <a:gd name="T52" fmla="+- 0 2135 977"/>
                <a:gd name="T53" fmla="*/ T52 w 1868"/>
                <a:gd name="T54" fmla="+- 0 3122 2967"/>
                <a:gd name="T55" fmla="*/ 3122 h 253"/>
                <a:gd name="T56" fmla="+- 0 2131 977"/>
                <a:gd name="T57" fmla="*/ T56 w 1868"/>
                <a:gd name="T58" fmla="+- 0 3112 2967"/>
                <a:gd name="T59" fmla="*/ 3112 h 253"/>
                <a:gd name="T60" fmla="+- 0 2131 977"/>
                <a:gd name="T61" fmla="*/ T60 w 1868"/>
                <a:gd name="T62" fmla="+- 0 3100 2967"/>
                <a:gd name="T63" fmla="*/ 3100 h 253"/>
                <a:gd name="T64" fmla="+- 0 2224 977"/>
                <a:gd name="T65" fmla="*/ T64 w 1868"/>
                <a:gd name="T66" fmla="+- 0 3100 2967"/>
                <a:gd name="T67" fmla="*/ 3100 h 253"/>
                <a:gd name="T68" fmla="+- 0 2223 977"/>
                <a:gd name="T69" fmla="*/ T68 w 1868"/>
                <a:gd name="T70" fmla="+- 0 3079 2967"/>
                <a:gd name="T71" fmla="*/ 3079 h 253"/>
                <a:gd name="T72" fmla="+- 0 2131 977"/>
                <a:gd name="T73" fmla="*/ T72 w 1868"/>
                <a:gd name="T74" fmla="+- 0 3079 2967"/>
                <a:gd name="T75" fmla="*/ 3079 h 253"/>
                <a:gd name="T76" fmla="+- 0 2132 977"/>
                <a:gd name="T77" fmla="*/ T76 w 1868"/>
                <a:gd name="T78" fmla="+- 0 3068 2967"/>
                <a:gd name="T79" fmla="*/ 3068 h 253"/>
                <a:gd name="T80" fmla="+- 0 2136 977"/>
                <a:gd name="T81" fmla="*/ T80 w 1868"/>
                <a:gd name="T82" fmla="+- 0 3060 2967"/>
                <a:gd name="T83" fmla="*/ 3060 h 253"/>
                <a:gd name="T84" fmla="+- 0 2148 977"/>
                <a:gd name="T85" fmla="*/ T84 w 1868"/>
                <a:gd name="T86" fmla="+- 0 3047 2967"/>
                <a:gd name="T87" fmla="*/ 3047 h 253"/>
                <a:gd name="T88" fmla="+- 0 2156 977"/>
                <a:gd name="T89" fmla="*/ T88 w 1868"/>
                <a:gd name="T90" fmla="+- 0 3044 2967"/>
                <a:gd name="T91" fmla="*/ 3044 h 253"/>
                <a:gd name="T92" fmla="+- 0 2211 977"/>
                <a:gd name="T93" fmla="*/ T92 w 1868"/>
                <a:gd name="T94" fmla="+- 0 3044 2967"/>
                <a:gd name="T95" fmla="*/ 3044 h 253"/>
                <a:gd name="T96" fmla="+- 0 2207 977"/>
                <a:gd name="T97" fmla="*/ T96 w 1868"/>
                <a:gd name="T98" fmla="+- 0 3038 2967"/>
                <a:gd name="T99" fmla="*/ 3038 h 253"/>
                <a:gd name="T100" fmla="+- 0 2195 977"/>
                <a:gd name="T101" fmla="*/ T100 w 1868"/>
                <a:gd name="T102" fmla="+- 0 3029 2967"/>
                <a:gd name="T103" fmla="*/ 3029 h 253"/>
                <a:gd name="T104" fmla="+- 0 2176 977"/>
                <a:gd name="T105" fmla="*/ T104 w 1868"/>
                <a:gd name="T106" fmla="+- 0 3024 2967"/>
                <a:gd name="T107" fmla="*/ 3024 h 253"/>
                <a:gd name="T108" fmla="+- 0 2149 977"/>
                <a:gd name="T109" fmla="*/ T108 w 1868"/>
                <a:gd name="T110" fmla="+- 0 3024 2967"/>
                <a:gd name="T111" fmla="*/ 302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Lst>
              <a:rect l="0" t="0" r="r" b="b"/>
              <a:pathLst>
                <a:path w="1868" h="253">
                  <a:moveTo>
                    <a:pt x="1172" y="57"/>
                  </a:moveTo>
                  <a:lnTo>
                    <a:pt x="1125" y="115"/>
                  </a:lnTo>
                  <a:lnTo>
                    <a:pt x="1124" y="142"/>
                  </a:lnTo>
                  <a:lnTo>
                    <a:pt x="1130" y="162"/>
                  </a:lnTo>
                  <a:lnTo>
                    <a:pt x="1141" y="177"/>
                  </a:lnTo>
                  <a:lnTo>
                    <a:pt x="1154" y="187"/>
                  </a:lnTo>
                  <a:lnTo>
                    <a:pt x="1173" y="192"/>
                  </a:lnTo>
                  <a:lnTo>
                    <a:pt x="1199" y="194"/>
                  </a:lnTo>
                  <a:lnTo>
                    <a:pt x="1219" y="190"/>
                  </a:lnTo>
                  <a:lnTo>
                    <a:pt x="1236" y="183"/>
                  </a:lnTo>
                  <a:lnTo>
                    <a:pt x="1235" y="171"/>
                  </a:lnTo>
                  <a:lnTo>
                    <a:pt x="1183" y="171"/>
                  </a:lnTo>
                  <a:lnTo>
                    <a:pt x="1173" y="168"/>
                  </a:lnTo>
                  <a:lnTo>
                    <a:pt x="1158" y="155"/>
                  </a:lnTo>
                  <a:lnTo>
                    <a:pt x="1154" y="145"/>
                  </a:lnTo>
                  <a:lnTo>
                    <a:pt x="1154" y="133"/>
                  </a:lnTo>
                  <a:lnTo>
                    <a:pt x="1247" y="133"/>
                  </a:lnTo>
                  <a:lnTo>
                    <a:pt x="1246" y="112"/>
                  </a:lnTo>
                  <a:lnTo>
                    <a:pt x="1154" y="112"/>
                  </a:lnTo>
                  <a:lnTo>
                    <a:pt x="1155" y="101"/>
                  </a:lnTo>
                  <a:lnTo>
                    <a:pt x="1159" y="93"/>
                  </a:lnTo>
                  <a:lnTo>
                    <a:pt x="1171" y="80"/>
                  </a:lnTo>
                  <a:lnTo>
                    <a:pt x="1179" y="77"/>
                  </a:lnTo>
                  <a:lnTo>
                    <a:pt x="1234" y="77"/>
                  </a:lnTo>
                  <a:lnTo>
                    <a:pt x="1230" y="71"/>
                  </a:lnTo>
                  <a:lnTo>
                    <a:pt x="1218" y="62"/>
                  </a:lnTo>
                  <a:lnTo>
                    <a:pt x="1199" y="57"/>
                  </a:lnTo>
                  <a:lnTo>
                    <a:pt x="1172" y="5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7" name="Freeform 769"/>
            <p:cNvSpPr>
              <a:spLocks/>
            </p:cNvSpPr>
            <p:nvPr/>
          </p:nvSpPr>
          <p:spPr bwMode="auto">
            <a:xfrm>
              <a:off x="977" y="2967"/>
              <a:ext cx="1868" cy="253"/>
            </a:xfrm>
            <a:custGeom>
              <a:avLst/>
              <a:gdLst>
                <a:gd name="T0" fmla="+- 0 2211 977"/>
                <a:gd name="T1" fmla="*/ T0 w 1868"/>
                <a:gd name="T2" fmla="+- 0 3127 2967"/>
                <a:gd name="T3" fmla="*/ 3127 h 253"/>
                <a:gd name="T4" fmla="+- 0 2193 977"/>
                <a:gd name="T5" fmla="*/ T4 w 1868"/>
                <a:gd name="T6" fmla="+- 0 3135 2967"/>
                <a:gd name="T7" fmla="*/ 3135 h 253"/>
                <a:gd name="T8" fmla="+- 0 2173 977"/>
                <a:gd name="T9" fmla="*/ T8 w 1868"/>
                <a:gd name="T10" fmla="+- 0 3138 2967"/>
                <a:gd name="T11" fmla="*/ 3138 h 253"/>
                <a:gd name="T12" fmla="+- 0 2212 977"/>
                <a:gd name="T13" fmla="*/ T12 w 1868"/>
                <a:gd name="T14" fmla="+- 0 3138 2967"/>
                <a:gd name="T15" fmla="*/ 3138 h 253"/>
                <a:gd name="T16" fmla="+- 0 2211 977"/>
                <a:gd name="T17" fmla="*/ T16 w 1868"/>
                <a:gd name="T18" fmla="+- 0 3127 2967"/>
                <a:gd name="T19" fmla="*/ 3127 h 253"/>
              </a:gdLst>
              <a:ahLst/>
              <a:cxnLst>
                <a:cxn ang="0">
                  <a:pos x="T1" y="T3"/>
                </a:cxn>
                <a:cxn ang="0">
                  <a:pos x="T5" y="T7"/>
                </a:cxn>
                <a:cxn ang="0">
                  <a:pos x="T9" y="T11"/>
                </a:cxn>
                <a:cxn ang="0">
                  <a:pos x="T13" y="T15"/>
                </a:cxn>
                <a:cxn ang="0">
                  <a:pos x="T17" y="T19"/>
                </a:cxn>
              </a:cxnLst>
              <a:rect l="0" t="0" r="r" b="b"/>
              <a:pathLst>
                <a:path w="1868" h="253">
                  <a:moveTo>
                    <a:pt x="1234" y="160"/>
                  </a:moveTo>
                  <a:lnTo>
                    <a:pt x="1216" y="168"/>
                  </a:lnTo>
                  <a:lnTo>
                    <a:pt x="1196" y="171"/>
                  </a:lnTo>
                  <a:lnTo>
                    <a:pt x="1235" y="171"/>
                  </a:lnTo>
                  <a:lnTo>
                    <a:pt x="1234" y="160"/>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8" name="Freeform 768"/>
            <p:cNvSpPr>
              <a:spLocks/>
            </p:cNvSpPr>
            <p:nvPr/>
          </p:nvSpPr>
          <p:spPr bwMode="auto">
            <a:xfrm>
              <a:off x="977" y="2967"/>
              <a:ext cx="1868" cy="253"/>
            </a:xfrm>
            <a:custGeom>
              <a:avLst/>
              <a:gdLst>
                <a:gd name="T0" fmla="+- 0 2211 977"/>
                <a:gd name="T1" fmla="*/ T0 w 1868"/>
                <a:gd name="T2" fmla="+- 0 3044 2967"/>
                <a:gd name="T3" fmla="*/ 3044 h 253"/>
                <a:gd name="T4" fmla="+- 0 2174 977"/>
                <a:gd name="T5" fmla="*/ T4 w 1868"/>
                <a:gd name="T6" fmla="+- 0 3044 2967"/>
                <a:gd name="T7" fmla="*/ 3044 h 253"/>
                <a:gd name="T8" fmla="+- 0 2181 977"/>
                <a:gd name="T9" fmla="*/ T8 w 1868"/>
                <a:gd name="T10" fmla="+- 0 3047 2967"/>
                <a:gd name="T11" fmla="*/ 3047 h 253"/>
                <a:gd name="T12" fmla="+- 0 2191 977"/>
                <a:gd name="T13" fmla="*/ T12 w 1868"/>
                <a:gd name="T14" fmla="+- 0 3059 2967"/>
                <a:gd name="T15" fmla="*/ 3059 h 253"/>
                <a:gd name="T16" fmla="+- 0 2194 977"/>
                <a:gd name="T17" fmla="*/ T16 w 1868"/>
                <a:gd name="T18" fmla="+- 0 3068 2967"/>
                <a:gd name="T19" fmla="*/ 3068 h 253"/>
                <a:gd name="T20" fmla="+- 0 2194 977"/>
                <a:gd name="T21" fmla="*/ T20 w 1868"/>
                <a:gd name="T22" fmla="+- 0 3079 2967"/>
                <a:gd name="T23" fmla="*/ 3079 h 253"/>
                <a:gd name="T24" fmla="+- 0 2223 977"/>
                <a:gd name="T25" fmla="*/ T24 w 1868"/>
                <a:gd name="T26" fmla="+- 0 3079 2967"/>
                <a:gd name="T27" fmla="*/ 3079 h 253"/>
                <a:gd name="T28" fmla="+- 0 2223 977"/>
                <a:gd name="T29" fmla="*/ T28 w 1868"/>
                <a:gd name="T30" fmla="+- 0 3074 2967"/>
                <a:gd name="T31" fmla="*/ 3074 h 253"/>
                <a:gd name="T32" fmla="+- 0 2217 977"/>
                <a:gd name="T33" fmla="*/ T32 w 1868"/>
                <a:gd name="T34" fmla="+- 0 3054 2967"/>
                <a:gd name="T35" fmla="*/ 3054 h 253"/>
                <a:gd name="T36" fmla="+- 0 2211 977"/>
                <a:gd name="T37" fmla="*/ T36 w 1868"/>
                <a:gd name="T38" fmla="+- 0 3044 2967"/>
                <a:gd name="T39" fmla="*/ 304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1868" h="253">
                  <a:moveTo>
                    <a:pt x="1234" y="77"/>
                  </a:moveTo>
                  <a:lnTo>
                    <a:pt x="1197" y="77"/>
                  </a:lnTo>
                  <a:lnTo>
                    <a:pt x="1204" y="80"/>
                  </a:lnTo>
                  <a:lnTo>
                    <a:pt x="1214" y="92"/>
                  </a:lnTo>
                  <a:lnTo>
                    <a:pt x="1217" y="101"/>
                  </a:lnTo>
                  <a:lnTo>
                    <a:pt x="1217" y="112"/>
                  </a:lnTo>
                  <a:lnTo>
                    <a:pt x="1246" y="112"/>
                  </a:lnTo>
                  <a:lnTo>
                    <a:pt x="1246" y="107"/>
                  </a:lnTo>
                  <a:lnTo>
                    <a:pt x="1240" y="87"/>
                  </a:lnTo>
                  <a:lnTo>
                    <a:pt x="1234" y="7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09" name="Freeform 767"/>
            <p:cNvSpPr>
              <a:spLocks/>
            </p:cNvSpPr>
            <p:nvPr/>
          </p:nvSpPr>
          <p:spPr bwMode="auto">
            <a:xfrm>
              <a:off x="977" y="2967"/>
              <a:ext cx="1868" cy="253"/>
            </a:xfrm>
            <a:custGeom>
              <a:avLst/>
              <a:gdLst>
                <a:gd name="T0" fmla="+- 0 2034 977"/>
                <a:gd name="T1" fmla="*/ T0 w 1868"/>
                <a:gd name="T2" fmla="+- 0 3023 2967"/>
                <a:gd name="T3" fmla="*/ 3023 h 253"/>
                <a:gd name="T4" fmla="+- 0 1981 977"/>
                <a:gd name="T5" fmla="*/ T4 w 1868"/>
                <a:gd name="T6" fmla="+- 0 3056 2967"/>
                <a:gd name="T7" fmla="*/ 3056 h 253"/>
                <a:gd name="T8" fmla="+- 0 1972 977"/>
                <a:gd name="T9" fmla="*/ T8 w 1868"/>
                <a:gd name="T10" fmla="+- 0 3097 2967"/>
                <a:gd name="T11" fmla="*/ 3097 h 253"/>
                <a:gd name="T12" fmla="+- 0 1975 977"/>
                <a:gd name="T13" fmla="*/ T12 w 1868"/>
                <a:gd name="T14" fmla="+- 0 3115 2967"/>
                <a:gd name="T15" fmla="*/ 3115 h 253"/>
                <a:gd name="T16" fmla="+- 0 1983 977"/>
                <a:gd name="T17" fmla="*/ T16 w 1868"/>
                <a:gd name="T18" fmla="+- 0 3132 2967"/>
                <a:gd name="T19" fmla="*/ 3132 h 253"/>
                <a:gd name="T20" fmla="+- 0 2000 977"/>
                <a:gd name="T21" fmla="*/ T20 w 1868"/>
                <a:gd name="T22" fmla="+- 0 3151 2967"/>
                <a:gd name="T23" fmla="*/ 3151 h 253"/>
                <a:gd name="T24" fmla="+- 0 2018 977"/>
                <a:gd name="T25" fmla="*/ T24 w 1868"/>
                <a:gd name="T26" fmla="+- 0 3159 2967"/>
                <a:gd name="T27" fmla="*/ 3159 h 253"/>
                <a:gd name="T28" fmla="+- 0 2039 977"/>
                <a:gd name="T29" fmla="*/ T28 w 1868"/>
                <a:gd name="T30" fmla="+- 0 3161 2967"/>
                <a:gd name="T31" fmla="*/ 3161 h 253"/>
                <a:gd name="T32" fmla="+- 0 2054 977"/>
                <a:gd name="T33" fmla="*/ T32 w 1868"/>
                <a:gd name="T34" fmla="+- 0 3161 2967"/>
                <a:gd name="T35" fmla="*/ 3161 h 253"/>
                <a:gd name="T36" fmla="+- 0 2067 977"/>
                <a:gd name="T37" fmla="*/ T36 w 1868"/>
                <a:gd name="T38" fmla="+- 0 3158 2967"/>
                <a:gd name="T39" fmla="*/ 3158 h 253"/>
                <a:gd name="T40" fmla="+- 0 2078 977"/>
                <a:gd name="T41" fmla="*/ T40 w 1868"/>
                <a:gd name="T42" fmla="+- 0 3152 2967"/>
                <a:gd name="T43" fmla="*/ 3152 h 253"/>
                <a:gd name="T44" fmla="+- 0 2078 977"/>
                <a:gd name="T45" fmla="*/ T44 w 1868"/>
                <a:gd name="T46" fmla="+- 0 3137 2967"/>
                <a:gd name="T47" fmla="*/ 3137 h 253"/>
                <a:gd name="T48" fmla="+- 0 2033 977"/>
                <a:gd name="T49" fmla="*/ T48 w 1868"/>
                <a:gd name="T50" fmla="+- 0 3137 2967"/>
                <a:gd name="T51" fmla="*/ 3137 h 253"/>
                <a:gd name="T52" fmla="+- 0 2023 977"/>
                <a:gd name="T53" fmla="*/ T52 w 1868"/>
                <a:gd name="T54" fmla="+- 0 3133 2967"/>
                <a:gd name="T55" fmla="*/ 3133 h 253"/>
                <a:gd name="T56" fmla="+- 0 2007 977"/>
                <a:gd name="T57" fmla="*/ T56 w 1868"/>
                <a:gd name="T58" fmla="+- 0 3118 2967"/>
                <a:gd name="T59" fmla="*/ 3118 h 253"/>
                <a:gd name="T60" fmla="+- 0 2003 977"/>
                <a:gd name="T61" fmla="*/ T60 w 1868"/>
                <a:gd name="T62" fmla="+- 0 3107 2967"/>
                <a:gd name="T63" fmla="*/ 3107 h 253"/>
                <a:gd name="T64" fmla="+- 0 2003 977"/>
                <a:gd name="T65" fmla="*/ T64 w 1868"/>
                <a:gd name="T66" fmla="+- 0 3079 2967"/>
                <a:gd name="T67" fmla="*/ 3079 h 253"/>
                <a:gd name="T68" fmla="+- 0 2007 977"/>
                <a:gd name="T69" fmla="*/ T68 w 1868"/>
                <a:gd name="T70" fmla="+- 0 3068 2967"/>
                <a:gd name="T71" fmla="*/ 3068 h 253"/>
                <a:gd name="T72" fmla="+- 0 2024 977"/>
                <a:gd name="T73" fmla="*/ T72 w 1868"/>
                <a:gd name="T74" fmla="+- 0 3050 2967"/>
                <a:gd name="T75" fmla="*/ 3050 h 253"/>
                <a:gd name="T76" fmla="+- 0 2035 977"/>
                <a:gd name="T77" fmla="*/ T76 w 1868"/>
                <a:gd name="T78" fmla="+- 0 3046 2967"/>
                <a:gd name="T79" fmla="*/ 3046 h 253"/>
                <a:gd name="T80" fmla="+- 0 2077 977"/>
                <a:gd name="T81" fmla="*/ T80 w 1868"/>
                <a:gd name="T82" fmla="+- 0 3046 2967"/>
                <a:gd name="T83" fmla="*/ 3046 h 253"/>
                <a:gd name="T84" fmla="+- 0 2075 977"/>
                <a:gd name="T85" fmla="*/ T84 w 1868"/>
                <a:gd name="T86" fmla="+- 0 3027 2967"/>
                <a:gd name="T87" fmla="*/ 3027 h 253"/>
                <a:gd name="T88" fmla="+- 0 2059 977"/>
                <a:gd name="T89" fmla="*/ T88 w 1868"/>
                <a:gd name="T90" fmla="+- 0 3023 2967"/>
                <a:gd name="T91" fmla="*/ 3023 h 253"/>
                <a:gd name="T92" fmla="+- 0 2034 977"/>
                <a:gd name="T93" fmla="*/ T92 w 1868"/>
                <a:gd name="T94" fmla="+- 0 3023 2967"/>
                <a:gd name="T95" fmla="*/ 3023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1868" h="253">
                  <a:moveTo>
                    <a:pt x="1057" y="56"/>
                  </a:moveTo>
                  <a:lnTo>
                    <a:pt x="1004" y="89"/>
                  </a:lnTo>
                  <a:lnTo>
                    <a:pt x="995" y="130"/>
                  </a:lnTo>
                  <a:lnTo>
                    <a:pt x="998" y="148"/>
                  </a:lnTo>
                  <a:lnTo>
                    <a:pt x="1006" y="165"/>
                  </a:lnTo>
                  <a:lnTo>
                    <a:pt x="1023" y="184"/>
                  </a:lnTo>
                  <a:lnTo>
                    <a:pt x="1041" y="192"/>
                  </a:lnTo>
                  <a:lnTo>
                    <a:pt x="1062" y="194"/>
                  </a:lnTo>
                  <a:lnTo>
                    <a:pt x="1077" y="194"/>
                  </a:lnTo>
                  <a:lnTo>
                    <a:pt x="1090" y="191"/>
                  </a:lnTo>
                  <a:lnTo>
                    <a:pt x="1101" y="185"/>
                  </a:lnTo>
                  <a:lnTo>
                    <a:pt x="1101" y="170"/>
                  </a:lnTo>
                  <a:lnTo>
                    <a:pt x="1056" y="170"/>
                  </a:lnTo>
                  <a:lnTo>
                    <a:pt x="1046" y="166"/>
                  </a:lnTo>
                  <a:lnTo>
                    <a:pt x="1030" y="151"/>
                  </a:lnTo>
                  <a:lnTo>
                    <a:pt x="1026" y="140"/>
                  </a:lnTo>
                  <a:lnTo>
                    <a:pt x="1026" y="112"/>
                  </a:lnTo>
                  <a:lnTo>
                    <a:pt x="1030" y="101"/>
                  </a:lnTo>
                  <a:lnTo>
                    <a:pt x="1047" y="83"/>
                  </a:lnTo>
                  <a:lnTo>
                    <a:pt x="1058" y="79"/>
                  </a:lnTo>
                  <a:lnTo>
                    <a:pt x="1100" y="79"/>
                  </a:lnTo>
                  <a:lnTo>
                    <a:pt x="1098" y="60"/>
                  </a:lnTo>
                  <a:lnTo>
                    <a:pt x="1082" y="56"/>
                  </a:lnTo>
                  <a:lnTo>
                    <a:pt x="1057" y="56"/>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10" name="Freeform 766"/>
            <p:cNvSpPr>
              <a:spLocks/>
            </p:cNvSpPr>
            <p:nvPr/>
          </p:nvSpPr>
          <p:spPr bwMode="auto">
            <a:xfrm>
              <a:off x="977" y="2967"/>
              <a:ext cx="1868" cy="253"/>
            </a:xfrm>
            <a:custGeom>
              <a:avLst/>
              <a:gdLst>
                <a:gd name="T0" fmla="+- 0 2078 977"/>
                <a:gd name="T1" fmla="*/ T0 w 1868"/>
                <a:gd name="T2" fmla="+- 0 3126 2967"/>
                <a:gd name="T3" fmla="*/ 3126 h 253"/>
                <a:gd name="T4" fmla="+- 0 2068 977"/>
                <a:gd name="T5" fmla="*/ T4 w 1868"/>
                <a:gd name="T6" fmla="+- 0 3134 2967"/>
                <a:gd name="T7" fmla="*/ 3134 h 253"/>
                <a:gd name="T8" fmla="+- 0 2058 977"/>
                <a:gd name="T9" fmla="*/ T8 w 1868"/>
                <a:gd name="T10" fmla="+- 0 3137 2967"/>
                <a:gd name="T11" fmla="*/ 3137 h 253"/>
                <a:gd name="T12" fmla="+- 0 2078 977"/>
                <a:gd name="T13" fmla="*/ T12 w 1868"/>
                <a:gd name="T14" fmla="+- 0 3137 2967"/>
                <a:gd name="T15" fmla="*/ 3137 h 253"/>
                <a:gd name="T16" fmla="+- 0 2078 977"/>
                <a:gd name="T17" fmla="*/ T16 w 1868"/>
                <a:gd name="T18" fmla="+- 0 3126 2967"/>
                <a:gd name="T19" fmla="*/ 3126 h 253"/>
              </a:gdLst>
              <a:ahLst/>
              <a:cxnLst>
                <a:cxn ang="0">
                  <a:pos x="T1" y="T3"/>
                </a:cxn>
                <a:cxn ang="0">
                  <a:pos x="T5" y="T7"/>
                </a:cxn>
                <a:cxn ang="0">
                  <a:pos x="T9" y="T11"/>
                </a:cxn>
                <a:cxn ang="0">
                  <a:pos x="T13" y="T15"/>
                </a:cxn>
                <a:cxn ang="0">
                  <a:pos x="T17" y="T19"/>
                </a:cxn>
              </a:cxnLst>
              <a:rect l="0" t="0" r="r" b="b"/>
              <a:pathLst>
                <a:path w="1868" h="253">
                  <a:moveTo>
                    <a:pt x="1101" y="159"/>
                  </a:moveTo>
                  <a:lnTo>
                    <a:pt x="1091" y="167"/>
                  </a:lnTo>
                  <a:lnTo>
                    <a:pt x="1081" y="170"/>
                  </a:lnTo>
                  <a:lnTo>
                    <a:pt x="1101" y="170"/>
                  </a:lnTo>
                  <a:lnTo>
                    <a:pt x="1101" y="159"/>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11" name="Freeform 765"/>
            <p:cNvSpPr>
              <a:spLocks/>
            </p:cNvSpPr>
            <p:nvPr/>
          </p:nvSpPr>
          <p:spPr bwMode="auto">
            <a:xfrm>
              <a:off x="977" y="2967"/>
              <a:ext cx="1868" cy="253"/>
            </a:xfrm>
            <a:custGeom>
              <a:avLst/>
              <a:gdLst>
                <a:gd name="T0" fmla="+- 0 2077 977"/>
                <a:gd name="T1" fmla="*/ T0 w 1868"/>
                <a:gd name="T2" fmla="+- 0 3046 2967"/>
                <a:gd name="T3" fmla="*/ 3046 h 253"/>
                <a:gd name="T4" fmla="+- 0 2058 977"/>
                <a:gd name="T5" fmla="*/ T4 w 1868"/>
                <a:gd name="T6" fmla="+- 0 3046 2967"/>
                <a:gd name="T7" fmla="*/ 3046 h 253"/>
                <a:gd name="T8" fmla="+- 0 2069 977"/>
                <a:gd name="T9" fmla="*/ T8 w 1868"/>
                <a:gd name="T10" fmla="+- 0 3050 2967"/>
                <a:gd name="T11" fmla="*/ 3050 h 253"/>
                <a:gd name="T12" fmla="+- 0 2078 977"/>
                <a:gd name="T13" fmla="*/ T12 w 1868"/>
                <a:gd name="T14" fmla="+- 0 3056 2967"/>
                <a:gd name="T15" fmla="*/ 3056 h 253"/>
                <a:gd name="T16" fmla="+- 0 2077 977"/>
                <a:gd name="T17" fmla="*/ T16 w 1868"/>
                <a:gd name="T18" fmla="+- 0 3046 2967"/>
                <a:gd name="T19" fmla="*/ 3046 h 253"/>
              </a:gdLst>
              <a:ahLst/>
              <a:cxnLst>
                <a:cxn ang="0">
                  <a:pos x="T1" y="T3"/>
                </a:cxn>
                <a:cxn ang="0">
                  <a:pos x="T5" y="T7"/>
                </a:cxn>
                <a:cxn ang="0">
                  <a:pos x="T9" y="T11"/>
                </a:cxn>
                <a:cxn ang="0">
                  <a:pos x="T13" y="T15"/>
                </a:cxn>
                <a:cxn ang="0">
                  <a:pos x="T17" y="T19"/>
                </a:cxn>
              </a:cxnLst>
              <a:rect l="0" t="0" r="r" b="b"/>
              <a:pathLst>
                <a:path w="1868" h="253">
                  <a:moveTo>
                    <a:pt x="1100" y="79"/>
                  </a:moveTo>
                  <a:lnTo>
                    <a:pt x="1081" y="79"/>
                  </a:lnTo>
                  <a:lnTo>
                    <a:pt x="1092" y="83"/>
                  </a:lnTo>
                  <a:lnTo>
                    <a:pt x="1101" y="89"/>
                  </a:lnTo>
                  <a:lnTo>
                    <a:pt x="1100" y="79"/>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12" name="Freeform 764"/>
            <p:cNvSpPr>
              <a:spLocks/>
            </p:cNvSpPr>
            <p:nvPr/>
          </p:nvSpPr>
          <p:spPr bwMode="auto">
            <a:xfrm>
              <a:off x="977" y="2967"/>
              <a:ext cx="1868" cy="253"/>
            </a:xfrm>
            <a:custGeom>
              <a:avLst/>
              <a:gdLst>
                <a:gd name="T0" fmla="+- 0 1850 977"/>
                <a:gd name="T1" fmla="*/ T0 w 1868"/>
                <a:gd name="T2" fmla="+- 0 3025 2967"/>
                <a:gd name="T3" fmla="*/ 3025 h 253"/>
                <a:gd name="T4" fmla="+- 0 1819 977"/>
                <a:gd name="T5" fmla="*/ T4 w 1868"/>
                <a:gd name="T6" fmla="+- 0 3025 2967"/>
                <a:gd name="T7" fmla="*/ 3025 h 253"/>
                <a:gd name="T8" fmla="+- 0 1819 977"/>
                <a:gd name="T9" fmla="*/ T8 w 1868"/>
                <a:gd name="T10" fmla="+- 0 3158 2967"/>
                <a:gd name="T11" fmla="*/ 3158 h 253"/>
                <a:gd name="T12" fmla="+- 0 1850 977"/>
                <a:gd name="T13" fmla="*/ T12 w 1868"/>
                <a:gd name="T14" fmla="+- 0 3158 2967"/>
                <a:gd name="T15" fmla="*/ 3158 h 253"/>
                <a:gd name="T16" fmla="+- 0 1850 977"/>
                <a:gd name="T17" fmla="*/ T16 w 1868"/>
                <a:gd name="T18" fmla="+- 0 3100 2967"/>
                <a:gd name="T19" fmla="*/ 3100 h 253"/>
                <a:gd name="T20" fmla="+- 0 1940 977"/>
                <a:gd name="T21" fmla="*/ T20 w 1868"/>
                <a:gd name="T22" fmla="+- 0 3100 2967"/>
                <a:gd name="T23" fmla="*/ 3100 h 253"/>
                <a:gd name="T24" fmla="+- 0 1940 977"/>
                <a:gd name="T25" fmla="*/ T24 w 1868"/>
                <a:gd name="T26" fmla="+- 0 3077 2967"/>
                <a:gd name="T27" fmla="*/ 3077 h 253"/>
                <a:gd name="T28" fmla="+- 0 1850 977"/>
                <a:gd name="T29" fmla="*/ T28 w 1868"/>
                <a:gd name="T30" fmla="+- 0 3077 2967"/>
                <a:gd name="T31" fmla="*/ 3077 h 253"/>
                <a:gd name="T32" fmla="+- 0 1850 977"/>
                <a:gd name="T33" fmla="*/ T32 w 1868"/>
                <a:gd name="T34" fmla="+- 0 3025 2967"/>
                <a:gd name="T35" fmla="*/ 302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868" h="253">
                  <a:moveTo>
                    <a:pt x="873" y="58"/>
                  </a:moveTo>
                  <a:lnTo>
                    <a:pt x="842" y="58"/>
                  </a:lnTo>
                  <a:lnTo>
                    <a:pt x="842" y="191"/>
                  </a:lnTo>
                  <a:lnTo>
                    <a:pt x="873" y="191"/>
                  </a:lnTo>
                  <a:lnTo>
                    <a:pt x="873" y="133"/>
                  </a:lnTo>
                  <a:lnTo>
                    <a:pt x="963" y="133"/>
                  </a:lnTo>
                  <a:lnTo>
                    <a:pt x="963" y="110"/>
                  </a:lnTo>
                  <a:lnTo>
                    <a:pt x="873" y="110"/>
                  </a:lnTo>
                  <a:lnTo>
                    <a:pt x="873"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13" name="Freeform 763"/>
            <p:cNvSpPr>
              <a:spLocks/>
            </p:cNvSpPr>
            <p:nvPr/>
          </p:nvSpPr>
          <p:spPr bwMode="auto">
            <a:xfrm>
              <a:off x="977" y="2967"/>
              <a:ext cx="1868" cy="253"/>
            </a:xfrm>
            <a:custGeom>
              <a:avLst/>
              <a:gdLst>
                <a:gd name="T0" fmla="+- 0 1940 977"/>
                <a:gd name="T1" fmla="*/ T0 w 1868"/>
                <a:gd name="T2" fmla="+- 0 3100 2967"/>
                <a:gd name="T3" fmla="*/ 3100 h 253"/>
                <a:gd name="T4" fmla="+- 0 1909 977"/>
                <a:gd name="T5" fmla="*/ T4 w 1868"/>
                <a:gd name="T6" fmla="+- 0 3100 2967"/>
                <a:gd name="T7" fmla="*/ 3100 h 253"/>
                <a:gd name="T8" fmla="+- 0 1909 977"/>
                <a:gd name="T9" fmla="*/ T8 w 1868"/>
                <a:gd name="T10" fmla="+- 0 3158 2967"/>
                <a:gd name="T11" fmla="*/ 3158 h 253"/>
                <a:gd name="T12" fmla="+- 0 1940 977"/>
                <a:gd name="T13" fmla="*/ T12 w 1868"/>
                <a:gd name="T14" fmla="+- 0 3158 2967"/>
                <a:gd name="T15" fmla="*/ 3158 h 253"/>
                <a:gd name="T16" fmla="+- 0 1940 977"/>
                <a:gd name="T17" fmla="*/ T16 w 1868"/>
                <a:gd name="T18" fmla="+- 0 3100 2967"/>
                <a:gd name="T19" fmla="*/ 3100 h 253"/>
              </a:gdLst>
              <a:ahLst/>
              <a:cxnLst>
                <a:cxn ang="0">
                  <a:pos x="T1" y="T3"/>
                </a:cxn>
                <a:cxn ang="0">
                  <a:pos x="T5" y="T7"/>
                </a:cxn>
                <a:cxn ang="0">
                  <a:pos x="T9" y="T11"/>
                </a:cxn>
                <a:cxn ang="0">
                  <a:pos x="T13" y="T15"/>
                </a:cxn>
                <a:cxn ang="0">
                  <a:pos x="T17" y="T19"/>
                </a:cxn>
              </a:cxnLst>
              <a:rect l="0" t="0" r="r" b="b"/>
              <a:pathLst>
                <a:path w="1868" h="253">
                  <a:moveTo>
                    <a:pt x="963" y="133"/>
                  </a:moveTo>
                  <a:lnTo>
                    <a:pt x="932" y="133"/>
                  </a:lnTo>
                  <a:lnTo>
                    <a:pt x="932" y="191"/>
                  </a:lnTo>
                  <a:lnTo>
                    <a:pt x="963" y="191"/>
                  </a:lnTo>
                  <a:lnTo>
                    <a:pt x="963" y="133"/>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14" name="Freeform 762"/>
            <p:cNvSpPr>
              <a:spLocks/>
            </p:cNvSpPr>
            <p:nvPr/>
          </p:nvSpPr>
          <p:spPr bwMode="auto">
            <a:xfrm>
              <a:off x="977" y="2967"/>
              <a:ext cx="1868" cy="253"/>
            </a:xfrm>
            <a:custGeom>
              <a:avLst/>
              <a:gdLst>
                <a:gd name="T0" fmla="+- 0 1940 977"/>
                <a:gd name="T1" fmla="*/ T0 w 1868"/>
                <a:gd name="T2" fmla="+- 0 3025 2967"/>
                <a:gd name="T3" fmla="*/ 3025 h 253"/>
                <a:gd name="T4" fmla="+- 0 1909 977"/>
                <a:gd name="T5" fmla="*/ T4 w 1868"/>
                <a:gd name="T6" fmla="+- 0 3025 2967"/>
                <a:gd name="T7" fmla="*/ 3025 h 253"/>
                <a:gd name="T8" fmla="+- 0 1909 977"/>
                <a:gd name="T9" fmla="*/ T8 w 1868"/>
                <a:gd name="T10" fmla="+- 0 3077 2967"/>
                <a:gd name="T11" fmla="*/ 3077 h 253"/>
                <a:gd name="T12" fmla="+- 0 1940 977"/>
                <a:gd name="T13" fmla="*/ T12 w 1868"/>
                <a:gd name="T14" fmla="+- 0 3077 2967"/>
                <a:gd name="T15" fmla="*/ 3077 h 253"/>
                <a:gd name="T16" fmla="+- 0 1940 977"/>
                <a:gd name="T17" fmla="*/ T16 w 1868"/>
                <a:gd name="T18" fmla="+- 0 3025 2967"/>
                <a:gd name="T19" fmla="*/ 3025 h 253"/>
              </a:gdLst>
              <a:ahLst/>
              <a:cxnLst>
                <a:cxn ang="0">
                  <a:pos x="T1" y="T3"/>
                </a:cxn>
                <a:cxn ang="0">
                  <a:pos x="T5" y="T7"/>
                </a:cxn>
                <a:cxn ang="0">
                  <a:pos x="T9" y="T11"/>
                </a:cxn>
                <a:cxn ang="0">
                  <a:pos x="T13" y="T15"/>
                </a:cxn>
                <a:cxn ang="0">
                  <a:pos x="T17" y="T19"/>
                </a:cxn>
              </a:cxnLst>
              <a:rect l="0" t="0" r="r" b="b"/>
              <a:pathLst>
                <a:path w="1868" h="253">
                  <a:moveTo>
                    <a:pt x="963" y="58"/>
                  </a:moveTo>
                  <a:lnTo>
                    <a:pt x="932" y="58"/>
                  </a:lnTo>
                  <a:lnTo>
                    <a:pt x="932" y="110"/>
                  </a:lnTo>
                  <a:lnTo>
                    <a:pt x="963" y="110"/>
                  </a:lnTo>
                  <a:lnTo>
                    <a:pt x="963"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2815" name="Freeform 761"/>
            <p:cNvSpPr>
              <a:spLocks/>
            </p:cNvSpPr>
            <p:nvPr/>
          </p:nvSpPr>
          <p:spPr bwMode="auto">
            <a:xfrm>
              <a:off x="977" y="2967"/>
              <a:ext cx="1868" cy="253"/>
            </a:xfrm>
            <a:custGeom>
              <a:avLst/>
              <a:gdLst>
                <a:gd name="T0" fmla="+- 0 1774 977"/>
                <a:gd name="T1" fmla="*/ T0 w 1868"/>
                <a:gd name="T2" fmla="+- 0 3044 2967"/>
                <a:gd name="T3" fmla="*/ 3044 h 253"/>
                <a:gd name="T4" fmla="+- 0 1743 977"/>
                <a:gd name="T5" fmla="*/ T4 w 1868"/>
                <a:gd name="T6" fmla="+- 0 3044 2967"/>
                <a:gd name="T7" fmla="*/ 3044 h 253"/>
                <a:gd name="T8" fmla="+- 0 1752 977"/>
                <a:gd name="T9" fmla="*/ T8 w 1868"/>
                <a:gd name="T10" fmla="+- 0 3054 2967"/>
                <a:gd name="T11" fmla="*/ 3054 h 253"/>
                <a:gd name="T12" fmla="+- 0 1752 977"/>
                <a:gd name="T13" fmla="*/ T12 w 1868"/>
                <a:gd name="T14" fmla="+- 0 3073 2967"/>
                <a:gd name="T15" fmla="*/ 3073 h 253"/>
                <a:gd name="T16" fmla="+- 0 1685 977"/>
                <a:gd name="T17" fmla="*/ T16 w 1868"/>
                <a:gd name="T18" fmla="+- 0 3087 2967"/>
                <a:gd name="T19" fmla="*/ 3087 h 253"/>
                <a:gd name="T20" fmla="+- 0 1667 977"/>
                <a:gd name="T21" fmla="*/ T20 w 1868"/>
                <a:gd name="T22" fmla="+- 0 3134 2967"/>
                <a:gd name="T23" fmla="*/ 3134 h 253"/>
                <a:gd name="T24" fmla="+- 0 1671 977"/>
                <a:gd name="T25" fmla="*/ T24 w 1868"/>
                <a:gd name="T26" fmla="+- 0 3144 2967"/>
                <a:gd name="T27" fmla="*/ 3144 h 253"/>
                <a:gd name="T28" fmla="+- 0 1679 977"/>
                <a:gd name="T29" fmla="*/ T28 w 1868"/>
                <a:gd name="T30" fmla="+- 0 3151 2967"/>
                <a:gd name="T31" fmla="*/ 3151 h 253"/>
                <a:gd name="T32" fmla="+- 0 1694 977"/>
                <a:gd name="T33" fmla="*/ T32 w 1868"/>
                <a:gd name="T34" fmla="+- 0 3159 2967"/>
                <a:gd name="T35" fmla="*/ 3159 h 253"/>
                <a:gd name="T36" fmla="+- 0 1718 977"/>
                <a:gd name="T37" fmla="*/ T36 w 1868"/>
                <a:gd name="T38" fmla="+- 0 3161 2967"/>
                <a:gd name="T39" fmla="*/ 3161 h 253"/>
                <a:gd name="T40" fmla="+- 0 1737 977"/>
                <a:gd name="T41" fmla="*/ T40 w 1868"/>
                <a:gd name="T42" fmla="+- 0 3153 2967"/>
                <a:gd name="T43" fmla="*/ 3153 h 253"/>
                <a:gd name="T44" fmla="+- 0 1750 977"/>
                <a:gd name="T45" fmla="*/ T44 w 1868"/>
                <a:gd name="T46" fmla="+- 0 3139 2967"/>
                <a:gd name="T47" fmla="*/ 3139 h 253"/>
                <a:gd name="T48" fmla="+- 0 1712 977"/>
                <a:gd name="T49" fmla="*/ T48 w 1868"/>
                <a:gd name="T50" fmla="+- 0 3139 2967"/>
                <a:gd name="T51" fmla="*/ 3139 h 253"/>
                <a:gd name="T52" fmla="+- 0 1707 977"/>
                <a:gd name="T53" fmla="*/ T52 w 1868"/>
                <a:gd name="T54" fmla="+- 0 3137 2967"/>
                <a:gd name="T55" fmla="*/ 3137 h 253"/>
                <a:gd name="T56" fmla="+- 0 1699 977"/>
                <a:gd name="T57" fmla="*/ T56 w 1868"/>
                <a:gd name="T58" fmla="+- 0 3129 2967"/>
                <a:gd name="T59" fmla="*/ 3129 h 253"/>
                <a:gd name="T60" fmla="+- 0 1696 977"/>
                <a:gd name="T61" fmla="*/ T60 w 1868"/>
                <a:gd name="T62" fmla="+- 0 3125 2967"/>
                <a:gd name="T63" fmla="*/ 3125 h 253"/>
                <a:gd name="T64" fmla="+- 0 1696 977"/>
                <a:gd name="T65" fmla="*/ T64 w 1868"/>
                <a:gd name="T66" fmla="+- 0 3112 2967"/>
                <a:gd name="T67" fmla="*/ 3112 h 253"/>
                <a:gd name="T68" fmla="+- 0 1699 977"/>
                <a:gd name="T69" fmla="*/ T68 w 1868"/>
                <a:gd name="T70" fmla="+- 0 3106 2967"/>
                <a:gd name="T71" fmla="*/ 3106 h 253"/>
                <a:gd name="T72" fmla="+- 0 1708 977"/>
                <a:gd name="T73" fmla="*/ T72 w 1868"/>
                <a:gd name="T74" fmla="+- 0 3100 2967"/>
                <a:gd name="T75" fmla="*/ 3100 h 253"/>
                <a:gd name="T76" fmla="+- 0 1714 977"/>
                <a:gd name="T77" fmla="*/ T76 w 1868"/>
                <a:gd name="T78" fmla="+- 0 3098 2967"/>
                <a:gd name="T79" fmla="*/ 3098 h 253"/>
                <a:gd name="T80" fmla="+- 0 1752 977"/>
                <a:gd name="T81" fmla="*/ T80 w 1868"/>
                <a:gd name="T82" fmla="+- 0 3093 2967"/>
                <a:gd name="T83" fmla="*/ 3093 h 253"/>
                <a:gd name="T84" fmla="+- 0 1781 977"/>
                <a:gd name="T85" fmla="*/ T84 w 1868"/>
                <a:gd name="T86" fmla="+- 0 3093 2967"/>
                <a:gd name="T87" fmla="*/ 3093 h 253"/>
                <a:gd name="T88" fmla="+- 0 1781 977"/>
                <a:gd name="T89" fmla="*/ T88 w 1868"/>
                <a:gd name="T90" fmla="+- 0 3070 2967"/>
                <a:gd name="T91" fmla="*/ 3070 h 253"/>
                <a:gd name="T92" fmla="+- 0 1778 977"/>
                <a:gd name="T93" fmla="*/ T92 w 1868"/>
                <a:gd name="T94" fmla="+- 0 3049 2967"/>
                <a:gd name="T95" fmla="*/ 3049 h 253"/>
                <a:gd name="T96" fmla="+- 0 1774 977"/>
                <a:gd name="T97" fmla="*/ T96 w 1868"/>
                <a:gd name="T98" fmla="+- 0 3044 2967"/>
                <a:gd name="T99" fmla="*/ 304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1868" h="253">
                  <a:moveTo>
                    <a:pt x="797" y="77"/>
                  </a:moveTo>
                  <a:lnTo>
                    <a:pt x="766" y="77"/>
                  </a:lnTo>
                  <a:lnTo>
                    <a:pt x="775" y="87"/>
                  </a:lnTo>
                  <a:lnTo>
                    <a:pt x="775" y="106"/>
                  </a:lnTo>
                  <a:lnTo>
                    <a:pt x="708" y="120"/>
                  </a:lnTo>
                  <a:lnTo>
                    <a:pt x="690" y="167"/>
                  </a:lnTo>
                  <a:lnTo>
                    <a:pt x="694" y="177"/>
                  </a:lnTo>
                  <a:lnTo>
                    <a:pt x="702" y="184"/>
                  </a:lnTo>
                  <a:lnTo>
                    <a:pt x="717" y="192"/>
                  </a:lnTo>
                  <a:lnTo>
                    <a:pt x="741" y="194"/>
                  </a:lnTo>
                  <a:lnTo>
                    <a:pt x="760" y="186"/>
                  </a:lnTo>
                  <a:lnTo>
                    <a:pt x="773" y="172"/>
                  </a:lnTo>
                  <a:lnTo>
                    <a:pt x="735" y="172"/>
                  </a:lnTo>
                  <a:lnTo>
                    <a:pt x="730" y="170"/>
                  </a:lnTo>
                  <a:lnTo>
                    <a:pt x="722" y="162"/>
                  </a:lnTo>
                  <a:lnTo>
                    <a:pt x="719" y="158"/>
                  </a:lnTo>
                  <a:lnTo>
                    <a:pt x="719" y="145"/>
                  </a:lnTo>
                  <a:lnTo>
                    <a:pt x="722" y="139"/>
                  </a:lnTo>
                  <a:lnTo>
                    <a:pt x="731" y="133"/>
                  </a:lnTo>
                  <a:lnTo>
                    <a:pt x="737" y="131"/>
                  </a:lnTo>
                  <a:lnTo>
                    <a:pt x="775" y="126"/>
                  </a:lnTo>
                  <a:lnTo>
                    <a:pt x="804" y="126"/>
                  </a:lnTo>
                  <a:lnTo>
                    <a:pt x="804" y="103"/>
                  </a:lnTo>
                  <a:lnTo>
                    <a:pt x="801" y="82"/>
                  </a:lnTo>
                  <a:lnTo>
                    <a:pt x="797" y="7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56" name="Freeform 760"/>
            <p:cNvSpPr>
              <a:spLocks/>
            </p:cNvSpPr>
            <p:nvPr/>
          </p:nvSpPr>
          <p:spPr bwMode="auto">
            <a:xfrm>
              <a:off x="977" y="2967"/>
              <a:ext cx="1868" cy="253"/>
            </a:xfrm>
            <a:custGeom>
              <a:avLst/>
              <a:gdLst>
                <a:gd name="T0" fmla="+- 0 1781 977"/>
                <a:gd name="T1" fmla="*/ T0 w 1868"/>
                <a:gd name="T2" fmla="+- 0 3137 2967"/>
                <a:gd name="T3" fmla="*/ 3137 h 253"/>
                <a:gd name="T4" fmla="+- 0 1752 977"/>
                <a:gd name="T5" fmla="*/ T4 w 1868"/>
                <a:gd name="T6" fmla="+- 0 3137 2967"/>
                <a:gd name="T7" fmla="*/ 3137 h 253"/>
                <a:gd name="T8" fmla="+- 0 1752 977"/>
                <a:gd name="T9" fmla="*/ T8 w 1868"/>
                <a:gd name="T10" fmla="+- 0 3158 2967"/>
                <a:gd name="T11" fmla="*/ 3158 h 253"/>
                <a:gd name="T12" fmla="+- 0 1781 977"/>
                <a:gd name="T13" fmla="*/ T12 w 1868"/>
                <a:gd name="T14" fmla="+- 0 3158 2967"/>
                <a:gd name="T15" fmla="*/ 3158 h 253"/>
                <a:gd name="T16" fmla="+- 0 1781 977"/>
                <a:gd name="T17" fmla="*/ T16 w 1868"/>
                <a:gd name="T18" fmla="+- 0 3137 2967"/>
                <a:gd name="T19" fmla="*/ 3137 h 253"/>
              </a:gdLst>
              <a:ahLst/>
              <a:cxnLst>
                <a:cxn ang="0">
                  <a:pos x="T1" y="T3"/>
                </a:cxn>
                <a:cxn ang="0">
                  <a:pos x="T5" y="T7"/>
                </a:cxn>
                <a:cxn ang="0">
                  <a:pos x="T9" y="T11"/>
                </a:cxn>
                <a:cxn ang="0">
                  <a:pos x="T13" y="T15"/>
                </a:cxn>
                <a:cxn ang="0">
                  <a:pos x="T17" y="T19"/>
                </a:cxn>
              </a:cxnLst>
              <a:rect l="0" t="0" r="r" b="b"/>
              <a:pathLst>
                <a:path w="1868" h="253">
                  <a:moveTo>
                    <a:pt x="804" y="170"/>
                  </a:moveTo>
                  <a:lnTo>
                    <a:pt x="775" y="170"/>
                  </a:lnTo>
                  <a:lnTo>
                    <a:pt x="775" y="191"/>
                  </a:lnTo>
                  <a:lnTo>
                    <a:pt x="804" y="191"/>
                  </a:lnTo>
                  <a:lnTo>
                    <a:pt x="804" y="170"/>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57" name="Freeform 759"/>
            <p:cNvSpPr>
              <a:spLocks/>
            </p:cNvSpPr>
            <p:nvPr/>
          </p:nvSpPr>
          <p:spPr bwMode="auto">
            <a:xfrm>
              <a:off x="977" y="2967"/>
              <a:ext cx="1868" cy="253"/>
            </a:xfrm>
            <a:custGeom>
              <a:avLst/>
              <a:gdLst>
                <a:gd name="T0" fmla="+- 0 1781 977"/>
                <a:gd name="T1" fmla="*/ T0 w 1868"/>
                <a:gd name="T2" fmla="+- 0 3093 2967"/>
                <a:gd name="T3" fmla="*/ 3093 h 253"/>
                <a:gd name="T4" fmla="+- 0 1752 977"/>
                <a:gd name="T5" fmla="*/ T4 w 1868"/>
                <a:gd name="T6" fmla="+- 0 3093 2967"/>
                <a:gd name="T7" fmla="*/ 3093 h 253"/>
                <a:gd name="T8" fmla="+- 0 1752 977"/>
                <a:gd name="T9" fmla="*/ T8 w 1868"/>
                <a:gd name="T10" fmla="+- 0 3114 2967"/>
                <a:gd name="T11" fmla="*/ 3114 h 253"/>
                <a:gd name="T12" fmla="+- 0 1749 977"/>
                <a:gd name="T13" fmla="*/ T12 w 1868"/>
                <a:gd name="T14" fmla="+- 0 3122 2967"/>
                <a:gd name="T15" fmla="*/ 3122 h 253"/>
                <a:gd name="T16" fmla="+- 0 1742 977"/>
                <a:gd name="T17" fmla="*/ T16 w 1868"/>
                <a:gd name="T18" fmla="+- 0 3129 2967"/>
                <a:gd name="T19" fmla="*/ 3129 h 253"/>
                <a:gd name="T20" fmla="+- 0 1736 977"/>
                <a:gd name="T21" fmla="*/ T20 w 1868"/>
                <a:gd name="T22" fmla="+- 0 3135 2967"/>
                <a:gd name="T23" fmla="*/ 3135 h 253"/>
                <a:gd name="T24" fmla="+- 0 1729 977"/>
                <a:gd name="T25" fmla="*/ T24 w 1868"/>
                <a:gd name="T26" fmla="+- 0 3139 2967"/>
                <a:gd name="T27" fmla="*/ 3139 h 253"/>
                <a:gd name="T28" fmla="+- 0 1750 977"/>
                <a:gd name="T29" fmla="*/ T28 w 1868"/>
                <a:gd name="T30" fmla="+- 0 3139 2967"/>
                <a:gd name="T31" fmla="*/ 3139 h 253"/>
                <a:gd name="T32" fmla="+- 0 1751 977"/>
                <a:gd name="T33" fmla="*/ T32 w 1868"/>
                <a:gd name="T34" fmla="+- 0 3137 2967"/>
                <a:gd name="T35" fmla="*/ 3137 h 253"/>
                <a:gd name="T36" fmla="+- 0 1781 977"/>
                <a:gd name="T37" fmla="*/ T36 w 1868"/>
                <a:gd name="T38" fmla="+- 0 3137 2967"/>
                <a:gd name="T39" fmla="*/ 3137 h 253"/>
                <a:gd name="T40" fmla="+- 0 1781 977"/>
                <a:gd name="T41" fmla="*/ T40 w 1868"/>
                <a:gd name="T42" fmla="+- 0 3093 2967"/>
                <a:gd name="T43" fmla="*/ 3093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1868" h="253">
                  <a:moveTo>
                    <a:pt x="804" y="126"/>
                  </a:moveTo>
                  <a:lnTo>
                    <a:pt x="775" y="126"/>
                  </a:lnTo>
                  <a:lnTo>
                    <a:pt x="775" y="147"/>
                  </a:lnTo>
                  <a:lnTo>
                    <a:pt x="772" y="155"/>
                  </a:lnTo>
                  <a:lnTo>
                    <a:pt x="765" y="162"/>
                  </a:lnTo>
                  <a:lnTo>
                    <a:pt x="759" y="168"/>
                  </a:lnTo>
                  <a:lnTo>
                    <a:pt x="752" y="172"/>
                  </a:lnTo>
                  <a:lnTo>
                    <a:pt x="773" y="172"/>
                  </a:lnTo>
                  <a:lnTo>
                    <a:pt x="774" y="170"/>
                  </a:lnTo>
                  <a:lnTo>
                    <a:pt x="804" y="170"/>
                  </a:lnTo>
                  <a:lnTo>
                    <a:pt x="804" y="126"/>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58" name="Freeform 758"/>
            <p:cNvSpPr>
              <a:spLocks/>
            </p:cNvSpPr>
            <p:nvPr/>
          </p:nvSpPr>
          <p:spPr bwMode="auto">
            <a:xfrm>
              <a:off x="977" y="2967"/>
              <a:ext cx="1868" cy="253"/>
            </a:xfrm>
            <a:custGeom>
              <a:avLst/>
              <a:gdLst>
                <a:gd name="T0" fmla="+- 0 1718 977"/>
                <a:gd name="T1" fmla="*/ T0 w 1868"/>
                <a:gd name="T2" fmla="+- 0 3023 2967"/>
                <a:gd name="T3" fmla="*/ 3023 h 253"/>
                <a:gd name="T4" fmla="+- 0 1698 977"/>
                <a:gd name="T5" fmla="*/ T4 w 1868"/>
                <a:gd name="T6" fmla="+- 0 3027 2967"/>
                <a:gd name="T7" fmla="*/ 3027 h 253"/>
                <a:gd name="T8" fmla="+- 0 1680 977"/>
                <a:gd name="T9" fmla="*/ T8 w 1868"/>
                <a:gd name="T10" fmla="+- 0 3035 2967"/>
                <a:gd name="T11" fmla="*/ 3035 h 253"/>
                <a:gd name="T12" fmla="+- 0 1686 977"/>
                <a:gd name="T13" fmla="*/ T12 w 1868"/>
                <a:gd name="T14" fmla="+- 0 3056 2967"/>
                <a:gd name="T15" fmla="*/ 3056 h 253"/>
                <a:gd name="T16" fmla="+- 0 1704 977"/>
                <a:gd name="T17" fmla="*/ T16 w 1868"/>
                <a:gd name="T18" fmla="+- 0 3048 2967"/>
                <a:gd name="T19" fmla="*/ 3048 h 253"/>
                <a:gd name="T20" fmla="+- 0 1724 977"/>
                <a:gd name="T21" fmla="*/ T20 w 1868"/>
                <a:gd name="T22" fmla="+- 0 3044 2967"/>
                <a:gd name="T23" fmla="*/ 3044 h 253"/>
                <a:gd name="T24" fmla="+- 0 1774 977"/>
                <a:gd name="T25" fmla="*/ T24 w 1868"/>
                <a:gd name="T26" fmla="+- 0 3044 2967"/>
                <a:gd name="T27" fmla="*/ 3044 h 253"/>
                <a:gd name="T28" fmla="+- 0 1767 977"/>
                <a:gd name="T29" fmla="*/ T28 w 1868"/>
                <a:gd name="T30" fmla="+- 0 3034 2967"/>
                <a:gd name="T31" fmla="*/ 3034 h 253"/>
                <a:gd name="T32" fmla="+- 0 1747 977"/>
                <a:gd name="T33" fmla="*/ T32 w 1868"/>
                <a:gd name="T34" fmla="+- 0 3025 2967"/>
                <a:gd name="T35" fmla="*/ 3025 h 253"/>
                <a:gd name="T36" fmla="+- 0 1718 977"/>
                <a:gd name="T37" fmla="*/ T36 w 1868"/>
                <a:gd name="T38" fmla="+- 0 3023 2967"/>
                <a:gd name="T39" fmla="*/ 3023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1868" h="253">
                  <a:moveTo>
                    <a:pt x="741" y="56"/>
                  </a:moveTo>
                  <a:lnTo>
                    <a:pt x="721" y="60"/>
                  </a:lnTo>
                  <a:lnTo>
                    <a:pt x="703" y="68"/>
                  </a:lnTo>
                  <a:lnTo>
                    <a:pt x="709" y="89"/>
                  </a:lnTo>
                  <a:lnTo>
                    <a:pt x="727" y="81"/>
                  </a:lnTo>
                  <a:lnTo>
                    <a:pt x="747" y="77"/>
                  </a:lnTo>
                  <a:lnTo>
                    <a:pt x="797" y="77"/>
                  </a:lnTo>
                  <a:lnTo>
                    <a:pt x="790" y="67"/>
                  </a:lnTo>
                  <a:lnTo>
                    <a:pt x="770" y="58"/>
                  </a:lnTo>
                  <a:lnTo>
                    <a:pt x="741" y="56"/>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59" name="Freeform 757"/>
            <p:cNvSpPr>
              <a:spLocks/>
            </p:cNvSpPr>
            <p:nvPr/>
          </p:nvSpPr>
          <p:spPr bwMode="auto">
            <a:xfrm>
              <a:off x="977" y="2967"/>
              <a:ext cx="1868" cy="253"/>
            </a:xfrm>
            <a:custGeom>
              <a:avLst/>
              <a:gdLst>
                <a:gd name="T0" fmla="+- 0 1506 977"/>
                <a:gd name="T1" fmla="*/ T0 w 1868"/>
                <a:gd name="T2" fmla="+- 0 3135 2967"/>
                <a:gd name="T3" fmla="*/ 3135 h 253"/>
                <a:gd name="T4" fmla="+- 0 1506 977"/>
                <a:gd name="T5" fmla="*/ T4 w 1868"/>
                <a:gd name="T6" fmla="+- 0 3158 2967"/>
                <a:gd name="T7" fmla="*/ 3158 h 253"/>
                <a:gd name="T8" fmla="+- 0 1510 977"/>
                <a:gd name="T9" fmla="*/ T8 w 1868"/>
                <a:gd name="T10" fmla="+- 0 3159 2967"/>
                <a:gd name="T11" fmla="*/ 3159 h 253"/>
                <a:gd name="T12" fmla="+- 0 1515 977"/>
                <a:gd name="T13" fmla="*/ T12 w 1868"/>
                <a:gd name="T14" fmla="+- 0 3160 2967"/>
                <a:gd name="T15" fmla="*/ 3160 h 253"/>
                <a:gd name="T16" fmla="+- 0 1530 977"/>
                <a:gd name="T17" fmla="*/ T16 w 1868"/>
                <a:gd name="T18" fmla="+- 0 3159 2967"/>
                <a:gd name="T19" fmla="*/ 3159 h 253"/>
                <a:gd name="T20" fmla="+- 0 1546 977"/>
                <a:gd name="T21" fmla="*/ T20 w 1868"/>
                <a:gd name="T22" fmla="+- 0 3149 2967"/>
                <a:gd name="T23" fmla="*/ 3149 h 253"/>
                <a:gd name="T24" fmla="+- 0 1555 977"/>
                <a:gd name="T25" fmla="*/ T24 w 1868"/>
                <a:gd name="T26" fmla="+- 0 3137 2967"/>
                <a:gd name="T27" fmla="*/ 3137 h 253"/>
                <a:gd name="T28" fmla="+- 0 1513 977"/>
                <a:gd name="T29" fmla="*/ T28 w 1868"/>
                <a:gd name="T30" fmla="+- 0 3137 2967"/>
                <a:gd name="T31" fmla="*/ 3137 h 253"/>
                <a:gd name="T32" fmla="+- 0 1509 977"/>
                <a:gd name="T33" fmla="*/ T32 w 1868"/>
                <a:gd name="T34" fmla="+- 0 3137 2967"/>
                <a:gd name="T35" fmla="*/ 3137 h 253"/>
                <a:gd name="T36" fmla="+- 0 1506 977"/>
                <a:gd name="T37" fmla="*/ T36 w 1868"/>
                <a:gd name="T38" fmla="+- 0 3135 2967"/>
                <a:gd name="T39" fmla="*/ 313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1868" h="253">
                  <a:moveTo>
                    <a:pt x="529" y="168"/>
                  </a:moveTo>
                  <a:lnTo>
                    <a:pt x="529" y="191"/>
                  </a:lnTo>
                  <a:lnTo>
                    <a:pt x="533" y="192"/>
                  </a:lnTo>
                  <a:lnTo>
                    <a:pt x="538" y="193"/>
                  </a:lnTo>
                  <a:lnTo>
                    <a:pt x="553" y="192"/>
                  </a:lnTo>
                  <a:lnTo>
                    <a:pt x="569" y="182"/>
                  </a:lnTo>
                  <a:lnTo>
                    <a:pt x="578" y="170"/>
                  </a:lnTo>
                  <a:lnTo>
                    <a:pt x="536" y="170"/>
                  </a:lnTo>
                  <a:lnTo>
                    <a:pt x="532" y="170"/>
                  </a:lnTo>
                  <a:lnTo>
                    <a:pt x="529" y="16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0" name="Freeform 756"/>
            <p:cNvSpPr>
              <a:spLocks/>
            </p:cNvSpPr>
            <p:nvPr/>
          </p:nvSpPr>
          <p:spPr bwMode="auto">
            <a:xfrm>
              <a:off x="977" y="2967"/>
              <a:ext cx="1868" cy="253"/>
            </a:xfrm>
            <a:custGeom>
              <a:avLst/>
              <a:gdLst>
                <a:gd name="T0" fmla="+- 0 1637 977"/>
                <a:gd name="T1" fmla="*/ T0 w 1868"/>
                <a:gd name="T2" fmla="+- 0 3048 2967"/>
                <a:gd name="T3" fmla="*/ 3048 h 253"/>
                <a:gd name="T4" fmla="+- 0 1606 977"/>
                <a:gd name="T5" fmla="*/ T4 w 1868"/>
                <a:gd name="T6" fmla="+- 0 3048 2967"/>
                <a:gd name="T7" fmla="*/ 3048 h 253"/>
                <a:gd name="T8" fmla="+- 0 1606 977"/>
                <a:gd name="T9" fmla="*/ T8 w 1868"/>
                <a:gd name="T10" fmla="+- 0 3158 2967"/>
                <a:gd name="T11" fmla="*/ 3158 h 253"/>
                <a:gd name="T12" fmla="+- 0 1637 977"/>
                <a:gd name="T13" fmla="*/ T12 w 1868"/>
                <a:gd name="T14" fmla="+- 0 3158 2967"/>
                <a:gd name="T15" fmla="*/ 3158 h 253"/>
                <a:gd name="T16" fmla="+- 0 1637 977"/>
                <a:gd name="T17" fmla="*/ T16 w 1868"/>
                <a:gd name="T18" fmla="+- 0 3048 2967"/>
                <a:gd name="T19" fmla="*/ 3048 h 253"/>
              </a:gdLst>
              <a:ahLst/>
              <a:cxnLst>
                <a:cxn ang="0">
                  <a:pos x="T1" y="T3"/>
                </a:cxn>
                <a:cxn ang="0">
                  <a:pos x="T5" y="T7"/>
                </a:cxn>
                <a:cxn ang="0">
                  <a:pos x="T9" y="T11"/>
                </a:cxn>
                <a:cxn ang="0">
                  <a:pos x="T13" y="T15"/>
                </a:cxn>
                <a:cxn ang="0">
                  <a:pos x="T17" y="T19"/>
                </a:cxn>
              </a:cxnLst>
              <a:rect l="0" t="0" r="r" b="b"/>
              <a:pathLst>
                <a:path w="1868" h="253">
                  <a:moveTo>
                    <a:pt x="660" y="81"/>
                  </a:moveTo>
                  <a:lnTo>
                    <a:pt x="629" y="81"/>
                  </a:lnTo>
                  <a:lnTo>
                    <a:pt x="629" y="191"/>
                  </a:lnTo>
                  <a:lnTo>
                    <a:pt x="660" y="191"/>
                  </a:lnTo>
                  <a:lnTo>
                    <a:pt x="660" y="81"/>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1" name="Freeform 755"/>
            <p:cNvSpPr>
              <a:spLocks/>
            </p:cNvSpPr>
            <p:nvPr/>
          </p:nvSpPr>
          <p:spPr bwMode="auto">
            <a:xfrm>
              <a:off x="977" y="2967"/>
              <a:ext cx="1868" cy="253"/>
            </a:xfrm>
            <a:custGeom>
              <a:avLst/>
              <a:gdLst>
                <a:gd name="T0" fmla="+- 0 1637 977"/>
                <a:gd name="T1" fmla="*/ T0 w 1868"/>
                <a:gd name="T2" fmla="+- 0 3025 2967"/>
                <a:gd name="T3" fmla="*/ 3025 h 253"/>
                <a:gd name="T4" fmla="+- 0 1550 977"/>
                <a:gd name="T5" fmla="*/ T4 w 1868"/>
                <a:gd name="T6" fmla="+- 0 3057 2967"/>
                <a:gd name="T7" fmla="*/ 3057 h 253"/>
                <a:gd name="T8" fmla="+- 0 1546 977"/>
                <a:gd name="T9" fmla="*/ T8 w 1868"/>
                <a:gd name="T10" fmla="+- 0 3086 2967"/>
                <a:gd name="T11" fmla="*/ 3086 h 253"/>
                <a:gd name="T12" fmla="+- 0 1540 977"/>
                <a:gd name="T13" fmla="*/ T12 w 1868"/>
                <a:gd name="T14" fmla="+- 0 3108 2967"/>
                <a:gd name="T15" fmla="*/ 3108 h 253"/>
                <a:gd name="T16" fmla="+- 0 1533 977"/>
                <a:gd name="T17" fmla="*/ T16 w 1868"/>
                <a:gd name="T18" fmla="+- 0 3125 2967"/>
                <a:gd name="T19" fmla="*/ 3125 h 253"/>
                <a:gd name="T20" fmla="+- 0 1525 977"/>
                <a:gd name="T21" fmla="*/ T20 w 1868"/>
                <a:gd name="T22" fmla="+- 0 3134 2967"/>
                <a:gd name="T23" fmla="*/ 3134 h 253"/>
                <a:gd name="T24" fmla="+- 0 1516 977"/>
                <a:gd name="T25" fmla="*/ T24 w 1868"/>
                <a:gd name="T26" fmla="+- 0 3137 2967"/>
                <a:gd name="T27" fmla="*/ 3137 h 253"/>
                <a:gd name="T28" fmla="+- 0 1555 977"/>
                <a:gd name="T29" fmla="*/ T28 w 1868"/>
                <a:gd name="T30" fmla="+- 0 3137 2967"/>
                <a:gd name="T31" fmla="*/ 3137 h 253"/>
                <a:gd name="T32" fmla="+- 0 1575 977"/>
                <a:gd name="T33" fmla="*/ T32 w 1868"/>
                <a:gd name="T34" fmla="+- 0 3074 2967"/>
                <a:gd name="T35" fmla="*/ 3074 h 253"/>
                <a:gd name="T36" fmla="+- 0 1578 977"/>
                <a:gd name="T37" fmla="*/ T36 w 1868"/>
                <a:gd name="T38" fmla="+- 0 3048 2967"/>
                <a:gd name="T39" fmla="*/ 3048 h 253"/>
                <a:gd name="T40" fmla="+- 0 1637 977"/>
                <a:gd name="T41" fmla="*/ T40 w 1868"/>
                <a:gd name="T42" fmla="+- 0 3048 2967"/>
                <a:gd name="T43" fmla="*/ 3048 h 253"/>
                <a:gd name="T44" fmla="+- 0 1637 977"/>
                <a:gd name="T45" fmla="*/ T44 w 1868"/>
                <a:gd name="T46" fmla="+- 0 3025 2967"/>
                <a:gd name="T47" fmla="*/ 302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Lst>
              <a:rect l="0" t="0" r="r" b="b"/>
              <a:pathLst>
                <a:path w="1868" h="253">
                  <a:moveTo>
                    <a:pt x="660" y="58"/>
                  </a:moveTo>
                  <a:lnTo>
                    <a:pt x="573" y="90"/>
                  </a:lnTo>
                  <a:lnTo>
                    <a:pt x="569" y="119"/>
                  </a:lnTo>
                  <a:lnTo>
                    <a:pt x="563" y="141"/>
                  </a:lnTo>
                  <a:lnTo>
                    <a:pt x="556" y="158"/>
                  </a:lnTo>
                  <a:lnTo>
                    <a:pt x="548" y="167"/>
                  </a:lnTo>
                  <a:lnTo>
                    <a:pt x="539" y="170"/>
                  </a:lnTo>
                  <a:lnTo>
                    <a:pt x="578" y="170"/>
                  </a:lnTo>
                  <a:lnTo>
                    <a:pt x="598" y="107"/>
                  </a:lnTo>
                  <a:lnTo>
                    <a:pt x="601" y="81"/>
                  </a:lnTo>
                  <a:lnTo>
                    <a:pt x="660" y="81"/>
                  </a:lnTo>
                  <a:lnTo>
                    <a:pt x="660"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2" name="Freeform 754"/>
            <p:cNvSpPr>
              <a:spLocks/>
            </p:cNvSpPr>
            <p:nvPr/>
          </p:nvSpPr>
          <p:spPr bwMode="auto">
            <a:xfrm>
              <a:off x="977" y="2967"/>
              <a:ext cx="1868" cy="253"/>
            </a:xfrm>
            <a:custGeom>
              <a:avLst/>
              <a:gdLst>
                <a:gd name="T0" fmla="+- 0 1389 977"/>
                <a:gd name="T1" fmla="*/ T0 w 1868"/>
                <a:gd name="T2" fmla="+- 0 3025 2967"/>
                <a:gd name="T3" fmla="*/ 3025 h 253"/>
                <a:gd name="T4" fmla="+- 0 1360 977"/>
                <a:gd name="T5" fmla="*/ T4 w 1868"/>
                <a:gd name="T6" fmla="+- 0 3025 2967"/>
                <a:gd name="T7" fmla="*/ 3025 h 253"/>
                <a:gd name="T8" fmla="+- 0 1360 977"/>
                <a:gd name="T9" fmla="*/ T8 w 1868"/>
                <a:gd name="T10" fmla="+- 0 3158 2967"/>
                <a:gd name="T11" fmla="*/ 3158 h 253"/>
                <a:gd name="T12" fmla="+- 0 1391 977"/>
                <a:gd name="T13" fmla="*/ T12 w 1868"/>
                <a:gd name="T14" fmla="+- 0 3158 2967"/>
                <a:gd name="T15" fmla="*/ 3158 h 253"/>
                <a:gd name="T16" fmla="+- 0 1417 977"/>
                <a:gd name="T17" fmla="*/ T16 w 1868"/>
                <a:gd name="T18" fmla="+- 0 3121 2967"/>
                <a:gd name="T19" fmla="*/ 3121 h 253"/>
                <a:gd name="T20" fmla="+- 0 1389 977"/>
                <a:gd name="T21" fmla="*/ T20 w 1868"/>
                <a:gd name="T22" fmla="+- 0 3121 2967"/>
                <a:gd name="T23" fmla="*/ 3121 h 253"/>
                <a:gd name="T24" fmla="+- 0 1389 977"/>
                <a:gd name="T25" fmla="*/ T24 w 1868"/>
                <a:gd name="T26" fmla="+- 0 3025 2967"/>
                <a:gd name="T27" fmla="*/ 3025 h 253"/>
              </a:gdLst>
              <a:ahLst/>
              <a:cxnLst>
                <a:cxn ang="0">
                  <a:pos x="T1" y="T3"/>
                </a:cxn>
                <a:cxn ang="0">
                  <a:pos x="T5" y="T7"/>
                </a:cxn>
                <a:cxn ang="0">
                  <a:pos x="T9" y="T11"/>
                </a:cxn>
                <a:cxn ang="0">
                  <a:pos x="T13" y="T15"/>
                </a:cxn>
                <a:cxn ang="0">
                  <a:pos x="T17" y="T19"/>
                </a:cxn>
                <a:cxn ang="0">
                  <a:pos x="T21" y="T23"/>
                </a:cxn>
                <a:cxn ang="0">
                  <a:pos x="T25" y="T27"/>
                </a:cxn>
              </a:cxnLst>
              <a:rect l="0" t="0" r="r" b="b"/>
              <a:pathLst>
                <a:path w="1868" h="253">
                  <a:moveTo>
                    <a:pt x="412" y="58"/>
                  </a:moveTo>
                  <a:lnTo>
                    <a:pt x="383" y="58"/>
                  </a:lnTo>
                  <a:lnTo>
                    <a:pt x="383" y="191"/>
                  </a:lnTo>
                  <a:lnTo>
                    <a:pt x="414" y="191"/>
                  </a:lnTo>
                  <a:lnTo>
                    <a:pt x="440" y="154"/>
                  </a:lnTo>
                  <a:lnTo>
                    <a:pt x="412" y="154"/>
                  </a:lnTo>
                  <a:lnTo>
                    <a:pt x="412"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3" name="Freeform 753"/>
            <p:cNvSpPr>
              <a:spLocks/>
            </p:cNvSpPr>
            <p:nvPr/>
          </p:nvSpPr>
          <p:spPr bwMode="auto">
            <a:xfrm>
              <a:off x="977" y="2967"/>
              <a:ext cx="1868" cy="253"/>
            </a:xfrm>
            <a:custGeom>
              <a:avLst/>
              <a:gdLst>
                <a:gd name="T0" fmla="+- 0 1484 977"/>
                <a:gd name="T1" fmla="*/ T0 w 1868"/>
                <a:gd name="T2" fmla="+- 0 3061 2967"/>
                <a:gd name="T3" fmla="*/ 3061 h 253"/>
                <a:gd name="T4" fmla="+- 0 1456 977"/>
                <a:gd name="T5" fmla="*/ T4 w 1868"/>
                <a:gd name="T6" fmla="+- 0 3061 2967"/>
                <a:gd name="T7" fmla="*/ 3061 h 253"/>
                <a:gd name="T8" fmla="+- 0 1456 977"/>
                <a:gd name="T9" fmla="*/ T8 w 1868"/>
                <a:gd name="T10" fmla="+- 0 3158 2967"/>
                <a:gd name="T11" fmla="*/ 3158 h 253"/>
                <a:gd name="T12" fmla="+- 0 1484 977"/>
                <a:gd name="T13" fmla="*/ T12 w 1868"/>
                <a:gd name="T14" fmla="+- 0 3158 2967"/>
                <a:gd name="T15" fmla="*/ 3158 h 253"/>
                <a:gd name="T16" fmla="+- 0 1484 977"/>
                <a:gd name="T17" fmla="*/ T16 w 1868"/>
                <a:gd name="T18" fmla="+- 0 3061 2967"/>
                <a:gd name="T19" fmla="*/ 3061 h 253"/>
              </a:gdLst>
              <a:ahLst/>
              <a:cxnLst>
                <a:cxn ang="0">
                  <a:pos x="T1" y="T3"/>
                </a:cxn>
                <a:cxn ang="0">
                  <a:pos x="T5" y="T7"/>
                </a:cxn>
                <a:cxn ang="0">
                  <a:pos x="T9" y="T11"/>
                </a:cxn>
                <a:cxn ang="0">
                  <a:pos x="T13" y="T15"/>
                </a:cxn>
                <a:cxn ang="0">
                  <a:pos x="T17" y="T19"/>
                </a:cxn>
              </a:cxnLst>
              <a:rect l="0" t="0" r="r" b="b"/>
              <a:pathLst>
                <a:path w="1868" h="253">
                  <a:moveTo>
                    <a:pt x="507" y="94"/>
                  </a:moveTo>
                  <a:lnTo>
                    <a:pt x="479" y="94"/>
                  </a:lnTo>
                  <a:lnTo>
                    <a:pt x="479" y="191"/>
                  </a:lnTo>
                  <a:lnTo>
                    <a:pt x="507" y="191"/>
                  </a:lnTo>
                  <a:lnTo>
                    <a:pt x="507" y="94"/>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4" name="Freeform 752"/>
            <p:cNvSpPr>
              <a:spLocks/>
            </p:cNvSpPr>
            <p:nvPr/>
          </p:nvSpPr>
          <p:spPr bwMode="auto">
            <a:xfrm>
              <a:off x="977" y="2967"/>
              <a:ext cx="1868" cy="253"/>
            </a:xfrm>
            <a:custGeom>
              <a:avLst/>
              <a:gdLst>
                <a:gd name="T0" fmla="+- 0 1484 977"/>
                <a:gd name="T1" fmla="*/ T0 w 1868"/>
                <a:gd name="T2" fmla="+- 0 3025 2967"/>
                <a:gd name="T3" fmla="*/ 3025 h 253"/>
                <a:gd name="T4" fmla="+- 0 1453 977"/>
                <a:gd name="T5" fmla="*/ T4 w 1868"/>
                <a:gd name="T6" fmla="+- 0 3025 2967"/>
                <a:gd name="T7" fmla="*/ 3025 h 253"/>
                <a:gd name="T8" fmla="+- 0 1395 977"/>
                <a:gd name="T9" fmla="*/ T8 w 1868"/>
                <a:gd name="T10" fmla="+- 0 3109 2967"/>
                <a:gd name="T11" fmla="*/ 3109 h 253"/>
                <a:gd name="T12" fmla="+- 0 1392 977"/>
                <a:gd name="T13" fmla="*/ T12 w 1868"/>
                <a:gd name="T14" fmla="+- 0 3115 2967"/>
                <a:gd name="T15" fmla="*/ 3115 h 253"/>
                <a:gd name="T16" fmla="+- 0 1390 977"/>
                <a:gd name="T17" fmla="*/ T16 w 1868"/>
                <a:gd name="T18" fmla="+- 0 3119 2967"/>
                <a:gd name="T19" fmla="*/ 3119 h 253"/>
                <a:gd name="T20" fmla="+- 0 1389 977"/>
                <a:gd name="T21" fmla="*/ T20 w 1868"/>
                <a:gd name="T22" fmla="+- 0 3121 2967"/>
                <a:gd name="T23" fmla="*/ 3121 h 253"/>
                <a:gd name="T24" fmla="+- 0 1417 977"/>
                <a:gd name="T25" fmla="*/ T24 w 1868"/>
                <a:gd name="T26" fmla="+- 0 3121 2967"/>
                <a:gd name="T27" fmla="*/ 3121 h 253"/>
                <a:gd name="T28" fmla="+- 0 1448 977"/>
                <a:gd name="T29" fmla="*/ T28 w 1868"/>
                <a:gd name="T30" fmla="+- 0 3075 2967"/>
                <a:gd name="T31" fmla="*/ 3075 h 253"/>
                <a:gd name="T32" fmla="+- 0 1452 977"/>
                <a:gd name="T33" fmla="*/ T32 w 1868"/>
                <a:gd name="T34" fmla="+- 0 3069 2967"/>
                <a:gd name="T35" fmla="*/ 3069 h 253"/>
                <a:gd name="T36" fmla="+- 0 1454 977"/>
                <a:gd name="T37" fmla="*/ T36 w 1868"/>
                <a:gd name="T38" fmla="+- 0 3064 2967"/>
                <a:gd name="T39" fmla="*/ 3064 h 253"/>
                <a:gd name="T40" fmla="+- 0 1456 977"/>
                <a:gd name="T41" fmla="*/ T40 w 1868"/>
                <a:gd name="T42" fmla="+- 0 3061 2967"/>
                <a:gd name="T43" fmla="*/ 3061 h 253"/>
                <a:gd name="T44" fmla="+- 0 1484 977"/>
                <a:gd name="T45" fmla="*/ T44 w 1868"/>
                <a:gd name="T46" fmla="+- 0 3061 2967"/>
                <a:gd name="T47" fmla="*/ 3061 h 253"/>
                <a:gd name="T48" fmla="+- 0 1484 977"/>
                <a:gd name="T49" fmla="*/ T48 w 1868"/>
                <a:gd name="T50" fmla="+- 0 3025 2967"/>
                <a:gd name="T51" fmla="*/ 302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1868" h="253">
                  <a:moveTo>
                    <a:pt x="507" y="58"/>
                  </a:moveTo>
                  <a:lnTo>
                    <a:pt x="476" y="58"/>
                  </a:lnTo>
                  <a:lnTo>
                    <a:pt x="418" y="142"/>
                  </a:lnTo>
                  <a:lnTo>
                    <a:pt x="415" y="148"/>
                  </a:lnTo>
                  <a:lnTo>
                    <a:pt x="413" y="152"/>
                  </a:lnTo>
                  <a:lnTo>
                    <a:pt x="412" y="154"/>
                  </a:lnTo>
                  <a:lnTo>
                    <a:pt x="440" y="154"/>
                  </a:lnTo>
                  <a:lnTo>
                    <a:pt x="471" y="108"/>
                  </a:lnTo>
                  <a:lnTo>
                    <a:pt x="475" y="102"/>
                  </a:lnTo>
                  <a:lnTo>
                    <a:pt x="477" y="97"/>
                  </a:lnTo>
                  <a:lnTo>
                    <a:pt x="479" y="94"/>
                  </a:lnTo>
                  <a:lnTo>
                    <a:pt x="507" y="94"/>
                  </a:lnTo>
                  <a:lnTo>
                    <a:pt x="507"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5" name="Freeform 751"/>
            <p:cNvSpPr>
              <a:spLocks/>
            </p:cNvSpPr>
            <p:nvPr/>
          </p:nvSpPr>
          <p:spPr bwMode="auto">
            <a:xfrm>
              <a:off x="977" y="2967"/>
              <a:ext cx="1868" cy="253"/>
            </a:xfrm>
            <a:custGeom>
              <a:avLst/>
              <a:gdLst>
                <a:gd name="T0" fmla="+- 0 1227 977"/>
                <a:gd name="T1" fmla="*/ T0 w 1868"/>
                <a:gd name="T2" fmla="+- 0 3025 2967"/>
                <a:gd name="T3" fmla="*/ 3025 h 253"/>
                <a:gd name="T4" fmla="+- 0 1196 977"/>
                <a:gd name="T5" fmla="*/ T4 w 1868"/>
                <a:gd name="T6" fmla="+- 0 3025 2967"/>
                <a:gd name="T7" fmla="*/ 3025 h 253"/>
                <a:gd name="T8" fmla="+- 0 1196 977"/>
                <a:gd name="T9" fmla="*/ T8 w 1868"/>
                <a:gd name="T10" fmla="+- 0 3219 2967"/>
                <a:gd name="T11" fmla="*/ 3219 h 253"/>
                <a:gd name="T12" fmla="+- 0 1227 977"/>
                <a:gd name="T13" fmla="*/ T12 w 1868"/>
                <a:gd name="T14" fmla="+- 0 3219 2967"/>
                <a:gd name="T15" fmla="*/ 3219 h 253"/>
                <a:gd name="T16" fmla="+- 0 1227 977"/>
                <a:gd name="T17" fmla="*/ T16 w 1868"/>
                <a:gd name="T18" fmla="+- 0 3139 2967"/>
                <a:gd name="T19" fmla="*/ 3139 h 253"/>
                <a:gd name="T20" fmla="+- 0 1311 977"/>
                <a:gd name="T21" fmla="*/ T20 w 1868"/>
                <a:gd name="T22" fmla="+- 0 3139 2967"/>
                <a:gd name="T23" fmla="*/ 3139 h 253"/>
                <a:gd name="T24" fmla="+- 0 1312 977"/>
                <a:gd name="T25" fmla="*/ T24 w 1868"/>
                <a:gd name="T26" fmla="+- 0 3137 2967"/>
                <a:gd name="T27" fmla="*/ 3137 h 253"/>
                <a:gd name="T28" fmla="+- 0 1251 977"/>
                <a:gd name="T29" fmla="*/ T28 w 1868"/>
                <a:gd name="T30" fmla="+- 0 3137 2967"/>
                <a:gd name="T31" fmla="*/ 3137 h 253"/>
                <a:gd name="T32" fmla="+- 0 1243 977"/>
                <a:gd name="T33" fmla="*/ T32 w 1868"/>
                <a:gd name="T34" fmla="+- 0 3134 2967"/>
                <a:gd name="T35" fmla="*/ 3134 h 253"/>
                <a:gd name="T36" fmla="+- 0 1230 977"/>
                <a:gd name="T37" fmla="*/ T36 w 1868"/>
                <a:gd name="T38" fmla="+- 0 3121 2967"/>
                <a:gd name="T39" fmla="*/ 3121 h 253"/>
                <a:gd name="T40" fmla="+- 0 1227 977"/>
                <a:gd name="T41" fmla="*/ T40 w 1868"/>
                <a:gd name="T42" fmla="+- 0 3112 2967"/>
                <a:gd name="T43" fmla="*/ 3112 h 253"/>
                <a:gd name="T44" fmla="+- 0 1227 977"/>
                <a:gd name="T45" fmla="*/ T44 w 1868"/>
                <a:gd name="T46" fmla="+- 0 3075 2967"/>
                <a:gd name="T47" fmla="*/ 3075 h 253"/>
                <a:gd name="T48" fmla="+- 0 1230 977"/>
                <a:gd name="T49" fmla="*/ T48 w 1868"/>
                <a:gd name="T50" fmla="+- 0 3065 2967"/>
                <a:gd name="T51" fmla="*/ 3065 h 253"/>
                <a:gd name="T52" fmla="+- 0 1237 977"/>
                <a:gd name="T53" fmla="*/ T52 w 1868"/>
                <a:gd name="T54" fmla="+- 0 3057 2967"/>
                <a:gd name="T55" fmla="*/ 3057 h 253"/>
                <a:gd name="T56" fmla="+- 0 1244 977"/>
                <a:gd name="T57" fmla="*/ T56 w 1868"/>
                <a:gd name="T58" fmla="+- 0 3050 2967"/>
                <a:gd name="T59" fmla="*/ 3050 h 253"/>
                <a:gd name="T60" fmla="+- 0 1247 977"/>
                <a:gd name="T61" fmla="*/ T60 w 1868"/>
                <a:gd name="T62" fmla="+- 0 3049 2967"/>
                <a:gd name="T63" fmla="*/ 3049 h 253"/>
                <a:gd name="T64" fmla="+- 0 1227 977"/>
                <a:gd name="T65" fmla="*/ T64 w 1868"/>
                <a:gd name="T66" fmla="+- 0 3049 2967"/>
                <a:gd name="T67" fmla="*/ 3049 h 253"/>
                <a:gd name="T68" fmla="+- 0 1227 977"/>
                <a:gd name="T69" fmla="*/ T68 w 1868"/>
                <a:gd name="T70" fmla="+- 0 3025 2967"/>
                <a:gd name="T71" fmla="*/ 3025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Lst>
              <a:rect l="0" t="0" r="r" b="b"/>
              <a:pathLst>
                <a:path w="1868" h="253">
                  <a:moveTo>
                    <a:pt x="250" y="58"/>
                  </a:moveTo>
                  <a:lnTo>
                    <a:pt x="219" y="58"/>
                  </a:lnTo>
                  <a:lnTo>
                    <a:pt x="219" y="252"/>
                  </a:lnTo>
                  <a:lnTo>
                    <a:pt x="250" y="252"/>
                  </a:lnTo>
                  <a:lnTo>
                    <a:pt x="250" y="172"/>
                  </a:lnTo>
                  <a:lnTo>
                    <a:pt x="334" y="172"/>
                  </a:lnTo>
                  <a:lnTo>
                    <a:pt x="335" y="170"/>
                  </a:lnTo>
                  <a:lnTo>
                    <a:pt x="274" y="170"/>
                  </a:lnTo>
                  <a:lnTo>
                    <a:pt x="266" y="167"/>
                  </a:lnTo>
                  <a:lnTo>
                    <a:pt x="253" y="154"/>
                  </a:lnTo>
                  <a:lnTo>
                    <a:pt x="250" y="145"/>
                  </a:lnTo>
                  <a:lnTo>
                    <a:pt x="250" y="108"/>
                  </a:lnTo>
                  <a:lnTo>
                    <a:pt x="253" y="98"/>
                  </a:lnTo>
                  <a:lnTo>
                    <a:pt x="260" y="90"/>
                  </a:lnTo>
                  <a:lnTo>
                    <a:pt x="267" y="83"/>
                  </a:lnTo>
                  <a:lnTo>
                    <a:pt x="270" y="82"/>
                  </a:lnTo>
                  <a:lnTo>
                    <a:pt x="250" y="82"/>
                  </a:lnTo>
                  <a:lnTo>
                    <a:pt x="250" y="58"/>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6" name="Freeform 750"/>
            <p:cNvSpPr>
              <a:spLocks/>
            </p:cNvSpPr>
            <p:nvPr/>
          </p:nvSpPr>
          <p:spPr bwMode="auto">
            <a:xfrm>
              <a:off x="977" y="2967"/>
              <a:ext cx="1868" cy="253"/>
            </a:xfrm>
            <a:custGeom>
              <a:avLst/>
              <a:gdLst>
                <a:gd name="T0" fmla="+- 0 1311 977"/>
                <a:gd name="T1" fmla="*/ T0 w 1868"/>
                <a:gd name="T2" fmla="+- 0 3139 2967"/>
                <a:gd name="T3" fmla="*/ 3139 h 253"/>
                <a:gd name="T4" fmla="+- 0 1228 977"/>
                <a:gd name="T5" fmla="*/ T4 w 1868"/>
                <a:gd name="T6" fmla="+- 0 3139 2967"/>
                <a:gd name="T7" fmla="*/ 3139 h 253"/>
                <a:gd name="T8" fmla="+- 0 1233 977"/>
                <a:gd name="T9" fmla="*/ T8 w 1868"/>
                <a:gd name="T10" fmla="+- 0 3146 2967"/>
                <a:gd name="T11" fmla="*/ 3146 h 253"/>
                <a:gd name="T12" fmla="+- 0 1249 977"/>
                <a:gd name="T13" fmla="*/ T12 w 1868"/>
                <a:gd name="T14" fmla="+- 0 3157 2967"/>
                <a:gd name="T15" fmla="*/ 3157 h 253"/>
                <a:gd name="T16" fmla="+- 0 1271 977"/>
                <a:gd name="T17" fmla="*/ T16 w 1868"/>
                <a:gd name="T18" fmla="+- 0 3161 2967"/>
                <a:gd name="T19" fmla="*/ 3161 h 253"/>
                <a:gd name="T20" fmla="+- 0 1287 977"/>
                <a:gd name="T21" fmla="*/ T20 w 1868"/>
                <a:gd name="T22" fmla="+- 0 3158 2967"/>
                <a:gd name="T23" fmla="*/ 3158 h 253"/>
                <a:gd name="T24" fmla="+- 0 1304 977"/>
                <a:gd name="T25" fmla="*/ T24 w 1868"/>
                <a:gd name="T26" fmla="+- 0 3147 2967"/>
                <a:gd name="T27" fmla="*/ 3147 h 253"/>
                <a:gd name="T28" fmla="+- 0 1311 977"/>
                <a:gd name="T29" fmla="*/ T28 w 1868"/>
                <a:gd name="T30" fmla="+- 0 3139 2967"/>
                <a:gd name="T31" fmla="*/ 3139 h 253"/>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1868" h="253">
                  <a:moveTo>
                    <a:pt x="334" y="172"/>
                  </a:moveTo>
                  <a:lnTo>
                    <a:pt x="251" y="172"/>
                  </a:lnTo>
                  <a:lnTo>
                    <a:pt x="256" y="179"/>
                  </a:lnTo>
                  <a:lnTo>
                    <a:pt x="272" y="190"/>
                  </a:lnTo>
                  <a:lnTo>
                    <a:pt x="294" y="194"/>
                  </a:lnTo>
                  <a:lnTo>
                    <a:pt x="310" y="191"/>
                  </a:lnTo>
                  <a:lnTo>
                    <a:pt x="327" y="180"/>
                  </a:lnTo>
                  <a:lnTo>
                    <a:pt x="334" y="172"/>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7" name="Freeform 749"/>
            <p:cNvSpPr>
              <a:spLocks/>
            </p:cNvSpPr>
            <p:nvPr/>
          </p:nvSpPr>
          <p:spPr bwMode="auto">
            <a:xfrm>
              <a:off x="977" y="2967"/>
              <a:ext cx="1868" cy="253"/>
            </a:xfrm>
            <a:custGeom>
              <a:avLst/>
              <a:gdLst>
                <a:gd name="T0" fmla="+- 0 1316 977"/>
                <a:gd name="T1" fmla="*/ T0 w 1868"/>
                <a:gd name="T2" fmla="+- 0 3046 2967"/>
                <a:gd name="T3" fmla="*/ 3046 h 253"/>
                <a:gd name="T4" fmla="+- 0 1274 977"/>
                <a:gd name="T5" fmla="*/ T4 w 1868"/>
                <a:gd name="T6" fmla="+- 0 3046 2967"/>
                <a:gd name="T7" fmla="*/ 3046 h 253"/>
                <a:gd name="T8" fmla="+- 0 1282 977"/>
                <a:gd name="T9" fmla="*/ T8 w 1868"/>
                <a:gd name="T10" fmla="+- 0 3050 2967"/>
                <a:gd name="T11" fmla="*/ 3050 h 253"/>
                <a:gd name="T12" fmla="+- 0 1294 977"/>
                <a:gd name="T13" fmla="*/ T12 w 1868"/>
                <a:gd name="T14" fmla="+- 0 3065 2967"/>
                <a:gd name="T15" fmla="*/ 3065 h 253"/>
                <a:gd name="T16" fmla="+- 0 1297 977"/>
                <a:gd name="T17" fmla="*/ T16 w 1868"/>
                <a:gd name="T18" fmla="+- 0 3075 2967"/>
                <a:gd name="T19" fmla="*/ 3075 h 253"/>
                <a:gd name="T20" fmla="+- 0 1297 977"/>
                <a:gd name="T21" fmla="*/ T20 w 1868"/>
                <a:gd name="T22" fmla="+- 0 3104 2967"/>
                <a:gd name="T23" fmla="*/ 3104 h 253"/>
                <a:gd name="T24" fmla="+- 0 1294 977"/>
                <a:gd name="T25" fmla="*/ T24 w 1868"/>
                <a:gd name="T26" fmla="+- 0 3116 2967"/>
                <a:gd name="T27" fmla="*/ 3116 h 253"/>
                <a:gd name="T28" fmla="+- 0 1281 977"/>
                <a:gd name="T29" fmla="*/ T28 w 1868"/>
                <a:gd name="T30" fmla="+- 0 3133 2967"/>
                <a:gd name="T31" fmla="*/ 3133 h 253"/>
                <a:gd name="T32" fmla="+- 0 1272 977"/>
                <a:gd name="T33" fmla="*/ T32 w 1868"/>
                <a:gd name="T34" fmla="+- 0 3137 2967"/>
                <a:gd name="T35" fmla="*/ 3137 h 253"/>
                <a:gd name="T36" fmla="+- 0 1312 977"/>
                <a:gd name="T37" fmla="*/ T36 w 1868"/>
                <a:gd name="T38" fmla="+- 0 3137 2967"/>
                <a:gd name="T39" fmla="*/ 3137 h 253"/>
                <a:gd name="T40" fmla="+- 0 1321 977"/>
                <a:gd name="T41" fmla="*/ T40 w 1868"/>
                <a:gd name="T42" fmla="+- 0 3127 2967"/>
                <a:gd name="T43" fmla="*/ 3127 h 253"/>
                <a:gd name="T44" fmla="+- 0 1327 977"/>
                <a:gd name="T45" fmla="*/ T44 w 1868"/>
                <a:gd name="T46" fmla="+- 0 3108 2967"/>
                <a:gd name="T47" fmla="*/ 3108 h 253"/>
                <a:gd name="T48" fmla="+- 0 1329 977"/>
                <a:gd name="T49" fmla="*/ T48 w 1868"/>
                <a:gd name="T50" fmla="+- 0 3085 2967"/>
                <a:gd name="T51" fmla="*/ 3085 h 253"/>
                <a:gd name="T52" fmla="+- 0 1327 977"/>
                <a:gd name="T53" fmla="*/ T52 w 1868"/>
                <a:gd name="T54" fmla="+- 0 3067 2967"/>
                <a:gd name="T55" fmla="*/ 3067 h 253"/>
                <a:gd name="T56" fmla="+- 0 1319 977"/>
                <a:gd name="T57" fmla="*/ T56 w 1868"/>
                <a:gd name="T58" fmla="+- 0 3050 2967"/>
                <a:gd name="T59" fmla="*/ 3050 h 253"/>
                <a:gd name="T60" fmla="+- 0 1316 977"/>
                <a:gd name="T61" fmla="*/ T60 w 1868"/>
                <a:gd name="T62" fmla="+- 0 3046 2967"/>
                <a:gd name="T63" fmla="*/ 3046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Lst>
              <a:rect l="0" t="0" r="r" b="b"/>
              <a:pathLst>
                <a:path w="1868" h="253">
                  <a:moveTo>
                    <a:pt x="339" y="79"/>
                  </a:moveTo>
                  <a:lnTo>
                    <a:pt x="297" y="79"/>
                  </a:lnTo>
                  <a:lnTo>
                    <a:pt x="305" y="83"/>
                  </a:lnTo>
                  <a:lnTo>
                    <a:pt x="317" y="98"/>
                  </a:lnTo>
                  <a:lnTo>
                    <a:pt x="320" y="108"/>
                  </a:lnTo>
                  <a:lnTo>
                    <a:pt x="320" y="137"/>
                  </a:lnTo>
                  <a:lnTo>
                    <a:pt x="317" y="149"/>
                  </a:lnTo>
                  <a:lnTo>
                    <a:pt x="304" y="166"/>
                  </a:lnTo>
                  <a:lnTo>
                    <a:pt x="295" y="170"/>
                  </a:lnTo>
                  <a:lnTo>
                    <a:pt x="335" y="170"/>
                  </a:lnTo>
                  <a:lnTo>
                    <a:pt x="344" y="160"/>
                  </a:lnTo>
                  <a:lnTo>
                    <a:pt x="350" y="141"/>
                  </a:lnTo>
                  <a:lnTo>
                    <a:pt x="352" y="118"/>
                  </a:lnTo>
                  <a:lnTo>
                    <a:pt x="350" y="100"/>
                  </a:lnTo>
                  <a:lnTo>
                    <a:pt x="342" y="83"/>
                  </a:lnTo>
                  <a:lnTo>
                    <a:pt x="339" y="79"/>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8" name="Freeform 748"/>
            <p:cNvSpPr>
              <a:spLocks/>
            </p:cNvSpPr>
            <p:nvPr/>
          </p:nvSpPr>
          <p:spPr bwMode="auto">
            <a:xfrm>
              <a:off x="977" y="2967"/>
              <a:ext cx="1868" cy="253"/>
            </a:xfrm>
            <a:custGeom>
              <a:avLst/>
              <a:gdLst>
                <a:gd name="T0" fmla="+- 0 1260 977"/>
                <a:gd name="T1" fmla="*/ T0 w 1868"/>
                <a:gd name="T2" fmla="+- 0 3024 2967"/>
                <a:gd name="T3" fmla="*/ 3024 h 253"/>
                <a:gd name="T4" fmla="+- 0 1242 977"/>
                <a:gd name="T5" fmla="*/ T4 w 1868"/>
                <a:gd name="T6" fmla="+- 0 3032 2967"/>
                <a:gd name="T7" fmla="*/ 3032 h 253"/>
                <a:gd name="T8" fmla="+- 0 1228 977"/>
                <a:gd name="T9" fmla="*/ T8 w 1868"/>
                <a:gd name="T10" fmla="+- 0 3049 2967"/>
                <a:gd name="T11" fmla="*/ 3049 h 253"/>
                <a:gd name="T12" fmla="+- 0 1247 977"/>
                <a:gd name="T13" fmla="*/ T12 w 1868"/>
                <a:gd name="T14" fmla="+- 0 3049 2967"/>
                <a:gd name="T15" fmla="*/ 3049 h 253"/>
                <a:gd name="T16" fmla="+- 0 1253 977"/>
                <a:gd name="T17" fmla="*/ T16 w 1868"/>
                <a:gd name="T18" fmla="+- 0 3046 2967"/>
                <a:gd name="T19" fmla="*/ 3046 h 253"/>
                <a:gd name="T20" fmla="+- 0 1316 977"/>
                <a:gd name="T21" fmla="*/ T20 w 1868"/>
                <a:gd name="T22" fmla="+- 0 3046 2967"/>
                <a:gd name="T23" fmla="*/ 3046 h 253"/>
                <a:gd name="T24" fmla="+- 0 1304 977"/>
                <a:gd name="T25" fmla="*/ T24 w 1868"/>
                <a:gd name="T26" fmla="+- 0 3031 2967"/>
                <a:gd name="T27" fmla="*/ 3031 h 253"/>
                <a:gd name="T28" fmla="+- 0 1287 977"/>
                <a:gd name="T29" fmla="*/ T28 w 1868"/>
                <a:gd name="T30" fmla="+- 0 3025 2967"/>
                <a:gd name="T31" fmla="*/ 3025 h 253"/>
                <a:gd name="T32" fmla="+- 0 1260 977"/>
                <a:gd name="T33" fmla="*/ T32 w 1868"/>
                <a:gd name="T34" fmla="+- 0 3024 2967"/>
                <a:gd name="T35" fmla="*/ 302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868" h="253">
                  <a:moveTo>
                    <a:pt x="283" y="57"/>
                  </a:moveTo>
                  <a:lnTo>
                    <a:pt x="265" y="65"/>
                  </a:lnTo>
                  <a:lnTo>
                    <a:pt x="251" y="82"/>
                  </a:lnTo>
                  <a:lnTo>
                    <a:pt x="270" y="82"/>
                  </a:lnTo>
                  <a:lnTo>
                    <a:pt x="276" y="79"/>
                  </a:lnTo>
                  <a:lnTo>
                    <a:pt x="339" y="79"/>
                  </a:lnTo>
                  <a:lnTo>
                    <a:pt x="327" y="64"/>
                  </a:lnTo>
                  <a:lnTo>
                    <a:pt x="310" y="58"/>
                  </a:lnTo>
                  <a:lnTo>
                    <a:pt x="283" y="5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69" name="Freeform 747"/>
            <p:cNvSpPr>
              <a:spLocks/>
            </p:cNvSpPr>
            <p:nvPr/>
          </p:nvSpPr>
          <p:spPr bwMode="auto">
            <a:xfrm>
              <a:off x="977" y="2967"/>
              <a:ext cx="1868" cy="253"/>
            </a:xfrm>
            <a:custGeom>
              <a:avLst/>
              <a:gdLst>
                <a:gd name="T0" fmla="+- 0 1086 977"/>
                <a:gd name="T1" fmla="*/ T0 w 1868"/>
                <a:gd name="T2" fmla="+- 0 2967 2967"/>
                <a:gd name="T3" fmla="*/ 2967 h 253"/>
                <a:gd name="T4" fmla="+- 0 1056 977"/>
                <a:gd name="T5" fmla="*/ T4 w 1868"/>
                <a:gd name="T6" fmla="+- 0 2967 2967"/>
                <a:gd name="T7" fmla="*/ 2967 h 253"/>
                <a:gd name="T8" fmla="+- 0 1056 977"/>
                <a:gd name="T9" fmla="*/ T8 w 1868"/>
                <a:gd name="T10" fmla="+- 0 2990 2967"/>
                <a:gd name="T11" fmla="*/ 2990 h 253"/>
                <a:gd name="T12" fmla="+- 0 1048 977"/>
                <a:gd name="T13" fmla="*/ T12 w 1868"/>
                <a:gd name="T14" fmla="+- 0 2990 2967"/>
                <a:gd name="T15" fmla="*/ 2990 h 253"/>
                <a:gd name="T16" fmla="+- 0 993 977"/>
                <a:gd name="T17" fmla="*/ T16 w 1868"/>
                <a:gd name="T18" fmla="+- 0 3014 2967"/>
                <a:gd name="T19" fmla="*/ 3014 h 253"/>
                <a:gd name="T20" fmla="+- 0 977 977"/>
                <a:gd name="T21" fmla="*/ T20 w 1868"/>
                <a:gd name="T22" fmla="+- 0 3073 2967"/>
                <a:gd name="T23" fmla="*/ 3073 h 253"/>
                <a:gd name="T24" fmla="+- 0 982 977"/>
                <a:gd name="T25" fmla="*/ T24 w 1868"/>
                <a:gd name="T26" fmla="+- 0 3089 2967"/>
                <a:gd name="T27" fmla="*/ 3089 h 253"/>
                <a:gd name="T28" fmla="+- 0 993 977"/>
                <a:gd name="T29" fmla="*/ T28 w 1868"/>
                <a:gd name="T30" fmla="+- 0 3106 2967"/>
                <a:gd name="T31" fmla="*/ 3106 h 253"/>
                <a:gd name="T32" fmla="+- 0 1013 977"/>
                <a:gd name="T33" fmla="*/ T32 w 1868"/>
                <a:gd name="T34" fmla="+- 0 3126 2967"/>
                <a:gd name="T35" fmla="*/ 3126 h 253"/>
                <a:gd name="T36" fmla="+- 0 1031 977"/>
                <a:gd name="T37" fmla="*/ T36 w 1868"/>
                <a:gd name="T38" fmla="+- 0 3133 2967"/>
                <a:gd name="T39" fmla="*/ 3133 h 253"/>
                <a:gd name="T40" fmla="+- 0 1053 977"/>
                <a:gd name="T41" fmla="*/ T40 w 1868"/>
                <a:gd name="T42" fmla="+- 0 3136 2967"/>
                <a:gd name="T43" fmla="*/ 3136 h 253"/>
                <a:gd name="T44" fmla="+- 0 1056 977"/>
                <a:gd name="T45" fmla="*/ T44 w 1868"/>
                <a:gd name="T46" fmla="+- 0 3136 2967"/>
                <a:gd name="T47" fmla="*/ 3136 h 253"/>
                <a:gd name="T48" fmla="+- 0 1056 977"/>
                <a:gd name="T49" fmla="*/ T48 w 1868"/>
                <a:gd name="T50" fmla="+- 0 3159 2967"/>
                <a:gd name="T51" fmla="*/ 3159 h 253"/>
                <a:gd name="T52" fmla="+- 0 1086 977"/>
                <a:gd name="T53" fmla="*/ T52 w 1868"/>
                <a:gd name="T54" fmla="+- 0 3159 2967"/>
                <a:gd name="T55" fmla="*/ 3159 h 253"/>
                <a:gd name="T56" fmla="+- 0 1086 977"/>
                <a:gd name="T57" fmla="*/ T56 w 1868"/>
                <a:gd name="T58" fmla="+- 0 3136 2967"/>
                <a:gd name="T59" fmla="*/ 3136 h 253"/>
                <a:gd name="T60" fmla="+- 0 1094 977"/>
                <a:gd name="T61" fmla="*/ T60 w 1868"/>
                <a:gd name="T62" fmla="+- 0 3135 2967"/>
                <a:gd name="T63" fmla="*/ 3135 h 253"/>
                <a:gd name="T64" fmla="+- 0 1114 977"/>
                <a:gd name="T65" fmla="*/ T64 w 1868"/>
                <a:gd name="T66" fmla="+- 0 3132 2967"/>
                <a:gd name="T67" fmla="*/ 3132 h 253"/>
                <a:gd name="T68" fmla="+- 0 1132 977"/>
                <a:gd name="T69" fmla="*/ T68 w 1868"/>
                <a:gd name="T70" fmla="+- 0 3124 2967"/>
                <a:gd name="T71" fmla="*/ 3124 h 253"/>
                <a:gd name="T72" fmla="+- 0 1147 977"/>
                <a:gd name="T73" fmla="*/ T72 w 1868"/>
                <a:gd name="T74" fmla="+- 0 3111 2967"/>
                <a:gd name="T75" fmla="*/ 3111 h 253"/>
                <a:gd name="T76" fmla="+- 0 1040 977"/>
                <a:gd name="T77" fmla="*/ T76 w 1868"/>
                <a:gd name="T78" fmla="+- 0 3111 2967"/>
                <a:gd name="T79" fmla="*/ 3111 h 253"/>
                <a:gd name="T80" fmla="+- 0 1029 977"/>
                <a:gd name="T81" fmla="*/ T80 w 1868"/>
                <a:gd name="T82" fmla="+- 0 3106 2967"/>
                <a:gd name="T83" fmla="*/ 3106 h 253"/>
                <a:gd name="T84" fmla="+- 0 1021 977"/>
                <a:gd name="T85" fmla="*/ T84 w 1868"/>
                <a:gd name="T86" fmla="+- 0 3097 2967"/>
                <a:gd name="T87" fmla="*/ 3097 h 253"/>
                <a:gd name="T88" fmla="+- 0 1013 977"/>
                <a:gd name="T89" fmla="*/ T88 w 1868"/>
                <a:gd name="T90" fmla="+- 0 3089 2967"/>
                <a:gd name="T91" fmla="*/ 3089 h 253"/>
                <a:gd name="T92" fmla="+- 0 1009 977"/>
                <a:gd name="T93" fmla="*/ T92 w 1868"/>
                <a:gd name="T94" fmla="+- 0 3077 2967"/>
                <a:gd name="T95" fmla="*/ 3077 h 253"/>
                <a:gd name="T96" fmla="+- 0 1009 977"/>
                <a:gd name="T97" fmla="*/ T96 w 1868"/>
                <a:gd name="T98" fmla="+- 0 3047 2967"/>
                <a:gd name="T99" fmla="*/ 3047 h 253"/>
                <a:gd name="T100" fmla="+- 0 1013 977"/>
                <a:gd name="T101" fmla="*/ T100 w 1868"/>
                <a:gd name="T102" fmla="+- 0 3036 2967"/>
                <a:gd name="T103" fmla="*/ 3036 h 253"/>
                <a:gd name="T104" fmla="+- 0 1029 977"/>
                <a:gd name="T105" fmla="*/ T104 w 1868"/>
                <a:gd name="T106" fmla="+- 0 3018 2967"/>
                <a:gd name="T107" fmla="*/ 3018 h 253"/>
                <a:gd name="T108" fmla="+- 0 1040 977"/>
                <a:gd name="T109" fmla="*/ T108 w 1868"/>
                <a:gd name="T110" fmla="+- 0 3014 2967"/>
                <a:gd name="T111" fmla="*/ 3014 h 253"/>
                <a:gd name="T112" fmla="+- 0 1146 977"/>
                <a:gd name="T113" fmla="*/ T112 w 1868"/>
                <a:gd name="T114" fmla="+- 0 3014 2967"/>
                <a:gd name="T115" fmla="*/ 3014 h 253"/>
                <a:gd name="T116" fmla="+- 0 1131 977"/>
                <a:gd name="T117" fmla="*/ T116 w 1868"/>
                <a:gd name="T118" fmla="+- 0 2999 2967"/>
                <a:gd name="T119" fmla="*/ 2999 h 253"/>
                <a:gd name="T120" fmla="+- 0 1112 977"/>
                <a:gd name="T121" fmla="*/ T120 w 1868"/>
                <a:gd name="T122" fmla="+- 0 2992 2967"/>
                <a:gd name="T123" fmla="*/ 2992 h 253"/>
                <a:gd name="T124" fmla="+- 0 1090 977"/>
                <a:gd name="T125" fmla="*/ T124 w 1868"/>
                <a:gd name="T126" fmla="+- 0 2990 2967"/>
                <a:gd name="T127" fmla="*/ 2990 h 253"/>
                <a:gd name="T128" fmla="+- 0 1086 977"/>
                <a:gd name="T129" fmla="*/ T128 w 1868"/>
                <a:gd name="T130" fmla="+- 0 2990 2967"/>
                <a:gd name="T131" fmla="*/ 2990 h 253"/>
                <a:gd name="T132" fmla="+- 0 1086 977"/>
                <a:gd name="T133" fmla="*/ T132 w 1868"/>
                <a:gd name="T134" fmla="+- 0 2967 2967"/>
                <a:gd name="T135" fmla="*/ 2967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Lst>
              <a:rect l="0" t="0" r="r" b="b"/>
              <a:pathLst>
                <a:path w="1868" h="253">
                  <a:moveTo>
                    <a:pt x="109" y="0"/>
                  </a:moveTo>
                  <a:lnTo>
                    <a:pt x="79" y="0"/>
                  </a:lnTo>
                  <a:lnTo>
                    <a:pt x="79" y="23"/>
                  </a:lnTo>
                  <a:lnTo>
                    <a:pt x="71" y="23"/>
                  </a:lnTo>
                  <a:lnTo>
                    <a:pt x="16" y="47"/>
                  </a:lnTo>
                  <a:lnTo>
                    <a:pt x="0" y="106"/>
                  </a:lnTo>
                  <a:lnTo>
                    <a:pt x="5" y="122"/>
                  </a:lnTo>
                  <a:lnTo>
                    <a:pt x="16" y="139"/>
                  </a:lnTo>
                  <a:lnTo>
                    <a:pt x="36" y="159"/>
                  </a:lnTo>
                  <a:lnTo>
                    <a:pt x="54" y="166"/>
                  </a:lnTo>
                  <a:lnTo>
                    <a:pt x="76" y="169"/>
                  </a:lnTo>
                  <a:lnTo>
                    <a:pt x="79" y="169"/>
                  </a:lnTo>
                  <a:lnTo>
                    <a:pt x="79" y="192"/>
                  </a:lnTo>
                  <a:lnTo>
                    <a:pt x="109" y="192"/>
                  </a:lnTo>
                  <a:lnTo>
                    <a:pt x="109" y="169"/>
                  </a:lnTo>
                  <a:lnTo>
                    <a:pt x="117" y="168"/>
                  </a:lnTo>
                  <a:lnTo>
                    <a:pt x="137" y="165"/>
                  </a:lnTo>
                  <a:lnTo>
                    <a:pt x="155" y="157"/>
                  </a:lnTo>
                  <a:lnTo>
                    <a:pt x="170" y="144"/>
                  </a:lnTo>
                  <a:lnTo>
                    <a:pt x="63" y="144"/>
                  </a:lnTo>
                  <a:lnTo>
                    <a:pt x="52" y="139"/>
                  </a:lnTo>
                  <a:lnTo>
                    <a:pt x="44" y="130"/>
                  </a:lnTo>
                  <a:lnTo>
                    <a:pt x="36" y="122"/>
                  </a:lnTo>
                  <a:lnTo>
                    <a:pt x="32" y="110"/>
                  </a:lnTo>
                  <a:lnTo>
                    <a:pt x="32" y="80"/>
                  </a:lnTo>
                  <a:lnTo>
                    <a:pt x="36" y="69"/>
                  </a:lnTo>
                  <a:lnTo>
                    <a:pt x="52" y="51"/>
                  </a:lnTo>
                  <a:lnTo>
                    <a:pt x="63" y="47"/>
                  </a:lnTo>
                  <a:lnTo>
                    <a:pt x="169" y="47"/>
                  </a:lnTo>
                  <a:lnTo>
                    <a:pt x="154" y="32"/>
                  </a:lnTo>
                  <a:lnTo>
                    <a:pt x="135" y="25"/>
                  </a:lnTo>
                  <a:lnTo>
                    <a:pt x="113" y="23"/>
                  </a:lnTo>
                  <a:lnTo>
                    <a:pt x="109" y="23"/>
                  </a:lnTo>
                  <a:lnTo>
                    <a:pt x="109" y="0"/>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0" name="Freeform 746"/>
            <p:cNvSpPr>
              <a:spLocks/>
            </p:cNvSpPr>
            <p:nvPr/>
          </p:nvSpPr>
          <p:spPr bwMode="auto">
            <a:xfrm>
              <a:off x="977" y="2967"/>
              <a:ext cx="1868" cy="253"/>
            </a:xfrm>
            <a:custGeom>
              <a:avLst/>
              <a:gdLst>
                <a:gd name="T0" fmla="+- 0 1086 977"/>
                <a:gd name="T1" fmla="*/ T0 w 1868"/>
                <a:gd name="T2" fmla="+- 0 3014 2967"/>
                <a:gd name="T3" fmla="*/ 3014 h 253"/>
                <a:gd name="T4" fmla="+- 0 1056 977"/>
                <a:gd name="T5" fmla="*/ T4 w 1868"/>
                <a:gd name="T6" fmla="+- 0 3014 2967"/>
                <a:gd name="T7" fmla="*/ 3014 h 253"/>
                <a:gd name="T8" fmla="+- 0 1056 977"/>
                <a:gd name="T9" fmla="*/ T8 w 1868"/>
                <a:gd name="T10" fmla="+- 0 3111 2967"/>
                <a:gd name="T11" fmla="*/ 3111 h 253"/>
                <a:gd name="T12" fmla="+- 0 1086 977"/>
                <a:gd name="T13" fmla="*/ T12 w 1868"/>
                <a:gd name="T14" fmla="+- 0 3111 2967"/>
                <a:gd name="T15" fmla="*/ 3111 h 253"/>
                <a:gd name="T16" fmla="+- 0 1086 977"/>
                <a:gd name="T17" fmla="*/ T16 w 1868"/>
                <a:gd name="T18" fmla="+- 0 3014 2967"/>
                <a:gd name="T19" fmla="*/ 3014 h 253"/>
              </a:gdLst>
              <a:ahLst/>
              <a:cxnLst>
                <a:cxn ang="0">
                  <a:pos x="T1" y="T3"/>
                </a:cxn>
                <a:cxn ang="0">
                  <a:pos x="T5" y="T7"/>
                </a:cxn>
                <a:cxn ang="0">
                  <a:pos x="T9" y="T11"/>
                </a:cxn>
                <a:cxn ang="0">
                  <a:pos x="T13" y="T15"/>
                </a:cxn>
                <a:cxn ang="0">
                  <a:pos x="T17" y="T19"/>
                </a:cxn>
              </a:cxnLst>
              <a:rect l="0" t="0" r="r" b="b"/>
              <a:pathLst>
                <a:path w="1868" h="253">
                  <a:moveTo>
                    <a:pt x="109" y="47"/>
                  </a:moveTo>
                  <a:lnTo>
                    <a:pt x="79" y="47"/>
                  </a:lnTo>
                  <a:lnTo>
                    <a:pt x="79" y="144"/>
                  </a:lnTo>
                  <a:lnTo>
                    <a:pt x="109" y="144"/>
                  </a:lnTo>
                  <a:lnTo>
                    <a:pt x="109" y="4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sp>
          <p:nvSpPr>
            <p:cNvPr id="3471" name="Freeform 745"/>
            <p:cNvSpPr>
              <a:spLocks/>
            </p:cNvSpPr>
            <p:nvPr/>
          </p:nvSpPr>
          <p:spPr bwMode="auto">
            <a:xfrm>
              <a:off x="977" y="2967"/>
              <a:ext cx="1868" cy="253"/>
            </a:xfrm>
            <a:custGeom>
              <a:avLst/>
              <a:gdLst>
                <a:gd name="T0" fmla="+- 0 1146 977"/>
                <a:gd name="T1" fmla="*/ T0 w 1868"/>
                <a:gd name="T2" fmla="+- 0 3014 2967"/>
                <a:gd name="T3" fmla="*/ 3014 h 253"/>
                <a:gd name="T4" fmla="+- 0 1103 977"/>
                <a:gd name="T5" fmla="*/ T4 w 1868"/>
                <a:gd name="T6" fmla="+- 0 3014 2967"/>
                <a:gd name="T7" fmla="*/ 3014 h 253"/>
                <a:gd name="T8" fmla="+- 0 1114 977"/>
                <a:gd name="T9" fmla="*/ T8 w 1868"/>
                <a:gd name="T10" fmla="+- 0 3018 2967"/>
                <a:gd name="T11" fmla="*/ 3018 h 253"/>
                <a:gd name="T12" fmla="+- 0 1130 977"/>
                <a:gd name="T13" fmla="*/ T12 w 1868"/>
                <a:gd name="T14" fmla="+- 0 3036 2967"/>
                <a:gd name="T15" fmla="*/ 3036 h 253"/>
                <a:gd name="T16" fmla="+- 0 1134 977"/>
                <a:gd name="T17" fmla="*/ T16 w 1868"/>
                <a:gd name="T18" fmla="+- 0 3047 2967"/>
                <a:gd name="T19" fmla="*/ 3047 h 253"/>
                <a:gd name="T20" fmla="+- 0 1134 977"/>
                <a:gd name="T21" fmla="*/ T20 w 1868"/>
                <a:gd name="T22" fmla="+- 0 3077 2967"/>
                <a:gd name="T23" fmla="*/ 3077 h 253"/>
                <a:gd name="T24" fmla="+- 0 1130 977"/>
                <a:gd name="T25" fmla="*/ T24 w 1868"/>
                <a:gd name="T26" fmla="+- 0 3088 2967"/>
                <a:gd name="T27" fmla="*/ 3088 h 253"/>
                <a:gd name="T28" fmla="+- 0 1114 977"/>
                <a:gd name="T29" fmla="*/ T28 w 1868"/>
                <a:gd name="T30" fmla="+- 0 3106 2967"/>
                <a:gd name="T31" fmla="*/ 3106 h 253"/>
                <a:gd name="T32" fmla="+- 0 1103 977"/>
                <a:gd name="T33" fmla="*/ T32 w 1868"/>
                <a:gd name="T34" fmla="+- 0 3111 2967"/>
                <a:gd name="T35" fmla="*/ 3111 h 253"/>
                <a:gd name="T36" fmla="+- 0 1147 977"/>
                <a:gd name="T37" fmla="*/ T36 w 1868"/>
                <a:gd name="T38" fmla="+- 0 3111 2967"/>
                <a:gd name="T39" fmla="*/ 3111 h 253"/>
                <a:gd name="T40" fmla="+- 0 1149 977"/>
                <a:gd name="T41" fmla="*/ T40 w 1868"/>
                <a:gd name="T42" fmla="+- 0 3110 2967"/>
                <a:gd name="T43" fmla="*/ 3110 h 253"/>
                <a:gd name="T44" fmla="+- 0 1159 977"/>
                <a:gd name="T45" fmla="*/ T44 w 1868"/>
                <a:gd name="T46" fmla="+- 0 3095 2967"/>
                <a:gd name="T47" fmla="*/ 3095 h 253"/>
                <a:gd name="T48" fmla="+- 0 1164 977"/>
                <a:gd name="T49" fmla="*/ T48 w 1868"/>
                <a:gd name="T50" fmla="+- 0 3076 2967"/>
                <a:gd name="T51" fmla="*/ 3076 h 253"/>
                <a:gd name="T52" fmla="+- 0 1166 977"/>
                <a:gd name="T53" fmla="*/ T52 w 1868"/>
                <a:gd name="T54" fmla="+- 0 3051 2967"/>
                <a:gd name="T55" fmla="*/ 3051 h 253"/>
                <a:gd name="T56" fmla="+- 0 1161 977"/>
                <a:gd name="T57" fmla="*/ T56 w 1868"/>
                <a:gd name="T58" fmla="+- 0 3035 2967"/>
                <a:gd name="T59" fmla="*/ 3035 h 253"/>
                <a:gd name="T60" fmla="+- 0 1150 977"/>
                <a:gd name="T61" fmla="*/ T60 w 1868"/>
                <a:gd name="T62" fmla="+- 0 3018 2967"/>
                <a:gd name="T63" fmla="*/ 3018 h 253"/>
                <a:gd name="T64" fmla="+- 0 1146 977"/>
                <a:gd name="T65" fmla="*/ T64 w 1868"/>
                <a:gd name="T66" fmla="+- 0 3014 2967"/>
                <a:gd name="T67" fmla="*/ 3014 h 25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1868" h="253">
                  <a:moveTo>
                    <a:pt x="169" y="47"/>
                  </a:moveTo>
                  <a:lnTo>
                    <a:pt x="126" y="47"/>
                  </a:lnTo>
                  <a:lnTo>
                    <a:pt x="137" y="51"/>
                  </a:lnTo>
                  <a:lnTo>
                    <a:pt x="153" y="69"/>
                  </a:lnTo>
                  <a:lnTo>
                    <a:pt x="157" y="80"/>
                  </a:lnTo>
                  <a:lnTo>
                    <a:pt x="157" y="110"/>
                  </a:lnTo>
                  <a:lnTo>
                    <a:pt x="153" y="121"/>
                  </a:lnTo>
                  <a:lnTo>
                    <a:pt x="137" y="139"/>
                  </a:lnTo>
                  <a:lnTo>
                    <a:pt x="126" y="144"/>
                  </a:lnTo>
                  <a:lnTo>
                    <a:pt x="170" y="144"/>
                  </a:lnTo>
                  <a:lnTo>
                    <a:pt x="172" y="143"/>
                  </a:lnTo>
                  <a:lnTo>
                    <a:pt x="182" y="128"/>
                  </a:lnTo>
                  <a:lnTo>
                    <a:pt x="187" y="109"/>
                  </a:lnTo>
                  <a:lnTo>
                    <a:pt x="189" y="84"/>
                  </a:lnTo>
                  <a:lnTo>
                    <a:pt x="184" y="68"/>
                  </a:lnTo>
                  <a:lnTo>
                    <a:pt x="173" y="51"/>
                  </a:lnTo>
                  <a:lnTo>
                    <a:pt x="169" y="47"/>
                  </a:lnTo>
                  <a:close/>
                </a:path>
              </a:pathLst>
            </a:custGeom>
            <a:solidFill>
              <a:srgbClr val="1747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457200"/>
              <a:endParaRPr lang="ru-RU" sz="750">
                <a:solidFill>
                  <a:srgbClr val="000000"/>
                </a:solidFill>
                <a:latin typeface="Calibri" panose="020F0502020204030204"/>
              </a:endParaRPr>
            </a:p>
          </p:txBody>
        </p:sp>
      </p:grpSp>
      <p:sp>
        <p:nvSpPr>
          <p:cNvPr id="2263" name="Rectangle 914"/>
          <p:cNvSpPr>
            <a:spLocks noChangeArrowheads="1"/>
          </p:cNvSpPr>
          <p:nvPr/>
        </p:nvSpPr>
        <p:spPr bwMode="auto">
          <a:xfrm>
            <a:off x="1524001" y="890202"/>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457200"/>
            <a:endParaRPr lang="ru-RU" sz="1350">
              <a:solidFill>
                <a:srgbClr val="000000"/>
              </a:solidFill>
              <a:latin typeface="Calibri" panose="020F0502020204030204"/>
            </a:endParaRPr>
          </a:p>
        </p:txBody>
      </p:sp>
      <p:sp>
        <p:nvSpPr>
          <p:cNvPr id="2264" name="Rectangle 936"/>
          <p:cNvSpPr>
            <a:spLocks noChangeArrowheads="1"/>
          </p:cNvSpPr>
          <p:nvPr/>
        </p:nvSpPr>
        <p:spPr bwMode="auto">
          <a:xfrm>
            <a:off x="1574006" y="4260034"/>
            <a:ext cx="600164"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457200" eaLnBrk="0" fontAlgn="base" hangingPunct="0">
              <a:spcBef>
                <a:spcPct val="0"/>
              </a:spcBef>
              <a:spcAft>
                <a:spcPct val="0"/>
              </a:spcAft>
            </a:pPr>
            <a:endParaRPr lang="en-US" altLang="ru-RU" sz="750">
              <a:solidFill>
                <a:srgbClr val="000000"/>
              </a:solidFill>
              <a:latin typeface="Calibri" panose="020F0502020204030204"/>
              <a:ea typeface="Times New Roman" panose="02020603050405020304" pitchFamily="18" charset="0"/>
              <a:cs typeface="Arial" panose="020B0604020202020204" pitchFamily="34" charset="0"/>
            </a:endParaRPr>
          </a:p>
          <a:p>
            <a:pPr defTabSz="457200" eaLnBrk="0" fontAlgn="base" hangingPunct="0">
              <a:spcBef>
                <a:spcPct val="0"/>
              </a:spcBef>
              <a:spcAft>
                <a:spcPct val="0"/>
              </a:spcAft>
            </a:pPr>
            <a:r>
              <a:rPr lang="en-US" altLang="ru-RU" sz="75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US" altLang="ru-RU" sz="1350">
              <a:solidFill>
                <a:srgbClr val="000000"/>
              </a:solidFill>
              <a:latin typeface="Arial" panose="020B0604020202020204" pitchFamily="34" charset="0"/>
            </a:endParaRPr>
          </a:p>
        </p:txBody>
      </p:sp>
      <p:sp>
        <p:nvSpPr>
          <p:cNvPr id="921" name="Заголовок 1"/>
          <p:cNvSpPr txBox="1">
            <a:spLocks/>
          </p:cNvSpPr>
          <p:nvPr/>
        </p:nvSpPr>
        <p:spPr>
          <a:xfrm>
            <a:off x="2193782" y="146277"/>
            <a:ext cx="7886700" cy="59431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1800" b="1" dirty="0">
                <a:solidFill>
                  <a:prstClr val="white"/>
                </a:solidFill>
                <a:latin typeface="Calibri Light" panose="020F0302020204030204"/>
              </a:rPr>
              <a:t>Республикамизда ахборот-коммуникация технологияларининг </a:t>
            </a:r>
            <a:br>
              <a:rPr lang="uz-Cyrl-UZ" sz="1800" b="1" dirty="0">
                <a:solidFill>
                  <a:prstClr val="white"/>
                </a:solidFill>
                <a:latin typeface="Calibri Light" panose="020F0302020204030204"/>
              </a:rPr>
            </a:br>
            <a:r>
              <a:rPr lang="uz-Cyrl-UZ" sz="1800" b="1" dirty="0">
                <a:solidFill>
                  <a:prstClr val="white"/>
                </a:solidFill>
                <a:latin typeface="Calibri Light" panose="020F0302020204030204"/>
              </a:rPr>
              <a:t>жорий этилиши ҳолати</a:t>
            </a:r>
            <a:endParaRPr lang="ru-RU" sz="1800" b="1" dirty="0">
              <a:solidFill>
                <a:prstClr val="white"/>
              </a:solidFill>
              <a:latin typeface="Calibri Light" panose="020F0302020204030204"/>
            </a:endParaRPr>
          </a:p>
        </p:txBody>
      </p:sp>
      <p:pic>
        <p:nvPicPr>
          <p:cNvPr id="2" name="Рисунок 1"/>
          <p:cNvPicPr>
            <a:picLocks noChangeAspect="1"/>
          </p:cNvPicPr>
          <p:nvPr/>
        </p:nvPicPr>
        <p:blipFill>
          <a:blip r:embed="rId12"/>
          <a:stretch>
            <a:fillRect/>
          </a:stretch>
        </p:blipFill>
        <p:spPr>
          <a:xfrm>
            <a:off x="1670174" y="3004210"/>
            <a:ext cx="4460909" cy="2019082"/>
          </a:xfrm>
          <a:prstGeom prst="rect">
            <a:avLst/>
          </a:prstGeom>
        </p:spPr>
      </p:pic>
      <p:pic>
        <p:nvPicPr>
          <p:cNvPr id="4" name="Рисунок 3"/>
          <p:cNvPicPr>
            <a:picLocks noChangeAspect="1"/>
          </p:cNvPicPr>
          <p:nvPr/>
        </p:nvPicPr>
        <p:blipFill>
          <a:blip r:embed="rId13"/>
          <a:stretch>
            <a:fillRect/>
          </a:stretch>
        </p:blipFill>
        <p:spPr>
          <a:xfrm>
            <a:off x="6227249" y="3063122"/>
            <a:ext cx="4357590" cy="1960170"/>
          </a:xfrm>
          <a:prstGeom prst="rect">
            <a:avLst/>
          </a:prstGeom>
        </p:spPr>
      </p:pic>
    </p:spTree>
    <p:extLst>
      <p:ext uri="{BB962C8B-B14F-4D97-AF65-F5344CB8AC3E}">
        <p14:creationId xmlns:p14="http://schemas.microsoft.com/office/powerpoint/2010/main" val="2130871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93562" y="314505"/>
            <a:ext cx="7886700" cy="994172"/>
          </a:xfrm>
        </p:spPr>
        <p:txBody>
          <a:bodyPr>
            <a:noAutofit/>
          </a:bodyPr>
          <a:lstStyle/>
          <a:p>
            <a:pPr algn="ctr"/>
            <a:r>
              <a:rPr lang="ru-RU" sz="1500" b="1" dirty="0" err="1">
                <a:solidFill>
                  <a:schemeClr val="bg1"/>
                </a:solidFill>
              </a:rPr>
              <a:t>БМТнинг</a:t>
            </a:r>
            <a:r>
              <a:rPr lang="ru-RU" sz="1500" b="1" dirty="0">
                <a:solidFill>
                  <a:schemeClr val="bg1"/>
                </a:solidFill>
              </a:rPr>
              <a:t> Электрон </a:t>
            </a:r>
            <a:r>
              <a:rPr lang="ru-RU" sz="1500" b="1" dirty="0" err="1">
                <a:solidFill>
                  <a:schemeClr val="bg1"/>
                </a:solidFill>
              </a:rPr>
              <a:t>ҳукуматни</a:t>
            </a:r>
            <a:r>
              <a:rPr lang="ru-RU" sz="1500" b="1" dirty="0">
                <a:solidFill>
                  <a:schemeClr val="bg1"/>
                </a:solidFill>
              </a:rPr>
              <a:t> </a:t>
            </a:r>
            <a:r>
              <a:rPr lang="ru-RU" sz="1500" b="1" dirty="0" err="1">
                <a:solidFill>
                  <a:schemeClr val="bg1"/>
                </a:solidFill>
              </a:rPr>
              <a:t>ривожлантириш</a:t>
            </a:r>
            <a:r>
              <a:rPr lang="ru-RU" sz="1500" b="1" dirty="0">
                <a:solidFill>
                  <a:schemeClr val="bg1"/>
                </a:solidFill>
              </a:rPr>
              <a:t> </a:t>
            </a:r>
            <a:r>
              <a:rPr lang="ru-RU" sz="1500" b="1" dirty="0" err="1">
                <a:solidFill>
                  <a:schemeClr val="bg1"/>
                </a:solidFill>
              </a:rPr>
              <a:t>рейтингида</a:t>
            </a:r>
            <a:r>
              <a:rPr lang="ru-RU" sz="1500" b="1" dirty="0">
                <a:solidFill>
                  <a:schemeClr val="bg1"/>
                </a:solidFill>
              </a:rPr>
              <a:t> </a:t>
            </a:r>
            <a:r>
              <a:rPr lang="ru-RU" sz="1500" b="1" dirty="0" err="1">
                <a:solidFill>
                  <a:schemeClr val="bg1"/>
                </a:solidFill>
              </a:rPr>
              <a:t>Ўзбекистон</a:t>
            </a:r>
            <a:r>
              <a:rPr lang="ru-RU" sz="1500" b="1" dirty="0">
                <a:solidFill>
                  <a:schemeClr val="bg1"/>
                </a:solidFill>
              </a:rPr>
              <a:t> 2014 </a:t>
            </a:r>
            <a:r>
              <a:rPr lang="ru-RU" sz="1500" b="1" dirty="0" err="1">
                <a:solidFill>
                  <a:schemeClr val="bg1"/>
                </a:solidFill>
              </a:rPr>
              <a:t>йилда</a:t>
            </a:r>
            <a:r>
              <a:rPr lang="ru-RU" sz="1500" b="1" dirty="0">
                <a:solidFill>
                  <a:schemeClr val="bg1"/>
                </a:solidFill>
              </a:rPr>
              <a:t> 100-ўринда </a:t>
            </a:r>
            <a:r>
              <a:rPr lang="ru-RU" sz="1500" b="1" dirty="0" err="1">
                <a:solidFill>
                  <a:schemeClr val="bg1"/>
                </a:solidFill>
              </a:rPr>
              <a:t>бўлган</a:t>
            </a:r>
            <a:r>
              <a:rPr lang="ru-RU" sz="1500" b="1" dirty="0">
                <a:solidFill>
                  <a:schemeClr val="bg1"/>
                </a:solidFill>
              </a:rPr>
              <a:t> </a:t>
            </a:r>
            <a:r>
              <a:rPr lang="ru-RU" sz="1500" b="1" dirty="0" err="1">
                <a:solidFill>
                  <a:schemeClr val="bg1"/>
                </a:solidFill>
              </a:rPr>
              <a:t>бўлса</a:t>
            </a:r>
            <a:r>
              <a:rPr lang="ru-RU" sz="1500" b="1" dirty="0">
                <a:solidFill>
                  <a:schemeClr val="bg1"/>
                </a:solidFill>
              </a:rPr>
              <a:t>, 2022 </a:t>
            </a:r>
            <a:r>
              <a:rPr lang="ru-RU" sz="1500" b="1" dirty="0" err="1">
                <a:solidFill>
                  <a:schemeClr val="bg1"/>
                </a:solidFill>
              </a:rPr>
              <a:t>йилга</a:t>
            </a:r>
            <a:r>
              <a:rPr lang="ru-RU" sz="1500" b="1" dirty="0">
                <a:solidFill>
                  <a:schemeClr val="bg1"/>
                </a:solidFill>
              </a:rPr>
              <a:t> </a:t>
            </a:r>
            <a:r>
              <a:rPr lang="ru-RU" sz="1500" b="1" dirty="0" err="1">
                <a:solidFill>
                  <a:schemeClr val="bg1"/>
                </a:solidFill>
              </a:rPr>
              <a:t>келиб</a:t>
            </a:r>
            <a:r>
              <a:rPr lang="ru-RU" sz="1500" b="1" dirty="0">
                <a:solidFill>
                  <a:schemeClr val="bg1"/>
                </a:solidFill>
              </a:rPr>
              <a:t> 193 та </a:t>
            </a:r>
            <a:r>
              <a:rPr lang="ru-RU" sz="1500" b="1" dirty="0" err="1">
                <a:solidFill>
                  <a:schemeClr val="bg1"/>
                </a:solidFill>
              </a:rPr>
              <a:t>давлат</a:t>
            </a:r>
            <a:r>
              <a:rPr lang="ru-RU" sz="1500" b="1" dirty="0">
                <a:solidFill>
                  <a:schemeClr val="bg1"/>
                </a:solidFill>
              </a:rPr>
              <a:t> </a:t>
            </a:r>
            <a:r>
              <a:rPr lang="ru-RU" sz="1500" b="1" dirty="0" err="1">
                <a:solidFill>
                  <a:schemeClr val="bg1"/>
                </a:solidFill>
              </a:rPr>
              <a:t>орасида</a:t>
            </a:r>
            <a:r>
              <a:rPr lang="ru-RU" sz="1500" b="1" dirty="0">
                <a:solidFill>
                  <a:schemeClr val="bg1"/>
                </a:solidFill>
              </a:rPr>
              <a:t> 69-ўринни </a:t>
            </a:r>
            <a:r>
              <a:rPr lang="ru-RU" sz="1500" b="1" dirty="0" err="1">
                <a:solidFill>
                  <a:schemeClr val="bg1"/>
                </a:solidFill>
              </a:rPr>
              <a:t>эгаллади</a:t>
            </a:r>
            <a:r>
              <a:rPr lang="ru-RU" sz="1500" b="1" dirty="0">
                <a:solidFill>
                  <a:schemeClr val="bg1"/>
                </a:solidFill>
              </a:rPr>
              <a:t>. Шу </a:t>
            </a:r>
            <a:r>
              <a:rPr lang="ru-RU" sz="1500" b="1" dirty="0" err="1">
                <a:solidFill>
                  <a:schemeClr val="bg1"/>
                </a:solidFill>
              </a:rPr>
              <a:t>билан</a:t>
            </a:r>
            <a:r>
              <a:rPr lang="ru-RU" sz="1500" b="1" dirty="0">
                <a:solidFill>
                  <a:schemeClr val="bg1"/>
                </a:solidFill>
              </a:rPr>
              <a:t> </a:t>
            </a:r>
            <a:r>
              <a:rPr lang="ru-RU" sz="1500" b="1" dirty="0" err="1">
                <a:solidFill>
                  <a:schemeClr val="bg1"/>
                </a:solidFill>
              </a:rPr>
              <a:t>энг</a:t>
            </a:r>
            <a:r>
              <a:rPr lang="ru-RU" sz="1500" b="1" dirty="0">
                <a:solidFill>
                  <a:schemeClr val="bg1"/>
                </a:solidFill>
              </a:rPr>
              <a:t> </a:t>
            </a:r>
            <a:r>
              <a:rPr lang="ru-RU" sz="1500" b="1" dirty="0" err="1">
                <a:solidFill>
                  <a:schemeClr val="bg1"/>
                </a:solidFill>
              </a:rPr>
              <a:t>катта</a:t>
            </a:r>
            <a:r>
              <a:rPr lang="ru-RU" sz="1500" b="1" dirty="0">
                <a:solidFill>
                  <a:schemeClr val="bg1"/>
                </a:solidFill>
              </a:rPr>
              <a:t> </a:t>
            </a:r>
            <a:r>
              <a:rPr lang="ru-RU" sz="1500" b="1" dirty="0" err="1">
                <a:solidFill>
                  <a:schemeClr val="bg1"/>
                </a:solidFill>
              </a:rPr>
              <a:t>поғона</a:t>
            </a:r>
            <a:r>
              <a:rPr lang="ru-RU" sz="1500" b="1" dirty="0">
                <a:solidFill>
                  <a:schemeClr val="bg1"/>
                </a:solidFill>
              </a:rPr>
              <a:t> </a:t>
            </a:r>
            <a:r>
              <a:rPr lang="ru-RU" sz="1500" b="1" dirty="0" err="1">
                <a:solidFill>
                  <a:schemeClr val="bg1"/>
                </a:solidFill>
              </a:rPr>
              <a:t>юқорилаган</a:t>
            </a:r>
            <a:r>
              <a:rPr lang="ru-RU" sz="1500" b="1" dirty="0">
                <a:solidFill>
                  <a:schemeClr val="bg1"/>
                </a:solidFill>
              </a:rPr>
              <a:t> </a:t>
            </a:r>
            <a:r>
              <a:rPr lang="ru-RU" sz="1500" b="1" dirty="0" err="1">
                <a:solidFill>
                  <a:schemeClr val="bg1"/>
                </a:solidFill>
              </a:rPr>
              <a:t>мамлакатлар</a:t>
            </a:r>
            <a:r>
              <a:rPr lang="ru-RU" sz="1500" b="1" dirty="0">
                <a:solidFill>
                  <a:schemeClr val="bg1"/>
                </a:solidFill>
              </a:rPr>
              <a:t> топ-10 </a:t>
            </a:r>
            <a:r>
              <a:rPr lang="ru-RU" sz="1500" b="1" dirty="0" err="1">
                <a:solidFill>
                  <a:schemeClr val="bg1"/>
                </a:solidFill>
              </a:rPr>
              <a:t>талигидан</a:t>
            </a:r>
            <a:r>
              <a:rPr lang="ru-RU" sz="1500" b="1" dirty="0">
                <a:solidFill>
                  <a:schemeClr val="bg1"/>
                </a:solidFill>
              </a:rPr>
              <a:t> </a:t>
            </a:r>
            <a:r>
              <a:rPr lang="ru-RU" sz="1500" b="1" dirty="0" err="1">
                <a:solidFill>
                  <a:schemeClr val="bg1"/>
                </a:solidFill>
              </a:rPr>
              <a:t>жой</a:t>
            </a:r>
            <a:r>
              <a:rPr lang="ru-RU" sz="1500" b="1" dirty="0">
                <a:solidFill>
                  <a:schemeClr val="bg1"/>
                </a:solidFill>
              </a:rPr>
              <a:t> </a:t>
            </a:r>
            <a:r>
              <a:rPr lang="ru-RU" sz="1500" b="1" dirty="0" err="1">
                <a:solidFill>
                  <a:schemeClr val="bg1"/>
                </a:solidFill>
              </a:rPr>
              <a:t>олиб</a:t>
            </a:r>
            <a:r>
              <a:rPr lang="ru-RU" sz="1500" b="1" dirty="0">
                <a:solidFill>
                  <a:schemeClr val="bg1"/>
                </a:solidFill>
              </a:rPr>
              <a:t>, электрон </a:t>
            </a:r>
            <a:r>
              <a:rPr lang="ru-RU" sz="1500" b="1" dirty="0" err="1">
                <a:solidFill>
                  <a:schemeClr val="bg1"/>
                </a:solidFill>
              </a:rPr>
              <a:t>ҳукумат</a:t>
            </a:r>
            <a:r>
              <a:rPr lang="ru-RU" sz="1500" b="1" dirty="0">
                <a:solidFill>
                  <a:schemeClr val="bg1"/>
                </a:solidFill>
              </a:rPr>
              <a:t> </a:t>
            </a:r>
            <a:r>
              <a:rPr lang="ru-RU" sz="1500" b="1" dirty="0" err="1">
                <a:solidFill>
                  <a:schemeClr val="bg1"/>
                </a:solidFill>
              </a:rPr>
              <a:t>соҳасида</a:t>
            </a:r>
            <a:r>
              <a:rPr lang="ru-RU" sz="1500" b="1" dirty="0">
                <a:solidFill>
                  <a:schemeClr val="bg1"/>
                </a:solidFill>
              </a:rPr>
              <a:t> </a:t>
            </a:r>
            <a:r>
              <a:rPr lang="ru-RU" sz="1500" b="1" dirty="0" err="1">
                <a:solidFill>
                  <a:schemeClr val="bg1"/>
                </a:solidFill>
              </a:rPr>
              <a:t>юқори</a:t>
            </a:r>
            <a:r>
              <a:rPr lang="ru-RU" sz="1500" b="1" dirty="0">
                <a:solidFill>
                  <a:schemeClr val="bg1"/>
                </a:solidFill>
              </a:rPr>
              <a:t> </a:t>
            </a:r>
            <a:r>
              <a:rPr lang="ru-RU" sz="1500" b="1" dirty="0" err="1">
                <a:solidFill>
                  <a:schemeClr val="bg1"/>
                </a:solidFill>
              </a:rPr>
              <a:t>ривожланиш</a:t>
            </a:r>
            <a:r>
              <a:rPr lang="ru-RU" sz="1500" b="1" dirty="0">
                <a:solidFill>
                  <a:schemeClr val="bg1"/>
                </a:solidFill>
              </a:rPr>
              <a:t> </a:t>
            </a:r>
            <a:r>
              <a:rPr lang="ru-RU" sz="1500" b="1" dirty="0" err="1">
                <a:solidFill>
                  <a:schemeClr val="bg1"/>
                </a:solidFill>
              </a:rPr>
              <a:t>босқичидаги</a:t>
            </a:r>
            <a:r>
              <a:rPr lang="ru-RU" sz="1500" b="1" dirty="0">
                <a:solidFill>
                  <a:schemeClr val="bg1"/>
                </a:solidFill>
              </a:rPr>
              <a:t> </a:t>
            </a:r>
            <a:r>
              <a:rPr lang="ru-RU" sz="1500" b="1" dirty="0" err="1">
                <a:solidFill>
                  <a:schemeClr val="bg1"/>
                </a:solidFill>
              </a:rPr>
              <a:t>мамлакатлар</a:t>
            </a:r>
            <a:r>
              <a:rPr lang="ru-RU" sz="1500" b="1" dirty="0">
                <a:solidFill>
                  <a:schemeClr val="bg1"/>
                </a:solidFill>
              </a:rPr>
              <a:t> </a:t>
            </a:r>
            <a:r>
              <a:rPr lang="ru-RU" sz="1500" b="1" dirty="0" err="1">
                <a:solidFill>
                  <a:schemeClr val="bg1"/>
                </a:solidFill>
              </a:rPr>
              <a:t>қаторига</a:t>
            </a:r>
            <a:r>
              <a:rPr lang="ru-RU" sz="1500" b="1" dirty="0">
                <a:solidFill>
                  <a:schemeClr val="bg1"/>
                </a:solidFill>
              </a:rPr>
              <a:t> </a:t>
            </a:r>
            <a:r>
              <a:rPr lang="ru-RU" sz="1500" b="1" dirty="0" err="1">
                <a:solidFill>
                  <a:schemeClr val="bg1"/>
                </a:solidFill>
              </a:rPr>
              <a:t>киритилди</a:t>
            </a:r>
            <a:r>
              <a:rPr lang="ru-RU" sz="1500" b="1" dirty="0">
                <a:solidFill>
                  <a:schemeClr val="bg1"/>
                </a:solidFill>
              </a:rPr>
              <a:t>.</a:t>
            </a:r>
          </a:p>
        </p:txBody>
      </p:sp>
      <p:pic>
        <p:nvPicPr>
          <p:cNvPr id="12" name="Рисунок 11"/>
          <p:cNvPicPr>
            <a:picLocks noChangeAspect="1"/>
          </p:cNvPicPr>
          <p:nvPr/>
        </p:nvPicPr>
        <p:blipFill>
          <a:blip r:embed="rId2"/>
          <a:stretch>
            <a:fillRect/>
          </a:stretch>
        </p:blipFill>
        <p:spPr>
          <a:xfrm>
            <a:off x="1771983" y="1308678"/>
            <a:ext cx="7829337" cy="4796847"/>
          </a:xfrm>
          <a:prstGeom prst="rect">
            <a:avLst/>
          </a:prstGeom>
        </p:spPr>
      </p:pic>
    </p:spTree>
    <p:extLst>
      <p:ext uri="{BB962C8B-B14F-4D97-AF65-F5344CB8AC3E}">
        <p14:creationId xmlns:p14="http://schemas.microsoft.com/office/powerpoint/2010/main" val="1330182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19311" y="298452"/>
            <a:ext cx="7886700" cy="882649"/>
          </a:xfrm>
          <a:solidFill>
            <a:schemeClr val="accent5">
              <a:lumMod val="50000"/>
            </a:schemeClr>
          </a:solidFill>
          <a:effectLst>
            <a:glow rad="279400">
              <a:schemeClr val="accent1">
                <a:alpha val="25000"/>
              </a:schemeClr>
            </a:glow>
            <a:softEdge rad="406400"/>
          </a:effectLst>
        </p:spPr>
        <p:txBody>
          <a:bodyPr>
            <a:normAutofit fontScale="90000"/>
          </a:bodyPr>
          <a:lstStyle/>
          <a:p>
            <a:pPr algn="ctr"/>
            <a:r>
              <a:rPr lang="ru-RU" sz="3600" b="1" dirty="0">
                <a:solidFill>
                  <a:schemeClr val="bg1"/>
                </a:solidFill>
              </a:rPr>
              <a:t>Электрон </a:t>
            </a:r>
            <a:r>
              <a:rPr lang="ru-RU" sz="3600" b="1" dirty="0" err="1">
                <a:solidFill>
                  <a:schemeClr val="bg1"/>
                </a:solidFill>
              </a:rPr>
              <a:t>ҳукумат</a:t>
            </a:r>
            <a:br>
              <a:rPr lang="ru-RU" sz="3600" b="1" dirty="0">
                <a:solidFill>
                  <a:schemeClr val="bg1"/>
                </a:solidFill>
              </a:rPr>
            </a:br>
            <a:r>
              <a:rPr lang="uz-Cyrl-UZ" sz="2400" i="1" dirty="0">
                <a:solidFill>
                  <a:srgbClr val="FFFF00"/>
                </a:solidFill>
              </a:rPr>
              <a:t>(E-Gov, E-Government, E-ҳукумат) </a:t>
            </a:r>
            <a:endParaRPr lang="ru-RU" sz="2400" b="1" i="1" dirty="0">
              <a:solidFill>
                <a:srgbClr val="FFFF00"/>
              </a:solidFill>
            </a:endParaRPr>
          </a:p>
        </p:txBody>
      </p:sp>
      <p:sp>
        <p:nvSpPr>
          <p:cNvPr id="3" name="Объект 2"/>
          <p:cNvSpPr>
            <a:spLocks noGrp="1"/>
          </p:cNvSpPr>
          <p:nvPr>
            <p:ph idx="1"/>
          </p:nvPr>
        </p:nvSpPr>
        <p:spPr>
          <a:xfrm>
            <a:off x="1771650" y="1377950"/>
            <a:ext cx="8582025" cy="4351338"/>
          </a:xfrm>
        </p:spPr>
        <p:txBody>
          <a:bodyPr>
            <a:normAutofit fontScale="77500" lnSpcReduction="20000"/>
          </a:bodyPr>
          <a:lstStyle/>
          <a:p>
            <a:pPr marL="0" indent="0" algn="ctr">
              <a:buNone/>
            </a:pPr>
            <a:r>
              <a:rPr lang="ru-RU" dirty="0"/>
              <a:t> </a:t>
            </a:r>
            <a:r>
              <a:rPr lang="ru-RU" dirty="0" err="1">
                <a:solidFill>
                  <a:schemeClr val="bg1"/>
                </a:solidFill>
              </a:rPr>
              <a:t>жисмоний</a:t>
            </a:r>
            <a:r>
              <a:rPr lang="ru-RU" dirty="0">
                <a:solidFill>
                  <a:schemeClr val="bg1"/>
                </a:solidFill>
              </a:rPr>
              <a:t> </a:t>
            </a:r>
            <a:r>
              <a:rPr lang="ru-RU" dirty="0" err="1">
                <a:solidFill>
                  <a:schemeClr val="bg1"/>
                </a:solidFill>
              </a:rPr>
              <a:t>ва</a:t>
            </a:r>
            <a:r>
              <a:rPr lang="ru-RU" dirty="0">
                <a:solidFill>
                  <a:schemeClr val="bg1"/>
                </a:solidFill>
              </a:rPr>
              <a:t> </a:t>
            </a:r>
            <a:r>
              <a:rPr lang="ru-RU" dirty="0" err="1">
                <a:solidFill>
                  <a:schemeClr val="bg1"/>
                </a:solidFill>
              </a:rPr>
              <a:t>юридик</a:t>
            </a:r>
            <a:r>
              <a:rPr lang="ru-RU" dirty="0">
                <a:solidFill>
                  <a:schemeClr val="bg1"/>
                </a:solidFill>
              </a:rPr>
              <a:t> </a:t>
            </a:r>
            <a:r>
              <a:rPr lang="ru-RU" dirty="0" err="1">
                <a:solidFill>
                  <a:schemeClr val="bg1"/>
                </a:solidFill>
              </a:rPr>
              <a:t>шахсларга</a:t>
            </a:r>
            <a:r>
              <a:rPr lang="ru-RU" dirty="0">
                <a:solidFill>
                  <a:schemeClr val="bg1"/>
                </a:solidFill>
              </a:rPr>
              <a:t> </a:t>
            </a:r>
            <a:r>
              <a:rPr lang="ru-RU" dirty="0" err="1">
                <a:solidFill>
                  <a:schemeClr val="bg1"/>
                </a:solidFill>
              </a:rPr>
              <a:t>давлат</a:t>
            </a:r>
            <a:r>
              <a:rPr lang="ru-RU" dirty="0">
                <a:solidFill>
                  <a:schemeClr val="bg1"/>
                </a:solidFill>
              </a:rPr>
              <a:t> </a:t>
            </a:r>
            <a:r>
              <a:rPr lang="ru-RU" dirty="0" err="1">
                <a:solidFill>
                  <a:schemeClr val="bg1"/>
                </a:solidFill>
              </a:rPr>
              <a:t>органларининг</a:t>
            </a:r>
            <a:r>
              <a:rPr lang="ru-RU" dirty="0">
                <a:solidFill>
                  <a:schemeClr val="bg1"/>
                </a:solidFill>
              </a:rPr>
              <a:t> </a:t>
            </a:r>
            <a:r>
              <a:rPr lang="ru-RU" dirty="0" err="1">
                <a:solidFill>
                  <a:schemeClr val="bg1"/>
                </a:solidFill>
              </a:rPr>
              <a:t>фаолиятини</a:t>
            </a:r>
            <a:r>
              <a:rPr lang="ru-RU" dirty="0">
                <a:solidFill>
                  <a:schemeClr val="bg1"/>
                </a:solidFill>
              </a:rPr>
              <a:t> </a:t>
            </a:r>
            <a:r>
              <a:rPr lang="ru-RU" dirty="0" err="1">
                <a:solidFill>
                  <a:schemeClr val="bg1"/>
                </a:solidFill>
              </a:rPr>
              <a:t>қўллаб-қувватлаб</a:t>
            </a:r>
            <a:r>
              <a:rPr lang="ru-RU" dirty="0">
                <a:solidFill>
                  <a:schemeClr val="bg1"/>
                </a:solidFill>
              </a:rPr>
              <a:t> </a:t>
            </a:r>
            <a:r>
              <a:rPr lang="ru-RU" dirty="0" err="1">
                <a:solidFill>
                  <a:schemeClr val="bg1"/>
                </a:solidFill>
              </a:rPr>
              <a:t>ахборот</a:t>
            </a:r>
            <a:r>
              <a:rPr lang="ru-RU" dirty="0">
                <a:solidFill>
                  <a:schemeClr val="bg1"/>
                </a:solidFill>
              </a:rPr>
              <a:t>-коммуникация </a:t>
            </a:r>
            <a:r>
              <a:rPr lang="ru-RU" dirty="0" err="1">
                <a:solidFill>
                  <a:schemeClr val="bg1"/>
                </a:solidFill>
              </a:rPr>
              <a:t>технологияларидан</a:t>
            </a:r>
            <a:r>
              <a:rPr lang="ru-RU" dirty="0">
                <a:solidFill>
                  <a:schemeClr val="bg1"/>
                </a:solidFill>
              </a:rPr>
              <a:t>, </a:t>
            </a:r>
            <a:r>
              <a:rPr lang="ru-RU" dirty="0" err="1">
                <a:solidFill>
                  <a:schemeClr val="bg1"/>
                </a:solidFill>
              </a:rPr>
              <a:t>шунингдек</a:t>
            </a:r>
            <a:r>
              <a:rPr lang="ru-RU" dirty="0">
                <a:solidFill>
                  <a:schemeClr val="bg1"/>
                </a:solidFill>
              </a:rPr>
              <a:t> </a:t>
            </a:r>
            <a:r>
              <a:rPr lang="ru-RU" dirty="0" err="1">
                <a:solidFill>
                  <a:schemeClr val="bg1"/>
                </a:solidFill>
              </a:rPr>
              <a:t>идоралараро</a:t>
            </a:r>
            <a:r>
              <a:rPr lang="ru-RU" dirty="0">
                <a:solidFill>
                  <a:schemeClr val="bg1"/>
                </a:solidFill>
              </a:rPr>
              <a:t> электрон </a:t>
            </a:r>
            <a:r>
              <a:rPr lang="ru-RU" dirty="0" err="1">
                <a:solidFill>
                  <a:schemeClr val="bg1"/>
                </a:solidFill>
              </a:rPr>
              <a:t>ҳамкорлик</a:t>
            </a:r>
            <a:r>
              <a:rPr lang="ru-RU" dirty="0">
                <a:solidFill>
                  <a:schemeClr val="bg1"/>
                </a:solidFill>
              </a:rPr>
              <a:t> </a:t>
            </a:r>
            <a:r>
              <a:rPr lang="ru-RU" dirty="0" err="1">
                <a:solidFill>
                  <a:schemeClr val="bg1"/>
                </a:solidFill>
              </a:rPr>
              <a:t>билан</a:t>
            </a:r>
            <a:r>
              <a:rPr lang="ru-RU" dirty="0">
                <a:solidFill>
                  <a:schemeClr val="bg1"/>
                </a:solidFill>
              </a:rPr>
              <a:t> </a:t>
            </a:r>
            <a:r>
              <a:rPr lang="ru-RU" dirty="0" err="1">
                <a:solidFill>
                  <a:schemeClr val="bg1"/>
                </a:solidFill>
              </a:rPr>
              <a:t>фойдаланган</a:t>
            </a:r>
            <a:r>
              <a:rPr lang="ru-RU" dirty="0">
                <a:solidFill>
                  <a:schemeClr val="bg1"/>
                </a:solidFill>
              </a:rPr>
              <a:t> </a:t>
            </a:r>
            <a:r>
              <a:rPr lang="ru-RU" dirty="0" err="1">
                <a:solidFill>
                  <a:schemeClr val="bg1"/>
                </a:solidFill>
              </a:rPr>
              <a:t>ҳолда</a:t>
            </a:r>
            <a:r>
              <a:rPr lang="ru-RU" dirty="0">
                <a:solidFill>
                  <a:schemeClr val="bg1"/>
                </a:solidFill>
              </a:rPr>
              <a:t> </a:t>
            </a:r>
            <a:r>
              <a:rPr lang="ru-RU" dirty="0" err="1">
                <a:solidFill>
                  <a:schemeClr val="bg1"/>
                </a:solidFill>
              </a:rPr>
              <a:t>давлат</a:t>
            </a:r>
            <a:r>
              <a:rPr lang="ru-RU" dirty="0">
                <a:solidFill>
                  <a:schemeClr val="bg1"/>
                </a:solidFill>
              </a:rPr>
              <a:t> </a:t>
            </a:r>
            <a:r>
              <a:rPr lang="ru-RU" dirty="0" err="1">
                <a:solidFill>
                  <a:schemeClr val="bg1"/>
                </a:solidFill>
              </a:rPr>
              <a:t>хизматларини</a:t>
            </a:r>
            <a:r>
              <a:rPr lang="ru-RU" dirty="0">
                <a:solidFill>
                  <a:schemeClr val="bg1"/>
                </a:solidFill>
              </a:rPr>
              <a:t> </a:t>
            </a:r>
            <a:r>
              <a:rPr lang="ru-RU" dirty="0" err="1">
                <a:solidFill>
                  <a:schemeClr val="bg1"/>
                </a:solidFill>
              </a:rPr>
              <a:t>кўрсатиш</a:t>
            </a:r>
            <a:r>
              <a:rPr lang="ru-RU" dirty="0">
                <a:solidFill>
                  <a:schemeClr val="bg1"/>
                </a:solidFill>
              </a:rPr>
              <a:t> </a:t>
            </a:r>
            <a:r>
              <a:rPr lang="ru-RU" dirty="0" err="1">
                <a:solidFill>
                  <a:schemeClr val="bg1"/>
                </a:solidFill>
              </a:rPr>
              <a:t>тизимидирбошқаруви</a:t>
            </a:r>
            <a:r>
              <a:rPr lang="ru-RU" dirty="0">
                <a:solidFill>
                  <a:schemeClr val="bg1"/>
                </a:solidFill>
              </a:rPr>
              <a:t> </a:t>
            </a:r>
            <a:r>
              <a:rPr lang="ru-RU" dirty="0" err="1">
                <a:solidFill>
                  <a:schemeClr val="bg1"/>
                </a:solidFill>
              </a:rPr>
              <a:t>органларида</a:t>
            </a:r>
            <a:r>
              <a:rPr lang="ru-RU" dirty="0">
                <a:solidFill>
                  <a:schemeClr val="bg1"/>
                </a:solidFill>
              </a:rPr>
              <a:t> </a:t>
            </a:r>
            <a:r>
              <a:rPr lang="ru-RU" dirty="0" err="1">
                <a:solidFill>
                  <a:schemeClr val="bg1"/>
                </a:solidFill>
              </a:rPr>
              <a:t>барча</a:t>
            </a:r>
            <a:r>
              <a:rPr lang="ru-RU" dirty="0">
                <a:solidFill>
                  <a:schemeClr val="bg1"/>
                </a:solidFill>
              </a:rPr>
              <a:t> ички </a:t>
            </a:r>
            <a:r>
              <a:rPr lang="ru-RU" dirty="0" err="1">
                <a:solidFill>
                  <a:schemeClr val="bg1"/>
                </a:solidFill>
              </a:rPr>
              <a:t>ва</a:t>
            </a:r>
            <a:r>
              <a:rPr lang="ru-RU" dirty="0">
                <a:solidFill>
                  <a:schemeClr val="bg1"/>
                </a:solidFill>
              </a:rPr>
              <a:t> </a:t>
            </a:r>
            <a:r>
              <a:rPr lang="ru-RU" dirty="0" err="1">
                <a:solidFill>
                  <a:schemeClr val="bg1"/>
                </a:solidFill>
              </a:rPr>
              <a:t>ташқи</a:t>
            </a:r>
            <a:r>
              <a:rPr lang="ru-RU" dirty="0">
                <a:solidFill>
                  <a:schemeClr val="bg1"/>
                </a:solidFill>
              </a:rPr>
              <a:t> </a:t>
            </a:r>
            <a:r>
              <a:rPr lang="ru-RU" dirty="0" err="1">
                <a:solidFill>
                  <a:schemeClr val="bg1"/>
                </a:solidFill>
              </a:rPr>
              <a:t>алоқаларни</a:t>
            </a:r>
            <a:r>
              <a:rPr lang="ru-RU" dirty="0">
                <a:solidFill>
                  <a:schemeClr val="bg1"/>
                </a:solidFill>
              </a:rPr>
              <a:t> </a:t>
            </a:r>
            <a:r>
              <a:rPr lang="ru-RU" dirty="0" err="1">
                <a:solidFill>
                  <a:schemeClr val="bg1"/>
                </a:solidFill>
              </a:rPr>
              <a:t>ахборот</a:t>
            </a:r>
            <a:r>
              <a:rPr lang="ru-RU" dirty="0">
                <a:solidFill>
                  <a:schemeClr val="bg1"/>
                </a:solidFill>
              </a:rPr>
              <a:t>-коммуникация </a:t>
            </a:r>
            <a:r>
              <a:rPr lang="ru-RU" dirty="0" err="1">
                <a:solidFill>
                  <a:schemeClr val="bg1"/>
                </a:solidFill>
              </a:rPr>
              <a:t>технологиялари</a:t>
            </a:r>
            <a:r>
              <a:rPr lang="ru-RU" dirty="0">
                <a:solidFill>
                  <a:schemeClr val="bg1"/>
                </a:solidFill>
              </a:rPr>
              <a:t> </a:t>
            </a:r>
            <a:r>
              <a:rPr lang="ru-RU" dirty="0" err="1">
                <a:solidFill>
                  <a:schemeClr val="bg1"/>
                </a:solidFill>
              </a:rPr>
              <a:t>билан</a:t>
            </a:r>
            <a:r>
              <a:rPr lang="ru-RU" dirty="0">
                <a:solidFill>
                  <a:schemeClr val="bg1"/>
                </a:solidFill>
              </a:rPr>
              <a:t> </a:t>
            </a:r>
            <a:r>
              <a:rPr lang="ru-RU" dirty="0" err="1">
                <a:solidFill>
                  <a:schemeClr val="bg1"/>
                </a:solidFill>
              </a:rPr>
              <a:t>қўллаб-қувватлаш</a:t>
            </a:r>
            <a:r>
              <a:rPr lang="ru-RU" dirty="0">
                <a:solidFill>
                  <a:schemeClr val="bg1"/>
                </a:solidFill>
              </a:rPr>
              <a:t> </a:t>
            </a:r>
            <a:r>
              <a:rPr lang="ru-RU" dirty="0" err="1">
                <a:solidFill>
                  <a:schemeClr val="bg1"/>
                </a:solidFill>
              </a:rPr>
              <a:t>ва</a:t>
            </a:r>
            <a:r>
              <a:rPr lang="ru-RU" dirty="0">
                <a:solidFill>
                  <a:schemeClr val="bg1"/>
                </a:solidFill>
              </a:rPr>
              <a:t> </a:t>
            </a:r>
            <a:r>
              <a:rPr lang="ru-RU" dirty="0" err="1">
                <a:solidFill>
                  <a:schemeClr val="bg1"/>
                </a:solidFill>
              </a:rPr>
              <a:t>таъминлаш</a:t>
            </a:r>
            <a:r>
              <a:rPr lang="ru-RU" dirty="0">
                <a:solidFill>
                  <a:schemeClr val="bg1"/>
                </a:solidFill>
              </a:rPr>
              <a:t> </a:t>
            </a:r>
            <a:r>
              <a:rPr lang="ru-RU" dirty="0" err="1">
                <a:solidFill>
                  <a:schemeClr val="bg1"/>
                </a:solidFill>
              </a:rPr>
              <a:t>тизимидир</a:t>
            </a:r>
            <a:r>
              <a:rPr lang="ru-RU" dirty="0">
                <a:solidFill>
                  <a:schemeClr val="bg1"/>
                </a:solidFill>
              </a:rPr>
              <a:t>. </a:t>
            </a:r>
            <a:br>
              <a:rPr lang="ru-RU" dirty="0">
                <a:solidFill>
                  <a:schemeClr val="bg1"/>
                </a:solidFill>
              </a:rPr>
            </a:br>
            <a:endParaRPr lang="ru-RU" dirty="0">
              <a:solidFill>
                <a:schemeClr val="bg1"/>
              </a:solidFill>
            </a:endParaRPr>
          </a:p>
          <a:p>
            <a:pPr marL="0" indent="0" algn="ctr">
              <a:buNone/>
            </a:pPr>
            <a:r>
              <a:rPr lang="ru-RU" i="1" u="sng" dirty="0">
                <a:solidFill>
                  <a:schemeClr val="bg1"/>
                </a:solidFill>
              </a:rPr>
              <a:t>У </a:t>
            </a:r>
            <a:r>
              <a:rPr lang="ru-RU" i="1" u="sng" dirty="0" err="1">
                <a:solidFill>
                  <a:schemeClr val="bg1"/>
                </a:solidFill>
              </a:rPr>
              <a:t>жумладан</a:t>
            </a:r>
            <a:r>
              <a:rPr lang="ru-RU" i="1" u="sng" dirty="0">
                <a:solidFill>
                  <a:schemeClr val="bg1"/>
                </a:solidFill>
              </a:rPr>
              <a:t> </a:t>
            </a:r>
            <a:r>
              <a:rPr lang="ru-RU" i="1" u="sng" dirty="0" err="1">
                <a:solidFill>
                  <a:schemeClr val="bg1"/>
                </a:solidFill>
              </a:rPr>
              <a:t>қуйидагиларни</a:t>
            </a:r>
            <a:r>
              <a:rPr lang="ru-RU" i="1" u="sng" dirty="0">
                <a:solidFill>
                  <a:schemeClr val="bg1"/>
                </a:solidFill>
              </a:rPr>
              <a:t> </a:t>
            </a:r>
            <a:r>
              <a:rPr lang="ru-RU" i="1" u="sng" dirty="0" err="1">
                <a:solidFill>
                  <a:schemeClr val="bg1"/>
                </a:solidFill>
              </a:rPr>
              <a:t>ўз</a:t>
            </a:r>
            <a:r>
              <a:rPr lang="ru-RU" i="1" u="sng" dirty="0">
                <a:solidFill>
                  <a:schemeClr val="bg1"/>
                </a:solidFill>
              </a:rPr>
              <a:t> ичига </a:t>
            </a:r>
            <a:r>
              <a:rPr lang="ru-RU" i="1" u="sng" dirty="0" err="1">
                <a:solidFill>
                  <a:schemeClr val="bg1"/>
                </a:solidFill>
              </a:rPr>
              <a:t>олади</a:t>
            </a:r>
            <a:r>
              <a:rPr lang="ru-RU" i="1" u="sng" dirty="0">
                <a:solidFill>
                  <a:schemeClr val="bg1"/>
                </a:solidFill>
              </a:rPr>
              <a:t>: </a:t>
            </a:r>
          </a:p>
          <a:p>
            <a:pPr>
              <a:buFontTx/>
              <a:buChar char="-"/>
            </a:pPr>
            <a:r>
              <a:rPr lang="ru-RU" dirty="0" err="1">
                <a:solidFill>
                  <a:schemeClr val="bg1"/>
                </a:solidFill>
              </a:rPr>
              <a:t>давлат</a:t>
            </a:r>
            <a:r>
              <a:rPr lang="ru-RU" dirty="0">
                <a:solidFill>
                  <a:schemeClr val="bg1"/>
                </a:solidFill>
              </a:rPr>
              <a:t> </a:t>
            </a:r>
            <a:r>
              <a:rPr lang="ru-RU" dirty="0" err="1">
                <a:solidFill>
                  <a:schemeClr val="bg1"/>
                </a:solidFill>
              </a:rPr>
              <a:t>бошқарувининг</a:t>
            </a:r>
            <a:r>
              <a:rPr lang="ru-RU" dirty="0">
                <a:solidFill>
                  <a:schemeClr val="bg1"/>
                </a:solidFill>
              </a:rPr>
              <a:t> </a:t>
            </a:r>
            <a:r>
              <a:rPr lang="ru-RU" dirty="0" err="1">
                <a:solidFill>
                  <a:schemeClr val="bg1"/>
                </a:solidFill>
              </a:rPr>
              <a:t>ахборотни</a:t>
            </a:r>
            <a:r>
              <a:rPr lang="ru-RU" dirty="0">
                <a:solidFill>
                  <a:schemeClr val="bg1"/>
                </a:solidFill>
              </a:rPr>
              <a:t> </a:t>
            </a:r>
            <a:r>
              <a:rPr lang="ru-RU" dirty="0" err="1">
                <a:solidFill>
                  <a:schemeClr val="bg1"/>
                </a:solidFill>
              </a:rPr>
              <a:t>йиғиш</a:t>
            </a:r>
            <a:r>
              <a:rPr lang="ru-RU" dirty="0">
                <a:solidFill>
                  <a:schemeClr val="bg1"/>
                </a:solidFill>
              </a:rPr>
              <a:t>, </a:t>
            </a:r>
            <a:r>
              <a:rPr lang="ru-RU" dirty="0" err="1">
                <a:solidFill>
                  <a:schemeClr val="bg1"/>
                </a:solidFill>
              </a:rPr>
              <a:t>сақлаш</a:t>
            </a:r>
            <a:r>
              <a:rPr lang="ru-RU" dirty="0">
                <a:solidFill>
                  <a:schemeClr val="bg1"/>
                </a:solidFill>
              </a:rPr>
              <a:t>, </a:t>
            </a:r>
            <a:r>
              <a:rPr lang="ru-RU" dirty="0" err="1">
                <a:solidFill>
                  <a:schemeClr val="bg1"/>
                </a:solidFill>
              </a:rPr>
              <a:t>қайта</a:t>
            </a:r>
            <a:r>
              <a:rPr lang="ru-RU" dirty="0">
                <a:solidFill>
                  <a:schemeClr val="bg1"/>
                </a:solidFill>
              </a:rPr>
              <a:t> </a:t>
            </a:r>
            <a:r>
              <a:rPr lang="ru-RU" dirty="0" err="1">
                <a:solidFill>
                  <a:schemeClr val="bg1"/>
                </a:solidFill>
              </a:rPr>
              <a:t>ишлаш</a:t>
            </a:r>
            <a:r>
              <a:rPr lang="ru-RU" dirty="0">
                <a:solidFill>
                  <a:schemeClr val="bg1"/>
                </a:solidFill>
              </a:rPr>
              <a:t>, </a:t>
            </a:r>
            <a:r>
              <a:rPr lang="ru-RU" dirty="0" err="1">
                <a:solidFill>
                  <a:schemeClr val="bg1"/>
                </a:solidFill>
              </a:rPr>
              <a:t>узатишнинг</a:t>
            </a:r>
            <a:r>
              <a:rPr lang="ru-RU" dirty="0">
                <a:solidFill>
                  <a:schemeClr val="bg1"/>
                </a:solidFill>
              </a:rPr>
              <a:t> </a:t>
            </a:r>
            <a:r>
              <a:rPr lang="ru-RU" dirty="0" err="1">
                <a:solidFill>
                  <a:schemeClr val="bg1"/>
                </a:solidFill>
              </a:rPr>
              <a:t>рақамли</a:t>
            </a:r>
            <a:r>
              <a:rPr lang="ru-RU" dirty="0">
                <a:solidFill>
                  <a:schemeClr val="bg1"/>
                </a:solidFill>
              </a:rPr>
              <a:t> </a:t>
            </a:r>
            <a:r>
              <a:rPr lang="ru-RU" dirty="0" err="1">
                <a:solidFill>
                  <a:schemeClr val="bg1"/>
                </a:solidFill>
              </a:rPr>
              <a:t>технологияларга</a:t>
            </a:r>
            <a:r>
              <a:rPr lang="ru-RU" dirty="0">
                <a:solidFill>
                  <a:schemeClr val="bg1"/>
                </a:solidFill>
              </a:rPr>
              <a:t> </a:t>
            </a:r>
            <a:r>
              <a:rPr lang="ru-RU" dirty="0" err="1">
                <a:solidFill>
                  <a:schemeClr val="bg1"/>
                </a:solidFill>
              </a:rPr>
              <a:t>асосланган</a:t>
            </a:r>
            <a:r>
              <a:rPr lang="ru-RU" dirty="0">
                <a:solidFill>
                  <a:schemeClr val="bg1"/>
                </a:solidFill>
              </a:rPr>
              <a:t> </a:t>
            </a:r>
            <a:r>
              <a:rPr lang="ru-RU" dirty="0" err="1">
                <a:solidFill>
                  <a:schemeClr val="bg1"/>
                </a:solidFill>
              </a:rPr>
              <a:t>ахборот</a:t>
            </a:r>
            <a:r>
              <a:rPr lang="ru-RU" dirty="0">
                <a:solidFill>
                  <a:schemeClr val="bg1"/>
                </a:solidFill>
              </a:rPr>
              <a:t>-коммуникация </a:t>
            </a:r>
            <a:r>
              <a:rPr lang="ru-RU" dirty="0" err="1">
                <a:solidFill>
                  <a:schemeClr val="bg1"/>
                </a:solidFill>
              </a:rPr>
              <a:t>таъминоти</a:t>
            </a:r>
            <a:r>
              <a:rPr lang="ru-RU" dirty="0">
                <a:solidFill>
                  <a:schemeClr val="bg1"/>
                </a:solidFill>
              </a:rPr>
              <a:t>; </a:t>
            </a:r>
          </a:p>
          <a:p>
            <a:pPr>
              <a:buFontTx/>
              <a:buChar char="-"/>
            </a:pPr>
            <a:r>
              <a:rPr lang="ru-RU" dirty="0" err="1">
                <a:solidFill>
                  <a:schemeClr val="bg1"/>
                </a:solidFill>
              </a:rPr>
              <a:t>давлат</a:t>
            </a:r>
            <a:r>
              <a:rPr lang="ru-RU" dirty="0">
                <a:solidFill>
                  <a:schemeClr val="bg1"/>
                </a:solidFill>
              </a:rPr>
              <a:t> </a:t>
            </a:r>
            <a:r>
              <a:rPr lang="ru-RU" dirty="0" err="1">
                <a:solidFill>
                  <a:schemeClr val="bg1"/>
                </a:solidFill>
              </a:rPr>
              <a:t>ҳокимияти</a:t>
            </a:r>
            <a:r>
              <a:rPr lang="ru-RU" dirty="0">
                <a:solidFill>
                  <a:schemeClr val="bg1"/>
                </a:solidFill>
              </a:rPr>
              <a:t> </a:t>
            </a:r>
            <a:r>
              <a:rPr lang="ru-RU" dirty="0" err="1">
                <a:solidFill>
                  <a:schemeClr val="bg1"/>
                </a:solidFill>
              </a:rPr>
              <a:t>органларининг</a:t>
            </a:r>
            <a:r>
              <a:rPr lang="ru-RU" dirty="0">
                <a:solidFill>
                  <a:schemeClr val="bg1"/>
                </a:solidFill>
              </a:rPr>
              <a:t> </a:t>
            </a:r>
            <a:r>
              <a:rPr lang="ru-RU" dirty="0" err="1">
                <a:solidFill>
                  <a:schemeClr val="bg1"/>
                </a:solidFill>
              </a:rPr>
              <a:t>барча</a:t>
            </a:r>
            <a:r>
              <a:rPr lang="ru-RU" dirty="0">
                <a:solidFill>
                  <a:schemeClr val="bg1"/>
                </a:solidFill>
              </a:rPr>
              <a:t> </a:t>
            </a:r>
            <a:r>
              <a:rPr lang="ru-RU" dirty="0" err="1">
                <a:solidFill>
                  <a:schemeClr val="bg1"/>
                </a:solidFill>
              </a:rPr>
              <a:t>тоифадаги</a:t>
            </a:r>
            <a:r>
              <a:rPr lang="ru-RU" dirty="0">
                <a:solidFill>
                  <a:schemeClr val="bg1"/>
                </a:solidFill>
              </a:rPr>
              <a:t> </a:t>
            </a:r>
            <a:r>
              <a:rPr lang="ru-RU" dirty="0" err="1">
                <a:solidFill>
                  <a:schemeClr val="bg1"/>
                </a:solidFill>
              </a:rPr>
              <a:t>фуқароларга</a:t>
            </a:r>
            <a:r>
              <a:rPr lang="ru-RU" dirty="0">
                <a:solidFill>
                  <a:schemeClr val="bg1"/>
                </a:solidFill>
              </a:rPr>
              <a:t> электрон </a:t>
            </a:r>
            <a:r>
              <a:rPr lang="ru-RU" dirty="0" err="1">
                <a:solidFill>
                  <a:schemeClr val="bg1"/>
                </a:solidFill>
              </a:rPr>
              <a:t>воситалар</a:t>
            </a:r>
            <a:r>
              <a:rPr lang="ru-RU" dirty="0">
                <a:solidFill>
                  <a:schemeClr val="bg1"/>
                </a:solidFill>
              </a:rPr>
              <a:t> </a:t>
            </a:r>
            <a:r>
              <a:rPr lang="ru-RU" dirty="0" err="1">
                <a:solidFill>
                  <a:schemeClr val="bg1"/>
                </a:solidFill>
              </a:rPr>
              <a:t>орқали</a:t>
            </a:r>
            <a:r>
              <a:rPr lang="ru-RU" dirty="0">
                <a:solidFill>
                  <a:schemeClr val="bg1"/>
                </a:solidFill>
              </a:rPr>
              <a:t> интерактив </a:t>
            </a:r>
            <a:r>
              <a:rPr lang="ru-RU" dirty="0" err="1">
                <a:solidFill>
                  <a:schemeClr val="bg1"/>
                </a:solidFill>
              </a:rPr>
              <a:t>хизмат</a:t>
            </a:r>
            <a:r>
              <a:rPr lang="ru-RU" dirty="0">
                <a:solidFill>
                  <a:schemeClr val="bg1"/>
                </a:solidFill>
              </a:rPr>
              <a:t> </a:t>
            </a:r>
            <a:r>
              <a:rPr lang="ru-RU" dirty="0" err="1">
                <a:solidFill>
                  <a:schemeClr val="bg1"/>
                </a:solidFill>
              </a:rPr>
              <a:t>кўрсатиши</a:t>
            </a:r>
            <a:r>
              <a:rPr lang="ru-RU" dirty="0">
                <a:solidFill>
                  <a:schemeClr val="bg1"/>
                </a:solidFill>
              </a:rPr>
              <a:t>; </a:t>
            </a:r>
          </a:p>
          <a:p>
            <a:pPr marL="0" indent="0">
              <a:buNone/>
            </a:pPr>
            <a:r>
              <a:rPr lang="ru-RU" dirty="0">
                <a:solidFill>
                  <a:schemeClr val="bg1"/>
                </a:solidFill>
              </a:rPr>
              <a:t>- </a:t>
            </a:r>
            <a:r>
              <a:rPr lang="ru-RU" dirty="0" err="1">
                <a:solidFill>
                  <a:schemeClr val="bg1"/>
                </a:solidFill>
              </a:rPr>
              <a:t>давлат</a:t>
            </a:r>
            <a:r>
              <a:rPr lang="ru-RU" dirty="0">
                <a:solidFill>
                  <a:schemeClr val="bg1"/>
                </a:solidFill>
              </a:rPr>
              <a:t> </a:t>
            </a:r>
            <a:r>
              <a:rPr lang="ru-RU" dirty="0" err="1">
                <a:solidFill>
                  <a:schemeClr val="bg1"/>
                </a:solidFill>
              </a:rPr>
              <a:t>органларининг</a:t>
            </a:r>
            <a:r>
              <a:rPr lang="ru-RU" dirty="0">
                <a:solidFill>
                  <a:schemeClr val="bg1"/>
                </a:solidFill>
              </a:rPr>
              <a:t> </a:t>
            </a:r>
            <a:r>
              <a:rPr lang="ru-RU" dirty="0" err="1">
                <a:solidFill>
                  <a:schemeClr val="bg1"/>
                </a:solidFill>
              </a:rPr>
              <a:t>фаолияти</a:t>
            </a:r>
            <a:r>
              <a:rPr lang="ru-RU" dirty="0">
                <a:solidFill>
                  <a:schemeClr val="bg1"/>
                </a:solidFill>
              </a:rPr>
              <a:t> </a:t>
            </a:r>
            <a:r>
              <a:rPr lang="ru-RU" dirty="0" err="1">
                <a:solidFill>
                  <a:schemeClr val="bg1"/>
                </a:solidFill>
              </a:rPr>
              <a:t>тўғрисида</a:t>
            </a:r>
            <a:r>
              <a:rPr lang="ru-RU" dirty="0">
                <a:solidFill>
                  <a:schemeClr val="bg1"/>
                </a:solidFill>
              </a:rPr>
              <a:t> </a:t>
            </a:r>
            <a:r>
              <a:rPr lang="ru-RU" dirty="0" err="1">
                <a:solidFill>
                  <a:schemeClr val="bg1"/>
                </a:solidFill>
              </a:rPr>
              <a:t>фуқароларга</a:t>
            </a:r>
            <a:r>
              <a:rPr lang="ru-RU" dirty="0">
                <a:solidFill>
                  <a:schemeClr val="bg1"/>
                </a:solidFill>
              </a:rPr>
              <a:t> электрон </a:t>
            </a:r>
            <a:r>
              <a:rPr lang="ru-RU" dirty="0" err="1">
                <a:solidFill>
                  <a:schemeClr val="bg1"/>
                </a:solidFill>
              </a:rPr>
              <a:t>воситалар</a:t>
            </a:r>
            <a:r>
              <a:rPr lang="ru-RU" dirty="0">
                <a:solidFill>
                  <a:schemeClr val="bg1"/>
                </a:solidFill>
              </a:rPr>
              <a:t> </a:t>
            </a:r>
            <a:r>
              <a:rPr lang="ru-RU" dirty="0" err="1">
                <a:solidFill>
                  <a:schemeClr val="bg1"/>
                </a:solidFill>
              </a:rPr>
              <a:t>орқали</a:t>
            </a:r>
            <a:r>
              <a:rPr lang="ru-RU" dirty="0">
                <a:solidFill>
                  <a:schemeClr val="bg1"/>
                </a:solidFill>
              </a:rPr>
              <a:t> хабар </a:t>
            </a:r>
            <a:r>
              <a:rPr lang="ru-RU" dirty="0" err="1">
                <a:solidFill>
                  <a:schemeClr val="bg1"/>
                </a:solidFill>
              </a:rPr>
              <a:t>бериш</a:t>
            </a:r>
            <a:r>
              <a:rPr lang="ru-RU" dirty="0">
                <a:solidFill>
                  <a:schemeClr val="bg1"/>
                </a:solidFill>
              </a:rPr>
              <a:t> </a:t>
            </a:r>
            <a:r>
              <a:rPr lang="ru-RU" dirty="0" err="1">
                <a:solidFill>
                  <a:schemeClr val="bg1"/>
                </a:solidFill>
              </a:rPr>
              <a:t>ва</a:t>
            </a:r>
            <a:r>
              <a:rPr lang="ru-RU" dirty="0">
                <a:solidFill>
                  <a:schemeClr val="bg1"/>
                </a:solidFill>
              </a:rPr>
              <a:t> б. </a:t>
            </a:r>
            <a:endParaRPr lang="ru-RU" b="1" dirty="0">
              <a:solidFill>
                <a:schemeClr val="bg1"/>
              </a:solidFill>
            </a:endParaRPr>
          </a:p>
        </p:txBody>
      </p:sp>
    </p:spTree>
    <p:extLst>
      <p:ext uri="{BB962C8B-B14F-4D97-AF65-F5344CB8AC3E}">
        <p14:creationId xmlns:p14="http://schemas.microsoft.com/office/powerpoint/2010/main" val="2252061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12284" y="368949"/>
            <a:ext cx="7886700" cy="839307"/>
          </a:xfrm>
        </p:spPr>
        <p:txBody>
          <a:bodyPr>
            <a:noAutofit/>
          </a:bodyPr>
          <a:lstStyle/>
          <a:p>
            <a:pPr algn="ctr"/>
            <a:r>
              <a:rPr lang="uz-Cyrl-UZ" sz="2400" b="1">
                <a:solidFill>
                  <a:schemeClr val="bg1"/>
                </a:solidFill>
              </a:rPr>
              <a:t>Электрон ҳукумат (E-Gov, E-Government – E- ҳукумат) </a:t>
            </a:r>
            <a:br>
              <a:rPr lang="ru-RU" sz="3600">
                <a:solidFill>
                  <a:schemeClr val="bg1"/>
                </a:solidFill>
              </a:rPr>
            </a:br>
            <a:r>
              <a:rPr lang="ru-RU" sz="2400" b="1" err="1">
                <a:solidFill>
                  <a:schemeClr val="bg1"/>
                </a:solidFill>
              </a:rPr>
              <a:t>иштирокчилари</a:t>
            </a:r>
            <a:endParaRPr lang="ru-RU" sz="2400" b="1">
              <a:solidFill>
                <a:schemeClr val="bg1"/>
              </a:solidFill>
            </a:endParaRPr>
          </a:p>
        </p:txBody>
      </p:sp>
      <p:sp>
        <p:nvSpPr>
          <p:cNvPr id="3" name="Объект 2"/>
          <p:cNvSpPr>
            <a:spLocks noGrp="1"/>
          </p:cNvSpPr>
          <p:nvPr>
            <p:ph idx="1"/>
          </p:nvPr>
        </p:nvSpPr>
        <p:spPr>
          <a:xfrm>
            <a:off x="3510108" y="1221992"/>
            <a:ext cx="5502692" cy="1199082"/>
          </a:xfrm>
        </p:spPr>
        <p:txBody>
          <a:bodyPr>
            <a:normAutofit fontScale="85000" lnSpcReduction="10000"/>
          </a:bodyPr>
          <a:lstStyle/>
          <a:p>
            <a:pPr marL="0" indent="0">
              <a:lnSpc>
                <a:spcPct val="100000"/>
              </a:lnSpc>
              <a:spcBef>
                <a:spcPts val="0"/>
              </a:spcBef>
              <a:buNone/>
            </a:pPr>
            <a:r>
              <a:rPr lang="uz-Cyrl-UZ" sz="1800" b="1">
                <a:solidFill>
                  <a:schemeClr val="bg1"/>
                </a:solidFill>
              </a:rPr>
              <a:t>Ҳукумат ўз фаолиятида </a:t>
            </a:r>
            <a:endParaRPr lang="ru-RU" sz="1800" b="1">
              <a:solidFill>
                <a:schemeClr val="bg1"/>
              </a:solidFill>
            </a:endParaRPr>
          </a:p>
          <a:p>
            <a:pPr indent="0">
              <a:lnSpc>
                <a:spcPct val="100000"/>
              </a:lnSpc>
              <a:spcBef>
                <a:spcPts val="0"/>
              </a:spcBef>
            </a:pPr>
            <a:r>
              <a:rPr lang="uz-Cyrl-UZ" sz="1800" b="1">
                <a:solidFill>
                  <a:schemeClr val="bg1"/>
                </a:solidFill>
              </a:rPr>
              <a:t>бошқа давлат органлари</a:t>
            </a:r>
            <a:r>
              <a:rPr lang="en-US" sz="1800" b="1">
                <a:solidFill>
                  <a:schemeClr val="bg1"/>
                </a:solidFill>
              </a:rPr>
              <a:t> (</a:t>
            </a:r>
            <a:r>
              <a:rPr lang="uz-Cyrl-UZ" sz="1800" b="1">
                <a:solidFill>
                  <a:schemeClr val="bg1"/>
                </a:solidFill>
              </a:rPr>
              <a:t>Governmen</a:t>
            </a:r>
            <a:r>
              <a:rPr lang="en-US" sz="1800" b="1">
                <a:solidFill>
                  <a:schemeClr val="bg1"/>
                </a:solidFill>
              </a:rPr>
              <a:t>t)</a:t>
            </a:r>
            <a:r>
              <a:rPr lang="uz-Cyrl-UZ" sz="1800" b="1">
                <a:solidFill>
                  <a:schemeClr val="bg1"/>
                </a:solidFill>
              </a:rPr>
              <a:t>;  </a:t>
            </a:r>
            <a:endParaRPr lang="ru-RU" sz="1800" b="1">
              <a:solidFill>
                <a:schemeClr val="bg1"/>
              </a:solidFill>
            </a:endParaRPr>
          </a:p>
          <a:p>
            <a:pPr indent="0">
              <a:lnSpc>
                <a:spcPct val="100000"/>
              </a:lnSpc>
              <a:spcBef>
                <a:spcPts val="0"/>
              </a:spcBef>
            </a:pPr>
            <a:r>
              <a:rPr lang="uz-Cyrl-UZ" sz="1800" b="1">
                <a:solidFill>
                  <a:schemeClr val="bg1"/>
                </a:solidFill>
              </a:rPr>
              <a:t>Бизнес структураси ташкилотлари ва корхоналар</a:t>
            </a:r>
            <a:r>
              <a:rPr lang="en-US" sz="1800" b="1">
                <a:solidFill>
                  <a:schemeClr val="bg1"/>
                </a:solidFill>
              </a:rPr>
              <a:t> (</a:t>
            </a:r>
            <a:r>
              <a:rPr lang="en-US" sz="1800" b="1" err="1">
                <a:solidFill>
                  <a:schemeClr val="bg1"/>
                </a:solidFill>
              </a:rPr>
              <a:t>Buziness</a:t>
            </a:r>
            <a:r>
              <a:rPr lang="en-US" sz="1800" b="1">
                <a:solidFill>
                  <a:schemeClr val="bg1"/>
                </a:solidFill>
              </a:rPr>
              <a:t>)</a:t>
            </a:r>
            <a:r>
              <a:rPr lang="uz-Cyrl-UZ" sz="1800" b="1">
                <a:solidFill>
                  <a:schemeClr val="bg1"/>
                </a:solidFill>
              </a:rPr>
              <a:t>;</a:t>
            </a:r>
            <a:endParaRPr lang="ru-RU" sz="1800" b="1">
              <a:solidFill>
                <a:schemeClr val="bg1"/>
              </a:solidFill>
            </a:endParaRPr>
          </a:p>
          <a:p>
            <a:pPr indent="0">
              <a:lnSpc>
                <a:spcPct val="100000"/>
              </a:lnSpc>
              <a:spcBef>
                <a:spcPts val="0"/>
              </a:spcBef>
            </a:pPr>
            <a:r>
              <a:rPr lang="uz-Cyrl-UZ" sz="1800" b="1">
                <a:solidFill>
                  <a:schemeClr val="bg1"/>
                </a:solidFill>
              </a:rPr>
              <a:t>Фуқаролар </a:t>
            </a:r>
            <a:r>
              <a:rPr lang="en-US" sz="1800" b="1">
                <a:solidFill>
                  <a:schemeClr val="bg1"/>
                </a:solidFill>
              </a:rPr>
              <a:t>(Citizens) </a:t>
            </a:r>
            <a:r>
              <a:rPr lang="uz-Cyrl-UZ" sz="1800" b="1">
                <a:solidFill>
                  <a:schemeClr val="bg1"/>
                </a:solidFill>
              </a:rPr>
              <a:t>билан ўзаро боғланган ҳолда фаолият юритади.</a:t>
            </a:r>
            <a:endParaRPr lang="ru-RU" sz="1800" b="1">
              <a:solidFill>
                <a:schemeClr val="bg1"/>
              </a:solidFill>
            </a:endParaRPr>
          </a:p>
          <a:p>
            <a:pPr marL="0" indent="0">
              <a:buNone/>
            </a:pPr>
            <a:endParaRPr lang="ru-RU">
              <a:solidFill>
                <a:schemeClr val="accent1">
                  <a:lumMod val="50000"/>
                </a:schemeClr>
              </a:solidFill>
            </a:endParaRPr>
          </a:p>
        </p:txBody>
      </p:sp>
      <p:grpSp>
        <p:nvGrpSpPr>
          <p:cNvPr id="12" name="Группа 11"/>
          <p:cNvGrpSpPr/>
          <p:nvPr/>
        </p:nvGrpSpPr>
        <p:grpSpPr>
          <a:xfrm>
            <a:off x="1973944" y="2544021"/>
            <a:ext cx="7881257" cy="3763001"/>
            <a:chOff x="1141267" y="2729896"/>
            <a:chExt cx="9065404" cy="3822696"/>
          </a:xfrm>
        </p:grpSpPr>
        <p:pic>
          <p:nvPicPr>
            <p:cNvPr id="4" name="Рисунок 3"/>
            <p:cNvPicPr>
              <a:picLocks noChangeAspect="1"/>
            </p:cNvPicPr>
            <p:nvPr/>
          </p:nvPicPr>
          <p:blipFill>
            <a:blip r:embed="rId2"/>
            <a:stretch>
              <a:fillRect/>
            </a:stretch>
          </p:blipFill>
          <p:spPr>
            <a:xfrm>
              <a:off x="4775596" y="2946048"/>
              <a:ext cx="2351311" cy="1441919"/>
            </a:xfrm>
            <a:prstGeom prst="rect">
              <a:avLst/>
            </a:prstGeom>
            <a:effectLst>
              <a:softEdge rad="165100"/>
            </a:effectLst>
          </p:spPr>
        </p:pic>
        <p:pic>
          <p:nvPicPr>
            <p:cNvPr id="2050" name="Picture 2" descr="Бизнес-центр НГМК в Ташкент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110121">
              <a:off x="1141267" y="3636659"/>
              <a:ext cx="2652122" cy="117539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4"/>
            <a:stretch>
              <a:fillRect/>
            </a:stretch>
          </p:blipFill>
          <p:spPr>
            <a:xfrm>
              <a:off x="8268733" y="3793824"/>
              <a:ext cx="1937938" cy="1221867"/>
            </a:xfrm>
            <a:prstGeom prst="rect">
              <a:avLst/>
            </a:prstGeom>
            <a:effectLst>
              <a:softEdge rad="38100"/>
            </a:effectLst>
          </p:spPr>
        </p:pic>
        <p:pic>
          <p:nvPicPr>
            <p:cNvPr id="2052" name="Picture 4" descr="Сколько в среднем получают федеральные госслужащие в России"/>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1556" y="4942220"/>
              <a:ext cx="1933092" cy="1305530"/>
            </a:xfrm>
            <a:prstGeom prst="rect">
              <a:avLst/>
            </a:prstGeom>
            <a:noFill/>
            <a:effectLst>
              <a:softEdge rad="889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4746598" y="6247750"/>
              <a:ext cx="2379971" cy="304842"/>
            </a:xfrm>
            <a:prstGeom prst="rect">
              <a:avLst/>
            </a:prstGeom>
          </p:spPr>
          <p:txBody>
            <a:bodyPr wrap="none">
              <a:spAutoFit/>
            </a:bodyPr>
            <a:lstStyle/>
            <a:p>
              <a:pPr defTabSz="457200"/>
              <a:r>
                <a:rPr lang="uz-Cyrl-UZ" sz="1350" b="1" dirty="0">
                  <a:solidFill>
                    <a:prstClr val="white"/>
                  </a:solidFill>
                  <a:latin typeface="Calibri" panose="020F0502020204030204"/>
                </a:rPr>
                <a:t>давлат ташкилотлари</a:t>
              </a:r>
              <a:r>
                <a:rPr lang="en-US" sz="1350" b="1" dirty="0">
                  <a:solidFill>
                    <a:prstClr val="white"/>
                  </a:solidFill>
                  <a:latin typeface="Calibri" panose="020F0502020204030204"/>
                </a:rPr>
                <a:t> (G)</a:t>
              </a:r>
              <a:endParaRPr lang="ru-RU" sz="1350" dirty="0">
                <a:solidFill>
                  <a:prstClr val="white"/>
                </a:solidFill>
                <a:latin typeface="Calibri" panose="020F0502020204030204"/>
              </a:endParaRPr>
            </a:p>
          </p:txBody>
        </p:sp>
        <p:sp>
          <p:nvSpPr>
            <p:cNvPr id="7" name="Прямоугольник 6"/>
            <p:cNvSpPr/>
            <p:nvPr/>
          </p:nvSpPr>
          <p:spPr>
            <a:xfrm>
              <a:off x="1332718" y="4881919"/>
              <a:ext cx="1925128" cy="726933"/>
            </a:xfrm>
            <a:prstGeom prst="rect">
              <a:avLst/>
            </a:prstGeom>
          </p:spPr>
          <p:txBody>
            <a:bodyPr wrap="none">
              <a:spAutoFit/>
            </a:bodyPr>
            <a:lstStyle/>
            <a:p>
              <a:pPr algn="ctr" defTabSz="457200"/>
              <a:r>
                <a:rPr lang="uz-Cyrl-UZ" sz="1350" b="1">
                  <a:solidFill>
                    <a:prstClr val="white"/>
                  </a:solidFill>
                  <a:latin typeface="Calibri" panose="020F0502020204030204"/>
                </a:rPr>
                <a:t>Бизнес структураси </a:t>
              </a:r>
              <a:br>
                <a:rPr lang="uz-Cyrl-UZ" sz="1350" b="1">
                  <a:solidFill>
                    <a:prstClr val="white"/>
                  </a:solidFill>
                  <a:latin typeface="Calibri" panose="020F0502020204030204"/>
                </a:rPr>
              </a:br>
              <a:r>
                <a:rPr lang="uz-Cyrl-UZ" sz="1350" b="1">
                  <a:solidFill>
                    <a:prstClr val="white"/>
                  </a:solidFill>
                  <a:latin typeface="Calibri" panose="020F0502020204030204"/>
                </a:rPr>
                <a:t>ташкилотлари ва </a:t>
              </a:r>
              <a:br>
                <a:rPr lang="uz-Cyrl-UZ" sz="1350" b="1">
                  <a:solidFill>
                    <a:prstClr val="white"/>
                  </a:solidFill>
                  <a:latin typeface="Calibri" panose="020F0502020204030204"/>
                </a:rPr>
              </a:br>
              <a:r>
                <a:rPr lang="uz-Cyrl-UZ" sz="1350" b="1">
                  <a:solidFill>
                    <a:prstClr val="white"/>
                  </a:solidFill>
                  <a:latin typeface="Calibri" panose="020F0502020204030204"/>
                </a:rPr>
                <a:t>корхоналар</a:t>
              </a:r>
              <a:r>
                <a:rPr lang="en-US" sz="1350" b="1">
                  <a:solidFill>
                    <a:prstClr val="white"/>
                  </a:solidFill>
                  <a:latin typeface="Calibri" panose="020F0502020204030204"/>
                </a:rPr>
                <a:t> (B)</a:t>
              </a:r>
              <a:endParaRPr lang="ru-RU" sz="1350">
                <a:solidFill>
                  <a:prstClr val="white"/>
                </a:solidFill>
                <a:latin typeface="Calibri" panose="020F0502020204030204"/>
              </a:endParaRPr>
            </a:p>
          </p:txBody>
        </p:sp>
        <p:sp>
          <p:nvSpPr>
            <p:cNvPr id="8" name="Прямоугольник 7"/>
            <p:cNvSpPr/>
            <p:nvPr/>
          </p:nvSpPr>
          <p:spPr>
            <a:xfrm>
              <a:off x="8268733" y="5194875"/>
              <a:ext cx="1449932" cy="304842"/>
            </a:xfrm>
            <a:prstGeom prst="rect">
              <a:avLst/>
            </a:prstGeom>
          </p:spPr>
          <p:txBody>
            <a:bodyPr wrap="none">
              <a:spAutoFit/>
            </a:bodyPr>
            <a:lstStyle/>
            <a:p>
              <a:pPr defTabSz="457200"/>
              <a:r>
                <a:rPr lang="uz-Cyrl-UZ" sz="1350" b="1">
                  <a:solidFill>
                    <a:prstClr val="white"/>
                  </a:solidFill>
                  <a:latin typeface="Calibri" panose="020F0502020204030204"/>
                </a:rPr>
                <a:t>Фуқаролар</a:t>
              </a:r>
              <a:r>
                <a:rPr lang="en-US" sz="1350" b="1">
                  <a:solidFill>
                    <a:prstClr val="white"/>
                  </a:solidFill>
                  <a:latin typeface="Calibri" panose="020F0502020204030204"/>
                </a:rPr>
                <a:t> (C)</a:t>
              </a:r>
              <a:endParaRPr lang="ru-RU" sz="1350">
                <a:solidFill>
                  <a:prstClr val="white"/>
                </a:solidFill>
                <a:latin typeface="Calibri" panose="020F0502020204030204"/>
              </a:endParaRPr>
            </a:p>
          </p:txBody>
        </p:sp>
        <p:sp>
          <p:nvSpPr>
            <p:cNvPr id="9" name="Прямоугольник 8"/>
            <p:cNvSpPr/>
            <p:nvPr/>
          </p:nvSpPr>
          <p:spPr>
            <a:xfrm>
              <a:off x="5396840" y="2729896"/>
              <a:ext cx="1230218" cy="304842"/>
            </a:xfrm>
            <a:prstGeom prst="rect">
              <a:avLst/>
            </a:prstGeom>
          </p:spPr>
          <p:txBody>
            <a:bodyPr wrap="none">
              <a:spAutoFit/>
            </a:bodyPr>
            <a:lstStyle/>
            <a:p>
              <a:pPr defTabSz="457200"/>
              <a:r>
                <a:rPr lang="uz-Cyrl-UZ" sz="1350" b="1">
                  <a:solidFill>
                    <a:prstClr val="white"/>
                  </a:solidFill>
                  <a:latin typeface="Calibri" panose="020F0502020204030204"/>
                </a:rPr>
                <a:t>Ҳукумат</a:t>
              </a:r>
              <a:r>
                <a:rPr lang="en-US" sz="1350" b="1">
                  <a:solidFill>
                    <a:prstClr val="white"/>
                  </a:solidFill>
                  <a:latin typeface="Calibri" panose="020F0502020204030204"/>
                </a:rPr>
                <a:t> (G)</a:t>
              </a:r>
              <a:endParaRPr lang="ru-RU" sz="1350">
                <a:solidFill>
                  <a:prstClr val="white"/>
                </a:solidFill>
                <a:latin typeface="Calibri" panose="020F0502020204030204"/>
              </a:endParaRPr>
            </a:p>
          </p:txBody>
        </p:sp>
        <p:sp>
          <p:nvSpPr>
            <p:cNvPr id="10" name="Двойная стрелка влево/вправо 9"/>
            <p:cNvSpPr/>
            <p:nvPr/>
          </p:nvSpPr>
          <p:spPr>
            <a:xfrm rot="20726997">
              <a:off x="3534993" y="3646511"/>
              <a:ext cx="1416228" cy="549890"/>
            </a:xfrm>
            <a:prstGeom prst="leftRightArrow">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350">
                  <a:solidFill>
                    <a:prstClr val="white"/>
                  </a:solidFill>
                  <a:latin typeface="Calibri" panose="020F0502020204030204"/>
                </a:rPr>
                <a:t>G2B</a:t>
              </a:r>
              <a:endParaRPr lang="ru-RU" sz="1350">
                <a:solidFill>
                  <a:prstClr val="white"/>
                </a:solidFill>
                <a:latin typeface="Calibri" panose="020F0502020204030204"/>
              </a:endParaRPr>
            </a:p>
          </p:txBody>
        </p:sp>
        <p:sp>
          <p:nvSpPr>
            <p:cNvPr id="13" name="Двойная стрелка влево/вправо 12"/>
            <p:cNvSpPr/>
            <p:nvPr/>
          </p:nvSpPr>
          <p:spPr>
            <a:xfrm rot="741294">
              <a:off x="6863932" y="3655915"/>
              <a:ext cx="1628223" cy="549890"/>
            </a:xfrm>
            <a:prstGeom prst="leftRightArrow">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350">
                  <a:solidFill>
                    <a:prstClr val="white"/>
                  </a:solidFill>
                  <a:latin typeface="Calibri" panose="020F0502020204030204"/>
                </a:rPr>
                <a:t>G2C</a:t>
              </a:r>
              <a:endParaRPr lang="ru-RU" sz="1350">
                <a:solidFill>
                  <a:prstClr val="white"/>
                </a:solidFill>
                <a:latin typeface="Calibri" panose="020F0502020204030204"/>
              </a:endParaRPr>
            </a:p>
          </p:txBody>
        </p:sp>
        <p:sp>
          <p:nvSpPr>
            <p:cNvPr id="14" name="Двойная стрелка влево/вправо 13"/>
            <p:cNvSpPr/>
            <p:nvPr/>
          </p:nvSpPr>
          <p:spPr>
            <a:xfrm rot="16200000">
              <a:off x="5451411" y="4418965"/>
              <a:ext cx="829665" cy="363787"/>
            </a:xfrm>
            <a:prstGeom prst="leftRightArrow">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US" sz="1350">
                  <a:solidFill>
                    <a:prstClr val="white"/>
                  </a:solidFill>
                  <a:latin typeface="Calibri" panose="020F0502020204030204"/>
                </a:rPr>
                <a:t>G2G</a:t>
              </a:r>
              <a:endParaRPr lang="ru-RU" sz="1350">
                <a:solidFill>
                  <a:prstClr val="white"/>
                </a:solidFill>
                <a:latin typeface="Calibri" panose="020F0502020204030204"/>
              </a:endParaRPr>
            </a:p>
          </p:txBody>
        </p:sp>
      </p:grpSp>
    </p:spTree>
    <p:extLst>
      <p:ext uri="{BB962C8B-B14F-4D97-AF65-F5344CB8AC3E}">
        <p14:creationId xmlns:p14="http://schemas.microsoft.com/office/powerpoint/2010/main" val="3179131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910366" y="132082"/>
            <a:ext cx="8319752" cy="331558"/>
          </a:xfrm>
        </p:spPr>
        <p:txBody>
          <a:bodyPr>
            <a:noAutofit/>
          </a:bodyPr>
          <a:lstStyle/>
          <a:p>
            <a:r>
              <a:rPr lang="uz-Cyrl-UZ" sz="2000" b="1">
                <a:solidFill>
                  <a:schemeClr val="bg1"/>
                </a:solidFill>
              </a:rPr>
              <a:t>«Электрон ҳукумат» тизимининг архитектураси</a:t>
            </a:r>
            <a:endParaRPr lang="ru-RU" sz="4800">
              <a:solidFill>
                <a:schemeClr val="bg1"/>
              </a:solidFill>
            </a:endParaRPr>
          </a:p>
        </p:txBody>
      </p:sp>
      <p:pic>
        <p:nvPicPr>
          <p:cNvPr id="6" name="Рисунок 5"/>
          <p:cNvPicPr>
            <a:picLocks noChangeAspect="1"/>
          </p:cNvPicPr>
          <p:nvPr/>
        </p:nvPicPr>
        <p:blipFill>
          <a:blip r:embed="rId2"/>
          <a:stretch>
            <a:fillRect/>
          </a:stretch>
        </p:blipFill>
        <p:spPr>
          <a:xfrm>
            <a:off x="753979" y="590555"/>
            <a:ext cx="9673389" cy="5995553"/>
          </a:xfrm>
          <a:prstGeom prst="rect">
            <a:avLst/>
          </a:prstGeom>
        </p:spPr>
      </p:pic>
    </p:spTree>
    <p:extLst>
      <p:ext uri="{BB962C8B-B14F-4D97-AF65-F5344CB8AC3E}">
        <p14:creationId xmlns:p14="http://schemas.microsoft.com/office/powerpoint/2010/main" val="328564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717800" y="129578"/>
            <a:ext cx="6858000" cy="475489"/>
          </a:xfrm>
        </p:spPr>
        <p:txBody>
          <a:bodyPr>
            <a:noAutofit/>
          </a:bodyPr>
          <a:lstStyle/>
          <a:p>
            <a:r>
              <a:rPr lang="uz-Cyrl-UZ" sz="2800" b="1">
                <a:solidFill>
                  <a:schemeClr val="bg1"/>
                </a:solidFill>
              </a:rPr>
              <a:t>Электрон ҳукуматнинг асосий вазифалари:</a:t>
            </a:r>
          </a:p>
        </p:txBody>
      </p:sp>
      <p:sp>
        <p:nvSpPr>
          <p:cNvPr id="3" name="Заголовок 1"/>
          <p:cNvSpPr txBox="1">
            <a:spLocks/>
          </p:cNvSpPr>
          <p:nvPr/>
        </p:nvSpPr>
        <p:spPr>
          <a:xfrm>
            <a:off x="1663700" y="605067"/>
            <a:ext cx="8864600" cy="5638947"/>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l">
              <a:lnSpc>
                <a:spcPct val="100000"/>
              </a:lnSpc>
              <a:spcBef>
                <a:spcPts val="1200"/>
              </a:spcBef>
              <a:buFont typeface="Wingdings" panose="05000000000000000000" pitchFamily="2" charset="2"/>
              <a:buChar char="Ø"/>
            </a:pPr>
            <a:r>
              <a:rPr lang="uz-Cyrl-UZ" sz="1600" b="1" dirty="0">
                <a:solidFill>
                  <a:prstClr val="white"/>
                </a:solidFill>
                <a:latin typeface="Calibri Light" panose="020F0302020204030204"/>
              </a:rPr>
              <a:t>давлат органлари фаолиятининг самарадорлигини, тезкорлигини ва шаффофлигини таъминлаш, уларнинг масъулиятини ва ижро интизомини кучайтириш, аҳоли ва тадбиркорлик субъектлари билан ахборот алмашишни таъминлашнинг қўшимча механизмларини яратиш;</a:t>
            </a:r>
          </a:p>
          <a:p>
            <a:pPr marL="285750" indent="-285750" algn="l">
              <a:lnSpc>
                <a:spcPct val="100000"/>
              </a:lnSpc>
              <a:spcBef>
                <a:spcPts val="1200"/>
              </a:spcBef>
              <a:buFont typeface="Wingdings" panose="05000000000000000000" pitchFamily="2" charset="2"/>
              <a:buChar char="Ø"/>
            </a:pPr>
            <a:r>
              <a:rPr lang="uz-Cyrl-UZ" sz="1600" b="1" dirty="0">
                <a:solidFill>
                  <a:prstClr val="white"/>
                </a:solidFill>
                <a:latin typeface="Calibri Light" panose="020F0302020204030204"/>
              </a:rPr>
              <a:t>ариза берувчилар учун мамлакатнинг бутун ҳудудида давлат органлари билан ўзаро муносабатларни электрон ҳукумат доирасида амалга ошириш бўйича имкониятлар яратиш;</a:t>
            </a:r>
          </a:p>
          <a:p>
            <a:pPr marL="285750" indent="-285750" algn="l">
              <a:lnSpc>
                <a:spcPct val="100000"/>
              </a:lnSpc>
              <a:spcBef>
                <a:spcPts val="1200"/>
              </a:spcBef>
              <a:buFont typeface="Wingdings" panose="05000000000000000000" pitchFamily="2" charset="2"/>
              <a:buChar char="Ø"/>
            </a:pPr>
            <a:r>
              <a:rPr lang="uz-Cyrl-UZ" sz="1600" b="1" dirty="0">
                <a:solidFill>
                  <a:prstClr val="white"/>
                </a:solidFill>
                <a:latin typeface="Calibri Light" panose="020F0302020204030204"/>
              </a:rPr>
              <a:t>давлат органларининг маълумотлар базаларини, Ягона интерактив давлат хизматлари порталини ва Электрон давлат хизматларининг ягона реестрини шакллантириш;</a:t>
            </a:r>
          </a:p>
          <a:p>
            <a:pPr marL="285750" indent="-285750" algn="l">
              <a:lnSpc>
                <a:spcPct val="100000"/>
              </a:lnSpc>
              <a:spcBef>
                <a:spcPts val="1200"/>
              </a:spcBef>
              <a:buFont typeface="Wingdings" panose="05000000000000000000" pitchFamily="2" charset="2"/>
              <a:buChar char="Ø"/>
            </a:pPr>
            <a:r>
              <a:rPr lang="uz-Cyrl-UZ" sz="1600" b="1" dirty="0">
                <a:solidFill>
                  <a:prstClr val="white"/>
                </a:solidFill>
                <a:latin typeface="Calibri Light" panose="020F0302020204030204"/>
              </a:rPr>
              <a:t>аҳоли ва тадбиркорлик субъектлари билан ўзаро муносабатларни амалга оширишда электрон ҳужжат айланиши, давлат органларининг ўзаро ҳамкорлиги ва уларнинг маълумотлар базалари ўртасида «бир дарча» принципини жорий этиш;</a:t>
            </a:r>
          </a:p>
          <a:p>
            <a:pPr marL="285750" indent="-285750" algn="l">
              <a:lnSpc>
                <a:spcPct val="100000"/>
              </a:lnSpc>
              <a:spcBef>
                <a:spcPts val="1200"/>
              </a:spcBef>
              <a:buFont typeface="Wingdings" panose="05000000000000000000" pitchFamily="2" charset="2"/>
              <a:buChar char="Ø"/>
            </a:pPr>
            <a:r>
              <a:rPr lang="uz-Cyrl-UZ" sz="1600" b="1" dirty="0">
                <a:solidFill>
                  <a:prstClr val="white"/>
                </a:solidFill>
                <a:latin typeface="Calibri Light" panose="020F0302020204030204"/>
              </a:rPr>
              <a:t>тадбиркорлик субъектларини статистика ҳисоботини тақдим этиш, божхона расмийлаштируви, лицензиялар, рухсатномалар, сертификатлар бериш жараёнларида, шунингдек давлат органларидан ахборот олиш жараёнларида электрон ҳужжат айланишидан фойдаланишга ўтказиш;</a:t>
            </a:r>
          </a:p>
          <a:p>
            <a:pPr marL="285750" indent="-285750" algn="l">
              <a:lnSpc>
                <a:spcPct val="100000"/>
              </a:lnSpc>
              <a:spcBef>
                <a:spcPts val="1200"/>
              </a:spcBef>
              <a:buFont typeface="Wingdings" panose="05000000000000000000" pitchFamily="2" charset="2"/>
              <a:buChar char="Ø"/>
            </a:pPr>
            <a:r>
              <a:rPr lang="uz-Cyrl-UZ" sz="1600" b="1" dirty="0">
                <a:solidFill>
                  <a:prstClr val="white"/>
                </a:solidFill>
                <a:latin typeface="Calibri Light" panose="020F0302020204030204"/>
              </a:rPr>
              <a:t>тадбиркорлик субъектларининг электрон тижорат, Интернет жаҳон ахборот тармоғи орқали маҳсулотни сотиш ва харидларни амалга ошириш тизимларидан фойдаланишини, шунингдек коммунал хизматларни ҳисобга олишнинг, назорат қилишнинг ва улар учун ҳақ тўлашнинг автоматлаштирилган тизимларини жорий этишни кенгайтириш;</a:t>
            </a:r>
          </a:p>
          <a:p>
            <a:pPr marL="285750" indent="-285750" algn="l">
              <a:lnSpc>
                <a:spcPct val="100000"/>
              </a:lnSpc>
              <a:spcBef>
                <a:spcPts val="1200"/>
              </a:spcBef>
              <a:buFont typeface="Wingdings" panose="05000000000000000000" pitchFamily="2" charset="2"/>
              <a:buChar char="Ø"/>
            </a:pPr>
            <a:r>
              <a:rPr lang="uz-Cyrl-UZ" sz="1600" b="1" dirty="0">
                <a:solidFill>
                  <a:prstClr val="white"/>
                </a:solidFill>
                <a:latin typeface="Calibri Light" panose="020F0302020204030204"/>
              </a:rPr>
              <a:t>нақд бўлмаган электрон тўловлар, давлат харидларини амалга ошириш, масофадан фойдаланиш тизимларини ва банк-молия соҳасидаги фаолиятнинг бошқа электрон шаклларини ривожлантириш.</a:t>
            </a:r>
          </a:p>
        </p:txBody>
      </p:sp>
    </p:spTree>
    <p:extLst>
      <p:ext uri="{BB962C8B-B14F-4D97-AF65-F5344CB8AC3E}">
        <p14:creationId xmlns:p14="http://schemas.microsoft.com/office/powerpoint/2010/main" val="1192807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38693" y="497878"/>
            <a:ext cx="6858000" cy="475489"/>
          </a:xfrm>
        </p:spPr>
        <p:txBody>
          <a:bodyPr>
            <a:noAutofit/>
          </a:bodyPr>
          <a:lstStyle/>
          <a:p>
            <a:r>
              <a:rPr lang="uz-Cyrl-UZ" sz="2700" b="1">
                <a:solidFill>
                  <a:schemeClr val="bg1"/>
                </a:solidFill>
              </a:rPr>
              <a:t>Электрон ҳукуматнинг асосий принциплари</a:t>
            </a:r>
            <a:endParaRPr lang="ru-RU" sz="6000">
              <a:solidFill>
                <a:schemeClr val="bg1"/>
              </a:solidFill>
            </a:endParaRPr>
          </a:p>
        </p:txBody>
      </p:sp>
      <p:sp>
        <p:nvSpPr>
          <p:cNvPr id="3" name="Заголовок 1"/>
          <p:cNvSpPr txBox="1">
            <a:spLocks/>
          </p:cNvSpPr>
          <p:nvPr/>
        </p:nvSpPr>
        <p:spPr>
          <a:xfrm>
            <a:off x="2652993" y="1155700"/>
            <a:ext cx="6858000" cy="4351713"/>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342900" algn="l">
              <a:spcBef>
                <a:spcPts val="1200"/>
              </a:spcBef>
              <a:buFont typeface="Wingdings" panose="05000000000000000000" pitchFamily="2" charset="2"/>
              <a:buChar char="q"/>
            </a:pPr>
            <a:r>
              <a:rPr lang="uz-Cyrl-UZ" sz="2000" b="1" dirty="0">
                <a:solidFill>
                  <a:prstClr val="white"/>
                </a:solidFill>
                <a:latin typeface="Calibri Light" panose="020F0302020204030204"/>
              </a:rPr>
              <a:t>давлат органлари фаолиятининг очиқлиги ва шаффофлиги;</a:t>
            </a:r>
          </a:p>
          <a:p>
            <a:pPr marL="342900" indent="-342900" algn="l">
              <a:spcBef>
                <a:spcPts val="1200"/>
              </a:spcBef>
              <a:buFont typeface="Wingdings" panose="05000000000000000000" pitchFamily="2" charset="2"/>
              <a:buChar char="q"/>
            </a:pPr>
            <a:r>
              <a:rPr lang="uz-Cyrl-UZ" sz="2000" b="1" dirty="0">
                <a:solidFill>
                  <a:prstClr val="white"/>
                </a:solidFill>
                <a:latin typeface="Calibri Light" panose="020F0302020204030204"/>
              </a:rPr>
              <a:t>электрон давлат хизматларидан ариза берувчиларнинг тенг равишда фойдаланиши;</a:t>
            </a:r>
          </a:p>
          <a:p>
            <a:pPr marL="342900" indent="-342900" algn="l">
              <a:spcBef>
                <a:spcPts val="1200"/>
              </a:spcBef>
              <a:buFont typeface="Wingdings" panose="05000000000000000000" pitchFamily="2" charset="2"/>
              <a:buChar char="q"/>
            </a:pPr>
            <a:r>
              <a:rPr lang="uz-Cyrl-UZ" sz="2000" b="1" dirty="0">
                <a:solidFill>
                  <a:prstClr val="white"/>
                </a:solidFill>
                <a:latin typeface="Calibri Light" panose="020F0302020204030204"/>
              </a:rPr>
              <a:t> «бир дарча» принципи бўйича электрон давлат хизматлари кўрсатиш;</a:t>
            </a:r>
          </a:p>
          <a:p>
            <a:pPr marL="342900" indent="-342900" algn="l">
              <a:spcBef>
                <a:spcPts val="1200"/>
              </a:spcBef>
              <a:buFont typeface="Wingdings" panose="05000000000000000000" pitchFamily="2" charset="2"/>
              <a:buChar char="q"/>
            </a:pPr>
            <a:r>
              <a:rPr lang="uz-Cyrl-UZ" sz="2000" b="1" dirty="0">
                <a:solidFill>
                  <a:prstClr val="white"/>
                </a:solidFill>
                <a:latin typeface="Calibri Light" panose="020F0302020204030204"/>
              </a:rPr>
              <a:t>давлат органларининг ҳужжатларини бирхиллаштириш;</a:t>
            </a:r>
          </a:p>
          <a:p>
            <a:pPr marL="342900" indent="-342900" algn="l">
              <a:spcBef>
                <a:spcPts val="1200"/>
              </a:spcBef>
              <a:buFont typeface="Wingdings" panose="05000000000000000000" pitchFamily="2" charset="2"/>
              <a:buChar char="q"/>
            </a:pPr>
            <a:r>
              <a:rPr lang="uz-Cyrl-UZ" sz="2000" b="1" dirty="0">
                <a:solidFill>
                  <a:prstClr val="white"/>
                </a:solidFill>
                <a:latin typeface="Calibri Light" panose="020F0302020204030204"/>
              </a:rPr>
              <a:t>электрон ҳукуматнинг ягона идентификаторларидан фойдаланиш;</a:t>
            </a:r>
          </a:p>
          <a:p>
            <a:pPr marL="342900" indent="-342900" algn="l">
              <a:spcBef>
                <a:spcPts val="1200"/>
              </a:spcBef>
              <a:buFont typeface="Wingdings" panose="05000000000000000000" pitchFamily="2" charset="2"/>
              <a:buChar char="q"/>
            </a:pPr>
            <a:r>
              <a:rPr lang="uz-Cyrl-UZ" sz="2000" b="1" dirty="0">
                <a:solidFill>
                  <a:prstClr val="white"/>
                </a:solidFill>
                <a:latin typeface="Calibri Light" panose="020F0302020204030204"/>
              </a:rPr>
              <a:t>электрон давлат хизматлари кўрсатиш тартибини мунтазам такомиллаштириб бориш;</a:t>
            </a:r>
          </a:p>
          <a:p>
            <a:pPr marL="342900" indent="-342900" algn="l">
              <a:spcBef>
                <a:spcPts val="1200"/>
              </a:spcBef>
              <a:buFont typeface="Wingdings" panose="05000000000000000000" pitchFamily="2" charset="2"/>
              <a:buChar char="q"/>
            </a:pPr>
            <a:r>
              <a:rPr lang="uz-Cyrl-UZ" sz="2000" b="1" dirty="0">
                <a:solidFill>
                  <a:prstClr val="white"/>
                </a:solidFill>
                <a:latin typeface="Calibri Light" panose="020F0302020204030204"/>
              </a:rPr>
              <a:t>ахборот хавфсизлигини таъминлаш.</a:t>
            </a:r>
          </a:p>
        </p:txBody>
      </p:sp>
    </p:spTree>
    <p:extLst>
      <p:ext uri="{BB962C8B-B14F-4D97-AF65-F5344CB8AC3E}">
        <p14:creationId xmlns:p14="http://schemas.microsoft.com/office/powerpoint/2010/main" val="2585865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86055" y="363951"/>
            <a:ext cx="7886700" cy="338804"/>
          </a:xfrm>
        </p:spPr>
        <p:txBody>
          <a:bodyPr>
            <a:normAutofit/>
          </a:bodyPr>
          <a:lstStyle/>
          <a:p>
            <a:pPr algn="ctr"/>
            <a:r>
              <a:rPr lang="uz-Cyrl-UZ" sz="1800" b="1">
                <a:solidFill>
                  <a:schemeClr val="bg1"/>
                </a:solidFill>
              </a:rPr>
              <a:t>Ўзбекистон Республикаси Ҳукумат портали (</a:t>
            </a:r>
            <a:r>
              <a:rPr lang="en-US" sz="1500" b="1">
                <a:solidFill>
                  <a:srgbClr val="FFFF00"/>
                </a:solidFill>
              </a:rPr>
              <a:t>gov.uz</a:t>
            </a:r>
            <a:r>
              <a:rPr lang="uz-Cyrl-UZ" sz="1800" b="1">
                <a:solidFill>
                  <a:schemeClr val="bg1"/>
                </a:solidFill>
              </a:rPr>
              <a:t>)</a:t>
            </a:r>
            <a:endParaRPr lang="ru-RU" sz="1800" b="1">
              <a:solidFill>
                <a:schemeClr val="bg1"/>
              </a:solidFill>
            </a:endParaRPr>
          </a:p>
        </p:txBody>
      </p:sp>
      <p:pic>
        <p:nvPicPr>
          <p:cNvPr id="6" name="Рисунок 5"/>
          <p:cNvPicPr>
            <a:picLocks noChangeAspect="1"/>
          </p:cNvPicPr>
          <p:nvPr/>
        </p:nvPicPr>
        <p:blipFill>
          <a:blip r:embed="rId2"/>
          <a:stretch>
            <a:fillRect/>
          </a:stretch>
        </p:blipFill>
        <p:spPr>
          <a:xfrm>
            <a:off x="1915887" y="849642"/>
            <a:ext cx="8389257" cy="5657871"/>
          </a:xfrm>
          <a:prstGeom prst="rect">
            <a:avLst/>
          </a:prstGeom>
        </p:spPr>
      </p:pic>
    </p:spTree>
    <p:extLst>
      <p:ext uri="{BB962C8B-B14F-4D97-AF65-F5344CB8AC3E}">
        <p14:creationId xmlns:p14="http://schemas.microsoft.com/office/powerpoint/2010/main" val="3761878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69961" y="139225"/>
            <a:ext cx="7886700" cy="413518"/>
          </a:xfrm>
        </p:spPr>
        <p:txBody>
          <a:bodyPr>
            <a:normAutofit/>
          </a:bodyPr>
          <a:lstStyle/>
          <a:p>
            <a:pPr algn="ctr"/>
            <a:r>
              <a:rPr lang="ru-RU" sz="1800" b="1" err="1">
                <a:solidFill>
                  <a:schemeClr val="bg1"/>
                </a:solidFill>
              </a:rPr>
              <a:t>Ягона</a:t>
            </a:r>
            <a:r>
              <a:rPr lang="ru-RU" sz="1800" b="1">
                <a:solidFill>
                  <a:schemeClr val="bg1"/>
                </a:solidFill>
              </a:rPr>
              <a:t> </a:t>
            </a:r>
            <a:r>
              <a:rPr lang="ru-RU" sz="1800" b="1" err="1">
                <a:solidFill>
                  <a:schemeClr val="bg1"/>
                </a:solidFill>
              </a:rPr>
              <a:t>интерактив</a:t>
            </a:r>
            <a:r>
              <a:rPr lang="ru-RU" sz="1800" b="1">
                <a:solidFill>
                  <a:schemeClr val="bg1"/>
                </a:solidFill>
              </a:rPr>
              <a:t> </a:t>
            </a:r>
            <a:r>
              <a:rPr lang="ru-RU" sz="1800" b="1" err="1">
                <a:solidFill>
                  <a:schemeClr val="bg1"/>
                </a:solidFill>
              </a:rPr>
              <a:t>давлат</a:t>
            </a:r>
            <a:r>
              <a:rPr lang="ru-RU" sz="1800" b="1">
                <a:solidFill>
                  <a:schemeClr val="bg1"/>
                </a:solidFill>
              </a:rPr>
              <a:t> </a:t>
            </a:r>
            <a:r>
              <a:rPr lang="ru-RU" sz="1800" b="1" err="1">
                <a:solidFill>
                  <a:schemeClr val="bg1"/>
                </a:solidFill>
              </a:rPr>
              <a:t>хизматлари</a:t>
            </a:r>
            <a:r>
              <a:rPr lang="en-US" sz="1800" b="1">
                <a:solidFill>
                  <a:schemeClr val="bg1"/>
                </a:solidFill>
              </a:rPr>
              <a:t> </a:t>
            </a:r>
            <a:r>
              <a:rPr lang="uz-Cyrl-UZ" sz="1800" b="1">
                <a:solidFill>
                  <a:schemeClr val="bg1"/>
                </a:solidFill>
              </a:rPr>
              <a:t>портали </a:t>
            </a:r>
            <a:r>
              <a:rPr lang="uz-Cyrl-UZ" sz="1800" b="1">
                <a:solidFill>
                  <a:srgbClr val="FFFF00"/>
                </a:solidFill>
              </a:rPr>
              <a:t>(</a:t>
            </a:r>
            <a:r>
              <a:rPr lang="en-US" sz="1350" b="1">
                <a:solidFill>
                  <a:srgbClr val="FFFF00"/>
                </a:solidFill>
              </a:rPr>
              <a:t>my.gov.uz</a:t>
            </a:r>
            <a:r>
              <a:rPr lang="uz-Cyrl-UZ" sz="1800" b="1">
                <a:solidFill>
                  <a:srgbClr val="FFFF00"/>
                </a:solidFill>
              </a:rPr>
              <a:t>)</a:t>
            </a:r>
            <a:endParaRPr lang="ru-RU" sz="1800" b="1">
              <a:solidFill>
                <a:srgbClr val="FFFF00"/>
              </a:solidFill>
            </a:endParaRPr>
          </a:p>
        </p:txBody>
      </p:sp>
      <p:pic>
        <p:nvPicPr>
          <p:cNvPr id="5" name="Рисунок 4"/>
          <p:cNvPicPr>
            <a:picLocks noChangeAspect="1"/>
          </p:cNvPicPr>
          <p:nvPr/>
        </p:nvPicPr>
        <p:blipFill>
          <a:blip r:embed="rId2"/>
          <a:stretch>
            <a:fillRect/>
          </a:stretch>
        </p:blipFill>
        <p:spPr>
          <a:xfrm>
            <a:off x="1728308" y="812801"/>
            <a:ext cx="8751007" cy="5883631"/>
          </a:xfrm>
          <a:prstGeom prst="rect">
            <a:avLst/>
          </a:prstGeom>
        </p:spPr>
      </p:pic>
    </p:spTree>
    <p:extLst>
      <p:ext uri="{BB962C8B-B14F-4D97-AF65-F5344CB8AC3E}">
        <p14:creationId xmlns:p14="http://schemas.microsoft.com/office/powerpoint/2010/main" val="1065327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71700" y="263527"/>
            <a:ext cx="7886700" cy="384174"/>
          </a:xfrm>
        </p:spPr>
        <p:txBody>
          <a:bodyPr>
            <a:normAutofit fontScale="90000"/>
          </a:bodyPr>
          <a:lstStyle/>
          <a:p>
            <a:pPr algn="ctr"/>
            <a:r>
              <a:rPr lang="uz-Cyrl-UZ">
                <a:solidFill>
                  <a:srgbClr val="FFFF00"/>
                </a:solidFill>
              </a:rPr>
              <a:t> </a:t>
            </a:r>
            <a:r>
              <a:rPr lang="ru-RU" sz="2000" b="1">
                <a:solidFill>
                  <a:schemeClr val="bg1"/>
                </a:solidFill>
              </a:rPr>
              <a:t>ЭЛЕКТРОН </a:t>
            </a:r>
            <a:r>
              <a:rPr lang="ru-RU" sz="2000" b="1" err="1">
                <a:solidFill>
                  <a:schemeClr val="bg1"/>
                </a:solidFill>
              </a:rPr>
              <a:t>ҲУКУМАТНИ</a:t>
            </a:r>
            <a:r>
              <a:rPr lang="ru-RU" sz="2000" b="1">
                <a:solidFill>
                  <a:schemeClr val="bg1"/>
                </a:solidFill>
              </a:rPr>
              <a:t> </a:t>
            </a:r>
            <a:r>
              <a:rPr lang="ru-RU" sz="2000" b="1" err="1">
                <a:solidFill>
                  <a:schemeClr val="bg1"/>
                </a:solidFill>
              </a:rPr>
              <a:t>ЯНАДА</a:t>
            </a:r>
            <a:r>
              <a:rPr lang="ru-RU" sz="2000" b="1">
                <a:solidFill>
                  <a:schemeClr val="bg1"/>
                </a:solidFill>
              </a:rPr>
              <a:t> </a:t>
            </a:r>
            <a:r>
              <a:rPr lang="ru-RU" sz="2000" b="1" err="1">
                <a:solidFill>
                  <a:schemeClr val="bg1"/>
                </a:solidFill>
              </a:rPr>
              <a:t>РИВОЖЛАНТИРИШ</a:t>
            </a:r>
            <a:endParaRPr lang="ru-RU" sz="2000" b="1">
              <a:solidFill>
                <a:schemeClr val="bg1"/>
              </a:solidFill>
            </a:endParaRPr>
          </a:p>
        </p:txBody>
      </p:sp>
      <p:pic>
        <p:nvPicPr>
          <p:cNvPr id="6" name="Рисунок 5"/>
          <p:cNvPicPr>
            <a:picLocks noChangeAspect="1"/>
          </p:cNvPicPr>
          <p:nvPr/>
        </p:nvPicPr>
        <p:blipFill>
          <a:blip r:embed="rId2"/>
          <a:stretch>
            <a:fillRect/>
          </a:stretch>
        </p:blipFill>
        <p:spPr>
          <a:xfrm>
            <a:off x="1752600" y="914400"/>
            <a:ext cx="8724900" cy="5765800"/>
          </a:xfrm>
          <a:prstGeom prst="rect">
            <a:avLst/>
          </a:prstGeom>
        </p:spPr>
      </p:pic>
    </p:spTree>
    <p:extLst>
      <p:ext uri="{BB962C8B-B14F-4D97-AF65-F5344CB8AC3E}">
        <p14:creationId xmlns:p14="http://schemas.microsoft.com/office/powerpoint/2010/main" val="3346629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Заголовок 1"/>
          <p:cNvSpPr txBox="1">
            <a:spLocks/>
          </p:cNvSpPr>
          <p:nvPr/>
        </p:nvSpPr>
        <p:spPr>
          <a:xfrm>
            <a:off x="2758222" y="1"/>
            <a:ext cx="6858000" cy="943429"/>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2400" b="1" err="1">
                <a:solidFill>
                  <a:prstClr val="white"/>
                </a:solidFill>
                <a:latin typeface="Calibri Light" panose="020F0302020204030204"/>
              </a:rPr>
              <a:t>Рақамли</a:t>
            </a:r>
            <a:r>
              <a:rPr lang="ru-RU" sz="2400" b="1">
                <a:solidFill>
                  <a:prstClr val="white"/>
                </a:solidFill>
                <a:latin typeface="Calibri Light" panose="020F0302020204030204"/>
              </a:rPr>
              <a:t> </a:t>
            </a:r>
            <a:r>
              <a:rPr lang="ru-RU" sz="2400" b="1" err="1">
                <a:solidFill>
                  <a:prstClr val="white"/>
                </a:solidFill>
                <a:latin typeface="Calibri Light" panose="020F0302020204030204"/>
              </a:rPr>
              <a:t>иқтисодиёт</a:t>
            </a:r>
            <a:r>
              <a:rPr lang="ru-RU" sz="2400" b="1">
                <a:solidFill>
                  <a:prstClr val="white"/>
                </a:solidFill>
                <a:latin typeface="Calibri Light" panose="020F0302020204030204"/>
              </a:rPr>
              <a:t> </a:t>
            </a:r>
            <a:r>
              <a:rPr lang="ru-RU" sz="2400" b="1" err="1">
                <a:solidFill>
                  <a:prstClr val="white"/>
                </a:solidFill>
                <a:latin typeface="Calibri Light" panose="020F0302020204030204"/>
              </a:rPr>
              <a:t>инфратузилмасини</a:t>
            </a:r>
            <a:r>
              <a:rPr lang="ru-RU" sz="2400" b="1">
                <a:solidFill>
                  <a:prstClr val="white"/>
                </a:solidFill>
                <a:latin typeface="Calibri Light" panose="020F0302020204030204"/>
              </a:rPr>
              <a:t> </a:t>
            </a:r>
            <a:r>
              <a:rPr lang="ru-RU" sz="2400" b="1" err="1">
                <a:solidFill>
                  <a:prstClr val="white"/>
                </a:solidFill>
                <a:latin typeface="Calibri Light" panose="020F0302020204030204"/>
              </a:rPr>
              <a:t>яратиш</a:t>
            </a:r>
            <a:r>
              <a:rPr lang="ru-RU" sz="2400" b="1">
                <a:solidFill>
                  <a:prstClr val="white"/>
                </a:solidFill>
                <a:latin typeface="Calibri Light" panose="020F0302020204030204"/>
              </a:rPr>
              <a:t> </a:t>
            </a:r>
            <a:r>
              <a:rPr lang="ru-RU" sz="2400" b="1" err="1">
                <a:solidFill>
                  <a:prstClr val="white"/>
                </a:solidFill>
                <a:latin typeface="Calibri Light" panose="020F0302020204030204"/>
              </a:rPr>
              <a:t>бўйича</a:t>
            </a:r>
            <a:r>
              <a:rPr lang="ru-RU" sz="2400" b="1">
                <a:solidFill>
                  <a:prstClr val="white"/>
                </a:solidFill>
                <a:latin typeface="Calibri Light" panose="020F0302020204030204"/>
              </a:rPr>
              <a:t> </a:t>
            </a:r>
            <a:r>
              <a:rPr lang="ru-RU" sz="2400" b="1" err="1">
                <a:solidFill>
                  <a:prstClr val="white"/>
                </a:solidFill>
                <a:latin typeface="Calibri Light" panose="020F0302020204030204"/>
              </a:rPr>
              <a:t>мақсадли</a:t>
            </a:r>
            <a:r>
              <a:rPr lang="ru-RU" sz="2400" b="1">
                <a:solidFill>
                  <a:prstClr val="white"/>
                </a:solidFill>
                <a:latin typeface="Calibri Light" panose="020F0302020204030204"/>
              </a:rPr>
              <a:t> </a:t>
            </a:r>
            <a:r>
              <a:rPr lang="ru-RU" sz="2400" b="1" err="1">
                <a:solidFill>
                  <a:prstClr val="white"/>
                </a:solidFill>
                <a:latin typeface="Calibri Light" panose="020F0302020204030204"/>
              </a:rPr>
              <a:t>кўрсаткичлар</a:t>
            </a:r>
            <a:endParaRPr lang="ru-RU" sz="2400" b="1">
              <a:solidFill>
                <a:prstClr val="white"/>
              </a:solidFill>
              <a:latin typeface="Calibri Light" panose="020F0302020204030204"/>
            </a:endParaRPr>
          </a:p>
        </p:txBody>
      </p:sp>
      <p:pic>
        <p:nvPicPr>
          <p:cNvPr id="4" name="Рисунок 3"/>
          <p:cNvPicPr>
            <a:picLocks noChangeAspect="1"/>
          </p:cNvPicPr>
          <p:nvPr/>
        </p:nvPicPr>
        <p:blipFill>
          <a:blip r:embed="rId2"/>
          <a:stretch>
            <a:fillRect/>
          </a:stretch>
        </p:blipFill>
        <p:spPr>
          <a:xfrm>
            <a:off x="1571625" y="1119187"/>
            <a:ext cx="9048750" cy="5615442"/>
          </a:xfrm>
          <a:prstGeom prst="rect">
            <a:avLst/>
          </a:prstGeom>
        </p:spPr>
      </p:pic>
    </p:spTree>
    <p:extLst>
      <p:ext uri="{BB962C8B-B14F-4D97-AF65-F5344CB8AC3E}">
        <p14:creationId xmlns:p14="http://schemas.microsoft.com/office/powerpoint/2010/main" val="17379555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52650" y="550524"/>
            <a:ext cx="7886700" cy="603980"/>
          </a:xfrm>
        </p:spPr>
        <p:txBody>
          <a:bodyPr>
            <a:normAutofit fontScale="90000"/>
          </a:bodyPr>
          <a:lstStyle/>
          <a:p>
            <a:pPr algn="ctr"/>
            <a:r>
              <a:rPr lang="uz-Cyrl-UZ" sz="1500" b="1">
                <a:solidFill>
                  <a:schemeClr val="bg1"/>
                </a:solidFill>
              </a:rPr>
              <a:t>Республикамизда давлат </a:t>
            </a:r>
            <a:r>
              <a:rPr lang="ru-RU" sz="1500" b="1">
                <a:solidFill>
                  <a:schemeClr val="bg1"/>
                </a:solidFill>
              </a:rPr>
              <a:t>бош</a:t>
            </a:r>
            <a:r>
              <a:rPr lang="uz-Cyrl-UZ" sz="1500" b="1">
                <a:solidFill>
                  <a:schemeClr val="bg1"/>
                </a:solidFill>
              </a:rPr>
              <a:t>қарувида рақамли технологияларни жорий этиш мақсадида </a:t>
            </a:r>
            <a:r>
              <a:rPr lang="ru-RU" sz="1500" b="1">
                <a:solidFill>
                  <a:schemeClr val="bg1"/>
                </a:solidFill>
              </a:rPr>
              <a:t> </a:t>
            </a:r>
            <a:br>
              <a:rPr lang="ru-RU" sz="1500" b="1">
                <a:solidFill>
                  <a:schemeClr val="bg1"/>
                </a:solidFill>
              </a:rPr>
            </a:br>
            <a:r>
              <a:rPr lang="ru-RU" sz="1500" b="1" err="1">
                <a:solidFill>
                  <a:schemeClr val="bg1"/>
                </a:solidFill>
              </a:rPr>
              <a:t>Рақамли</a:t>
            </a:r>
            <a:r>
              <a:rPr lang="ru-RU" sz="1500" b="1">
                <a:solidFill>
                  <a:schemeClr val="bg1"/>
                </a:solidFill>
              </a:rPr>
              <a:t> </a:t>
            </a:r>
            <a:r>
              <a:rPr lang="ru-RU" sz="1500" b="1" err="1">
                <a:solidFill>
                  <a:schemeClr val="bg1"/>
                </a:solidFill>
              </a:rPr>
              <a:t>технологиялар</a:t>
            </a:r>
            <a:r>
              <a:rPr lang="ru-RU" sz="1500" b="1">
                <a:solidFill>
                  <a:schemeClr val="bg1"/>
                </a:solidFill>
              </a:rPr>
              <a:t> </a:t>
            </a:r>
            <a:r>
              <a:rPr lang="ru-RU" sz="1500" b="1" err="1">
                <a:solidFill>
                  <a:schemeClr val="bg1"/>
                </a:solidFill>
              </a:rPr>
              <a:t>вазирлиги</a:t>
            </a:r>
            <a:r>
              <a:rPr lang="ru-RU" sz="1500" b="1">
                <a:solidFill>
                  <a:schemeClr val="bg1"/>
                </a:solidFill>
              </a:rPr>
              <a:t> </a:t>
            </a:r>
            <a:r>
              <a:rPr lang="ru-RU" sz="1500" b="1" err="1">
                <a:solidFill>
                  <a:schemeClr val="bg1"/>
                </a:solidFill>
              </a:rPr>
              <a:t>ҳузурида</a:t>
            </a:r>
            <a:r>
              <a:rPr lang="ru-RU" sz="1500" b="1">
                <a:solidFill>
                  <a:schemeClr val="bg1"/>
                </a:solidFill>
              </a:rPr>
              <a:t> </a:t>
            </a:r>
            <a:br>
              <a:rPr lang="ru-RU" sz="1500" b="1">
                <a:solidFill>
                  <a:schemeClr val="bg1"/>
                </a:solidFill>
              </a:rPr>
            </a:br>
            <a:r>
              <a:rPr lang="uz-Cyrl-UZ" sz="1500" b="1">
                <a:solidFill>
                  <a:schemeClr val="bg1"/>
                </a:solidFill>
              </a:rPr>
              <a:t>“</a:t>
            </a:r>
            <a:r>
              <a:rPr lang="ru-RU" sz="1500" b="1" err="1">
                <a:solidFill>
                  <a:schemeClr val="bg1"/>
                </a:solidFill>
              </a:rPr>
              <a:t>Рақамли</a:t>
            </a:r>
            <a:r>
              <a:rPr lang="ru-RU" sz="1500" b="1">
                <a:solidFill>
                  <a:schemeClr val="bg1"/>
                </a:solidFill>
              </a:rPr>
              <a:t> </a:t>
            </a:r>
            <a:r>
              <a:rPr lang="ru-RU" sz="1500" b="1" err="1">
                <a:solidFill>
                  <a:schemeClr val="bg1"/>
                </a:solidFill>
              </a:rPr>
              <a:t>ҳукумат</a:t>
            </a:r>
            <a:r>
              <a:rPr lang="ru-RU" sz="1500" b="1">
                <a:solidFill>
                  <a:schemeClr val="bg1"/>
                </a:solidFill>
              </a:rPr>
              <a:t> </a:t>
            </a:r>
            <a:r>
              <a:rPr lang="ru-RU" sz="1500" b="1" err="1">
                <a:solidFill>
                  <a:schemeClr val="bg1"/>
                </a:solidFill>
              </a:rPr>
              <a:t>лойиҳаларини</a:t>
            </a:r>
            <a:r>
              <a:rPr lang="ru-RU" sz="1500" b="1">
                <a:solidFill>
                  <a:schemeClr val="bg1"/>
                </a:solidFill>
              </a:rPr>
              <a:t> </a:t>
            </a:r>
            <a:r>
              <a:rPr lang="ru-RU" sz="1500" b="1" err="1">
                <a:solidFill>
                  <a:schemeClr val="bg1"/>
                </a:solidFill>
              </a:rPr>
              <a:t>бошқариш</a:t>
            </a:r>
            <a:r>
              <a:rPr lang="ru-RU" sz="1500" b="1">
                <a:solidFill>
                  <a:schemeClr val="bg1"/>
                </a:solidFill>
              </a:rPr>
              <a:t> </a:t>
            </a:r>
            <a:r>
              <a:rPr lang="ru-RU" sz="1500" b="1" err="1">
                <a:solidFill>
                  <a:schemeClr val="bg1"/>
                </a:solidFill>
              </a:rPr>
              <a:t>маркази</a:t>
            </a:r>
            <a:r>
              <a:rPr lang="uz-Cyrl-UZ" sz="1500" b="1">
                <a:solidFill>
                  <a:schemeClr val="bg1"/>
                </a:solidFill>
              </a:rPr>
              <a:t>“ ташкил этилган</a:t>
            </a:r>
            <a:endParaRPr lang="ru-RU" sz="1500" b="1">
              <a:solidFill>
                <a:schemeClr val="bg1"/>
              </a:solidFill>
            </a:endParaRPr>
          </a:p>
        </p:txBody>
      </p:sp>
      <p:sp>
        <p:nvSpPr>
          <p:cNvPr id="3" name="Объект 2"/>
          <p:cNvSpPr>
            <a:spLocks noGrp="1"/>
          </p:cNvSpPr>
          <p:nvPr>
            <p:ph idx="1"/>
          </p:nvPr>
        </p:nvSpPr>
        <p:spPr/>
        <p:txBody>
          <a:bodyPr>
            <a:normAutofit/>
          </a:bodyPr>
          <a:lstStyle/>
          <a:p>
            <a:pPr marL="0" indent="338138" algn="just">
              <a:buNone/>
            </a:pPr>
            <a:r>
              <a:rPr lang="ru-RU" sz="1500" b="1" dirty="0">
                <a:solidFill>
                  <a:schemeClr val="accent1">
                    <a:lumMod val="50000"/>
                  </a:schemeClr>
                </a:solidFill>
                <a:latin typeface="+mj-lt"/>
                <a:ea typeface="+mj-ea"/>
                <a:cs typeface="+mj-cs"/>
              </a:rPr>
              <a:t>	</a:t>
            </a:r>
            <a:r>
              <a:rPr lang="ru-RU" sz="1500" b="1" dirty="0" err="1">
                <a:solidFill>
                  <a:schemeClr val="bg1"/>
                </a:solidFill>
                <a:latin typeface="+mj-lt"/>
                <a:ea typeface="+mj-ea"/>
                <a:cs typeface="+mj-cs"/>
              </a:rPr>
              <a:t>Марказ</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Рақамли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ҳукумат</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тизими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доирасида</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ахборот</a:t>
            </a:r>
            <a:r>
              <a:rPr lang="ru-RU" sz="1500" b="1" dirty="0">
                <a:solidFill>
                  <a:schemeClr val="bg1"/>
                </a:solidFill>
                <a:latin typeface="+mj-lt"/>
                <a:ea typeface="+mj-ea"/>
                <a:cs typeface="+mj-cs"/>
              </a:rPr>
              <a:t> - коммуникация </a:t>
            </a:r>
            <a:r>
              <a:rPr lang="ru-RU" sz="1500" b="1" dirty="0" err="1">
                <a:solidFill>
                  <a:schemeClr val="bg1"/>
                </a:solidFill>
                <a:latin typeface="+mj-lt"/>
                <a:ea typeface="+mj-ea"/>
                <a:cs typeface="+mj-cs"/>
              </a:rPr>
              <a:t>технологиялари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соҳасида</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лойиҳаларни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ишлаб</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чиқиш</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ва</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амалга</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оширишнинг</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самарали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ва</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шаффоф</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механизмларини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яратувчи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шунингдек</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ушбу</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соҳадаги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лойиҳалар</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лойиҳа</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ва</a:t>
            </a:r>
            <a:r>
              <a:rPr lang="ru-RU" sz="1500" b="1" dirty="0">
                <a:solidFill>
                  <a:schemeClr val="bg1"/>
                </a:solidFill>
                <a:latin typeface="+mj-lt"/>
                <a:ea typeface="+mj-ea"/>
                <a:cs typeface="+mj-cs"/>
              </a:rPr>
              <a:t> техник </a:t>
            </a:r>
            <a:r>
              <a:rPr lang="ru-RU" sz="1500" b="1" dirty="0" err="1">
                <a:solidFill>
                  <a:schemeClr val="bg1"/>
                </a:solidFill>
                <a:latin typeface="+mj-lt"/>
                <a:ea typeface="+mj-ea"/>
                <a:cs typeface="+mj-cs"/>
              </a:rPr>
              <a:t>ҳужжатларни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сифатли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экспертизадан</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ўтказишни</a:t>
            </a:r>
            <a:r>
              <a:rPr lang="ru-RU" sz="1500" b="1" dirty="0">
                <a:solidFill>
                  <a:schemeClr val="bg1"/>
                </a:solidFill>
                <a:latin typeface="+mj-lt"/>
                <a:ea typeface="+mj-ea"/>
                <a:cs typeface="+mj-cs"/>
              </a:rPr>
              <a:t> </a:t>
            </a:r>
            <a:r>
              <a:rPr lang="ru-RU" sz="1500" b="1" dirty="0" err="1">
                <a:solidFill>
                  <a:schemeClr val="bg1"/>
                </a:solidFill>
                <a:latin typeface="+mj-lt"/>
                <a:ea typeface="+mj-ea"/>
                <a:cs typeface="+mj-cs"/>
              </a:rPr>
              <a:t>таъминлайди</a:t>
            </a:r>
            <a:r>
              <a:rPr lang="ru-RU" sz="1500" b="1" dirty="0">
                <a:solidFill>
                  <a:schemeClr val="bg1"/>
                </a:solidFill>
                <a:latin typeface="+mj-lt"/>
                <a:ea typeface="+mj-ea"/>
                <a:cs typeface="+mj-cs"/>
              </a:rPr>
              <a:t>.</a:t>
            </a:r>
          </a:p>
          <a:p>
            <a:pPr marL="0" indent="0" algn="just">
              <a:buNone/>
            </a:pPr>
            <a:r>
              <a:rPr lang="uz-Cyrl-UZ" sz="1500" b="1" dirty="0">
                <a:solidFill>
                  <a:schemeClr val="bg1"/>
                </a:solidFill>
                <a:latin typeface="+mj-lt"/>
                <a:ea typeface="+mj-ea"/>
                <a:cs typeface="+mj-cs"/>
              </a:rPr>
              <a:t>	</a:t>
            </a:r>
            <a:r>
              <a:rPr lang="ru-RU" sz="1500" dirty="0" err="1">
                <a:solidFill>
                  <a:schemeClr val="bg1"/>
                </a:solidFill>
              </a:rPr>
              <a:t>Марказ</a:t>
            </a:r>
            <a:r>
              <a:rPr lang="ru-RU" sz="1500" dirty="0">
                <a:solidFill>
                  <a:schemeClr val="bg1"/>
                </a:solidFill>
              </a:rPr>
              <a:t> "</a:t>
            </a:r>
            <a:r>
              <a:rPr lang="ru-RU" sz="1500" dirty="0" err="1">
                <a:solidFill>
                  <a:schemeClr val="bg1"/>
                </a:solidFill>
              </a:rPr>
              <a:t>Рақамли</a:t>
            </a:r>
            <a:r>
              <a:rPr lang="ru-RU" sz="1500" dirty="0">
                <a:solidFill>
                  <a:schemeClr val="bg1"/>
                </a:solidFill>
              </a:rPr>
              <a:t> </a:t>
            </a:r>
            <a:r>
              <a:rPr lang="ru-RU" sz="1500" dirty="0" err="1">
                <a:solidFill>
                  <a:schemeClr val="bg1"/>
                </a:solidFill>
              </a:rPr>
              <a:t>ҳукумат</a:t>
            </a:r>
            <a:r>
              <a:rPr lang="ru-RU" sz="1500" dirty="0">
                <a:solidFill>
                  <a:schemeClr val="bg1"/>
                </a:solidFill>
              </a:rPr>
              <a:t>" </a:t>
            </a:r>
            <a:r>
              <a:rPr lang="ru-RU" sz="1500" dirty="0" err="1">
                <a:solidFill>
                  <a:schemeClr val="bg1"/>
                </a:solidFill>
              </a:rPr>
              <a:t>тизимини</a:t>
            </a:r>
            <a:r>
              <a:rPr lang="ru-RU" sz="1500" dirty="0">
                <a:solidFill>
                  <a:schemeClr val="bg1"/>
                </a:solidFill>
              </a:rPr>
              <a:t> </a:t>
            </a:r>
            <a:r>
              <a:rPr lang="ru-RU" sz="1500" dirty="0" err="1">
                <a:solidFill>
                  <a:schemeClr val="bg1"/>
                </a:solidFill>
              </a:rPr>
              <a:t>ва</a:t>
            </a:r>
            <a:r>
              <a:rPr lang="ru-RU" sz="1500" dirty="0">
                <a:solidFill>
                  <a:schemeClr val="bg1"/>
                </a:solidFill>
              </a:rPr>
              <a:t> "</a:t>
            </a:r>
            <a:r>
              <a:rPr lang="ru-RU" sz="1500" dirty="0" err="1">
                <a:solidFill>
                  <a:schemeClr val="bg1"/>
                </a:solidFill>
              </a:rPr>
              <a:t>Рақамли</a:t>
            </a:r>
            <a:r>
              <a:rPr lang="ru-RU" sz="1500" dirty="0">
                <a:solidFill>
                  <a:schemeClr val="bg1"/>
                </a:solidFill>
              </a:rPr>
              <a:t> </a:t>
            </a:r>
            <a:r>
              <a:rPr lang="ru-RU" sz="1500" dirty="0" err="1">
                <a:solidFill>
                  <a:schemeClr val="bg1"/>
                </a:solidFill>
              </a:rPr>
              <a:t>Ўзбекистон</a:t>
            </a:r>
            <a:r>
              <a:rPr lang="ru-RU" sz="1500" dirty="0">
                <a:solidFill>
                  <a:schemeClr val="bg1"/>
                </a:solidFill>
              </a:rPr>
              <a:t> - 2030" </a:t>
            </a:r>
            <a:r>
              <a:rPr lang="ru-RU" sz="1500" dirty="0" err="1">
                <a:solidFill>
                  <a:schemeClr val="bg1"/>
                </a:solidFill>
              </a:rPr>
              <a:t>дастурини</a:t>
            </a:r>
            <a:r>
              <a:rPr lang="ru-RU" sz="1500" dirty="0">
                <a:solidFill>
                  <a:schemeClr val="bg1"/>
                </a:solidFill>
              </a:rPr>
              <a:t> </a:t>
            </a:r>
            <a:r>
              <a:rPr lang="ru-RU" sz="1500" dirty="0" err="1">
                <a:solidFill>
                  <a:schemeClr val="bg1"/>
                </a:solidFill>
              </a:rPr>
              <a:t>ривожлантириш</a:t>
            </a:r>
            <a:r>
              <a:rPr lang="ru-RU" sz="1500" dirty="0">
                <a:solidFill>
                  <a:schemeClr val="bg1"/>
                </a:solidFill>
              </a:rPr>
              <a:t> </a:t>
            </a:r>
            <a:r>
              <a:rPr lang="ru-RU" sz="1500" dirty="0" err="1">
                <a:solidFill>
                  <a:schemeClr val="bg1"/>
                </a:solidFill>
              </a:rPr>
              <a:t>доирасида</a:t>
            </a:r>
            <a:r>
              <a:rPr lang="ru-RU" sz="1500" dirty="0">
                <a:solidFill>
                  <a:schemeClr val="bg1"/>
                </a:solidFill>
              </a:rPr>
              <a:t> </a:t>
            </a:r>
            <a:r>
              <a:rPr lang="ru-RU" sz="1500" dirty="0" err="1">
                <a:solidFill>
                  <a:schemeClr val="bg1"/>
                </a:solidFill>
              </a:rPr>
              <a:t>рақамли</a:t>
            </a:r>
            <a:r>
              <a:rPr lang="ru-RU" sz="1500" dirty="0">
                <a:solidFill>
                  <a:schemeClr val="bg1"/>
                </a:solidFill>
              </a:rPr>
              <a:t> </a:t>
            </a:r>
            <a:r>
              <a:rPr lang="ru-RU" sz="1500" dirty="0" err="1">
                <a:solidFill>
                  <a:schemeClr val="bg1"/>
                </a:solidFill>
              </a:rPr>
              <a:t>иқтисодиёт</a:t>
            </a:r>
            <a:r>
              <a:rPr lang="ru-RU" sz="1500" dirty="0">
                <a:solidFill>
                  <a:schemeClr val="bg1"/>
                </a:solidFill>
              </a:rPr>
              <a:t> </a:t>
            </a:r>
            <a:r>
              <a:rPr lang="ru-RU" sz="1500" dirty="0" err="1">
                <a:solidFill>
                  <a:schemeClr val="bg1"/>
                </a:solidFill>
              </a:rPr>
              <a:t>ва</a:t>
            </a:r>
            <a:r>
              <a:rPr lang="ru-RU" sz="1500" dirty="0">
                <a:solidFill>
                  <a:schemeClr val="bg1"/>
                </a:solidFill>
              </a:rPr>
              <a:t> "</a:t>
            </a:r>
            <a:r>
              <a:rPr lang="ru-RU" sz="1500" dirty="0" err="1">
                <a:solidFill>
                  <a:schemeClr val="bg1"/>
                </a:solidFill>
              </a:rPr>
              <a:t>Рақамли</a:t>
            </a:r>
            <a:r>
              <a:rPr lang="ru-RU" sz="1500" dirty="0">
                <a:solidFill>
                  <a:schemeClr val="bg1"/>
                </a:solidFill>
              </a:rPr>
              <a:t> </a:t>
            </a:r>
            <a:r>
              <a:rPr lang="ru-RU" sz="1500" dirty="0" err="1">
                <a:solidFill>
                  <a:schemeClr val="bg1"/>
                </a:solidFill>
              </a:rPr>
              <a:t>ҳукумат</a:t>
            </a:r>
            <a:r>
              <a:rPr lang="ru-RU" sz="1500" dirty="0">
                <a:solidFill>
                  <a:schemeClr val="bg1"/>
                </a:solidFill>
              </a:rPr>
              <a:t>" </a:t>
            </a:r>
            <a:r>
              <a:rPr lang="ru-RU" sz="1500" dirty="0" err="1">
                <a:solidFill>
                  <a:schemeClr val="bg1"/>
                </a:solidFill>
              </a:rPr>
              <a:t>тизимини</a:t>
            </a:r>
            <a:r>
              <a:rPr lang="ru-RU" sz="1500" dirty="0">
                <a:solidFill>
                  <a:schemeClr val="bg1"/>
                </a:solidFill>
              </a:rPr>
              <a:t> </a:t>
            </a:r>
            <a:r>
              <a:rPr lang="ru-RU" sz="1500" dirty="0" err="1">
                <a:solidFill>
                  <a:schemeClr val="bg1"/>
                </a:solidFill>
              </a:rPr>
              <a:t>такомиллаштириш</a:t>
            </a:r>
            <a:r>
              <a:rPr lang="ru-RU" sz="1500" dirty="0">
                <a:solidFill>
                  <a:schemeClr val="bg1"/>
                </a:solidFill>
              </a:rPr>
              <a:t> </a:t>
            </a:r>
            <a:r>
              <a:rPr lang="ru-RU" sz="1500" dirty="0" err="1">
                <a:solidFill>
                  <a:schemeClr val="bg1"/>
                </a:solidFill>
              </a:rPr>
              <a:t>соҳасидаги</a:t>
            </a:r>
            <a:r>
              <a:rPr lang="ru-RU" sz="1500" dirty="0">
                <a:solidFill>
                  <a:schemeClr val="bg1"/>
                </a:solidFill>
              </a:rPr>
              <a:t> </a:t>
            </a:r>
            <a:r>
              <a:rPr lang="ru-RU" sz="1500" dirty="0" err="1">
                <a:solidFill>
                  <a:schemeClr val="bg1"/>
                </a:solidFill>
              </a:rPr>
              <a:t>ислоҳотларнинг</a:t>
            </a:r>
            <a:r>
              <a:rPr lang="ru-RU" sz="1500" dirty="0">
                <a:solidFill>
                  <a:schemeClr val="bg1"/>
                </a:solidFill>
              </a:rPr>
              <a:t> </a:t>
            </a:r>
            <a:r>
              <a:rPr lang="ru-RU" sz="1500" dirty="0" err="1">
                <a:solidFill>
                  <a:schemeClr val="bg1"/>
                </a:solidFill>
              </a:rPr>
              <a:t>асосий</a:t>
            </a:r>
            <a:r>
              <a:rPr lang="ru-RU" sz="1500" dirty="0">
                <a:solidFill>
                  <a:schemeClr val="bg1"/>
                </a:solidFill>
              </a:rPr>
              <a:t> </a:t>
            </a:r>
            <a:r>
              <a:rPr lang="ru-RU" sz="1500" dirty="0" err="1">
                <a:solidFill>
                  <a:schemeClr val="bg1"/>
                </a:solidFill>
              </a:rPr>
              <a:t>йўналишларини</a:t>
            </a:r>
            <a:r>
              <a:rPr lang="ru-RU" sz="1500" dirty="0">
                <a:solidFill>
                  <a:schemeClr val="bg1"/>
                </a:solidFill>
              </a:rPr>
              <a:t> </a:t>
            </a:r>
            <a:r>
              <a:rPr lang="ru-RU" sz="1500" dirty="0" err="1">
                <a:solidFill>
                  <a:schemeClr val="bg1"/>
                </a:solidFill>
              </a:rPr>
              <a:t>амалга</a:t>
            </a:r>
            <a:r>
              <a:rPr lang="ru-RU" sz="1500" dirty="0">
                <a:solidFill>
                  <a:schemeClr val="bg1"/>
                </a:solidFill>
              </a:rPr>
              <a:t> </a:t>
            </a:r>
            <a:r>
              <a:rPr lang="ru-RU" sz="1500" dirty="0" err="1">
                <a:solidFill>
                  <a:schemeClr val="bg1"/>
                </a:solidFill>
              </a:rPr>
              <a:t>оширади</a:t>
            </a:r>
            <a:r>
              <a:rPr lang="ru-RU" sz="1500" dirty="0">
                <a:solidFill>
                  <a:schemeClr val="bg1"/>
                </a:solidFill>
              </a:rPr>
              <a:t>, </a:t>
            </a:r>
            <a:r>
              <a:rPr lang="ru-RU" sz="1500" dirty="0" err="1">
                <a:solidFill>
                  <a:schemeClr val="bg1"/>
                </a:solidFill>
              </a:rPr>
              <a:t>хусусан</a:t>
            </a:r>
            <a:r>
              <a:rPr lang="ru-RU" sz="1500" dirty="0">
                <a:solidFill>
                  <a:schemeClr val="bg1"/>
                </a:solidFill>
              </a:rPr>
              <a:t>:</a:t>
            </a:r>
          </a:p>
          <a:p>
            <a:r>
              <a:rPr lang="ru-RU" sz="1500" dirty="0" err="1">
                <a:solidFill>
                  <a:schemeClr val="bg1"/>
                </a:solidFill>
              </a:rPr>
              <a:t>рақамли</a:t>
            </a:r>
            <a:r>
              <a:rPr lang="ru-RU" sz="1500" dirty="0">
                <a:solidFill>
                  <a:schemeClr val="bg1"/>
                </a:solidFill>
              </a:rPr>
              <a:t> </a:t>
            </a:r>
            <a:r>
              <a:rPr lang="ru-RU" sz="1500" dirty="0" err="1">
                <a:solidFill>
                  <a:schemeClr val="bg1"/>
                </a:solidFill>
              </a:rPr>
              <a:t>ҳукуматни</a:t>
            </a:r>
            <a:r>
              <a:rPr lang="ru-RU" sz="1500" dirty="0">
                <a:solidFill>
                  <a:schemeClr val="bg1"/>
                </a:solidFill>
              </a:rPr>
              <a:t> </a:t>
            </a:r>
            <a:r>
              <a:rPr lang="ru-RU" sz="1500" dirty="0" err="1">
                <a:solidFill>
                  <a:schemeClr val="bg1"/>
                </a:solidFill>
              </a:rPr>
              <a:t>ривожлантиришда</a:t>
            </a:r>
            <a:r>
              <a:rPr lang="ru-RU" sz="1500" dirty="0">
                <a:solidFill>
                  <a:schemeClr val="bg1"/>
                </a:solidFill>
              </a:rPr>
              <a:t> </a:t>
            </a:r>
            <a:r>
              <a:rPr lang="ru-RU" sz="1500" dirty="0" err="1">
                <a:solidFill>
                  <a:schemeClr val="bg1"/>
                </a:solidFill>
              </a:rPr>
              <a:t>ягона</a:t>
            </a:r>
            <a:r>
              <a:rPr lang="ru-RU" sz="1500" dirty="0">
                <a:solidFill>
                  <a:schemeClr val="bg1"/>
                </a:solidFill>
              </a:rPr>
              <a:t> </a:t>
            </a:r>
            <a:r>
              <a:rPr lang="ru-RU" sz="1500" dirty="0" err="1">
                <a:solidFill>
                  <a:schemeClr val="bg1"/>
                </a:solidFill>
              </a:rPr>
              <a:t>технологик</a:t>
            </a:r>
            <a:r>
              <a:rPr lang="ru-RU" sz="1500" dirty="0">
                <a:solidFill>
                  <a:schemeClr val="bg1"/>
                </a:solidFill>
              </a:rPr>
              <a:t> </a:t>
            </a:r>
            <a:r>
              <a:rPr lang="ru-RU" sz="1500" dirty="0" err="1">
                <a:solidFill>
                  <a:schemeClr val="bg1"/>
                </a:solidFill>
              </a:rPr>
              <a:t>ёндашувни</a:t>
            </a:r>
            <a:r>
              <a:rPr lang="ru-RU" sz="1500" dirty="0">
                <a:solidFill>
                  <a:schemeClr val="bg1"/>
                </a:solidFill>
              </a:rPr>
              <a:t> </a:t>
            </a:r>
            <a:r>
              <a:rPr lang="ru-RU" sz="1500" dirty="0" err="1">
                <a:solidFill>
                  <a:schemeClr val="bg1"/>
                </a:solidFill>
              </a:rPr>
              <a:t>таъминлаш</a:t>
            </a:r>
            <a:endParaRPr lang="ru-RU" sz="1500" dirty="0">
              <a:solidFill>
                <a:schemeClr val="bg1"/>
              </a:solidFill>
            </a:endParaRPr>
          </a:p>
          <a:p>
            <a:r>
              <a:rPr lang="ru-RU" sz="1500" dirty="0" err="1">
                <a:solidFill>
                  <a:schemeClr val="bg1"/>
                </a:solidFill>
              </a:rPr>
              <a:t>давлат</a:t>
            </a:r>
            <a:r>
              <a:rPr lang="ru-RU" sz="1500" dirty="0">
                <a:solidFill>
                  <a:schemeClr val="bg1"/>
                </a:solidFill>
              </a:rPr>
              <a:t> </a:t>
            </a:r>
            <a:r>
              <a:rPr lang="ru-RU" sz="1500" dirty="0" err="1">
                <a:solidFill>
                  <a:schemeClr val="bg1"/>
                </a:solidFill>
              </a:rPr>
              <a:t>органлари</a:t>
            </a:r>
            <a:r>
              <a:rPr lang="ru-RU" sz="1500" dirty="0">
                <a:solidFill>
                  <a:schemeClr val="bg1"/>
                </a:solidFill>
              </a:rPr>
              <a:t> </a:t>
            </a:r>
            <a:r>
              <a:rPr lang="ru-RU" sz="1500" dirty="0" err="1">
                <a:solidFill>
                  <a:schemeClr val="bg1"/>
                </a:solidFill>
              </a:rPr>
              <a:t>ва</a:t>
            </a:r>
            <a:r>
              <a:rPr lang="ru-RU" sz="1500" dirty="0">
                <a:solidFill>
                  <a:schemeClr val="bg1"/>
                </a:solidFill>
              </a:rPr>
              <a:t> </a:t>
            </a:r>
            <a:r>
              <a:rPr lang="ru-RU" sz="1500" dirty="0" err="1">
                <a:solidFill>
                  <a:schemeClr val="bg1"/>
                </a:solidFill>
              </a:rPr>
              <a:t>ташкилотларида</a:t>
            </a:r>
            <a:r>
              <a:rPr lang="ru-RU" sz="1500" dirty="0">
                <a:solidFill>
                  <a:schemeClr val="bg1"/>
                </a:solidFill>
              </a:rPr>
              <a:t> </a:t>
            </a:r>
            <a:r>
              <a:rPr lang="ru-RU" sz="1500" dirty="0" err="1">
                <a:solidFill>
                  <a:schemeClr val="bg1"/>
                </a:solidFill>
              </a:rPr>
              <a:t>рақамли</a:t>
            </a:r>
            <a:r>
              <a:rPr lang="ru-RU" sz="1500" dirty="0">
                <a:solidFill>
                  <a:schemeClr val="bg1"/>
                </a:solidFill>
              </a:rPr>
              <a:t> </a:t>
            </a:r>
            <a:r>
              <a:rPr lang="ru-RU" sz="1500" dirty="0" err="1">
                <a:solidFill>
                  <a:schemeClr val="bg1"/>
                </a:solidFill>
              </a:rPr>
              <a:t>ривожланишнинг</a:t>
            </a:r>
            <a:r>
              <a:rPr lang="ru-RU" sz="1500" dirty="0">
                <a:solidFill>
                  <a:schemeClr val="bg1"/>
                </a:solidFill>
              </a:rPr>
              <a:t> </a:t>
            </a:r>
            <a:r>
              <a:rPr lang="ru-RU" sz="1500" dirty="0" err="1">
                <a:solidFill>
                  <a:schemeClr val="bg1"/>
                </a:solidFill>
              </a:rPr>
              <a:t>устувор</a:t>
            </a:r>
            <a:r>
              <a:rPr lang="ru-RU" sz="1500" dirty="0">
                <a:solidFill>
                  <a:schemeClr val="bg1"/>
                </a:solidFill>
              </a:rPr>
              <a:t> </a:t>
            </a:r>
            <a:r>
              <a:rPr lang="ru-RU" sz="1500" dirty="0" err="1">
                <a:solidFill>
                  <a:schemeClr val="bg1"/>
                </a:solidFill>
              </a:rPr>
              <a:t>йўналишларини</a:t>
            </a:r>
            <a:r>
              <a:rPr lang="ru-RU" sz="1500" dirty="0">
                <a:solidFill>
                  <a:schemeClr val="bg1"/>
                </a:solidFill>
              </a:rPr>
              <a:t> </a:t>
            </a:r>
            <a:r>
              <a:rPr lang="ru-RU" sz="1500" dirty="0" err="1">
                <a:solidFill>
                  <a:schemeClr val="bg1"/>
                </a:solidFill>
              </a:rPr>
              <a:t>ишлаб</a:t>
            </a:r>
            <a:r>
              <a:rPr lang="ru-RU" sz="1500" dirty="0">
                <a:solidFill>
                  <a:schemeClr val="bg1"/>
                </a:solidFill>
              </a:rPr>
              <a:t> </a:t>
            </a:r>
            <a:r>
              <a:rPr lang="ru-RU" sz="1500" dirty="0" err="1">
                <a:solidFill>
                  <a:schemeClr val="bg1"/>
                </a:solidFill>
              </a:rPr>
              <a:t>чиқиш</a:t>
            </a:r>
            <a:endParaRPr lang="ru-RU" sz="1500" dirty="0">
              <a:solidFill>
                <a:schemeClr val="bg1"/>
              </a:solidFill>
            </a:endParaRPr>
          </a:p>
          <a:p>
            <a:r>
              <a:rPr lang="ru-RU" sz="1500" dirty="0" err="1">
                <a:solidFill>
                  <a:schemeClr val="bg1"/>
                </a:solidFill>
              </a:rPr>
              <a:t>давлат</a:t>
            </a:r>
            <a:r>
              <a:rPr lang="ru-RU" sz="1500" dirty="0">
                <a:solidFill>
                  <a:schemeClr val="bg1"/>
                </a:solidFill>
              </a:rPr>
              <a:t> </a:t>
            </a:r>
            <a:r>
              <a:rPr lang="ru-RU" sz="1500" dirty="0" err="1">
                <a:solidFill>
                  <a:schemeClr val="bg1"/>
                </a:solidFill>
              </a:rPr>
              <a:t>органлари</a:t>
            </a:r>
            <a:r>
              <a:rPr lang="ru-RU" sz="1500" dirty="0">
                <a:solidFill>
                  <a:schemeClr val="bg1"/>
                </a:solidFill>
              </a:rPr>
              <a:t> </a:t>
            </a:r>
            <a:r>
              <a:rPr lang="ru-RU" sz="1500" dirty="0" err="1">
                <a:solidFill>
                  <a:schemeClr val="bg1"/>
                </a:solidFill>
              </a:rPr>
              <a:t>ва</a:t>
            </a:r>
            <a:r>
              <a:rPr lang="ru-RU" sz="1500" dirty="0">
                <a:solidFill>
                  <a:schemeClr val="bg1"/>
                </a:solidFill>
              </a:rPr>
              <a:t> </a:t>
            </a:r>
            <a:r>
              <a:rPr lang="ru-RU" sz="1500" dirty="0" err="1">
                <a:solidFill>
                  <a:schemeClr val="bg1"/>
                </a:solidFill>
              </a:rPr>
              <a:t>ташкилотларида</a:t>
            </a:r>
            <a:r>
              <a:rPr lang="ru-RU" sz="1500" dirty="0">
                <a:solidFill>
                  <a:schemeClr val="bg1"/>
                </a:solidFill>
              </a:rPr>
              <a:t> </a:t>
            </a:r>
            <a:r>
              <a:rPr lang="ru-RU" sz="1500" dirty="0" err="1">
                <a:solidFill>
                  <a:schemeClr val="bg1"/>
                </a:solidFill>
              </a:rPr>
              <a:t>ижро</a:t>
            </a:r>
            <a:r>
              <a:rPr lang="ru-RU" sz="1500" dirty="0">
                <a:solidFill>
                  <a:schemeClr val="bg1"/>
                </a:solidFill>
              </a:rPr>
              <a:t> </a:t>
            </a:r>
            <a:r>
              <a:rPr lang="ru-RU" sz="1500" dirty="0" err="1">
                <a:solidFill>
                  <a:schemeClr val="bg1"/>
                </a:solidFill>
              </a:rPr>
              <a:t>интизомининг</a:t>
            </a:r>
            <a:r>
              <a:rPr lang="ru-RU" sz="1500" dirty="0">
                <a:solidFill>
                  <a:schemeClr val="bg1"/>
                </a:solidFill>
              </a:rPr>
              <a:t> </a:t>
            </a:r>
            <a:r>
              <a:rPr lang="ru-RU" sz="1500" dirty="0" err="1">
                <a:solidFill>
                  <a:schemeClr val="bg1"/>
                </a:solidFill>
              </a:rPr>
              <a:t>ягона</a:t>
            </a:r>
            <a:r>
              <a:rPr lang="ru-RU" sz="1500" dirty="0">
                <a:solidFill>
                  <a:schemeClr val="bg1"/>
                </a:solidFill>
              </a:rPr>
              <a:t> </a:t>
            </a:r>
            <a:r>
              <a:rPr lang="ru-RU" sz="1500" dirty="0" err="1">
                <a:solidFill>
                  <a:schemeClr val="bg1"/>
                </a:solidFill>
              </a:rPr>
              <a:t>идоралараро</a:t>
            </a:r>
            <a:r>
              <a:rPr lang="ru-RU" sz="1500" dirty="0">
                <a:solidFill>
                  <a:schemeClr val="bg1"/>
                </a:solidFill>
              </a:rPr>
              <a:t> электрон </a:t>
            </a:r>
            <a:r>
              <a:rPr lang="ru-RU" sz="1500" dirty="0" err="1">
                <a:solidFill>
                  <a:schemeClr val="bg1"/>
                </a:solidFill>
              </a:rPr>
              <a:t>тизимини</a:t>
            </a:r>
            <a:r>
              <a:rPr lang="ru-RU" sz="1500" dirty="0">
                <a:solidFill>
                  <a:schemeClr val="bg1"/>
                </a:solidFill>
              </a:rPr>
              <a:t> </a:t>
            </a:r>
            <a:r>
              <a:rPr lang="ru-RU" sz="1500" dirty="0" err="1">
                <a:solidFill>
                  <a:schemeClr val="bg1"/>
                </a:solidFill>
              </a:rPr>
              <a:t>жорий</a:t>
            </a:r>
            <a:r>
              <a:rPr lang="ru-RU" sz="1500" dirty="0">
                <a:solidFill>
                  <a:schemeClr val="bg1"/>
                </a:solidFill>
              </a:rPr>
              <a:t> </a:t>
            </a:r>
            <a:r>
              <a:rPr lang="ru-RU" sz="1500" dirty="0" err="1">
                <a:solidFill>
                  <a:schemeClr val="bg1"/>
                </a:solidFill>
              </a:rPr>
              <a:t>этиш</a:t>
            </a:r>
            <a:endParaRPr lang="ru-RU" sz="1500" dirty="0">
              <a:solidFill>
                <a:schemeClr val="bg1"/>
              </a:solidFill>
            </a:endParaRPr>
          </a:p>
          <a:p>
            <a:r>
              <a:rPr lang="ru-RU" sz="1500" dirty="0" err="1">
                <a:solidFill>
                  <a:schemeClr val="bg1"/>
                </a:solidFill>
              </a:rPr>
              <a:t>рақамли</a:t>
            </a:r>
            <a:r>
              <a:rPr lang="ru-RU" sz="1500" dirty="0">
                <a:solidFill>
                  <a:schemeClr val="bg1"/>
                </a:solidFill>
              </a:rPr>
              <a:t> </a:t>
            </a:r>
            <a:r>
              <a:rPr lang="ru-RU" sz="1500" dirty="0" err="1">
                <a:solidFill>
                  <a:schemeClr val="bg1"/>
                </a:solidFill>
              </a:rPr>
              <a:t>ҳукумат</a:t>
            </a:r>
            <a:r>
              <a:rPr lang="ru-RU" sz="1500" dirty="0">
                <a:solidFill>
                  <a:schemeClr val="bg1"/>
                </a:solidFill>
              </a:rPr>
              <a:t> </a:t>
            </a:r>
            <a:r>
              <a:rPr lang="ru-RU" sz="1500" dirty="0" err="1">
                <a:solidFill>
                  <a:schemeClr val="bg1"/>
                </a:solidFill>
              </a:rPr>
              <a:t>соҳасидаги</a:t>
            </a:r>
            <a:r>
              <a:rPr lang="ru-RU" sz="1500" dirty="0">
                <a:solidFill>
                  <a:schemeClr val="bg1"/>
                </a:solidFill>
              </a:rPr>
              <a:t> </a:t>
            </a:r>
            <a:r>
              <a:rPr lang="ru-RU" sz="1500" dirty="0" err="1">
                <a:solidFill>
                  <a:schemeClr val="bg1"/>
                </a:solidFill>
              </a:rPr>
              <a:t>лойиҳалар</a:t>
            </a:r>
            <a:r>
              <a:rPr lang="ru-RU" sz="1500" dirty="0">
                <a:solidFill>
                  <a:schemeClr val="bg1"/>
                </a:solidFill>
              </a:rPr>
              <a:t> </a:t>
            </a:r>
            <a:r>
              <a:rPr lang="ru-RU" sz="1500" dirty="0" err="1">
                <a:solidFill>
                  <a:schemeClr val="bg1"/>
                </a:solidFill>
              </a:rPr>
              <a:t>ва</a:t>
            </a:r>
            <a:r>
              <a:rPr lang="ru-RU" sz="1500" dirty="0">
                <a:solidFill>
                  <a:schemeClr val="bg1"/>
                </a:solidFill>
              </a:rPr>
              <a:t> </a:t>
            </a:r>
            <a:r>
              <a:rPr lang="ru-RU" sz="1500" dirty="0" err="1">
                <a:solidFill>
                  <a:schemeClr val="bg1"/>
                </a:solidFill>
              </a:rPr>
              <a:t>дастурларни</a:t>
            </a:r>
            <a:r>
              <a:rPr lang="ru-RU" sz="1500" dirty="0">
                <a:solidFill>
                  <a:schemeClr val="bg1"/>
                </a:solidFill>
              </a:rPr>
              <a:t> </a:t>
            </a:r>
            <a:r>
              <a:rPr lang="ru-RU" sz="1500" dirty="0" err="1">
                <a:solidFill>
                  <a:schemeClr val="bg1"/>
                </a:solidFill>
              </a:rPr>
              <a:t>амалга</a:t>
            </a:r>
            <a:r>
              <a:rPr lang="ru-RU" sz="1500" dirty="0">
                <a:solidFill>
                  <a:schemeClr val="bg1"/>
                </a:solidFill>
              </a:rPr>
              <a:t> </a:t>
            </a:r>
            <a:r>
              <a:rPr lang="ru-RU" sz="1500" dirty="0" err="1">
                <a:solidFill>
                  <a:schemeClr val="bg1"/>
                </a:solidFill>
              </a:rPr>
              <a:t>ошириш</a:t>
            </a:r>
            <a:r>
              <a:rPr lang="ru-RU" sz="1500" dirty="0">
                <a:solidFill>
                  <a:schemeClr val="bg1"/>
                </a:solidFill>
              </a:rPr>
              <a:t> </a:t>
            </a:r>
            <a:r>
              <a:rPr lang="ru-RU" sz="1500" dirty="0" err="1">
                <a:solidFill>
                  <a:schemeClr val="bg1"/>
                </a:solidFill>
              </a:rPr>
              <a:t>босқичларини</a:t>
            </a:r>
            <a:r>
              <a:rPr lang="ru-RU" sz="1500" dirty="0">
                <a:solidFill>
                  <a:schemeClr val="bg1"/>
                </a:solidFill>
              </a:rPr>
              <a:t> </a:t>
            </a:r>
            <a:r>
              <a:rPr lang="ru-RU" sz="1500" dirty="0" err="1">
                <a:solidFill>
                  <a:schemeClr val="bg1"/>
                </a:solidFill>
              </a:rPr>
              <a:t>мувофиқлаштириш</a:t>
            </a:r>
            <a:endParaRPr lang="ru-RU" sz="1500" dirty="0">
              <a:solidFill>
                <a:schemeClr val="bg1"/>
              </a:solidFill>
            </a:endParaRPr>
          </a:p>
          <a:p>
            <a:pPr marL="0" indent="0" algn="just">
              <a:buNone/>
            </a:pPr>
            <a:endParaRPr lang="ru-RU" sz="1500" b="1" dirty="0">
              <a:solidFill>
                <a:schemeClr val="bg1"/>
              </a:solidFill>
              <a:latin typeface="+mj-lt"/>
              <a:ea typeface="+mj-ea"/>
              <a:cs typeface="+mj-cs"/>
            </a:endParaRPr>
          </a:p>
        </p:txBody>
      </p:sp>
    </p:spTree>
    <p:extLst>
      <p:ext uri="{BB962C8B-B14F-4D97-AF65-F5344CB8AC3E}">
        <p14:creationId xmlns:p14="http://schemas.microsoft.com/office/powerpoint/2010/main" val="2047310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497579" y="1171979"/>
            <a:ext cx="7204506" cy="4778060"/>
          </a:xfrm>
        </p:spPr>
        <p:txBody>
          <a:bodyPr>
            <a:noAutofit/>
          </a:bodyPr>
          <a:lstStyle/>
          <a:p>
            <a:pPr algn="l"/>
            <a:r>
              <a:rPr lang="uz-Cyrl-UZ" sz="2400" b="1">
                <a:solidFill>
                  <a:srgbClr val="FF0000"/>
                </a:solidFill>
              </a:rPr>
              <a:t>Рақамли ривожланиш </a:t>
            </a:r>
            <a:r>
              <a:rPr lang="uz-Cyrl-UZ" sz="2000">
                <a:solidFill>
                  <a:schemeClr val="bg1"/>
                </a:solidFill>
              </a:rPr>
              <a:t>– давлат ва жамиятнинг барча соҳалари амалиётида уларни сифатли трансформация қилиш (мослаштириш) учун бошқарув ва бизнес жараёнларга замонавий </a:t>
            </a:r>
            <a:r>
              <a:rPr lang="uz-Cyrl-UZ" sz="1600">
                <a:solidFill>
                  <a:schemeClr val="bg1"/>
                </a:solidFill>
              </a:rPr>
              <a:t>ахборот технологияларни ва бошқа юқори технологияларни киритишдир. </a:t>
            </a:r>
            <a:br>
              <a:rPr lang="ru-RU" sz="1600">
                <a:solidFill>
                  <a:schemeClr val="bg1"/>
                </a:solidFill>
              </a:rPr>
            </a:br>
            <a:r>
              <a:rPr lang="uz-Cyrl-UZ" sz="1600">
                <a:solidFill>
                  <a:schemeClr val="bg1"/>
                </a:solidFill>
              </a:rPr>
              <a:t> </a:t>
            </a:r>
            <a:br>
              <a:rPr lang="ru-RU" sz="1600">
                <a:solidFill>
                  <a:schemeClr val="bg1"/>
                </a:solidFill>
              </a:rPr>
            </a:br>
            <a:r>
              <a:rPr lang="uz-Cyrl-UZ" sz="2400" b="1">
                <a:solidFill>
                  <a:srgbClr val="FF0000"/>
                </a:solidFill>
              </a:rPr>
              <a:t>Рақамли технологиялар </a:t>
            </a:r>
            <a:r>
              <a:rPr lang="uz-Cyrl-UZ" sz="2000">
                <a:solidFill>
                  <a:schemeClr val="bg1"/>
                </a:solidFill>
              </a:rPr>
              <a:t>деганда маълумотларни йиғиш, сафлаш, қайта ишлаш, излаш, узатиш ва уларни электрон кўринишда тақдим этиш технологиялари тушунилади.</a:t>
            </a:r>
            <a:br>
              <a:rPr lang="ru-RU" sz="2000">
                <a:solidFill>
                  <a:schemeClr val="bg1"/>
                </a:solidFill>
              </a:rPr>
            </a:br>
            <a:r>
              <a:rPr lang="uz-Cyrl-UZ" sz="2000">
                <a:solidFill>
                  <a:schemeClr val="bg1"/>
                </a:solidFill>
              </a:rPr>
              <a:t> </a:t>
            </a:r>
            <a:br>
              <a:rPr lang="ru-RU" sz="2000">
                <a:solidFill>
                  <a:schemeClr val="bg1"/>
                </a:solidFill>
              </a:rPr>
            </a:br>
            <a:r>
              <a:rPr lang="uz-Cyrl-UZ" sz="2400" b="1">
                <a:solidFill>
                  <a:srgbClr val="FF0000"/>
                </a:solidFill>
              </a:rPr>
              <a:t>Рақамли технологияларнинг асоси</a:t>
            </a:r>
            <a:r>
              <a:rPr lang="uz-Cyrl-UZ" sz="2000">
                <a:solidFill>
                  <a:schemeClr val="bg1"/>
                </a:solidFill>
              </a:rPr>
              <a:t>да рақамли техника воситалари – соатлар, фотоаппарат, видеокамера, датчиклар, ҳисоблагичлар, телефон, планшет, ноутбук, телевизор, компьютерлар ва шу каби барча электрон қурилмалар ётади.</a:t>
            </a:r>
            <a:endParaRPr lang="ru-RU" sz="2000">
              <a:solidFill>
                <a:schemeClr val="bg1"/>
              </a:solidFill>
            </a:endParaRPr>
          </a:p>
        </p:txBody>
      </p:sp>
      <p:sp>
        <p:nvSpPr>
          <p:cNvPr id="3" name="Заголовок 1"/>
          <p:cNvSpPr txBox="1">
            <a:spLocks/>
          </p:cNvSpPr>
          <p:nvPr/>
        </p:nvSpPr>
        <p:spPr>
          <a:xfrm>
            <a:off x="2670832" y="556669"/>
            <a:ext cx="6858000" cy="475489"/>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2700" b="1">
                <a:solidFill>
                  <a:prstClr val="white"/>
                </a:solidFill>
                <a:latin typeface="Calibri Light" panose="020F0302020204030204"/>
              </a:rPr>
              <a:t>Ра</a:t>
            </a:r>
            <a:r>
              <a:rPr lang="uz-Cyrl-UZ" sz="2700" b="1">
                <a:solidFill>
                  <a:prstClr val="white"/>
                </a:solidFill>
                <a:latin typeface="Calibri Light" panose="020F0302020204030204"/>
              </a:rPr>
              <a:t>қамли иқтисодиёт – нима</a:t>
            </a:r>
            <a:endParaRPr lang="ru-RU">
              <a:solidFill>
                <a:prstClr val="white"/>
              </a:solidFill>
              <a:latin typeface="Calibri Light" panose="020F0302020204030204"/>
            </a:endParaRPr>
          </a:p>
        </p:txBody>
      </p:sp>
    </p:spTree>
    <p:extLst>
      <p:ext uri="{BB962C8B-B14F-4D97-AF65-F5344CB8AC3E}">
        <p14:creationId xmlns:p14="http://schemas.microsoft.com/office/powerpoint/2010/main" val="3573339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Заголовок 1"/>
          <p:cNvSpPr txBox="1">
            <a:spLocks/>
          </p:cNvSpPr>
          <p:nvPr/>
        </p:nvSpPr>
        <p:spPr>
          <a:xfrm>
            <a:off x="2679700" y="1"/>
            <a:ext cx="6858000" cy="889844"/>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2800" err="1">
                <a:solidFill>
                  <a:prstClr val="white"/>
                </a:solidFill>
                <a:latin typeface="Fact-Narrow"/>
              </a:rPr>
              <a:t>EGDI</a:t>
            </a:r>
            <a:r>
              <a:rPr lang="ru-RU" sz="2800">
                <a:solidFill>
                  <a:prstClr val="white"/>
                </a:solidFill>
                <a:latin typeface="Fact-Narrow"/>
              </a:rPr>
              <a:t> </a:t>
            </a:r>
            <a:r>
              <a:rPr lang="ru-RU" sz="2800" err="1">
                <a:solidFill>
                  <a:prstClr val="white"/>
                </a:solidFill>
                <a:latin typeface="Fact-Narrow"/>
              </a:rPr>
              <a:t>индекси</a:t>
            </a:r>
            <a:r>
              <a:rPr lang="ru-RU" sz="2800">
                <a:solidFill>
                  <a:prstClr val="white"/>
                </a:solidFill>
                <a:latin typeface="Fact-Narrow"/>
              </a:rPr>
              <a:t> </a:t>
            </a:r>
            <a:r>
              <a:rPr lang="ru-RU" sz="2800" err="1">
                <a:solidFill>
                  <a:prstClr val="white"/>
                </a:solidFill>
                <a:latin typeface="Fact-Narrow"/>
              </a:rPr>
              <a:t>бўйича</a:t>
            </a:r>
            <a:r>
              <a:rPr lang="ru-RU" sz="2800">
                <a:solidFill>
                  <a:prstClr val="white"/>
                </a:solidFill>
                <a:latin typeface="Fact-Narrow"/>
              </a:rPr>
              <a:t> </a:t>
            </a:r>
            <a:br>
              <a:rPr lang="ru-RU" sz="2800">
                <a:solidFill>
                  <a:prstClr val="white"/>
                </a:solidFill>
                <a:latin typeface="Fact-Narrow"/>
              </a:rPr>
            </a:br>
            <a:r>
              <a:rPr lang="ru-RU" sz="2800" err="1">
                <a:solidFill>
                  <a:prstClr val="white"/>
                </a:solidFill>
                <a:latin typeface="Fact-Narrow"/>
              </a:rPr>
              <a:t>энг</a:t>
            </a:r>
            <a:r>
              <a:rPr lang="ru-RU" sz="2800">
                <a:solidFill>
                  <a:prstClr val="white"/>
                </a:solidFill>
                <a:latin typeface="Fact-Narrow"/>
              </a:rPr>
              <a:t> </a:t>
            </a:r>
            <a:r>
              <a:rPr lang="ru-RU" sz="2800" err="1">
                <a:solidFill>
                  <a:prstClr val="white"/>
                </a:solidFill>
                <a:latin typeface="Fact-Narrow"/>
              </a:rPr>
              <a:t>илғор</a:t>
            </a:r>
            <a:r>
              <a:rPr lang="ru-RU" sz="2800">
                <a:solidFill>
                  <a:prstClr val="white"/>
                </a:solidFill>
                <a:latin typeface="Fact-Narrow"/>
              </a:rPr>
              <a:t> 15та </a:t>
            </a:r>
            <a:r>
              <a:rPr lang="ru-RU" sz="2800" err="1">
                <a:solidFill>
                  <a:prstClr val="white"/>
                </a:solidFill>
                <a:latin typeface="Fact-Narrow"/>
              </a:rPr>
              <a:t>давлат</a:t>
            </a:r>
            <a:endParaRPr lang="ru-RU">
              <a:solidFill>
                <a:prstClr val="white"/>
              </a:solidFill>
              <a:latin typeface="Calibri Light" panose="020F0302020204030204"/>
            </a:endParaRPr>
          </a:p>
        </p:txBody>
      </p:sp>
      <p:sp>
        <p:nvSpPr>
          <p:cNvPr id="2" name="Прямоугольник 1"/>
          <p:cNvSpPr/>
          <p:nvPr/>
        </p:nvSpPr>
        <p:spPr>
          <a:xfrm>
            <a:off x="1689100" y="889844"/>
            <a:ext cx="8839200" cy="5724644"/>
          </a:xfrm>
          <a:prstGeom prst="rect">
            <a:avLst/>
          </a:prstGeom>
        </p:spPr>
        <p:txBody>
          <a:bodyPr wrap="square">
            <a:spAutoFit/>
          </a:bodyPr>
          <a:lstStyle/>
          <a:p>
            <a:pPr algn="ctr" defTabSz="457200"/>
            <a:r>
              <a:rPr lang="ru-RU" sz="2400" b="1" dirty="0">
                <a:solidFill>
                  <a:prstClr val="white"/>
                </a:solidFill>
                <a:latin typeface="Fact-Narrow"/>
              </a:rPr>
              <a:t>EGDI </a:t>
            </a:r>
            <a:r>
              <a:rPr lang="ru-RU" sz="2400" b="1" dirty="0" err="1">
                <a:solidFill>
                  <a:prstClr val="white"/>
                </a:solidFill>
                <a:latin typeface="Fact-Narrow"/>
              </a:rPr>
              <a:t>индекси</a:t>
            </a:r>
            <a:r>
              <a:rPr lang="ru-RU" sz="2400" b="1" dirty="0">
                <a:solidFill>
                  <a:prstClr val="white"/>
                </a:solidFill>
                <a:latin typeface="Fact-Narrow"/>
              </a:rPr>
              <a:t> 0,8943 дан 0,9717 </a:t>
            </a:r>
            <a:r>
              <a:rPr lang="ru-RU" sz="2400" b="1" dirty="0" err="1">
                <a:solidFill>
                  <a:prstClr val="white"/>
                </a:solidFill>
                <a:latin typeface="Fact-Narrow"/>
              </a:rPr>
              <a:t>гача</a:t>
            </a:r>
            <a:endParaRPr lang="ru-RU" sz="2400" b="1" dirty="0">
              <a:solidFill>
                <a:prstClr val="white"/>
              </a:solidFill>
              <a:latin typeface="Fact-Narrow"/>
            </a:endParaRPr>
          </a:p>
          <a:p>
            <a:pPr defTabSz="457200"/>
            <a:endParaRPr lang="ru-RU" dirty="0">
              <a:solidFill>
                <a:prstClr val="white"/>
              </a:solidFill>
              <a:latin typeface="Fact-Narrow"/>
            </a:endParaRPr>
          </a:p>
          <a:p>
            <a:pPr indent="723900" defTabSz="457200"/>
            <a:r>
              <a:rPr lang="ru-RU" dirty="0">
                <a:solidFill>
                  <a:prstClr val="white"/>
                </a:solidFill>
                <a:latin typeface="Fact-Narrow"/>
              </a:rPr>
              <a:t>Дания</a:t>
            </a:r>
          </a:p>
          <a:p>
            <a:pPr indent="723900" defTabSz="457200"/>
            <a:r>
              <a:rPr lang="ru-RU" dirty="0">
                <a:solidFill>
                  <a:prstClr val="white"/>
                </a:solidFill>
                <a:latin typeface="Fact-Narrow"/>
              </a:rPr>
              <a:t>Финляндия</a:t>
            </a:r>
          </a:p>
          <a:p>
            <a:pPr indent="723900" defTabSz="457200"/>
            <a:r>
              <a:rPr lang="ru-RU" dirty="0">
                <a:solidFill>
                  <a:prstClr val="white"/>
                </a:solidFill>
                <a:latin typeface="Fact-Narrow"/>
              </a:rPr>
              <a:t>Корея </a:t>
            </a:r>
            <a:r>
              <a:rPr lang="ru-RU" dirty="0" err="1">
                <a:solidFill>
                  <a:prstClr val="white"/>
                </a:solidFill>
                <a:latin typeface="Fact-Narrow"/>
              </a:rPr>
              <a:t>Республикаси</a:t>
            </a:r>
            <a:endParaRPr lang="ru-RU" dirty="0">
              <a:solidFill>
                <a:prstClr val="white"/>
              </a:solidFill>
              <a:latin typeface="Fact-Narrow"/>
            </a:endParaRPr>
          </a:p>
          <a:p>
            <a:pPr indent="723900" defTabSz="457200"/>
            <a:r>
              <a:rPr lang="ru-RU" dirty="0">
                <a:solidFill>
                  <a:prstClr val="white"/>
                </a:solidFill>
                <a:latin typeface="Fact-Narrow"/>
              </a:rPr>
              <a:t>Янги Зеландия</a:t>
            </a:r>
          </a:p>
          <a:p>
            <a:pPr indent="723900" defTabSz="457200"/>
            <a:r>
              <a:rPr lang="ru-RU" dirty="0">
                <a:solidFill>
                  <a:prstClr val="white"/>
                </a:solidFill>
                <a:latin typeface="Fact-Narrow"/>
              </a:rPr>
              <a:t>Швеция</a:t>
            </a:r>
          </a:p>
          <a:p>
            <a:pPr indent="723900" defTabSz="457200"/>
            <a:r>
              <a:rPr lang="ru-RU" dirty="0">
                <a:solidFill>
                  <a:prstClr val="white"/>
                </a:solidFill>
                <a:latin typeface="Fact-Narrow"/>
              </a:rPr>
              <a:t>Исландия</a:t>
            </a:r>
          </a:p>
          <a:p>
            <a:pPr indent="723900" defTabSz="457200"/>
            <a:r>
              <a:rPr lang="ru-RU" dirty="0">
                <a:solidFill>
                  <a:prstClr val="white"/>
                </a:solidFill>
                <a:latin typeface="Fact-Narrow"/>
              </a:rPr>
              <a:t>Австралия</a:t>
            </a:r>
          </a:p>
          <a:p>
            <a:pPr indent="723900" defTabSz="457200"/>
            <a:r>
              <a:rPr lang="ru-RU" dirty="0">
                <a:solidFill>
                  <a:prstClr val="white"/>
                </a:solidFill>
                <a:latin typeface="Fact-Narrow"/>
              </a:rPr>
              <a:t>Эстония</a:t>
            </a:r>
          </a:p>
          <a:p>
            <a:pPr indent="723900" defTabSz="457200"/>
            <a:r>
              <a:rPr lang="ru-RU" dirty="0">
                <a:solidFill>
                  <a:prstClr val="white"/>
                </a:solidFill>
                <a:latin typeface="Fact-Narrow"/>
              </a:rPr>
              <a:t>Голландия</a:t>
            </a:r>
          </a:p>
          <a:p>
            <a:pPr indent="723900" defTabSz="457200"/>
            <a:r>
              <a:rPr lang="ru-RU" dirty="0">
                <a:solidFill>
                  <a:prstClr val="white"/>
                </a:solidFill>
                <a:latin typeface="Fact-Narrow"/>
              </a:rPr>
              <a:t>АҚШ</a:t>
            </a:r>
          </a:p>
          <a:p>
            <a:pPr indent="723900" defTabSz="457200"/>
            <a:r>
              <a:rPr lang="ru-RU" dirty="0" err="1">
                <a:solidFill>
                  <a:prstClr val="white"/>
                </a:solidFill>
                <a:latin typeface="Fact-Narrow"/>
              </a:rPr>
              <a:t>Буюк</a:t>
            </a:r>
            <a:r>
              <a:rPr lang="ru-RU" dirty="0">
                <a:solidFill>
                  <a:prstClr val="white"/>
                </a:solidFill>
                <a:latin typeface="Fact-Narrow"/>
              </a:rPr>
              <a:t> Британия</a:t>
            </a:r>
          </a:p>
          <a:p>
            <a:pPr indent="723900" defTabSz="457200"/>
            <a:r>
              <a:rPr lang="ru-RU" dirty="0">
                <a:solidFill>
                  <a:prstClr val="white"/>
                </a:solidFill>
                <a:latin typeface="Fact-Narrow"/>
              </a:rPr>
              <a:t>Сингапур</a:t>
            </a:r>
          </a:p>
          <a:p>
            <a:pPr indent="723900" defTabSz="457200"/>
            <a:r>
              <a:rPr lang="ru-RU" dirty="0" err="1">
                <a:solidFill>
                  <a:prstClr val="white"/>
                </a:solidFill>
                <a:latin typeface="Fact-Narrow"/>
              </a:rPr>
              <a:t>Бирлашган</a:t>
            </a:r>
            <a:r>
              <a:rPr lang="ru-RU" dirty="0">
                <a:solidFill>
                  <a:prstClr val="white"/>
                </a:solidFill>
                <a:latin typeface="Fact-Narrow"/>
              </a:rPr>
              <a:t> Араб </a:t>
            </a:r>
            <a:r>
              <a:rPr lang="ru-RU" dirty="0" err="1">
                <a:solidFill>
                  <a:prstClr val="white"/>
                </a:solidFill>
                <a:latin typeface="Fact-Narrow"/>
              </a:rPr>
              <a:t>Амирликлари</a:t>
            </a:r>
            <a:endParaRPr lang="ru-RU" dirty="0">
              <a:solidFill>
                <a:prstClr val="white"/>
              </a:solidFill>
              <a:latin typeface="Fact-Narrow"/>
            </a:endParaRPr>
          </a:p>
          <a:p>
            <a:pPr indent="723900" defTabSz="457200"/>
            <a:r>
              <a:rPr lang="ru-RU" dirty="0">
                <a:solidFill>
                  <a:prstClr val="white"/>
                </a:solidFill>
                <a:latin typeface="Fact-Narrow"/>
              </a:rPr>
              <a:t>Япония</a:t>
            </a:r>
          </a:p>
          <a:p>
            <a:pPr indent="723900" defTabSz="457200"/>
            <a:r>
              <a:rPr lang="ru-RU" dirty="0">
                <a:solidFill>
                  <a:prstClr val="white"/>
                </a:solidFill>
                <a:latin typeface="Fact-Narrow"/>
              </a:rPr>
              <a:t>Мальта</a:t>
            </a:r>
          </a:p>
          <a:p>
            <a:pPr indent="723900" defTabSz="457200"/>
            <a:endParaRPr lang="uz-Cyrl-UZ" dirty="0">
              <a:solidFill>
                <a:prstClr val="white"/>
              </a:solidFill>
              <a:latin typeface="Fact-Narrow"/>
            </a:endParaRPr>
          </a:p>
          <a:p>
            <a:pPr indent="723900" defTabSz="457200"/>
            <a:r>
              <a:rPr lang="ru-RU" b="1" dirty="0">
                <a:solidFill>
                  <a:srgbClr val="FFFF00"/>
                </a:solidFill>
                <a:latin typeface="Calibri" panose="020F0502020204030204"/>
              </a:rPr>
              <a:t>28. Казахстан (0,8628)</a:t>
            </a:r>
          </a:p>
          <a:p>
            <a:pPr indent="723900" defTabSz="457200"/>
            <a:r>
              <a:rPr lang="ru-RU" b="1" dirty="0">
                <a:solidFill>
                  <a:srgbClr val="FFFF00"/>
                </a:solidFill>
                <a:latin typeface="Calibri" panose="020F0502020204030204"/>
              </a:rPr>
              <a:t>69. Узбекистан (0.7265)</a:t>
            </a:r>
          </a:p>
        </p:txBody>
      </p:sp>
    </p:spTree>
    <p:extLst>
      <p:ext uri="{BB962C8B-B14F-4D97-AF65-F5344CB8AC3E}">
        <p14:creationId xmlns:p14="http://schemas.microsoft.com/office/powerpoint/2010/main" val="3415071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Заголовок 1"/>
          <p:cNvSpPr txBox="1">
            <a:spLocks/>
          </p:cNvSpPr>
          <p:nvPr/>
        </p:nvSpPr>
        <p:spPr>
          <a:xfrm>
            <a:off x="2694722" y="1"/>
            <a:ext cx="6858000" cy="475489"/>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700" b="1" err="1">
                <a:solidFill>
                  <a:prstClr val="white"/>
                </a:solidFill>
                <a:latin typeface="Calibri Light" panose="020F0302020204030204"/>
              </a:rPr>
              <a:t>EGDI</a:t>
            </a:r>
            <a:r>
              <a:rPr lang="en-US" sz="2700" b="1">
                <a:solidFill>
                  <a:prstClr val="white"/>
                </a:solidFill>
                <a:latin typeface="Calibri Light" panose="020F0302020204030204"/>
              </a:rPr>
              <a:t> </a:t>
            </a:r>
            <a:r>
              <a:rPr lang="ru-RU" sz="2700" b="1" err="1">
                <a:solidFill>
                  <a:prstClr val="white"/>
                </a:solidFill>
                <a:latin typeface="Calibri Light" panose="020F0302020204030204"/>
              </a:rPr>
              <a:t>индекси</a:t>
            </a:r>
            <a:r>
              <a:rPr lang="ru-RU" sz="2700" b="1">
                <a:solidFill>
                  <a:prstClr val="white"/>
                </a:solidFill>
                <a:latin typeface="Calibri Light" panose="020F0302020204030204"/>
              </a:rPr>
              <a:t> </a:t>
            </a:r>
            <a:r>
              <a:rPr lang="ru-RU" sz="2700" b="1" err="1">
                <a:solidFill>
                  <a:prstClr val="white"/>
                </a:solidFill>
                <a:latin typeface="Calibri Light" panose="020F0302020204030204"/>
              </a:rPr>
              <a:t>энг</a:t>
            </a:r>
            <a:r>
              <a:rPr lang="ru-RU" sz="2700" b="1">
                <a:solidFill>
                  <a:prstClr val="white"/>
                </a:solidFill>
                <a:latin typeface="Calibri Light" panose="020F0302020204030204"/>
              </a:rPr>
              <a:t> </a:t>
            </a:r>
            <a:r>
              <a:rPr lang="ru-RU" sz="2700" b="1" err="1">
                <a:solidFill>
                  <a:prstClr val="white"/>
                </a:solidFill>
                <a:latin typeface="Calibri Light" panose="020F0302020204030204"/>
              </a:rPr>
              <a:t>юқори</a:t>
            </a:r>
            <a:r>
              <a:rPr lang="ru-RU" sz="2700" b="1">
                <a:solidFill>
                  <a:prstClr val="white"/>
                </a:solidFill>
                <a:latin typeface="Calibri Light" panose="020F0302020204030204"/>
              </a:rPr>
              <a:t> </a:t>
            </a:r>
            <a:r>
              <a:rPr lang="ru-RU" sz="2700" b="1" err="1">
                <a:solidFill>
                  <a:prstClr val="white"/>
                </a:solidFill>
                <a:latin typeface="Calibri Light" panose="020F0302020204030204"/>
              </a:rPr>
              <a:t>Осиё</a:t>
            </a:r>
            <a:r>
              <a:rPr lang="ru-RU" sz="2700" b="1">
                <a:solidFill>
                  <a:prstClr val="white"/>
                </a:solidFill>
                <a:latin typeface="Calibri Light" panose="020F0302020204030204"/>
              </a:rPr>
              <a:t> </a:t>
            </a:r>
            <a:r>
              <a:rPr lang="ru-RU" sz="2700" b="1" err="1">
                <a:solidFill>
                  <a:prstClr val="white"/>
                </a:solidFill>
                <a:latin typeface="Calibri Light" panose="020F0302020204030204"/>
              </a:rPr>
              <a:t>давлатлари</a:t>
            </a:r>
            <a:endParaRPr lang="ru-RU">
              <a:solidFill>
                <a:prstClr val="white"/>
              </a:solidFill>
              <a:latin typeface="Calibri Light" panose="020F0302020204030204"/>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3050322" y="805689"/>
            <a:ext cx="6146800" cy="5417312"/>
          </a:xfrm>
          <a:prstGeom prst="rect">
            <a:avLst/>
          </a:prstGeom>
          <a:noFill/>
          <a:ln>
            <a:noFill/>
          </a:ln>
        </p:spPr>
      </p:pic>
    </p:spTree>
    <p:extLst>
      <p:ext uri="{BB962C8B-B14F-4D97-AF65-F5344CB8AC3E}">
        <p14:creationId xmlns:p14="http://schemas.microsoft.com/office/powerpoint/2010/main" val="27166080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Заголовок 1"/>
          <p:cNvSpPr txBox="1">
            <a:spLocks/>
          </p:cNvSpPr>
          <p:nvPr/>
        </p:nvSpPr>
        <p:spPr>
          <a:xfrm>
            <a:off x="2616200" y="254001"/>
            <a:ext cx="6858000" cy="475489"/>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ru-RU" sz="2700" b="1" err="1">
                <a:solidFill>
                  <a:prstClr val="white"/>
                </a:solidFill>
                <a:latin typeface="Calibri Light" panose="020F0302020204030204"/>
              </a:rPr>
              <a:t>Юқори</a:t>
            </a:r>
            <a:r>
              <a:rPr lang="ru-RU" sz="2700" b="1">
                <a:solidFill>
                  <a:prstClr val="white"/>
                </a:solidFill>
                <a:latin typeface="Calibri Light" panose="020F0302020204030204"/>
              </a:rPr>
              <a:t> </a:t>
            </a:r>
            <a:r>
              <a:rPr lang="ru-RU" sz="2700" b="1" err="1">
                <a:solidFill>
                  <a:prstClr val="white"/>
                </a:solidFill>
                <a:latin typeface="Calibri Light" panose="020F0302020204030204"/>
              </a:rPr>
              <a:t>ра</a:t>
            </a:r>
            <a:r>
              <a:rPr lang="uz-Cyrl-UZ" sz="2700" b="1">
                <a:solidFill>
                  <a:prstClr val="white"/>
                </a:solidFill>
                <a:latin typeface="Calibri Light" panose="020F0302020204030204"/>
              </a:rPr>
              <a:t>қамли иқтисодиёт асослари</a:t>
            </a:r>
            <a:endParaRPr lang="ru-RU">
              <a:solidFill>
                <a:prstClr val="white"/>
              </a:solidFill>
              <a:latin typeface="Calibri Light" panose="020F0302020204030204"/>
            </a:endParaRPr>
          </a:p>
        </p:txBody>
      </p:sp>
      <p:sp>
        <p:nvSpPr>
          <p:cNvPr id="2" name="Прямоугольник 1"/>
          <p:cNvSpPr/>
          <p:nvPr/>
        </p:nvSpPr>
        <p:spPr>
          <a:xfrm>
            <a:off x="1828800" y="1105601"/>
            <a:ext cx="8686800" cy="2492990"/>
          </a:xfrm>
          <a:prstGeom prst="rect">
            <a:avLst/>
          </a:prstGeom>
        </p:spPr>
        <p:txBody>
          <a:bodyPr wrap="square">
            <a:spAutoFit/>
          </a:bodyPr>
          <a:lstStyle/>
          <a:p>
            <a:pPr defTabSz="457200"/>
            <a:r>
              <a:rPr lang="ru-RU" sz="1600" b="1" dirty="0" err="1">
                <a:solidFill>
                  <a:srgbClr val="FFFF00"/>
                </a:solidFill>
                <a:latin typeface="Calibri" panose="020F0502020204030204"/>
              </a:rPr>
              <a:t>Бирлашган</a:t>
            </a:r>
            <a:r>
              <a:rPr lang="ru-RU" sz="1600" b="1" dirty="0">
                <a:solidFill>
                  <a:srgbClr val="FFFF00"/>
                </a:solidFill>
                <a:latin typeface="Calibri" panose="020F0502020204030204"/>
              </a:rPr>
              <a:t> Араб </a:t>
            </a:r>
            <a:r>
              <a:rPr lang="ru-RU" sz="1600" b="1" dirty="0" err="1">
                <a:solidFill>
                  <a:srgbClr val="FFFF00"/>
                </a:solidFill>
                <a:latin typeface="Calibri" panose="020F0502020204030204"/>
              </a:rPr>
              <a:t>Амирликлари</a:t>
            </a:r>
            <a:r>
              <a:rPr lang="ru-RU" sz="1600" b="1" dirty="0">
                <a:solidFill>
                  <a:srgbClr val="FFFF00"/>
                </a:solidFill>
                <a:latin typeface="Calibri" panose="020F0502020204030204"/>
              </a:rPr>
              <a:t> </a:t>
            </a:r>
            <a:r>
              <a:rPr lang="ru-RU" sz="1400" dirty="0">
                <a:solidFill>
                  <a:prstClr val="white"/>
                </a:solidFill>
                <a:latin typeface="Calibri" panose="020F0502020204030204"/>
              </a:rPr>
              <a:t>EGDI </a:t>
            </a:r>
            <a:r>
              <a:rPr lang="ru-RU" sz="1400" dirty="0" err="1">
                <a:solidFill>
                  <a:prstClr val="white"/>
                </a:solidFill>
                <a:latin typeface="Calibri" panose="020F0502020204030204"/>
              </a:rPr>
              <a:t>индекси</a:t>
            </a:r>
            <a:r>
              <a:rPr lang="ru-RU" sz="1400" dirty="0">
                <a:solidFill>
                  <a:prstClr val="white"/>
                </a:solidFill>
                <a:latin typeface="Calibri" panose="020F0502020204030204"/>
              </a:rPr>
              <a:t> </a:t>
            </a:r>
            <a:r>
              <a:rPr lang="ru-RU" sz="1400" dirty="0" err="1">
                <a:solidFill>
                  <a:prstClr val="white"/>
                </a:solidFill>
                <a:latin typeface="Calibri" panose="020F0502020204030204"/>
              </a:rPr>
              <a:t>бўйича</a:t>
            </a:r>
            <a:r>
              <a:rPr lang="ru-RU" sz="1400" dirty="0">
                <a:solidFill>
                  <a:prstClr val="white"/>
                </a:solidFill>
                <a:latin typeface="Calibri" panose="020F0502020204030204"/>
              </a:rPr>
              <a:t> </a:t>
            </a:r>
            <a:r>
              <a:rPr lang="ru-RU" sz="1400" dirty="0" err="1">
                <a:solidFill>
                  <a:prstClr val="white"/>
                </a:solidFill>
                <a:latin typeface="Calibri" panose="020F0502020204030204"/>
              </a:rPr>
              <a:t>энг</a:t>
            </a:r>
            <a:r>
              <a:rPr lang="ru-RU" sz="1400" dirty="0">
                <a:solidFill>
                  <a:prstClr val="white"/>
                </a:solidFill>
                <a:latin typeface="Calibri" panose="020F0502020204030204"/>
              </a:rPr>
              <a:t> </a:t>
            </a:r>
            <a:r>
              <a:rPr lang="ru-RU" sz="1400" dirty="0" err="1">
                <a:solidFill>
                  <a:prstClr val="white"/>
                </a:solidFill>
                <a:latin typeface="Calibri" panose="020F0502020204030204"/>
              </a:rPr>
              <a:t>юқори</a:t>
            </a:r>
            <a:r>
              <a:rPr lang="ru-RU" sz="1400" dirty="0">
                <a:solidFill>
                  <a:prstClr val="white"/>
                </a:solidFill>
                <a:latin typeface="Calibri" panose="020F0502020204030204"/>
              </a:rPr>
              <a:t> рейтинг </a:t>
            </a:r>
            <a:r>
              <a:rPr lang="ru-RU" sz="1400" dirty="0" err="1">
                <a:solidFill>
                  <a:prstClr val="white"/>
                </a:solidFill>
                <a:latin typeface="Calibri" panose="020F0502020204030204"/>
              </a:rPr>
              <a:t>синфига</a:t>
            </a:r>
            <a:r>
              <a:rPr lang="ru-RU" sz="1400" dirty="0">
                <a:solidFill>
                  <a:prstClr val="white"/>
                </a:solidFill>
                <a:latin typeface="Calibri" panose="020F0502020204030204"/>
              </a:rPr>
              <a:t> </a:t>
            </a:r>
            <a:r>
              <a:rPr lang="ru-RU" sz="1400" dirty="0" err="1">
                <a:solidFill>
                  <a:prstClr val="white"/>
                </a:solidFill>
                <a:latin typeface="Calibri" panose="020F0502020204030204"/>
              </a:rPr>
              <a:t>кирган</a:t>
            </a:r>
            <a:r>
              <a:rPr lang="ru-RU" sz="1400" dirty="0">
                <a:solidFill>
                  <a:prstClr val="white"/>
                </a:solidFill>
                <a:latin typeface="Calibri" panose="020F0502020204030204"/>
              </a:rPr>
              <a:t> Э-</a:t>
            </a:r>
            <a:r>
              <a:rPr lang="ru-RU" sz="1400" dirty="0" err="1">
                <a:solidFill>
                  <a:prstClr val="white"/>
                </a:solidFill>
                <a:latin typeface="Calibri" panose="020F0502020204030204"/>
              </a:rPr>
              <a:t>ҳукуматни</a:t>
            </a:r>
            <a:r>
              <a:rPr lang="ru-RU" sz="1400" dirty="0">
                <a:solidFill>
                  <a:prstClr val="white"/>
                </a:solidFill>
                <a:latin typeface="Calibri" panose="020F0502020204030204"/>
              </a:rPr>
              <a:t> </a:t>
            </a:r>
            <a:r>
              <a:rPr lang="ru-RU" sz="1400" dirty="0" err="1">
                <a:solidFill>
                  <a:prstClr val="white"/>
                </a:solidFill>
                <a:latin typeface="Calibri" panose="020F0502020204030204"/>
              </a:rPr>
              <a:t>ривожлантириш</a:t>
            </a:r>
            <a:r>
              <a:rPr lang="ru-RU" sz="1400" dirty="0">
                <a:solidFill>
                  <a:prstClr val="white"/>
                </a:solidFill>
                <a:latin typeface="Calibri" panose="020F0502020204030204"/>
              </a:rPr>
              <a:t> </a:t>
            </a:r>
            <a:r>
              <a:rPr lang="ru-RU" sz="1400" dirty="0" err="1">
                <a:solidFill>
                  <a:prstClr val="white"/>
                </a:solidFill>
                <a:latin typeface="Calibri" panose="020F0502020204030204"/>
              </a:rPr>
              <a:t>бўйича</a:t>
            </a:r>
            <a:r>
              <a:rPr lang="ru-RU" sz="1400" dirty="0">
                <a:solidFill>
                  <a:prstClr val="white"/>
                </a:solidFill>
                <a:latin typeface="Calibri" panose="020F0502020204030204"/>
              </a:rPr>
              <a:t> </a:t>
            </a:r>
            <a:r>
              <a:rPr lang="ru-RU" sz="1400" dirty="0" err="1">
                <a:solidFill>
                  <a:prstClr val="white"/>
                </a:solidFill>
                <a:latin typeface="Calibri" panose="020F0502020204030204"/>
              </a:rPr>
              <a:t>дунёнинг</a:t>
            </a:r>
            <a:r>
              <a:rPr lang="ru-RU" sz="1400" dirty="0">
                <a:solidFill>
                  <a:prstClr val="white"/>
                </a:solidFill>
                <a:latin typeface="Calibri" panose="020F0502020204030204"/>
              </a:rPr>
              <a:t> </a:t>
            </a:r>
            <a:r>
              <a:rPr lang="ru-RU" sz="1400" dirty="0" err="1">
                <a:solidFill>
                  <a:prstClr val="white"/>
                </a:solidFill>
                <a:latin typeface="Calibri" panose="020F0502020204030204"/>
              </a:rPr>
              <a:t>энг</a:t>
            </a:r>
            <a:r>
              <a:rPr lang="ru-RU" sz="1400" dirty="0">
                <a:solidFill>
                  <a:prstClr val="white"/>
                </a:solidFill>
                <a:latin typeface="Calibri" panose="020F0502020204030204"/>
              </a:rPr>
              <a:t> </a:t>
            </a:r>
            <a:r>
              <a:rPr lang="ru-RU" sz="1400" dirty="0" err="1">
                <a:solidFill>
                  <a:prstClr val="white"/>
                </a:solidFill>
                <a:latin typeface="Calibri" panose="020F0502020204030204"/>
              </a:rPr>
              <a:t>илғор</a:t>
            </a:r>
            <a:r>
              <a:rPr lang="ru-RU" sz="1400" dirty="0">
                <a:solidFill>
                  <a:prstClr val="white"/>
                </a:solidFill>
                <a:latin typeface="Calibri" panose="020F0502020204030204"/>
              </a:rPr>
              <a:t> </a:t>
            </a:r>
            <a:r>
              <a:rPr lang="ru-RU" sz="1400" dirty="0" err="1">
                <a:solidFill>
                  <a:prstClr val="white"/>
                </a:solidFill>
                <a:latin typeface="Calibri" panose="020F0502020204030204"/>
              </a:rPr>
              <a:t>давлатларидан</a:t>
            </a:r>
            <a:r>
              <a:rPr lang="ru-RU" sz="1400" dirty="0">
                <a:solidFill>
                  <a:prstClr val="white"/>
                </a:solidFill>
                <a:latin typeface="Calibri" panose="020F0502020204030204"/>
              </a:rPr>
              <a:t>  </a:t>
            </a:r>
            <a:r>
              <a:rPr lang="ru-RU" sz="1400" dirty="0" err="1">
                <a:solidFill>
                  <a:prstClr val="white"/>
                </a:solidFill>
                <a:latin typeface="Calibri" panose="020F0502020204030204"/>
              </a:rPr>
              <a:t>ҳисобланади</a:t>
            </a:r>
            <a:r>
              <a:rPr lang="ru-RU" sz="1400" dirty="0">
                <a:solidFill>
                  <a:prstClr val="white"/>
                </a:solidFill>
                <a:latin typeface="Calibri" panose="020F0502020204030204"/>
              </a:rPr>
              <a:t>.</a:t>
            </a:r>
          </a:p>
          <a:p>
            <a:pPr defTabSz="457200"/>
            <a:r>
              <a:rPr lang="ru-RU" sz="1400" dirty="0">
                <a:solidFill>
                  <a:prstClr val="white"/>
                </a:solidFill>
                <a:latin typeface="Calibri" panose="020F0502020204030204"/>
              </a:rPr>
              <a:t> </a:t>
            </a:r>
            <a:r>
              <a:rPr lang="ru-RU" sz="1400" dirty="0" err="1">
                <a:solidFill>
                  <a:prstClr val="white"/>
                </a:solidFill>
                <a:latin typeface="Calibri" panose="020F0502020204030204"/>
              </a:rPr>
              <a:t>Бу</a:t>
            </a:r>
            <a:r>
              <a:rPr lang="ru-RU" sz="1400" dirty="0">
                <a:solidFill>
                  <a:prstClr val="white"/>
                </a:solidFill>
                <a:latin typeface="Calibri" panose="020F0502020204030204"/>
              </a:rPr>
              <a:t> </a:t>
            </a:r>
            <a:r>
              <a:rPr lang="ru-RU" sz="1400" dirty="0" err="1">
                <a:solidFill>
                  <a:prstClr val="white"/>
                </a:solidFill>
                <a:latin typeface="Calibri" panose="020F0502020204030204"/>
              </a:rPr>
              <a:t>давлат</a:t>
            </a:r>
            <a:r>
              <a:rPr lang="ru-RU" sz="1400" dirty="0">
                <a:solidFill>
                  <a:prstClr val="white"/>
                </a:solidFill>
                <a:latin typeface="Calibri" panose="020F0502020204030204"/>
              </a:rPr>
              <a:t> </a:t>
            </a:r>
            <a:r>
              <a:rPr lang="ru-RU" sz="1400" dirty="0" err="1">
                <a:solidFill>
                  <a:prstClr val="white"/>
                </a:solidFill>
                <a:latin typeface="Calibri" panose="020F0502020204030204"/>
              </a:rPr>
              <a:t>телекоммуникацион</a:t>
            </a:r>
            <a:r>
              <a:rPr lang="ru-RU" sz="1400" dirty="0">
                <a:solidFill>
                  <a:prstClr val="white"/>
                </a:solidFill>
                <a:latin typeface="Calibri" panose="020F0502020204030204"/>
              </a:rPr>
              <a:t> </a:t>
            </a:r>
            <a:r>
              <a:rPr lang="ru-RU" sz="1400" dirty="0" err="1">
                <a:solidFill>
                  <a:prstClr val="white"/>
                </a:solidFill>
                <a:latin typeface="Calibri" panose="020F0502020204030204"/>
              </a:rPr>
              <a:t>хизматларга</a:t>
            </a:r>
            <a:r>
              <a:rPr lang="ru-RU" sz="1400" dirty="0">
                <a:solidFill>
                  <a:prstClr val="white"/>
                </a:solidFill>
                <a:latin typeface="Calibri" panose="020F0502020204030204"/>
              </a:rPr>
              <a:t> </a:t>
            </a:r>
            <a:r>
              <a:rPr lang="ru-RU" sz="1400" dirty="0" err="1">
                <a:solidFill>
                  <a:prstClr val="white"/>
                </a:solidFill>
                <a:latin typeface="Calibri" panose="020F0502020204030204"/>
              </a:rPr>
              <a:t>ва</a:t>
            </a:r>
            <a:r>
              <a:rPr lang="ru-RU" sz="1400" dirty="0">
                <a:solidFill>
                  <a:prstClr val="white"/>
                </a:solidFill>
                <a:latin typeface="Calibri" panose="020F0502020204030204"/>
              </a:rPr>
              <a:t> </a:t>
            </a:r>
            <a:r>
              <a:rPr lang="ru-RU" sz="1400" dirty="0" err="1">
                <a:solidFill>
                  <a:prstClr val="white"/>
                </a:solidFill>
                <a:latin typeface="Calibri" panose="020F0502020204030204"/>
              </a:rPr>
              <a:t>рақамли</a:t>
            </a:r>
            <a:r>
              <a:rPr lang="ru-RU" sz="1400" dirty="0">
                <a:solidFill>
                  <a:prstClr val="white"/>
                </a:solidFill>
                <a:latin typeface="Calibri" panose="020F0502020204030204"/>
              </a:rPr>
              <a:t> </a:t>
            </a:r>
            <a:r>
              <a:rPr lang="ru-RU" sz="1400" dirty="0" err="1">
                <a:solidFill>
                  <a:prstClr val="white"/>
                </a:solidFill>
                <a:latin typeface="Calibri" panose="020F0502020204030204"/>
              </a:rPr>
              <a:t>мослашувга</a:t>
            </a:r>
            <a:r>
              <a:rPr lang="ru-RU" sz="1400" dirty="0">
                <a:solidFill>
                  <a:prstClr val="white"/>
                </a:solidFill>
                <a:latin typeface="Calibri" panose="020F0502020204030204"/>
              </a:rPr>
              <a:t> </a:t>
            </a:r>
            <a:r>
              <a:rPr lang="ru-RU" sz="1400" dirty="0" err="1">
                <a:solidFill>
                  <a:prstClr val="white"/>
                </a:solidFill>
                <a:latin typeface="Calibri" panose="020F0502020204030204"/>
              </a:rPr>
              <a:t>ажратилган</a:t>
            </a:r>
            <a:r>
              <a:rPr lang="ru-RU" sz="1400" dirty="0">
                <a:solidFill>
                  <a:prstClr val="white"/>
                </a:solidFill>
                <a:latin typeface="Calibri" panose="020F0502020204030204"/>
              </a:rPr>
              <a:t> </a:t>
            </a:r>
            <a:r>
              <a:rPr lang="ru-RU" sz="1400" dirty="0" err="1">
                <a:solidFill>
                  <a:prstClr val="white"/>
                </a:solidFill>
                <a:latin typeface="Calibri" panose="020F0502020204030204"/>
              </a:rPr>
              <a:t>инвестициялар</a:t>
            </a:r>
            <a:r>
              <a:rPr lang="ru-RU" sz="1400" dirty="0">
                <a:solidFill>
                  <a:prstClr val="white"/>
                </a:solidFill>
                <a:latin typeface="Calibri" panose="020F0502020204030204"/>
              </a:rPr>
              <a:t> </a:t>
            </a:r>
            <a:r>
              <a:rPr lang="ru-RU" sz="1400" dirty="0" err="1">
                <a:solidFill>
                  <a:prstClr val="white"/>
                </a:solidFill>
                <a:latin typeface="Calibri" panose="020F0502020204030204"/>
              </a:rPr>
              <a:t>бўйича</a:t>
            </a:r>
            <a:r>
              <a:rPr lang="ru-RU" sz="1400" dirty="0">
                <a:solidFill>
                  <a:prstClr val="white"/>
                </a:solidFill>
                <a:latin typeface="Calibri" panose="020F0502020204030204"/>
              </a:rPr>
              <a:t> </a:t>
            </a:r>
            <a:r>
              <a:rPr lang="ru-RU" sz="1400" dirty="0" err="1">
                <a:solidFill>
                  <a:prstClr val="white"/>
                </a:solidFill>
                <a:latin typeface="Calibri" panose="020F0502020204030204"/>
              </a:rPr>
              <a:t>дунёда</a:t>
            </a:r>
            <a:r>
              <a:rPr lang="ru-RU" sz="1400" dirty="0">
                <a:solidFill>
                  <a:prstClr val="white"/>
                </a:solidFill>
                <a:latin typeface="Calibri" panose="020F0502020204030204"/>
              </a:rPr>
              <a:t> 4 </a:t>
            </a:r>
            <a:r>
              <a:rPr lang="ru-RU" sz="1400" dirty="0" err="1">
                <a:solidFill>
                  <a:prstClr val="white"/>
                </a:solidFill>
                <a:latin typeface="Calibri" panose="020F0502020204030204"/>
              </a:rPr>
              <a:t>ўринда</a:t>
            </a:r>
            <a:r>
              <a:rPr lang="ru-RU" sz="1400" dirty="0">
                <a:solidFill>
                  <a:prstClr val="white"/>
                </a:solidFill>
                <a:latin typeface="Calibri" panose="020F0502020204030204"/>
              </a:rPr>
              <a:t>.</a:t>
            </a:r>
          </a:p>
          <a:p>
            <a:pPr defTabSz="457200"/>
            <a:r>
              <a:rPr lang="ru-RU" sz="1400" dirty="0">
                <a:solidFill>
                  <a:prstClr val="white"/>
                </a:solidFill>
                <a:latin typeface="Calibri" panose="020F0502020204030204"/>
              </a:rPr>
              <a:t> </a:t>
            </a:r>
            <a:r>
              <a:rPr lang="ru-RU" sz="1400" dirty="0" err="1">
                <a:solidFill>
                  <a:prstClr val="white"/>
                </a:solidFill>
                <a:latin typeface="Calibri" panose="020F0502020204030204"/>
              </a:rPr>
              <a:t>Ҳукумат</a:t>
            </a:r>
            <a:r>
              <a:rPr lang="ru-RU" sz="1400" dirty="0">
                <a:solidFill>
                  <a:prstClr val="white"/>
                </a:solidFill>
                <a:latin typeface="Calibri" panose="020F0502020204030204"/>
              </a:rPr>
              <a:t> </a:t>
            </a:r>
            <a:r>
              <a:rPr lang="ru-RU" sz="1400" dirty="0" err="1">
                <a:solidFill>
                  <a:prstClr val="white"/>
                </a:solidFill>
                <a:latin typeface="Calibri" panose="020F0502020204030204"/>
              </a:rPr>
              <a:t>ўзини</a:t>
            </a:r>
            <a:r>
              <a:rPr lang="ru-RU" sz="1400" dirty="0">
                <a:solidFill>
                  <a:prstClr val="white"/>
                </a:solidFill>
                <a:latin typeface="Calibri" panose="020F0502020204030204"/>
              </a:rPr>
              <a:t> , </a:t>
            </a:r>
            <a:r>
              <a:rPr lang="ru-RU" sz="1400" dirty="0" err="1">
                <a:solidFill>
                  <a:prstClr val="white"/>
                </a:solidFill>
                <a:latin typeface="Calibri" panose="020F0502020204030204"/>
              </a:rPr>
              <a:t>соғликни</a:t>
            </a:r>
            <a:r>
              <a:rPr lang="ru-RU" sz="1400" dirty="0">
                <a:solidFill>
                  <a:prstClr val="white"/>
                </a:solidFill>
                <a:latin typeface="Calibri" panose="020F0502020204030204"/>
              </a:rPr>
              <a:t> </a:t>
            </a:r>
            <a:r>
              <a:rPr lang="ru-RU" sz="1400" dirty="0" err="1">
                <a:solidFill>
                  <a:prstClr val="white"/>
                </a:solidFill>
                <a:latin typeface="Calibri" panose="020F0502020204030204"/>
              </a:rPr>
              <a:t>сақлаш</a:t>
            </a:r>
            <a:r>
              <a:rPr lang="ru-RU" sz="1400" dirty="0">
                <a:solidFill>
                  <a:prstClr val="white"/>
                </a:solidFill>
                <a:latin typeface="Calibri" panose="020F0502020204030204"/>
              </a:rPr>
              <a:t>, </a:t>
            </a:r>
            <a:r>
              <a:rPr lang="ru-RU" sz="1400" dirty="0" err="1">
                <a:solidFill>
                  <a:prstClr val="white"/>
                </a:solidFill>
                <a:latin typeface="Calibri" panose="020F0502020204030204"/>
              </a:rPr>
              <a:t>таълим</a:t>
            </a:r>
            <a:r>
              <a:rPr lang="ru-RU" sz="1400" dirty="0">
                <a:solidFill>
                  <a:prstClr val="white"/>
                </a:solidFill>
                <a:latin typeface="Calibri" panose="020F0502020204030204"/>
              </a:rPr>
              <a:t>, </a:t>
            </a:r>
            <a:r>
              <a:rPr lang="ru-RU" sz="1400" dirty="0" err="1">
                <a:solidFill>
                  <a:prstClr val="white"/>
                </a:solidFill>
                <a:latin typeface="Calibri" panose="020F0502020204030204"/>
              </a:rPr>
              <a:t>ижтимоий</a:t>
            </a:r>
            <a:r>
              <a:rPr lang="ru-RU" sz="1400" dirty="0">
                <a:solidFill>
                  <a:prstClr val="white"/>
                </a:solidFill>
                <a:latin typeface="Calibri" panose="020F0502020204030204"/>
              </a:rPr>
              <a:t> </a:t>
            </a:r>
            <a:r>
              <a:rPr lang="ru-RU" sz="1400" dirty="0" err="1">
                <a:solidFill>
                  <a:prstClr val="white"/>
                </a:solidFill>
                <a:latin typeface="Calibri" panose="020F0502020204030204"/>
              </a:rPr>
              <a:t>ривожланиш</a:t>
            </a:r>
            <a:r>
              <a:rPr lang="ru-RU" sz="1400" dirty="0">
                <a:solidFill>
                  <a:prstClr val="white"/>
                </a:solidFill>
                <a:latin typeface="Calibri" panose="020F0502020204030204"/>
              </a:rPr>
              <a:t>, </a:t>
            </a:r>
            <a:r>
              <a:rPr lang="ru-RU" sz="1400" dirty="0" err="1">
                <a:solidFill>
                  <a:prstClr val="white"/>
                </a:solidFill>
                <a:latin typeface="Calibri" panose="020F0502020204030204"/>
              </a:rPr>
              <a:t>иқтисодиёт</a:t>
            </a:r>
            <a:r>
              <a:rPr lang="ru-RU" sz="1400" dirty="0">
                <a:solidFill>
                  <a:prstClr val="white"/>
                </a:solidFill>
                <a:latin typeface="Calibri" panose="020F0502020204030204"/>
              </a:rPr>
              <a:t> </a:t>
            </a:r>
            <a:r>
              <a:rPr lang="ru-RU" sz="1400" dirty="0" err="1">
                <a:solidFill>
                  <a:prstClr val="white"/>
                </a:solidFill>
                <a:latin typeface="Calibri" panose="020F0502020204030204"/>
              </a:rPr>
              <a:t>ва</a:t>
            </a:r>
            <a:r>
              <a:rPr lang="ru-RU" sz="1400" dirty="0">
                <a:solidFill>
                  <a:prstClr val="white"/>
                </a:solidFill>
                <a:latin typeface="Calibri" panose="020F0502020204030204"/>
              </a:rPr>
              <a:t> </a:t>
            </a:r>
            <a:r>
              <a:rPr lang="ru-RU" sz="1400" dirty="0" err="1">
                <a:solidFill>
                  <a:prstClr val="white"/>
                </a:solidFill>
                <a:latin typeface="Calibri" panose="020F0502020204030204"/>
              </a:rPr>
              <a:t>хавфсизликни</a:t>
            </a:r>
            <a:r>
              <a:rPr lang="ru-RU" sz="1400" dirty="0">
                <a:solidFill>
                  <a:prstClr val="white"/>
                </a:solidFill>
                <a:latin typeface="Calibri" panose="020F0502020204030204"/>
              </a:rPr>
              <a:t> </a:t>
            </a:r>
            <a:r>
              <a:rPr lang="ru-RU" sz="1400" dirty="0" err="1">
                <a:solidFill>
                  <a:prstClr val="white"/>
                </a:solidFill>
                <a:latin typeface="Calibri" panose="020F0502020204030204"/>
              </a:rPr>
              <a:t>тўлиқ</a:t>
            </a:r>
            <a:r>
              <a:rPr lang="ru-RU" sz="1400" dirty="0">
                <a:solidFill>
                  <a:prstClr val="white"/>
                </a:solidFill>
                <a:latin typeface="Calibri" panose="020F0502020204030204"/>
              </a:rPr>
              <a:t> </a:t>
            </a:r>
            <a:r>
              <a:rPr lang="ru-RU" sz="1400" dirty="0" err="1">
                <a:solidFill>
                  <a:prstClr val="white"/>
                </a:solidFill>
                <a:latin typeface="Calibri" panose="020F0502020204030204"/>
              </a:rPr>
              <a:t>рақамлаштириши</a:t>
            </a:r>
            <a:r>
              <a:rPr lang="ru-RU" sz="1400" dirty="0">
                <a:solidFill>
                  <a:prstClr val="white"/>
                </a:solidFill>
                <a:latin typeface="Calibri" panose="020F0502020204030204"/>
              </a:rPr>
              <a:t> </a:t>
            </a:r>
            <a:r>
              <a:rPr lang="ru-RU" sz="1400" dirty="0" err="1">
                <a:solidFill>
                  <a:prstClr val="white"/>
                </a:solidFill>
                <a:latin typeface="Calibri" panose="020F0502020204030204"/>
              </a:rPr>
              <a:t>сабабли</a:t>
            </a:r>
            <a:r>
              <a:rPr lang="ru-RU" sz="1400" dirty="0">
                <a:solidFill>
                  <a:prstClr val="white"/>
                </a:solidFill>
                <a:latin typeface="Calibri" panose="020F0502020204030204"/>
              </a:rPr>
              <a:t>, </a:t>
            </a:r>
            <a:r>
              <a:rPr lang="ru-RU" sz="1400" dirty="0" err="1">
                <a:solidFill>
                  <a:prstClr val="white"/>
                </a:solidFill>
                <a:latin typeface="Calibri" panose="020F0502020204030204"/>
              </a:rPr>
              <a:t>жаҳонда</a:t>
            </a:r>
            <a:r>
              <a:rPr lang="ru-RU" sz="1400" dirty="0">
                <a:solidFill>
                  <a:prstClr val="white"/>
                </a:solidFill>
                <a:latin typeface="Calibri" panose="020F0502020204030204"/>
              </a:rPr>
              <a:t> 100% </a:t>
            </a:r>
            <a:r>
              <a:rPr lang="ru-RU" sz="1400" dirty="0" err="1">
                <a:solidFill>
                  <a:prstClr val="white"/>
                </a:solidFill>
                <a:latin typeface="Calibri" panose="020F0502020204030204"/>
              </a:rPr>
              <a:t>тўлиқ</a:t>
            </a:r>
            <a:r>
              <a:rPr lang="ru-RU" sz="1400" dirty="0">
                <a:solidFill>
                  <a:prstClr val="white"/>
                </a:solidFill>
                <a:latin typeface="Calibri" panose="020F0502020204030204"/>
              </a:rPr>
              <a:t> </a:t>
            </a:r>
            <a:r>
              <a:rPr lang="ru-RU" sz="1400" dirty="0" err="1">
                <a:solidFill>
                  <a:prstClr val="white"/>
                </a:solidFill>
                <a:latin typeface="Calibri" panose="020F0502020204030204"/>
              </a:rPr>
              <a:t>қоғозсиз</a:t>
            </a:r>
            <a:r>
              <a:rPr lang="ru-RU" sz="1400" dirty="0">
                <a:solidFill>
                  <a:prstClr val="white"/>
                </a:solidFill>
                <a:latin typeface="Calibri" panose="020F0502020204030204"/>
              </a:rPr>
              <a:t> </a:t>
            </a:r>
            <a:r>
              <a:rPr lang="ru-RU" sz="1400" dirty="0" err="1">
                <a:solidFill>
                  <a:prstClr val="white"/>
                </a:solidFill>
                <a:latin typeface="Calibri" panose="020F0502020204030204"/>
              </a:rPr>
              <a:t>биринчи</a:t>
            </a:r>
            <a:r>
              <a:rPr lang="ru-RU" sz="1400" dirty="0">
                <a:solidFill>
                  <a:prstClr val="white"/>
                </a:solidFill>
                <a:latin typeface="Calibri" panose="020F0502020204030204"/>
              </a:rPr>
              <a:t> </a:t>
            </a:r>
            <a:r>
              <a:rPr lang="ru-RU" sz="1400" dirty="0" err="1">
                <a:solidFill>
                  <a:prstClr val="white"/>
                </a:solidFill>
                <a:latin typeface="Calibri" panose="020F0502020204030204"/>
              </a:rPr>
              <a:t>ҳукумат</a:t>
            </a:r>
            <a:r>
              <a:rPr lang="ru-RU" sz="1400" dirty="0">
                <a:solidFill>
                  <a:prstClr val="white"/>
                </a:solidFill>
                <a:latin typeface="Calibri" panose="020F0502020204030204"/>
              </a:rPr>
              <a:t> </a:t>
            </a:r>
            <a:r>
              <a:rPr lang="ru-RU" sz="1400" dirty="0" err="1">
                <a:solidFill>
                  <a:prstClr val="white"/>
                </a:solidFill>
                <a:latin typeface="Calibri" panose="020F0502020204030204"/>
              </a:rPr>
              <a:t>деб</a:t>
            </a:r>
            <a:r>
              <a:rPr lang="ru-RU" sz="1400" dirty="0">
                <a:solidFill>
                  <a:prstClr val="white"/>
                </a:solidFill>
                <a:latin typeface="Calibri" panose="020F0502020204030204"/>
              </a:rPr>
              <a:t> </a:t>
            </a:r>
            <a:r>
              <a:rPr lang="ru-RU" sz="1400" dirty="0" err="1">
                <a:solidFill>
                  <a:prstClr val="white"/>
                </a:solidFill>
                <a:latin typeface="Calibri" panose="020F0502020204030204"/>
              </a:rPr>
              <a:t>қарайди</a:t>
            </a:r>
            <a:r>
              <a:rPr lang="ru-RU" sz="1400" dirty="0">
                <a:solidFill>
                  <a:prstClr val="white"/>
                </a:solidFill>
                <a:latin typeface="Calibri" panose="020F0502020204030204"/>
              </a:rPr>
              <a:t>. </a:t>
            </a:r>
          </a:p>
          <a:p>
            <a:pPr defTabSz="457200"/>
            <a:r>
              <a:rPr lang="ru-RU" sz="1400" dirty="0">
                <a:solidFill>
                  <a:prstClr val="white"/>
                </a:solidFill>
                <a:latin typeface="Calibri" panose="020F0502020204030204"/>
              </a:rPr>
              <a:t> </a:t>
            </a:r>
            <a:r>
              <a:rPr lang="ru-RU" sz="1400" dirty="0" err="1">
                <a:solidFill>
                  <a:prstClr val="white"/>
                </a:solidFill>
                <a:latin typeface="Calibri" panose="020F0502020204030204"/>
              </a:rPr>
              <a:t>Мамлакатдаги</a:t>
            </a:r>
            <a:r>
              <a:rPr lang="ru-RU" sz="1400" dirty="0">
                <a:solidFill>
                  <a:prstClr val="white"/>
                </a:solidFill>
                <a:latin typeface="Calibri" panose="020F0502020204030204"/>
              </a:rPr>
              <a:t> 589 та </a:t>
            </a:r>
            <a:r>
              <a:rPr lang="ru-RU" sz="1400" dirty="0" err="1">
                <a:solidFill>
                  <a:prstClr val="white"/>
                </a:solidFill>
                <a:latin typeface="Calibri" panose="020F0502020204030204"/>
              </a:rPr>
              <a:t>мактабдан</a:t>
            </a:r>
            <a:r>
              <a:rPr lang="ru-RU" sz="1400" dirty="0">
                <a:solidFill>
                  <a:prstClr val="white"/>
                </a:solidFill>
                <a:latin typeface="Calibri" panose="020F0502020204030204"/>
              </a:rPr>
              <a:t> 525 </a:t>
            </a:r>
            <a:r>
              <a:rPr lang="ru-RU" sz="1400" dirty="0" err="1">
                <a:solidFill>
                  <a:prstClr val="white"/>
                </a:solidFill>
                <a:latin typeface="Calibri" panose="020F0502020204030204"/>
              </a:rPr>
              <a:t>таси</a:t>
            </a:r>
            <a:r>
              <a:rPr lang="ru-RU" sz="1400" dirty="0">
                <a:solidFill>
                  <a:prstClr val="white"/>
                </a:solidFill>
                <a:latin typeface="Calibri" panose="020F0502020204030204"/>
              </a:rPr>
              <a:t> </a:t>
            </a:r>
            <a:r>
              <a:rPr lang="ru-RU" sz="1400" dirty="0" err="1">
                <a:solidFill>
                  <a:prstClr val="white"/>
                </a:solidFill>
                <a:latin typeface="Calibri" panose="020F0502020204030204"/>
              </a:rPr>
              <a:t>ўзини-ўзи</a:t>
            </a:r>
            <a:r>
              <a:rPr lang="ru-RU" sz="1400" dirty="0">
                <a:solidFill>
                  <a:prstClr val="white"/>
                </a:solidFill>
                <a:latin typeface="Calibri" panose="020F0502020204030204"/>
              </a:rPr>
              <a:t> </a:t>
            </a:r>
            <a:r>
              <a:rPr lang="ru-RU" sz="1400" dirty="0" err="1">
                <a:solidFill>
                  <a:prstClr val="white"/>
                </a:solidFill>
                <a:latin typeface="Calibri" panose="020F0502020204030204"/>
              </a:rPr>
              <a:t>баҳолаш</a:t>
            </a:r>
            <a:r>
              <a:rPr lang="ru-RU" sz="1400" dirty="0">
                <a:solidFill>
                  <a:prstClr val="white"/>
                </a:solidFill>
                <a:latin typeface="Calibri" panose="020F0502020204030204"/>
              </a:rPr>
              <a:t> </a:t>
            </a:r>
            <a:r>
              <a:rPr lang="ru-RU" sz="1400" dirty="0" err="1">
                <a:solidFill>
                  <a:prstClr val="white"/>
                </a:solidFill>
                <a:latin typeface="Calibri" panose="020F0502020204030204"/>
              </a:rPr>
              <a:t>жараёнида</a:t>
            </a:r>
            <a:r>
              <a:rPr lang="ru-RU" sz="1400" dirty="0">
                <a:solidFill>
                  <a:prstClr val="white"/>
                </a:solidFill>
                <a:latin typeface="Calibri" panose="020F0502020204030204"/>
              </a:rPr>
              <a:t> </a:t>
            </a:r>
            <a:r>
              <a:rPr lang="ru-RU" sz="1400" dirty="0" err="1">
                <a:solidFill>
                  <a:prstClr val="white"/>
                </a:solidFill>
                <a:latin typeface="Calibri" panose="020F0502020204030204"/>
              </a:rPr>
              <a:t>қатнашиб</a:t>
            </a:r>
            <a:r>
              <a:rPr lang="ru-RU" sz="1400" dirty="0">
                <a:solidFill>
                  <a:prstClr val="white"/>
                </a:solidFill>
                <a:latin typeface="Calibri" panose="020F0502020204030204"/>
              </a:rPr>
              <a:t>, </a:t>
            </a:r>
            <a:r>
              <a:rPr lang="ru-RU" sz="1400" dirty="0" err="1">
                <a:solidFill>
                  <a:prstClr val="white"/>
                </a:solidFill>
                <a:latin typeface="Calibri" panose="020F0502020204030204"/>
              </a:rPr>
              <a:t>уларни</a:t>
            </a:r>
            <a:r>
              <a:rPr lang="ru-RU" sz="1400" dirty="0">
                <a:solidFill>
                  <a:prstClr val="white"/>
                </a:solidFill>
                <a:latin typeface="Calibri" panose="020F0502020204030204"/>
              </a:rPr>
              <a:t> «</a:t>
            </a:r>
            <a:r>
              <a:rPr lang="ru-RU" sz="1400" dirty="0" err="1">
                <a:solidFill>
                  <a:prstClr val="white"/>
                </a:solidFill>
                <a:latin typeface="Calibri" panose="020F0502020204030204"/>
              </a:rPr>
              <a:t>ақлли</a:t>
            </a:r>
            <a:r>
              <a:rPr lang="ru-RU" sz="1400" dirty="0">
                <a:solidFill>
                  <a:prstClr val="white"/>
                </a:solidFill>
                <a:latin typeface="Calibri" panose="020F0502020204030204"/>
              </a:rPr>
              <a:t>» </a:t>
            </a:r>
            <a:r>
              <a:rPr lang="ru-RU" sz="1400" dirty="0" err="1">
                <a:solidFill>
                  <a:prstClr val="white"/>
                </a:solidFill>
                <a:latin typeface="Calibri" panose="020F0502020204030204"/>
              </a:rPr>
              <a:t>мактаб</a:t>
            </a:r>
            <a:r>
              <a:rPr lang="ru-RU" sz="1400" dirty="0">
                <a:solidFill>
                  <a:prstClr val="white"/>
                </a:solidFill>
                <a:latin typeface="Calibri" panose="020F0502020204030204"/>
              </a:rPr>
              <a:t> </a:t>
            </a:r>
            <a:r>
              <a:rPr lang="ru-RU" sz="1400" dirty="0" err="1">
                <a:solidFill>
                  <a:prstClr val="white"/>
                </a:solidFill>
                <a:latin typeface="Calibri" panose="020F0502020204030204"/>
              </a:rPr>
              <a:t>шаклига</a:t>
            </a:r>
            <a:r>
              <a:rPr lang="ru-RU" sz="1400" dirty="0">
                <a:solidFill>
                  <a:prstClr val="white"/>
                </a:solidFill>
                <a:latin typeface="Calibri" panose="020F0502020204030204"/>
              </a:rPr>
              <a:t> </a:t>
            </a:r>
            <a:r>
              <a:rPr lang="ru-RU" sz="1400" dirty="0" err="1">
                <a:solidFill>
                  <a:prstClr val="white"/>
                </a:solidFill>
                <a:latin typeface="Calibri" panose="020F0502020204030204"/>
              </a:rPr>
              <a:t>келтирди</a:t>
            </a:r>
            <a:r>
              <a:rPr lang="ru-RU" sz="1400" dirty="0">
                <a:solidFill>
                  <a:prstClr val="white"/>
                </a:solidFill>
                <a:latin typeface="Calibri" panose="020F0502020204030204"/>
              </a:rPr>
              <a:t>.</a:t>
            </a:r>
          </a:p>
          <a:p>
            <a:pPr defTabSz="457200"/>
            <a:r>
              <a:rPr lang="uz-Cyrl-UZ" sz="1400" dirty="0">
                <a:solidFill>
                  <a:prstClr val="white"/>
                </a:solidFill>
                <a:latin typeface="Calibri" panose="020F0502020204030204"/>
              </a:rPr>
              <a:t>Хукумат ҳозирги кунда 500 та тезкор ва содда онлайн хизматини кўрсатади.</a:t>
            </a:r>
            <a:endParaRPr lang="ru-RU" sz="1400" dirty="0">
              <a:solidFill>
                <a:prstClr val="white"/>
              </a:solidFill>
              <a:latin typeface="Calibri" panose="020F0502020204030204"/>
            </a:endParaRPr>
          </a:p>
          <a:p>
            <a:pPr defTabSz="457200"/>
            <a:r>
              <a:rPr lang="ru-RU" sz="1400" dirty="0" err="1">
                <a:solidFill>
                  <a:prstClr val="white"/>
                </a:solidFill>
                <a:latin typeface="Calibri" panose="020F0502020204030204"/>
              </a:rPr>
              <a:t>Масалан</a:t>
            </a:r>
            <a:r>
              <a:rPr lang="ru-RU" sz="1400" dirty="0">
                <a:solidFill>
                  <a:prstClr val="white"/>
                </a:solidFill>
                <a:latin typeface="Calibri" panose="020F0502020204030204"/>
              </a:rPr>
              <a:t>, </a:t>
            </a:r>
            <a:r>
              <a:rPr lang="ru-RU" sz="1400" dirty="0" err="1">
                <a:solidFill>
                  <a:prstClr val="white"/>
                </a:solidFill>
                <a:latin typeface="Calibri" panose="020F0502020204030204"/>
              </a:rPr>
              <a:t>оилавий</a:t>
            </a:r>
            <a:r>
              <a:rPr lang="ru-RU" sz="1400" dirty="0">
                <a:solidFill>
                  <a:prstClr val="white"/>
                </a:solidFill>
                <a:latin typeface="Calibri" panose="020F0502020204030204"/>
              </a:rPr>
              <a:t> </a:t>
            </a:r>
            <a:r>
              <a:rPr lang="ru-RU" sz="1400" dirty="0" err="1">
                <a:solidFill>
                  <a:prstClr val="white"/>
                </a:solidFill>
                <a:latin typeface="Calibri" panose="020F0502020204030204"/>
              </a:rPr>
              <a:t>руйхатдан</a:t>
            </a:r>
            <a:r>
              <a:rPr lang="ru-RU" sz="1400" dirty="0">
                <a:solidFill>
                  <a:prstClr val="white"/>
                </a:solidFill>
                <a:latin typeface="Calibri" panose="020F0502020204030204"/>
              </a:rPr>
              <a:t> </a:t>
            </a:r>
            <a:r>
              <a:rPr lang="ru-RU" sz="1400" dirty="0" err="1">
                <a:solidFill>
                  <a:prstClr val="white"/>
                </a:solidFill>
                <a:latin typeface="Calibri" panose="020F0502020204030204"/>
              </a:rPr>
              <a:t>ўтиш</a:t>
            </a:r>
            <a:r>
              <a:rPr lang="ru-RU" sz="1400" dirty="0">
                <a:solidFill>
                  <a:prstClr val="white"/>
                </a:solidFill>
                <a:latin typeface="Calibri" panose="020F0502020204030204"/>
              </a:rPr>
              <a:t> 3 </a:t>
            </a:r>
            <a:r>
              <a:rPr lang="ru-RU" sz="1400" dirty="0" err="1">
                <a:solidFill>
                  <a:prstClr val="white"/>
                </a:solidFill>
                <a:latin typeface="Calibri" panose="020F0502020204030204"/>
              </a:rPr>
              <a:t>кундан</a:t>
            </a:r>
            <a:r>
              <a:rPr lang="ru-RU" sz="1400" dirty="0">
                <a:solidFill>
                  <a:prstClr val="white"/>
                </a:solidFill>
                <a:latin typeface="Calibri" panose="020F0502020204030204"/>
              </a:rPr>
              <a:t> </a:t>
            </a:r>
            <a:r>
              <a:rPr lang="ru-RU" sz="1400" dirty="0" err="1">
                <a:solidFill>
                  <a:prstClr val="white"/>
                </a:solidFill>
                <a:latin typeface="Calibri" panose="020F0502020204030204"/>
              </a:rPr>
              <a:t>бир</a:t>
            </a:r>
            <a:r>
              <a:rPr lang="ru-RU" sz="1400" dirty="0">
                <a:solidFill>
                  <a:prstClr val="white"/>
                </a:solidFill>
                <a:latin typeface="Calibri" panose="020F0502020204030204"/>
              </a:rPr>
              <a:t> </a:t>
            </a:r>
            <a:r>
              <a:rPr lang="ru-RU" sz="1400" dirty="0" err="1">
                <a:solidFill>
                  <a:prstClr val="white"/>
                </a:solidFill>
                <a:latin typeface="Calibri" panose="020F0502020204030204"/>
              </a:rPr>
              <a:t>неча</a:t>
            </a:r>
            <a:r>
              <a:rPr lang="ru-RU" sz="1400" dirty="0">
                <a:solidFill>
                  <a:prstClr val="white"/>
                </a:solidFill>
                <a:latin typeface="Calibri" panose="020F0502020204030204"/>
              </a:rPr>
              <a:t> </a:t>
            </a:r>
            <a:r>
              <a:rPr lang="ru-RU" sz="1400" dirty="0" err="1">
                <a:solidFill>
                  <a:prstClr val="white"/>
                </a:solidFill>
                <a:latin typeface="Calibri" panose="020F0502020204030204"/>
              </a:rPr>
              <a:t>дақиқиага</a:t>
            </a:r>
            <a:r>
              <a:rPr lang="ru-RU" sz="1400" dirty="0">
                <a:solidFill>
                  <a:prstClr val="white"/>
                </a:solidFill>
                <a:latin typeface="Calibri" panose="020F0502020204030204"/>
              </a:rPr>
              <a:t> </a:t>
            </a:r>
            <a:r>
              <a:rPr lang="ru-RU" sz="1400" dirty="0" err="1">
                <a:solidFill>
                  <a:prstClr val="white"/>
                </a:solidFill>
                <a:latin typeface="Calibri" panose="020F0502020204030204"/>
              </a:rPr>
              <a:t>камайган</a:t>
            </a:r>
            <a:r>
              <a:rPr lang="ru-RU" sz="1400" dirty="0">
                <a:solidFill>
                  <a:prstClr val="white"/>
                </a:solidFill>
                <a:latin typeface="Calibri" panose="020F0502020204030204"/>
              </a:rPr>
              <a:t>, </a:t>
            </a:r>
            <a:r>
              <a:rPr lang="ru-RU" sz="1400" dirty="0" err="1">
                <a:solidFill>
                  <a:prstClr val="white"/>
                </a:solidFill>
                <a:latin typeface="Calibri" panose="020F0502020204030204"/>
              </a:rPr>
              <a:t>бизнесни</a:t>
            </a:r>
            <a:r>
              <a:rPr lang="ru-RU" sz="1400" dirty="0">
                <a:solidFill>
                  <a:prstClr val="white"/>
                </a:solidFill>
                <a:latin typeface="Calibri" panose="020F0502020204030204"/>
              </a:rPr>
              <a:t> </a:t>
            </a:r>
            <a:r>
              <a:rPr lang="ru-RU" sz="1400" dirty="0" err="1">
                <a:solidFill>
                  <a:prstClr val="white"/>
                </a:solidFill>
                <a:latin typeface="Calibri" panose="020F0502020204030204"/>
              </a:rPr>
              <a:t>қайд</a:t>
            </a:r>
            <a:r>
              <a:rPr lang="ru-RU" sz="1400" dirty="0">
                <a:solidFill>
                  <a:prstClr val="white"/>
                </a:solidFill>
                <a:latin typeface="Calibri" panose="020F0502020204030204"/>
              </a:rPr>
              <a:t> </a:t>
            </a:r>
            <a:r>
              <a:rPr lang="ru-RU" sz="1400" dirty="0" err="1">
                <a:solidFill>
                  <a:prstClr val="white"/>
                </a:solidFill>
                <a:latin typeface="Calibri" panose="020F0502020204030204"/>
              </a:rPr>
              <a:t>этишни</a:t>
            </a:r>
            <a:r>
              <a:rPr lang="ru-RU" sz="1400" dirty="0">
                <a:solidFill>
                  <a:prstClr val="white"/>
                </a:solidFill>
                <a:latin typeface="Calibri" panose="020F0502020204030204"/>
              </a:rPr>
              <a:t> </a:t>
            </a:r>
            <a:r>
              <a:rPr lang="ru-RU" sz="1400" dirty="0" err="1">
                <a:solidFill>
                  <a:prstClr val="white"/>
                </a:solidFill>
                <a:latin typeface="Calibri" panose="020F0502020204030204"/>
              </a:rPr>
              <a:t>рақамлаштириш</a:t>
            </a:r>
            <a:r>
              <a:rPr lang="ru-RU" sz="1400" dirty="0">
                <a:solidFill>
                  <a:prstClr val="white"/>
                </a:solidFill>
                <a:latin typeface="Calibri" panose="020F0502020204030204"/>
              </a:rPr>
              <a:t> </a:t>
            </a:r>
            <a:r>
              <a:rPr lang="ru-RU" sz="1400" dirty="0" err="1">
                <a:solidFill>
                  <a:prstClr val="white"/>
                </a:solidFill>
                <a:latin typeface="Calibri" panose="020F0502020204030204"/>
              </a:rPr>
              <a:t>ариза</a:t>
            </a:r>
            <a:r>
              <a:rPr lang="ru-RU" sz="1400" dirty="0">
                <a:solidFill>
                  <a:prstClr val="white"/>
                </a:solidFill>
                <a:latin typeface="Calibri" panose="020F0502020204030204"/>
              </a:rPr>
              <a:t> </a:t>
            </a:r>
            <a:r>
              <a:rPr lang="ru-RU" sz="1400" dirty="0" err="1">
                <a:solidFill>
                  <a:prstClr val="white"/>
                </a:solidFill>
                <a:latin typeface="Calibri" panose="020F0502020204030204"/>
              </a:rPr>
              <a:t>берувчиларнинг</a:t>
            </a:r>
            <a:r>
              <a:rPr lang="ru-RU" sz="1400" dirty="0">
                <a:solidFill>
                  <a:prstClr val="white"/>
                </a:solidFill>
                <a:latin typeface="Calibri" panose="020F0502020204030204"/>
              </a:rPr>
              <a:t> 10 млн. </a:t>
            </a:r>
            <a:r>
              <a:rPr lang="ru-RU" sz="1400" dirty="0" err="1">
                <a:solidFill>
                  <a:prstClr val="white"/>
                </a:solidFill>
                <a:latin typeface="Calibri" panose="020F0502020204030204"/>
              </a:rPr>
              <a:t>ва</a:t>
            </a:r>
            <a:r>
              <a:rPr lang="ru-RU" sz="1400" dirty="0">
                <a:solidFill>
                  <a:prstClr val="white"/>
                </a:solidFill>
                <a:latin typeface="Calibri" panose="020F0502020204030204"/>
              </a:rPr>
              <a:t> </a:t>
            </a:r>
            <a:r>
              <a:rPr lang="ru-RU" sz="1400" dirty="0" err="1">
                <a:solidFill>
                  <a:prstClr val="white"/>
                </a:solidFill>
                <a:latin typeface="Calibri" panose="020F0502020204030204"/>
              </a:rPr>
              <a:t>ходимларнинг</a:t>
            </a:r>
            <a:r>
              <a:rPr lang="ru-RU" sz="1400" dirty="0">
                <a:solidFill>
                  <a:prstClr val="white"/>
                </a:solidFill>
                <a:latin typeface="Calibri" panose="020F0502020204030204"/>
              </a:rPr>
              <a:t>  45600 </a:t>
            </a:r>
            <a:r>
              <a:rPr lang="ru-RU" sz="1400" dirty="0" err="1">
                <a:solidFill>
                  <a:prstClr val="white"/>
                </a:solidFill>
                <a:latin typeface="Calibri" panose="020F0502020204030204"/>
              </a:rPr>
              <a:t>соат</a:t>
            </a:r>
            <a:r>
              <a:rPr lang="ru-RU" sz="1400" dirty="0">
                <a:solidFill>
                  <a:prstClr val="white"/>
                </a:solidFill>
                <a:latin typeface="Calibri" panose="020F0502020204030204"/>
              </a:rPr>
              <a:t> </a:t>
            </a:r>
            <a:r>
              <a:rPr lang="ru-RU" sz="1400" dirty="0" err="1">
                <a:solidFill>
                  <a:prstClr val="white"/>
                </a:solidFill>
                <a:latin typeface="Calibri" panose="020F0502020204030204"/>
              </a:rPr>
              <a:t>вақтини</a:t>
            </a:r>
            <a:r>
              <a:rPr lang="ru-RU" sz="1400" dirty="0">
                <a:solidFill>
                  <a:prstClr val="white"/>
                </a:solidFill>
                <a:latin typeface="Calibri" panose="020F0502020204030204"/>
              </a:rPr>
              <a:t> </a:t>
            </a:r>
            <a:r>
              <a:rPr lang="ru-RU" sz="1400" dirty="0" err="1">
                <a:solidFill>
                  <a:prstClr val="white"/>
                </a:solidFill>
                <a:latin typeface="Calibri" panose="020F0502020204030204"/>
              </a:rPr>
              <a:t>тежаш</a:t>
            </a:r>
            <a:r>
              <a:rPr lang="ru-RU" sz="1400" dirty="0">
                <a:solidFill>
                  <a:prstClr val="white"/>
                </a:solidFill>
                <a:latin typeface="Calibri" panose="020F0502020204030204"/>
              </a:rPr>
              <a:t> </a:t>
            </a:r>
            <a:r>
              <a:rPr lang="ru-RU" sz="1400" dirty="0" err="1">
                <a:solidFill>
                  <a:prstClr val="white"/>
                </a:solidFill>
                <a:latin typeface="Calibri" panose="020F0502020204030204"/>
              </a:rPr>
              <a:t>имконини</a:t>
            </a:r>
            <a:r>
              <a:rPr lang="ru-RU" sz="1400" dirty="0">
                <a:solidFill>
                  <a:prstClr val="white"/>
                </a:solidFill>
                <a:latin typeface="Calibri" panose="020F0502020204030204"/>
              </a:rPr>
              <a:t> </a:t>
            </a:r>
            <a:r>
              <a:rPr lang="ru-RU" sz="1400" dirty="0" err="1">
                <a:solidFill>
                  <a:prstClr val="white"/>
                </a:solidFill>
                <a:latin typeface="Calibri" panose="020F0502020204030204"/>
              </a:rPr>
              <a:t>берган</a:t>
            </a:r>
            <a:r>
              <a:rPr lang="ru-RU" sz="1400" dirty="0">
                <a:solidFill>
                  <a:prstClr val="white"/>
                </a:solidFill>
                <a:latin typeface="Calibri" panose="020F0502020204030204"/>
              </a:rPr>
              <a:t>. </a:t>
            </a:r>
          </a:p>
        </p:txBody>
      </p:sp>
      <p:sp>
        <p:nvSpPr>
          <p:cNvPr id="5" name="Прямоугольник 4"/>
          <p:cNvSpPr/>
          <p:nvPr/>
        </p:nvSpPr>
        <p:spPr>
          <a:xfrm>
            <a:off x="1901826" y="3974703"/>
            <a:ext cx="8537575" cy="1815882"/>
          </a:xfrm>
          <a:prstGeom prst="rect">
            <a:avLst/>
          </a:prstGeom>
        </p:spPr>
        <p:txBody>
          <a:bodyPr wrap="square">
            <a:spAutoFit/>
          </a:bodyPr>
          <a:lstStyle/>
          <a:p>
            <a:pPr defTabSz="457200"/>
            <a:r>
              <a:rPr lang="ru-RU" sz="1600" b="1" dirty="0" err="1">
                <a:solidFill>
                  <a:srgbClr val="FFFF00"/>
                </a:solidFill>
                <a:latin typeface="Calibri" panose="020F0502020204030204"/>
              </a:rPr>
              <a:t>Қозоғистон</a:t>
            </a:r>
            <a:r>
              <a:rPr lang="ru-RU" sz="1200" dirty="0">
                <a:solidFill>
                  <a:prstClr val="white"/>
                </a:solidFill>
                <a:latin typeface="Calibri" panose="020F0502020204030204"/>
              </a:rPr>
              <a:t> </a:t>
            </a:r>
            <a:r>
              <a:rPr lang="ru-RU" sz="1200" dirty="0" err="1">
                <a:solidFill>
                  <a:prstClr val="white"/>
                </a:solidFill>
                <a:latin typeface="Calibri" panose="020F0502020204030204"/>
              </a:rPr>
              <a:t>денгизга</a:t>
            </a:r>
            <a:r>
              <a:rPr lang="ru-RU" sz="1200" dirty="0">
                <a:solidFill>
                  <a:prstClr val="white"/>
                </a:solidFill>
                <a:latin typeface="Calibri" panose="020F0502020204030204"/>
              </a:rPr>
              <a:t> </a:t>
            </a:r>
            <a:r>
              <a:rPr lang="ru-RU" sz="1200" dirty="0" err="1">
                <a:solidFill>
                  <a:prstClr val="white"/>
                </a:solidFill>
                <a:latin typeface="Calibri" panose="020F0502020204030204"/>
              </a:rPr>
              <a:t>чиқиш</a:t>
            </a:r>
            <a:r>
              <a:rPr lang="ru-RU" sz="1200" dirty="0">
                <a:solidFill>
                  <a:prstClr val="white"/>
                </a:solidFill>
                <a:latin typeface="Calibri" panose="020F0502020204030204"/>
              </a:rPr>
              <a:t> </a:t>
            </a:r>
            <a:r>
              <a:rPr lang="ru-RU" sz="1200" dirty="0" err="1">
                <a:solidFill>
                  <a:prstClr val="white"/>
                </a:solidFill>
                <a:latin typeface="Calibri" panose="020F0502020204030204"/>
              </a:rPr>
              <a:t>йўли</a:t>
            </a:r>
            <a:r>
              <a:rPr lang="ru-RU" sz="1200" dirty="0">
                <a:solidFill>
                  <a:prstClr val="white"/>
                </a:solidFill>
                <a:latin typeface="Calibri" panose="020F0502020204030204"/>
              </a:rPr>
              <a:t> </a:t>
            </a:r>
            <a:r>
              <a:rPr lang="ru-RU" sz="1200" dirty="0" err="1">
                <a:solidFill>
                  <a:prstClr val="white"/>
                </a:solidFill>
                <a:latin typeface="Calibri" panose="020F0502020204030204"/>
              </a:rPr>
              <a:t>бўлмаган</a:t>
            </a:r>
            <a:r>
              <a:rPr lang="ru-RU" sz="1200" dirty="0">
                <a:solidFill>
                  <a:prstClr val="white"/>
                </a:solidFill>
                <a:latin typeface="Calibri" panose="020F0502020204030204"/>
              </a:rPr>
              <a:t>  </a:t>
            </a:r>
            <a:r>
              <a:rPr lang="ru-RU" sz="1200" dirty="0" err="1">
                <a:solidFill>
                  <a:prstClr val="white"/>
                </a:solidFill>
                <a:latin typeface="Calibri" panose="020F0502020204030204"/>
              </a:rPr>
              <a:t>ривожланаётган</a:t>
            </a:r>
            <a:r>
              <a:rPr lang="ru-RU" sz="1200" dirty="0">
                <a:solidFill>
                  <a:prstClr val="white"/>
                </a:solidFill>
                <a:latin typeface="Calibri" panose="020F0502020204030204"/>
              </a:rPr>
              <a:t> </a:t>
            </a:r>
            <a:r>
              <a:rPr lang="ru-RU" sz="1200" dirty="0" err="1">
                <a:solidFill>
                  <a:prstClr val="white"/>
                </a:solidFill>
                <a:latin typeface="Calibri" panose="020F0502020204030204"/>
              </a:rPr>
              <a:t>давлатлар</a:t>
            </a:r>
            <a:r>
              <a:rPr lang="ru-RU" sz="1200" dirty="0">
                <a:solidFill>
                  <a:prstClr val="white"/>
                </a:solidFill>
                <a:latin typeface="Calibri" panose="020F0502020204030204"/>
              </a:rPr>
              <a:t> </a:t>
            </a:r>
            <a:r>
              <a:rPr lang="ru-RU" sz="1200" dirty="0" err="1">
                <a:solidFill>
                  <a:prstClr val="white"/>
                </a:solidFill>
                <a:latin typeface="Calibri" panose="020F0502020204030204"/>
              </a:rPr>
              <a:t>ичида</a:t>
            </a:r>
            <a:r>
              <a:rPr lang="ru-RU" sz="1200" dirty="0">
                <a:solidFill>
                  <a:prstClr val="white"/>
                </a:solidFill>
                <a:latin typeface="Calibri" panose="020F0502020204030204"/>
              </a:rPr>
              <a:t> </a:t>
            </a:r>
            <a:r>
              <a:rPr lang="ru-RU" sz="1200" dirty="0" err="1">
                <a:solidFill>
                  <a:prstClr val="white"/>
                </a:solidFill>
                <a:latin typeface="Calibri" panose="020F0502020204030204"/>
              </a:rPr>
              <a:t>энг</a:t>
            </a:r>
            <a:r>
              <a:rPr lang="ru-RU" sz="1200" dirty="0">
                <a:solidFill>
                  <a:prstClr val="white"/>
                </a:solidFill>
                <a:latin typeface="Calibri" panose="020F0502020204030204"/>
              </a:rPr>
              <a:t> </a:t>
            </a:r>
            <a:r>
              <a:rPr lang="ru-RU" sz="1200" dirty="0" err="1">
                <a:solidFill>
                  <a:prstClr val="white"/>
                </a:solidFill>
                <a:latin typeface="Calibri" panose="020F0502020204030204"/>
              </a:rPr>
              <a:t>юқори</a:t>
            </a:r>
            <a:r>
              <a:rPr lang="ru-RU" sz="1200" dirty="0">
                <a:solidFill>
                  <a:prstClr val="white"/>
                </a:solidFill>
                <a:latin typeface="Calibri" panose="020F0502020204030204"/>
              </a:rPr>
              <a:t> EGDI </a:t>
            </a:r>
            <a:r>
              <a:rPr lang="ru-RU" sz="1200" dirty="0" err="1">
                <a:solidFill>
                  <a:prstClr val="white"/>
                </a:solidFill>
                <a:latin typeface="Calibri" panose="020F0502020204030204"/>
              </a:rPr>
              <a:t>кўрсаткичига</a:t>
            </a:r>
            <a:r>
              <a:rPr lang="ru-RU" sz="1200" dirty="0">
                <a:solidFill>
                  <a:prstClr val="white"/>
                </a:solidFill>
                <a:latin typeface="Calibri" panose="020F0502020204030204"/>
              </a:rPr>
              <a:t> </a:t>
            </a:r>
            <a:r>
              <a:rPr lang="ru-RU" sz="1200" dirty="0" err="1">
                <a:solidFill>
                  <a:prstClr val="white"/>
                </a:solidFill>
                <a:latin typeface="Calibri" panose="020F0502020204030204"/>
              </a:rPr>
              <a:t>эришган</a:t>
            </a:r>
            <a:r>
              <a:rPr lang="ru-RU" sz="1200" dirty="0">
                <a:solidFill>
                  <a:prstClr val="white"/>
                </a:solidFill>
                <a:latin typeface="Calibri" panose="020F0502020204030204"/>
              </a:rPr>
              <a:t> </a:t>
            </a:r>
            <a:r>
              <a:rPr lang="ru-RU" sz="1200" dirty="0" err="1">
                <a:solidFill>
                  <a:prstClr val="white"/>
                </a:solidFill>
                <a:latin typeface="Calibri" panose="020F0502020204030204"/>
              </a:rPr>
              <a:t>ва</a:t>
            </a:r>
            <a:r>
              <a:rPr lang="ru-RU" sz="1200" dirty="0">
                <a:solidFill>
                  <a:prstClr val="white"/>
                </a:solidFill>
                <a:latin typeface="Calibri" panose="020F0502020204030204"/>
              </a:rPr>
              <a:t> «</a:t>
            </a:r>
            <a:r>
              <a:rPr lang="ru-RU" sz="1200" dirty="0" err="1">
                <a:solidFill>
                  <a:prstClr val="white"/>
                </a:solidFill>
                <a:latin typeface="Calibri" panose="020F0502020204030204"/>
              </a:rPr>
              <a:t>Рақамли</a:t>
            </a:r>
            <a:r>
              <a:rPr lang="ru-RU" sz="1200" dirty="0">
                <a:solidFill>
                  <a:prstClr val="white"/>
                </a:solidFill>
                <a:latin typeface="Calibri" panose="020F0502020204030204"/>
              </a:rPr>
              <a:t> </a:t>
            </a:r>
            <a:r>
              <a:rPr lang="ru-RU" sz="1200" dirty="0" err="1">
                <a:solidFill>
                  <a:prstClr val="white"/>
                </a:solidFill>
                <a:latin typeface="Calibri" panose="020F0502020204030204"/>
              </a:rPr>
              <a:t>Қозоғистон</a:t>
            </a:r>
            <a:r>
              <a:rPr lang="ru-RU" sz="1200" dirty="0">
                <a:solidFill>
                  <a:prstClr val="white"/>
                </a:solidFill>
                <a:latin typeface="Calibri" panose="020F0502020204030204"/>
              </a:rPr>
              <a:t>» </a:t>
            </a:r>
            <a:r>
              <a:rPr lang="ru-RU" sz="1200" dirty="0" err="1">
                <a:solidFill>
                  <a:prstClr val="white"/>
                </a:solidFill>
                <a:latin typeface="Calibri" panose="020F0502020204030204"/>
              </a:rPr>
              <a:t>дастури</a:t>
            </a:r>
            <a:r>
              <a:rPr lang="ru-RU" sz="1200" dirty="0">
                <a:solidFill>
                  <a:prstClr val="white"/>
                </a:solidFill>
                <a:latin typeface="Calibri" panose="020F0502020204030204"/>
              </a:rPr>
              <a:t> </a:t>
            </a:r>
            <a:r>
              <a:rPr lang="ru-RU" sz="1200" dirty="0" err="1">
                <a:solidFill>
                  <a:prstClr val="white"/>
                </a:solidFill>
                <a:latin typeface="Calibri" panose="020F0502020204030204"/>
              </a:rPr>
              <a:t>доирасида</a:t>
            </a:r>
            <a:r>
              <a:rPr lang="ru-RU" sz="1200" dirty="0">
                <a:solidFill>
                  <a:prstClr val="white"/>
                </a:solidFill>
                <a:latin typeface="Calibri" panose="020F0502020204030204"/>
              </a:rPr>
              <a:t> </a:t>
            </a:r>
            <a:r>
              <a:rPr lang="ru-RU" sz="1200" dirty="0" err="1">
                <a:solidFill>
                  <a:prstClr val="white"/>
                </a:solidFill>
                <a:latin typeface="Calibri" panose="020F0502020204030204"/>
              </a:rPr>
              <a:t>кенг</a:t>
            </a:r>
            <a:r>
              <a:rPr lang="ru-RU" sz="1200" dirty="0">
                <a:solidFill>
                  <a:prstClr val="white"/>
                </a:solidFill>
                <a:latin typeface="Calibri" panose="020F0502020204030204"/>
              </a:rPr>
              <a:t> </a:t>
            </a:r>
            <a:r>
              <a:rPr lang="ru-RU" sz="1200" dirty="0" err="1">
                <a:solidFill>
                  <a:prstClr val="white"/>
                </a:solidFill>
                <a:latin typeface="Calibri" panose="020F0502020204030204"/>
              </a:rPr>
              <a:t>кўламдаги</a:t>
            </a:r>
            <a:r>
              <a:rPr lang="ru-RU" sz="1200" dirty="0">
                <a:solidFill>
                  <a:prstClr val="white"/>
                </a:solidFill>
                <a:latin typeface="Calibri" panose="020F0502020204030204"/>
              </a:rPr>
              <a:t>  </a:t>
            </a:r>
            <a:r>
              <a:rPr lang="ru-RU" sz="1200" dirty="0" err="1">
                <a:solidFill>
                  <a:prstClr val="white"/>
                </a:solidFill>
                <a:latin typeface="Calibri" panose="020F0502020204030204"/>
              </a:rPr>
              <a:t>ишларни</a:t>
            </a:r>
            <a:r>
              <a:rPr lang="ru-RU" sz="1200" dirty="0">
                <a:solidFill>
                  <a:prstClr val="white"/>
                </a:solidFill>
                <a:latin typeface="Calibri" panose="020F0502020204030204"/>
              </a:rPr>
              <a:t> </a:t>
            </a:r>
            <a:r>
              <a:rPr lang="ru-RU" sz="1200" dirty="0" err="1">
                <a:solidFill>
                  <a:prstClr val="white"/>
                </a:solidFill>
                <a:latin typeface="Calibri" panose="020F0502020204030204"/>
              </a:rPr>
              <a:t>олиб</a:t>
            </a:r>
            <a:r>
              <a:rPr lang="ru-RU" sz="1200" dirty="0">
                <a:solidFill>
                  <a:prstClr val="white"/>
                </a:solidFill>
                <a:latin typeface="Calibri" panose="020F0502020204030204"/>
              </a:rPr>
              <a:t> </a:t>
            </a:r>
            <a:r>
              <a:rPr lang="ru-RU" sz="1200" dirty="0" err="1">
                <a:solidFill>
                  <a:prstClr val="white"/>
                </a:solidFill>
                <a:latin typeface="Calibri" panose="020F0502020204030204"/>
              </a:rPr>
              <a:t>бормоқда</a:t>
            </a:r>
            <a:r>
              <a:rPr lang="ru-RU" sz="1200" dirty="0">
                <a:solidFill>
                  <a:prstClr val="white"/>
                </a:solidFill>
                <a:latin typeface="Calibri" panose="020F0502020204030204"/>
              </a:rPr>
              <a:t>.</a:t>
            </a:r>
          </a:p>
          <a:p>
            <a:pPr defTabSz="457200"/>
            <a:r>
              <a:rPr lang="ru-RU" sz="1200" dirty="0" err="1">
                <a:solidFill>
                  <a:prstClr val="white"/>
                </a:solidFill>
                <a:latin typeface="Calibri" panose="020F0502020204030204"/>
              </a:rPr>
              <a:t>Охирги</a:t>
            </a:r>
            <a:r>
              <a:rPr lang="ru-RU" sz="1200" dirty="0">
                <a:solidFill>
                  <a:prstClr val="white"/>
                </a:solidFill>
                <a:latin typeface="Calibri" panose="020F0502020204030204"/>
              </a:rPr>
              <a:t> </a:t>
            </a:r>
            <a:r>
              <a:rPr lang="ru-RU" sz="1200" dirty="0" err="1">
                <a:solidFill>
                  <a:prstClr val="white"/>
                </a:solidFill>
                <a:latin typeface="Calibri" panose="020F0502020204030204"/>
              </a:rPr>
              <a:t>йилларда</a:t>
            </a:r>
            <a:r>
              <a:rPr lang="ru-RU" sz="1200" dirty="0">
                <a:solidFill>
                  <a:prstClr val="white"/>
                </a:solidFill>
                <a:latin typeface="Calibri" panose="020F0502020204030204"/>
              </a:rPr>
              <a:t> </a:t>
            </a:r>
            <a:r>
              <a:rPr lang="ru-RU" sz="1200" dirty="0" err="1">
                <a:solidFill>
                  <a:prstClr val="white"/>
                </a:solidFill>
                <a:latin typeface="Calibri" panose="020F0502020204030204"/>
              </a:rPr>
              <a:t>ахборот</a:t>
            </a:r>
            <a:r>
              <a:rPr lang="ru-RU" sz="1200" dirty="0">
                <a:solidFill>
                  <a:prstClr val="white"/>
                </a:solidFill>
                <a:latin typeface="Calibri" panose="020F0502020204030204"/>
              </a:rPr>
              <a:t> коммуникация </a:t>
            </a:r>
            <a:r>
              <a:rPr lang="ru-RU" sz="1200" dirty="0" err="1">
                <a:solidFill>
                  <a:prstClr val="white"/>
                </a:solidFill>
                <a:latin typeface="Calibri" panose="020F0502020204030204"/>
              </a:rPr>
              <a:t>технологиялари</a:t>
            </a:r>
            <a:r>
              <a:rPr lang="ru-RU" sz="1200" dirty="0">
                <a:solidFill>
                  <a:prstClr val="white"/>
                </a:solidFill>
                <a:latin typeface="Calibri" panose="020F0502020204030204"/>
              </a:rPr>
              <a:t> </a:t>
            </a:r>
            <a:r>
              <a:rPr lang="ru-RU" sz="1200" dirty="0" err="1">
                <a:solidFill>
                  <a:prstClr val="white"/>
                </a:solidFill>
                <a:latin typeface="Calibri" panose="020F0502020204030204"/>
              </a:rPr>
              <a:t>инфратузилмасини</a:t>
            </a:r>
            <a:r>
              <a:rPr lang="ru-RU" sz="1200" dirty="0">
                <a:solidFill>
                  <a:prstClr val="white"/>
                </a:solidFill>
                <a:latin typeface="Calibri" panose="020F0502020204030204"/>
              </a:rPr>
              <a:t> </a:t>
            </a:r>
            <a:r>
              <a:rPr lang="ru-RU" sz="1200" dirty="0" err="1">
                <a:solidFill>
                  <a:prstClr val="white"/>
                </a:solidFill>
                <a:latin typeface="Calibri" panose="020F0502020204030204"/>
              </a:rPr>
              <a:t>яхшилаш</a:t>
            </a:r>
            <a:r>
              <a:rPr lang="ru-RU" sz="1200" dirty="0">
                <a:solidFill>
                  <a:prstClr val="white"/>
                </a:solidFill>
                <a:latin typeface="Calibri" panose="020F0502020204030204"/>
              </a:rPr>
              <a:t> </a:t>
            </a:r>
            <a:r>
              <a:rPr lang="ru-RU" sz="1200" dirty="0" err="1">
                <a:solidFill>
                  <a:prstClr val="white"/>
                </a:solidFill>
                <a:latin typeface="Calibri" panose="020F0502020204030204"/>
              </a:rPr>
              <a:t>бўйича</a:t>
            </a:r>
            <a:r>
              <a:rPr lang="ru-RU" sz="1200" dirty="0">
                <a:solidFill>
                  <a:prstClr val="white"/>
                </a:solidFill>
                <a:latin typeface="Calibri" panose="020F0502020204030204"/>
              </a:rPr>
              <a:t> </a:t>
            </a:r>
            <a:r>
              <a:rPr lang="ru-RU" sz="1200" dirty="0" err="1">
                <a:solidFill>
                  <a:prstClr val="white"/>
                </a:solidFill>
                <a:latin typeface="Calibri" panose="020F0502020204030204"/>
              </a:rPr>
              <a:t>жуда</a:t>
            </a:r>
            <a:r>
              <a:rPr lang="ru-RU" sz="1200" dirty="0">
                <a:solidFill>
                  <a:prstClr val="white"/>
                </a:solidFill>
                <a:latin typeface="Calibri" panose="020F0502020204030204"/>
              </a:rPr>
              <a:t> </a:t>
            </a:r>
            <a:r>
              <a:rPr lang="ru-RU" sz="1200" dirty="0" err="1">
                <a:solidFill>
                  <a:prstClr val="white"/>
                </a:solidFill>
                <a:latin typeface="Calibri" panose="020F0502020204030204"/>
              </a:rPr>
              <a:t>катта</a:t>
            </a:r>
            <a:r>
              <a:rPr lang="ru-RU" sz="1200" dirty="0">
                <a:solidFill>
                  <a:prstClr val="white"/>
                </a:solidFill>
                <a:latin typeface="Calibri" panose="020F0502020204030204"/>
              </a:rPr>
              <a:t> </a:t>
            </a:r>
            <a:r>
              <a:rPr lang="ru-RU" sz="1200" dirty="0" err="1">
                <a:solidFill>
                  <a:prstClr val="white"/>
                </a:solidFill>
                <a:latin typeface="Calibri" panose="020F0502020204030204"/>
              </a:rPr>
              <a:t>ишларни</a:t>
            </a:r>
            <a:r>
              <a:rPr lang="ru-RU" sz="1200" dirty="0">
                <a:solidFill>
                  <a:prstClr val="white"/>
                </a:solidFill>
                <a:latin typeface="Calibri" panose="020F0502020204030204"/>
              </a:rPr>
              <a:t> </a:t>
            </a:r>
            <a:r>
              <a:rPr lang="ru-RU" sz="1200" dirty="0" err="1">
                <a:solidFill>
                  <a:prstClr val="white"/>
                </a:solidFill>
                <a:latin typeface="Calibri" panose="020F0502020204030204"/>
              </a:rPr>
              <a:t>амал</a:t>
            </a:r>
            <a:r>
              <a:rPr lang="ru-RU" sz="1200" dirty="0">
                <a:solidFill>
                  <a:prstClr val="white"/>
                </a:solidFill>
                <a:latin typeface="Calibri" panose="020F0502020204030204"/>
              </a:rPr>
              <a:t> </a:t>
            </a:r>
            <a:r>
              <a:rPr lang="ru-RU" sz="1200" dirty="0" err="1">
                <a:solidFill>
                  <a:prstClr val="white"/>
                </a:solidFill>
                <a:latin typeface="Calibri" panose="020F0502020204030204"/>
              </a:rPr>
              <a:t>оширган</a:t>
            </a:r>
            <a:r>
              <a:rPr lang="ru-RU" sz="1200" dirty="0">
                <a:solidFill>
                  <a:prstClr val="white"/>
                </a:solidFill>
                <a:latin typeface="Calibri" panose="020F0502020204030204"/>
              </a:rPr>
              <a:t>. </a:t>
            </a:r>
          </a:p>
          <a:p>
            <a:pPr defTabSz="457200"/>
            <a:r>
              <a:rPr lang="ru-RU" sz="1200" dirty="0">
                <a:solidFill>
                  <a:prstClr val="white"/>
                </a:solidFill>
                <a:latin typeface="Calibri" panose="020F0502020204030204"/>
              </a:rPr>
              <a:t>2018 </a:t>
            </a:r>
            <a:r>
              <a:rPr lang="ru-RU" sz="1200" dirty="0" err="1">
                <a:solidFill>
                  <a:prstClr val="white"/>
                </a:solidFill>
                <a:latin typeface="Calibri" panose="020F0502020204030204"/>
              </a:rPr>
              <a:t>йилда</a:t>
            </a:r>
            <a:r>
              <a:rPr lang="ru-RU" sz="1200" dirty="0">
                <a:solidFill>
                  <a:prstClr val="white"/>
                </a:solidFill>
                <a:latin typeface="Calibri" panose="020F0502020204030204"/>
              </a:rPr>
              <a:t> 55 та </a:t>
            </a:r>
            <a:r>
              <a:rPr lang="ru-RU" sz="1200" dirty="0" err="1">
                <a:solidFill>
                  <a:prstClr val="white"/>
                </a:solidFill>
                <a:latin typeface="Calibri" panose="020F0502020204030204"/>
              </a:rPr>
              <a:t>қишлоқ</a:t>
            </a:r>
            <a:r>
              <a:rPr lang="ru-RU" sz="1200" dirty="0">
                <a:solidFill>
                  <a:prstClr val="white"/>
                </a:solidFill>
                <a:latin typeface="Calibri" panose="020F0502020204030204"/>
              </a:rPr>
              <a:t> </a:t>
            </a:r>
            <a:r>
              <a:rPr lang="ru-RU" sz="1200" dirty="0" err="1">
                <a:solidFill>
                  <a:prstClr val="white"/>
                </a:solidFill>
                <a:latin typeface="Calibri" panose="020F0502020204030204"/>
              </a:rPr>
              <a:t>аҳоли</a:t>
            </a:r>
            <a:r>
              <a:rPr lang="ru-RU" sz="1200" dirty="0">
                <a:solidFill>
                  <a:prstClr val="white"/>
                </a:solidFill>
                <a:latin typeface="Calibri" panose="020F0502020204030204"/>
              </a:rPr>
              <a:t> </a:t>
            </a:r>
            <a:r>
              <a:rPr lang="ru-RU" sz="1200" dirty="0" err="1">
                <a:solidFill>
                  <a:prstClr val="white"/>
                </a:solidFill>
                <a:latin typeface="Calibri" panose="020F0502020204030204"/>
              </a:rPr>
              <a:t>пунктларида</a:t>
            </a:r>
            <a:r>
              <a:rPr lang="ru-RU" sz="1200" dirty="0">
                <a:solidFill>
                  <a:prstClr val="white"/>
                </a:solidFill>
                <a:latin typeface="Calibri" panose="020F0502020204030204"/>
              </a:rPr>
              <a:t> </a:t>
            </a:r>
            <a:r>
              <a:rPr lang="ru-RU" sz="1200" dirty="0" err="1">
                <a:solidFill>
                  <a:prstClr val="white"/>
                </a:solidFill>
                <a:latin typeface="Calibri" panose="020F0502020204030204"/>
              </a:rPr>
              <a:t>яшайдиган</a:t>
            </a:r>
            <a:r>
              <a:rPr lang="ru-RU" sz="1200" dirty="0">
                <a:solidFill>
                  <a:prstClr val="white"/>
                </a:solidFill>
                <a:latin typeface="Calibri" panose="020F0502020204030204"/>
              </a:rPr>
              <a:t> 100 000 </a:t>
            </a:r>
            <a:r>
              <a:rPr lang="ru-RU" sz="1200" dirty="0" err="1">
                <a:solidFill>
                  <a:prstClr val="white"/>
                </a:solidFill>
                <a:latin typeface="Calibri" panose="020F0502020204030204"/>
              </a:rPr>
              <a:t>нафар</a:t>
            </a:r>
            <a:r>
              <a:rPr lang="ru-RU" sz="1200" dirty="0">
                <a:solidFill>
                  <a:prstClr val="white"/>
                </a:solidFill>
                <a:latin typeface="Calibri" panose="020F0502020204030204"/>
              </a:rPr>
              <a:t> киши оптик </a:t>
            </a:r>
            <a:r>
              <a:rPr lang="ru-RU" sz="1200" dirty="0" err="1">
                <a:solidFill>
                  <a:prstClr val="white"/>
                </a:solidFill>
                <a:latin typeface="Calibri" panose="020F0502020204030204"/>
              </a:rPr>
              <a:t>толали</a:t>
            </a:r>
            <a:r>
              <a:rPr lang="ru-RU" sz="1200" dirty="0">
                <a:solidFill>
                  <a:prstClr val="white"/>
                </a:solidFill>
                <a:latin typeface="Calibri" panose="020F0502020204030204"/>
              </a:rPr>
              <a:t> </a:t>
            </a:r>
            <a:r>
              <a:rPr lang="ru-RU" sz="1200" dirty="0" err="1">
                <a:solidFill>
                  <a:prstClr val="white"/>
                </a:solidFill>
                <a:latin typeface="Calibri" panose="020F0502020204030204"/>
              </a:rPr>
              <a:t>Интергнетга</a:t>
            </a:r>
            <a:r>
              <a:rPr lang="ru-RU" sz="1200" dirty="0">
                <a:solidFill>
                  <a:prstClr val="white"/>
                </a:solidFill>
                <a:latin typeface="Calibri" panose="020F0502020204030204"/>
              </a:rPr>
              <a:t> </a:t>
            </a:r>
            <a:r>
              <a:rPr lang="ru-RU" sz="1200" dirty="0" err="1">
                <a:solidFill>
                  <a:prstClr val="white"/>
                </a:solidFill>
                <a:latin typeface="Calibri" panose="020F0502020204030204"/>
              </a:rPr>
              <a:t>уланган</a:t>
            </a:r>
            <a:r>
              <a:rPr lang="ru-RU" sz="1200" dirty="0">
                <a:solidFill>
                  <a:prstClr val="white"/>
                </a:solidFill>
                <a:latin typeface="Calibri" panose="020F0502020204030204"/>
              </a:rPr>
              <a:t>, 2020 </a:t>
            </a:r>
            <a:r>
              <a:rPr lang="ru-RU" sz="1200" dirty="0" err="1">
                <a:solidFill>
                  <a:prstClr val="white"/>
                </a:solidFill>
                <a:latin typeface="Calibri" panose="020F0502020204030204"/>
              </a:rPr>
              <a:t>йилга</a:t>
            </a:r>
            <a:r>
              <a:rPr lang="ru-RU" sz="1200" dirty="0">
                <a:solidFill>
                  <a:prstClr val="white"/>
                </a:solidFill>
                <a:latin typeface="Calibri" panose="020F0502020204030204"/>
              </a:rPr>
              <a:t> </a:t>
            </a:r>
            <a:r>
              <a:rPr lang="ru-RU" sz="1200" dirty="0" err="1">
                <a:solidFill>
                  <a:prstClr val="white"/>
                </a:solidFill>
                <a:latin typeface="Calibri" panose="020F0502020204030204"/>
              </a:rPr>
              <a:t>келиб</a:t>
            </a:r>
            <a:r>
              <a:rPr lang="ru-RU" sz="1200" dirty="0">
                <a:solidFill>
                  <a:prstClr val="white"/>
                </a:solidFill>
                <a:latin typeface="Calibri" panose="020F0502020204030204"/>
              </a:rPr>
              <a:t>, </a:t>
            </a:r>
            <a:r>
              <a:rPr lang="ru-RU" sz="1200" dirty="0" err="1">
                <a:solidFill>
                  <a:prstClr val="white"/>
                </a:solidFill>
                <a:latin typeface="Calibri" panose="020F0502020204030204"/>
              </a:rPr>
              <a:t>ҳукумат</a:t>
            </a:r>
            <a:r>
              <a:rPr lang="ru-RU" sz="1200" dirty="0">
                <a:solidFill>
                  <a:prstClr val="white"/>
                </a:solidFill>
                <a:latin typeface="Calibri" panose="020F0502020204030204"/>
              </a:rPr>
              <a:t> 741 та </a:t>
            </a:r>
            <a:r>
              <a:rPr lang="ru-RU" sz="1200" dirty="0" err="1">
                <a:solidFill>
                  <a:prstClr val="white"/>
                </a:solidFill>
                <a:latin typeface="Calibri" panose="020F0502020204030204"/>
              </a:rPr>
              <a:t>қишлоқ</a:t>
            </a:r>
            <a:r>
              <a:rPr lang="ru-RU" sz="1200" dirty="0">
                <a:solidFill>
                  <a:prstClr val="white"/>
                </a:solidFill>
                <a:latin typeface="Calibri" panose="020F0502020204030204"/>
              </a:rPr>
              <a:t> </a:t>
            </a:r>
            <a:r>
              <a:rPr lang="ru-RU" sz="1200" dirty="0" err="1">
                <a:solidFill>
                  <a:prstClr val="white"/>
                </a:solidFill>
                <a:latin typeface="Calibri" panose="020F0502020204030204"/>
              </a:rPr>
              <a:t>аҳоли</a:t>
            </a:r>
            <a:r>
              <a:rPr lang="ru-RU" sz="1200" dirty="0">
                <a:solidFill>
                  <a:prstClr val="white"/>
                </a:solidFill>
                <a:latin typeface="Calibri" panose="020F0502020204030204"/>
              </a:rPr>
              <a:t> </a:t>
            </a:r>
            <a:r>
              <a:rPr lang="ru-RU" sz="1200" dirty="0" err="1">
                <a:solidFill>
                  <a:prstClr val="white"/>
                </a:solidFill>
                <a:latin typeface="Calibri" panose="020F0502020204030204"/>
              </a:rPr>
              <a:t>пунктларига</a:t>
            </a:r>
            <a:r>
              <a:rPr lang="ru-RU" sz="1200" dirty="0">
                <a:solidFill>
                  <a:prstClr val="white"/>
                </a:solidFill>
                <a:latin typeface="Calibri" panose="020F0502020204030204"/>
              </a:rPr>
              <a:t> оптик </a:t>
            </a:r>
            <a:r>
              <a:rPr lang="ru-RU" sz="1200" dirty="0" err="1">
                <a:solidFill>
                  <a:prstClr val="white"/>
                </a:solidFill>
                <a:latin typeface="Calibri" panose="020F0502020204030204"/>
              </a:rPr>
              <a:t>толали</a:t>
            </a:r>
            <a:r>
              <a:rPr lang="ru-RU" sz="1200" dirty="0">
                <a:solidFill>
                  <a:prstClr val="white"/>
                </a:solidFill>
                <a:latin typeface="Calibri" panose="020F0502020204030204"/>
              </a:rPr>
              <a:t> </a:t>
            </a:r>
            <a:r>
              <a:rPr lang="ru-RU" sz="1200" dirty="0" err="1">
                <a:solidFill>
                  <a:prstClr val="white"/>
                </a:solidFill>
                <a:latin typeface="Calibri" panose="020F0502020204030204"/>
              </a:rPr>
              <a:t>линияларини</a:t>
            </a:r>
            <a:r>
              <a:rPr lang="ru-RU" sz="1200" dirty="0">
                <a:solidFill>
                  <a:prstClr val="white"/>
                </a:solidFill>
                <a:latin typeface="Calibri" panose="020F0502020204030204"/>
              </a:rPr>
              <a:t> </a:t>
            </a:r>
            <a:r>
              <a:rPr lang="ru-RU" sz="1200" dirty="0" err="1">
                <a:solidFill>
                  <a:prstClr val="white"/>
                </a:solidFill>
                <a:latin typeface="Calibri" panose="020F0502020204030204"/>
              </a:rPr>
              <a:t>тортиши</a:t>
            </a:r>
            <a:r>
              <a:rPr lang="ru-RU" sz="1200" dirty="0">
                <a:solidFill>
                  <a:prstClr val="white"/>
                </a:solidFill>
                <a:latin typeface="Calibri" panose="020F0502020204030204"/>
              </a:rPr>
              <a:t> </a:t>
            </a:r>
            <a:r>
              <a:rPr lang="ru-RU" sz="1200" dirty="0" err="1">
                <a:solidFill>
                  <a:prstClr val="white"/>
                </a:solidFill>
                <a:latin typeface="Calibri" panose="020F0502020204030204"/>
              </a:rPr>
              <a:t>натижасида</a:t>
            </a:r>
            <a:r>
              <a:rPr lang="ru-RU" sz="1200" dirty="0">
                <a:solidFill>
                  <a:prstClr val="white"/>
                </a:solidFill>
                <a:latin typeface="Calibri" panose="020F0502020204030204"/>
              </a:rPr>
              <a:t> </a:t>
            </a:r>
            <a:r>
              <a:rPr lang="ru-RU" sz="1200" dirty="0" err="1">
                <a:solidFill>
                  <a:prstClr val="white"/>
                </a:solidFill>
                <a:latin typeface="Calibri" panose="020F0502020204030204"/>
              </a:rPr>
              <a:t>хизмат</a:t>
            </a:r>
            <a:r>
              <a:rPr lang="ru-RU" sz="1200" dirty="0">
                <a:solidFill>
                  <a:prstClr val="white"/>
                </a:solidFill>
                <a:latin typeface="Calibri" panose="020F0502020204030204"/>
              </a:rPr>
              <a:t> </a:t>
            </a:r>
            <a:r>
              <a:rPr lang="ru-RU" sz="1200" dirty="0" err="1">
                <a:solidFill>
                  <a:prstClr val="white"/>
                </a:solidFill>
                <a:latin typeface="Calibri" panose="020F0502020204030204"/>
              </a:rPr>
              <a:t>кўрсатилаётганлар</a:t>
            </a:r>
            <a:r>
              <a:rPr lang="ru-RU" sz="1200" dirty="0">
                <a:solidFill>
                  <a:prstClr val="white"/>
                </a:solidFill>
                <a:latin typeface="Calibri" panose="020F0502020204030204"/>
              </a:rPr>
              <a:t> сони 800 000 </a:t>
            </a:r>
            <a:r>
              <a:rPr lang="ru-RU" sz="1200" dirty="0" err="1">
                <a:solidFill>
                  <a:prstClr val="white"/>
                </a:solidFill>
                <a:latin typeface="Calibri" panose="020F0502020204030204"/>
              </a:rPr>
              <a:t>нафарга</a:t>
            </a:r>
            <a:r>
              <a:rPr lang="ru-RU" sz="1200" dirty="0">
                <a:solidFill>
                  <a:prstClr val="white"/>
                </a:solidFill>
                <a:latin typeface="Calibri" panose="020F0502020204030204"/>
              </a:rPr>
              <a:t> </a:t>
            </a:r>
            <a:r>
              <a:rPr lang="ru-RU" sz="1200" dirty="0" err="1">
                <a:solidFill>
                  <a:prstClr val="white"/>
                </a:solidFill>
                <a:latin typeface="Calibri" panose="020F0502020204030204"/>
              </a:rPr>
              <a:t>етган</a:t>
            </a:r>
            <a:r>
              <a:rPr lang="ru-RU" sz="1200" dirty="0">
                <a:solidFill>
                  <a:prstClr val="white"/>
                </a:solidFill>
                <a:latin typeface="Calibri" panose="020F0502020204030204"/>
              </a:rPr>
              <a:t>.</a:t>
            </a:r>
          </a:p>
          <a:p>
            <a:pPr defTabSz="457200"/>
            <a:r>
              <a:rPr lang="ru-RU" sz="1200" dirty="0">
                <a:solidFill>
                  <a:prstClr val="white"/>
                </a:solidFill>
                <a:latin typeface="Calibri" panose="020F0502020204030204"/>
              </a:rPr>
              <a:t>Транспорт и логистика </a:t>
            </a:r>
            <a:r>
              <a:rPr lang="ru-RU" sz="1200" dirty="0" err="1">
                <a:solidFill>
                  <a:prstClr val="white"/>
                </a:solidFill>
                <a:latin typeface="Calibri" panose="020F0502020204030204"/>
              </a:rPr>
              <a:t>секторлари</a:t>
            </a:r>
            <a:r>
              <a:rPr lang="ru-RU" sz="1200" dirty="0">
                <a:solidFill>
                  <a:prstClr val="white"/>
                </a:solidFill>
                <a:latin typeface="Calibri" panose="020F0502020204030204"/>
              </a:rPr>
              <a:t> </a:t>
            </a:r>
            <a:r>
              <a:rPr lang="ru-RU" sz="1200" dirty="0" err="1">
                <a:solidFill>
                  <a:prstClr val="white"/>
                </a:solidFill>
                <a:latin typeface="Calibri" panose="020F0502020204030204"/>
              </a:rPr>
              <a:t>рақамлаштирилиб</a:t>
            </a:r>
            <a:r>
              <a:rPr lang="ru-RU" sz="1200" dirty="0">
                <a:solidFill>
                  <a:prstClr val="white"/>
                </a:solidFill>
                <a:latin typeface="Calibri" panose="020F0502020204030204"/>
              </a:rPr>
              <a:t>, </a:t>
            </a:r>
            <a:r>
              <a:rPr lang="ru-RU" sz="1200" dirty="0" err="1">
                <a:solidFill>
                  <a:prstClr val="white"/>
                </a:solidFill>
                <a:latin typeface="Calibri" panose="020F0502020204030204"/>
              </a:rPr>
              <a:t>йўл</a:t>
            </a:r>
            <a:r>
              <a:rPr lang="ru-RU" sz="1200" dirty="0">
                <a:solidFill>
                  <a:prstClr val="white"/>
                </a:solidFill>
                <a:latin typeface="Calibri" panose="020F0502020204030204"/>
              </a:rPr>
              <a:t> </a:t>
            </a:r>
            <a:r>
              <a:rPr lang="ru-RU" sz="1200" dirty="0" err="1">
                <a:solidFill>
                  <a:prstClr val="white"/>
                </a:solidFill>
                <a:latin typeface="Calibri" panose="020F0502020204030204"/>
              </a:rPr>
              <a:t>ҳаракатининг</a:t>
            </a:r>
            <a:r>
              <a:rPr lang="ru-RU" sz="1200" dirty="0">
                <a:solidFill>
                  <a:prstClr val="white"/>
                </a:solidFill>
                <a:latin typeface="Calibri" panose="020F0502020204030204"/>
              </a:rPr>
              <a:t> интеллектуал </a:t>
            </a:r>
            <a:r>
              <a:rPr lang="ru-RU" sz="1200" dirty="0" err="1">
                <a:solidFill>
                  <a:prstClr val="white"/>
                </a:solidFill>
                <a:latin typeface="Calibri" panose="020F0502020204030204"/>
              </a:rPr>
              <a:t>тизими</a:t>
            </a:r>
            <a:r>
              <a:rPr lang="ru-RU" sz="1200" dirty="0">
                <a:solidFill>
                  <a:prstClr val="white"/>
                </a:solidFill>
                <a:latin typeface="Calibri" panose="020F0502020204030204"/>
              </a:rPr>
              <a:t> </a:t>
            </a:r>
            <a:r>
              <a:rPr lang="ru-RU" sz="1200" dirty="0" err="1">
                <a:solidFill>
                  <a:prstClr val="white"/>
                </a:solidFill>
                <a:latin typeface="Calibri" panose="020F0502020204030204"/>
              </a:rPr>
              <a:t>яратилган</a:t>
            </a:r>
            <a:r>
              <a:rPr lang="ru-RU" sz="1200" dirty="0">
                <a:solidFill>
                  <a:prstClr val="white"/>
                </a:solidFill>
                <a:latin typeface="Calibri" panose="020F0502020204030204"/>
              </a:rPr>
              <a:t> </a:t>
            </a:r>
            <a:r>
              <a:rPr lang="ru-RU" sz="1200" dirty="0" err="1">
                <a:solidFill>
                  <a:prstClr val="white"/>
                </a:solidFill>
                <a:latin typeface="Calibri" panose="020F0502020204030204"/>
              </a:rPr>
              <a:t>ҳамда</a:t>
            </a:r>
            <a:r>
              <a:rPr lang="ru-RU" sz="1200" dirty="0">
                <a:solidFill>
                  <a:prstClr val="white"/>
                </a:solidFill>
                <a:latin typeface="Calibri" panose="020F0502020204030204"/>
              </a:rPr>
              <a:t> </a:t>
            </a:r>
            <a:r>
              <a:rPr lang="ru-RU" sz="1200" dirty="0" err="1">
                <a:solidFill>
                  <a:prstClr val="white"/>
                </a:solidFill>
                <a:latin typeface="Calibri" panose="020F0502020204030204"/>
              </a:rPr>
              <a:t>автойўл</a:t>
            </a:r>
            <a:r>
              <a:rPr lang="ru-RU" sz="1200" dirty="0">
                <a:solidFill>
                  <a:prstClr val="white"/>
                </a:solidFill>
                <a:latin typeface="Calibri" panose="020F0502020204030204"/>
              </a:rPr>
              <a:t> </a:t>
            </a:r>
            <a:r>
              <a:rPr lang="ru-RU" sz="1200" dirty="0" err="1">
                <a:solidFill>
                  <a:prstClr val="white"/>
                </a:solidFill>
                <a:latin typeface="Calibri" panose="020F0502020204030204"/>
              </a:rPr>
              <a:t>активларини</a:t>
            </a:r>
            <a:r>
              <a:rPr lang="ru-RU" sz="1200" dirty="0">
                <a:solidFill>
                  <a:prstClr val="white"/>
                </a:solidFill>
                <a:latin typeface="Calibri" panose="020F0502020204030204"/>
              </a:rPr>
              <a:t> </a:t>
            </a:r>
            <a:r>
              <a:rPr lang="ru-RU" sz="1200" dirty="0" err="1">
                <a:solidFill>
                  <a:prstClr val="white"/>
                </a:solidFill>
                <a:latin typeface="Calibri" panose="020F0502020204030204"/>
              </a:rPr>
              <a:t>рақамли</a:t>
            </a:r>
            <a:r>
              <a:rPr lang="ru-RU" sz="1200" dirty="0">
                <a:solidFill>
                  <a:prstClr val="white"/>
                </a:solidFill>
                <a:latin typeface="Calibri" panose="020F0502020204030204"/>
              </a:rPr>
              <a:t> </a:t>
            </a:r>
            <a:r>
              <a:rPr lang="ru-RU" sz="1200" dirty="0" err="1">
                <a:solidFill>
                  <a:prstClr val="white"/>
                </a:solidFill>
                <a:latin typeface="Calibri" panose="020F0502020204030204"/>
              </a:rPr>
              <a:t>технологиялар</a:t>
            </a:r>
            <a:r>
              <a:rPr lang="ru-RU" sz="1200" dirty="0">
                <a:solidFill>
                  <a:prstClr val="white"/>
                </a:solidFill>
                <a:latin typeface="Calibri" panose="020F0502020204030204"/>
              </a:rPr>
              <a:t> </a:t>
            </a:r>
            <a:r>
              <a:rPr lang="ru-RU" sz="1200" dirty="0" err="1">
                <a:solidFill>
                  <a:prstClr val="white"/>
                </a:solidFill>
                <a:latin typeface="Calibri" panose="020F0502020204030204"/>
              </a:rPr>
              <a:t>асосида</a:t>
            </a:r>
            <a:r>
              <a:rPr lang="ru-RU" sz="1200" dirty="0">
                <a:solidFill>
                  <a:prstClr val="white"/>
                </a:solidFill>
                <a:latin typeface="Calibri" panose="020F0502020204030204"/>
              </a:rPr>
              <a:t> </a:t>
            </a:r>
            <a:r>
              <a:rPr lang="ru-RU" sz="1200" dirty="0" err="1">
                <a:solidFill>
                  <a:prstClr val="white"/>
                </a:solidFill>
                <a:latin typeface="Calibri" panose="020F0502020204030204"/>
              </a:rPr>
              <a:t>назорат</a:t>
            </a:r>
            <a:r>
              <a:rPr lang="ru-RU" sz="1200" dirty="0">
                <a:solidFill>
                  <a:prstClr val="white"/>
                </a:solidFill>
                <a:latin typeface="Calibri" panose="020F0502020204030204"/>
              </a:rPr>
              <a:t> </a:t>
            </a:r>
            <a:r>
              <a:rPr lang="ru-RU" sz="1200" dirty="0" err="1">
                <a:solidFill>
                  <a:prstClr val="white"/>
                </a:solidFill>
                <a:latin typeface="Calibri" panose="020F0502020204030204"/>
              </a:rPr>
              <a:t>қилиш</a:t>
            </a:r>
            <a:r>
              <a:rPr lang="ru-RU" sz="1200" dirty="0">
                <a:solidFill>
                  <a:prstClr val="white"/>
                </a:solidFill>
                <a:latin typeface="Calibri" panose="020F0502020204030204"/>
              </a:rPr>
              <a:t> </a:t>
            </a:r>
            <a:r>
              <a:rPr lang="ru-RU" sz="1200" dirty="0" err="1">
                <a:solidFill>
                  <a:prstClr val="white"/>
                </a:solidFill>
                <a:latin typeface="Calibri" panose="020F0502020204030204"/>
              </a:rPr>
              <a:t>дастури</a:t>
            </a:r>
            <a:r>
              <a:rPr lang="ru-RU" sz="1200" dirty="0">
                <a:solidFill>
                  <a:prstClr val="white"/>
                </a:solidFill>
                <a:latin typeface="Calibri" panose="020F0502020204030204"/>
              </a:rPr>
              <a:t> </a:t>
            </a:r>
            <a:r>
              <a:rPr lang="ru-RU" sz="1200" dirty="0" err="1">
                <a:solidFill>
                  <a:prstClr val="white"/>
                </a:solidFill>
                <a:latin typeface="Calibri" panose="020F0502020204030204"/>
              </a:rPr>
              <a:t>тадбиқ</a:t>
            </a:r>
            <a:r>
              <a:rPr lang="ru-RU" sz="1200" dirty="0">
                <a:solidFill>
                  <a:prstClr val="white"/>
                </a:solidFill>
                <a:latin typeface="Calibri" panose="020F0502020204030204"/>
              </a:rPr>
              <a:t> </a:t>
            </a:r>
            <a:r>
              <a:rPr lang="ru-RU" sz="1200" dirty="0" err="1">
                <a:solidFill>
                  <a:prstClr val="white"/>
                </a:solidFill>
                <a:latin typeface="Calibri" panose="020F0502020204030204"/>
              </a:rPr>
              <a:t>этилган</a:t>
            </a:r>
            <a:r>
              <a:rPr lang="ru-RU" sz="1200" dirty="0">
                <a:solidFill>
                  <a:prstClr val="white"/>
                </a:solidFill>
                <a:latin typeface="Calibri" panose="020F0502020204030204"/>
              </a:rPr>
              <a:t>. </a:t>
            </a:r>
          </a:p>
        </p:txBody>
      </p:sp>
    </p:spTree>
    <p:extLst>
      <p:ext uri="{BB962C8B-B14F-4D97-AF65-F5344CB8AC3E}">
        <p14:creationId xmlns:p14="http://schemas.microsoft.com/office/powerpoint/2010/main" val="461374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Заголовок 1"/>
          <p:cNvSpPr txBox="1">
            <a:spLocks/>
          </p:cNvSpPr>
          <p:nvPr/>
        </p:nvSpPr>
        <p:spPr>
          <a:xfrm>
            <a:off x="2699856" y="0"/>
            <a:ext cx="6858000" cy="747864"/>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ru-RU" sz="2000" b="1" dirty="0" err="1">
                <a:solidFill>
                  <a:prstClr val="white"/>
                </a:solidFill>
                <a:latin typeface="Arial" panose="020B0604020202020204" pitchFamily="34" charset="0"/>
                <a:cs typeface="Arial" panose="020B0604020202020204" pitchFamily="34" charset="0"/>
              </a:rPr>
              <a:t>Асосий</a:t>
            </a:r>
            <a:r>
              <a:rPr lang="ru-RU" sz="2000" b="1" dirty="0">
                <a:solidFill>
                  <a:prstClr val="white"/>
                </a:solidFill>
                <a:latin typeface="Arial" panose="020B0604020202020204" pitchFamily="34" charset="0"/>
                <a:cs typeface="Arial" panose="020B0604020202020204" pitchFamily="34" charset="0"/>
              </a:rPr>
              <a:t> </a:t>
            </a:r>
            <a:r>
              <a:rPr lang="ru-RU" sz="2000" b="1" dirty="0" err="1">
                <a:solidFill>
                  <a:prstClr val="white"/>
                </a:solidFill>
                <a:latin typeface="Arial" panose="020B0604020202020204" pitchFamily="34" charset="0"/>
                <a:cs typeface="Arial" panose="020B0604020202020204" pitchFamily="34" charset="0"/>
              </a:rPr>
              <a:t>рақамли</a:t>
            </a:r>
            <a:r>
              <a:rPr lang="ru-RU" sz="2000" b="1" dirty="0">
                <a:solidFill>
                  <a:prstClr val="white"/>
                </a:solidFill>
                <a:latin typeface="Arial" panose="020B0604020202020204" pitchFamily="34" charset="0"/>
                <a:cs typeface="Arial" panose="020B0604020202020204" pitchFamily="34" charset="0"/>
              </a:rPr>
              <a:t> трансформация </a:t>
            </a:r>
            <a:r>
              <a:rPr lang="ru-RU" sz="2000" b="1" dirty="0" err="1">
                <a:solidFill>
                  <a:prstClr val="white"/>
                </a:solidFill>
                <a:latin typeface="Arial" panose="020B0604020202020204" pitchFamily="34" charset="0"/>
                <a:cs typeface="Arial" panose="020B0604020202020204" pitchFamily="34" charset="0"/>
              </a:rPr>
              <a:t>технологияларини</a:t>
            </a:r>
            <a:r>
              <a:rPr lang="ru-RU" sz="2000" b="1" dirty="0">
                <a:solidFill>
                  <a:prstClr val="white"/>
                </a:solidFill>
                <a:latin typeface="Arial" panose="020B0604020202020204" pitchFamily="34" charset="0"/>
                <a:cs typeface="Arial" panose="020B0604020202020204" pitchFamily="34" charset="0"/>
              </a:rPr>
              <a:t> </a:t>
            </a:r>
            <a:r>
              <a:rPr lang="ru-RU" sz="2000" b="1" dirty="0" err="1">
                <a:solidFill>
                  <a:prstClr val="white"/>
                </a:solidFill>
                <a:latin typeface="Arial" panose="020B0604020202020204" pitchFamily="34" charset="0"/>
                <a:cs typeface="Arial" panose="020B0604020202020204" pitchFamily="34" charset="0"/>
              </a:rPr>
              <a:t>яратиш</a:t>
            </a:r>
            <a:r>
              <a:rPr lang="ru-RU" sz="2000" b="1" dirty="0">
                <a:solidFill>
                  <a:prstClr val="white"/>
                </a:solidFill>
                <a:latin typeface="Arial" panose="020B0604020202020204" pitchFamily="34" charset="0"/>
                <a:cs typeface="Arial" panose="020B0604020202020204" pitchFamily="34" charset="0"/>
              </a:rPr>
              <a:t> </a:t>
            </a:r>
            <a:r>
              <a:rPr lang="ru-RU" sz="2000" b="1" dirty="0" err="1">
                <a:solidFill>
                  <a:prstClr val="white"/>
                </a:solidFill>
                <a:latin typeface="Arial" panose="020B0604020202020204" pitchFamily="34" charset="0"/>
                <a:cs typeface="Arial" panose="020B0604020202020204" pitchFamily="34" charset="0"/>
              </a:rPr>
              <a:t>ва</a:t>
            </a:r>
            <a:r>
              <a:rPr lang="ru-RU" sz="2000" b="1" dirty="0">
                <a:solidFill>
                  <a:prstClr val="white"/>
                </a:solidFill>
                <a:latin typeface="Arial" panose="020B0604020202020204" pitchFamily="34" charset="0"/>
                <a:cs typeface="Arial" panose="020B0604020202020204" pitchFamily="34" charset="0"/>
              </a:rPr>
              <a:t> </a:t>
            </a:r>
            <a:r>
              <a:rPr lang="ru-RU" sz="2000" b="1" dirty="0" err="1">
                <a:solidFill>
                  <a:prstClr val="white"/>
                </a:solidFill>
                <a:latin typeface="Arial" panose="020B0604020202020204" pitchFamily="34" charset="0"/>
                <a:cs typeface="Arial" panose="020B0604020202020204" pitchFamily="34" charset="0"/>
              </a:rPr>
              <a:t>жорий</a:t>
            </a:r>
            <a:r>
              <a:rPr lang="ru-RU" sz="2000" b="1" dirty="0">
                <a:solidFill>
                  <a:prstClr val="white"/>
                </a:solidFill>
                <a:latin typeface="Arial" panose="020B0604020202020204" pitchFamily="34" charset="0"/>
                <a:cs typeface="Arial" panose="020B0604020202020204" pitchFamily="34" charset="0"/>
              </a:rPr>
              <a:t> </a:t>
            </a:r>
            <a:r>
              <a:rPr lang="ru-RU" sz="2000" b="1" dirty="0" err="1">
                <a:solidFill>
                  <a:prstClr val="white"/>
                </a:solidFill>
                <a:latin typeface="Arial" panose="020B0604020202020204" pitchFamily="34" charset="0"/>
                <a:cs typeface="Arial" panose="020B0604020202020204" pitchFamily="34" charset="0"/>
              </a:rPr>
              <a:t>этиш</a:t>
            </a:r>
            <a:r>
              <a:rPr lang="ru-RU" sz="2000" b="1" dirty="0">
                <a:solidFill>
                  <a:prstClr val="white"/>
                </a:solidFill>
                <a:latin typeface="Arial" panose="020B0604020202020204" pitchFamily="34" charset="0"/>
                <a:cs typeface="Arial" panose="020B0604020202020204" pitchFamily="34" charset="0"/>
              </a:rPr>
              <a:t> </a:t>
            </a:r>
            <a:r>
              <a:rPr lang="ru-RU" sz="2000" b="1" dirty="0" err="1">
                <a:solidFill>
                  <a:prstClr val="white"/>
                </a:solidFill>
                <a:latin typeface="Arial" panose="020B0604020202020204" pitchFamily="34" charset="0"/>
                <a:cs typeface="Arial" panose="020B0604020202020204" pitchFamily="34" charset="0"/>
              </a:rPr>
              <a:t>буйича</a:t>
            </a:r>
            <a:r>
              <a:rPr lang="ru-RU" sz="2000" b="1" dirty="0">
                <a:solidFill>
                  <a:prstClr val="white"/>
                </a:solidFill>
                <a:latin typeface="Arial" panose="020B0604020202020204" pitchFamily="34" charset="0"/>
                <a:cs typeface="Arial" panose="020B0604020202020204" pitchFamily="34" charset="0"/>
              </a:rPr>
              <a:t> </a:t>
            </a:r>
            <a:r>
              <a:rPr lang="ru-RU" sz="2000" b="1" dirty="0" err="1">
                <a:solidFill>
                  <a:prstClr val="white"/>
                </a:solidFill>
                <a:latin typeface="Arial" panose="020B0604020202020204" pitchFamily="34" charset="0"/>
                <a:cs typeface="Arial" panose="020B0604020202020204" pitchFamily="34" charset="0"/>
              </a:rPr>
              <a:t>вазифалар</a:t>
            </a:r>
            <a:r>
              <a:rPr lang="ru-RU" sz="2400" b="1" dirty="0">
                <a:solidFill>
                  <a:prstClr val="white"/>
                </a:solidFill>
                <a:latin typeface="Arial" panose="020B0604020202020204" pitchFamily="34" charset="0"/>
                <a:cs typeface="Arial" panose="020B0604020202020204" pitchFamily="34" charset="0"/>
              </a:rPr>
              <a:t> </a:t>
            </a:r>
            <a:endParaRPr lang="ru-RU" sz="5400" dirty="0">
              <a:solidFill>
                <a:prstClr val="white"/>
              </a:solidFill>
              <a:latin typeface="Arial" panose="020B0604020202020204" pitchFamily="34" charset="0"/>
              <a:cs typeface="Arial" panose="020B0604020202020204" pitchFamily="34" charset="0"/>
            </a:endParaRPr>
          </a:p>
        </p:txBody>
      </p:sp>
      <p:sp>
        <p:nvSpPr>
          <p:cNvPr id="2" name="Прямоугольник 1"/>
          <p:cNvSpPr/>
          <p:nvPr/>
        </p:nvSpPr>
        <p:spPr>
          <a:xfrm>
            <a:off x="1814031" y="979234"/>
            <a:ext cx="8629650" cy="5475345"/>
          </a:xfrm>
          <a:prstGeom prst="rect">
            <a:avLst/>
          </a:prstGeom>
        </p:spPr>
        <p:txBody>
          <a:bodyPr wrap="square">
            <a:spAutoFit/>
          </a:bodyPr>
          <a:lstStyle/>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ривожланган </a:t>
            </a:r>
            <a:r>
              <a:rPr lang="en-US" dirty="0">
                <a:solidFill>
                  <a:prstClr val="white"/>
                </a:solidFill>
                <a:latin typeface="Arial" panose="020B0604020202020204" pitchFamily="34" charset="0"/>
                <a:ea typeface="Calibri" panose="020F0502020204030204" pitchFamily="34" charset="0"/>
                <a:cs typeface="Arial" panose="020B0604020202020204" pitchFamily="34" charset="0"/>
              </a:rPr>
              <a:t>IT-</a:t>
            </a: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саноатини яратиш; </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кенг полосали интернетни аҳолининг барча қатламларига қадар етказиш;</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нарсалар (жихозлар) интернети (Internet of Things, IoT)ни ривожлантириш;</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робототехника;</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қўшимча реаллик (Augmented Reality, AR);</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виртуаль реаллик (Virtual Reality, VR);</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сунъий интеллект (Artificial intelligence, AI) ва машина ёрдамида ўқитиш (Machine Learning, ML); </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аддитив (технологиялар) - 3D-чоп этиш;</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булутли технологиялар;</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учувчисиз ва мобиль технологиялар;</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биометрик технологиялар;</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квант-, нанотехнологиялари;</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15000"/>
              </a:lnSpc>
              <a:spcAft>
                <a:spcPts val="600"/>
              </a:spcAft>
            </a:pPr>
            <a:r>
              <a:rPr lang="uz-Cyrl-UZ" dirty="0">
                <a:solidFill>
                  <a:prstClr val="white"/>
                </a:solidFill>
                <a:latin typeface="Arial" panose="020B0604020202020204" pitchFamily="34" charset="0"/>
                <a:ea typeface="Calibri" panose="020F0502020204030204" pitchFamily="34" charset="0"/>
                <a:cs typeface="Arial" panose="020B0604020202020204" pitchFamily="34" charset="0"/>
              </a:rPr>
              <a:t>блокчейн ва х.о.</a:t>
            </a:r>
            <a:endParaRPr lang="ru-RU"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14363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Заголовок 1"/>
          <p:cNvSpPr txBox="1">
            <a:spLocks/>
          </p:cNvSpPr>
          <p:nvPr/>
        </p:nvSpPr>
        <p:spPr>
          <a:xfrm>
            <a:off x="1752600" y="1"/>
            <a:ext cx="8743950" cy="778751"/>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450215">
              <a:lnSpc>
                <a:spcPct val="115000"/>
              </a:lnSpc>
              <a:spcAft>
                <a:spcPts val="600"/>
              </a:spcAft>
            </a:pPr>
            <a:r>
              <a:rPr lang="uz-Cyrl-UZ" sz="1800" b="1" dirty="0">
                <a:solidFill>
                  <a:prstClr val="white"/>
                </a:solidFill>
                <a:latin typeface="Arial" panose="020B0604020202020204" pitchFamily="34" charset="0"/>
                <a:ea typeface="Calibri" panose="020F0502020204030204" pitchFamily="34" charset="0"/>
                <a:cs typeface="Arial" panose="020B0604020202020204" pitchFamily="34" charset="0"/>
              </a:rPr>
              <a:t>Мамлакатимизда давлат бошқарувини, иқтисодиёт соҳаларини рақамли трасформация қилиш борасида айрим лойиҳалар</a:t>
            </a:r>
            <a:endParaRPr lang="ru-RU" sz="1400" b="1"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2" name="Прямоугольник 1"/>
          <p:cNvSpPr/>
          <p:nvPr/>
        </p:nvSpPr>
        <p:spPr>
          <a:xfrm>
            <a:off x="1590676" y="1026782"/>
            <a:ext cx="8905875" cy="5494774"/>
          </a:xfrm>
          <a:prstGeom prst="rect">
            <a:avLst/>
          </a:prstGeom>
        </p:spPr>
        <p:txBody>
          <a:bodyPr wrap="square">
            <a:spAutoFit/>
          </a:bodyPr>
          <a:lstStyle/>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Коммунал хизматлар учун тўловларни ягона шахсий ҳисобварақ орқали амалга оширишни жорий этиш;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«Ташқи иқтисодий фаолият портали» ахборот тизимини такомиллаштириш;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«Сув ҳисоби» ахборот тизимини яратиш;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«Сув хўжалиги объектлари» ахборот тизимини яратиш;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Ўрмон фонди ерлари маълумотларини геофазовий маълумотлар асосида йиғиш, қайта ишлаш, сақлаш ва тақдим этиш имкониятини берувчи «Smart forestry» ахборот тизимини ишлаб чиқиш;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FНIR (Fast Нealthcare Interoperability Resources) халқаро стандарти асосида республика рақамли соғлиқни сақлашнинг ягона платформасини яратиш;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«Электрон таълим» платформасини яратиш;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Она ва бола саломатлиги паспортининг электрон тизимини яратиш;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Фавқулодда вазиятлар вазирлигининг электрон тизимини жорий этиш;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«Архив иши» ягона ахборот тизими (my.archive.uz)нинг мобил иловасини ишлаб чиқиш ва жорий этиш;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Ер ҳисоботини юритиш бўйича «YER НISOBOT» автоматлаштирилган ахборот тизимини ишлаб чиқиш;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«Онлайн маҳалла» электрон платформасини такомиллаштириш;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Геоахборот тизими негизида Ер деградацияси геопорталини ишлаб чиқиш;</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indent="450215" algn="just" defTabSz="457200">
              <a:lnSpc>
                <a:spcPct val="150000"/>
              </a:lnSpc>
              <a:spcAft>
                <a:spcPts val="600"/>
              </a:spcAft>
            </a:pPr>
            <a:r>
              <a:rPr lang="uz-Cyrl-UZ" sz="1200" i="1" dirty="0">
                <a:solidFill>
                  <a:prstClr val="white"/>
                </a:solidFill>
                <a:latin typeface="Arial" panose="020B0604020202020204" pitchFamily="34" charset="0"/>
                <a:ea typeface="Calibri" panose="020F0502020204030204" pitchFamily="34" charset="0"/>
                <a:cs typeface="Arial" panose="020B0604020202020204" pitchFamily="34" charset="0"/>
              </a:rPr>
              <a:t>“Рақамли ҳукумат — 2030” стратегиясини ишлаб чиқиш ва б.</a:t>
            </a:r>
            <a:endParaRPr lang="ru-RU" sz="105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607582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Заголовок 1"/>
          <p:cNvSpPr txBox="1">
            <a:spLocks/>
          </p:cNvSpPr>
          <p:nvPr/>
        </p:nvSpPr>
        <p:spPr>
          <a:xfrm>
            <a:off x="1582390" y="246744"/>
            <a:ext cx="8795324" cy="667657"/>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uz-Cyrl-UZ" sz="2200" b="1">
                <a:solidFill>
                  <a:prstClr val="white"/>
                </a:solidFill>
                <a:latin typeface="Calibri Light" panose="020F0302020204030204"/>
              </a:rPr>
              <a:t>Олий, ўрта ва профессионал таълим, фан ва инновациялар соҳасида </a:t>
            </a:r>
            <a:br>
              <a:rPr lang="uz-Cyrl-UZ" sz="2200" b="1">
                <a:solidFill>
                  <a:prstClr val="white"/>
                </a:solidFill>
                <a:latin typeface="Calibri Light" panose="020F0302020204030204"/>
              </a:rPr>
            </a:br>
            <a:r>
              <a:rPr lang="uz-Cyrl-UZ" sz="2200" b="1">
                <a:solidFill>
                  <a:prstClr val="white"/>
                </a:solidFill>
                <a:latin typeface="Calibri Light" panose="020F0302020204030204"/>
              </a:rPr>
              <a:t>ягона интеграллашган рақамли экотизимни яратиш</a:t>
            </a:r>
            <a:endParaRPr lang="ru-RU" sz="2200">
              <a:solidFill>
                <a:prstClr val="white"/>
              </a:solidFill>
              <a:latin typeface="Calibri Light" panose="020F0302020204030204"/>
            </a:endParaRPr>
          </a:p>
        </p:txBody>
      </p:sp>
      <p:pic>
        <p:nvPicPr>
          <p:cNvPr id="2" name="Рисунок 1"/>
          <p:cNvPicPr>
            <a:picLocks noChangeAspect="1"/>
          </p:cNvPicPr>
          <p:nvPr/>
        </p:nvPicPr>
        <p:blipFill>
          <a:blip r:embed="rId2"/>
          <a:stretch>
            <a:fillRect/>
          </a:stretch>
        </p:blipFill>
        <p:spPr>
          <a:xfrm>
            <a:off x="1582390" y="1074057"/>
            <a:ext cx="9019614" cy="5675086"/>
          </a:xfrm>
          <a:prstGeom prst="rect">
            <a:avLst/>
          </a:prstGeom>
        </p:spPr>
      </p:pic>
    </p:spTree>
    <p:extLst>
      <p:ext uri="{BB962C8B-B14F-4D97-AF65-F5344CB8AC3E}">
        <p14:creationId xmlns:p14="http://schemas.microsoft.com/office/powerpoint/2010/main" val="3263884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475193" y="469901"/>
            <a:ext cx="7124700" cy="897166"/>
          </a:xfrm>
        </p:spPr>
        <p:txBody>
          <a:bodyPr>
            <a:noAutofit/>
          </a:bodyPr>
          <a:lstStyle/>
          <a:p>
            <a:r>
              <a:rPr lang="uz-Cyrl-UZ" sz="2800" b="1" dirty="0">
                <a:solidFill>
                  <a:schemeClr val="bg1"/>
                </a:solidFill>
              </a:rPr>
              <a:t>Электрон ҳукуматни тадбиқ этиш</a:t>
            </a:r>
            <a:br>
              <a:rPr lang="uz-Cyrl-UZ" sz="2800" b="1" dirty="0">
                <a:solidFill>
                  <a:schemeClr val="bg1"/>
                </a:solidFill>
              </a:rPr>
            </a:br>
            <a:r>
              <a:rPr lang="uz-Cyrl-UZ" sz="2800" b="1" dirty="0">
                <a:solidFill>
                  <a:schemeClr val="bg1"/>
                </a:solidFill>
              </a:rPr>
              <a:t>муаммолари</a:t>
            </a:r>
          </a:p>
        </p:txBody>
      </p:sp>
      <p:sp>
        <p:nvSpPr>
          <p:cNvPr id="3" name="Заголовок 1"/>
          <p:cNvSpPr txBox="1">
            <a:spLocks/>
          </p:cNvSpPr>
          <p:nvPr/>
        </p:nvSpPr>
        <p:spPr>
          <a:xfrm>
            <a:off x="2475193" y="1786167"/>
            <a:ext cx="6858000" cy="3776434"/>
          </a:xfrm>
          <a:prstGeom prst="rect">
            <a:avLst/>
          </a:prstGeom>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Bef>
                <a:spcPts val="1200"/>
              </a:spcBef>
            </a:pPr>
            <a:r>
              <a:rPr lang="uz-Cyrl-UZ" sz="1800" b="1" dirty="0">
                <a:solidFill>
                  <a:prstClr val="white"/>
                </a:solidFill>
                <a:latin typeface="Calibri Light" panose="020F0302020204030204"/>
              </a:rPr>
              <a:t>- </a:t>
            </a:r>
            <a:r>
              <a:rPr lang="uz-Cyrl-UZ" sz="2000" b="1" dirty="0">
                <a:solidFill>
                  <a:prstClr val="white"/>
                </a:solidFill>
                <a:latin typeface="Calibri Light" panose="020F0302020204030204"/>
              </a:rPr>
              <a:t>аҳоли,корхоналар ва худудлар ўртасидаги рақамли тенгсизлик; </a:t>
            </a:r>
          </a:p>
          <a:p>
            <a:pPr algn="l">
              <a:spcBef>
                <a:spcPts val="1200"/>
              </a:spcBef>
            </a:pPr>
            <a:r>
              <a:rPr lang="uz-Cyrl-UZ" sz="2000" b="1" dirty="0">
                <a:solidFill>
                  <a:prstClr val="white"/>
                </a:solidFill>
                <a:latin typeface="Calibri Light" panose="020F0302020204030204"/>
              </a:rPr>
              <a:t>- фойдаланувчиларнинг билимлари етишмаслиги; </a:t>
            </a:r>
          </a:p>
          <a:p>
            <a:pPr algn="l">
              <a:spcBef>
                <a:spcPts val="1200"/>
              </a:spcBef>
            </a:pPr>
            <a:r>
              <a:rPr lang="uz-Cyrl-UZ" sz="2000" b="1" dirty="0">
                <a:solidFill>
                  <a:prstClr val="white"/>
                </a:solidFill>
                <a:latin typeface="Calibri Light" panose="020F0302020204030204"/>
              </a:rPr>
              <a:t>- тизимнинг фойдаланишда содда ва қулай эмаслиги; </a:t>
            </a:r>
          </a:p>
          <a:p>
            <a:pPr algn="l">
              <a:spcBef>
                <a:spcPts val="1200"/>
              </a:spcBef>
            </a:pPr>
            <a:r>
              <a:rPr lang="uz-Cyrl-UZ" sz="2000" b="1" dirty="0">
                <a:solidFill>
                  <a:prstClr val="white"/>
                </a:solidFill>
                <a:latin typeface="Calibri Light" panose="020F0302020204030204"/>
              </a:rPr>
              <a:t>- рақамлаштиришни рағбатлантиришларнинг етишмаслиги; </a:t>
            </a:r>
          </a:p>
          <a:p>
            <a:pPr algn="l">
              <a:spcBef>
                <a:spcPts val="1200"/>
              </a:spcBef>
            </a:pPr>
            <a:r>
              <a:rPr lang="uz-Cyrl-UZ" sz="2000" b="1" dirty="0">
                <a:solidFill>
                  <a:prstClr val="white"/>
                </a:solidFill>
                <a:latin typeface="Calibri Light" panose="020F0302020204030204"/>
              </a:rPr>
              <a:t>- ишончнинг етишмаслиги, эскича фикрлаш; </a:t>
            </a:r>
          </a:p>
          <a:p>
            <a:pPr algn="l">
              <a:spcBef>
                <a:spcPts val="1200"/>
              </a:spcBef>
            </a:pPr>
            <a:r>
              <a:rPr lang="uz-Cyrl-UZ" sz="2000" b="1" dirty="0">
                <a:solidFill>
                  <a:prstClr val="white"/>
                </a:solidFill>
                <a:latin typeface="Calibri Light" panose="020F0302020204030204"/>
              </a:rPr>
              <a:t>- рақамлаштириш бўйича билимли кадрларнинг етишмаслиги; </a:t>
            </a:r>
          </a:p>
          <a:p>
            <a:pPr algn="l">
              <a:spcBef>
                <a:spcPts val="1200"/>
              </a:spcBef>
            </a:pPr>
            <a:r>
              <a:rPr lang="uz-Cyrl-UZ" sz="2000" b="1" dirty="0">
                <a:solidFill>
                  <a:prstClr val="white"/>
                </a:solidFill>
                <a:latin typeface="Calibri Light" panose="020F0302020204030204"/>
              </a:rPr>
              <a:t>- молиявий ресурсларнинг чекланганлиги;</a:t>
            </a:r>
          </a:p>
          <a:p>
            <a:pPr algn="l">
              <a:spcBef>
                <a:spcPts val="1200"/>
              </a:spcBef>
            </a:pPr>
            <a:r>
              <a:rPr lang="uz-Cyrl-UZ" sz="2000" b="1" dirty="0">
                <a:solidFill>
                  <a:prstClr val="white"/>
                </a:solidFill>
                <a:latin typeface="Calibri Light" panose="020F0302020204030204"/>
              </a:rPr>
              <a:t>- коррупция.</a:t>
            </a:r>
          </a:p>
        </p:txBody>
      </p:sp>
    </p:spTree>
    <p:extLst>
      <p:ext uri="{BB962C8B-B14F-4D97-AF65-F5344CB8AC3E}">
        <p14:creationId xmlns:p14="http://schemas.microsoft.com/office/powerpoint/2010/main" val="1222472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D720EE1-209F-4804-B58B-253500FD5164}"/>
              </a:ext>
            </a:extLst>
          </p:cNvPr>
          <p:cNvSpPr>
            <a:spLocks noGrp="1"/>
          </p:cNvSpPr>
          <p:nvPr>
            <p:ph type="title"/>
          </p:nvPr>
        </p:nvSpPr>
        <p:spPr>
          <a:xfrm>
            <a:off x="838200" y="365125"/>
            <a:ext cx="10515600" cy="673261"/>
          </a:xfrm>
        </p:spPr>
        <p:txBody>
          <a:bodyPr>
            <a:normAutofit/>
          </a:bodyPr>
          <a:lstStyle/>
          <a:p>
            <a:pPr algn="ctr"/>
            <a:r>
              <a:rPr lang="ru-RU" sz="36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Фойдаланилган</a:t>
            </a:r>
            <a:r>
              <a:rPr lang="ru-RU"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36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адабиётлар</a:t>
            </a:r>
            <a:endParaRPr lang="en-US"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0B87AAC0-C9AB-4CC0-838C-7BA09452D3A8}"/>
              </a:ext>
            </a:extLst>
          </p:cNvPr>
          <p:cNvSpPr>
            <a:spLocks noGrp="1"/>
          </p:cNvSpPr>
          <p:nvPr>
            <p:ph idx="1"/>
          </p:nvPr>
        </p:nvSpPr>
        <p:spPr>
          <a:xfrm>
            <a:off x="838200" y="1185620"/>
            <a:ext cx="9840132" cy="4579749"/>
          </a:xfrm>
        </p:spPr>
        <p:txBody>
          <a:bodyPr>
            <a:normAutofit fontScale="85000" lnSpcReduction="10000"/>
          </a:bodyPr>
          <a:lstStyle/>
          <a:p>
            <a:pPr marL="0" marR="0">
              <a:lnSpc>
                <a:spcPct val="110000"/>
              </a:lnSpc>
              <a:spcBef>
                <a:spcPts val="0"/>
              </a:spcBef>
              <a:spcAft>
                <a:spcPts val="800"/>
              </a:spcAft>
            </a:pP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1.O‘zbekiston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Respublikasi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Prezidentining</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Raqamli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iqtisodiyot</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hukumat</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tizimi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infratuzilmalarini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yanada</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takomillashtirish</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chora-tadbirlari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to‘g‘risida”gi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2019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yil</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18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maydagi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PQ-4321-sonli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Qarori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nSpc>
                <a:spcPct val="110000"/>
              </a:lnSpc>
              <a:spcBef>
                <a:spcPts val="0"/>
              </a:spcBef>
              <a:spcAft>
                <a:spcPts val="800"/>
              </a:spcAft>
            </a:pP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2.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Raqamli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o‘zbekiston</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 2030”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strategiyasini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tasdiqlash</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uni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samarali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oshirish</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chora-tadbirlari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to‘g‘risida</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O‘zbekiston</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Respublikasi</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Prezidentining</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2020-yil 5-oktabrdagi Pf-6079-sonli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farmoni</a:t>
            </a:r>
            <a:endPar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0000"/>
              </a:lnSpc>
              <a:spcBef>
                <a:spcPts val="0"/>
              </a:spcBef>
              <a:spcAft>
                <a:spcPts val="800"/>
              </a:spcAft>
            </a:pP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3.Kenjabaev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Valikhanov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A.R. Post-pandemic perspectives for the development of digitalization in Uzbekistan. International Journal of Management, IT &amp; Engineering  Vol. 12 Issue 9, September 2022,  ISSN: 2249-0558 Impact Factor: 7.119 Journal Homepage: http://www.ijmra.us, Email: editorijmie@gmail.com  Double-Blind Peer Reviewed Refereed Open Access International Journal - Included in the International Serial Directories Indexed &amp; Listed at: Ulrich's Periodicals Directory ©, U.S.A., Open J-Gate as well as in Cabell’s Directories of Publishing Opportunities, U.S.A.</a:t>
            </a:r>
          </a:p>
          <a:p>
            <a:pPr marL="0" marR="0">
              <a:lnSpc>
                <a:spcPct val="110000"/>
              </a:lnSpc>
              <a:spcBef>
                <a:spcPts val="0"/>
              </a:spcBef>
              <a:spcAft>
                <a:spcPts val="800"/>
              </a:spcAft>
            </a:pP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4.Kenjabaev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Valikhanov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A.R. International Journal of Research in Economics and Social Sciences (IJRESS) Available online at: http://euroasiapub.org Vol. 12 Issue 09 September- 2022 ISSN: 2249-7382 Impact Factor: 8.018|.</a:t>
            </a:r>
          </a:p>
          <a:p>
            <a:pPr marL="0" marR="0">
              <a:lnSpc>
                <a:spcPct val="110000"/>
              </a:lnSpc>
              <a:spcBef>
                <a:spcPts val="0"/>
              </a:spcBef>
              <a:spcAft>
                <a:spcPts val="800"/>
              </a:spcAft>
            </a:pP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5.Aman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Azamat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Davletyarov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Dilmurod</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Suyunov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Digitalization of the economy: concepts, problems and implementation strategy. Spectrum Journal of Innovation, Reforms and Development Volume 12, Feb., 2023 ISSN (E): 2751-1731 Website: www.sjird.journalspark.org.</a:t>
            </a:r>
          </a:p>
          <a:p>
            <a:pPr marL="0" marR="0">
              <a:lnSpc>
                <a:spcPct val="110000"/>
              </a:lnSpc>
              <a:spcBef>
                <a:spcPts val="0"/>
              </a:spcBef>
              <a:spcAft>
                <a:spcPts val="800"/>
              </a:spcAft>
            </a:pP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6.Aman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Kenjabaev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Borikhon</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Ganikhodzhaev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Dilmurod</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Suyunov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Akbar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Kuvandikov</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Vevelopment</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of the digital economy in </a:t>
            </a:r>
            <a:r>
              <a:rPr lang="en-US" sz="1800" dirty="0" err="1">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uzbekistan</a:t>
            </a:r>
            <a:r>
              <a:rPr lang="en-US" sz="18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and its main directions. American Journal of Interdisciplinary Research and Development ISSN Online: 2771-8948 Website: www.ajird.journalspark.org Volume 14, March, 2023.</a:t>
            </a:r>
          </a:p>
        </p:txBody>
      </p:sp>
    </p:spTree>
    <p:extLst>
      <p:ext uri="{BB962C8B-B14F-4D97-AF65-F5344CB8AC3E}">
        <p14:creationId xmlns:p14="http://schemas.microsoft.com/office/powerpoint/2010/main" val="9222027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en-US" dirty="0"/>
          </a:p>
          <a:p>
            <a:endParaRPr lang="en-US" dirty="0"/>
          </a:p>
          <a:p>
            <a:endParaRPr lang="en-US" dirty="0"/>
          </a:p>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E’TIBORINGIZ UCHUN RAXMAT</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67730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664</TotalTime>
  <Words>2201</Words>
  <Application>Microsoft Office PowerPoint</Application>
  <PresentationFormat>Широкоэкранный</PresentationFormat>
  <Paragraphs>194</Paragraphs>
  <Slides>26</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26</vt:i4>
      </vt:variant>
    </vt:vector>
  </HeadingPairs>
  <TitlesOfParts>
    <vt:vector size="34" baseType="lpstr">
      <vt:lpstr>Arial</vt:lpstr>
      <vt:lpstr>Calibri</vt:lpstr>
      <vt:lpstr>Calibri Light</vt:lpstr>
      <vt:lpstr>Fact-Narrow</vt:lpstr>
      <vt:lpstr>Segoe UI</vt:lpstr>
      <vt:lpstr>Times New Roman</vt:lpstr>
      <vt:lpstr>Wingdings</vt:lpstr>
      <vt:lpstr>Тема Office</vt:lpstr>
      <vt:lpstr>Презентация PowerPoint</vt:lpstr>
      <vt:lpstr> “RAQAMLI O‘ZBEKISTON — 2030” STRATEGIYASINI TASDIQLASH VA UNI SAMARALI AMALGA OSHIRISH CHORA-TADBIRLARI TO‘G‘RISIDA. O‘zbekiston Respublikasi Prezidentining 2020-yil 5-oktabrdagi Pf-6079-sonli farmoni </vt:lpstr>
      <vt:lpstr> Давлат бошқарувида рақамли технологияларни жорий этиш амалиёти </vt:lpstr>
      <vt:lpstr>  Республикамизда ахборот-коммуникация технологияларининг жорий этилиши ҳолати</vt:lpstr>
      <vt:lpstr>Презентация PowerPoint</vt:lpstr>
      <vt:lpstr>БМТнинг Электрон ҳукуматни ривожлантириш рейтингида Ўзбекистон 2014 йилда 100-ўринда бўлган бўлса, 2022 йилга келиб 193 та давлат орасида 69-ўринни эгаллади. Шу билан энг катта поғона юқорилаган мамлакатлар топ-10 талигидан жой олиб, электрон ҳукумат соҳасида юқори ривожланиш босқичидаги мамлакатлар қаторига киритилди.</vt:lpstr>
      <vt:lpstr>Электрон ҳукумат (E-Gov, E-Government, E-ҳукумат) </vt:lpstr>
      <vt:lpstr>Электрон ҳукумат (E-Gov, E-Government – E- ҳукумат)  иштирокчилари</vt:lpstr>
      <vt:lpstr>«Электрон ҳукумат» тизимининг архитектураси</vt:lpstr>
      <vt:lpstr>Электрон ҳукуматнинг асосий вазифалари:</vt:lpstr>
      <vt:lpstr>Электрон ҳукуматнинг асосий принциплари</vt:lpstr>
      <vt:lpstr>Ўзбекистон Республикаси Ҳукумат портали (gov.uz)</vt:lpstr>
      <vt:lpstr>Ягона интерактив давлат хизматлари портали (my.gov.uz)</vt:lpstr>
      <vt:lpstr> ЭЛЕКТРОН ҲУКУМАТНИ ЯНАДА РИВОЖЛАНТИРИШ</vt:lpstr>
      <vt:lpstr>Презентация PowerPoint</vt:lpstr>
      <vt:lpstr>Республикамизда давлат бошқарувида рақамли технологияларни жорий этиш мақсадида   Рақамли технологиялар вазирлиги ҳузурида  “Рақамли ҳукумат лойиҳаларини бошқариш маркази“ ташкил этилган</vt:lpstr>
      <vt:lpstr>Рақамли ривожланиш – давлат ва жамиятнинг барча соҳалари амалиётида уларни сифатли трансформация қилиш (мослаштириш) учун бошқарув ва бизнес жараёнларга замонавий ахборот технологияларни ва бошқа юқори технологияларни киритишдир.    Рақамли технологиялар деганда маълумотларни йиғиш, сафлаш, қайта ишлаш, излаш, узатиш ва уларни электрон кўринишда тақдим этиш технологиялари тушунилади.   Рақамли технологияларнинг асосида рақамли техника воситалари – соатлар, фотоаппарат, видеокамера, датчиклар, ҳисоблагичлар, телефон, планшет, ноутбук, телевизор, компьютерлар ва шу каби барча электрон қурилмалар ётади.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Электрон ҳукуматни тадбиқ этиш муаммолари</vt:lpstr>
      <vt:lpstr>Фойдаланилган адабиётлар</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Kenjaboyev Aman Turgunovich</cp:lastModifiedBy>
  <cp:revision>33</cp:revision>
  <dcterms:created xsi:type="dcterms:W3CDTF">2023-01-12T11:52:31Z</dcterms:created>
  <dcterms:modified xsi:type="dcterms:W3CDTF">2023-11-13T09:12:59Z</dcterms:modified>
</cp:coreProperties>
</file>