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33" roundtripDataSignature="AMtx7mgG1h3Vq3MwGAaV8oRcFj4zHjJa9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6C55E4D-04E3-4777-B94D-38EF5F3F759E}">
  <a:tblStyle styleId="{26C55E4D-04E3-4777-B94D-38EF5F3F759E}"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customschemas.google.com/relationships/presentationmetadata" Target="metadata"/><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 name="Google Shape;10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2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7" name="Shape 27"/>
        <p:cNvGrpSpPr/>
        <p:nvPr/>
      </p:nvGrpSpPr>
      <p:grpSpPr>
        <a:xfrm>
          <a:off x="0" y="0"/>
          <a:ext cx="0" cy="0"/>
          <a:chOff x="0" y="0"/>
          <a:chExt cx="0" cy="0"/>
        </a:xfrm>
      </p:grpSpPr>
      <p:sp>
        <p:nvSpPr>
          <p:cNvPr id="28" name="Google Shape;28;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1" name="Shape 31"/>
        <p:cNvGrpSpPr/>
        <p:nvPr/>
      </p:nvGrpSpPr>
      <p:grpSpPr>
        <a:xfrm>
          <a:off x="0" y="0"/>
          <a:ext cx="0" cy="0"/>
          <a:chOff x="0" y="0"/>
          <a:chExt cx="0" cy="0"/>
        </a:xfrm>
      </p:grpSpPr>
      <p:sp>
        <p:nvSpPr>
          <p:cNvPr id="32" name="Google Shape;32;p3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7" name="Shape 37"/>
        <p:cNvGrpSpPr/>
        <p:nvPr/>
      </p:nvGrpSpPr>
      <p:grpSpPr>
        <a:xfrm>
          <a:off x="0" y="0"/>
          <a:ext cx="0" cy="0"/>
          <a:chOff x="0" y="0"/>
          <a:chExt cx="0" cy="0"/>
        </a:xfrm>
      </p:grpSpPr>
      <p:sp>
        <p:nvSpPr>
          <p:cNvPr id="38" name="Google Shape;38;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4" name="Shape 44"/>
        <p:cNvGrpSpPr/>
        <p:nvPr/>
      </p:nvGrpSpPr>
      <p:grpSpPr>
        <a:xfrm>
          <a:off x="0" y="0"/>
          <a:ext cx="0" cy="0"/>
          <a:chOff x="0" y="0"/>
          <a:chExt cx="0" cy="0"/>
        </a:xfrm>
      </p:grpSpPr>
      <p:sp>
        <p:nvSpPr>
          <p:cNvPr id="45" name="Google Shape;45;p3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3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3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3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3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3" name="Shape 53"/>
        <p:cNvGrpSpPr/>
        <p:nvPr/>
      </p:nvGrpSpPr>
      <p:grpSpPr>
        <a:xfrm>
          <a:off x="0" y="0"/>
          <a:ext cx="0" cy="0"/>
          <a:chOff x="0" y="0"/>
          <a:chExt cx="0" cy="0"/>
        </a:xfrm>
      </p:grpSpPr>
      <p:sp>
        <p:nvSpPr>
          <p:cNvPr id="54" name="Google Shape;54;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3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3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6"/>
          <p:cNvSpPr/>
          <p:nvPr>
            <p:ph idx="2" type="pic"/>
          </p:nvPr>
        </p:nvSpPr>
        <p:spPr>
          <a:xfrm>
            <a:off x="5183188" y="987425"/>
            <a:ext cx="6172200" cy="4873625"/>
          </a:xfrm>
          <a:prstGeom prst="rect">
            <a:avLst/>
          </a:prstGeom>
          <a:noFill/>
          <a:ln>
            <a:noFill/>
          </a:ln>
        </p:spPr>
      </p:sp>
      <p:sp>
        <p:nvSpPr>
          <p:cNvPr id="68" name="Google Shape;68;p3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3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www/" TargetMode="External"/><Relationship Id="rId4" Type="http://schemas.openxmlformats.org/officeDocument/2006/relationships/hyperlink" Target="http://www/" TargetMode="External"/><Relationship Id="rId5" Type="http://schemas.openxmlformats.org/officeDocument/2006/relationships/hyperlink" Target="http://iqtisodiyot.tsue.uz/"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1066800" y="88901"/>
            <a:ext cx="11125251"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B0F0"/>
              </a:buClr>
              <a:buSzPts val="3600"/>
              <a:buFont typeface="Calibri"/>
              <a:buNone/>
            </a:pPr>
            <a:r>
              <a:rPr b="1" i="0" lang="ru-RU" sz="3600" u="none" cap="none" strike="noStrike">
                <a:solidFill>
                  <a:srgbClr val="00B0F0"/>
                </a:solidFill>
                <a:latin typeface="Calibri"/>
                <a:ea typeface="Calibri"/>
                <a:cs typeface="Calibri"/>
                <a:sym typeface="Calibri"/>
              </a:rPr>
              <a:t>DIGITAL BUSINESS MANAGEMENT</a:t>
            </a:r>
            <a:endParaRPr/>
          </a:p>
          <a:p>
            <a:pPr indent="0" lvl="0" marL="0" marR="0" rtl="0" algn="ctr">
              <a:lnSpc>
                <a:spcPct val="100000"/>
              </a:lnSpc>
              <a:spcBef>
                <a:spcPts val="0"/>
              </a:spcBef>
              <a:spcAft>
                <a:spcPts val="0"/>
              </a:spcAft>
              <a:buClr>
                <a:srgbClr val="0070C0"/>
              </a:buClr>
              <a:buSzPts val="3600"/>
              <a:buFont typeface="Calibri"/>
              <a:buNone/>
            </a:pPr>
            <a:r>
              <a:rPr b="1" i="0" lang="ru-RU" sz="3600" u="none" cap="none" strike="noStrike">
                <a:solidFill>
                  <a:srgbClr val="0070C0"/>
                </a:solidFill>
                <a:latin typeface="Calibri"/>
                <a:ea typeface="Calibri"/>
                <a:cs typeface="Calibri"/>
                <a:sym typeface="Calibri"/>
              </a:rPr>
              <a:t>RAQAMLI BIZNES BOSHQARUVI</a:t>
            </a:r>
            <a:endParaRPr b="1" i="0" sz="3600" u="none" cap="none" strike="noStrike">
              <a:solidFill>
                <a:srgbClr val="0070C0"/>
              </a:solidFill>
              <a:latin typeface="Times New Roman"/>
              <a:ea typeface="Times New Roman"/>
              <a:cs typeface="Times New Roman"/>
              <a:sym typeface="Times New Roman"/>
            </a:endParaRPr>
          </a:p>
        </p:txBody>
      </p:sp>
      <p:sp>
        <p:nvSpPr>
          <p:cNvPr id="89" name="Google Shape;89;p1"/>
          <p:cNvSpPr/>
          <p:nvPr/>
        </p:nvSpPr>
        <p:spPr>
          <a:xfrm>
            <a:off x="622300" y="1638300"/>
            <a:ext cx="10775043" cy="156966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3200"/>
              <a:buFont typeface="Calibri"/>
              <a:buNone/>
            </a:pPr>
            <a:r>
              <a:t/>
            </a:r>
            <a:endParaRPr b="1" i="0" sz="32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3200"/>
              <a:buFont typeface="Times New Roman"/>
              <a:buNone/>
            </a:pPr>
            <a:r>
              <a:rPr b="1" i="0" lang="ru-RU" sz="3200" u="none" cap="none" strike="noStrike">
                <a:solidFill>
                  <a:srgbClr val="FF0000"/>
                </a:solidFill>
                <a:latin typeface="Times New Roman"/>
                <a:ea typeface="Times New Roman"/>
                <a:cs typeface="Times New Roman"/>
                <a:sym typeface="Times New Roman"/>
              </a:rPr>
              <a:t>Topic</a:t>
            </a:r>
            <a:r>
              <a:rPr b="1" i="0" lang="ru-RU" sz="3200" u="none" cap="none" strike="noStrike">
                <a:solidFill>
                  <a:srgbClr val="002060"/>
                </a:solidFill>
                <a:latin typeface="Times New Roman"/>
                <a:ea typeface="Times New Roman"/>
                <a:cs typeface="Times New Roman"/>
                <a:sym typeface="Times New Roman"/>
              </a:rPr>
              <a:t> (Мавзу) # 12</a:t>
            </a:r>
            <a:endParaRPr b="1" i="0" sz="3200" u="none" cap="none" strike="noStrike">
              <a:solidFill>
                <a:srgbClr val="00206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3200"/>
              <a:buFont typeface="Times New Roman"/>
              <a:buNone/>
            </a:pPr>
            <a:r>
              <a:rPr b="1" i="0" lang="ru-RU" sz="3200" u="none" cap="none" strike="noStrike">
                <a:solidFill>
                  <a:srgbClr val="FF0000"/>
                </a:solidFill>
                <a:latin typeface="Times New Roman"/>
                <a:ea typeface="Times New Roman"/>
                <a:cs typeface="Times New Roman"/>
                <a:sym typeface="Times New Roman"/>
              </a:rPr>
              <a:t>Week</a:t>
            </a:r>
            <a:r>
              <a:rPr b="1" i="0" lang="ru-RU" sz="3200" u="none" cap="none" strike="noStrike">
                <a:solidFill>
                  <a:srgbClr val="002060"/>
                </a:solidFill>
                <a:latin typeface="Times New Roman"/>
                <a:ea typeface="Times New Roman"/>
                <a:cs typeface="Times New Roman"/>
                <a:sym typeface="Times New Roman"/>
              </a:rPr>
              <a:t> (Хафта) # 12</a:t>
            </a:r>
            <a:endParaRPr b="0" i="0" sz="3200" u="none" cap="none" strike="noStrike">
              <a:solidFill>
                <a:srgbClr val="000000"/>
              </a:solidFill>
              <a:latin typeface="Calibri"/>
              <a:ea typeface="Calibri"/>
              <a:cs typeface="Calibri"/>
              <a:sym typeface="Calibri"/>
            </a:endParaRPr>
          </a:p>
        </p:txBody>
      </p:sp>
      <p:sp>
        <p:nvSpPr>
          <p:cNvPr id="90" name="Google Shape;90;p1"/>
          <p:cNvSpPr/>
          <p:nvPr/>
        </p:nvSpPr>
        <p:spPr>
          <a:xfrm>
            <a:off x="2866768" y="4350097"/>
            <a:ext cx="7201233"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2800"/>
              <a:buFont typeface="Times New Roman"/>
              <a:buNone/>
            </a:pPr>
            <a:r>
              <a:rPr b="1" i="0" lang="ru-RU" sz="2800" u="none" cap="none" strike="noStrike">
                <a:solidFill>
                  <a:srgbClr val="002060"/>
                </a:solidFill>
                <a:latin typeface="Times New Roman"/>
                <a:ea typeface="Times New Roman"/>
                <a:cs typeface="Times New Roman"/>
                <a:sym typeface="Times New Roman"/>
              </a:rPr>
              <a:t>DSc, professor Kenjabaev Aman Turgunovich</a:t>
            </a:r>
            <a:endParaRPr b="0" i="0" sz="2800" u="none" cap="none" strike="noStrike">
              <a:solidFill>
                <a:srgbClr val="000000"/>
              </a:solidFill>
              <a:latin typeface="Calibri"/>
              <a:ea typeface="Calibri"/>
              <a:cs typeface="Calibri"/>
              <a:sym typeface="Calibri"/>
            </a:endParaRPr>
          </a:p>
        </p:txBody>
      </p:sp>
      <p:sp>
        <p:nvSpPr>
          <p:cNvPr id="91" name="Google Shape;91;p1"/>
          <p:cNvSpPr txBox="1"/>
          <p:nvPr/>
        </p:nvSpPr>
        <p:spPr>
          <a:xfrm>
            <a:off x="4203700" y="1638300"/>
            <a:ext cx="7471228"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rgbClr val="00B050"/>
              </a:solidFill>
              <a:latin typeface="Calibri"/>
              <a:ea typeface="Calibri"/>
              <a:cs typeface="Calibri"/>
              <a:sym typeface="Calibri"/>
            </a:endParaRPr>
          </a:p>
          <a:p>
            <a:pPr indent="0" lvl="0" marL="0" marR="0" rtl="0" algn="just">
              <a:spcBef>
                <a:spcPts val="0"/>
              </a:spcBef>
              <a:spcAft>
                <a:spcPts val="0"/>
              </a:spcAft>
              <a:buNone/>
            </a:pPr>
            <a:r>
              <a:rPr b="1" lang="ru-RU" sz="2400">
                <a:solidFill>
                  <a:srgbClr val="00B050"/>
                </a:solidFill>
                <a:latin typeface="Times New Roman"/>
                <a:ea typeface="Times New Roman"/>
                <a:cs typeface="Times New Roman"/>
                <a:sym typeface="Times New Roman"/>
              </a:rPr>
              <a:t>Digital innovative technologies as a driver of the development of the tourism industry in Uzbekistan.</a:t>
            </a:r>
            <a:endParaRPr sz="2400">
              <a:solidFill>
                <a:srgbClr val="00B050"/>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2400">
                <a:solidFill>
                  <a:srgbClr val="00B050"/>
                </a:solidFill>
                <a:latin typeface="Times New Roman"/>
                <a:ea typeface="Times New Roman"/>
                <a:cs typeface="Times New Roman"/>
                <a:sym typeface="Times New Roman"/>
              </a:rPr>
              <a:t>Raqamli innovatsion texnologiyalar O‘zbekistonda turizm industriyasini rivojlantirish uchun harakatlantiruvchi omil sifatida</a:t>
            </a:r>
            <a:endParaRPr sz="2400">
              <a:solidFill>
                <a:srgbClr val="00B050"/>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idx="1" type="body"/>
          </p:nvPr>
        </p:nvSpPr>
        <p:spPr>
          <a:xfrm>
            <a:off x="471055" y="304800"/>
            <a:ext cx="10882745" cy="5872163"/>
          </a:xfrm>
          <a:prstGeom prst="rect">
            <a:avLst/>
          </a:prstGeom>
          <a:noFill/>
          <a:ln>
            <a:noFill/>
          </a:ln>
        </p:spPr>
        <p:txBody>
          <a:bodyPr anchorCtr="0" anchor="t" bIns="45700" lIns="91425" spcFirstLastPara="1" rIns="91425" wrap="square" tIns="45700">
            <a:normAutofit/>
          </a:bodyPr>
          <a:lstStyle/>
          <a:p>
            <a:pPr indent="-449580" lvl="0" marL="520700" marR="69215" rtl="0" algn="just">
              <a:lnSpc>
                <a:spcPct val="90000"/>
              </a:lnSpc>
              <a:spcBef>
                <a:spcPts val="0"/>
              </a:spcBef>
              <a:spcAft>
                <a:spcPts val="0"/>
              </a:spcAft>
              <a:buClr>
                <a:schemeClr val="dk1"/>
              </a:buClr>
              <a:buSzPts val="2800"/>
              <a:buChar char="•"/>
            </a:pPr>
            <a:r>
              <a:rPr lang="ru-RU">
                <a:latin typeface="Times New Roman"/>
                <a:ea typeface="Times New Roman"/>
                <a:cs typeface="Times New Roman"/>
                <a:sym typeface="Times New Roman"/>
              </a:rPr>
              <a:t>Туризм индустриясини ривожлантириш давлат аҳамиятига молик вазифадир, чунки у турдош тармоқлар ривожланиши самараси ҳисобига ҳудудларнинг ижтимоий-иқтисодий ўсишини рағбатлантиради, шунингдек, хорижда мамлакат обрўсини шакллантиришга ёрдам беради. Мамлакатимизда қабул қилинган “2019–2025 йилларда Ўзбекистон Республикасида туризм соҳасини ривожлантириш Концепцияси”да 2019–2025 йилларда туризм соҳасини ривожлантиришда туризмни миллий иқтисодиётнинг стратегик соҳасига айлантириш, туристик хизматларни диверсификациялаш ва сифатини оширишҳамда туристик инфратузилмани, шу жумладан, хорижий сармояларни жалб қилиш ва самарали реклама-маркетинг ишларини олиб бориш эвазига такомиллаштириш орқали эришиш вазифаси қўйилди. </a:t>
            </a:r>
            <a:endParaRPr>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3"/>
          <p:cNvSpPr txBox="1"/>
          <p:nvPr>
            <p:ph idx="1" type="body"/>
          </p:nvPr>
        </p:nvSpPr>
        <p:spPr>
          <a:xfrm>
            <a:off x="838200" y="345989"/>
            <a:ext cx="10515600" cy="5830974"/>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ru-RU">
                <a:latin typeface="Times New Roman"/>
                <a:ea typeface="Times New Roman"/>
                <a:cs typeface="Times New Roman"/>
                <a:sym typeface="Times New Roman"/>
              </a:rPr>
              <a:t>	</a:t>
            </a:r>
            <a:endParaRPr/>
          </a:p>
          <a:p>
            <a:pPr indent="0" lvl="0" marL="0" rtl="0" algn="just">
              <a:lnSpc>
                <a:spcPct val="90000"/>
              </a:lnSpc>
              <a:spcBef>
                <a:spcPts val="1000"/>
              </a:spcBef>
              <a:spcAft>
                <a:spcPts val="0"/>
              </a:spcAft>
              <a:buClr>
                <a:schemeClr val="dk1"/>
              </a:buClr>
              <a:buSzPts val="3200"/>
              <a:buNone/>
            </a:pPr>
            <a:r>
              <a:rPr lang="ru-RU" sz="3200">
                <a:latin typeface="Times New Roman"/>
                <a:ea typeface="Times New Roman"/>
                <a:cs typeface="Times New Roman"/>
                <a:sym typeface="Times New Roman"/>
              </a:rPr>
              <a:t>	Мамлакатимизда туризмини ривожлантиришда рақамли маркетингдан фойдаланиш ҳамда ушбу соҳага замонавий ахборот-коммуникация технологияларини кенг жорий этиш бўйича комплекс чора-тадбирлар амалга оширилмоқда. Янги Ўзбекистоннинг тараққиёт стратегиясида Хорижий туризм бозорларида мамлакат туризм салоҳиятини тарғиб қилиш орқали Республикага ташриф буюрадиган хорижий туристлар сонини 2026 йилгача 9 млн нафарга етказиш белгиланган</a:t>
            </a:r>
            <a:r>
              <a:rPr lang="ru-RU">
                <a:latin typeface="Times New Roman"/>
                <a:ea typeface="Times New Roman"/>
                <a:cs typeface="Times New Roman"/>
                <a:sym typeface="Times New Roman"/>
              </a:rPr>
              <a: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4"/>
          <p:cNvSpPr txBox="1"/>
          <p:nvPr>
            <p:ph idx="1" type="body"/>
          </p:nvPr>
        </p:nvSpPr>
        <p:spPr>
          <a:xfrm>
            <a:off x="838200" y="568411"/>
            <a:ext cx="10515600" cy="560855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000000"/>
              </a:buClr>
              <a:buSzPts val="2800"/>
              <a:buNone/>
            </a:pPr>
            <a:r>
              <a:rPr lang="ru-RU">
                <a:solidFill>
                  <a:srgbClr val="000000"/>
                </a:solidFill>
                <a:latin typeface="Times New Roman"/>
                <a:ea typeface="Times New Roman"/>
                <a:cs typeface="Times New Roman"/>
                <a:sym typeface="Times New Roman"/>
              </a:rPr>
              <a:t>	</a:t>
            </a:r>
            <a:endParaRPr/>
          </a:p>
          <a:p>
            <a:pPr indent="0" lvl="0" marL="0" rtl="0" algn="just">
              <a:lnSpc>
                <a:spcPct val="90000"/>
              </a:lnSpc>
              <a:spcBef>
                <a:spcPts val="1000"/>
              </a:spcBef>
              <a:spcAft>
                <a:spcPts val="0"/>
              </a:spcAft>
              <a:buClr>
                <a:srgbClr val="000000"/>
              </a:buClr>
              <a:buSzPts val="3200"/>
              <a:buNone/>
            </a:pPr>
            <a:r>
              <a:rPr lang="ru-RU" sz="3200">
                <a:solidFill>
                  <a:srgbClr val="000000"/>
                </a:solidFill>
                <a:latin typeface="Times New Roman"/>
                <a:ea typeface="Times New Roman"/>
                <a:cs typeface="Times New Roman"/>
                <a:sym typeface="Times New Roman"/>
              </a:rPr>
              <a:t>	Рақамли технологиялардан фойдаланган ҳолда ушбу мақсадни амалга оширишда мақсадли бозорларда маркетинг тадқиқотларини олиб бориш, давлатлар кесимида туристик маршрутларини ишлаб чиқиш; хорижий мамлакатларда халқаро туризм кўргазма ва ярмаркаларда миллий стенд билан иштирок этиш; томошабинлар қамрови кенгбўлган оммабоп блогерлар ҳамда инфлюэнцерлар учун мамлакат бўйлаб инфо турлар ташкил қилиш асосий йўналишлар қилиб белгиланган.</a:t>
            </a:r>
            <a:endParaRPr sz="3200">
              <a:solidFill>
                <a:srgbClr val="000000"/>
              </a:solidFill>
              <a:latin typeface="Times New Roman"/>
              <a:ea typeface="Times New Roman"/>
              <a:cs typeface="Times New Roman"/>
              <a:sym typeface="Times New Roman"/>
            </a:endParaRPr>
          </a:p>
          <a:p>
            <a:pPr indent="-25400" lvl="0" marL="228600" rtl="0" algn="just">
              <a:lnSpc>
                <a:spcPct val="90000"/>
              </a:lnSpc>
              <a:spcBef>
                <a:spcPts val="1000"/>
              </a:spcBef>
              <a:spcAft>
                <a:spcPts val="0"/>
              </a:spcAft>
              <a:buClr>
                <a:schemeClr val="dk1"/>
              </a:buClr>
              <a:buSzPts val="3200"/>
              <a:buNone/>
            </a:pPr>
            <a:r>
              <a:t/>
            </a:r>
            <a:endParaRPr sz="32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5"/>
          <p:cNvSpPr txBox="1"/>
          <p:nvPr>
            <p:ph idx="1" type="body"/>
          </p:nvPr>
        </p:nvSpPr>
        <p:spPr>
          <a:xfrm>
            <a:off x="887627" y="540522"/>
            <a:ext cx="10515600" cy="5267153"/>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600"/>
              <a:buChar char="•"/>
            </a:pPr>
            <a:r>
              <a:rPr lang="ru-RU" sz="3600">
                <a:latin typeface="Times New Roman"/>
                <a:ea typeface="Times New Roman"/>
                <a:cs typeface="Times New Roman"/>
                <a:sym typeface="Times New Roman"/>
              </a:rPr>
              <a:t>Туристик маршрутдан якуний фойдаланувчи минглаб километр узоқликда бўлиши мумкинлиги сабабли, рақамли маркетинг туризм саноатида муҳим рол ўйнайди. Сўнгги ўн йил ичида халқаро майдонда рақамли маркетинг туризм соҳасида умумий маркетингнинг муҳим таркибий қисмига айланди.</a:t>
            </a:r>
            <a:endParaRPr sz="3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6"/>
          <p:cNvSpPr txBox="1"/>
          <p:nvPr>
            <p:ph idx="1" type="body"/>
          </p:nvPr>
        </p:nvSpPr>
        <p:spPr>
          <a:xfrm>
            <a:off x="460570" y="540702"/>
            <a:ext cx="10810103" cy="5608552"/>
          </a:xfrm>
          <a:prstGeom prst="rect">
            <a:avLst/>
          </a:prstGeom>
          <a:noFill/>
          <a:ln>
            <a:noFill/>
          </a:ln>
        </p:spPr>
        <p:txBody>
          <a:bodyPr anchorCtr="0" anchor="t" bIns="45700" lIns="91425" spcFirstLastPara="1" rIns="91425" wrap="square" tIns="45700">
            <a:noAutofit/>
          </a:bodyPr>
          <a:lstStyle/>
          <a:p>
            <a:pPr indent="-449580" lvl="0" marL="584200" marR="88900" rtl="0" algn="just">
              <a:lnSpc>
                <a:spcPct val="90000"/>
              </a:lnSpc>
              <a:spcBef>
                <a:spcPts val="0"/>
              </a:spcBef>
              <a:spcAft>
                <a:spcPts val="0"/>
              </a:spcAft>
              <a:buClr>
                <a:schemeClr val="dk1"/>
              </a:buClr>
              <a:buSzPts val="2800"/>
              <a:buChar char="•"/>
            </a:pPr>
            <a:r>
              <a:rPr lang="ru-RU">
                <a:latin typeface="Times New Roman"/>
                <a:ea typeface="Times New Roman"/>
                <a:cs typeface="Times New Roman"/>
                <a:sym typeface="Times New Roman"/>
              </a:rPr>
              <a:t>Туристик хизмат кўрсатиш соҳасида рақамли иқтисодиётни қўллашнинг қулайликлари қуйидагича:</a:t>
            </a:r>
            <a:endParaRPr>
              <a:latin typeface="Times New Roman"/>
              <a:ea typeface="Times New Roman"/>
              <a:cs typeface="Times New Roman"/>
              <a:sym typeface="Times New Roman"/>
            </a:endParaRPr>
          </a:p>
          <a:p>
            <a:pPr indent="-342900" lvl="0" marL="342900" marR="85090" rtl="0" algn="just">
              <a:lnSpc>
                <a:spcPct val="90000"/>
              </a:lnSpc>
              <a:spcBef>
                <a:spcPts val="1000"/>
              </a:spcBef>
              <a:spcAft>
                <a:spcPts val="0"/>
              </a:spcAft>
              <a:buClr>
                <a:schemeClr val="dk1"/>
              </a:buClr>
              <a:buSzPts val="1300"/>
              <a:buFont typeface="Calibri"/>
              <a:buAutoNum type="arabicPeriod"/>
            </a:pPr>
            <a:r>
              <a:rPr lang="ru-RU">
                <a:latin typeface="Times New Roman"/>
                <a:ea typeface="Times New Roman"/>
                <a:cs typeface="Times New Roman"/>
                <a:sym typeface="Times New Roman"/>
              </a:rPr>
              <a:t>Туристик хизматлар сотиб олиш учун харажатлар камаяди (масалан, олдиндан меҳмонхонани бронлаш, авиабилет).</a:t>
            </a:r>
            <a:endParaRPr>
              <a:latin typeface="Times New Roman"/>
              <a:ea typeface="Times New Roman"/>
              <a:cs typeface="Times New Roman"/>
              <a:sym typeface="Times New Roman"/>
            </a:endParaRPr>
          </a:p>
          <a:p>
            <a:pPr indent="-342900" lvl="0" marL="342900" marR="87630" rtl="0" algn="just">
              <a:lnSpc>
                <a:spcPct val="90000"/>
              </a:lnSpc>
              <a:spcBef>
                <a:spcPts val="1000"/>
              </a:spcBef>
              <a:spcAft>
                <a:spcPts val="0"/>
              </a:spcAft>
              <a:buClr>
                <a:schemeClr val="dk1"/>
              </a:buClr>
              <a:buSzPts val="1300"/>
              <a:buFont typeface="Calibri"/>
              <a:buAutoNum type="arabicPeriod"/>
            </a:pPr>
            <a:r>
              <a:rPr lang="ru-RU">
                <a:latin typeface="Times New Roman"/>
                <a:ea typeface="Times New Roman"/>
                <a:cs typeface="Times New Roman"/>
                <a:sym typeface="Times New Roman"/>
              </a:rPr>
              <a:t>Туристик хизматлар (Турпакетлар) ҳақида кўпроқ ва тезроқ маълумот олинади.</a:t>
            </a:r>
            <a:endParaRPr>
              <a:latin typeface="Times New Roman"/>
              <a:ea typeface="Times New Roman"/>
              <a:cs typeface="Times New Roman"/>
              <a:sym typeface="Times New Roman"/>
            </a:endParaRPr>
          </a:p>
          <a:p>
            <a:pPr indent="-342900" lvl="0" marL="342900" marR="87630" rtl="0" algn="just">
              <a:lnSpc>
                <a:spcPct val="90000"/>
              </a:lnSpc>
              <a:spcBef>
                <a:spcPts val="1000"/>
              </a:spcBef>
              <a:spcAft>
                <a:spcPts val="0"/>
              </a:spcAft>
              <a:buClr>
                <a:schemeClr val="dk1"/>
              </a:buClr>
              <a:buSzPts val="1300"/>
              <a:buFont typeface="Calibri"/>
              <a:buAutoNum type="arabicPeriod"/>
            </a:pPr>
            <a:r>
              <a:rPr lang="ru-RU">
                <a:latin typeface="Times New Roman"/>
                <a:ea typeface="Times New Roman"/>
                <a:cs typeface="Times New Roman"/>
                <a:sym typeface="Times New Roman"/>
              </a:rPr>
              <a:t>Рақамли	дунёдаги	туристик	хизматларнинг	жаҳон	бозорига	чиқиш имкониятлари катта бўлади.</a:t>
            </a:r>
            <a:endParaRPr>
              <a:latin typeface="Times New Roman"/>
              <a:ea typeface="Times New Roman"/>
              <a:cs typeface="Times New Roman"/>
              <a:sym typeface="Times New Roman"/>
            </a:endParaRPr>
          </a:p>
          <a:p>
            <a:pPr indent="-342900" lvl="0" marL="342900" marR="85090" rtl="0" algn="just">
              <a:lnSpc>
                <a:spcPct val="90000"/>
              </a:lnSpc>
              <a:spcBef>
                <a:spcPts val="1000"/>
              </a:spcBef>
              <a:spcAft>
                <a:spcPts val="0"/>
              </a:spcAft>
              <a:buClr>
                <a:schemeClr val="dk1"/>
              </a:buClr>
              <a:buSzPts val="1300"/>
              <a:buFont typeface="Calibri"/>
              <a:buAutoNum type="arabicPeriod"/>
            </a:pPr>
            <a:r>
              <a:rPr lang="ru-RU">
                <a:latin typeface="Times New Roman"/>
                <a:ea typeface="Times New Roman"/>
                <a:cs typeface="Times New Roman"/>
                <a:sym typeface="Times New Roman"/>
              </a:rPr>
              <a:t>Фидбек (туристлар фикрини)ни тез олиш ҳисобига турмаршрутлар ва хизматлар жадал такомиллаштирилади.</a:t>
            </a:r>
            <a:endParaRPr>
              <a:latin typeface="Times New Roman"/>
              <a:ea typeface="Times New Roman"/>
              <a:cs typeface="Times New Roman"/>
              <a:sym typeface="Times New Roman"/>
            </a:endParaRPr>
          </a:p>
          <a:p>
            <a:pPr indent="-342900" lvl="0" marL="342900" rtl="0" algn="just">
              <a:lnSpc>
                <a:spcPct val="56428"/>
              </a:lnSpc>
              <a:spcBef>
                <a:spcPts val="1000"/>
              </a:spcBef>
              <a:spcAft>
                <a:spcPts val="0"/>
              </a:spcAft>
              <a:buClr>
                <a:schemeClr val="dk1"/>
              </a:buClr>
              <a:buSzPts val="1300"/>
              <a:buFont typeface="Calibri"/>
              <a:buAutoNum type="arabicPeriod"/>
            </a:pPr>
            <a:r>
              <a:rPr lang="ru-RU">
                <a:latin typeface="Times New Roman"/>
                <a:ea typeface="Times New Roman"/>
                <a:cs typeface="Times New Roman"/>
                <a:sym typeface="Times New Roman"/>
              </a:rPr>
              <a:t>Хизмат кўрсатиш тезроқ, сифатлироқ, қулайроқ бўлади.</a:t>
            </a:r>
            <a:endParaRPr>
              <a:latin typeface="Times New Roman"/>
              <a:ea typeface="Times New Roman"/>
              <a:cs typeface="Times New Roman"/>
              <a:sym typeface="Times New Roman"/>
            </a:endParaRPr>
          </a:p>
          <a:p>
            <a:pPr indent="-50800" lvl="0" marL="228600" rtl="0" algn="just">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7"/>
          <p:cNvSpPr txBox="1"/>
          <p:nvPr>
            <p:ph idx="1" type="body"/>
          </p:nvPr>
        </p:nvSpPr>
        <p:spPr>
          <a:xfrm>
            <a:off x="838200" y="494270"/>
            <a:ext cx="10515600" cy="5682693"/>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ru-RU" sz="3200">
                <a:latin typeface="Times New Roman"/>
                <a:ea typeface="Times New Roman"/>
                <a:cs typeface="Times New Roman"/>
                <a:sym typeface="Times New Roman"/>
              </a:rPr>
              <a:t>Рақамли иқтисодиёт бу - гибрид иқтисодиётдир. Бу ахборот-коммуникация ва молия технологияларининг ривожланганлиги, шунингдек, биргаликда гибрид туризм ва хизмат кўрсатишдаги барча иқтисодий фаолият субъектлари – товарлар ва ҳизматлар яратиш, тақсимлаш, айирбошлаш, истеъмол қилиш жараёни объектлари, субъектларининг тўлақонли ўзаро алоқа қилиш имкониятини таъминлайдиган инфратузилма очиқлиги туфайли мавжуд бўлиши мумкин.</a:t>
            </a:r>
            <a:endParaRPr sz="32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8"/>
          <p:cNvSpPr txBox="1"/>
          <p:nvPr>
            <p:ph idx="1" type="body"/>
          </p:nvPr>
        </p:nvSpPr>
        <p:spPr>
          <a:xfrm>
            <a:off x="838200" y="543697"/>
            <a:ext cx="10515600" cy="5633266"/>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ru-RU" sz="3200">
                <a:latin typeface="Times New Roman"/>
                <a:ea typeface="Times New Roman"/>
                <a:cs typeface="Times New Roman"/>
                <a:sym typeface="Times New Roman"/>
              </a:rPr>
              <a:t>Масалан, турист авваллари ўзи боришни режалаштирган давлатга саёҳатга бормоқчи бўлиб, туроператор офисига ташриф буюради. У билан юзма-юз ўтириб турпакетлар билан танишиб чиқади ва ўзига мақул келган турпакетни нақд пулга сотиб олса, бу анъанавий иқтисод. Туроператорларнинг интернетдаги манзили орқали ўзига маъқул турпакетни танлаб, туроператор ҳисоб рақамига пулни электрон тўлов тизими орқали тўлаш ва турпакетни ва турхизматларни олиши – рақамли иқтисодиёт дейилади.</a:t>
            </a:r>
            <a:endParaRPr sz="3200">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9"/>
          <p:cNvSpPr txBox="1"/>
          <p:nvPr>
            <p:ph idx="1" type="body"/>
          </p:nvPr>
        </p:nvSpPr>
        <p:spPr>
          <a:xfrm>
            <a:off x="838200" y="667265"/>
            <a:ext cx="10515600" cy="5509698"/>
          </a:xfrm>
          <a:prstGeom prst="rect">
            <a:avLst/>
          </a:prstGeom>
          <a:noFill/>
          <a:ln>
            <a:noFill/>
          </a:ln>
        </p:spPr>
        <p:txBody>
          <a:bodyPr anchorCtr="0" anchor="t" bIns="45700" lIns="91425" spcFirstLastPara="1" rIns="91425" wrap="square" tIns="45700">
            <a:normAutofit/>
          </a:bodyPr>
          <a:lstStyle/>
          <a:p>
            <a:pPr indent="-449580" lvl="0" marL="584200" marR="81915" rtl="0" algn="just">
              <a:lnSpc>
                <a:spcPct val="90000"/>
              </a:lnSpc>
              <a:spcBef>
                <a:spcPts val="0"/>
              </a:spcBef>
              <a:spcAft>
                <a:spcPts val="0"/>
              </a:spcAft>
              <a:buClr>
                <a:schemeClr val="dk1"/>
              </a:buClr>
              <a:buSzPts val="4000"/>
              <a:buChar char="•"/>
            </a:pPr>
            <a:r>
              <a:rPr lang="ru-RU" sz="4000">
                <a:latin typeface="Times New Roman"/>
                <a:ea typeface="Times New Roman"/>
                <a:cs typeface="Times New Roman"/>
                <a:sym typeface="Times New Roman"/>
              </a:rPr>
              <a:t>туризмда рақамли иқтисодиёт 1980 йиллардан бошланган десак ҳато қилмаймиз. Сабаби, айнан шу йиллардан туроператорлар авиабилетларни, меҳмонхоналарни олдиндан бюртма бериш ва пул ўтказмалари орқали бронлаш системаларидан кенг фойдалана бошлаганлар. </a:t>
            </a:r>
            <a:endParaRPr sz="4000">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0"/>
          <p:cNvSpPr txBox="1"/>
          <p:nvPr>
            <p:ph idx="1" type="body"/>
          </p:nvPr>
        </p:nvSpPr>
        <p:spPr>
          <a:xfrm>
            <a:off x="741404" y="568411"/>
            <a:ext cx="10612395" cy="5608552"/>
          </a:xfrm>
          <a:prstGeom prst="rect">
            <a:avLst/>
          </a:prstGeom>
          <a:noFill/>
          <a:ln>
            <a:noFill/>
          </a:ln>
        </p:spPr>
        <p:txBody>
          <a:bodyPr anchorCtr="0" anchor="t" bIns="45700" lIns="91425" spcFirstLastPara="1" rIns="91425" wrap="square" tIns="45700">
            <a:normAutofit/>
          </a:bodyPr>
          <a:lstStyle/>
          <a:p>
            <a:pPr indent="-449580" lvl="0" marL="584200" marR="83185" rtl="0" algn="just">
              <a:lnSpc>
                <a:spcPct val="90000"/>
              </a:lnSpc>
              <a:spcBef>
                <a:spcPts val="0"/>
              </a:spcBef>
              <a:spcAft>
                <a:spcPts val="0"/>
              </a:spcAft>
              <a:buClr>
                <a:schemeClr val="dk1"/>
              </a:buClr>
              <a:buSzPts val="3600"/>
              <a:buChar char="•"/>
            </a:pPr>
            <a:r>
              <a:rPr lang="ru-RU" sz="3600">
                <a:latin typeface="Times New Roman"/>
                <a:ea typeface="Times New Roman"/>
                <a:cs typeface="Times New Roman"/>
                <a:sym typeface="Times New Roman"/>
              </a:rPr>
              <a:t>2017-2019 йилларда меҳмонхона бизнесида инновацияларнинг жорий қилиниши натижасида ижтимоий ва технологик ўзгаришлар кузатилди, йирик ва машҳур брендга эга бўлган меҳмонхоналар бу борада ташаббусни қўлга олганлиги сабабли, уларга катта имкониятлар борлигидир. Бу эса жаҳон меҳмонхона бизнесида қўлланалиши кутилаётган инновацияларнинг асосий йўналишларини белгилаб бермоқда. Бу йўналишлар қўйидагиларни ўз ичига олади.</a:t>
            </a:r>
            <a:endParaRPr sz="3600">
              <a:latin typeface="Times New Roman"/>
              <a:ea typeface="Times New Roman"/>
              <a:cs typeface="Times New Roman"/>
              <a:sym typeface="Times New Roman"/>
            </a:endParaRPr>
          </a:p>
          <a:p>
            <a:pPr indent="0" lvl="0" marL="228600" rtl="0" algn="l">
              <a:lnSpc>
                <a:spcPct val="90000"/>
              </a:lnSpc>
              <a:spcBef>
                <a:spcPts val="1000"/>
              </a:spcBef>
              <a:spcAft>
                <a:spcPts val="0"/>
              </a:spcAft>
              <a:buClr>
                <a:schemeClr val="dk1"/>
              </a:buClr>
              <a:buSzPts val="3600"/>
              <a:buNone/>
            </a:pPr>
            <a:r>
              <a:t/>
            </a:r>
            <a:endParaRPr sz="3600">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1"/>
          <p:cNvSpPr txBox="1"/>
          <p:nvPr>
            <p:ph idx="1" type="body"/>
          </p:nvPr>
        </p:nvSpPr>
        <p:spPr>
          <a:xfrm>
            <a:off x="815546" y="494270"/>
            <a:ext cx="10538254" cy="5682693"/>
          </a:xfrm>
          <a:prstGeom prst="rect">
            <a:avLst/>
          </a:prstGeom>
          <a:noFill/>
          <a:ln>
            <a:noFill/>
          </a:ln>
        </p:spPr>
        <p:txBody>
          <a:bodyPr anchorCtr="0" anchor="t" bIns="45700" lIns="91425" spcFirstLastPara="1" rIns="91425" wrap="square" tIns="45700">
            <a:normAutofit/>
          </a:bodyPr>
          <a:lstStyle/>
          <a:p>
            <a:pPr indent="-342900" lvl="0" marL="342900" marR="84455" rtl="0" algn="just">
              <a:lnSpc>
                <a:spcPct val="90000"/>
              </a:lnSpc>
              <a:spcBef>
                <a:spcPts val="0"/>
              </a:spcBef>
              <a:spcAft>
                <a:spcPts val="0"/>
              </a:spcAft>
              <a:buClr>
                <a:schemeClr val="dk1"/>
              </a:buClr>
              <a:buSzPts val="1300"/>
              <a:buFont typeface="Calibri"/>
              <a:buAutoNum type="arabicPeriod"/>
            </a:pPr>
            <a:r>
              <a:rPr lang="ru-RU">
                <a:latin typeface="Times New Roman"/>
                <a:ea typeface="Times New Roman"/>
                <a:cs typeface="Times New Roman"/>
                <a:sym typeface="Times New Roman"/>
              </a:rPr>
              <a:t>Меҳмонхона бизнесида янги тўлов турлари ва йиғимлар жорий қилиниши натижасида келажакда АҚШнинг туризм бозоридаги меҳмонхоналарда номерлар нархи қимматлашади. АҚШнинг йирик шаҳарлари Нью-Йорк, Чикаго ва Лос-Анжелесда ҳам йиғимлар йўлга қўйилади. Экспертлар сафар харажатларни ҳисоблаганда, ҳар эҳтимолга қарши, йиғимларни ҳам инобатга олиш кераклигини таъкидлашмоқда. Чунки, бу соҳада тўлиқ шаффофликка эришишга ҳали вақт борлигини тахмин қилинмоқда. Экспертлар фикрича бунинг яхши томони ҳам мавжуд бўлиб, номерлардаги нархни оширишдан фарқли ўлароқ, жорий қилинаётган йиғимлар бўлган меҳмонхоналарда яшаганлик учун шаҳар солиқлари олинмаслиги кўзда тутилади;</a:t>
            </a:r>
            <a:endParaRPr sz="2000">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2"/>
          <p:cNvSpPr txBox="1"/>
          <p:nvPr>
            <p:ph idx="1" type="body"/>
          </p:nvPr>
        </p:nvSpPr>
        <p:spPr>
          <a:xfrm>
            <a:off x="617838" y="469557"/>
            <a:ext cx="10735962" cy="5707406"/>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marR="83185" rtl="0" algn="just">
              <a:lnSpc>
                <a:spcPct val="90000"/>
              </a:lnSpc>
              <a:spcBef>
                <a:spcPts val="0"/>
              </a:spcBef>
              <a:spcAft>
                <a:spcPts val="0"/>
              </a:spcAft>
              <a:buClr>
                <a:schemeClr val="dk1"/>
              </a:buClr>
              <a:buSzPct val="70270"/>
              <a:buFont typeface="Calibri"/>
              <a:buAutoNum type="arabicPeriod"/>
            </a:pPr>
            <a:r>
              <a:rPr lang="ru-RU">
                <a:latin typeface="Times New Roman"/>
                <a:ea typeface="Times New Roman"/>
                <a:cs typeface="Times New Roman"/>
                <a:sym typeface="Times New Roman"/>
              </a:rPr>
              <a:t>Номерлардаги қўлланилаётган инновацион технологиялар. Машҳур “Marriott” меҳмонхонаси занжиринг бир тармоғи бошқарувчиси Эдмундсоннинг фикрича яқин келажакда меҳмонхона бизнесида "интернет-буюмлар" –“Nest” ақлли термостати ёки “Alexa” овозли ёрдамчи каби уланувчи қурилмаларга йўналтирилган сармоялар барчанинг диққатини тортади. Масалан, Marriott Samsung ва Legrand SA билан ҳамкорликда ишлаб чиққан меҳмонхона номерида мижознинг севимли сув ҳароратини эслаб қолувчи душ, оилавий суратларга алмаштириш мумкин бўлган деворий суратлар ва овозли сўровга биноан видео кўрсата олувчи дисплей ўрнатилган кўзгуларга талаб ортиб боради. Ўтган йилдан бошлаб “Marriott” меҳмонхоналарида янги турдаги номерларни жорий қилиш бошланди. Уларни биринчи бўлиб “W-Hotels” тармоғи таклиф қилди. Бу борада “Hilton” яқиндагина "ақлли номерлар"ни намойиш қилди. "Ақлли номерлар"да мобил илова ёрдамида телевизор, ёруғлик, ҳаво ҳарорати ва рақамли рамкалардаги тасвирларни бошқариш мумкин. Бу йилдан бошлаб бундай номерлар АҚШнинг йирик шаҳарларида пайдо бўлди ва барча “Hilton” меҳмонхоналарида татбиқ этилмоқда.</a:t>
            </a:r>
            <a:endParaRPr sz="2000">
              <a:latin typeface="Times New Roman"/>
              <a:ea typeface="Times New Roman"/>
              <a:cs typeface="Times New Roman"/>
              <a:sym typeface="Times New Roman"/>
            </a:endParaRPr>
          </a:p>
          <a:p>
            <a:pPr indent="-64135" lvl="0" marL="22860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3"/>
          <p:cNvSpPr txBox="1"/>
          <p:nvPr>
            <p:ph idx="1" type="body"/>
          </p:nvPr>
        </p:nvSpPr>
        <p:spPr>
          <a:xfrm>
            <a:off x="642551" y="469557"/>
            <a:ext cx="10711249" cy="5707406"/>
          </a:xfrm>
          <a:prstGeom prst="rect">
            <a:avLst/>
          </a:prstGeom>
          <a:noFill/>
          <a:ln>
            <a:noFill/>
          </a:ln>
        </p:spPr>
        <p:txBody>
          <a:bodyPr anchorCtr="0" anchor="t" bIns="45700" lIns="91425" spcFirstLastPara="1" rIns="91425" wrap="square" tIns="45700">
            <a:normAutofit/>
          </a:bodyPr>
          <a:lstStyle/>
          <a:p>
            <a:pPr indent="-449580" lvl="0" marL="584200" marR="84455" rtl="0" algn="just">
              <a:lnSpc>
                <a:spcPct val="90000"/>
              </a:lnSpc>
              <a:spcBef>
                <a:spcPts val="0"/>
              </a:spcBef>
              <a:spcAft>
                <a:spcPts val="0"/>
              </a:spcAft>
              <a:buClr>
                <a:schemeClr val="dk1"/>
              </a:buClr>
              <a:buSzPts val="2800"/>
              <a:buChar char="•"/>
            </a:pPr>
            <a:r>
              <a:rPr lang="ru-RU">
                <a:latin typeface="Times New Roman"/>
                <a:ea typeface="Times New Roman"/>
                <a:cs typeface="Times New Roman"/>
                <a:sym typeface="Times New Roman"/>
              </a:rPr>
              <a:t>2025 йилгача Ўзбекистонда инновацион технолгияларга асосланган меҳмонхоналар қурилиши жадаллик билан олиб борилади. 2019 йилда умумий хоналар сони 4664 та бўлган яна 212та янги меҳмонхоналар қурилиши белгиланган эди. Бунда талаб катта бўлган, туристлар харакати энг кўп кузатиладиган Тошкентда замонавий меҳмонхоналар (41 та), Самарқанд (30 та) ва Бухоро (29 та) шаҳарларида бунёд этилди. 2021 йилга қадар босқичма-босқич уларнинг сони ошириб борилади ва шу даврга қадар умумий хоналар сони 30 212та бўлган янги 1508та меҳмонхонага асос солинади.</a:t>
            </a:r>
            <a:endParaRPr>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graphicFrame>
        <p:nvGraphicFramePr>
          <p:cNvPr id="156" name="Google Shape;156;p14"/>
          <p:cNvGraphicFramePr/>
          <p:nvPr/>
        </p:nvGraphicFramePr>
        <p:xfrm>
          <a:off x="2286735" y="885788"/>
          <a:ext cx="3000000" cy="3000000"/>
        </p:xfrm>
        <a:graphic>
          <a:graphicData uri="http://schemas.openxmlformats.org/drawingml/2006/table">
            <a:tbl>
              <a:tblPr>
                <a:noFill/>
                <a:tableStyleId>{26C55E4D-04E3-4777-B94D-38EF5F3F759E}</a:tableStyleId>
              </a:tblPr>
              <a:tblGrid>
                <a:gridCol w="3317025"/>
                <a:gridCol w="2769900"/>
                <a:gridCol w="1969675"/>
              </a:tblGrid>
              <a:tr h="422325">
                <a:tc>
                  <a:txBody>
                    <a:bodyPr/>
                    <a:lstStyle/>
                    <a:p>
                      <a:pPr indent="0" lvl="0" marL="812165" marR="0" rtl="0" algn="l">
                        <a:lnSpc>
                          <a:spcPct val="93181"/>
                        </a:lnSpc>
                        <a:spcBef>
                          <a:spcPts val="0"/>
                        </a:spcBef>
                        <a:spcAft>
                          <a:spcPts val="0"/>
                        </a:spcAft>
                        <a:buNone/>
                      </a:pPr>
                      <a:r>
                        <a:rPr b="1" i="1" lang="ru-RU" sz="1100" u="none" cap="none" strike="noStrike">
                          <a:latin typeface="Calibri"/>
                          <a:ea typeface="Calibri"/>
                          <a:cs typeface="Calibri"/>
                          <a:sym typeface="Calibri"/>
                        </a:rPr>
                        <a:t>Кўрсаткичлар</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7E7E7E"/>
                      </a:solidFill>
                      <a:prstDash val="solid"/>
                      <a:round/>
                      <a:headEnd len="sm" w="sm" type="none"/>
                      <a:tailEnd len="sm" w="sm" type="none"/>
                    </a:lnB>
                  </a:tcPr>
                </a:tc>
                <a:tc>
                  <a:txBody>
                    <a:bodyPr/>
                    <a:lstStyle/>
                    <a:p>
                      <a:pPr indent="0" lvl="0" marL="54610" marR="0" rtl="0" algn="ctr">
                        <a:lnSpc>
                          <a:spcPct val="93181"/>
                        </a:lnSpc>
                        <a:spcBef>
                          <a:spcPts val="0"/>
                        </a:spcBef>
                        <a:spcAft>
                          <a:spcPts val="0"/>
                        </a:spcAft>
                        <a:buNone/>
                      </a:pPr>
                      <a:r>
                        <a:rPr b="1" i="1" lang="ru-RU" sz="1100" u="none" cap="none" strike="noStrike">
                          <a:latin typeface="Calibri"/>
                          <a:ea typeface="Calibri"/>
                          <a:cs typeface="Calibri"/>
                          <a:sym typeface="Calibri"/>
                        </a:rPr>
                        <a:t>Меҳмонхоналар сони</a:t>
                      </a:r>
                      <a:endParaRPr/>
                    </a:p>
                    <a:p>
                      <a:pPr indent="0" lvl="0" marL="54610" marR="0" rtl="0" algn="ctr">
                        <a:lnSpc>
                          <a:spcPct val="93181"/>
                        </a:lnSpc>
                        <a:spcBef>
                          <a:spcPts val="0"/>
                        </a:spcBef>
                        <a:spcAft>
                          <a:spcPts val="0"/>
                        </a:spcAft>
                        <a:buNone/>
                      </a:pPr>
                      <a:r>
                        <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7E7E7E"/>
                      </a:solidFill>
                      <a:prstDash val="solid"/>
                      <a:round/>
                      <a:headEnd len="sm" w="sm" type="none"/>
                      <a:tailEnd len="sm" w="sm" type="none"/>
                    </a:lnB>
                  </a:tcPr>
                </a:tc>
                <a:tc>
                  <a:txBody>
                    <a:bodyPr/>
                    <a:lstStyle/>
                    <a:p>
                      <a:pPr indent="0" lvl="0" marL="54610" marR="1905" rtl="0" algn="ctr">
                        <a:lnSpc>
                          <a:spcPct val="93181"/>
                        </a:lnSpc>
                        <a:spcBef>
                          <a:spcPts val="0"/>
                        </a:spcBef>
                        <a:spcAft>
                          <a:spcPts val="0"/>
                        </a:spcAft>
                        <a:buNone/>
                      </a:pPr>
                      <a:r>
                        <a:rPr b="1" i="1" lang="ru-RU" sz="1100" u="none" cap="none" strike="noStrike">
                          <a:latin typeface="Calibri"/>
                          <a:ea typeface="Calibri"/>
                          <a:cs typeface="Calibri"/>
                          <a:sym typeface="Calibri"/>
                        </a:rPr>
                        <a:t>Хоналар сони</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rgbClr val="7E7E7E"/>
                      </a:solidFill>
                      <a:prstDash val="solid"/>
                      <a:round/>
                      <a:headEnd len="sm" w="sm" type="none"/>
                      <a:tailEnd len="sm" w="sm" type="none"/>
                    </a:lnB>
                  </a:tcPr>
                </a:tc>
              </a:tr>
              <a:tr h="1009825">
                <a:tc>
                  <a:txBody>
                    <a:bodyPr/>
                    <a:lstStyle/>
                    <a:p>
                      <a:pPr indent="0" lvl="0" marL="0" marR="64135" rtl="0" algn="r">
                        <a:lnSpc>
                          <a:spcPct val="121818"/>
                        </a:lnSpc>
                        <a:spcBef>
                          <a:spcPts val="0"/>
                        </a:spcBef>
                        <a:spcAft>
                          <a:spcPts val="0"/>
                        </a:spcAft>
                        <a:buNone/>
                      </a:pPr>
                      <a:r>
                        <a:rPr i="1" lang="ru-RU" sz="1100" u="none" cap="none" strike="noStrike">
                          <a:latin typeface="Calibri"/>
                          <a:ea typeface="Calibri"/>
                          <a:cs typeface="Calibri"/>
                          <a:sym typeface="Calibri"/>
                        </a:rPr>
                        <a:t>Жами қурилиши кутилаётган</a:t>
                      </a:r>
                      <a:endParaRPr sz="1100" u="none" cap="none" strike="noStrike">
                        <a:latin typeface="Calibri"/>
                        <a:ea typeface="Calibri"/>
                        <a:cs typeface="Calibri"/>
                        <a:sym typeface="Calibri"/>
                      </a:endParaRPr>
                    </a:p>
                    <a:p>
                      <a:pPr indent="0" lvl="0" marL="0" marR="64135" rtl="0" algn="r">
                        <a:lnSpc>
                          <a:spcPct val="113181"/>
                        </a:lnSpc>
                        <a:spcBef>
                          <a:spcPts val="5"/>
                        </a:spcBef>
                        <a:spcAft>
                          <a:spcPts val="0"/>
                        </a:spcAft>
                        <a:buNone/>
                      </a:pPr>
                      <a:r>
                        <a:rPr i="1" lang="ru-RU" sz="1100" u="none" cap="none" strike="noStrike">
                          <a:latin typeface="Calibri"/>
                          <a:ea typeface="Calibri"/>
                          <a:cs typeface="Calibri"/>
                          <a:sym typeface="Calibri"/>
                        </a:rPr>
                        <a:t>меҳмонхоналар</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12700">
                      <a:solidFill>
                        <a:srgbClr val="7E7E7E"/>
                      </a:solidFill>
                      <a:prstDash val="solid"/>
                      <a:round/>
                      <a:headEnd len="sm" w="sm" type="none"/>
                      <a:tailEnd len="sm" w="sm" type="none"/>
                    </a:lnR>
                    <a:lnT cap="flat" cmpd="sng" w="12700">
                      <a:solidFill>
                        <a:srgbClr val="7E7E7E"/>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52070" marR="635" rtl="0" algn="ctr">
                        <a:lnSpc>
                          <a:spcPct val="121818"/>
                        </a:lnSpc>
                        <a:spcBef>
                          <a:spcPts val="0"/>
                        </a:spcBef>
                        <a:spcAft>
                          <a:spcPts val="0"/>
                        </a:spcAft>
                        <a:buNone/>
                      </a:pPr>
                      <a:r>
                        <a:rPr lang="ru-RU" sz="1100" u="none" cap="none" strike="noStrike">
                          <a:latin typeface="Calibri"/>
                          <a:ea typeface="Calibri"/>
                          <a:cs typeface="Calibri"/>
                          <a:sym typeface="Calibri"/>
                        </a:rPr>
                        <a:t>212</a:t>
                      </a:r>
                      <a:endParaRPr sz="1100" u="none" cap="none" strike="noStrike">
                        <a:latin typeface="Calibri"/>
                        <a:ea typeface="Calibri"/>
                        <a:cs typeface="Calibri"/>
                        <a:sym typeface="Calibri"/>
                      </a:endParaRPr>
                    </a:p>
                  </a:txBody>
                  <a:tcPr marT="0" marB="0" marR="0" marL="0">
                    <a:lnL cap="flat" cmpd="sng" w="12700">
                      <a:solidFill>
                        <a:srgbClr val="7E7E7E"/>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7E7E7E"/>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1F1F1"/>
                    </a:solidFill>
                  </a:tcPr>
                </a:tc>
                <a:tc>
                  <a:txBody>
                    <a:bodyPr/>
                    <a:lstStyle/>
                    <a:p>
                      <a:pPr indent="0" lvl="0" marL="54610" marR="1270" rtl="0" algn="ctr">
                        <a:lnSpc>
                          <a:spcPct val="121818"/>
                        </a:lnSpc>
                        <a:spcBef>
                          <a:spcPts val="0"/>
                        </a:spcBef>
                        <a:spcAft>
                          <a:spcPts val="0"/>
                        </a:spcAft>
                        <a:buNone/>
                      </a:pPr>
                      <a:r>
                        <a:rPr lang="ru-RU" sz="1100" u="none" cap="none" strike="noStrike">
                          <a:latin typeface="Calibri"/>
                          <a:ea typeface="Calibri"/>
                          <a:cs typeface="Calibri"/>
                          <a:sym typeface="Calibri"/>
                        </a:rPr>
                        <a:t>4664</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7E7E7E"/>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1F1F1"/>
                    </a:solidFill>
                  </a:tcPr>
                </a:tc>
              </a:tr>
              <a:tr h="503025">
                <a:tc>
                  <a:txBody>
                    <a:bodyPr/>
                    <a:lstStyle/>
                    <a:p>
                      <a:pPr indent="0" lvl="0" marL="0" marR="62864" rtl="0" algn="r">
                        <a:lnSpc>
                          <a:spcPct val="113181"/>
                        </a:lnSpc>
                        <a:spcBef>
                          <a:spcPts val="0"/>
                        </a:spcBef>
                        <a:spcAft>
                          <a:spcPts val="0"/>
                        </a:spcAft>
                        <a:buNone/>
                      </a:pPr>
                      <a:r>
                        <a:rPr i="1" lang="ru-RU" sz="1100" u="none" cap="none" strike="noStrike">
                          <a:latin typeface="Calibri"/>
                          <a:ea typeface="Calibri"/>
                          <a:cs typeface="Calibri"/>
                          <a:sym typeface="Calibri"/>
                        </a:rPr>
                        <a:t>Шу жумладан:</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12700">
                      <a:solidFill>
                        <a:srgbClr val="7E7E7E"/>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gridSpan="2">
                  <a:txBody>
                    <a:bodyPr/>
                    <a:lstStyle/>
                    <a:p>
                      <a:pPr indent="0" lvl="0" marL="0" marR="0" rtl="0" algn="l">
                        <a:lnSpc>
                          <a:spcPct val="138333"/>
                        </a:lnSpc>
                        <a:spcBef>
                          <a:spcPts val="0"/>
                        </a:spcBef>
                        <a:spcAft>
                          <a:spcPts val="0"/>
                        </a:spcAft>
                        <a:buNone/>
                      </a:pPr>
                      <a:r>
                        <a:rPr lang="ru-RU" sz="900" u="none" cap="none" strike="noStrike">
                          <a:latin typeface="Times New Roman"/>
                          <a:ea typeface="Times New Roman"/>
                          <a:cs typeface="Times New Roman"/>
                          <a:sym typeface="Times New Roman"/>
                        </a:rPr>
                        <a:t> </a:t>
                      </a:r>
                      <a:endParaRPr sz="1100" u="none" cap="none" strike="noStrike">
                        <a:latin typeface="Calibri"/>
                        <a:ea typeface="Calibri"/>
                        <a:cs typeface="Calibri"/>
                        <a:sym typeface="Calibri"/>
                      </a:endParaRPr>
                    </a:p>
                  </a:txBody>
                  <a:tcPr marT="0" marB="0" marR="0" marL="0">
                    <a:lnL cap="flat" cmpd="sng" w="12700">
                      <a:solidFill>
                        <a:srgbClr val="7E7E7E"/>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hMerge="1"/>
              </a:tr>
              <a:tr h="503025">
                <a:tc>
                  <a:txBody>
                    <a:bodyPr/>
                    <a:lstStyle/>
                    <a:p>
                      <a:pPr indent="0" lvl="0" marL="0" marR="63500" rtl="0" algn="r">
                        <a:lnSpc>
                          <a:spcPct val="113181"/>
                        </a:lnSpc>
                        <a:spcBef>
                          <a:spcPts val="0"/>
                        </a:spcBef>
                        <a:spcAft>
                          <a:spcPts val="0"/>
                        </a:spcAft>
                        <a:buNone/>
                      </a:pPr>
                      <a:r>
                        <a:rPr i="1" lang="ru-RU" sz="1100" u="none" cap="none" strike="noStrike">
                          <a:latin typeface="Calibri"/>
                          <a:ea typeface="Calibri"/>
                          <a:cs typeface="Calibri"/>
                          <a:sym typeface="Calibri"/>
                        </a:rPr>
                        <a:t>Тошкент шаҳрида</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12700">
                      <a:solidFill>
                        <a:srgbClr val="7E7E7E"/>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52070" marR="0" rtl="0" algn="ctr">
                        <a:lnSpc>
                          <a:spcPct val="113181"/>
                        </a:lnSpc>
                        <a:spcBef>
                          <a:spcPts val="0"/>
                        </a:spcBef>
                        <a:spcAft>
                          <a:spcPts val="0"/>
                        </a:spcAft>
                        <a:buNone/>
                      </a:pPr>
                      <a:r>
                        <a:rPr lang="ru-RU" sz="1100" u="none" cap="none" strike="noStrike">
                          <a:latin typeface="Calibri"/>
                          <a:ea typeface="Calibri"/>
                          <a:cs typeface="Calibri"/>
                          <a:sym typeface="Calibri"/>
                        </a:rPr>
                        <a:t>41</a:t>
                      </a:r>
                      <a:endParaRPr sz="1100" u="none" cap="none" strike="noStrike">
                        <a:latin typeface="Calibri"/>
                        <a:ea typeface="Calibri"/>
                        <a:cs typeface="Calibri"/>
                        <a:sym typeface="Calibri"/>
                      </a:endParaRPr>
                    </a:p>
                  </a:txBody>
                  <a:tcPr marT="0" marB="0" marR="0" marL="0">
                    <a:lnL cap="flat" cmpd="sng" w="12700">
                      <a:solidFill>
                        <a:srgbClr val="7E7E7E"/>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1F1F1"/>
                    </a:solidFill>
                  </a:tcPr>
                </a:tc>
                <a:tc>
                  <a:txBody>
                    <a:bodyPr/>
                    <a:lstStyle/>
                    <a:p>
                      <a:pPr indent="0" lvl="0" marL="54610" marR="1270" rtl="0" algn="ctr">
                        <a:lnSpc>
                          <a:spcPct val="113181"/>
                        </a:lnSpc>
                        <a:spcBef>
                          <a:spcPts val="0"/>
                        </a:spcBef>
                        <a:spcAft>
                          <a:spcPts val="0"/>
                        </a:spcAft>
                        <a:buNone/>
                      </a:pPr>
                      <a:r>
                        <a:rPr lang="ru-RU" sz="1100" u="none" cap="none" strike="noStrike">
                          <a:latin typeface="Calibri"/>
                          <a:ea typeface="Calibri"/>
                          <a:cs typeface="Calibri"/>
                          <a:sym typeface="Calibri"/>
                        </a:rPr>
                        <a:t>1200</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1F1F1"/>
                    </a:solidFill>
                  </a:tcPr>
                </a:tc>
              </a:tr>
              <a:tr h="503025">
                <a:tc>
                  <a:txBody>
                    <a:bodyPr/>
                    <a:lstStyle/>
                    <a:p>
                      <a:pPr indent="0" lvl="0" marL="0" marR="62864" rtl="0" algn="r">
                        <a:lnSpc>
                          <a:spcPct val="113181"/>
                        </a:lnSpc>
                        <a:spcBef>
                          <a:spcPts val="0"/>
                        </a:spcBef>
                        <a:spcAft>
                          <a:spcPts val="0"/>
                        </a:spcAft>
                        <a:buNone/>
                      </a:pPr>
                      <a:r>
                        <a:rPr i="1" lang="ru-RU" sz="1100" u="none" cap="none" strike="noStrike">
                          <a:latin typeface="Calibri"/>
                          <a:ea typeface="Calibri"/>
                          <a:cs typeface="Calibri"/>
                          <a:sym typeface="Calibri"/>
                        </a:rPr>
                        <a:t>Самарқанд шаҳрида</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12700">
                      <a:solidFill>
                        <a:srgbClr val="7E7E7E"/>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52070" marR="0" rtl="0" algn="ctr">
                        <a:lnSpc>
                          <a:spcPct val="113181"/>
                        </a:lnSpc>
                        <a:spcBef>
                          <a:spcPts val="0"/>
                        </a:spcBef>
                        <a:spcAft>
                          <a:spcPts val="0"/>
                        </a:spcAft>
                        <a:buNone/>
                      </a:pPr>
                      <a:r>
                        <a:rPr lang="ru-RU" sz="1100" u="none" cap="none" strike="noStrike">
                          <a:latin typeface="Calibri"/>
                          <a:ea typeface="Calibri"/>
                          <a:cs typeface="Calibri"/>
                          <a:sym typeface="Calibri"/>
                        </a:rPr>
                        <a:t>30</a:t>
                      </a:r>
                      <a:endParaRPr sz="1100" u="none" cap="none" strike="noStrike">
                        <a:latin typeface="Calibri"/>
                        <a:ea typeface="Calibri"/>
                        <a:cs typeface="Calibri"/>
                        <a:sym typeface="Calibri"/>
                      </a:endParaRPr>
                    </a:p>
                  </a:txBody>
                  <a:tcPr marT="0" marB="0" marR="0" marL="0">
                    <a:lnL cap="flat" cmpd="sng" w="12700">
                      <a:solidFill>
                        <a:srgbClr val="7E7E7E"/>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54610" marR="0" rtl="0" algn="ctr">
                        <a:lnSpc>
                          <a:spcPct val="113181"/>
                        </a:lnSpc>
                        <a:spcBef>
                          <a:spcPts val="0"/>
                        </a:spcBef>
                        <a:spcAft>
                          <a:spcPts val="0"/>
                        </a:spcAft>
                        <a:buNone/>
                      </a:pPr>
                      <a:r>
                        <a:rPr lang="ru-RU" sz="1100" u="none" cap="none" strike="noStrike">
                          <a:latin typeface="Calibri"/>
                          <a:ea typeface="Calibri"/>
                          <a:cs typeface="Calibri"/>
                          <a:sym typeface="Calibri"/>
                        </a:rPr>
                        <a:t>800</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503025">
                <a:tc>
                  <a:txBody>
                    <a:bodyPr/>
                    <a:lstStyle/>
                    <a:p>
                      <a:pPr indent="0" lvl="0" marL="0" marR="64135" rtl="0" algn="r">
                        <a:lnSpc>
                          <a:spcPct val="113181"/>
                        </a:lnSpc>
                        <a:spcBef>
                          <a:spcPts val="0"/>
                        </a:spcBef>
                        <a:spcAft>
                          <a:spcPts val="0"/>
                        </a:spcAft>
                        <a:buNone/>
                      </a:pPr>
                      <a:r>
                        <a:rPr i="1" lang="ru-RU" sz="1100" u="none" cap="none" strike="noStrike">
                          <a:latin typeface="Calibri"/>
                          <a:ea typeface="Calibri"/>
                          <a:cs typeface="Calibri"/>
                          <a:sym typeface="Calibri"/>
                        </a:rPr>
                        <a:t>Бухоро шаҳрида</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12700">
                      <a:solidFill>
                        <a:srgbClr val="7E7E7E"/>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52070" marR="0" rtl="0" algn="ctr">
                        <a:lnSpc>
                          <a:spcPct val="113181"/>
                        </a:lnSpc>
                        <a:spcBef>
                          <a:spcPts val="0"/>
                        </a:spcBef>
                        <a:spcAft>
                          <a:spcPts val="0"/>
                        </a:spcAft>
                        <a:buNone/>
                      </a:pPr>
                      <a:r>
                        <a:rPr lang="ru-RU" sz="1100" u="none" cap="none" strike="noStrike">
                          <a:latin typeface="Calibri"/>
                          <a:ea typeface="Calibri"/>
                          <a:cs typeface="Calibri"/>
                          <a:sym typeface="Calibri"/>
                        </a:rPr>
                        <a:t>29</a:t>
                      </a:r>
                      <a:endParaRPr sz="1100" u="none" cap="none" strike="noStrike">
                        <a:latin typeface="Calibri"/>
                        <a:ea typeface="Calibri"/>
                        <a:cs typeface="Calibri"/>
                        <a:sym typeface="Calibri"/>
                      </a:endParaRPr>
                    </a:p>
                  </a:txBody>
                  <a:tcPr marT="0" marB="0" marR="0" marL="0">
                    <a:lnL cap="flat" cmpd="sng" w="12700">
                      <a:solidFill>
                        <a:srgbClr val="7E7E7E"/>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1F1F1"/>
                    </a:solidFill>
                  </a:tcPr>
                </a:tc>
                <a:tc>
                  <a:txBody>
                    <a:bodyPr/>
                    <a:lstStyle/>
                    <a:p>
                      <a:pPr indent="0" lvl="0" marL="54610" marR="0" rtl="0" algn="ctr">
                        <a:lnSpc>
                          <a:spcPct val="113181"/>
                        </a:lnSpc>
                        <a:spcBef>
                          <a:spcPts val="0"/>
                        </a:spcBef>
                        <a:spcAft>
                          <a:spcPts val="0"/>
                        </a:spcAft>
                        <a:buNone/>
                      </a:pPr>
                      <a:r>
                        <a:rPr lang="ru-RU" sz="1100" u="none" cap="none" strike="noStrike">
                          <a:latin typeface="Calibri"/>
                          <a:ea typeface="Calibri"/>
                          <a:cs typeface="Calibri"/>
                          <a:sym typeface="Calibri"/>
                        </a:rPr>
                        <a:t>750</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1F1F1"/>
                    </a:solidFill>
                  </a:tcPr>
                </a:tc>
              </a:tr>
              <a:tr h="1004175">
                <a:tc>
                  <a:txBody>
                    <a:bodyPr/>
                    <a:lstStyle/>
                    <a:p>
                      <a:pPr indent="0" lvl="0" marL="0" marR="66040" rtl="0" algn="r">
                        <a:lnSpc>
                          <a:spcPct val="121363"/>
                        </a:lnSpc>
                        <a:spcBef>
                          <a:spcPts val="0"/>
                        </a:spcBef>
                        <a:spcAft>
                          <a:spcPts val="0"/>
                        </a:spcAft>
                        <a:buNone/>
                      </a:pPr>
                      <a:r>
                        <a:rPr i="1" lang="ru-RU" sz="1100" u="none" cap="none" strike="noStrike">
                          <a:latin typeface="Calibri"/>
                          <a:ea typeface="Calibri"/>
                          <a:cs typeface="Calibri"/>
                          <a:sym typeface="Calibri"/>
                        </a:rPr>
                        <a:t>Республикамизнинг қолган</a:t>
                      </a:r>
                      <a:endParaRPr sz="1100" u="none" cap="none" strike="noStrike">
                        <a:latin typeface="Calibri"/>
                        <a:ea typeface="Calibri"/>
                        <a:cs typeface="Calibri"/>
                        <a:sym typeface="Calibri"/>
                      </a:endParaRPr>
                    </a:p>
                    <a:p>
                      <a:pPr indent="0" lvl="0" marL="0" marR="63500" rtl="0" algn="r">
                        <a:lnSpc>
                          <a:spcPct val="112727"/>
                        </a:lnSpc>
                        <a:spcBef>
                          <a:spcPts val="0"/>
                        </a:spcBef>
                        <a:spcAft>
                          <a:spcPts val="0"/>
                        </a:spcAft>
                        <a:buNone/>
                      </a:pPr>
                      <a:r>
                        <a:rPr i="1" lang="ru-RU" sz="1100" u="none" cap="none" strike="noStrike">
                          <a:latin typeface="Calibri"/>
                          <a:ea typeface="Calibri"/>
                          <a:cs typeface="Calibri"/>
                          <a:sym typeface="Calibri"/>
                        </a:rPr>
                        <a:t>шаҳарларида</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12700">
                      <a:solidFill>
                        <a:srgbClr val="7E7E7E"/>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52070" marR="635" rtl="0" algn="ctr">
                        <a:lnSpc>
                          <a:spcPct val="121818"/>
                        </a:lnSpc>
                        <a:spcBef>
                          <a:spcPts val="0"/>
                        </a:spcBef>
                        <a:spcAft>
                          <a:spcPts val="0"/>
                        </a:spcAft>
                        <a:buNone/>
                      </a:pPr>
                      <a:r>
                        <a:rPr lang="ru-RU" sz="1100" u="none" cap="none" strike="noStrike">
                          <a:latin typeface="Calibri"/>
                          <a:ea typeface="Calibri"/>
                          <a:cs typeface="Calibri"/>
                          <a:sym typeface="Calibri"/>
                        </a:rPr>
                        <a:t>113</a:t>
                      </a:r>
                      <a:endParaRPr sz="1100" u="none" cap="none" strike="noStrike">
                        <a:latin typeface="Calibri"/>
                        <a:ea typeface="Calibri"/>
                        <a:cs typeface="Calibri"/>
                        <a:sym typeface="Calibri"/>
                      </a:endParaRPr>
                    </a:p>
                  </a:txBody>
                  <a:tcPr marT="0" marB="0" marR="0" marL="0">
                    <a:lnL cap="flat" cmpd="sng" w="12700">
                      <a:solidFill>
                        <a:srgbClr val="7E7E7E"/>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54610" marR="1270" rtl="0" algn="ctr">
                        <a:lnSpc>
                          <a:spcPct val="121818"/>
                        </a:lnSpc>
                        <a:spcBef>
                          <a:spcPts val="0"/>
                        </a:spcBef>
                        <a:spcAft>
                          <a:spcPts val="0"/>
                        </a:spcAft>
                        <a:buNone/>
                      </a:pPr>
                      <a:r>
                        <a:rPr lang="ru-RU" sz="1100" u="none" cap="none" strike="noStrike">
                          <a:latin typeface="Calibri"/>
                          <a:ea typeface="Calibri"/>
                          <a:cs typeface="Calibri"/>
                          <a:sym typeface="Calibri"/>
                        </a:rPr>
                        <a:t>1914</a:t>
                      </a:r>
                      <a:endParaRPr sz="1100" u="none" cap="none" strike="noStrike">
                        <a:latin typeface="Calibri"/>
                        <a:ea typeface="Calibri"/>
                        <a:cs typeface="Calibri"/>
                        <a:sym typeface="Calibri"/>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157" name="Google Shape;157;p14"/>
          <p:cNvSpPr/>
          <p:nvPr/>
        </p:nvSpPr>
        <p:spPr>
          <a:xfrm>
            <a:off x="1507524" y="502515"/>
            <a:ext cx="13434756" cy="292388"/>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1217C3"/>
              </a:buClr>
              <a:buSzPts val="1300"/>
              <a:buFont typeface="Arial"/>
              <a:buNone/>
            </a:pPr>
            <a:r>
              <a:rPr b="1" i="0" lang="ru-RU" sz="1300" u="none" cap="none" strike="noStrike">
                <a:solidFill>
                  <a:srgbClr val="1217C3"/>
                </a:solidFill>
                <a:latin typeface="Arial"/>
                <a:ea typeface="Arial"/>
                <a:cs typeface="Arial"/>
                <a:sym typeface="Arial"/>
              </a:rPr>
              <a:t>                2020 йилда қурилиши режалаштирилган меҳмонхоналар ва улардаги хоналар сони</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5"/>
          <p:cNvSpPr txBox="1"/>
          <p:nvPr>
            <p:ph idx="1" type="body"/>
          </p:nvPr>
        </p:nvSpPr>
        <p:spPr>
          <a:xfrm>
            <a:off x="838200" y="665018"/>
            <a:ext cx="10515600" cy="5511945"/>
          </a:xfrm>
          <a:prstGeom prst="rect">
            <a:avLst/>
          </a:prstGeom>
          <a:noFill/>
          <a:ln>
            <a:noFill/>
          </a:ln>
        </p:spPr>
        <p:txBody>
          <a:bodyPr anchorCtr="0" anchor="t" bIns="45700" lIns="91425" spcFirstLastPara="1" rIns="91425" wrap="square" tIns="45700">
            <a:normAutofit/>
          </a:bodyPr>
          <a:lstStyle/>
          <a:p>
            <a:pPr indent="-449580" lvl="0" marL="584200" marR="85725" rtl="0" algn="just">
              <a:lnSpc>
                <a:spcPct val="90000"/>
              </a:lnSpc>
              <a:spcBef>
                <a:spcPts val="0"/>
              </a:spcBef>
              <a:spcAft>
                <a:spcPts val="0"/>
              </a:spcAft>
              <a:buClr>
                <a:schemeClr val="dk1"/>
              </a:buClr>
              <a:buSzPts val="3200"/>
              <a:buChar char="•"/>
            </a:pPr>
            <a:r>
              <a:rPr lang="ru-RU" sz="3200">
                <a:latin typeface="Times New Roman"/>
                <a:ea typeface="Times New Roman"/>
                <a:cs typeface="Times New Roman"/>
                <a:sym typeface="Times New Roman"/>
              </a:rPr>
              <a:t>Шу тариқа 2021 йилга бориб Ўзбекистонда меҳмонхоналар сони 2 394 тага етади. Улардаги хоналар сони эса 50 044тани ташкил этади. 2022 йилнинг 1 январига қадар 50 мингта қўшимча меҳмонхона ўрни яратилади. Бунда 50та ўриндан кам бўлмаган уч юлдузли меҳмонхона қурган инвесторларга меҳмонхонадаги ҳар бир номерга сарфланган харажати учун 40 млн. сўм ва 100 ўриндан кам бўлмаган тўрт юлдузли меҳмонхона қурган инвесторларга меҳмонхонадаги ҳар бир номерга сарфланган харажати учун 65 млн. сўм субсидия берилди.</a:t>
            </a:r>
            <a:endParaRPr sz="3200">
              <a:latin typeface="Times New Roman"/>
              <a:ea typeface="Times New Roman"/>
              <a:cs typeface="Times New Roman"/>
              <a:sym typeface="Times New Roman"/>
            </a:endParaRPr>
          </a:p>
          <a:p>
            <a:pPr indent="-25400" lvl="0" marL="228600" rtl="0" algn="l">
              <a:lnSpc>
                <a:spcPct val="90000"/>
              </a:lnSpc>
              <a:spcBef>
                <a:spcPts val="1000"/>
              </a:spcBef>
              <a:spcAft>
                <a:spcPts val="0"/>
              </a:spcAft>
              <a:buClr>
                <a:schemeClr val="dk1"/>
              </a:buClr>
              <a:buSzPts val="3200"/>
              <a:buNone/>
            </a:pPr>
            <a:r>
              <a:t/>
            </a:r>
            <a:endParaRPr sz="3200">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6"/>
          <p:cNvSpPr txBox="1"/>
          <p:nvPr>
            <p:ph idx="1" type="body"/>
          </p:nvPr>
        </p:nvSpPr>
        <p:spPr>
          <a:xfrm>
            <a:off x="609600" y="581891"/>
            <a:ext cx="10744200" cy="5595072"/>
          </a:xfrm>
          <a:prstGeom prst="rect">
            <a:avLst/>
          </a:prstGeom>
          <a:noFill/>
          <a:ln>
            <a:noFill/>
          </a:ln>
        </p:spPr>
        <p:txBody>
          <a:bodyPr anchorCtr="0" anchor="t" bIns="45700" lIns="91425" spcFirstLastPara="1" rIns="91425" wrap="square" tIns="45700">
            <a:normAutofit/>
          </a:bodyPr>
          <a:lstStyle/>
          <a:p>
            <a:pPr indent="-449580" lvl="0" marL="584200" marR="83185" rtl="0" algn="just">
              <a:lnSpc>
                <a:spcPct val="90000"/>
              </a:lnSpc>
              <a:spcBef>
                <a:spcPts val="0"/>
              </a:spcBef>
              <a:spcAft>
                <a:spcPts val="0"/>
              </a:spcAft>
              <a:buClr>
                <a:schemeClr val="dk1"/>
              </a:buClr>
              <a:buSzPts val="3600"/>
              <a:buChar char="•"/>
            </a:pPr>
            <a:r>
              <a:rPr lang="ru-RU" sz="3600">
                <a:latin typeface="Times New Roman"/>
                <a:ea typeface="Times New Roman"/>
                <a:cs typeface="Times New Roman"/>
                <a:sym typeface="Times New Roman"/>
              </a:rPr>
              <a:t>Бундан ташқари, уч юлдузли дастлабки 50 меҳмонхонага ҳар бир номер учун йилига 200 АҚШ доллари ва тўрт юлдузли 30 меҳмонхонага ҳар бир номер учун йилига 400 АҚШ доллари миқдорида компенсация тўланади. Масалан, 100та номерга эга меҳмонхона учун бу йилига 40 минг АҚШ доллари дегани. Бундай имтиёз ҳам ҳали ҳеч қаерда таклиф қилинмаган. Бу каби яратилаётган имтиёзлар меҳмонхона индустриясига инновацияларни кенг жалб қилиш учун қўшимча имкониятларни беради.</a:t>
            </a:r>
            <a:endParaRPr sz="3600">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7"/>
          <p:cNvSpPr txBox="1"/>
          <p:nvPr>
            <p:ph idx="1" type="body"/>
          </p:nvPr>
        </p:nvSpPr>
        <p:spPr>
          <a:xfrm>
            <a:off x="803564" y="720436"/>
            <a:ext cx="10550236" cy="5456527"/>
          </a:xfrm>
          <a:prstGeom prst="rect">
            <a:avLst/>
          </a:prstGeom>
          <a:noFill/>
          <a:ln>
            <a:noFill/>
          </a:ln>
        </p:spPr>
        <p:txBody>
          <a:bodyPr anchorCtr="0" anchor="t" bIns="45700" lIns="91425" spcFirstLastPara="1" rIns="91425" wrap="square" tIns="45700">
            <a:normAutofit fontScale="92500" lnSpcReduction="10000"/>
          </a:bodyPr>
          <a:lstStyle/>
          <a:p>
            <a:pPr indent="-449580" lvl="0" marL="584200" marR="85090" rtl="0" algn="just">
              <a:lnSpc>
                <a:spcPct val="90000"/>
              </a:lnSpc>
              <a:spcBef>
                <a:spcPts val="0"/>
              </a:spcBef>
              <a:spcAft>
                <a:spcPts val="0"/>
              </a:spcAft>
              <a:buClr>
                <a:schemeClr val="dk1"/>
              </a:buClr>
              <a:buSzPct val="100000"/>
              <a:buChar char="•"/>
            </a:pPr>
            <a:r>
              <a:rPr lang="ru-RU">
                <a:latin typeface="Times New Roman"/>
                <a:ea typeface="Times New Roman"/>
                <a:cs typeface="Times New Roman"/>
                <a:sym typeface="Times New Roman"/>
              </a:rPr>
              <a:t>туризм инфратузилмасини шакллантиришда рақамли инновацион технологиялардан фойдаланишда энг аввало сўнгги йилларда бошланган ишларни давом эттиришни кўзда тутган ҳолда алоҳида эътибор қаратилиши лозим бўлган қуйидаги йўналишни белгилаб олиш мақсадга мувофиқ бўлиб, улар:</a:t>
            </a:r>
            <a:endParaRPr/>
          </a:p>
          <a:p>
            <a:pPr indent="-449580" lvl="0" marL="584200" marR="83185" rtl="0" algn="just">
              <a:lnSpc>
                <a:spcPct val="90000"/>
              </a:lnSpc>
              <a:spcBef>
                <a:spcPts val="1000"/>
              </a:spcBef>
              <a:spcAft>
                <a:spcPts val="0"/>
              </a:spcAft>
              <a:buClr>
                <a:schemeClr val="dk1"/>
              </a:buClr>
              <a:buSzPct val="100000"/>
              <a:buChar char="•"/>
            </a:pPr>
            <a:r>
              <a:rPr lang="ru-RU">
                <a:latin typeface="Times New Roman"/>
                <a:ea typeface="Times New Roman"/>
                <a:cs typeface="Times New Roman"/>
                <a:sym typeface="Times New Roman"/>
              </a:rPr>
              <a:t>-жойлаштириш воситалари бўйича, замонавий ва бренд меҳмонхоналар ҳамда хостел, оилавий меҳмон уйлари каби ҳамёнбоп жойлашув воситаларида инновацион технологияларни қўллашни тезлаштириш, шунингдек AirB&amp;B тизими бўйича квартиралар бериш механизмларини татбиқ қилиш;</a:t>
            </a:r>
            <a:endParaRPr>
              <a:latin typeface="Times New Roman"/>
              <a:ea typeface="Times New Roman"/>
              <a:cs typeface="Times New Roman"/>
              <a:sym typeface="Times New Roman"/>
            </a:endParaRPr>
          </a:p>
          <a:p>
            <a:pPr indent="-449580" lvl="0" marL="584200" marR="85090" rtl="0" algn="just">
              <a:lnSpc>
                <a:spcPct val="90000"/>
              </a:lnSpc>
              <a:spcBef>
                <a:spcPts val="1000"/>
              </a:spcBef>
              <a:spcAft>
                <a:spcPts val="0"/>
              </a:spcAft>
              <a:buClr>
                <a:schemeClr val="dk1"/>
              </a:buClr>
              <a:buSzPct val="100000"/>
              <a:buChar char="•"/>
            </a:pPr>
            <a:r>
              <a:rPr lang="ru-RU">
                <a:latin typeface="Times New Roman"/>
                <a:ea typeface="Times New Roman"/>
                <a:cs typeface="Times New Roman"/>
                <a:sym typeface="Times New Roman"/>
              </a:rPr>
              <a:t>-замонавий технологияларни транспорт логистикасига олиб кириш, туристик оқимни ошириш ва диверсификациялаш учун бир-бирини ўзаро тўлдириб турувчи ички ва ташқи транспорт турларини ҳисобга олган ҳолда, ягона, хавфсиз ва инновацион транспорт логистикасини ривожлантириш;</a:t>
            </a:r>
            <a:endParaRPr>
              <a:latin typeface="Times New Roman"/>
              <a:ea typeface="Times New Roman"/>
              <a:cs typeface="Times New Roman"/>
              <a:sym typeface="Times New Roman"/>
            </a:endParaRPr>
          </a:p>
          <a:p>
            <a:pPr indent="-285115" lvl="0" marL="584200" marR="85090" rtl="0" algn="just">
              <a:lnSpc>
                <a:spcPct val="90000"/>
              </a:lnSpc>
              <a:spcBef>
                <a:spcPts val="10"/>
              </a:spcBef>
              <a:spcAft>
                <a:spcPts val="0"/>
              </a:spcAft>
              <a:buClr>
                <a:schemeClr val="dk1"/>
              </a:buClr>
              <a:buSzPct val="100000"/>
              <a:buNone/>
            </a:pPr>
            <a:r>
              <a:t/>
            </a:r>
            <a:endParaRPr>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8"/>
          <p:cNvSpPr txBox="1"/>
          <p:nvPr>
            <p:ph idx="1" type="body"/>
          </p:nvPr>
        </p:nvSpPr>
        <p:spPr>
          <a:xfrm>
            <a:off x="581891" y="471055"/>
            <a:ext cx="10855036" cy="5705908"/>
          </a:xfrm>
          <a:prstGeom prst="rect">
            <a:avLst/>
          </a:prstGeom>
          <a:noFill/>
          <a:ln>
            <a:noFill/>
          </a:ln>
        </p:spPr>
        <p:txBody>
          <a:bodyPr anchorCtr="0" anchor="t" bIns="45700" lIns="91425" spcFirstLastPara="1" rIns="91425" wrap="square" tIns="45700">
            <a:normAutofit fontScale="92500" lnSpcReduction="20000"/>
          </a:bodyPr>
          <a:lstStyle/>
          <a:p>
            <a:pPr indent="-449580" lvl="0" marL="584200" marR="85725" rtl="0" algn="just">
              <a:lnSpc>
                <a:spcPct val="90000"/>
              </a:lnSpc>
              <a:spcBef>
                <a:spcPts val="0"/>
              </a:spcBef>
              <a:spcAft>
                <a:spcPts val="0"/>
              </a:spcAft>
              <a:buClr>
                <a:schemeClr val="dk1"/>
              </a:buClr>
              <a:buSzPct val="100000"/>
              <a:buChar char="•"/>
            </a:pPr>
            <a:r>
              <a:rPr lang="ru-RU">
                <a:latin typeface="Times New Roman"/>
                <a:ea typeface="Times New Roman"/>
                <a:cs typeface="Times New Roman"/>
                <a:sym typeface="Times New Roman"/>
              </a:rPr>
              <a:t>-амалий ахборот-маълумотномалар орқали маданий мерос субъектлари бўйича, сайёҳлар учун тизимни яратиш, смарт-туризм технологияларини татбиқ қилиш, турникетлар ва видеокузатувлар тизимларини ўрнатиш орқали маданий мерос субъектлари, музейлар, театрлар, бадиий галереялар фаолияти самарадорлигини ошириш;</a:t>
            </a:r>
            <a:endParaRPr>
              <a:latin typeface="Times New Roman"/>
              <a:ea typeface="Times New Roman"/>
              <a:cs typeface="Times New Roman"/>
              <a:sym typeface="Times New Roman"/>
            </a:endParaRPr>
          </a:p>
          <a:p>
            <a:pPr indent="-449580" lvl="0" marL="584200" marR="84455" rtl="0" algn="just">
              <a:lnSpc>
                <a:spcPct val="90000"/>
              </a:lnSpc>
              <a:spcBef>
                <a:spcPts val="1000"/>
              </a:spcBef>
              <a:spcAft>
                <a:spcPts val="0"/>
              </a:spcAft>
              <a:buClr>
                <a:schemeClr val="dk1"/>
              </a:buClr>
              <a:buSzPct val="100000"/>
              <a:buChar char="•"/>
            </a:pPr>
            <a:r>
              <a:rPr lang="ru-RU">
                <a:latin typeface="Times New Roman"/>
                <a:ea typeface="Times New Roman"/>
                <a:cs typeface="Times New Roman"/>
                <a:sym typeface="Times New Roman"/>
              </a:rPr>
              <a:t>-туризм "монетизацияси" бўйича, энг аввало авиаташувлар, жойлашув воситалари хизматлари, сайёҳларнинг овқатланишини ташкиллаштириш, маданий- кўнгилочар тадбирлар ва ишлаб чиқарилаётган сувенир маҳсулотлар учун мослашувчан нарх сиёсатини ўрнатиш орқали туризм "монетизацияси"ни ошириш;</a:t>
            </a:r>
            <a:endParaRPr>
              <a:latin typeface="Times New Roman"/>
              <a:ea typeface="Times New Roman"/>
              <a:cs typeface="Times New Roman"/>
              <a:sym typeface="Times New Roman"/>
            </a:endParaRPr>
          </a:p>
          <a:p>
            <a:pPr indent="-449580" lvl="0" marL="584200" marR="81915" rtl="0" algn="just">
              <a:lnSpc>
                <a:spcPct val="90000"/>
              </a:lnSpc>
              <a:spcBef>
                <a:spcPts val="1000"/>
              </a:spcBef>
              <a:spcAft>
                <a:spcPts val="0"/>
              </a:spcAft>
              <a:buClr>
                <a:schemeClr val="dk1"/>
              </a:buClr>
              <a:buSzPct val="100000"/>
              <a:buChar char="•"/>
            </a:pPr>
            <a:r>
              <a:rPr lang="ru-RU">
                <a:latin typeface="Times New Roman"/>
                <a:ea typeface="Times New Roman"/>
                <a:cs typeface="Times New Roman"/>
                <a:sym typeface="Times New Roman"/>
              </a:rPr>
              <a:t>-туризмда рақамли инновацион технологияларни самарали қўллаш масалаларини ўрганиш бўйича республика гуруҳини тузиш ва йил давомида маҳаллий вазирлик ва идоралар мутахассисларига туристик сектор экспертлари ҳамда вакиллари билан бирга вазиятни яхшилаб ўрганиш ва туризмда инновацияларни қўлашга тўсқинлик қилаётган муаммолар ечимини топишга доир аниқ таклифлар акс этган норматив-ҳуқуқий ҳужжатлар лойиҳаларини ишлаб чиқиш лозим.</a:t>
            </a:r>
            <a:endParaRPr>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9"/>
          <p:cNvSpPr txBox="1"/>
          <p:nvPr>
            <p:ph idx="1" type="body"/>
          </p:nvPr>
        </p:nvSpPr>
        <p:spPr>
          <a:xfrm>
            <a:off x="720436" y="415636"/>
            <a:ext cx="10633364" cy="5761327"/>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ru-RU">
                <a:latin typeface="Times New Roman"/>
                <a:ea typeface="Times New Roman"/>
                <a:cs typeface="Times New Roman"/>
                <a:sym typeface="Times New Roman"/>
              </a:rPr>
              <a:t>Кўпгина мамлакатлар, масалан, Бразилия, Эквадор, Боливия, Австралия, АҚШ, Андорра, Агрентина, Греция, Кения ва Япония туристларни қизиқтириш ва келажакда саёҳатни режалаштиришни рағбатлантириш учун виртуал турлар ва ижтимоий медиа компаниялари ёрдамида “рақамли туризм”ни ривожлантира бошлади. Шунингдек, сайёҳлик йўналишларини оммалаштириш учун қизиқарли блоглар, веб-сайтлар ва платформалар пайдо бўлди, жумладан, коуч тоурисм (диван) туризми – Чили ҳақидаги бир қатор мақолалар ва тўпламлар (озиқ- овқатдан тортиб мамлакат ҳақидаги китобларга ва дастурларга қадар), Аргентина платформалари (360), Пуерто Рико (виртуал саёҳат ва Зоом воситасида), Эквадор (мамлакатни маҳаллий, минтақавий ва глобал миқёсда тарғиб қилиш учун рақамли платформа) кабилар ишга солинган.</a:t>
            </a:r>
            <a:endParaRPr>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0"/>
          <p:cNvSpPr txBox="1"/>
          <p:nvPr>
            <p:ph idx="1" type="body"/>
          </p:nvPr>
        </p:nvSpPr>
        <p:spPr>
          <a:xfrm>
            <a:off x="803563" y="471055"/>
            <a:ext cx="10633364" cy="5789036"/>
          </a:xfrm>
          <a:prstGeom prst="rect">
            <a:avLst/>
          </a:prstGeom>
          <a:noFill/>
          <a:ln>
            <a:noFill/>
          </a:ln>
        </p:spPr>
        <p:txBody>
          <a:bodyPr anchorCtr="0" anchor="t" bIns="45700" lIns="91425" spcFirstLastPara="1" rIns="91425" wrap="square" tIns="45700">
            <a:normAutofit lnSpcReduction="10000"/>
          </a:bodyPr>
          <a:lstStyle/>
          <a:p>
            <a:pPr indent="-449580" lvl="0" marL="520700" marR="71755" rtl="0" algn="just">
              <a:lnSpc>
                <a:spcPct val="90000"/>
              </a:lnSpc>
              <a:spcBef>
                <a:spcPts val="0"/>
              </a:spcBef>
              <a:spcAft>
                <a:spcPts val="0"/>
              </a:spcAft>
              <a:buClr>
                <a:schemeClr val="dk1"/>
              </a:buClr>
              <a:buSzPts val="3200"/>
              <a:buChar char="•"/>
            </a:pPr>
            <a:r>
              <a:rPr lang="ru-RU" sz="3200">
                <a:latin typeface="Times New Roman"/>
                <a:ea typeface="Times New Roman"/>
                <a:cs typeface="Times New Roman"/>
                <a:sym typeface="Times New Roman"/>
              </a:rPr>
              <a:t>Австралия, Бразилия, Сингапур, Кариб денгизи мамлакатлари, Янги Зеландия, Эквадор, Чили, Аргентина ва Филиппин янги, трансформациялашган туризм соҳаси учун кадрлар тайёрлаш, кичик ва ўрта бизнес ва туризм соҳасида ишлайдиган одамларга инқироздан чиқиб олиш учун ёрдам бериш мақсадида масофавий ўқитиш курслари ташкил этилди. АҚШда зарар кўрган туристик компаниялар, хусусан, меҳмонхона бизнеси вакилларига тезда иш топишга имкон берадиган платформа яратилди. Таиланд, Филиппин, Колумбия ва Бельгия пандемиядан зарар кўрган маҳаллий ишлаб чиқарувчиларга тезлик билан ўз бизнесини тиклашга имкон берадиган платформалар яратдилар.</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1"/>
          <p:cNvSpPr txBox="1"/>
          <p:nvPr>
            <p:ph idx="1" type="body"/>
          </p:nvPr>
        </p:nvSpPr>
        <p:spPr>
          <a:xfrm>
            <a:off x="720436" y="360218"/>
            <a:ext cx="10633364" cy="5650490"/>
          </a:xfrm>
          <a:prstGeom prst="rect">
            <a:avLst/>
          </a:prstGeom>
          <a:noFill/>
          <a:ln>
            <a:noFill/>
          </a:ln>
        </p:spPr>
        <p:txBody>
          <a:bodyPr anchorCtr="0" anchor="t" bIns="45700" lIns="91425" spcFirstLastPara="1" rIns="91425" wrap="square" tIns="45700">
            <a:normAutofit/>
          </a:bodyPr>
          <a:lstStyle/>
          <a:p>
            <a:pPr indent="-449580" lvl="0" marL="520700" marR="71120" rtl="0" algn="just">
              <a:lnSpc>
                <a:spcPct val="90000"/>
              </a:lnSpc>
              <a:spcBef>
                <a:spcPts val="0"/>
              </a:spcBef>
              <a:spcAft>
                <a:spcPts val="0"/>
              </a:spcAft>
              <a:buClr>
                <a:schemeClr val="dk1"/>
              </a:buClr>
              <a:buSzPts val="2800"/>
              <a:buChar char="•"/>
            </a:pPr>
            <a:r>
              <a:rPr lang="ru-RU">
                <a:latin typeface="Times New Roman"/>
                <a:ea typeface="Times New Roman"/>
                <a:cs typeface="Times New Roman"/>
                <a:sym typeface="Times New Roman"/>
              </a:rPr>
              <a:t>Ўзбекистон Республикаси Туризм ва маданий мерос вазирлиги Ахборот технологиялари ва коммуникацияларини ривожлантириш вазирлиги ва Ички ишлар вазирлиги билан биргаликда электрон меҳмонхонанинг автоматлаштирилган ахборот тизимини ишлаб чиқди. Мазкур тизим ишга туширилгач, давлат бошқаруви органларига ҳисобот тақдим этишни ҳужжатлаштириш бекор қилинди.</a:t>
            </a:r>
            <a:endParaRPr/>
          </a:p>
          <a:p>
            <a:pPr indent="-449580" lvl="0" marL="520700" marR="71755" rtl="0" algn="just">
              <a:lnSpc>
                <a:spcPct val="90000"/>
              </a:lnSpc>
              <a:spcBef>
                <a:spcPts val="1000"/>
              </a:spcBef>
              <a:spcAft>
                <a:spcPts val="0"/>
              </a:spcAft>
              <a:buClr>
                <a:schemeClr val="dk1"/>
              </a:buClr>
              <a:buSzPts val="2800"/>
              <a:buChar char="•"/>
            </a:pPr>
            <a:r>
              <a:rPr lang="ru-RU">
                <a:latin typeface="Times New Roman"/>
                <a:ea typeface="Times New Roman"/>
                <a:cs typeface="Times New Roman"/>
                <a:sym typeface="Times New Roman"/>
              </a:rPr>
              <a:t>Яна бир лойиҳа доирасида “Ўзбекистон Пасс” – ягона дисконт картаси жорий этишдан иборат бўлиб, карта сайёҳлик ҳудудларига ташриф буюриш, болалар, ёшлар, кекса фуқаролар, ногиронлар, кўп болали оилалар ва давлат сектори ходимлари учун меҳмонхоналарда, курортларда ва дам олиш жойларида яшаш учун имтиёзли шароитлар ва чегирмалар тақдим этиши кўзда тутилган.</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22"/>
          <p:cNvSpPr txBox="1"/>
          <p:nvPr>
            <p:ph idx="1" type="body"/>
          </p:nvPr>
        </p:nvSpPr>
        <p:spPr>
          <a:xfrm>
            <a:off x="803564" y="415636"/>
            <a:ext cx="10550236" cy="5761327"/>
          </a:xfrm>
          <a:prstGeom prst="rect">
            <a:avLst/>
          </a:prstGeom>
          <a:noFill/>
          <a:ln>
            <a:noFill/>
          </a:ln>
        </p:spPr>
        <p:txBody>
          <a:bodyPr anchorCtr="0" anchor="t" bIns="45700" lIns="91425" spcFirstLastPara="1" rIns="91425" wrap="square" tIns="45700">
            <a:normAutofit fontScale="85000" lnSpcReduction="20000"/>
          </a:bodyPr>
          <a:lstStyle/>
          <a:p>
            <a:pPr indent="-449580" lvl="0" marL="520700" marR="71755" rtl="0" algn="just">
              <a:lnSpc>
                <a:spcPct val="90000"/>
              </a:lnSpc>
              <a:spcBef>
                <a:spcPts val="0"/>
              </a:spcBef>
              <a:spcAft>
                <a:spcPts val="0"/>
              </a:spcAft>
              <a:buClr>
                <a:schemeClr val="dk1"/>
              </a:buClr>
              <a:buSzPct val="100000"/>
              <a:buChar char="•"/>
            </a:pPr>
            <a:r>
              <a:rPr lang="ru-RU">
                <a:latin typeface="Times New Roman"/>
                <a:ea typeface="Times New Roman"/>
                <a:cs typeface="Times New Roman"/>
                <a:sym typeface="Times New Roman"/>
              </a:rPr>
              <a:t>Ўзбекистон туризм соҳасида ҳам бу борада жиддий ижобий ўзгаришлар рўй бермоқда. Бир қатор мамлакатлар фуқаролари учун визаларни бекор қилиш, меҳмонхоналар қуриш ва янги йўналишларни ривожлантириш билан биргаликда мамлакатимизга келган саёҳатчилар учун қулайлик яратувчи инновацион ечимларни жорий этишга ҳам катта эътибор қаратилмоқда. туризм соҳасида қуйидаги онлайн хизматлари кенг тарқалган:</a:t>
            </a:r>
            <a:endParaRPr/>
          </a:p>
          <a:p>
            <a:pPr indent="-342900" lvl="0" marL="342900" marR="74930" rtl="0" algn="just">
              <a:lnSpc>
                <a:spcPct val="90000"/>
              </a:lnSpc>
              <a:spcBef>
                <a:spcPts val="1000"/>
              </a:spcBef>
              <a:spcAft>
                <a:spcPts val="0"/>
              </a:spcAft>
              <a:buClr>
                <a:schemeClr val="dk1"/>
              </a:buClr>
              <a:buSzPct val="76470"/>
              <a:buFont typeface="Cambria"/>
              <a:buChar char="–"/>
            </a:pPr>
            <a:r>
              <a:rPr lang="ru-RU">
                <a:latin typeface="Times New Roman"/>
                <a:ea typeface="Times New Roman"/>
                <a:cs typeface="Times New Roman"/>
                <a:sym typeface="Times New Roman"/>
              </a:rPr>
              <a:t>авиа, темир йўл, автобус ва автомобил маршрутлари бўйича билетларни онлайн усулда заказ қилиш ва сотиб олиш;</a:t>
            </a:r>
            <a:endParaRPr sz="2000">
              <a:latin typeface="Times New Roman"/>
              <a:ea typeface="Times New Roman"/>
              <a:cs typeface="Times New Roman"/>
              <a:sym typeface="Times New Roman"/>
            </a:endParaRPr>
          </a:p>
          <a:p>
            <a:pPr indent="-342900" lvl="0" marL="342900" rtl="0" algn="just">
              <a:lnSpc>
                <a:spcPct val="90000"/>
              </a:lnSpc>
              <a:spcBef>
                <a:spcPts val="1000"/>
              </a:spcBef>
              <a:spcAft>
                <a:spcPts val="0"/>
              </a:spcAft>
              <a:buClr>
                <a:schemeClr val="dk1"/>
              </a:buClr>
              <a:buSzPct val="76470"/>
              <a:buFont typeface="Cambria"/>
              <a:buChar char="–"/>
            </a:pPr>
            <a:r>
              <a:rPr lang="ru-RU">
                <a:latin typeface="Times New Roman"/>
                <a:ea typeface="Times New Roman"/>
                <a:cs typeface="Times New Roman"/>
                <a:sym typeface="Times New Roman"/>
              </a:rPr>
              <a:t>туризм бўйича онлайн маслаҳат бериш хизматлари;</a:t>
            </a:r>
            <a:endParaRPr sz="2000">
              <a:latin typeface="Times New Roman"/>
              <a:ea typeface="Times New Roman"/>
              <a:cs typeface="Times New Roman"/>
              <a:sym typeface="Times New Roman"/>
            </a:endParaRPr>
          </a:p>
          <a:p>
            <a:pPr indent="-342900" lvl="0" marL="342900" rtl="0" algn="just">
              <a:lnSpc>
                <a:spcPct val="90000"/>
              </a:lnSpc>
              <a:spcBef>
                <a:spcPts val="1000"/>
              </a:spcBef>
              <a:spcAft>
                <a:spcPts val="0"/>
              </a:spcAft>
              <a:buClr>
                <a:schemeClr val="dk1"/>
              </a:buClr>
              <a:buSzPct val="76470"/>
              <a:buFont typeface="Cambria"/>
              <a:buChar char="–"/>
            </a:pPr>
            <a:r>
              <a:rPr lang="ru-RU">
                <a:latin typeface="Times New Roman"/>
                <a:ea typeface="Times New Roman"/>
                <a:cs typeface="Times New Roman"/>
                <a:sym typeface="Times New Roman"/>
              </a:rPr>
              <a:t>автомобилларни онлайн ижарага бериш хизмати;</a:t>
            </a:r>
            <a:endParaRPr sz="2000">
              <a:latin typeface="Times New Roman"/>
              <a:ea typeface="Times New Roman"/>
              <a:cs typeface="Times New Roman"/>
              <a:sym typeface="Times New Roman"/>
            </a:endParaRPr>
          </a:p>
          <a:p>
            <a:pPr indent="-342900" lvl="0" marL="342900" marR="75565" rtl="0" algn="just">
              <a:lnSpc>
                <a:spcPct val="90000"/>
              </a:lnSpc>
              <a:spcBef>
                <a:spcPts val="1000"/>
              </a:spcBef>
              <a:spcAft>
                <a:spcPts val="0"/>
              </a:spcAft>
              <a:buClr>
                <a:schemeClr val="dk1"/>
              </a:buClr>
              <a:buSzPct val="76470"/>
              <a:buFont typeface="Cambria"/>
              <a:buChar char="–"/>
            </a:pPr>
            <a:r>
              <a:rPr lang="ru-RU">
                <a:latin typeface="Times New Roman"/>
                <a:ea typeface="Times New Roman"/>
                <a:cs typeface="Times New Roman"/>
                <a:sym typeface="Times New Roman"/>
              </a:rPr>
              <a:t>саёҳатларга, махсус турларга ва кўргазмаларга заказлар бериш ва уларни сотиб олиш бўйича хизматлар;</a:t>
            </a:r>
            <a:endParaRPr sz="2000">
              <a:latin typeface="Times New Roman"/>
              <a:ea typeface="Times New Roman"/>
              <a:cs typeface="Times New Roman"/>
              <a:sym typeface="Times New Roman"/>
            </a:endParaRPr>
          </a:p>
          <a:p>
            <a:pPr indent="-342900" lvl="0" marL="342900" marR="72390" rtl="0" algn="just">
              <a:lnSpc>
                <a:spcPct val="90000"/>
              </a:lnSpc>
              <a:spcBef>
                <a:spcPts val="1000"/>
              </a:spcBef>
              <a:spcAft>
                <a:spcPts val="0"/>
              </a:spcAft>
              <a:buClr>
                <a:schemeClr val="dk1"/>
              </a:buClr>
              <a:buSzPct val="76470"/>
              <a:buFont typeface="Cambria"/>
              <a:buChar char="–"/>
            </a:pPr>
            <a:r>
              <a:rPr lang="ru-RU">
                <a:latin typeface="Times New Roman"/>
                <a:ea typeface="Times New Roman"/>
                <a:cs typeface="Times New Roman"/>
                <a:sym typeface="Times New Roman"/>
              </a:rPr>
              <a:t>билетларнинг, турларнинг ва турли хилдаги саёҳатларнинг калъкуляциясини электрон усулда тақдим қилишнинг онлайн сервислари;</a:t>
            </a:r>
            <a:endParaRPr sz="2000">
              <a:latin typeface="Times New Roman"/>
              <a:ea typeface="Times New Roman"/>
              <a:cs typeface="Times New Roman"/>
              <a:sym typeface="Times New Roman"/>
            </a:endParaRPr>
          </a:p>
          <a:p>
            <a:pPr indent="-342900" lvl="0" marL="342900" rtl="0" algn="just">
              <a:lnSpc>
                <a:spcPct val="90000"/>
              </a:lnSpc>
              <a:spcBef>
                <a:spcPts val="1000"/>
              </a:spcBef>
              <a:spcAft>
                <a:spcPts val="0"/>
              </a:spcAft>
              <a:buClr>
                <a:schemeClr val="dk1"/>
              </a:buClr>
              <a:buSzPct val="76470"/>
              <a:buFont typeface="Cambria"/>
              <a:buChar char="–"/>
            </a:pPr>
            <a:r>
              <a:rPr lang="ru-RU">
                <a:latin typeface="Times New Roman"/>
                <a:ea typeface="Times New Roman"/>
                <a:cs typeface="Times New Roman"/>
                <a:sym typeface="Times New Roman"/>
              </a:rPr>
              <a:t>онлайн усулда меҳмонхоналарни заказ қилиш хизматлари;</a:t>
            </a:r>
            <a:endParaRPr sz="2000">
              <a:latin typeface="Times New Roman"/>
              <a:ea typeface="Times New Roman"/>
              <a:cs typeface="Times New Roman"/>
              <a:sym typeface="Times New Roman"/>
            </a:endParaRPr>
          </a:p>
          <a:p>
            <a:pPr indent="-342900" lvl="0" marL="342900" marR="74930" rtl="0" algn="just">
              <a:lnSpc>
                <a:spcPct val="90000"/>
              </a:lnSpc>
              <a:spcBef>
                <a:spcPts val="1000"/>
              </a:spcBef>
              <a:spcAft>
                <a:spcPts val="0"/>
              </a:spcAft>
              <a:buClr>
                <a:schemeClr val="dk1"/>
              </a:buClr>
              <a:buSzPct val="76470"/>
              <a:buFont typeface="Cambria"/>
              <a:buChar char="–"/>
            </a:pPr>
            <a:r>
              <a:rPr lang="ru-RU">
                <a:latin typeface="Times New Roman"/>
                <a:ea typeface="Times New Roman"/>
                <a:cs typeface="Times New Roman"/>
                <a:sym typeface="Times New Roman"/>
              </a:rPr>
              <a:t>шаҳарлар, музейлар ва кўргазмаларга виртуал саёҳатлар уюштириш сервислари ва бошқалар.</a:t>
            </a:r>
            <a:endParaRPr sz="2000">
              <a:latin typeface="Times New Roman"/>
              <a:ea typeface="Times New Roman"/>
              <a:cs typeface="Times New Roman"/>
              <a:sym typeface="Times New Roman"/>
            </a:endParaRPr>
          </a:p>
          <a:p>
            <a:pPr indent="-298450" lvl="0" marL="520700" marR="71755" rtl="0" algn="just">
              <a:lnSpc>
                <a:spcPct val="90000"/>
              </a:lnSpc>
              <a:spcBef>
                <a:spcPts val="5"/>
              </a:spcBef>
              <a:spcAft>
                <a:spcPts val="0"/>
              </a:spcAft>
              <a:buClr>
                <a:schemeClr val="dk1"/>
              </a:buClr>
              <a:buSzPct val="100000"/>
              <a:buNone/>
            </a:pPr>
            <a:r>
              <a:t/>
            </a:r>
            <a:endParaRPr>
              <a:latin typeface="Times New Roman"/>
              <a:ea typeface="Times New Roman"/>
              <a:cs typeface="Times New Roman"/>
              <a:sym typeface="Times New Roman"/>
            </a:endParaRPr>
          </a:p>
          <a:p>
            <a:pPr indent="-7747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3"/>
          <p:cNvSpPr txBox="1"/>
          <p:nvPr>
            <p:ph idx="1" type="body"/>
          </p:nvPr>
        </p:nvSpPr>
        <p:spPr>
          <a:xfrm>
            <a:off x="637309" y="471054"/>
            <a:ext cx="10633364" cy="5650490"/>
          </a:xfrm>
          <a:prstGeom prst="rect">
            <a:avLst/>
          </a:prstGeom>
          <a:noFill/>
          <a:ln>
            <a:noFill/>
          </a:ln>
        </p:spPr>
        <p:txBody>
          <a:bodyPr anchorCtr="0" anchor="t" bIns="45700" lIns="91425" spcFirstLastPara="1" rIns="91425" wrap="square" tIns="45700">
            <a:normAutofit fontScale="77500" lnSpcReduction="20000"/>
          </a:bodyPr>
          <a:lstStyle/>
          <a:p>
            <a:pPr indent="-449580" lvl="0" marL="520700" marR="71120" rtl="0" algn="just">
              <a:lnSpc>
                <a:spcPct val="90000"/>
              </a:lnSpc>
              <a:spcBef>
                <a:spcPts val="0"/>
              </a:spcBef>
              <a:spcAft>
                <a:spcPts val="0"/>
              </a:spcAft>
              <a:buClr>
                <a:schemeClr val="dk1"/>
              </a:buClr>
              <a:buSzPct val="100000"/>
              <a:buChar char="•"/>
            </a:pPr>
            <a:r>
              <a:rPr lang="ru-RU">
                <a:latin typeface="Times New Roman"/>
                <a:ea typeface="Times New Roman"/>
                <a:cs typeface="Times New Roman"/>
                <a:sym typeface="Times New Roman"/>
              </a:rPr>
              <a:t>Ўзбекистон Республикаси Туризм ва маданий мерос вазирлиги Ахборот технологиялари ва коммуникацияларини ривожлантириш вазирлиги ва Ички ишлар вазирлиги билан биргаликда электрон меҳмонхонанинг автоматлаштирилган ахборот тизимини ишлаб чиқди. Мазкур тизим ишга туширилгач, давлат бошқаруви органларига ҳисобот тақдим этишни ҳужжатлаштириш бекор қилинди.</a:t>
            </a:r>
            <a:endParaRPr/>
          </a:p>
          <a:p>
            <a:pPr indent="-449580" lvl="0" marL="520700" marR="71755" rtl="0" algn="just">
              <a:lnSpc>
                <a:spcPct val="90000"/>
              </a:lnSpc>
              <a:spcBef>
                <a:spcPts val="1000"/>
              </a:spcBef>
              <a:spcAft>
                <a:spcPts val="0"/>
              </a:spcAft>
              <a:buClr>
                <a:schemeClr val="dk1"/>
              </a:buClr>
              <a:buSzPct val="100000"/>
              <a:buChar char="•"/>
            </a:pPr>
            <a:r>
              <a:rPr lang="ru-RU">
                <a:latin typeface="Times New Roman"/>
                <a:ea typeface="Times New Roman"/>
                <a:cs typeface="Times New Roman"/>
                <a:sym typeface="Times New Roman"/>
              </a:rPr>
              <a:t>Яна бир лойиҳа доирасида “Ўзбекистон Пасс” – ягона дисконт картаси жорий этишдан иборат бўлиб, карта сайёҳлик ҳудудларига ташриф буюриш, болалар, ёшлар, кекса фуқаролар, ногиронлар, кўп болали оилалар ва давлат сектори ходимлари учун меҳмонхоналарда, курортларда ва дам олиш жойларида яшаш учун имтиёзли шароитлар ва чегирмалар тақдим этиши кўзда тутилган.</a:t>
            </a:r>
            <a:endParaRPr/>
          </a:p>
          <a:p>
            <a:pPr indent="-449580" lvl="0" marL="520700" marR="70485" rtl="0" algn="just">
              <a:lnSpc>
                <a:spcPct val="90000"/>
              </a:lnSpc>
              <a:spcBef>
                <a:spcPts val="1000"/>
              </a:spcBef>
              <a:spcAft>
                <a:spcPts val="0"/>
              </a:spcAft>
              <a:buClr>
                <a:schemeClr val="dk1"/>
              </a:buClr>
              <a:buSzPct val="100000"/>
              <a:buChar char="•"/>
            </a:pPr>
            <a:r>
              <a:rPr lang="ru-RU">
                <a:latin typeface="Times New Roman"/>
                <a:ea typeface="Times New Roman"/>
                <a:cs typeface="Times New Roman"/>
                <a:sym typeface="Times New Roman"/>
              </a:rPr>
              <a:t>Меҳмонхоналарни миллий онлайн брон қилиш “MyBooking” тизими ҳақида ҳам таъкидлаб ўтиш керак. Бу тизим орқали туристлар бир неча дақиқада хонани брон қилишлари ва меҳмонхонада яшаш учун пул тўлашлари мумкин. Тизим VISA ва MasterCard карталаридан, шунингдек, мослашувчан чегирмалар тизимидан фойдаланади – бу омиллар нақд пулсиз тўловларнинг ўсишини рағбатлантиради. УзCард хизматидан фойдаланиш ва миллий валютада тўловларни қабул қилиш имконияти ички туризмни қўллаб-қувватлаш, хизмат сафарларини ташкил этишда қулай восита бўлиб хизмат қилади.</a:t>
            </a:r>
            <a:endParaRPr/>
          </a:p>
          <a:p>
            <a:pPr indent="-90804" lvl="0" marL="22860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4"/>
          <p:cNvSpPr txBox="1"/>
          <p:nvPr>
            <p:ph idx="1" type="body"/>
          </p:nvPr>
        </p:nvSpPr>
        <p:spPr>
          <a:xfrm>
            <a:off x="838200" y="554182"/>
            <a:ext cx="10515600" cy="5622781"/>
          </a:xfrm>
          <a:prstGeom prst="rect">
            <a:avLst/>
          </a:prstGeom>
          <a:noFill/>
          <a:ln>
            <a:noFill/>
          </a:ln>
        </p:spPr>
        <p:txBody>
          <a:bodyPr anchorCtr="0" anchor="t" bIns="45700" lIns="91425" spcFirstLastPara="1" rIns="91425" wrap="square" tIns="45700">
            <a:normAutofit/>
          </a:bodyPr>
          <a:lstStyle/>
          <a:p>
            <a:pPr indent="-449580" lvl="0" marL="520700" marR="68580" rtl="0" algn="just">
              <a:lnSpc>
                <a:spcPct val="90000"/>
              </a:lnSpc>
              <a:spcBef>
                <a:spcPts val="0"/>
              </a:spcBef>
              <a:spcAft>
                <a:spcPts val="0"/>
              </a:spcAft>
              <a:buClr>
                <a:schemeClr val="dk1"/>
              </a:buClr>
              <a:buSzPts val="2800"/>
              <a:buChar char="•"/>
            </a:pPr>
            <a:r>
              <a:rPr lang="ru-RU">
                <a:latin typeface="Times New Roman"/>
                <a:ea typeface="Times New Roman"/>
                <a:cs typeface="Times New Roman"/>
                <a:sym typeface="Times New Roman"/>
              </a:rPr>
              <a:t>Иқтисодиётни рақамлаштириш туризм соҳаси учун учун янги имкониятлар ва истиқболларни очади. Рақамли технологиялардан фойдаланиш туризмга харажатларни	камайтириш,	компаниялар самарадорлиги	ва  рақобатбардошлигини ошириш, рақамли товар ва хизматлар бозорида ўз ўрнини эгаллаш учун янги турдаги туристик маҳсулотларни чиқариш имконини беради. Шу билан бирга, инвестицияларни излаш, туристик фаолият субъектларининг рақамли трансформация шароитида муваффақиятли ҳаракат қилиш имконини берувчи янги ваколатларини шакллантириш билан боғлиқ янги муаммолар ҳам вужудга келади. Бу соҳада туристик фаолият билан шуғулланувчи хусусий тадбиркорларни давлат томонидан қўллаб-қувватлаш тизимини шакллантириш зарур.</a:t>
            </a:r>
            <a:endParaRPr>
              <a:latin typeface="Times New Roman"/>
              <a:ea typeface="Times New Roman"/>
              <a:cs typeface="Times New Roman"/>
              <a:sym typeface="Times New Roman"/>
            </a:endParaRPr>
          </a:p>
          <a:p>
            <a:pPr indent="-50800" lvl="0" marL="228600" rtl="0" algn="just">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5"/>
          <p:cNvSpPr txBox="1"/>
          <p:nvPr/>
        </p:nvSpPr>
        <p:spPr>
          <a:xfrm>
            <a:off x="0" y="0"/>
            <a:ext cx="11686784" cy="4723216"/>
          </a:xfrm>
          <a:prstGeom prst="rect">
            <a:avLst/>
          </a:prstGeom>
          <a:noFill/>
          <a:ln>
            <a:noFill/>
          </a:ln>
        </p:spPr>
        <p:txBody>
          <a:bodyPr anchorCtr="0" anchor="t" bIns="45700" lIns="91425" spcFirstLastPara="1" rIns="91425" wrap="square" tIns="45700">
            <a:spAutoFit/>
          </a:bodyPr>
          <a:lstStyle/>
          <a:p>
            <a:pPr indent="449580" lvl="0" marL="0" marR="0" rtl="0" algn="just">
              <a:lnSpc>
                <a:spcPct val="107000"/>
              </a:lnSpc>
              <a:spcBef>
                <a:spcPts val="0"/>
              </a:spcBef>
              <a:spcAft>
                <a:spcPts val="0"/>
              </a:spcAft>
              <a:buNone/>
            </a:pPr>
            <a:r>
              <a:rPr b="0" i="0" lang="ru-RU" sz="1800" u="none" cap="none" strike="noStrike">
                <a:solidFill>
                  <a:srgbClr val="000000"/>
                </a:solidFill>
                <a:latin typeface="Times New Roman"/>
                <a:ea typeface="Times New Roman"/>
                <a:cs typeface="Times New Roman"/>
                <a:sym typeface="Times New Roman"/>
              </a:rPr>
              <a:t>                                      </a:t>
            </a:r>
            <a:r>
              <a:rPr b="1" i="0" lang="ru-RU" sz="1800" u="none" cap="none" strike="noStrike">
                <a:solidFill>
                  <a:srgbClr val="000000"/>
                </a:solidFill>
                <a:latin typeface="Times New Roman"/>
                <a:ea typeface="Times New Roman"/>
                <a:cs typeface="Times New Roman"/>
                <a:sym typeface="Times New Roman"/>
              </a:rPr>
              <a:t>Фойдаланилган адабиётлар </a:t>
            </a:r>
            <a:endParaRPr sz="1800">
              <a:solidFill>
                <a:srgbClr val="000000"/>
              </a:solidFill>
              <a:latin typeface="Times New Roman"/>
              <a:ea typeface="Times New Roman"/>
              <a:cs typeface="Times New Roman"/>
              <a:sym typeface="Times New Roman"/>
            </a:endParaRPr>
          </a:p>
          <a:p>
            <a:pPr indent="-342900" lvl="0" marL="342900" marR="84455" rtl="0" algn="just">
              <a:spcBef>
                <a:spcPts val="800"/>
              </a:spcBef>
              <a:spcAft>
                <a:spcPts val="0"/>
              </a:spcAft>
              <a:buClr>
                <a:schemeClr val="dk1"/>
              </a:buClr>
              <a:buSzPts val="1300"/>
              <a:buFont typeface="Calibri"/>
              <a:buAutoNum type="arabicPeriod"/>
            </a:pPr>
            <a:r>
              <a:rPr lang="ru-RU" sz="1400">
                <a:solidFill>
                  <a:schemeClr val="dk1"/>
                </a:solidFill>
                <a:latin typeface="Times New Roman"/>
                <a:ea typeface="Times New Roman"/>
                <a:cs typeface="Times New Roman"/>
                <a:sym typeface="Times New Roman"/>
              </a:rPr>
              <a:t>  Ўзбекистон Республикаси Президентининг 2018 йил 19-февралдаги “Ахборот технологиялари ва коммуникациялари  соҳасини янада такомиллаштириш чора- тадбирлари тўғрисида”ги фармони. </a:t>
            </a:r>
            <a:r>
              <a:rPr lang="ru-RU" sz="14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www.</a:t>
            </a:r>
            <a:r>
              <a:rPr lang="ru-RU" sz="1400">
                <a:solidFill>
                  <a:schemeClr val="dk1"/>
                </a:solidFill>
                <a:latin typeface="Times New Roman"/>
                <a:ea typeface="Times New Roman"/>
                <a:cs typeface="Times New Roman"/>
                <a:sym typeface="Times New Roman"/>
              </a:rPr>
              <a:t> lex.uz.</a:t>
            </a:r>
            <a:endParaRPr sz="1400">
              <a:solidFill>
                <a:schemeClr val="dk1"/>
              </a:solidFill>
              <a:latin typeface="Times New Roman"/>
              <a:ea typeface="Times New Roman"/>
              <a:cs typeface="Times New Roman"/>
              <a:sym typeface="Times New Roman"/>
            </a:endParaRPr>
          </a:p>
          <a:p>
            <a:pPr indent="-342900" lvl="0" marL="342900" marR="85725" rtl="0" algn="just">
              <a:spcBef>
                <a:spcPts val="0"/>
              </a:spcBef>
              <a:spcAft>
                <a:spcPts val="0"/>
              </a:spcAft>
              <a:buClr>
                <a:schemeClr val="dk1"/>
              </a:buClr>
              <a:buSzPts val="1300"/>
              <a:buFont typeface="Calibri"/>
              <a:buAutoNum type="arabicPeriod"/>
            </a:pPr>
            <a:r>
              <a:rPr lang="ru-RU" sz="1400">
                <a:solidFill>
                  <a:schemeClr val="dk1"/>
                </a:solidFill>
                <a:latin typeface="Times New Roman"/>
                <a:ea typeface="Times New Roman"/>
                <a:cs typeface="Times New Roman"/>
                <a:sym typeface="Times New Roman"/>
              </a:rPr>
              <a:t>Ўзбекистон Республикаси Президентининг “Ўзбекистон Республикасида рақамли иқтисодни ривожлантириш чора-тадбирлари тўғрисида”ги ПҚ-3832 03 қарори. </a:t>
            </a:r>
            <a:r>
              <a:rPr lang="ru-RU" sz="14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www.</a:t>
            </a:r>
            <a:r>
              <a:rPr lang="ru-RU" sz="1400">
                <a:solidFill>
                  <a:schemeClr val="dk1"/>
                </a:solidFill>
                <a:latin typeface="Times New Roman"/>
                <a:ea typeface="Times New Roman"/>
                <a:cs typeface="Times New Roman"/>
                <a:sym typeface="Times New Roman"/>
              </a:rPr>
              <a:t> lex.uz.</a:t>
            </a:r>
            <a:endParaRPr sz="1400">
              <a:solidFill>
                <a:schemeClr val="dk1"/>
              </a:solidFill>
              <a:latin typeface="Times New Roman"/>
              <a:ea typeface="Times New Roman"/>
              <a:cs typeface="Times New Roman"/>
              <a:sym typeface="Times New Roman"/>
            </a:endParaRPr>
          </a:p>
          <a:p>
            <a:pPr indent="0" lvl="0" marL="12700" marR="0" rtl="0" algn="just">
              <a:lnSpc>
                <a:spcPct val="78214"/>
              </a:lnSpc>
              <a:spcBef>
                <a:spcPts val="0"/>
              </a:spcBef>
              <a:spcAft>
                <a:spcPts val="0"/>
              </a:spcAft>
              <a:buNone/>
            </a:pPr>
            <a:r>
              <a:rPr lang="ru-RU" sz="1400">
                <a:solidFill>
                  <a:schemeClr val="dk1"/>
                </a:solidFill>
                <a:latin typeface="Times New Roman"/>
                <a:ea typeface="Times New Roman"/>
                <a:cs typeface="Times New Roman"/>
                <a:sym typeface="Times New Roman"/>
              </a:rPr>
              <a:t>  3.    Жамият ва инновациялар – Общество и инновации – Society and innovations Issue – 3 № 3 (2022) / ISSN 2181-1415</a:t>
            </a:r>
            <a:endParaRPr sz="1400">
              <a:solidFill>
                <a:schemeClr val="dk1"/>
              </a:solidFill>
              <a:latin typeface="Times New Roman"/>
              <a:ea typeface="Times New Roman"/>
              <a:cs typeface="Times New Roman"/>
              <a:sym typeface="Times New Roman"/>
            </a:endParaRPr>
          </a:p>
          <a:p>
            <a:pPr indent="0" lvl="0" marL="115570" marR="0" rtl="0" algn="just">
              <a:spcBef>
                <a:spcPts val="0"/>
              </a:spcBef>
              <a:spcAft>
                <a:spcPts val="0"/>
              </a:spcAft>
              <a:buNone/>
            </a:pPr>
            <a:r>
              <a:rPr lang="ru-RU" sz="1400">
                <a:solidFill>
                  <a:schemeClr val="dk1"/>
                </a:solidFill>
                <a:latin typeface="Times New Roman"/>
                <a:ea typeface="Times New Roman"/>
                <a:cs typeface="Times New Roman"/>
                <a:sym typeface="Times New Roman"/>
              </a:rPr>
              <a:t>4. </a:t>
            </a:r>
            <a:r>
              <a:rPr lang="ru-RU" sz="1400" u="sng">
                <a:solidFill>
                  <a:schemeClr val="dk1"/>
                </a:solidFill>
                <a:latin typeface="Times New Roman"/>
                <a:ea typeface="Times New Roman"/>
                <a:cs typeface="Times New Roman"/>
                <a:sym typeface="Times New Roman"/>
                <a:hlinkClick r:id="rId5">
                  <a:extLst>
                    <a:ext uri="{A12FA001-AC4F-418D-AE19-62706E023703}">
                      <ahyp:hlinkClr val="tx"/>
                    </a:ext>
                  </a:extLst>
                </a:hlinkClick>
              </a:rPr>
              <a:t>http://iqtisodiyot.tsue.uz</a:t>
            </a:r>
            <a:r>
              <a:rPr lang="ru-RU" sz="1400">
                <a:solidFill>
                  <a:schemeClr val="dk1"/>
                </a:solidFill>
                <a:latin typeface="Times New Roman"/>
                <a:ea typeface="Times New Roman"/>
                <a:cs typeface="Times New Roman"/>
                <a:sym typeface="Times New Roman"/>
              </a:rPr>
              <a:t> 2/2020 </a:t>
            </a:r>
            <a:endParaRPr sz="1400">
              <a:solidFill>
                <a:schemeClr val="dk1"/>
              </a:solidFill>
              <a:latin typeface="Times New Roman"/>
              <a:ea typeface="Times New Roman"/>
              <a:cs typeface="Times New Roman"/>
              <a:sym typeface="Times New Roman"/>
            </a:endParaRPr>
          </a:p>
          <a:p>
            <a:pPr indent="0" lvl="0" marL="115570" marR="0" rtl="0" algn="just">
              <a:spcBef>
                <a:spcPts val="0"/>
              </a:spcBef>
              <a:spcAft>
                <a:spcPts val="0"/>
              </a:spcAft>
              <a:buNone/>
            </a:pPr>
            <a:r>
              <a:rPr lang="ru-RU" sz="1400">
                <a:solidFill>
                  <a:schemeClr val="dk1"/>
                </a:solidFill>
                <a:latin typeface="Times New Roman"/>
                <a:ea typeface="Times New Roman"/>
                <a:cs typeface="Times New Roman"/>
                <a:sym typeface="Times New Roman"/>
              </a:rPr>
              <a:t>5. Богомазова И.В., Аноприева Е.В., Климова Т.Б. Цифровая экономика в индустрии туризма и гостеприимства: тенденции и перспективы // Сервис в России и за рубежом. 2019. Том 13, № 3 (85).</a:t>
            </a:r>
            <a:endParaRPr sz="1400">
              <a:solidFill>
                <a:schemeClr val="dk1"/>
              </a:solidFill>
              <a:latin typeface="Times New Roman"/>
              <a:ea typeface="Times New Roman"/>
              <a:cs typeface="Times New Roman"/>
              <a:sym typeface="Times New Roman"/>
            </a:endParaRPr>
          </a:p>
          <a:p>
            <a:pPr indent="449580" lvl="0" marL="0" marR="0" rtl="0" algn="just">
              <a:lnSpc>
                <a:spcPct val="107000"/>
              </a:lnSpc>
              <a:spcBef>
                <a:spcPts val="0"/>
              </a:spcBef>
              <a:spcAft>
                <a:spcPts val="0"/>
              </a:spcAft>
              <a:buNone/>
            </a:pPr>
            <a:r>
              <a:rPr lang="ru-RU" sz="1400">
                <a:solidFill>
                  <a:schemeClr val="dk1"/>
                </a:solidFill>
                <a:latin typeface="Times New Roman"/>
                <a:ea typeface="Times New Roman"/>
                <a:cs typeface="Times New Roman"/>
                <a:sym typeface="Times New Roman"/>
              </a:rPr>
              <a:t>6.Kenjabaev A.T., Karimova Z.X. Information and communication texnologies as an important factor of economic development of Uzbekistan.L Association  1901 ”SEPIKE” (http:// www.worldcat.org/title/journal-lassociation-1901-sepike/oclc/878956792&amp;referer=brief results). Page 78-81.</a:t>
            </a:r>
            <a:endParaRPr/>
          </a:p>
          <a:p>
            <a:pPr indent="449580" lvl="0" marL="0" marR="0" rtl="0" algn="just">
              <a:lnSpc>
                <a:spcPct val="107000"/>
              </a:lnSpc>
              <a:spcBef>
                <a:spcPts val="800"/>
              </a:spcBef>
              <a:spcAft>
                <a:spcPts val="0"/>
              </a:spcAft>
              <a:buNone/>
            </a:pPr>
            <a:r>
              <a:rPr lang="ru-RU" sz="1400">
                <a:solidFill>
                  <a:schemeClr val="dk1"/>
                </a:solidFill>
                <a:latin typeface="Times New Roman"/>
                <a:ea typeface="Times New Roman"/>
                <a:cs typeface="Times New Roman"/>
                <a:sym typeface="Times New Roman"/>
              </a:rPr>
              <a:t>7.Кенжабаев А.Т., Икрамов М.М. Перспективы развития ИКТ и электронное правительство в экономике Узбекистана.Экономика, статистика и информатика. Вестник УМО №2, 2015г., стр. 221-224, http:// www.umo.mesi.ru/.	</a:t>
            </a:r>
            <a:endParaRPr sz="1400">
              <a:solidFill>
                <a:schemeClr val="dk1"/>
              </a:solidFill>
              <a:latin typeface="Times New Roman"/>
              <a:ea typeface="Times New Roman"/>
              <a:cs typeface="Times New Roman"/>
              <a:sym typeface="Times New Roman"/>
            </a:endParaRPr>
          </a:p>
          <a:p>
            <a:pPr indent="449580" lvl="0" marL="0" marR="0" rtl="0" algn="just">
              <a:lnSpc>
                <a:spcPct val="107000"/>
              </a:lnSpc>
              <a:spcBef>
                <a:spcPts val="800"/>
              </a:spcBef>
              <a:spcAft>
                <a:spcPts val="0"/>
              </a:spcAft>
              <a:buNone/>
            </a:pPr>
            <a:r>
              <a:rPr lang="ru-RU" sz="1400">
                <a:solidFill>
                  <a:schemeClr val="dk1"/>
                </a:solidFill>
                <a:latin typeface="Times New Roman"/>
                <a:ea typeface="Times New Roman"/>
                <a:cs typeface="Times New Roman"/>
                <a:sym typeface="Times New Roman"/>
              </a:rPr>
              <a:t>8.Гулямов С.С., Кенжабаев А.Т.,  Рясова С.Е., Якубов У.К., Джуманиязова М.Ю. Компьютерные информационные технологии. Учебник. Т:,- 2021 г.,- 435 стр.</a:t>
            </a:r>
            <a:endParaRPr/>
          </a:p>
          <a:p>
            <a:pPr indent="0" lvl="0" marL="0" marR="0" rtl="0" algn="just">
              <a:spcBef>
                <a:spcPts val="800"/>
              </a:spcBef>
              <a:spcAft>
                <a:spcPts val="0"/>
              </a:spcAft>
              <a:buNone/>
            </a:pPr>
            <a:r>
              <a:rPr lang="ru-RU" sz="1400">
                <a:solidFill>
                  <a:schemeClr val="dk1"/>
                </a:solidFill>
                <a:latin typeface="Times New Roman"/>
                <a:ea typeface="Times New Roman"/>
                <a:cs typeface="Times New Roman"/>
                <a:sym typeface="Times New Roman"/>
              </a:rPr>
              <a:t>          9.Кенжабаев А.Т., Абдуллаев М. Х. Современное содержание и концепция цифровой экономики. Журнал “Экономика и бизнес” теория и практика № 9-1 (79), 2021 год.		</a:t>
            </a:r>
            <a:endParaRPr sz="1400">
              <a:solidFill>
                <a:schemeClr val="dk1"/>
              </a:solidFill>
              <a:latin typeface="Times New Roman"/>
              <a:ea typeface="Times New Roman"/>
              <a:cs typeface="Times New Roman"/>
              <a:sym typeface="Times New Roman"/>
            </a:endParaRPr>
          </a:p>
          <a:p>
            <a:pPr indent="-449580" lvl="0" marL="449580" marR="0" rtl="0" algn="just">
              <a:lnSpc>
                <a:spcPct val="107000"/>
              </a:lnSpc>
              <a:spcBef>
                <a:spcPts val="0"/>
              </a:spcBef>
              <a:spcAft>
                <a:spcPts val="0"/>
              </a:spcAft>
              <a:buClr>
                <a:schemeClr val="dk1"/>
              </a:buClr>
              <a:buSzPts val="1400"/>
              <a:buFont typeface="Arial"/>
              <a:buChar char="•"/>
            </a:pPr>
            <a:r>
              <a:rPr lang="ru-RU" sz="1400">
                <a:solidFill>
                  <a:schemeClr val="dk1"/>
                </a:solidFill>
                <a:latin typeface="Times New Roman"/>
                <a:ea typeface="Times New Roman"/>
                <a:cs typeface="Times New Roman"/>
                <a:sym typeface="Times New Roman"/>
              </a:rPr>
              <a:t>10.Aman Kenjabaev, Azamat Davletyarov, Dilmurod Suyunov. Digitalization of the economy: concepts, problems and implementation strategy. Spectrum Journal of Innovation, Reforms and Development Volume 12, Feb., 2023 ISSN (E): 2751-1731 Website: www.sjird.journalspark.org.</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ctr">
              <a:lnSpc>
                <a:spcPct val="90000"/>
              </a:lnSpc>
              <a:spcBef>
                <a:spcPts val="1000"/>
              </a:spcBef>
              <a:spcAft>
                <a:spcPts val="0"/>
              </a:spcAft>
              <a:buClr>
                <a:schemeClr val="dk1"/>
              </a:buClr>
              <a:buSzPts val="2800"/>
              <a:buChar char="•"/>
            </a:pPr>
            <a:r>
              <a:rPr b="1" lang="ru-RU">
                <a:latin typeface="Times New Roman"/>
                <a:ea typeface="Times New Roman"/>
                <a:cs typeface="Times New Roman"/>
                <a:sym typeface="Times New Roman"/>
              </a:rPr>
              <a:t>E’TIBORINGIZ UCHUN RAXMAT</a:t>
            </a:r>
            <a:endParaRPr b="1">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2020-08-14T21:05:39Z</dcterms:created>
  <dc:creator>Asus</dc:creator>
</cp:coreProperties>
</file>