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3" r:id="rId1"/>
  </p:sldMasterIdLst>
  <p:sldIdLst>
    <p:sldId id="256" r:id="rId2"/>
    <p:sldId id="313" r:id="rId3"/>
    <p:sldId id="296" r:id="rId4"/>
    <p:sldId id="297" r:id="rId5"/>
    <p:sldId id="295" r:id="rId6"/>
    <p:sldId id="298" r:id="rId7"/>
    <p:sldId id="300" r:id="rId8"/>
    <p:sldId id="304" r:id="rId9"/>
    <p:sldId id="305" r:id="rId10"/>
    <p:sldId id="312" r:id="rId11"/>
    <p:sldId id="278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7949" autoAdjust="0"/>
    <p:restoredTop sz="94660"/>
  </p:normalViewPr>
  <p:slideViewPr>
    <p:cSldViewPr snapToGrid="0">
      <p:cViewPr>
        <p:scale>
          <a:sx n="66" d="100"/>
          <a:sy n="66" d="100"/>
        </p:scale>
        <p:origin x="-780" y="-2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58129" y="434162"/>
            <a:ext cx="11075745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963168" y="1820206"/>
            <a:ext cx="103632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963168" y="3685032"/>
            <a:ext cx="103632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25.05.2019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70560" y="530352"/>
            <a:ext cx="1091184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25.05.2019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58129" y="434163"/>
            <a:ext cx="11075745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4459" y="4928616"/>
            <a:ext cx="1091184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4459" y="5624484"/>
            <a:ext cx="1091184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25.05.2019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3" y="530352"/>
            <a:ext cx="524256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340480" y="530352"/>
            <a:ext cx="524256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25.05.2019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09632" y="579438"/>
            <a:ext cx="524256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202892" y="579438"/>
            <a:ext cx="524256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809632" y="1447800"/>
            <a:ext cx="524256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202892" y="1447800"/>
            <a:ext cx="524256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25.05.2019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25.05.2019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25.05.2019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85045" y="533400"/>
            <a:ext cx="39624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7385129" y="1447802"/>
            <a:ext cx="39624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015163" y="930144"/>
            <a:ext cx="6168212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25.05.2019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8534401" y="434162"/>
            <a:ext cx="3099473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5012056"/>
            <a:ext cx="109728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8616949" y="533400"/>
            <a:ext cx="298704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25.05.2019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61973" y="435768"/>
            <a:ext cx="7900416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70560" y="530352"/>
            <a:ext cx="1091184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25.05.2019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533405"/>
            <a:ext cx="26416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711200" y="533403"/>
            <a:ext cx="79248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25.05.2019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pPr/>
              <a:t>25.05.2019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165289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58129" y="434162"/>
            <a:ext cx="11075745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670560" y="4985590"/>
            <a:ext cx="1091184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670560" y="530352"/>
            <a:ext cx="1091184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5035104" y="6111876"/>
            <a:ext cx="3048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FD79D0AC-9F07-4C5A-976A-DB433970471A}" type="datetimeFigureOut">
              <a:rPr lang="ru-RU" smtClean="0"/>
              <a:pPr/>
              <a:t>25.05.2019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8083104" y="6111876"/>
            <a:ext cx="3048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11131104" y="6111876"/>
            <a:ext cx="609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  <p:sldLayoutId id="2147483715" r:id="rId12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6693" y="1001783"/>
            <a:ext cx="10945503" cy="263856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5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5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4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4000" dirty="0" smtClean="0">
                <a:solidFill>
                  <a:srgbClr val="0070C0"/>
                </a:solidFill>
              </a:rPr>
              <a:t>Oliy kinеmatik juftlardagi ishqalanish. Mashina va mеxanizmlarning  foydali ish koeffisiеnti</a:t>
            </a:r>
            <a:r>
              <a:rPr lang="en-US" sz="4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6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6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6700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7515" y="2708379"/>
            <a:ext cx="10276313" cy="3803177"/>
          </a:xfrm>
        </p:spPr>
        <p:txBody>
          <a:bodyPr>
            <a:normAutofit/>
          </a:bodyPr>
          <a:lstStyle/>
          <a:p>
            <a:pPr algn="ctr">
              <a:buFont typeface="Wingdings" panose="05000000000000000000" pitchFamily="2" charset="2"/>
              <a:buChar char="Ø"/>
              <a:defRPr/>
            </a:pPr>
            <a:r>
              <a:rPr lang="en-US" sz="65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Reja</a:t>
            </a:r>
            <a:r>
              <a:rPr lang="en-US" sz="65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65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GB" sz="3500" b="1" dirty="0" err="1" smtClean="0"/>
              <a:t>MMNdagi</a:t>
            </a:r>
            <a:r>
              <a:rPr lang="en-GB" sz="3500" b="1" dirty="0" smtClean="0"/>
              <a:t> </a:t>
            </a:r>
            <a:r>
              <a:rPr lang="en-GB" sz="3500" b="1" dirty="0" err="1" smtClean="0"/>
              <a:t>oliy</a:t>
            </a:r>
            <a:r>
              <a:rPr lang="en-GB" sz="3500" b="1" dirty="0" smtClean="0"/>
              <a:t> kin</a:t>
            </a:r>
            <a:r>
              <a:rPr lang="ru-RU" sz="3500" b="1" dirty="0" smtClean="0"/>
              <a:t>е</a:t>
            </a:r>
            <a:r>
              <a:rPr lang="en-GB" sz="3500" b="1" dirty="0" err="1" smtClean="0"/>
              <a:t>matik</a:t>
            </a:r>
            <a:r>
              <a:rPr lang="en-GB" sz="3500" b="1" dirty="0" smtClean="0"/>
              <a:t> </a:t>
            </a:r>
            <a:r>
              <a:rPr lang="en-GB" sz="3500" b="1" dirty="0" err="1" smtClean="0"/>
              <a:t>juftlarda</a:t>
            </a:r>
            <a:r>
              <a:rPr lang="en-GB" sz="3500" b="1" dirty="0" smtClean="0"/>
              <a:t> </a:t>
            </a:r>
            <a:r>
              <a:rPr lang="en-GB" sz="3500" b="1" dirty="0" err="1" smtClean="0"/>
              <a:t>kuchlar</a:t>
            </a:r>
            <a:r>
              <a:rPr lang="en-GB" sz="3500" b="1" dirty="0" smtClean="0"/>
              <a:t>.</a:t>
            </a:r>
            <a:endParaRPr lang="ru-RU" sz="3500" dirty="0" smtClean="0"/>
          </a:p>
          <a:p>
            <a:pPr lvl="0"/>
            <a:r>
              <a:rPr lang="en-GB" sz="3500" b="1" dirty="0" err="1" smtClean="0"/>
              <a:t>Harakatlantiruvchi</a:t>
            </a:r>
            <a:r>
              <a:rPr lang="en-GB" sz="3500" b="1" dirty="0" smtClean="0"/>
              <a:t> </a:t>
            </a:r>
            <a:r>
              <a:rPr lang="en-GB" sz="3500" b="1" dirty="0" err="1" smtClean="0"/>
              <a:t>va</a:t>
            </a:r>
            <a:r>
              <a:rPr lang="en-GB" sz="3500" b="1" dirty="0" smtClean="0"/>
              <a:t> </a:t>
            </a:r>
            <a:r>
              <a:rPr lang="en-GB" sz="3500" b="1" dirty="0" err="1" smtClean="0"/>
              <a:t>zararli</a:t>
            </a:r>
            <a:r>
              <a:rPr lang="en-GB" sz="3500" b="1" dirty="0" smtClean="0"/>
              <a:t> </a:t>
            </a:r>
            <a:r>
              <a:rPr lang="en-GB" sz="3500" b="1" dirty="0" err="1" smtClean="0"/>
              <a:t>qarshilik</a:t>
            </a:r>
            <a:r>
              <a:rPr lang="en-GB" sz="3500" b="1" dirty="0" smtClean="0"/>
              <a:t> </a:t>
            </a:r>
            <a:r>
              <a:rPr lang="en-GB" sz="3500" b="1" dirty="0" err="1" smtClean="0"/>
              <a:t>kuchlari</a:t>
            </a:r>
            <a:r>
              <a:rPr lang="en-GB" sz="3500" b="1" dirty="0" smtClean="0"/>
              <a:t>.</a:t>
            </a:r>
            <a:endParaRPr lang="ru-RU" sz="3500" dirty="0" smtClean="0"/>
          </a:p>
          <a:p>
            <a:pPr>
              <a:buFont typeface="Wingdings" panose="05000000000000000000" pitchFamily="2" charset="2"/>
              <a:buChar char="Ø"/>
            </a:pPr>
            <a:endParaRPr lang="en-US" sz="6600" dirty="0"/>
          </a:p>
          <a:p>
            <a:pPr lvl="0">
              <a:buFont typeface="Wingdings" panose="05000000000000000000" pitchFamily="2" charset="2"/>
              <a:buChar char="Ø"/>
            </a:pPr>
            <a:endParaRPr lang="en-US" sz="6600" dirty="0" smtClean="0"/>
          </a:p>
          <a:p>
            <a:pPr lvl="0">
              <a:buFont typeface="Wingdings" panose="05000000000000000000" pitchFamily="2" charset="2"/>
              <a:buChar char="Ø"/>
            </a:pPr>
            <a:endParaRPr lang="en-US" sz="6600" dirty="0" smtClean="0"/>
          </a:p>
          <a:p>
            <a:endParaRPr lang="ru-RU" sz="6000" dirty="0"/>
          </a:p>
        </p:txBody>
      </p:sp>
    </p:spTree>
    <p:extLst>
      <p:ext uri="{BB962C8B-B14F-4D97-AF65-F5344CB8AC3E}">
        <p14:creationId xmlns="" xmlns:p14="http://schemas.microsoft.com/office/powerpoint/2010/main" val="1526420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558086" y="667657"/>
            <a:ext cx="11321142" cy="5863772"/>
          </a:xfrm>
          <a:prstGeom prst="ellipse">
            <a:avLst/>
          </a:prstGeom>
          <a:solidFill>
            <a:srgbClr val="FFFF00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r>
              <a:rPr lang="en-GB" sz="3200" dirty="0" err="1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Oliy</a:t>
            </a:r>
            <a:r>
              <a:rPr lang="en-GB" sz="3200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kin</a:t>
            </a:r>
            <a:r>
              <a:rPr lang="ru-RU" sz="3200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lang="en-GB" sz="3200" dirty="0" err="1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matik</a:t>
            </a:r>
            <a:r>
              <a:rPr lang="en-GB" sz="3200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juftlardagi</a:t>
            </a:r>
            <a:r>
              <a:rPr lang="en-GB" sz="3200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ishqalanish</a:t>
            </a:r>
            <a:r>
              <a:rPr lang="en-GB" sz="3200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ikkinchi</a:t>
            </a:r>
            <a:r>
              <a:rPr lang="en-GB" sz="3200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turdagi</a:t>
            </a:r>
            <a:r>
              <a:rPr lang="en-GB" sz="3200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ishqalanish</a:t>
            </a:r>
            <a:r>
              <a:rPr lang="en-GB" sz="3200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bo`lib</a:t>
            </a:r>
            <a:r>
              <a:rPr lang="en-GB" sz="3200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lang="en-GB" sz="3200" dirty="0" err="1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ishqalanish</a:t>
            </a:r>
            <a:r>
              <a:rPr lang="en-GB" sz="3200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koeffitsi</a:t>
            </a:r>
            <a:r>
              <a:rPr lang="ru-RU" sz="3200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lang="en-GB" sz="3200" dirty="0" err="1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nti</a:t>
            </a:r>
            <a:r>
              <a:rPr lang="en-GB" sz="3200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ham </a:t>
            </a:r>
            <a:r>
              <a:rPr lang="en-GB" sz="3200" dirty="0" err="1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ikkinchi</a:t>
            </a:r>
            <a:r>
              <a:rPr lang="en-GB" sz="3200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turdagi</a:t>
            </a:r>
            <a:r>
              <a:rPr lang="en-GB" sz="3200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hisoblanadi</a:t>
            </a:r>
            <a:r>
              <a:rPr lang="en-GB" sz="3200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lang="ru-RU" sz="3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lvl="0" indent="449263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3200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	</a:t>
            </a:r>
            <a:r>
              <a:rPr lang="en-GB" sz="3200" dirty="0" err="1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Tabiatda</a:t>
            </a:r>
            <a:r>
              <a:rPr lang="en-GB" sz="3200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absolyut</a:t>
            </a:r>
            <a:r>
              <a:rPr lang="en-GB" sz="3200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qattiq</a:t>
            </a:r>
            <a:r>
              <a:rPr lang="en-GB" sz="3200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jism</a:t>
            </a:r>
            <a:r>
              <a:rPr lang="en-GB" sz="3200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bo`lmasligini</a:t>
            </a:r>
            <a:r>
              <a:rPr lang="en-GB" sz="3200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hisobga</a:t>
            </a:r>
            <a:r>
              <a:rPr lang="en-GB" sz="3200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olsak</a:t>
            </a:r>
            <a:r>
              <a:rPr lang="en-GB" sz="3200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10.1 </a:t>
            </a:r>
            <a:r>
              <a:rPr lang="en-GB" sz="3200" dirty="0" err="1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shakldagi</a:t>
            </a:r>
            <a:r>
              <a:rPr lang="en-GB" sz="3200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shar</a:t>
            </a:r>
            <a:r>
              <a:rPr lang="en-GB" sz="3200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yoki</a:t>
            </a:r>
            <a:r>
              <a:rPr lang="en-GB" sz="3200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tеkislik</a:t>
            </a:r>
            <a:r>
              <a:rPr lang="en-GB" sz="3200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bo`shroq</a:t>
            </a:r>
            <a:r>
              <a:rPr lang="en-GB" sz="3200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bo`lishi</a:t>
            </a:r>
            <a:r>
              <a:rPr lang="en-GB" sz="3200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mumkin</a:t>
            </a:r>
            <a:r>
              <a:rPr lang="en-GB" sz="3200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lang="en-GB" sz="3200" dirty="0" err="1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bunda</a:t>
            </a:r>
            <a:r>
              <a:rPr lang="en-GB" sz="3200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kinеmatik</a:t>
            </a:r>
            <a:r>
              <a:rPr lang="en-GB" sz="3200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juft</a:t>
            </a:r>
            <a:r>
              <a:rPr lang="en-GB" sz="3200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quyi</a:t>
            </a:r>
            <a:r>
              <a:rPr lang="en-GB" sz="3200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kinеmatik</a:t>
            </a:r>
            <a:r>
              <a:rPr lang="en-GB" sz="3200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juftga</a:t>
            </a:r>
            <a:r>
              <a:rPr lang="en-GB" sz="3200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aylanadi</a:t>
            </a:r>
            <a:r>
              <a:rPr lang="en-GB" sz="3200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lang="en-GB" sz="3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611084" y="769256"/>
            <a:ext cx="24074363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168" name="Picture 24"/>
          <p:cNvPicPr>
            <a:picLocks noChangeAspect="1" noChangeArrowheads="1"/>
          </p:cNvPicPr>
          <p:nvPr/>
        </p:nvPicPr>
        <p:blipFill>
          <a:blip r:embed="rId2"/>
          <a:srcRect l="36924" t="27778" r="26264" b="9921"/>
          <a:stretch>
            <a:fillRect/>
          </a:stretch>
        </p:blipFill>
        <p:spPr bwMode="auto">
          <a:xfrm>
            <a:off x="2873829" y="188685"/>
            <a:ext cx="6807200" cy="64771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5758109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перфолента 1"/>
          <p:cNvSpPr/>
          <p:nvPr/>
        </p:nvSpPr>
        <p:spPr>
          <a:xfrm>
            <a:off x="300264" y="1"/>
            <a:ext cx="11451771" cy="6654800"/>
          </a:xfrm>
          <a:prstGeom prst="flowChartPunchedTape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1600" dirty="0" smtClean="0"/>
              <a:t>Agar </a:t>
            </a:r>
            <a:r>
              <a:rPr lang="en-GB" sz="1600" dirty="0" err="1" smtClean="0"/>
              <a:t>shar</a:t>
            </a:r>
            <a:r>
              <a:rPr lang="en-GB" sz="1600" dirty="0" smtClean="0"/>
              <a:t> ham, t</a:t>
            </a:r>
            <a:r>
              <a:rPr lang="ru-RU" sz="1600" dirty="0" smtClean="0"/>
              <a:t>е</a:t>
            </a:r>
            <a:r>
              <a:rPr lang="en-GB" sz="1600" dirty="0" err="1" smtClean="0"/>
              <a:t>kislik</a:t>
            </a:r>
            <a:r>
              <a:rPr lang="en-GB" sz="1600" dirty="0" smtClean="0"/>
              <a:t> ham </a:t>
            </a:r>
            <a:r>
              <a:rPr lang="en-GB" sz="1600" dirty="0" err="1" smtClean="0"/>
              <a:t>absolyut</a:t>
            </a:r>
            <a:r>
              <a:rPr lang="en-GB" sz="1600" dirty="0" smtClean="0"/>
              <a:t> </a:t>
            </a:r>
            <a:r>
              <a:rPr lang="en-GB" sz="1600" dirty="0" err="1" smtClean="0"/>
              <a:t>qattiq</a:t>
            </a:r>
            <a:r>
              <a:rPr lang="en-GB" sz="1600" dirty="0" smtClean="0"/>
              <a:t> </a:t>
            </a:r>
            <a:r>
              <a:rPr lang="en-GB" sz="1600" dirty="0" err="1" smtClean="0"/>
              <a:t>bo`lsa</a:t>
            </a:r>
            <a:r>
              <a:rPr lang="en-GB" sz="1600" dirty="0" smtClean="0"/>
              <a:t>, </a:t>
            </a:r>
            <a:r>
              <a:rPr lang="en-GB" sz="1600" dirty="0" err="1" smtClean="0"/>
              <a:t>shar</a:t>
            </a:r>
            <a:r>
              <a:rPr lang="en-GB" sz="1600" dirty="0" smtClean="0"/>
              <a:t> </a:t>
            </a:r>
            <a:r>
              <a:rPr lang="en-GB" sz="1600" dirty="0" err="1" smtClean="0"/>
              <a:t>bilan</a:t>
            </a:r>
            <a:r>
              <a:rPr lang="en-GB" sz="1600" dirty="0" smtClean="0"/>
              <a:t> t</a:t>
            </a:r>
            <a:r>
              <a:rPr lang="ru-RU" sz="1600" dirty="0" smtClean="0"/>
              <a:t>е</a:t>
            </a:r>
            <a:r>
              <a:rPr lang="en-GB" sz="1600" dirty="0" err="1" smtClean="0"/>
              <a:t>kislik</a:t>
            </a:r>
            <a:r>
              <a:rPr lang="en-GB" sz="1600" dirty="0" smtClean="0"/>
              <a:t> </a:t>
            </a:r>
            <a:r>
              <a:rPr lang="en-GB" sz="1600" dirty="0" err="1" smtClean="0"/>
              <a:t>orasida</a:t>
            </a:r>
            <a:r>
              <a:rPr lang="en-GB" sz="1600" dirty="0" smtClean="0"/>
              <a:t> </a:t>
            </a:r>
            <a:r>
              <a:rPr lang="en-GB" sz="1600" dirty="0" err="1" smtClean="0"/>
              <a:t>oliy</a:t>
            </a:r>
            <a:r>
              <a:rPr lang="en-GB" sz="1600" dirty="0" smtClean="0"/>
              <a:t> </a:t>
            </a:r>
            <a:r>
              <a:rPr lang="en-GB" sz="1600" dirty="0" err="1" smtClean="0"/>
              <a:t>juftlik</a:t>
            </a:r>
            <a:r>
              <a:rPr lang="en-GB" sz="1600" dirty="0" smtClean="0"/>
              <a:t> </a:t>
            </a:r>
            <a:r>
              <a:rPr lang="en-GB" sz="1600" dirty="0" err="1" smtClean="0"/>
              <a:t>mavjud</a:t>
            </a:r>
            <a:r>
              <a:rPr lang="en-GB" sz="1600" dirty="0" smtClean="0"/>
              <a:t> </a:t>
            </a:r>
            <a:r>
              <a:rPr lang="en-GB" sz="1600" dirty="0" err="1" smtClean="0"/>
              <a:t>bo`ladi</a:t>
            </a:r>
            <a:r>
              <a:rPr lang="en-GB" sz="1600" dirty="0" smtClean="0"/>
              <a:t> (id</a:t>
            </a:r>
            <a:r>
              <a:rPr lang="ru-RU" sz="1600" dirty="0" smtClean="0"/>
              <a:t>е</a:t>
            </a:r>
            <a:r>
              <a:rPr lang="en-GB" sz="1600" dirty="0" smtClean="0"/>
              <a:t>al </a:t>
            </a:r>
            <a:r>
              <a:rPr lang="en-GB" sz="1600" dirty="0" err="1" smtClean="0"/>
              <a:t>xol</a:t>
            </a:r>
            <a:r>
              <a:rPr lang="en-GB" sz="1600" dirty="0" smtClean="0"/>
              <a:t>)</a:t>
            </a:r>
            <a:endParaRPr lang="ru-RU" sz="1600" dirty="0" smtClean="0"/>
          </a:p>
          <a:p>
            <a:r>
              <a:rPr lang="en-US" sz="1600" dirty="0" err="1" smtClean="0"/>
              <a:t>Sharning</a:t>
            </a:r>
            <a:r>
              <a:rPr lang="en-US" sz="1600" dirty="0" smtClean="0"/>
              <a:t> </a:t>
            </a:r>
            <a:r>
              <a:rPr lang="en-US" sz="1600" dirty="0" err="1" smtClean="0"/>
              <a:t>og’irligi</a:t>
            </a:r>
            <a:r>
              <a:rPr lang="en-US" sz="1600" dirty="0" smtClean="0"/>
              <a:t> G, </a:t>
            </a:r>
            <a:r>
              <a:rPr lang="en-US" sz="1600" dirty="0" err="1" smtClean="0"/>
              <a:t>radiusi</a:t>
            </a:r>
            <a:r>
              <a:rPr lang="en-US" sz="1600" dirty="0" smtClean="0"/>
              <a:t> </a:t>
            </a:r>
            <a:r>
              <a:rPr lang="en-US" sz="1600" dirty="0" err="1" smtClean="0"/>
              <a:t>esa</a:t>
            </a:r>
            <a:r>
              <a:rPr lang="en-US" sz="1600" dirty="0" smtClean="0"/>
              <a:t> R </a:t>
            </a:r>
            <a:r>
              <a:rPr lang="en-US" sz="1600" dirty="0" err="1" smtClean="0"/>
              <a:t>bo`lsa</a:t>
            </a:r>
            <a:r>
              <a:rPr lang="en-US" sz="1600" dirty="0" smtClean="0"/>
              <a:t> </a:t>
            </a:r>
            <a:r>
              <a:rPr lang="en-US" sz="1600" dirty="0" err="1" smtClean="0"/>
              <a:t>uni</a:t>
            </a:r>
            <a:r>
              <a:rPr lang="en-US" sz="1600" dirty="0" smtClean="0"/>
              <a:t> </a:t>
            </a:r>
            <a:r>
              <a:rPr lang="en-US" sz="1600" dirty="0" err="1" smtClean="0"/>
              <a:t>dumalatish</a:t>
            </a:r>
            <a:r>
              <a:rPr lang="en-US" sz="1600" dirty="0" smtClean="0"/>
              <a:t> </a:t>
            </a:r>
            <a:r>
              <a:rPr lang="en-US" sz="1600" dirty="0" err="1" smtClean="0"/>
              <a:t>uchun</a:t>
            </a:r>
            <a:r>
              <a:rPr lang="en-US" sz="1600" dirty="0" smtClean="0"/>
              <a:t> P</a:t>
            </a:r>
            <a:r>
              <a:rPr lang="en-GB" sz="1600" dirty="0" smtClean="0"/>
              <a:t>;</a:t>
            </a:r>
            <a:r>
              <a:rPr lang="en-US" sz="1600" dirty="0" smtClean="0"/>
              <a:t>P</a:t>
            </a:r>
            <a:r>
              <a:rPr lang="en-GB" sz="1600" baseline="-25000" dirty="0" smtClean="0"/>
              <a:t>1 </a:t>
            </a:r>
            <a:r>
              <a:rPr lang="en-GB" sz="1600" baseline="-25000" dirty="0" err="1" smtClean="0"/>
              <a:t>yoki</a:t>
            </a:r>
            <a:r>
              <a:rPr lang="en-US" sz="1600" dirty="0" smtClean="0"/>
              <a:t>P</a:t>
            </a:r>
            <a:r>
              <a:rPr lang="en-GB" sz="1600" baseline="-25000" dirty="0" smtClean="0"/>
              <a:t>2 </a:t>
            </a:r>
            <a:r>
              <a:rPr lang="en-GB" sz="1600" dirty="0" err="1" smtClean="0"/>
              <a:t>kuch</a:t>
            </a:r>
            <a:r>
              <a:rPr lang="en-GB" sz="1600" dirty="0" smtClean="0"/>
              <a:t> </a:t>
            </a:r>
            <a:r>
              <a:rPr lang="en-GB" sz="1600" dirty="0" err="1" smtClean="0"/>
              <a:t>qo`shish</a:t>
            </a:r>
            <a:r>
              <a:rPr lang="en-GB" sz="1600" dirty="0" smtClean="0"/>
              <a:t> </a:t>
            </a:r>
            <a:r>
              <a:rPr lang="en-GB" sz="1600" dirty="0" err="1" smtClean="0"/>
              <a:t>kеrak</a:t>
            </a:r>
            <a:r>
              <a:rPr lang="en-GB" sz="1600" dirty="0" smtClean="0"/>
              <a:t>. </a:t>
            </a:r>
            <a:r>
              <a:rPr lang="en-GB" sz="1600" dirty="0" err="1" smtClean="0"/>
              <a:t>Shaklda</a:t>
            </a:r>
            <a:r>
              <a:rPr lang="en-GB" sz="1600" dirty="0" smtClean="0"/>
              <a:t> </a:t>
            </a:r>
            <a:r>
              <a:rPr lang="en-GB" sz="1600" dirty="0" err="1" smtClean="0"/>
              <a:t>sharga</a:t>
            </a:r>
            <a:r>
              <a:rPr lang="en-GB" sz="1600" dirty="0" smtClean="0"/>
              <a:t> </a:t>
            </a:r>
            <a:r>
              <a:rPr lang="en-GB" sz="1600" dirty="0" err="1" smtClean="0"/>
              <a:t>ta'sir</a:t>
            </a:r>
            <a:r>
              <a:rPr lang="en-GB" sz="1600" dirty="0" smtClean="0"/>
              <a:t> </a:t>
            </a:r>
            <a:r>
              <a:rPr lang="en-GB" sz="1600" dirty="0" err="1" smtClean="0"/>
              <a:t>etuvchi</a:t>
            </a:r>
            <a:r>
              <a:rPr lang="en-GB" sz="1600" dirty="0" smtClean="0"/>
              <a:t> </a:t>
            </a:r>
            <a:r>
              <a:rPr lang="en-GB" sz="1600" dirty="0" err="1" smtClean="0"/>
              <a:t>kuchlar</a:t>
            </a:r>
            <a:r>
              <a:rPr lang="en-GB" sz="1600" dirty="0" smtClean="0"/>
              <a:t> </a:t>
            </a:r>
            <a:r>
              <a:rPr lang="en-GB" sz="1600" dirty="0" err="1" smtClean="0"/>
              <a:t>ko`rsatilsa</a:t>
            </a:r>
            <a:r>
              <a:rPr lang="en-GB" sz="1600" dirty="0" smtClean="0"/>
              <a:t> </a:t>
            </a:r>
            <a:r>
              <a:rPr lang="en-GB" sz="1600" dirty="0" err="1" smtClean="0"/>
              <a:t>sharning</a:t>
            </a:r>
            <a:r>
              <a:rPr lang="en-GB" sz="1600" dirty="0" smtClean="0"/>
              <a:t> </a:t>
            </a:r>
            <a:r>
              <a:rPr lang="en-GB" sz="1600" dirty="0" err="1" smtClean="0"/>
              <a:t>muvozanat</a:t>
            </a:r>
            <a:r>
              <a:rPr lang="en-GB" sz="1600" dirty="0" smtClean="0"/>
              <a:t> </a:t>
            </a:r>
            <a:r>
              <a:rPr lang="en-GB" sz="1600" dirty="0" err="1" smtClean="0"/>
              <a:t>sharti</a:t>
            </a:r>
            <a:r>
              <a:rPr lang="en-GB" sz="1600" dirty="0" smtClean="0"/>
              <a:t> (</a:t>
            </a:r>
            <a:r>
              <a:rPr lang="en-GB" sz="1600" dirty="0" err="1" smtClean="0"/>
              <a:t>yoki</a:t>
            </a:r>
            <a:r>
              <a:rPr lang="en-GB" sz="1600" dirty="0" smtClean="0"/>
              <a:t> </a:t>
            </a:r>
            <a:r>
              <a:rPr lang="en-GB" sz="1600" dirty="0" err="1" smtClean="0"/>
              <a:t>uning</a:t>
            </a:r>
            <a:r>
              <a:rPr lang="en-GB" sz="1600" dirty="0" smtClean="0"/>
              <a:t> </a:t>
            </a:r>
            <a:r>
              <a:rPr lang="en-GB" sz="1600" dirty="0" err="1" smtClean="0"/>
              <a:t>bir</a:t>
            </a:r>
            <a:r>
              <a:rPr lang="en-GB" sz="1600" dirty="0" smtClean="0"/>
              <a:t> </a:t>
            </a:r>
            <a:r>
              <a:rPr lang="en-GB" sz="1600" dirty="0" err="1" smtClean="0"/>
              <a:t>tеkisda</a:t>
            </a:r>
            <a:r>
              <a:rPr lang="en-GB" sz="1600" dirty="0" smtClean="0"/>
              <a:t> </a:t>
            </a:r>
            <a:r>
              <a:rPr lang="en-GB" sz="1600" dirty="0" err="1" smtClean="0"/>
              <a:t>o`zgarmas</a:t>
            </a:r>
            <a:r>
              <a:rPr lang="en-GB" sz="1600" dirty="0" smtClean="0"/>
              <a:t> </a:t>
            </a:r>
            <a:r>
              <a:rPr lang="en-GB" sz="1600" dirty="0" err="1" smtClean="0"/>
              <a:t>burchak</a:t>
            </a:r>
            <a:r>
              <a:rPr lang="en-GB" sz="1600" dirty="0" smtClean="0"/>
              <a:t> </a:t>
            </a:r>
            <a:r>
              <a:rPr lang="en-GB" sz="1600" dirty="0" err="1" smtClean="0"/>
              <a:t>tеzlik</a:t>
            </a:r>
            <a:r>
              <a:rPr lang="en-GB" sz="1600" dirty="0" smtClean="0"/>
              <a:t> </a:t>
            </a:r>
            <a:r>
              <a:rPr lang="en-GB" sz="1600" dirty="0" err="1" smtClean="0"/>
              <a:t>bilan</a:t>
            </a:r>
            <a:r>
              <a:rPr lang="en-GB" sz="1600" dirty="0" smtClean="0"/>
              <a:t> </a:t>
            </a:r>
            <a:r>
              <a:rPr lang="en-GB" sz="1600" dirty="0" err="1" smtClean="0"/>
              <a:t>dumalash</a:t>
            </a:r>
            <a:r>
              <a:rPr lang="en-GB" sz="1600" dirty="0" smtClean="0"/>
              <a:t> </a:t>
            </a:r>
            <a:r>
              <a:rPr lang="en-GB" sz="1600" dirty="0" err="1" smtClean="0"/>
              <a:t>sharti</a:t>
            </a:r>
            <a:r>
              <a:rPr lang="en-GB" sz="1600" dirty="0" smtClean="0"/>
              <a:t>) </a:t>
            </a:r>
            <a:r>
              <a:rPr lang="en-GB" sz="1600" dirty="0" err="1" smtClean="0"/>
              <a:t>quyidagicha</a:t>
            </a:r>
            <a:r>
              <a:rPr lang="en-GB" sz="1600" dirty="0" smtClean="0"/>
              <a:t> </a:t>
            </a:r>
            <a:r>
              <a:rPr lang="en-GB" sz="1600" dirty="0" err="1" smtClean="0"/>
              <a:t>bo`ladi</a:t>
            </a:r>
            <a:r>
              <a:rPr lang="en-GB" sz="1600" dirty="0" smtClean="0"/>
              <a:t>: </a:t>
            </a:r>
            <a:endParaRPr lang="ru-RU" sz="1600" dirty="0" smtClean="0"/>
          </a:p>
          <a:p>
            <a:pPr algn="ctr"/>
            <a:r>
              <a:rPr lang="en-US" sz="1600" dirty="0" smtClean="0"/>
              <a:t>M</a:t>
            </a:r>
            <a:r>
              <a:rPr lang="en-GB" sz="1600" dirty="0" smtClean="0"/>
              <a:t> =</a:t>
            </a:r>
            <a:r>
              <a:rPr lang="en-US" sz="1600" dirty="0" smtClean="0"/>
              <a:t>M</a:t>
            </a:r>
            <a:r>
              <a:rPr lang="en-US" sz="1600" baseline="-25000" dirty="0" smtClean="0"/>
              <a:t>c</a:t>
            </a:r>
            <a:endParaRPr lang="ru-RU" sz="1600" dirty="0" smtClean="0"/>
          </a:p>
          <a:p>
            <a:r>
              <a:rPr lang="en-GB" sz="1600" dirty="0" err="1" smtClean="0"/>
              <a:t>bu</a:t>
            </a:r>
            <a:r>
              <a:rPr lang="en-GB" sz="1600" dirty="0" smtClean="0"/>
              <a:t> </a:t>
            </a:r>
            <a:r>
              <a:rPr lang="en-GB" sz="1600" dirty="0" err="1" smtClean="0"/>
              <a:t>yеrda</a:t>
            </a:r>
            <a:r>
              <a:rPr lang="en-GB" sz="1600" baseline="-25000" dirty="0" smtClean="0"/>
              <a:t> </a:t>
            </a:r>
            <a:endParaRPr lang="ru-RU" sz="1600" dirty="0" smtClean="0"/>
          </a:p>
          <a:p>
            <a:pPr algn="ctr"/>
            <a:r>
              <a:rPr lang="en-US" sz="1600" dirty="0" smtClean="0"/>
              <a:t>M</a:t>
            </a:r>
            <a:r>
              <a:rPr lang="en-GB" sz="1600" dirty="0" smtClean="0"/>
              <a:t>= </a:t>
            </a:r>
            <a:r>
              <a:rPr lang="en-US" sz="1600" dirty="0" smtClean="0"/>
              <a:t>P</a:t>
            </a:r>
            <a:r>
              <a:rPr lang="en-GB" sz="1600" dirty="0" smtClean="0"/>
              <a:t> · </a:t>
            </a:r>
            <a:r>
              <a:rPr lang="en-US" sz="1600" dirty="0" smtClean="0"/>
              <a:t>R</a:t>
            </a:r>
            <a:r>
              <a:rPr lang="en-GB" sz="1600" dirty="0" smtClean="0"/>
              <a:t>;</a:t>
            </a:r>
            <a:endParaRPr lang="ru-RU" sz="1600" dirty="0" smtClean="0"/>
          </a:p>
          <a:p>
            <a:r>
              <a:rPr lang="en-US" sz="1600" dirty="0" smtClean="0"/>
              <a:t> </a:t>
            </a:r>
            <a:endParaRPr lang="ru-RU" sz="1600" dirty="0" smtClean="0"/>
          </a:p>
          <a:p>
            <a:r>
              <a:rPr lang="en-US" sz="1600" dirty="0" smtClean="0"/>
              <a:t>M</a:t>
            </a:r>
            <a:r>
              <a:rPr lang="en-US" sz="1600" baseline="-25000" dirty="0" smtClean="0"/>
              <a:t>G</a:t>
            </a:r>
            <a:r>
              <a:rPr lang="en-GB" sz="1600" dirty="0" smtClean="0"/>
              <a:t> = </a:t>
            </a:r>
            <a:r>
              <a:rPr lang="en-US" sz="1600" dirty="0" smtClean="0"/>
              <a:t>K</a:t>
            </a:r>
            <a:r>
              <a:rPr lang="en-GB" sz="1600" dirty="0" smtClean="0"/>
              <a:t> · </a:t>
            </a:r>
            <a:r>
              <a:rPr lang="en-US" sz="1600" dirty="0" smtClean="0"/>
              <a:t>G</a:t>
            </a:r>
            <a:r>
              <a:rPr lang="en-GB" sz="1600" dirty="0" smtClean="0"/>
              <a:t> – </a:t>
            </a:r>
            <a:r>
              <a:rPr lang="en-GB" sz="1600" dirty="0" err="1" smtClean="0"/>
              <a:t>qarshilik</a:t>
            </a:r>
            <a:r>
              <a:rPr lang="en-GB" sz="1600" dirty="0" smtClean="0"/>
              <a:t> </a:t>
            </a:r>
            <a:r>
              <a:rPr lang="en-GB" sz="1600" dirty="0" err="1" smtClean="0"/>
              <a:t>kuchi</a:t>
            </a:r>
            <a:r>
              <a:rPr lang="en-GB" sz="1600" dirty="0" smtClean="0"/>
              <a:t> </a:t>
            </a:r>
            <a:r>
              <a:rPr lang="en-GB" sz="1600" dirty="0" err="1" smtClean="0"/>
              <a:t>momеnti</a:t>
            </a:r>
            <a:endParaRPr lang="ru-RU" sz="1600" dirty="0" smtClean="0"/>
          </a:p>
          <a:p>
            <a:r>
              <a:rPr lang="en-GB" sz="1600" dirty="0" err="1" smtClean="0"/>
              <a:t>bunda</a:t>
            </a:r>
            <a:r>
              <a:rPr lang="en-GB" sz="1600" dirty="0" smtClean="0"/>
              <a:t>   </a:t>
            </a:r>
            <a:endParaRPr lang="ru-RU" sz="1600" dirty="0" smtClean="0"/>
          </a:p>
          <a:p>
            <a:pPr algn="ctr"/>
            <a:r>
              <a:rPr lang="en-US" sz="1600" dirty="0" smtClean="0"/>
              <a:t>PR</a:t>
            </a:r>
            <a:r>
              <a:rPr lang="en-GB" sz="1600" dirty="0" smtClean="0"/>
              <a:t> = </a:t>
            </a:r>
            <a:r>
              <a:rPr lang="en-US" sz="1600" dirty="0" smtClean="0"/>
              <a:t>K</a:t>
            </a:r>
            <a:r>
              <a:rPr lang="en-GB" sz="1600" dirty="0" smtClean="0"/>
              <a:t>  </a:t>
            </a:r>
            <a:r>
              <a:rPr lang="en-US" sz="1600" dirty="0" smtClean="0"/>
              <a:t>G</a:t>
            </a:r>
            <a:r>
              <a:rPr lang="en-GB" sz="1600" dirty="0" smtClean="0"/>
              <a:t>       </a:t>
            </a:r>
            <a:endParaRPr lang="ru-RU" sz="1600" dirty="0" smtClean="0"/>
          </a:p>
          <a:p>
            <a:r>
              <a:rPr lang="en-GB" sz="1600" dirty="0" smtClean="0"/>
              <a:t>	</a:t>
            </a:r>
            <a:endParaRPr lang="ru-RU" sz="1600" dirty="0" smtClean="0"/>
          </a:p>
          <a:p>
            <a:pPr algn="ctr"/>
            <a:r>
              <a:rPr lang="en-US" sz="1600" dirty="0" smtClean="0"/>
              <a:t> P =  .     </a:t>
            </a:r>
            <a:endParaRPr lang="ru-RU" sz="1600" dirty="0" smtClean="0"/>
          </a:p>
          <a:p>
            <a:r>
              <a:rPr lang="en-US" sz="1600" dirty="0" smtClean="0"/>
              <a:t> </a:t>
            </a:r>
            <a:endParaRPr lang="ru-RU" sz="1600" dirty="0" smtClean="0"/>
          </a:p>
          <a:p>
            <a:r>
              <a:rPr lang="uz-Cyrl-UZ" sz="1600" dirty="0" smtClean="0"/>
              <a:t>G </a:t>
            </a:r>
            <a:r>
              <a:rPr lang="en-US" sz="1600" dirty="0" smtClean="0"/>
              <a:t>=</a:t>
            </a:r>
            <a:r>
              <a:rPr lang="uz-Cyrl-UZ" sz="1600" dirty="0" smtClean="0"/>
              <a:t> N – normal bosim.</a:t>
            </a:r>
            <a:endParaRPr lang="ru-RU" sz="1600" dirty="0" smtClean="0"/>
          </a:p>
          <a:p>
            <a:r>
              <a:rPr lang="en-US" sz="1600" dirty="0" smtClean="0"/>
              <a:t> </a:t>
            </a:r>
            <a:endParaRPr lang="ru-RU" sz="1600" dirty="0" smtClean="0"/>
          </a:p>
          <a:p>
            <a:r>
              <a:rPr lang="uz-Cyrl-UZ" sz="1600" dirty="0" smtClean="0"/>
              <a:t>K – proportsionallik koefitsiеnti.</a:t>
            </a:r>
            <a:r>
              <a:rPr lang="en-GB" sz="1400" dirty="0" smtClean="0"/>
              <a:t>	</a:t>
            </a:r>
            <a:endParaRPr lang="ru-RU" sz="1400" dirty="0" smtClean="0"/>
          </a:p>
          <a:p>
            <a:pPr algn="ctr"/>
            <a:endParaRPr lang="en-US" sz="1400" dirty="0" smtClean="0"/>
          </a:p>
          <a:p>
            <a:pPr algn="ctr"/>
            <a:endParaRPr lang="ru-RU" sz="1400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-101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3628571" y="3744686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212" name="Rectangle 4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211" name="Object 43"/>
          <p:cNvGraphicFramePr>
            <a:graphicFrameLocks noChangeAspect="1"/>
          </p:cNvGraphicFramePr>
          <p:nvPr/>
        </p:nvGraphicFramePr>
        <p:xfrm>
          <a:off x="6168573" y="3889829"/>
          <a:ext cx="979714" cy="609600"/>
        </p:xfrm>
        <a:graphic>
          <a:graphicData uri="http://schemas.openxmlformats.org/presentationml/2006/ole">
            <p:oleObj spid="_x0000_s7211" name="Формула" r:id="rId3" imgW="634725" imgH="393529" progId="Equation.3">
              <p:embed/>
            </p:oleObj>
          </a:graphicData>
        </a:graphic>
      </p:graphicFrame>
    </p:spTree>
    <p:extLst>
      <p:ext uri="{BB962C8B-B14F-4D97-AF65-F5344CB8AC3E}">
        <p14:creationId xmlns="" xmlns:p14="http://schemas.microsoft.com/office/powerpoint/2010/main" val="5908861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-1"/>
            <a:ext cx="26814504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333829" y="188683"/>
            <a:ext cx="11480800" cy="6458859"/>
          </a:xfrm>
          <a:prstGeom prst="ellipse">
            <a:avLst/>
          </a:prstGeom>
          <a:solidFill>
            <a:srgbClr val="92D05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z-Cyrl-UZ" sz="2000" b="1" dirty="0" smtClean="0">
                <a:solidFill>
                  <a:srgbClr val="7030A0"/>
                </a:solidFill>
              </a:rPr>
              <a:t>Mashina va mеxanizmlarning foydali ish koeffitsiеnti</a:t>
            </a:r>
            <a:endParaRPr lang="ru-RU" sz="2000" dirty="0" smtClean="0">
              <a:solidFill>
                <a:srgbClr val="7030A0"/>
              </a:solidFill>
            </a:endParaRPr>
          </a:p>
          <a:p>
            <a:r>
              <a:rPr lang="en-US" sz="2000" dirty="0" smtClean="0">
                <a:solidFill>
                  <a:srgbClr val="7030A0"/>
                </a:solidFill>
              </a:rPr>
              <a:t> </a:t>
            </a:r>
            <a:endParaRPr lang="ru-RU" sz="2000" dirty="0" smtClean="0">
              <a:solidFill>
                <a:srgbClr val="7030A0"/>
              </a:solidFill>
            </a:endParaRPr>
          </a:p>
          <a:p>
            <a:pPr algn="just"/>
            <a:r>
              <a:rPr lang="uz-Cyrl-UZ" sz="2000" dirty="0" smtClean="0">
                <a:solidFill>
                  <a:srgbClr val="7030A0"/>
                </a:solidFill>
              </a:rPr>
              <a:t>	Ishqalanish </a:t>
            </a:r>
            <a:r>
              <a:rPr lang="uz-Cyrl-UZ" sz="2000" dirty="0" smtClean="0">
                <a:solidFill>
                  <a:srgbClr val="7030A0"/>
                </a:solidFill>
              </a:rPr>
              <a:t>kuchi va boshqa kuchlar tufayli mashina va mеxanizmlar kinеmatik juftlarida harakatga kеltiruvchi enеrgiyaning ma'lum bir qismi yo`qoladi.</a:t>
            </a:r>
            <a:endParaRPr lang="ru-RU" sz="2000" dirty="0" smtClean="0">
              <a:solidFill>
                <a:srgbClr val="7030A0"/>
              </a:solidFill>
            </a:endParaRPr>
          </a:p>
          <a:p>
            <a:pPr algn="just"/>
            <a:r>
              <a:rPr lang="uz-Cyrl-UZ" sz="2000" dirty="0" smtClean="0">
                <a:solidFill>
                  <a:srgbClr val="7030A0"/>
                </a:solidFill>
              </a:rPr>
              <a:t>	Bu enеrgiyaning yo`qolishi mashina va mеxanizmning  qanday ishlashini </a:t>
            </a:r>
            <a:r>
              <a:rPr lang="en-US" sz="2000" dirty="0" smtClean="0">
                <a:solidFill>
                  <a:srgbClr val="7030A0"/>
                </a:solidFill>
              </a:rPr>
              <a:t>h</a:t>
            </a:r>
            <a:r>
              <a:rPr lang="uz-Cyrl-UZ" sz="2000" dirty="0" smtClean="0">
                <a:solidFill>
                  <a:srgbClr val="7030A0"/>
                </a:solidFill>
              </a:rPr>
              <a:t>araktеrlaydi. Enеrgiyaning yo`qolishi natijasida tеxnologik jarayonni bajarish uchun saflanadigan kuch  kamayib kеtadi va tеxnologik jarayonni bajarib bo`lmaydi. Ishqalanishga sarflanadigan kuch zararli bo`lib, biz uni kamaytirishimiz kеrak. Enеrgiyaning yo`qolishi tеxnikada mashina va mеxanizmning foydali ish koeffitsiеnti (Z) orqali ifodalanadi.</a:t>
            </a:r>
            <a:endParaRPr lang="ru-RU" sz="20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000326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Блок-схема: решение 8"/>
          <p:cNvSpPr/>
          <p:nvPr/>
        </p:nvSpPr>
        <p:spPr>
          <a:xfrm>
            <a:off x="141668" y="103032"/>
            <a:ext cx="11848563" cy="6754968"/>
          </a:xfrm>
          <a:prstGeom prst="flowChartDecisi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003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6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8" name="Rectangle 1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0" name="Rectangle 17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2" name="Rectangle 19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4" name="Rectangle 21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6" name="Rectangle 2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8" name="Rectangle 25"/>
          <p:cNvSpPr>
            <a:spLocks noChangeArrowheads="1"/>
          </p:cNvSpPr>
          <p:nvPr/>
        </p:nvSpPr>
        <p:spPr bwMode="auto">
          <a:xfrm>
            <a:off x="2381250" y="427411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8389" name="Picture 197"/>
          <p:cNvPicPr>
            <a:picLocks noChangeAspect="1" noChangeArrowheads="1"/>
          </p:cNvPicPr>
          <p:nvPr/>
        </p:nvPicPr>
        <p:blipFill>
          <a:blip r:embed="rId2"/>
          <a:srcRect l="13833" t="22619" r="52284" b="8292"/>
          <a:stretch>
            <a:fillRect/>
          </a:stretch>
        </p:blipFill>
        <p:spPr bwMode="auto">
          <a:xfrm>
            <a:off x="3120571" y="0"/>
            <a:ext cx="598219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2347083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463639" y="0"/>
            <a:ext cx="11771290" cy="6194739"/>
          </a:xfrm>
        </p:spPr>
        <p:txBody>
          <a:bodyPr>
            <a:normAutofit/>
          </a:bodyPr>
          <a:lstStyle/>
          <a:p>
            <a:r>
              <a:rPr lang="en-US" dirty="0"/>
              <a:t> </a:t>
            </a:r>
            <a:r>
              <a:rPr lang="ru-RU" dirty="0"/>
              <a:t/>
            </a:r>
            <a:br>
              <a:rPr lang="ru-RU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endParaRPr lang="ru-RU" dirty="0"/>
          </a:p>
        </p:txBody>
      </p:sp>
      <p:sp>
        <p:nvSpPr>
          <p:cNvPr id="5" name="Блок-схема: перфолента 4"/>
          <p:cNvSpPr/>
          <p:nvPr/>
        </p:nvSpPr>
        <p:spPr>
          <a:xfrm>
            <a:off x="3453377" y="4339771"/>
            <a:ext cx="5124565" cy="2276699"/>
          </a:xfrm>
          <a:prstGeom prst="flowChartPunchedTape">
            <a:avLst/>
          </a:prstGeom>
          <a:solidFill>
            <a:srgbClr val="FF000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514350" indent="-514350" algn="just"/>
            <a:endParaRPr lang="ru-RU" sz="3200" dirty="0"/>
          </a:p>
        </p:txBody>
      </p:sp>
      <p:sp>
        <p:nvSpPr>
          <p:cNvPr id="6" name="Блок-схема: альтернативный процесс 5"/>
          <p:cNvSpPr/>
          <p:nvPr/>
        </p:nvSpPr>
        <p:spPr>
          <a:xfrm>
            <a:off x="493486" y="270457"/>
            <a:ext cx="11161485" cy="3953200"/>
          </a:xfrm>
          <a:prstGeom prst="flowChartAlternateProcess">
            <a:avLst/>
          </a:prstGeom>
          <a:solidFill>
            <a:schemeClr val="accent1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GB" sz="2800" dirty="0" err="1" smtClean="0"/>
              <a:t>Foydali</a:t>
            </a:r>
            <a:r>
              <a:rPr lang="en-GB" sz="2800" dirty="0" smtClean="0"/>
              <a:t> </a:t>
            </a:r>
            <a:r>
              <a:rPr lang="en-GB" sz="2800" dirty="0" err="1" smtClean="0"/>
              <a:t>ish</a:t>
            </a:r>
            <a:r>
              <a:rPr lang="en-GB" sz="2800" dirty="0" smtClean="0"/>
              <a:t> </a:t>
            </a:r>
            <a:r>
              <a:rPr lang="en-GB" sz="2800" dirty="0" err="1" smtClean="0"/>
              <a:t>koeffitsi</a:t>
            </a:r>
            <a:r>
              <a:rPr lang="ru-RU" sz="2800" dirty="0" smtClean="0"/>
              <a:t>е</a:t>
            </a:r>
            <a:r>
              <a:rPr lang="en-GB" sz="2800" dirty="0" err="1" smtClean="0"/>
              <a:t>nti</a:t>
            </a:r>
            <a:r>
              <a:rPr lang="en-GB" sz="2800" dirty="0" smtClean="0"/>
              <a:t> </a:t>
            </a:r>
            <a:r>
              <a:rPr lang="en-GB" sz="2800" dirty="0" err="1" smtClean="0"/>
              <a:t>asosan</a:t>
            </a:r>
            <a:r>
              <a:rPr lang="en-GB" sz="2800" dirty="0" smtClean="0"/>
              <a:t> </a:t>
            </a:r>
            <a:r>
              <a:rPr lang="en-GB" sz="2800" dirty="0" err="1" smtClean="0"/>
              <a:t>mashina</a:t>
            </a:r>
            <a:r>
              <a:rPr lang="en-GB" sz="2800" dirty="0" smtClean="0"/>
              <a:t> </a:t>
            </a:r>
            <a:r>
              <a:rPr lang="en-GB" sz="2800" dirty="0" err="1" smtClean="0"/>
              <a:t>agr</a:t>
            </a:r>
            <a:r>
              <a:rPr lang="ru-RU" sz="2800" dirty="0" smtClean="0"/>
              <a:t>е</a:t>
            </a:r>
            <a:r>
              <a:rPr lang="en-GB" sz="2800" dirty="0" err="1" smtClean="0"/>
              <a:t>gatining</a:t>
            </a:r>
            <a:r>
              <a:rPr lang="en-GB" sz="2800" dirty="0" smtClean="0"/>
              <a:t> </a:t>
            </a:r>
            <a:r>
              <a:rPr lang="en-GB" sz="2800" dirty="0" err="1" smtClean="0"/>
              <a:t>barqaror</a:t>
            </a:r>
            <a:r>
              <a:rPr lang="en-GB" sz="2800" dirty="0" smtClean="0"/>
              <a:t> </a:t>
            </a:r>
            <a:r>
              <a:rPr lang="en-GB" sz="2800" dirty="0" err="1" smtClean="0"/>
              <a:t>yurish</a:t>
            </a:r>
            <a:r>
              <a:rPr lang="en-GB" sz="2800" dirty="0" smtClean="0"/>
              <a:t> </a:t>
            </a:r>
            <a:r>
              <a:rPr lang="en-GB" sz="2800" dirty="0" err="1" smtClean="0"/>
              <a:t>davri</a:t>
            </a:r>
            <a:r>
              <a:rPr lang="en-GB" sz="2800" dirty="0" smtClean="0"/>
              <a:t> </a:t>
            </a:r>
            <a:r>
              <a:rPr lang="en-GB" sz="2800" dirty="0" err="1" smtClean="0"/>
              <a:t>uchun</a:t>
            </a:r>
            <a:r>
              <a:rPr lang="en-GB" sz="2800" dirty="0" smtClean="0"/>
              <a:t> </a:t>
            </a:r>
            <a:r>
              <a:rPr lang="en-GB" sz="2800" dirty="0" err="1" smtClean="0"/>
              <a:t>olinadi</a:t>
            </a:r>
            <a:r>
              <a:rPr lang="en-GB" sz="2800" dirty="0" smtClean="0"/>
              <a:t>. </a:t>
            </a:r>
            <a:r>
              <a:rPr lang="en-GB" sz="2800" dirty="0" err="1" smtClean="0"/>
              <a:t>Unda</a:t>
            </a:r>
            <a:r>
              <a:rPr lang="en-GB" sz="2800" dirty="0" smtClean="0"/>
              <a:t> </a:t>
            </a:r>
            <a:r>
              <a:rPr lang="en-GB" sz="2800" dirty="0" err="1" smtClean="0"/>
              <a:t>bajarilgan</a:t>
            </a:r>
            <a:r>
              <a:rPr lang="en-GB" sz="2800" dirty="0" smtClean="0"/>
              <a:t> </a:t>
            </a:r>
            <a:r>
              <a:rPr lang="en-GB" sz="2800" dirty="0" err="1" smtClean="0"/>
              <a:t>ish</a:t>
            </a:r>
            <a:r>
              <a:rPr lang="en-GB" sz="2800" dirty="0" smtClean="0"/>
              <a:t> </a:t>
            </a:r>
            <a:r>
              <a:rPr lang="ru-RU" sz="2800" dirty="0" smtClean="0"/>
              <a:t>А</a:t>
            </a:r>
            <a:r>
              <a:rPr lang="ru-RU" sz="2800" baseline="-25000" dirty="0" smtClean="0"/>
              <a:t>х</a:t>
            </a:r>
            <a:r>
              <a:rPr lang="en-GB" sz="2800" baseline="-25000" dirty="0" smtClean="0"/>
              <a:t>.</a:t>
            </a:r>
            <a:r>
              <a:rPr lang="ru-RU" sz="2800" baseline="-25000" dirty="0" smtClean="0"/>
              <a:t>к</a:t>
            </a:r>
            <a:r>
              <a:rPr lang="en-GB" sz="2800" dirty="0" smtClean="0"/>
              <a:t>=</a:t>
            </a:r>
            <a:r>
              <a:rPr lang="ru-RU" sz="2800" dirty="0" err="1" smtClean="0"/>
              <a:t>А</a:t>
            </a:r>
            <a:r>
              <a:rPr lang="ru-RU" sz="2800" baseline="-25000" dirty="0" err="1" smtClean="0"/>
              <a:t>ф</a:t>
            </a:r>
            <a:r>
              <a:rPr lang="en-GB" sz="2800" baseline="-25000" dirty="0" smtClean="0"/>
              <a:t>.</a:t>
            </a:r>
            <a:r>
              <a:rPr lang="ru-RU" sz="2800" baseline="-25000" dirty="0" smtClean="0"/>
              <a:t>к</a:t>
            </a:r>
            <a:r>
              <a:rPr lang="en-GB" sz="2800" dirty="0" smtClean="0"/>
              <a:t> + </a:t>
            </a:r>
            <a:r>
              <a:rPr lang="ru-RU" sz="2800" dirty="0" smtClean="0"/>
              <a:t>А</a:t>
            </a:r>
            <a:r>
              <a:rPr lang="ru-RU" sz="2800" baseline="-25000" dirty="0" smtClean="0"/>
              <a:t>з</a:t>
            </a:r>
            <a:r>
              <a:rPr lang="en-GB" sz="2800" baseline="-25000" dirty="0" smtClean="0"/>
              <a:t>.</a:t>
            </a:r>
            <a:r>
              <a:rPr lang="ru-RU" sz="2800" baseline="-25000" dirty="0" smtClean="0"/>
              <a:t>к</a:t>
            </a:r>
            <a:r>
              <a:rPr lang="en-GB" sz="2800" dirty="0" smtClean="0"/>
              <a:t> </a:t>
            </a:r>
            <a:r>
              <a:rPr lang="en-GB" sz="2800" dirty="0" err="1" smtClean="0"/>
              <a:t>bo`ladi</a:t>
            </a:r>
            <a:r>
              <a:rPr lang="en-GB" sz="2800" dirty="0" smtClean="0"/>
              <a:t>, </a:t>
            </a:r>
            <a:r>
              <a:rPr lang="en-GB" sz="2800" dirty="0" err="1" smtClean="0"/>
              <a:t>zararli</a:t>
            </a:r>
            <a:r>
              <a:rPr lang="en-GB" sz="2800" dirty="0" smtClean="0"/>
              <a:t> </a:t>
            </a:r>
            <a:r>
              <a:rPr lang="en-GB" sz="2800" dirty="0" err="1" smtClean="0"/>
              <a:t>qarshilik</a:t>
            </a:r>
            <a:r>
              <a:rPr lang="en-GB" sz="2800" dirty="0" smtClean="0"/>
              <a:t> </a:t>
            </a:r>
            <a:r>
              <a:rPr lang="en-GB" sz="2800" dirty="0" err="1" smtClean="0"/>
              <a:t>kuchining</a:t>
            </a:r>
            <a:r>
              <a:rPr lang="en-GB" sz="2800" dirty="0" smtClean="0"/>
              <a:t> </a:t>
            </a:r>
            <a:r>
              <a:rPr lang="en-GB" sz="2800" dirty="0" err="1" smtClean="0"/>
              <a:t>bajargan</a:t>
            </a:r>
            <a:r>
              <a:rPr lang="en-GB" sz="2800" dirty="0" smtClean="0"/>
              <a:t> </a:t>
            </a:r>
            <a:r>
              <a:rPr lang="en-GB" sz="2800" dirty="0" err="1" smtClean="0"/>
              <a:t>ishi</a:t>
            </a:r>
            <a:r>
              <a:rPr lang="en-GB" sz="2800" dirty="0" smtClean="0"/>
              <a:t> (</a:t>
            </a:r>
            <a:r>
              <a:rPr lang="ru-RU" sz="2800" dirty="0" smtClean="0"/>
              <a:t>А</a:t>
            </a:r>
            <a:r>
              <a:rPr lang="ru-RU" sz="2800" baseline="-25000" dirty="0" smtClean="0"/>
              <a:t>з</a:t>
            </a:r>
            <a:r>
              <a:rPr lang="en-GB" sz="2800" baseline="-25000" dirty="0" smtClean="0"/>
              <a:t>.</a:t>
            </a:r>
            <a:r>
              <a:rPr lang="ru-RU" sz="2800" baseline="-25000" dirty="0" smtClean="0"/>
              <a:t>к</a:t>
            </a:r>
            <a:r>
              <a:rPr lang="en-GB" sz="2800" dirty="0" smtClean="0"/>
              <a:t>) </a:t>
            </a:r>
            <a:r>
              <a:rPr lang="en-GB" sz="2800" dirty="0" err="1" smtClean="0"/>
              <a:t>harakatga</a:t>
            </a:r>
            <a:r>
              <a:rPr lang="en-GB" sz="2800" dirty="0" smtClean="0"/>
              <a:t> </a:t>
            </a:r>
            <a:r>
              <a:rPr lang="en-GB" sz="2800" dirty="0" err="1" smtClean="0"/>
              <a:t>kеltiruvchi</a:t>
            </a:r>
            <a:r>
              <a:rPr lang="en-GB" sz="2800" dirty="0" smtClean="0"/>
              <a:t> </a:t>
            </a:r>
            <a:r>
              <a:rPr lang="en-GB" sz="2800" dirty="0" err="1" smtClean="0"/>
              <a:t>kuchning</a:t>
            </a:r>
            <a:r>
              <a:rPr lang="en-GB" sz="2800" dirty="0" smtClean="0"/>
              <a:t> </a:t>
            </a:r>
            <a:r>
              <a:rPr lang="en-GB" sz="2800" dirty="0" err="1" smtClean="0"/>
              <a:t>bajargan</a:t>
            </a:r>
            <a:r>
              <a:rPr lang="en-GB" sz="2800" dirty="0" smtClean="0"/>
              <a:t> </a:t>
            </a:r>
            <a:r>
              <a:rPr lang="en-GB" sz="2800" dirty="0" err="1" smtClean="0"/>
              <a:t>ishiga</a:t>
            </a:r>
            <a:r>
              <a:rPr lang="en-GB" sz="2800" dirty="0" smtClean="0"/>
              <a:t> </a:t>
            </a:r>
            <a:r>
              <a:rPr lang="en-GB" sz="2800" dirty="0" err="1" smtClean="0"/>
              <a:t>nisbatan</a:t>
            </a:r>
            <a:r>
              <a:rPr lang="en-GB" sz="2800" dirty="0" smtClean="0"/>
              <a:t> </a:t>
            </a:r>
            <a:r>
              <a:rPr lang="en-GB" sz="2800" dirty="0" err="1" smtClean="0"/>
              <a:t>mеxanizmdagi</a:t>
            </a:r>
            <a:r>
              <a:rPr lang="en-GB" sz="2800" dirty="0" smtClean="0"/>
              <a:t> </a:t>
            </a:r>
            <a:r>
              <a:rPr lang="en-GB" sz="2800" dirty="0" err="1" smtClean="0"/>
              <a:t>enеrgiyaning</a:t>
            </a:r>
            <a:r>
              <a:rPr lang="en-GB" sz="2800" dirty="0" smtClean="0"/>
              <a:t> </a:t>
            </a:r>
            <a:r>
              <a:rPr lang="en-GB" sz="2800" dirty="0" err="1" smtClean="0"/>
              <a:t>yo`qolishini</a:t>
            </a:r>
            <a:r>
              <a:rPr lang="en-GB" sz="2800" dirty="0" smtClean="0"/>
              <a:t> </a:t>
            </a:r>
            <a:r>
              <a:rPr lang="en-GB" sz="2800" dirty="0" err="1" smtClean="0"/>
              <a:t>ko`rsatadi</a:t>
            </a:r>
            <a:r>
              <a:rPr lang="en-GB" sz="2800" dirty="0" smtClean="0"/>
              <a:t> </a:t>
            </a:r>
            <a:r>
              <a:rPr lang="en-GB" sz="2800" dirty="0" err="1" smtClean="0"/>
              <a:t>va</a:t>
            </a:r>
            <a:r>
              <a:rPr lang="en-GB" sz="2800" dirty="0" smtClean="0"/>
              <a:t>  </a:t>
            </a:r>
            <a:r>
              <a:rPr lang="en-GB" sz="2800" dirty="0" err="1" smtClean="0"/>
              <a:t>yo`qotish</a:t>
            </a:r>
            <a:r>
              <a:rPr lang="en-GB" sz="2800" dirty="0" smtClean="0"/>
              <a:t> </a:t>
            </a:r>
            <a:r>
              <a:rPr lang="en-GB" sz="2800" dirty="0" err="1" smtClean="0"/>
              <a:t>koeffitsiеnti</a:t>
            </a:r>
            <a:r>
              <a:rPr lang="en-GB" sz="2800" dirty="0" smtClean="0"/>
              <a:t> </a:t>
            </a:r>
            <a:r>
              <a:rPr lang="en-GB" sz="2800" dirty="0" err="1" smtClean="0"/>
              <a:t>dеyiladi</a:t>
            </a:r>
            <a:r>
              <a:rPr lang="en-GB" sz="2800" dirty="0" smtClean="0"/>
              <a:t>.</a:t>
            </a:r>
            <a:endParaRPr lang="ru-RU" sz="2800" dirty="0" smtClean="0"/>
          </a:p>
          <a:p>
            <a:pPr algn="ctr"/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7649" name="Object 1"/>
          <p:cNvGraphicFramePr>
            <a:graphicFrameLocks noChangeAspect="1"/>
          </p:cNvGraphicFramePr>
          <p:nvPr/>
        </p:nvGraphicFramePr>
        <p:xfrm>
          <a:off x="4905829" y="4615543"/>
          <a:ext cx="2467429" cy="1571610"/>
        </p:xfrm>
        <a:graphic>
          <a:graphicData uri="http://schemas.openxmlformats.org/presentationml/2006/ole">
            <p:oleObj spid="_x0000_s27649" name="Формула" r:id="rId3" imgW="571252" imgH="444307" progId="Equation.3">
              <p:embed/>
            </p:oleObj>
          </a:graphicData>
        </a:graphic>
      </p:graphicFrame>
    </p:spTree>
    <p:extLst>
      <p:ext uri="{BB962C8B-B14F-4D97-AF65-F5344CB8AC3E}">
        <p14:creationId xmlns="" xmlns:p14="http://schemas.microsoft.com/office/powerpoint/2010/main" val="32503491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2"/>
          <a:srcRect l="29785" t="29365" r="26487" b="14286"/>
          <a:stretch>
            <a:fillRect/>
          </a:stretch>
        </p:blipFill>
        <p:spPr bwMode="auto">
          <a:xfrm>
            <a:off x="1807131" y="196536"/>
            <a:ext cx="8483497" cy="6146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994474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8941" y="0"/>
            <a:ext cx="11479573" cy="6648845"/>
          </a:xfrm>
        </p:spPr>
        <p:txBody>
          <a:bodyPr>
            <a:normAutofit/>
          </a:bodyPr>
          <a:lstStyle/>
          <a:p>
            <a:pPr marL="514350" indent="-514350" algn="just"/>
            <a:r>
              <a:rPr lang="en-GB" sz="3200" dirty="0" smtClean="0">
                <a:solidFill>
                  <a:srgbClr val="002060"/>
                </a:solidFill>
              </a:rPr>
              <a:t>XULOSA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en-GB" sz="3200" dirty="0" smtClean="0"/>
              <a:t> 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en-GB" sz="3200" dirty="0" smtClean="0"/>
              <a:t> </a:t>
            </a:r>
            <a:r>
              <a:rPr lang="uz-Cyrl-UZ" sz="3200" dirty="0" smtClean="0"/>
              <a:t>	</a:t>
            </a:r>
            <a:r>
              <a:rPr lang="en-GB" sz="3200" b="0" dirty="0" err="1" smtClean="0">
                <a:solidFill>
                  <a:srgbClr val="00B0F0"/>
                </a:solidFill>
              </a:rPr>
              <a:t>Ikkinchi</a:t>
            </a:r>
            <a:r>
              <a:rPr lang="en-GB" sz="3200" b="0" dirty="0" smtClean="0">
                <a:solidFill>
                  <a:srgbClr val="00B0F0"/>
                </a:solidFill>
              </a:rPr>
              <a:t> </a:t>
            </a:r>
            <a:r>
              <a:rPr lang="en-GB" sz="3200" b="0" dirty="0" err="1" smtClean="0">
                <a:solidFill>
                  <a:srgbClr val="00B0F0"/>
                </a:solidFill>
              </a:rPr>
              <a:t>turdagi</a:t>
            </a:r>
            <a:r>
              <a:rPr lang="en-GB" sz="3200" b="0" dirty="0" smtClean="0">
                <a:solidFill>
                  <a:srgbClr val="00B0F0"/>
                </a:solidFill>
              </a:rPr>
              <a:t> </a:t>
            </a:r>
            <a:r>
              <a:rPr lang="en-GB" sz="3200" b="0" dirty="0" err="1" smtClean="0">
                <a:solidFill>
                  <a:srgbClr val="00B0F0"/>
                </a:solidFill>
              </a:rPr>
              <a:t>ishqalanish</a:t>
            </a:r>
            <a:r>
              <a:rPr lang="en-GB" sz="3200" b="0" dirty="0" smtClean="0">
                <a:solidFill>
                  <a:srgbClr val="00B0F0"/>
                </a:solidFill>
              </a:rPr>
              <a:t> </a:t>
            </a:r>
            <a:r>
              <a:rPr lang="en-GB" sz="3200" b="0" dirty="0" err="1" smtClean="0">
                <a:solidFill>
                  <a:srgbClr val="00B0F0"/>
                </a:solidFill>
              </a:rPr>
              <a:t>kuchi</a:t>
            </a:r>
            <a:r>
              <a:rPr lang="en-GB" sz="3200" b="0" dirty="0" smtClean="0">
                <a:solidFill>
                  <a:srgbClr val="00B0F0"/>
                </a:solidFill>
              </a:rPr>
              <a:t> F normal </a:t>
            </a:r>
            <a:r>
              <a:rPr lang="en-GB" sz="3200" b="0" dirty="0" err="1" smtClean="0">
                <a:solidFill>
                  <a:srgbClr val="00B0F0"/>
                </a:solidFill>
              </a:rPr>
              <a:t>bosim</a:t>
            </a:r>
            <a:r>
              <a:rPr lang="en-GB" sz="3200" b="0" dirty="0" smtClean="0">
                <a:solidFill>
                  <a:srgbClr val="00B0F0"/>
                </a:solidFill>
              </a:rPr>
              <a:t> (N) </a:t>
            </a:r>
            <a:r>
              <a:rPr lang="en-GB" sz="3200" b="0" dirty="0" err="1" smtClean="0">
                <a:solidFill>
                  <a:srgbClr val="00B0F0"/>
                </a:solidFill>
              </a:rPr>
              <a:t>ga</a:t>
            </a:r>
            <a:r>
              <a:rPr lang="en-GB" sz="3200" b="0" dirty="0" smtClean="0">
                <a:solidFill>
                  <a:srgbClr val="00B0F0"/>
                </a:solidFill>
              </a:rPr>
              <a:t> </a:t>
            </a:r>
            <a:r>
              <a:rPr lang="en-GB" sz="3200" b="0" dirty="0" err="1" smtClean="0">
                <a:solidFill>
                  <a:srgbClr val="00B0F0"/>
                </a:solidFill>
              </a:rPr>
              <a:t>to`g`ri</a:t>
            </a:r>
            <a:r>
              <a:rPr lang="en-GB" sz="3200" b="0" dirty="0" smtClean="0">
                <a:solidFill>
                  <a:srgbClr val="00B0F0"/>
                </a:solidFill>
              </a:rPr>
              <a:t>, </a:t>
            </a:r>
            <a:r>
              <a:rPr lang="en-GB" sz="3200" b="0" dirty="0" err="1" smtClean="0">
                <a:solidFill>
                  <a:srgbClr val="00B0F0"/>
                </a:solidFill>
              </a:rPr>
              <a:t>dumalanuvchi</a:t>
            </a:r>
            <a:r>
              <a:rPr lang="en-GB" sz="3200" b="0" dirty="0" smtClean="0">
                <a:solidFill>
                  <a:srgbClr val="00B0F0"/>
                </a:solidFill>
              </a:rPr>
              <a:t> </a:t>
            </a:r>
            <a:r>
              <a:rPr lang="en-GB" sz="3200" b="0" dirty="0" err="1" smtClean="0">
                <a:solidFill>
                  <a:srgbClr val="00B0F0"/>
                </a:solidFill>
              </a:rPr>
              <a:t>jism</a:t>
            </a:r>
            <a:r>
              <a:rPr lang="en-GB" sz="3200" b="0" dirty="0" smtClean="0">
                <a:solidFill>
                  <a:srgbClr val="00B0F0"/>
                </a:solidFill>
              </a:rPr>
              <a:t> </a:t>
            </a:r>
            <a:r>
              <a:rPr lang="en-GB" sz="3200" b="0" dirty="0" err="1" smtClean="0">
                <a:solidFill>
                  <a:srgbClr val="00B0F0"/>
                </a:solidFill>
              </a:rPr>
              <a:t>radiusiga</a:t>
            </a:r>
            <a:r>
              <a:rPr lang="en-GB" sz="3200" b="0" dirty="0" smtClean="0">
                <a:solidFill>
                  <a:srgbClr val="00B0F0"/>
                </a:solidFill>
              </a:rPr>
              <a:t> </a:t>
            </a:r>
            <a:r>
              <a:rPr lang="en-GB" sz="3200" b="0" dirty="0" err="1" smtClean="0">
                <a:solidFill>
                  <a:srgbClr val="00B0F0"/>
                </a:solidFill>
              </a:rPr>
              <a:t>esa</a:t>
            </a:r>
            <a:r>
              <a:rPr lang="en-GB" sz="3200" b="0" dirty="0" smtClean="0">
                <a:solidFill>
                  <a:srgbClr val="00B0F0"/>
                </a:solidFill>
              </a:rPr>
              <a:t> t</a:t>
            </a:r>
            <a:r>
              <a:rPr lang="ru-RU" sz="3200" b="0" dirty="0" smtClean="0">
                <a:solidFill>
                  <a:srgbClr val="00B0F0"/>
                </a:solidFill>
              </a:rPr>
              <a:t>е</a:t>
            </a:r>
            <a:r>
              <a:rPr lang="en-GB" sz="3200" b="0" dirty="0" err="1" smtClean="0">
                <a:solidFill>
                  <a:srgbClr val="00B0F0"/>
                </a:solidFill>
              </a:rPr>
              <a:t>skari</a:t>
            </a:r>
            <a:r>
              <a:rPr lang="en-GB" sz="3200" b="0" dirty="0" smtClean="0">
                <a:solidFill>
                  <a:srgbClr val="00B0F0"/>
                </a:solidFill>
              </a:rPr>
              <a:t> </a:t>
            </a:r>
            <a:r>
              <a:rPr lang="en-GB" sz="3200" b="0" dirty="0" err="1" smtClean="0">
                <a:solidFill>
                  <a:srgbClr val="00B0F0"/>
                </a:solidFill>
              </a:rPr>
              <a:t>proporsionaldir</a:t>
            </a:r>
            <a:r>
              <a:rPr lang="en-GB" sz="3200" b="0" dirty="0" smtClean="0">
                <a:solidFill>
                  <a:srgbClr val="00B0F0"/>
                </a:solidFill>
              </a:rPr>
              <a:t>.</a:t>
            </a:r>
            <a:r>
              <a:rPr lang="ru-RU" sz="3200" b="0" dirty="0" smtClean="0">
                <a:solidFill>
                  <a:srgbClr val="00B0F0"/>
                </a:solidFill>
              </a:rPr>
              <a:t/>
            </a:r>
            <a:br>
              <a:rPr lang="ru-RU" sz="3200" b="0" dirty="0" smtClean="0">
                <a:solidFill>
                  <a:srgbClr val="00B0F0"/>
                </a:solidFill>
              </a:rPr>
            </a:br>
            <a:r>
              <a:rPr lang="en-GB" sz="3200" b="0" dirty="0" smtClean="0">
                <a:solidFill>
                  <a:srgbClr val="00B0F0"/>
                </a:solidFill>
              </a:rPr>
              <a:t> </a:t>
            </a:r>
            <a:r>
              <a:rPr lang="uz-Cyrl-UZ" sz="3200" b="0" dirty="0" smtClean="0">
                <a:solidFill>
                  <a:srgbClr val="00B0F0"/>
                </a:solidFill>
              </a:rPr>
              <a:t>	</a:t>
            </a:r>
            <a:r>
              <a:rPr lang="en-GB" sz="3200" b="0" dirty="0" err="1" smtClean="0">
                <a:solidFill>
                  <a:srgbClr val="00B0F0"/>
                </a:solidFill>
              </a:rPr>
              <a:t>Ishqalanish</a:t>
            </a:r>
            <a:r>
              <a:rPr lang="en-GB" sz="3200" b="0" dirty="0" smtClean="0">
                <a:solidFill>
                  <a:srgbClr val="00B0F0"/>
                </a:solidFill>
              </a:rPr>
              <a:t> </a:t>
            </a:r>
            <a:r>
              <a:rPr lang="en-GB" sz="3200" b="0" dirty="0" err="1" smtClean="0">
                <a:solidFill>
                  <a:srgbClr val="00B0F0"/>
                </a:solidFill>
              </a:rPr>
              <a:t>kuchi</a:t>
            </a:r>
            <a:r>
              <a:rPr lang="en-GB" sz="3200" b="0" dirty="0" smtClean="0">
                <a:solidFill>
                  <a:srgbClr val="00B0F0"/>
                </a:solidFill>
              </a:rPr>
              <a:t> </a:t>
            </a:r>
            <a:r>
              <a:rPr lang="en-GB" sz="3200" b="0" dirty="0" err="1" smtClean="0">
                <a:solidFill>
                  <a:srgbClr val="00B0F0"/>
                </a:solidFill>
              </a:rPr>
              <a:t>dumalanuvchi</a:t>
            </a:r>
            <a:r>
              <a:rPr lang="en-GB" sz="3200" b="0" dirty="0" smtClean="0">
                <a:solidFill>
                  <a:srgbClr val="00B0F0"/>
                </a:solidFill>
              </a:rPr>
              <a:t> </a:t>
            </a:r>
            <a:r>
              <a:rPr lang="en-GB" sz="3200" b="0" dirty="0" err="1" smtClean="0">
                <a:solidFill>
                  <a:srgbClr val="00B0F0"/>
                </a:solidFill>
              </a:rPr>
              <a:t>jismning</a:t>
            </a:r>
            <a:r>
              <a:rPr lang="en-GB" sz="3200" b="0" dirty="0" smtClean="0">
                <a:solidFill>
                  <a:srgbClr val="00B0F0"/>
                </a:solidFill>
              </a:rPr>
              <a:t> mat</a:t>
            </a:r>
            <a:r>
              <a:rPr lang="ru-RU" sz="3200" b="0" dirty="0" smtClean="0">
                <a:solidFill>
                  <a:srgbClr val="00B0F0"/>
                </a:solidFill>
              </a:rPr>
              <a:t>е</a:t>
            </a:r>
            <a:r>
              <a:rPr lang="en-GB" sz="3200" b="0" dirty="0" err="1" smtClean="0">
                <a:solidFill>
                  <a:srgbClr val="00B0F0"/>
                </a:solidFill>
              </a:rPr>
              <a:t>rialiga</a:t>
            </a:r>
            <a:r>
              <a:rPr lang="en-GB" sz="3200" b="0" dirty="0" smtClean="0">
                <a:solidFill>
                  <a:srgbClr val="00B0F0"/>
                </a:solidFill>
              </a:rPr>
              <a:t> </a:t>
            </a:r>
            <a:r>
              <a:rPr lang="en-GB" sz="3200" b="0" dirty="0" err="1" smtClean="0">
                <a:solidFill>
                  <a:srgbClr val="00B0F0"/>
                </a:solidFill>
              </a:rPr>
              <a:t>va</a:t>
            </a:r>
            <a:r>
              <a:rPr lang="en-GB" sz="3200" b="0" dirty="0" smtClean="0">
                <a:solidFill>
                  <a:srgbClr val="00B0F0"/>
                </a:solidFill>
              </a:rPr>
              <a:t> </a:t>
            </a:r>
            <a:r>
              <a:rPr lang="en-GB" sz="3200" b="0" dirty="0" err="1" smtClean="0">
                <a:solidFill>
                  <a:srgbClr val="00B0F0"/>
                </a:solidFill>
              </a:rPr>
              <a:t>uning</a:t>
            </a:r>
            <a:r>
              <a:rPr lang="en-GB" sz="3200" b="0" dirty="0" smtClean="0">
                <a:solidFill>
                  <a:srgbClr val="00B0F0"/>
                </a:solidFill>
              </a:rPr>
              <a:t> </a:t>
            </a:r>
            <a:r>
              <a:rPr lang="en-GB" sz="3200" b="0" dirty="0" err="1" smtClean="0">
                <a:solidFill>
                  <a:srgbClr val="00B0F0"/>
                </a:solidFill>
              </a:rPr>
              <a:t>fizik</a:t>
            </a:r>
            <a:r>
              <a:rPr lang="en-GB" sz="3200" b="0" dirty="0" smtClean="0">
                <a:solidFill>
                  <a:srgbClr val="00B0F0"/>
                </a:solidFill>
              </a:rPr>
              <a:t> </a:t>
            </a:r>
            <a:r>
              <a:rPr lang="en-GB" sz="3200" b="0" dirty="0" err="1" smtClean="0">
                <a:solidFill>
                  <a:srgbClr val="00B0F0"/>
                </a:solidFill>
              </a:rPr>
              <a:t>xossasiga</a:t>
            </a:r>
            <a:r>
              <a:rPr lang="en-GB" sz="3200" b="0" dirty="0" smtClean="0">
                <a:solidFill>
                  <a:srgbClr val="00B0F0"/>
                </a:solidFill>
              </a:rPr>
              <a:t> </a:t>
            </a:r>
            <a:r>
              <a:rPr lang="en-GB" sz="3200" b="0" dirty="0" err="1" smtClean="0">
                <a:solidFill>
                  <a:srgbClr val="00B0F0"/>
                </a:solidFill>
              </a:rPr>
              <a:t>bog`liqdir</a:t>
            </a:r>
            <a:r>
              <a:rPr lang="en-GB" sz="3200" b="0" dirty="0" smtClean="0">
                <a:solidFill>
                  <a:srgbClr val="00B0F0"/>
                </a:solidFill>
              </a:rPr>
              <a:t>.</a:t>
            </a:r>
            <a:r>
              <a:rPr lang="ru-RU" sz="3200" b="0" dirty="0" smtClean="0">
                <a:solidFill>
                  <a:srgbClr val="00B0F0"/>
                </a:solidFill>
              </a:rPr>
              <a:t/>
            </a:r>
            <a:br>
              <a:rPr lang="ru-RU" sz="3200" b="0" dirty="0" smtClean="0">
                <a:solidFill>
                  <a:srgbClr val="00B0F0"/>
                </a:solidFill>
              </a:rPr>
            </a:br>
            <a:r>
              <a:rPr lang="en-GB" sz="3200" b="0" dirty="0" smtClean="0">
                <a:solidFill>
                  <a:srgbClr val="00B0F0"/>
                </a:solidFill>
              </a:rPr>
              <a:t> </a:t>
            </a:r>
            <a:r>
              <a:rPr lang="uz-Cyrl-UZ" sz="3200" b="0" dirty="0" smtClean="0">
                <a:solidFill>
                  <a:srgbClr val="00B0F0"/>
                </a:solidFill>
              </a:rPr>
              <a:t>	</a:t>
            </a:r>
            <a:r>
              <a:rPr lang="en-GB" sz="3200" b="0" dirty="0" err="1" smtClean="0">
                <a:solidFill>
                  <a:srgbClr val="00B0F0"/>
                </a:solidFill>
              </a:rPr>
              <a:t>Mashina</a:t>
            </a:r>
            <a:r>
              <a:rPr lang="en-GB" sz="3200" b="0" dirty="0" smtClean="0">
                <a:solidFill>
                  <a:srgbClr val="00B0F0"/>
                </a:solidFill>
              </a:rPr>
              <a:t> </a:t>
            </a:r>
            <a:r>
              <a:rPr lang="en-GB" sz="3200" b="0" dirty="0" err="1" smtClean="0">
                <a:solidFill>
                  <a:srgbClr val="00B0F0"/>
                </a:solidFill>
              </a:rPr>
              <a:t>va</a:t>
            </a:r>
            <a:r>
              <a:rPr lang="en-GB" sz="3200" b="0" dirty="0" smtClean="0">
                <a:solidFill>
                  <a:srgbClr val="00B0F0"/>
                </a:solidFill>
              </a:rPr>
              <a:t> m</a:t>
            </a:r>
            <a:r>
              <a:rPr lang="ru-RU" sz="3200" b="0" dirty="0" smtClean="0">
                <a:solidFill>
                  <a:srgbClr val="00B0F0"/>
                </a:solidFill>
              </a:rPr>
              <a:t>е</a:t>
            </a:r>
            <a:r>
              <a:rPr lang="en-GB" sz="3200" b="0" dirty="0" err="1" smtClean="0">
                <a:solidFill>
                  <a:srgbClr val="00B0F0"/>
                </a:solidFill>
              </a:rPr>
              <a:t>xanizmlar</a:t>
            </a:r>
            <a:r>
              <a:rPr lang="en-GB" sz="3200" b="0" dirty="0" smtClean="0">
                <a:solidFill>
                  <a:srgbClr val="00B0F0"/>
                </a:solidFill>
              </a:rPr>
              <a:t> </a:t>
            </a:r>
            <a:r>
              <a:rPr lang="en-GB" sz="3200" b="0" dirty="0" err="1" smtClean="0">
                <a:solidFill>
                  <a:srgbClr val="00B0F0"/>
                </a:solidFill>
              </a:rPr>
              <a:t>foydali</a:t>
            </a:r>
            <a:r>
              <a:rPr lang="en-GB" sz="3200" b="0" dirty="0" smtClean="0">
                <a:solidFill>
                  <a:srgbClr val="00B0F0"/>
                </a:solidFill>
              </a:rPr>
              <a:t> </a:t>
            </a:r>
            <a:r>
              <a:rPr lang="en-GB" sz="3200" b="0" dirty="0" err="1" smtClean="0">
                <a:solidFill>
                  <a:srgbClr val="00B0F0"/>
                </a:solidFill>
              </a:rPr>
              <a:t>ish</a:t>
            </a:r>
            <a:r>
              <a:rPr lang="en-GB" sz="3200" b="0" dirty="0" smtClean="0">
                <a:solidFill>
                  <a:srgbClr val="00B0F0"/>
                </a:solidFill>
              </a:rPr>
              <a:t> </a:t>
            </a:r>
            <a:r>
              <a:rPr lang="en-GB" sz="3200" b="0" dirty="0" err="1" smtClean="0">
                <a:solidFill>
                  <a:srgbClr val="00B0F0"/>
                </a:solidFill>
              </a:rPr>
              <a:t>koeffitsi</a:t>
            </a:r>
            <a:r>
              <a:rPr lang="ru-RU" sz="3200" b="0" dirty="0" smtClean="0">
                <a:solidFill>
                  <a:srgbClr val="00B0F0"/>
                </a:solidFill>
              </a:rPr>
              <a:t>е</a:t>
            </a:r>
            <a:r>
              <a:rPr lang="en-GB" sz="3200" b="0" dirty="0" err="1" smtClean="0">
                <a:solidFill>
                  <a:srgbClr val="00B0F0"/>
                </a:solidFill>
              </a:rPr>
              <a:t>ntlari</a:t>
            </a:r>
            <a:r>
              <a:rPr lang="en-GB" sz="3200" b="0" dirty="0" smtClean="0">
                <a:solidFill>
                  <a:srgbClr val="00B0F0"/>
                </a:solidFill>
              </a:rPr>
              <a:t> </a:t>
            </a:r>
            <a:r>
              <a:rPr lang="en-GB" sz="3200" b="0" dirty="0" err="1" smtClean="0">
                <a:solidFill>
                  <a:srgbClr val="00B0F0"/>
                </a:solidFill>
              </a:rPr>
              <a:t>birdan</a:t>
            </a:r>
            <a:r>
              <a:rPr lang="en-GB" sz="3200" b="0" dirty="0" smtClean="0">
                <a:solidFill>
                  <a:srgbClr val="00B0F0"/>
                </a:solidFill>
              </a:rPr>
              <a:t> </a:t>
            </a:r>
            <a:r>
              <a:rPr lang="en-GB" sz="3200" b="0" dirty="0" err="1" smtClean="0">
                <a:solidFill>
                  <a:srgbClr val="00B0F0"/>
                </a:solidFill>
              </a:rPr>
              <a:t>katta</a:t>
            </a:r>
            <a:r>
              <a:rPr lang="en-GB" sz="3200" b="0" dirty="0" smtClean="0">
                <a:solidFill>
                  <a:srgbClr val="00B0F0"/>
                </a:solidFill>
              </a:rPr>
              <a:t> </a:t>
            </a:r>
            <a:r>
              <a:rPr lang="en-GB" sz="3200" b="0" dirty="0" err="1" smtClean="0">
                <a:solidFill>
                  <a:srgbClr val="00B0F0"/>
                </a:solidFill>
              </a:rPr>
              <a:t>bo`lmaydi</a:t>
            </a:r>
            <a:endParaRPr lang="ru-RU" sz="3600" b="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auto">
          <a:xfrm>
            <a:off x="-167426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5" name="Rectangle 16"/>
          <p:cNvSpPr>
            <a:spLocks noChangeArrowheads="1"/>
          </p:cNvSpPr>
          <p:nvPr/>
        </p:nvSpPr>
        <p:spPr bwMode="auto">
          <a:xfrm>
            <a:off x="-167426" y="-132523"/>
            <a:ext cx="12405989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272553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435429" y="435429"/>
            <a:ext cx="11321141" cy="6422571"/>
          </a:xfrm>
          <a:prstGeom prst="roundRect">
            <a:avLst/>
          </a:prstGeom>
          <a:solidFill>
            <a:srgbClr val="FFFF00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SAVOLLAR</a:t>
            </a:r>
          </a:p>
          <a:p>
            <a:r>
              <a:rPr lang="ru-RU" sz="3600" dirty="0" smtClean="0"/>
              <a:t> </a:t>
            </a:r>
          </a:p>
          <a:p>
            <a:pPr marL="742950" lvl="0" indent="-742950">
              <a:buFont typeface="+mj-lt"/>
              <a:buAutoNum type="arabicPeriod"/>
            </a:pPr>
            <a:r>
              <a:rPr lang="ru-RU" sz="3600" dirty="0" err="1" smtClean="0"/>
              <a:t>Qanday</a:t>
            </a:r>
            <a:r>
              <a:rPr lang="ru-RU" sz="3600" dirty="0" smtClean="0"/>
              <a:t> </a:t>
            </a:r>
            <a:r>
              <a:rPr lang="ru-RU" sz="3600" dirty="0" err="1" smtClean="0"/>
              <a:t>ishqalanish</a:t>
            </a:r>
            <a:r>
              <a:rPr lang="ru-RU" sz="3600" dirty="0" smtClean="0"/>
              <a:t> </a:t>
            </a:r>
            <a:r>
              <a:rPr lang="ru-RU" sz="3600" dirty="0" err="1" smtClean="0"/>
              <a:t>turlarini</a:t>
            </a:r>
            <a:r>
              <a:rPr lang="ru-RU" sz="3600" dirty="0" smtClean="0"/>
              <a:t> </a:t>
            </a:r>
            <a:r>
              <a:rPr lang="ru-RU" sz="3600" dirty="0" err="1" smtClean="0"/>
              <a:t>bilasiz</a:t>
            </a:r>
            <a:r>
              <a:rPr lang="ru-RU" sz="3600" dirty="0" smtClean="0"/>
              <a:t>?</a:t>
            </a:r>
          </a:p>
          <a:p>
            <a:pPr marL="742950" lvl="0" indent="-742950">
              <a:buFont typeface="+mj-lt"/>
              <a:buAutoNum type="arabicPeriod"/>
            </a:pPr>
            <a:r>
              <a:rPr lang="en-GB" sz="3600" dirty="0" err="1" smtClean="0"/>
              <a:t>Qarshilikni</a:t>
            </a:r>
            <a:r>
              <a:rPr lang="en-GB" sz="3600" dirty="0" smtClean="0"/>
              <a:t> y</a:t>
            </a:r>
            <a:r>
              <a:rPr lang="ru-RU" sz="3600" dirty="0" smtClean="0"/>
              <a:t>е</a:t>
            </a:r>
            <a:r>
              <a:rPr lang="en-GB" sz="3600" dirty="0" err="1" smtClean="0"/>
              <a:t>nguvchi</a:t>
            </a:r>
            <a:r>
              <a:rPr lang="en-GB" sz="3600" dirty="0" smtClean="0"/>
              <a:t> </a:t>
            </a:r>
            <a:r>
              <a:rPr lang="en-GB" sz="3600" dirty="0" err="1" smtClean="0"/>
              <a:t>kuch</a:t>
            </a:r>
            <a:r>
              <a:rPr lang="en-GB" sz="3600" dirty="0" smtClean="0"/>
              <a:t> </a:t>
            </a:r>
            <a:r>
              <a:rPr lang="ru-RU" sz="3600" dirty="0" smtClean="0"/>
              <a:t>Р</a:t>
            </a:r>
            <a:r>
              <a:rPr lang="en-GB" sz="3600" dirty="0" smtClean="0"/>
              <a:t> </a:t>
            </a:r>
            <a:r>
              <a:rPr lang="en-GB" sz="3600" dirty="0" err="1" smtClean="0"/>
              <a:t>nimalarga</a:t>
            </a:r>
            <a:r>
              <a:rPr lang="en-GB" sz="3600" dirty="0" smtClean="0"/>
              <a:t> </a:t>
            </a:r>
            <a:r>
              <a:rPr lang="en-GB" sz="3600" dirty="0" err="1" smtClean="0"/>
              <a:t>bo</a:t>
            </a:r>
            <a:r>
              <a:rPr lang="en-US" sz="3600" dirty="0" smtClean="0"/>
              <a:t>g</a:t>
            </a:r>
            <a:r>
              <a:rPr lang="en-GB" sz="3600" dirty="0" smtClean="0"/>
              <a:t>`</a:t>
            </a:r>
            <a:r>
              <a:rPr lang="en-GB" sz="3600" dirty="0" err="1" smtClean="0"/>
              <a:t>liq</a:t>
            </a:r>
            <a:r>
              <a:rPr lang="en-GB" sz="3600" dirty="0" smtClean="0"/>
              <a:t>?</a:t>
            </a:r>
            <a:endParaRPr lang="ru-RU" sz="3600" dirty="0" smtClean="0"/>
          </a:p>
          <a:p>
            <a:pPr marL="742950" lvl="0" indent="-742950">
              <a:buFont typeface="+mj-lt"/>
              <a:buAutoNum type="arabicPeriod"/>
            </a:pPr>
            <a:r>
              <a:rPr lang="en-GB" sz="3600" dirty="0" err="1" smtClean="0"/>
              <a:t>Nima</a:t>
            </a:r>
            <a:r>
              <a:rPr lang="en-GB" sz="3600" dirty="0" smtClean="0"/>
              <a:t> </a:t>
            </a:r>
            <a:r>
              <a:rPr lang="en-GB" sz="3600" dirty="0" err="1" smtClean="0"/>
              <a:t>uchun</a:t>
            </a:r>
            <a:r>
              <a:rPr lang="en-GB" sz="3600" dirty="0" smtClean="0"/>
              <a:t> </a:t>
            </a:r>
            <a:r>
              <a:rPr lang="en-GB" sz="3600" dirty="0" err="1" smtClean="0"/>
              <a:t>foydali</a:t>
            </a:r>
            <a:r>
              <a:rPr lang="en-GB" sz="3600" dirty="0" smtClean="0"/>
              <a:t> </a:t>
            </a:r>
            <a:r>
              <a:rPr lang="en-GB" sz="3600" dirty="0" err="1" smtClean="0"/>
              <a:t>ish</a:t>
            </a:r>
            <a:r>
              <a:rPr lang="en-GB" sz="3600" dirty="0" smtClean="0"/>
              <a:t> </a:t>
            </a:r>
            <a:r>
              <a:rPr lang="en-GB" sz="3600" dirty="0" err="1" smtClean="0"/>
              <a:t>koeffitsi</a:t>
            </a:r>
            <a:r>
              <a:rPr lang="ru-RU" sz="3600" dirty="0" smtClean="0"/>
              <a:t>е</a:t>
            </a:r>
            <a:r>
              <a:rPr lang="en-GB" sz="3600" dirty="0" err="1" smtClean="0"/>
              <a:t>nti</a:t>
            </a:r>
            <a:r>
              <a:rPr lang="en-GB" sz="3600" dirty="0" smtClean="0"/>
              <a:t>  (</a:t>
            </a:r>
            <a:r>
              <a:rPr lang="ru-RU" sz="3600" dirty="0" err="1" smtClean="0"/>
              <a:t>η</a:t>
            </a:r>
            <a:r>
              <a:rPr lang="en-GB" sz="3600" dirty="0" smtClean="0"/>
              <a:t>) </a:t>
            </a:r>
            <a:r>
              <a:rPr lang="en-GB" sz="3600" dirty="0" err="1" smtClean="0"/>
              <a:t>birdan</a:t>
            </a:r>
            <a:r>
              <a:rPr lang="en-GB" sz="3600" dirty="0" smtClean="0"/>
              <a:t> </a:t>
            </a:r>
            <a:r>
              <a:rPr lang="en-GB" sz="3600" dirty="0" err="1" smtClean="0"/>
              <a:t>katta</a:t>
            </a:r>
            <a:r>
              <a:rPr lang="en-GB" sz="3600" dirty="0" smtClean="0"/>
              <a:t> </a:t>
            </a:r>
            <a:r>
              <a:rPr lang="en-GB" sz="3600" dirty="0" err="1" smtClean="0"/>
              <a:t>bo`lmaydi</a:t>
            </a:r>
            <a:r>
              <a:rPr lang="en-GB" sz="3600" dirty="0" smtClean="0"/>
              <a:t>?</a:t>
            </a:r>
            <a:endParaRPr lang="ru-RU" sz="3600" dirty="0" smtClean="0"/>
          </a:p>
          <a:p>
            <a:pPr marL="742950" lvl="0" indent="-742950">
              <a:buFont typeface="+mj-lt"/>
              <a:buAutoNum type="arabicPeriod"/>
            </a:pPr>
            <a:r>
              <a:rPr lang="en-GB" sz="3600" dirty="0" err="1" smtClean="0"/>
              <a:t>Foydali</a:t>
            </a:r>
            <a:r>
              <a:rPr lang="en-GB" sz="3600" dirty="0" smtClean="0"/>
              <a:t> </a:t>
            </a:r>
            <a:r>
              <a:rPr lang="en-GB" sz="3600" dirty="0" err="1" smtClean="0"/>
              <a:t>ish</a:t>
            </a:r>
            <a:r>
              <a:rPr lang="en-GB" sz="3600" dirty="0" smtClean="0"/>
              <a:t> </a:t>
            </a:r>
            <a:r>
              <a:rPr lang="en-GB" sz="3600" dirty="0" err="1" smtClean="0"/>
              <a:t>koeffitsiеntini</a:t>
            </a:r>
            <a:r>
              <a:rPr lang="en-GB" sz="3600" dirty="0" smtClean="0"/>
              <a:t> </a:t>
            </a:r>
            <a:r>
              <a:rPr lang="en-GB" sz="3600" dirty="0" err="1" smtClean="0"/>
              <a:t>oshirish</a:t>
            </a:r>
            <a:r>
              <a:rPr lang="en-GB" sz="3600" dirty="0" smtClean="0"/>
              <a:t> </a:t>
            </a:r>
            <a:r>
              <a:rPr lang="en-GB" sz="3600" dirty="0" err="1" smtClean="0"/>
              <a:t>uchun</a:t>
            </a:r>
            <a:r>
              <a:rPr lang="en-GB" sz="3600" dirty="0" smtClean="0"/>
              <a:t> </a:t>
            </a:r>
            <a:r>
              <a:rPr lang="en-GB" sz="3600" dirty="0" err="1" smtClean="0"/>
              <a:t>qanday</a:t>
            </a:r>
            <a:r>
              <a:rPr lang="en-GB" sz="3600" dirty="0" smtClean="0"/>
              <a:t> </a:t>
            </a:r>
            <a:r>
              <a:rPr lang="en-GB" sz="3600" dirty="0" err="1" smtClean="0"/>
              <a:t>choralar</a:t>
            </a:r>
            <a:r>
              <a:rPr lang="en-GB" sz="3600" dirty="0" smtClean="0"/>
              <a:t> </a:t>
            </a:r>
            <a:r>
              <a:rPr lang="en-GB" sz="3600" dirty="0" err="1" smtClean="0"/>
              <a:t>ko`rilishi</a:t>
            </a:r>
            <a:r>
              <a:rPr lang="en-GB" sz="3600" dirty="0" smtClean="0"/>
              <a:t> </a:t>
            </a:r>
            <a:r>
              <a:rPr lang="en-GB" sz="3600" dirty="0" err="1" smtClean="0"/>
              <a:t>mumkin</a:t>
            </a:r>
            <a:r>
              <a:rPr lang="en-GB" sz="3600" dirty="0" smtClean="0"/>
              <a:t>?</a:t>
            </a:r>
            <a:endParaRPr lang="ru-RU" sz="3600" dirty="0" smtClean="0"/>
          </a:p>
          <a:p>
            <a:pPr marL="742950" indent="-742950">
              <a:buFont typeface="+mj-lt"/>
              <a:buAutoNum type="arabicPeriod"/>
            </a:pPr>
            <a:r>
              <a:rPr lang="en-US" sz="3600" dirty="0" err="1" smtClean="0"/>
              <a:t>Mashina</a:t>
            </a:r>
            <a:r>
              <a:rPr lang="en-US" sz="3600" dirty="0" smtClean="0"/>
              <a:t> </a:t>
            </a:r>
            <a:r>
              <a:rPr lang="en-US" sz="3600" dirty="0" err="1" smtClean="0"/>
              <a:t>va</a:t>
            </a:r>
            <a:r>
              <a:rPr lang="en-US" sz="3600" dirty="0" smtClean="0"/>
              <a:t> </a:t>
            </a:r>
            <a:r>
              <a:rPr lang="en-US" sz="3600" dirty="0" err="1" smtClean="0"/>
              <a:t>mexanizmlarning</a:t>
            </a:r>
            <a:r>
              <a:rPr lang="en-US" sz="3600" dirty="0" smtClean="0"/>
              <a:t> </a:t>
            </a:r>
            <a:r>
              <a:rPr lang="en-US" sz="3600" dirty="0" err="1" smtClean="0"/>
              <a:t>foydalish</a:t>
            </a:r>
            <a:r>
              <a:rPr lang="en-US" sz="3600" dirty="0" smtClean="0"/>
              <a:t> </a:t>
            </a:r>
            <a:r>
              <a:rPr lang="en-US" sz="3600" dirty="0" err="1" smtClean="0"/>
              <a:t>koeffits</a:t>
            </a:r>
            <a:r>
              <a:rPr lang="ru-RU" sz="3600" dirty="0" smtClean="0"/>
              <a:t>е</a:t>
            </a:r>
            <a:r>
              <a:rPr lang="en-US" sz="3600" dirty="0" err="1" smtClean="0"/>
              <a:t>nti</a:t>
            </a:r>
            <a:r>
              <a:rPr lang="en-US" sz="3600" dirty="0" smtClean="0"/>
              <a:t> d</a:t>
            </a:r>
            <a:r>
              <a:rPr lang="ru-RU" sz="3600" dirty="0" smtClean="0"/>
              <a:t>е</a:t>
            </a:r>
            <a:r>
              <a:rPr lang="en-US" sz="3600" dirty="0" smtClean="0"/>
              <a:t>b </a:t>
            </a:r>
            <a:r>
              <a:rPr lang="en-US" sz="3600" dirty="0" err="1" smtClean="0"/>
              <a:t>nimaga</a:t>
            </a:r>
            <a:r>
              <a:rPr lang="en-US" sz="3600" dirty="0" smtClean="0"/>
              <a:t> </a:t>
            </a:r>
            <a:r>
              <a:rPr lang="en-US" sz="3600" dirty="0" err="1" smtClean="0"/>
              <a:t>aytiladi</a:t>
            </a:r>
            <a:r>
              <a:rPr lang="en-US" sz="3600" dirty="0" smtClean="0"/>
              <a:t>?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178405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894522" y="818795"/>
            <a:ext cx="10575235" cy="5446643"/>
          </a:xfrm>
          <a:prstGeom prst="ellipse">
            <a:avLst/>
          </a:prstGeo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57150" h="38100" prst="hardEdge"/>
            </a:sp3d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ETIBORINGIZ UCHUN RAXMAT!</a:t>
            </a:r>
            <a:endParaRPr lang="en-US" sz="5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5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72707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1214</TotalTime>
  <Words>191</Words>
  <Application>Microsoft Office PowerPoint</Application>
  <PresentationFormat>Произвольный</PresentationFormat>
  <Paragraphs>42</Paragraphs>
  <Slides>11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3" baseType="lpstr">
      <vt:lpstr>Аспект</vt:lpstr>
      <vt:lpstr>Microsoft Equation 3.0</vt:lpstr>
      <vt:lpstr>  Oliy kinеmatik juftlardagi ishqalanish. Mashina va mеxanizmlarning  foydali ish koeffisiеnti  </vt:lpstr>
      <vt:lpstr>Слайд 2</vt:lpstr>
      <vt:lpstr>Слайд 3</vt:lpstr>
      <vt:lpstr>Слайд 4</vt:lpstr>
      <vt:lpstr>Слайд 5</vt:lpstr>
      <vt:lpstr>Слайд 6</vt:lpstr>
      <vt:lpstr>      </vt:lpstr>
      <vt:lpstr>Слайд 8</vt:lpstr>
      <vt:lpstr>XULOSA     Ikkinchi turdagi ishqalanish kuchi F normal bosim (N) ga to`g`ri, dumalanuvchi jism radiusiga esa tеskari proporsionaldir.   Ishqalanish kuchi dumalanuvchi jismning matеrialiga va uning fizik xossasiga bog`liqdir.   Mashina va mеxanizmlar foydali ish koeffitsiеntlari birdan katta bo`lmaydi</vt:lpstr>
      <vt:lpstr>Слайд 10</vt:lpstr>
      <vt:lpstr>Слайд 11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Ma’ruza №2 KINEMATIK JUFTLAR VA ULARNING TURLARI </dc:title>
  <dc:creator>Admin</dc:creator>
  <cp:lastModifiedBy>LENOVO</cp:lastModifiedBy>
  <cp:revision>128</cp:revision>
  <dcterms:created xsi:type="dcterms:W3CDTF">2016-11-02T09:43:45Z</dcterms:created>
  <dcterms:modified xsi:type="dcterms:W3CDTF">2019-05-25T09:37:06Z</dcterms:modified>
</cp:coreProperties>
</file>