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Lst>
  <p:sldSz cy="6858000" cx="12192000"/>
  <p:notesSz cx="6858000" cy="9144000"/>
  <p:embeddedFontLst>
    <p:embeddedFont>
      <p:font typeface="Garamond"/>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8" roundtripDataSignature="AMtx7mgFqT7OwFvdbJ0yExJFD1EnPABsm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4FEABF0-B076-45A0-8B5A-308851A2D8B4}">
  <a:tblStyle styleId="{74FEABF0-B076-45A0-8B5A-308851A2D8B4}" styleName="Table_0">
    <a:wholeTbl>
      <a:tcTxStyle b="off" i="off">
        <a:font>
          <a:latin typeface="Tw Cen MT"/>
          <a:ea typeface="Tw Cen MT"/>
          <a:cs typeface="Tw Cen MT"/>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tcStyle>
        <a:fill>
          <a:solidFill>
            <a:schemeClr val="dk1">
              <a:alpha val="20000"/>
            </a:schemeClr>
          </a:solidFill>
        </a:fill>
      </a:tcStyle>
    </a:band1H>
    <a:band2H>
      <a:tcTxStyle/>
    </a:band2H>
    <a:band1V>
      <a:tcTxStyle/>
      <a:tcStyle>
        <a:fill>
          <a:solidFill>
            <a:schemeClr val="dk1">
              <a:alpha val="20000"/>
            </a:schemeClr>
          </a:solidFill>
        </a:fill>
      </a:tcStyle>
    </a:band1V>
    <a:band2V>
      <a:tcTxStyle/>
    </a:band2V>
    <a:lastCol>
      <a:tcTxStyle b="on" i="off"/>
    </a:lastCol>
    <a:firstCol>
      <a:tcTxStyle b="on" i="off"/>
    </a:firstCol>
    <a:lastRow>
      <a:tcTxStyle b="on" i="off"/>
      <a:tcStyle>
        <a:tcBdr>
          <a:top>
            <a:ln cap="flat" cmpd="sng" w="50800">
              <a:solidFill>
                <a:schemeClr val="dk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25400">
              <a:solidFill>
                <a:schemeClr val="dk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Garamond-bold.fntdata"/><Relationship Id="rId12" Type="http://schemas.openxmlformats.org/officeDocument/2006/relationships/slide" Target="slides/slide6.xml"/><Relationship Id="rId34" Type="http://schemas.openxmlformats.org/officeDocument/2006/relationships/font" Target="fonts/Garamond-regular.fntdata"/><Relationship Id="rId15" Type="http://schemas.openxmlformats.org/officeDocument/2006/relationships/slide" Target="slides/slide9.xml"/><Relationship Id="rId37" Type="http://schemas.openxmlformats.org/officeDocument/2006/relationships/font" Target="fonts/Garamond-boldItalic.fntdata"/><Relationship Id="rId14" Type="http://schemas.openxmlformats.org/officeDocument/2006/relationships/slide" Target="slides/slide8.xml"/><Relationship Id="rId36" Type="http://schemas.openxmlformats.org/officeDocument/2006/relationships/font" Target="fonts/Garamond-italic.fntdata"/><Relationship Id="rId17" Type="http://schemas.openxmlformats.org/officeDocument/2006/relationships/slide" Target="slides/slide11.xml"/><Relationship Id="rId16" Type="http://schemas.openxmlformats.org/officeDocument/2006/relationships/slide" Target="slides/slide10.xml"/><Relationship Id="rId38" Type="http://customschemas.google.com/relationships/presentationmetadata" Target="meta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288b7c4cf7d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g288b7c4cf7d_0_2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29"/>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9"/>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9"/>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29"/>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2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20" name="Google Shape;20;p29"/>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0"/>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0"/>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3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33"/>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33"/>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3"/>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3"/>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3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35" name="Google Shape;35;p33"/>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34"/>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4"/>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34"/>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3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35"/>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5"/>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35"/>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35"/>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35"/>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3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3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3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3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38"/>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8"/>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38"/>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3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39"/>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9"/>
          <p:cNvSpPr/>
          <p:nvPr>
            <p:ph idx="2" type="pic"/>
          </p:nvPr>
        </p:nvSpPr>
        <p:spPr>
          <a:xfrm>
            <a:off x="0" y="-1"/>
            <a:ext cx="12188952" cy="4572000"/>
          </a:xfrm>
          <a:prstGeom prst="rect">
            <a:avLst/>
          </a:prstGeom>
          <a:solidFill>
            <a:srgbClr val="76CEEF"/>
          </a:solidFill>
          <a:ln>
            <a:noFill/>
          </a:ln>
        </p:spPr>
      </p:sp>
      <p:sp>
        <p:nvSpPr>
          <p:cNvPr id="71" name="Google Shape;71;p39"/>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3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75" name="Google Shape;75;p39"/>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40"/>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40"/>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4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41"/>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41"/>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4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88" name="Google Shape;88;p41"/>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6" name="Shape 96"/>
        <p:cNvGrpSpPr/>
        <p:nvPr/>
      </p:nvGrpSpPr>
      <p:grpSpPr>
        <a:xfrm>
          <a:off x="0" y="0"/>
          <a:ext cx="0" cy="0"/>
          <a:chOff x="0" y="0"/>
          <a:chExt cx="0" cy="0"/>
        </a:xfrm>
      </p:grpSpPr>
      <p:sp>
        <p:nvSpPr>
          <p:cNvPr id="97" name="Google Shape;97;g288b7c4cf7d_0_40"/>
          <p:cNvSpPr txBox="1"/>
          <p:nvPr>
            <p:ph type="title"/>
          </p:nvPr>
        </p:nvSpPr>
        <p:spPr>
          <a:xfrm>
            <a:off x="1024128" y="585216"/>
            <a:ext cx="9720000" cy="1499700"/>
          </a:xfrm>
          <a:prstGeom prst="rect">
            <a:avLst/>
          </a:prstGeom>
          <a:noFill/>
          <a:ln>
            <a:noFill/>
          </a:ln>
        </p:spPr>
        <p:txBody>
          <a:bodyPr anchorCtr="0" anchor="ctr" bIns="45700" lIns="91425" spcFirstLastPara="1" rIns="91425" wrap="square" tIns="45700">
            <a:normAutofit/>
          </a:bodyPr>
          <a:lstStyle>
            <a:lvl1pPr lvl="0" rtl="0" algn="l">
              <a:lnSpc>
                <a:spcPct val="80000"/>
              </a:lnSpc>
              <a:spcBef>
                <a:spcPts val="0"/>
              </a:spcBef>
              <a:spcAft>
                <a:spcPts val="0"/>
              </a:spcAft>
              <a:buClr>
                <a:srgbClr val="FEFEFE"/>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98" name="Google Shape;98;g288b7c4cf7d_0_40"/>
          <p:cNvSpPr txBox="1"/>
          <p:nvPr>
            <p:ph idx="1" type="body"/>
          </p:nvPr>
        </p:nvSpPr>
        <p:spPr>
          <a:xfrm>
            <a:off x="1024128" y="2286000"/>
            <a:ext cx="9720000" cy="4023300"/>
          </a:xfrm>
          <a:prstGeom prst="rect">
            <a:avLst/>
          </a:prstGeom>
          <a:noFill/>
          <a:ln>
            <a:noFill/>
          </a:ln>
        </p:spPr>
        <p:txBody>
          <a:bodyPr anchorCtr="0" anchor="t" bIns="45700" lIns="45700" spcFirstLastPara="1" rIns="45700" wrap="square" tIns="45700">
            <a:normAutofit/>
          </a:bodyPr>
          <a:lstStyle>
            <a:lvl1pPr indent="-342900" lvl="0" marL="457200" rtl="0" algn="l">
              <a:lnSpc>
                <a:spcPct val="90000"/>
              </a:lnSpc>
              <a:spcBef>
                <a:spcPts val="1200"/>
              </a:spcBef>
              <a:spcAft>
                <a:spcPts val="0"/>
              </a:spcAft>
              <a:buSzPts val="1800"/>
              <a:buChar char=" "/>
              <a:defRPr/>
            </a:lvl1pPr>
            <a:lvl2pPr indent="-342900" lvl="1" marL="914400" rtl="0" algn="l">
              <a:lnSpc>
                <a:spcPct val="90000"/>
              </a:lnSpc>
              <a:spcBef>
                <a:spcPts val="200"/>
              </a:spcBef>
              <a:spcAft>
                <a:spcPts val="0"/>
              </a:spcAft>
              <a:buSzPts val="1800"/>
              <a:buChar char="🢝"/>
              <a:defRPr/>
            </a:lvl2pPr>
            <a:lvl3pPr indent="-342900" lvl="2" marL="1371600" rtl="0" algn="l">
              <a:lnSpc>
                <a:spcPct val="90000"/>
              </a:lnSpc>
              <a:spcBef>
                <a:spcPts val="400"/>
              </a:spcBef>
              <a:spcAft>
                <a:spcPts val="0"/>
              </a:spcAft>
              <a:buSzPts val="1800"/>
              <a:buChar char="🢝"/>
              <a:defRPr/>
            </a:lvl3pPr>
            <a:lvl4pPr indent="-342900" lvl="3" marL="1828800" rtl="0" algn="l">
              <a:lnSpc>
                <a:spcPct val="90000"/>
              </a:lnSpc>
              <a:spcBef>
                <a:spcPts val="400"/>
              </a:spcBef>
              <a:spcAft>
                <a:spcPts val="0"/>
              </a:spcAft>
              <a:buSzPts val="1800"/>
              <a:buChar char="🢝"/>
              <a:defRPr/>
            </a:lvl4pPr>
            <a:lvl5pPr indent="-342900" lvl="4" marL="2286000" rtl="0" algn="l">
              <a:lnSpc>
                <a:spcPct val="90000"/>
              </a:lnSpc>
              <a:spcBef>
                <a:spcPts val="400"/>
              </a:spcBef>
              <a:spcAft>
                <a:spcPts val="0"/>
              </a:spcAft>
              <a:buSzPts val="1800"/>
              <a:buChar char="🢝"/>
              <a:defRPr/>
            </a:lvl5pPr>
            <a:lvl6pPr indent="-342900" lvl="5" marL="2743200" rtl="0" algn="l">
              <a:lnSpc>
                <a:spcPct val="90000"/>
              </a:lnSpc>
              <a:spcBef>
                <a:spcPts val="400"/>
              </a:spcBef>
              <a:spcAft>
                <a:spcPts val="0"/>
              </a:spcAft>
              <a:buSzPts val="1800"/>
              <a:buChar char="🢝"/>
              <a:defRPr/>
            </a:lvl6pPr>
            <a:lvl7pPr indent="-342900" lvl="6" marL="3200400" rtl="0" algn="l">
              <a:lnSpc>
                <a:spcPct val="90000"/>
              </a:lnSpc>
              <a:spcBef>
                <a:spcPts val="400"/>
              </a:spcBef>
              <a:spcAft>
                <a:spcPts val="0"/>
              </a:spcAft>
              <a:buSzPts val="1800"/>
              <a:buChar char="🢝"/>
              <a:defRPr/>
            </a:lvl7pPr>
            <a:lvl8pPr indent="-342900" lvl="7" marL="3657600" rtl="0" algn="l">
              <a:lnSpc>
                <a:spcPct val="90000"/>
              </a:lnSpc>
              <a:spcBef>
                <a:spcPts val="400"/>
              </a:spcBef>
              <a:spcAft>
                <a:spcPts val="0"/>
              </a:spcAft>
              <a:buSzPts val="1800"/>
              <a:buChar char="🢝"/>
              <a:defRPr/>
            </a:lvl8pPr>
            <a:lvl9pPr indent="-342900" lvl="8" marL="4114800" rtl="0" algn="l">
              <a:lnSpc>
                <a:spcPct val="90000"/>
              </a:lnSpc>
              <a:spcBef>
                <a:spcPts val="400"/>
              </a:spcBef>
              <a:spcAft>
                <a:spcPts val="400"/>
              </a:spcAft>
              <a:buSzPts val="1800"/>
              <a:buChar char="🢝"/>
              <a:defRPr/>
            </a:lvl9pPr>
          </a:lstStyle>
          <a:p/>
        </p:txBody>
      </p:sp>
      <p:sp>
        <p:nvSpPr>
          <p:cNvPr id="99" name="Google Shape;99;g288b7c4cf7d_0_40"/>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0" name="Google Shape;100;g288b7c4cf7d_0_40"/>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1" name="Google Shape;101;g288b7c4cf7d_0_40"/>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8"/>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8"/>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2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2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2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US"/>
              <a:t>‹#›</a:t>
            </a:fld>
            <a:endParaRPr/>
          </a:p>
        </p:txBody>
      </p:sp>
      <p:cxnSp>
        <p:nvCxnSpPr>
          <p:cNvPr id="11" name="Google Shape;11;p28"/>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9" name="Shape 89"/>
        <p:cNvGrpSpPr/>
        <p:nvPr/>
      </p:nvGrpSpPr>
      <p:grpSpPr>
        <a:xfrm>
          <a:off x="0" y="0"/>
          <a:ext cx="0" cy="0"/>
          <a:chOff x="0" y="0"/>
          <a:chExt cx="0" cy="0"/>
        </a:xfrm>
      </p:grpSpPr>
      <p:sp>
        <p:nvSpPr>
          <p:cNvPr id="90" name="Google Shape;90;g288b7c4cf7d_0_33"/>
          <p:cNvSpPr txBox="1"/>
          <p:nvPr>
            <p:ph type="title"/>
          </p:nvPr>
        </p:nvSpPr>
        <p:spPr>
          <a:xfrm>
            <a:off x="1024128" y="585216"/>
            <a:ext cx="9720000" cy="1499700"/>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FEFEFE"/>
              </a:buClr>
              <a:buSzPts val="5000"/>
              <a:buFont typeface="Twentieth Century"/>
              <a:buNone/>
              <a:defRPr b="0" i="0" sz="5000" u="none" cap="none" strike="noStrike">
                <a:solidFill>
                  <a:srgbClr val="FEFEFE"/>
                </a:solidFill>
                <a:latin typeface="Twentieth Century"/>
                <a:ea typeface="Twentieth Century"/>
                <a:cs typeface="Twentieth Century"/>
                <a:sym typeface="Twentieth Century"/>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91" name="Google Shape;91;g288b7c4cf7d_0_33"/>
          <p:cNvSpPr txBox="1"/>
          <p:nvPr>
            <p:ph idx="1" type="body"/>
          </p:nvPr>
        </p:nvSpPr>
        <p:spPr>
          <a:xfrm>
            <a:off x="1024128" y="2286000"/>
            <a:ext cx="9720000" cy="402330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lt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lt1"/>
                </a:solidFill>
                <a:latin typeface="Twentieth Century"/>
                <a:ea typeface="Twentieth Century"/>
                <a:cs typeface="Twentieth Century"/>
                <a:sym typeface="Twentieth Century"/>
              </a:defRPr>
            </a:lvl9pPr>
          </a:lstStyle>
          <a:p/>
        </p:txBody>
      </p:sp>
      <p:sp>
        <p:nvSpPr>
          <p:cNvPr id="92" name="Google Shape;92;g288b7c4cf7d_0_33"/>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rgbClr val="FEFEFE"/>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93" name="Google Shape;93;g288b7c4cf7d_0_33"/>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cap="none">
                <a:solidFill>
                  <a:srgbClr val="FEFEFE"/>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94" name="Google Shape;94;g288b7c4cf7d_0_33"/>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sz="1000" u="none">
                <a:solidFill>
                  <a:srgbClr val="FEFEFE"/>
                </a:solidFill>
                <a:latin typeface="Twentieth Century"/>
                <a:ea typeface="Twentieth Century"/>
                <a:cs typeface="Twentieth Century"/>
                <a:sym typeface="Twentieth Century"/>
              </a:defRPr>
            </a:lvl1pPr>
            <a:lvl2pPr indent="0" lvl="1" marL="0" marR="0" rtl="0" algn="l">
              <a:spcBef>
                <a:spcPts val="0"/>
              </a:spcBef>
              <a:buNone/>
              <a:defRPr b="0" sz="1000" u="none">
                <a:solidFill>
                  <a:srgbClr val="FEFEFE"/>
                </a:solidFill>
                <a:latin typeface="Twentieth Century"/>
                <a:ea typeface="Twentieth Century"/>
                <a:cs typeface="Twentieth Century"/>
                <a:sym typeface="Twentieth Century"/>
              </a:defRPr>
            </a:lvl2pPr>
            <a:lvl3pPr indent="0" lvl="2" marL="0" marR="0" rtl="0" algn="l">
              <a:spcBef>
                <a:spcPts val="0"/>
              </a:spcBef>
              <a:buNone/>
              <a:defRPr b="0" sz="1000" u="none">
                <a:solidFill>
                  <a:srgbClr val="FEFEFE"/>
                </a:solidFill>
                <a:latin typeface="Twentieth Century"/>
                <a:ea typeface="Twentieth Century"/>
                <a:cs typeface="Twentieth Century"/>
                <a:sym typeface="Twentieth Century"/>
              </a:defRPr>
            </a:lvl3pPr>
            <a:lvl4pPr indent="0" lvl="3" marL="0" marR="0" rtl="0" algn="l">
              <a:spcBef>
                <a:spcPts val="0"/>
              </a:spcBef>
              <a:buNone/>
              <a:defRPr b="0" sz="1000" u="none">
                <a:solidFill>
                  <a:srgbClr val="FEFEFE"/>
                </a:solidFill>
                <a:latin typeface="Twentieth Century"/>
                <a:ea typeface="Twentieth Century"/>
                <a:cs typeface="Twentieth Century"/>
                <a:sym typeface="Twentieth Century"/>
              </a:defRPr>
            </a:lvl4pPr>
            <a:lvl5pPr indent="0" lvl="4" marL="0" marR="0" rtl="0" algn="l">
              <a:spcBef>
                <a:spcPts val="0"/>
              </a:spcBef>
              <a:buNone/>
              <a:defRPr b="0" sz="1000" u="none">
                <a:solidFill>
                  <a:srgbClr val="FEFEFE"/>
                </a:solidFill>
                <a:latin typeface="Twentieth Century"/>
                <a:ea typeface="Twentieth Century"/>
                <a:cs typeface="Twentieth Century"/>
                <a:sym typeface="Twentieth Century"/>
              </a:defRPr>
            </a:lvl5pPr>
            <a:lvl6pPr indent="0" lvl="5" marL="0" marR="0" rtl="0" algn="l">
              <a:spcBef>
                <a:spcPts val="0"/>
              </a:spcBef>
              <a:buNone/>
              <a:defRPr b="0" sz="1000" u="none">
                <a:solidFill>
                  <a:srgbClr val="FEFEFE"/>
                </a:solidFill>
                <a:latin typeface="Twentieth Century"/>
                <a:ea typeface="Twentieth Century"/>
                <a:cs typeface="Twentieth Century"/>
                <a:sym typeface="Twentieth Century"/>
              </a:defRPr>
            </a:lvl6pPr>
            <a:lvl7pPr indent="0" lvl="6" marL="0" marR="0" rtl="0" algn="l">
              <a:spcBef>
                <a:spcPts val="0"/>
              </a:spcBef>
              <a:buNone/>
              <a:defRPr b="0" sz="1000" u="none">
                <a:solidFill>
                  <a:srgbClr val="FEFEFE"/>
                </a:solidFill>
                <a:latin typeface="Twentieth Century"/>
                <a:ea typeface="Twentieth Century"/>
                <a:cs typeface="Twentieth Century"/>
                <a:sym typeface="Twentieth Century"/>
              </a:defRPr>
            </a:lvl7pPr>
            <a:lvl8pPr indent="0" lvl="7" marL="0" marR="0" rtl="0" algn="l">
              <a:spcBef>
                <a:spcPts val="0"/>
              </a:spcBef>
              <a:buNone/>
              <a:defRPr b="0" sz="1000" u="none">
                <a:solidFill>
                  <a:srgbClr val="FEFEFE"/>
                </a:solidFill>
                <a:latin typeface="Twentieth Century"/>
                <a:ea typeface="Twentieth Century"/>
                <a:cs typeface="Twentieth Century"/>
                <a:sym typeface="Twentieth Century"/>
              </a:defRPr>
            </a:lvl8pPr>
            <a:lvl9pPr indent="0" lvl="8" marL="0" marR="0" rtl="0" algn="l">
              <a:spcBef>
                <a:spcPts val="0"/>
              </a:spcBef>
              <a:buNone/>
              <a:defRPr b="0" sz="1000" u="none">
                <a:solidFill>
                  <a:srgbClr val="FEFEFE"/>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US"/>
              <a:t>‹#›</a:t>
            </a:fld>
            <a:endParaRPr/>
          </a:p>
        </p:txBody>
      </p:sp>
      <p:cxnSp>
        <p:nvCxnSpPr>
          <p:cNvPr id="95" name="Google Shape;95;g288b7c4cf7d_0_33"/>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1"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5" name="Shape 105"/>
        <p:cNvGrpSpPr/>
        <p:nvPr/>
      </p:nvGrpSpPr>
      <p:grpSpPr>
        <a:xfrm>
          <a:off x="0" y="0"/>
          <a:ext cx="0" cy="0"/>
          <a:chOff x="0" y="0"/>
          <a:chExt cx="0" cy="0"/>
        </a:xfrm>
      </p:grpSpPr>
      <p:sp>
        <p:nvSpPr>
          <p:cNvPr id="106" name="Google Shape;106;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107" name="Google Shape;107;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108" name="Google Shape;108;p1"/>
          <p:cNvSpPr txBox="1"/>
          <p:nvPr>
            <p:ph type="ctrTitle"/>
          </p:nvPr>
        </p:nvSpPr>
        <p:spPr>
          <a:xfrm>
            <a:off x="5088875" y="1"/>
            <a:ext cx="6540748" cy="3427434"/>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l">
              <a:lnSpc>
                <a:spcPct val="80000"/>
              </a:lnSpc>
              <a:spcBef>
                <a:spcPts val="0"/>
              </a:spcBef>
              <a:spcAft>
                <a:spcPts val="0"/>
              </a:spcAft>
              <a:buClr>
                <a:srgbClr val="FFFFFF"/>
              </a:buClr>
              <a:buSzPts val="4000"/>
              <a:buFont typeface="Twentieth Century"/>
              <a:buNone/>
            </a:pPr>
            <a:br>
              <a:rPr b="1" lang="en-US" sz="4000">
                <a:solidFill>
                  <a:srgbClr val="FFFFFF"/>
                </a:solidFill>
                <a:latin typeface="Twentieth Century"/>
                <a:ea typeface="Twentieth Century"/>
                <a:cs typeface="Twentieth Century"/>
                <a:sym typeface="Twentieth Century"/>
              </a:rPr>
            </a:br>
            <a:r>
              <a:rPr b="1" lang="en-US" sz="4000">
                <a:solidFill>
                  <a:srgbClr val="FFFFFF"/>
                </a:solidFill>
                <a:latin typeface="Twentieth Century"/>
                <a:ea typeface="Twentieth Century"/>
                <a:cs typeface="Twentieth Century"/>
                <a:sym typeface="Twentieth Century"/>
              </a:rPr>
              <a:t>FINANCIAL ACCOUNTING:</a:t>
            </a:r>
            <a:endParaRPr b="1" sz="4000">
              <a:solidFill>
                <a:srgbClr val="FFFFFF"/>
              </a:solidFill>
            </a:endParaRPr>
          </a:p>
          <a:p>
            <a:pPr indent="0" lvl="0" marL="0" rtl="0" algn="l">
              <a:lnSpc>
                <a:spcPct val="80000"/>
              </a:lnSpc>
              <a:spcBef>
                <a:spcPts val="0"/>
              </a:spcBef>
              <a:spcAft>
                <a:spcPts val="0"/>
              </a:spcAft>
              <a:buClr>
                <a:srgbClr val="FFFFFF"/>
              </a:buClr>
              <a:buSzPts val="4000"/>
              <a:buFont typeface="Twentieth Century"/>
              <a:buNone/>
            </a:pPr>
            <a:r>
              <a:rPr b="1" lang="en-US" sz="4000">
                <a:solidFill>
                  <a:srgbClr val="FFFFFF"/>
                </a:solidFill>
              </a:rPr>
              <a:t>WEEK 2 (LECTURE TWO):</a:t>
            </a:r>
            <a:endParaRPr b="1" sz="3100">
              <a:solidFill>
                <a:srgbClr val="FFFFFF"/>
              </a:solidFill>
            </a:endParaRPr>
          </a:p>
          <a:p>
            <a:pPr indent="0" lvl="0" marL="0" rtl="0" algn="l">
              <a:lnSpc>
                <a:spcPct val="80000"/>
              </a:lnSpc>
              <a:spcBef>
                <a:spcPts val="0"/>
              </a:spcBef>
              <a:spcAft>
                <a:spcPts val="0"/>
              </a:spcAft>
              <a:buClr>
                <a:srgbClr val="FFFFFF"/>
              </a:buClr>
              <a:buSzPts val="4000"/>
              <a:buFont typeface="Twentieth Century"/>
              <a:buNone/>
            </a:pPr>
            <a:r>
              <a:rPr b="1" lang="en-US" sz="3100">
                <a:solidFill>
                  <a:srgbClr val="FFFFFF"/>
                </a:solidFill>
                <a:latin typeface="Twentieth Century"/>
                <a:ea typeface="Twentieth Century"/>
                <a:cs typeface="Twentieth Century"/>
                <a:sym typeface="Twentieth Century"/>
              </a:rPr>
              <a:t>CONSUMERS(USERS) OF FINANCIAL INFORMATION AND VARIOUS FIELDS (BRANCHES) OF ACCOUNTING</a:t>
            </a:r>
            <a:endParaRPr sz="3900"/>
          </a:p>
          <a:p>
            <a:pPr indent="0" lvl="0" marL="0" rtl="0" algn="l">
              <a:lnSpc>
                <a:spcPct val="80000"/>
              </a:lnSpc>
              <a:spcBef>
                <a:spcPts val="0"/>
              </a:spcBef>
              <a:spcAft>
                <a:spcPts val="0"/>
              </a:spcAft>
              <a:buClr>
                <a:srgbClr val="0C0C0C"/>
              </a:buClr>
              <a:buSzPts val="4000"/>
              <a:buFont typeface="Twentieth Century"/>
              <a:buNone/>
            </a:pPr>
            <a:r>
              <a:t/>
            </a:r>
            <a:endParaRPr b="1" sz="4000">
              <a:solidFill>
                <a:schemeClr val="lt1"/>
              </a:solidFill>
            </a:endParaRPr>
          </a:p>
        </p:txBody>
      </p:sp>
      <p:cxnSp>
        <p:nvCxnSpPr>
          <p:cNvPr id="109" name="Google Shape;109;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110" name="Google Shape;110;p1"/>
          <p:cNvSpPr txBox="1"/>
          <p:nvPr/>
        </p:nvSpPr>
        <p:spPr>
          <a:xfrm>
            <a:off x="6090920" y="3553096"/>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4" name="Shape 114"/>
        <p:cNvGrpSpPr/>
        <p:nvPr/>
      </p:nvGrpSpPr>
      <p:grpSpPr>
        <a:xfrm>
          <a:off x="0" y="0"/>
          <a:ext cx="0" cy="0"/>
          <a:chOff x="0" y="0"/>
          <a:chExt cx="0" cy="0"/>
        </a:xfrm>
      </p:grpSpPr>
      <p:sp>
        <p:nvSpPr>
          <p:cNvPr id="115" name="Google Shape;115;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6" name="Google Shape;116;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US"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17" name="Google Shape;117;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18" name="Google Shape;118;p2"/>
          <p:cNvSpPr txBox="1"/>
          <p:nvPr>
            <p:ph idx="1" type="body"/>
          </p:nvPr>
        </p:nvSpPr>
        <p:spPr>
          <a:xfrm>
            <a:off x="4999330" y="804333"/>
            <a:ext cx="6257721" cy="5249334"/>
          </a:xfrm>
          <a:prstGeom prst="rect">
            <a:avLst/>
          </a:prstGeom>
          <a:noFill/>
          <a:ln>
            <a:noFill/>
          </a:ln>
        </p:spPr>
        <p:txBody>
          <a:bodyPr anchorCtr="0" anchor="ctr" bIns="45700" lIns="45700" spcFirstLastPara="1" rIns="45700" wrap="square" tIns="45700">
            <a:normAutofit/>
          </a:bodyPr>
          <a:lstStyle/>
          <a:p>
            <a:pPr indent="-177800" lvl="0" marL="91440" rtl="0" algn="l">
              <a:lnSpc>
                <a:spcPct val="90000"/>
              </a:lnSpc>
              <a:spcBef>
                <a:spcPts val="0"/>
              </a:spcBef>
              <a:spcAft>
                <a:spcPts val="0"/>
              </a:spcAft>
              <a:buSzPts val="2800"/>
              <a:buFont typeface="Noto Sans Symbols"/>
              <a:buChar char="⮚"/>
            </a:pPr>
            <a:r>
              <a:rPr lang="en-US" sz="2800">
                <a:latin typeface="Twentieth Century"/>
                <a:ea typeface="Twentieth Century"/>
                <a:cs typeface="Twentieth Century"/>
                <a:sym typeface="Twentieth Century"/>
              </a:rPr>
              <a:t>Explain who the users of the financial statements are and their information needs</a:t>
            </a:r>
            <a:endParaRPr/>
          </a:p>
          <a:p>
            <a:pPr indent="-177800" lvl="0" marL="91440" rtl="0" algn="l">
              <a:lnSpc>
                <a:spcPct val="90000"/>
              </a:lnSpc>
              <a:spcBef>
                <a:spcPts val="1400"/>
              </a:spcBef>
              <a:spcAft>
                <a:spcPts val="0"/>
              </a:spcAft>
              <a:buSzPts val="2800"/>
              <a:buFont typeface="Noto Sans Symbols"/>
              <a:buChar char="⮚"/>
            </a:pPr>
            <a:r>
              <a:rPr lang="en-US" sz="2800"/>
              <a:t>Explain the branches of accounting</a:t>
            </a:r>
            <a:endParaRPr sz="2800"/>
          </a:p>
          <a:p>
            <a:pPr indent="-177800" lvl="0" marL="91440" rtl="0" algn="l">
              <a:lnSpc>
                <a:spcPct val="90000"/>
              </a:lnSpc>
              <a:spcBef>
                <a:spcPts val="1400"/>
              </a:spcBef>
              <a:spcAft>
                <a:spcPts val="0"/>
              </a:spcAft>
              <a:buSzPts val="2800"/>
              <a:buFont typeface="Noto Sans Symbols"/>
              <a:buChar char="⮚"/>
            </a:pPr>
            <a:r>
              <a:rPr lang="en-US" sz="2800">
                <a:latin typeface="Twentieth Century"/>
                <a:ea typeface="Twentieth Century"/>
                <a:cs typeface="Twentieth Century"/>
                <a:sym typeface="Twentieth Century"/>
              </a:rPr>
              <a:t>Explain the limitations of accounting information</a:t>
            </a:r>
            <a:endParaRPr sz="2800"/>
          </a:p>
          <a:p>
            <a:pPr indent="0" lvl="0" marL="91440" rtl="0" algn="l">
              <a:lnSpc>
                <a:spcPct val="90000"/>
              </a:lnSpc>
              <a:spcBef>
                <a:spcPts val="1400"/>
              </a:spcBef>
              <a:spcAft>
                <a:spcPts val="0"/>
              </a:spcAft>
              <a:buSzPts val="2800"/>
              <a:buFont typeface="Noto Sans Symbols"/>
              <a:buNone/>
            </a:pPr>
            <a:r>
              <a:t/>
            </a:r>
            <a:endParaRPr sz="2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2" name="Shape 122"/>
        <p:cNvGrpSpPr/>
        <p:nvPr/>
      </p:nvGrpSpPr>
      <p:grpSpPr>
        <a:xfrm>
          <a:off x="0" y="0"/>
          <a:ext cx="0" cy="0"/>
          <a:chOff x="0" y="0"/>
          <a:chExt cx="0" cy="0"/>
        </a:xfrm>
      </p:grpSpPr>
      <p:sp>
        <p:nvSpPr>
          <p:cNvPr id="123" name="Google Shape;123;p3"/>
          <p:cNvSpPr txBox="1"/>
          <p:nvPr>
            <p:ph type="title"/>
          </p:nvPr>
        </p:nvSpPr>
        <p:spPr>
          <a:xfrm>
            <a:off x="1024127" y="325601"/>
            <a:ext cx="8018272" cy="14996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4400"/>
              <a:buFont typeface="Twentieth Century"/>
              <a:buNone/>
            </a:pPr>
            <a:r>
              <a:rPr lang="en-US" sz="4400"/>
              <a:t>CONSUMERS (USERS) OF ACCOUNTING INFORMATION</a:t>
            </a:r>
            <a:endParaRPr/>
          </a:p>
        </p:txBody>
      </p:sp>
      <p:sp>
        <p:nvSpPr>
          <p:cNvPr id="124" name="Google Shape;124;p3"/>
          <p:cNvSpPr txBox="1"/>
          <p:nvPr>
            <p:ph idx="1" type="body"/>
          </p:nvPr>
        </p:nvSpPr>
        <p:spPr>
          <a:xfrm>
            <a:off x="1024128" y="2286000"/>
            <a:ext cx="8018271" cy="4023360"/>
          </a:xfrm>
          <a:prstGeom prst="rect">
            <a:avLst/>
          </a:prstGeom>
          <a:noFill/>
          <a:ln>
            <a:noFill/>
          </a:ln>
        </p:spPr>
        <p:txBody>
          <a:bodyPr anchorCtr="0" anchor="t" bIns="45700" lIns="45700" spcFirstLastPara="1" rIns="45700" wrap="square" tIns="45700">
            <a:noAutofit/>
          </a:bodyPr>
          <a:lstStyle/>
          <a:p>
            <a:pPr indent="-177800" lvl="0" marL="91440" rtl="0" algn="l">
              <a:lnSpc>
                <a:spcPct val="90000"/>
              </a:lnSpc>
              <a:spcBef>
                <a:spcPts val="0"/>
              </a:spcBef>
              <a:spcAft>
                <a:spcPts val="0"/>
              </a:spcAft>
              <a:buSzPts val="2800"/>
              <a:buFont typeface="Noto Sans Symbols"/>
              <a:buChar char="⮚"/>
            </a:pPr>
            <a:r>
              <a:rPr lang="en-US" sz="2800"/>
              <a:t>Accounting information is produced in form of financial statements. These financial statements provide information about an entity’s financial position, performance and changes in the financial position.</a:t>
            </a:r>
            <a:endParaRPr/>
          </a:p>
          <a:p>
            <a:pPr indent="-177800" lvl="0" marL="91440" rtl="0" algn="l">
              <a:lnSpc>
                <a:spcPct val="90000"/>
              </a:lnSpc>
              <a:spcBef>
                <a:spcPts val="1400"/>
              </a:spcBef>
              <a:spcAft>
                <a:spcPts val="0"/>
              </a:spcAft>
              <a:buSzPts val="2800"/>
              <a:buFont typeface="Noto Sans Symbols"/>
              <a:buChar char="⮚"/>
            </a:pPr>
            <a:r>
              <a:rPr lang="en-US" sz="2800"/>
              <a:t>The financial position of a firm denotes the resources the business has and how much belongs to the owners and others.</a:t>
            </a:r>
            <a:endParaRPr/>
          </a:p>
        </p:txBody>
      </p:sp>
      <p:sp>
        <p:nvSpPr>
          <p:cNvPr id="125" name="Google Shape;125;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6" name="Google Shape;126;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0" name="Shape 130"/>
        <p:cNvGrpSpPr/>
        <p:nvPr/>
      </p:nvGrpSpPr>
      <p:grpSpPr>
        <a:xfrm>
          <a:off x="0" y="0"/>
          <a:ext cx="0" cy="0"/>
          <a:chOff x="0" y="0"/>
          <a:chExt cx="0" cy="0"/>
        </a:xfrm>
      </p:grpSpPr>
      <p:sp>
        <p:nvSpPr>
          <p:cNvPr id="131" name="Google Shape;131;p4"/>
          <p:cNvSpPr txBox="1"/>
          <p:nvPr>
            <p:ph type="title"/>
          </p:nvPr>
        </p:nvSpPr>
        <p:spPr>
          <a:xfrm>
            <a:off x="1024126" y="0"/>
            <a:ext cx="8261541" cy="1030310"/>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132" name="Google Shape;132;p4"/>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152400" lvl="0" marL="91440" rtl="0" algn="l">
              <a:lnSpc>
                <a:spcPct val="90000"/>
              </a:lnSpc>
              <a:spcBef>
                <a:spcPts val="0"/>
              </a:spcBef>
              <a:spcAft>
                <a:spcPts val="0"/>
              </a:spcAft>
              <a:buSzPts val="2400"/>
              <a:buFont typeface="Noto Sans Symbols"/>
              <a:buChar char="⮚"/>
            </a:pPr>
            <a:r>
              <a:rPr lang="en-US" sz="2400"/>
              <a:t>The financial performance reflects how the business has performed, whether it has made profits or losses. Changes in financial positions determine whether the resources have increased or reduced.</a:t>
            </a:r>
            <a:endParaRPr/>
          </a:p>
          <a:p>
            <a:pPr indent="-152400" lvl="0" marL="91440" rtl="0" algn="l">
              <a:lnSpc>
                <a:spcPct val="90000"/>
              </a:lnSpc>
              <a:spcBef>
                <a:spcPts val="1400"/>
              </a:spcBef>
              <a:spcAft>
                <a:spcPts val="0"/>
              </a:spcAft>
              <a:buSzPts val="2400"/>
              <a:buFont typeface="Noto Sans Symbols"/>
              <a:buChar char="⮚"/>
            </a:pPr>
            <a:r>
              <a:rPr lang="en-US" sz="2400"/>
              <a:t>The users of accounting information have an interest in the existence of the organization. Therefore, the information contained in the financial statements will affect the decision-making process.</a:t>
            </a:r>
            <a:endParaRPr/>
          </a:p>
          <a:p>
            <a:pPr indent="-152400" lvl="0" marL="91440" rtl="0" algn="l">
              <a:lnSpc>
                <a:spcPct val="90000"/>
              </a:lnSpc>
              <a:spcBef>
                <a:spcPts val="1400"/>
              </a:spcBef>
              <a:spcAft>
                <a:spcPts val="0"/>
              </a:spcAft>
              <a:buSzPts val="2400"/>
              <a:buFont typeface="Noto Sans Symbols"/>
              <a:buChar char="⮚"/>
            </a:pPr>
            <a:r>
              <a:rPr lang="en-US" sz="2400"/>
              <a:t>The users of financial accounting information can be classified into two categories: Internal users involving the management, employees and the owners and the external users who include the potential investors, creditors, Customers ( debtors), the government, competitors and the general public, among other users.</a:t>
            </a:r>
            <a:endParaRPr/>
          </a:p>
        </p:txBody>
      </p:sp>
      <p:sp>
        <p:nvSpPr>
          <p:cNvPr id="133" name="Google Shape;133;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4" name="Google Shape;134;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8" name="Shape 138"/>
        <p:cNvGrpSpPr/>
        <p:nvPr/>
      </p:nvGrpSpPr>
      <p:grpSpPr>
        <a:xfrm>
          <a:off x="0" y="0"/>
          <a:ext cx="0" cy="0"/>
          <a:chOff x="0" y="0"/>
          <a:chExt cx="0" cy="0"/>
        </a:xfrm>
      </p:grpSpPr>
      <p:sp>
        <p:nvSpPr>
          <p:cNvPr id="139" name="Google Shape;139;p5"/>
          <p:cNvSpPr txBox="1"/>
          <p:nvPr>
            <p:ph type="title"/>
          </p:nvPr>
        </p:nvSpPr>
        <p:spPr>
          <a:xfrm>
            <a:off x="1024126" y="0"/>
            <a:ext cx="8274419" cy="953037"/>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4000"/>
              <a:buFont typeface="Twentieth Century"/>
              <a:buNone/>
            </a:pPr>
            <a:r>
              <a:rPr lang="en-US" sz="4000"/>
              <a:t>CONSUMERS OF FINANCIAL INFORMATION</a:t>
            </a:r>
            <a:endParaRPr sz="4000"/>
          </a:p>
        </p:txBody>
      </p:sp>
      <p:sp>
        <p:nvSpPr>
          <p:cNvPr id="140" name="Google Shape;140;p5"/>
          <p:cNvSpPr txBox="1"/>
          <p:nvPr>
            <p:ph idx="1" type="body"/>
          </p:nvPr>
        </p:nvSpPr>
        <p:spPr>
          <a:xfrm>
            <a:off x="470338" y="1195440"/>
            <a:ext cx="8559220" cy="5228823"/>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2800"/>
              <a:buNone/>
            </a:pPr>
            <a:r>
              <a:rPr b="1" lang="en-US" sz="2800" u="sng"/>
              <a:t>1. Owners:</a:t>
            </a:r>
            <a:endParaRPr/>
          </a:p>
          <a:p>
            <a:pPr indent="-127000" lvl="0" marL="91440" rtl="0" algn="l">
              <a:lnSpc>
                <a:spcPct val="90000"/>
              </a:lnSpc>
              <a:spcBef>
                <a:spcPts val="1400"/>
              </a:spcBef>
              <a:spcAft>
                <a:spcPts val="0"/>
              </a:spcAft>
              <a:buSzPts val="2000"/>
              <a:buFont typeface="Noto Sans Symbols"/>
              <a:buChar char="⮚"/>
            </a:pPr>
            <a:r>
              <a:rPr lang="en-US" sz="2000"/>
              <a:t>These are the people who have invested in the business and examples of such owners include sole traders, partners (partnerships) and shareholders (company). They would like to have information on the financial performance, financial position and changes in the financial position. </a:t>
            </a:r>
            <a:endParaRPr/>
          </a:p>
          <a:p>
            <a:pPr indent="-127000" lvl="0" marL="91440" rtl="0" algn="l">
              <a:lnSpc>
                <a:spcPct val="90000"/>
              </a:lnSpc>
              <a:spcBef>
                <a:spcPts val="1400"/>
              </a:spcBef>
              <a:spcAft>
                <a:spcPts val="0"/>
              </a:spcAft>
              <a:buSzPts val="2000"/>
              <a:buFont typeface="Noto Sans Symbols"/>
              <a:buChar char="⮚"/>
            </a:pPr>
            <a:r>
              <a:rPr lang="en-US" sz="2000"/>
              <a:t>This information will enable them to assess how the managers of the business are performing, whether the business is profitable or not and whether to make drawings or put in additional capital.</a:t>
            </a:r>
            <a:endParaRPr/>
          </a:p>
          <a:p>
            <a:pPr indent="-127000" lvl="0" marL="91440" rtl="0" algn="l">
              <a:lnSpc>
                <a:spcPct val="90000"/>
              </a:lnSpc>
              <a:spcBef>
                <a:spcPts val="1400"/>
              </a:spcBef>
              <a:spcAft>
                <a:spcPts val="0"/>
              </a:spcAft>
              <a:buSzPts val="2000"/>
              <a:buFont typeface="Noto Sans Symbols"/>
              <a:buChar char="⮚"/>
            </a:pPr>
            <a:r>
              <a:rPr lang="en-US" sz="2000"/>
              <a:t>The owners of the firm are interested not only on short term stability of the organization but also the sustainability of the organization. Thus, well prepared and timely financial reports will enable sound decision-making to make the organization thrive. </a:t>
            </a:r>
            <a:endParaRPr/>
          </a:p>
        </p:txBody>
      </p:sp>
      <p:sp>
        <p:nvSpPr>
          <p:cNvPr id="141" name="Google Shape;141;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2" name="Google Shape;142;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6" name="Shape 146"/>
        <p:cNvGrpSpPr/>
        <p:nvPr/>
      </p:nvGrpSpPr>
      <p:grpSpPr>
        <a:xfrm>
          <a:off x="0" y="0"/>
          <a:ext cx="0" cy="0"/>
          <a:chOff x="0" y="0"/>
          <a:chExt cx="0" cy="0"/>
        </a:xfrm>
      </p:grpSpPr>
      <p:sp>
        <p:nvSpPr>
          <p:cNvPr id="147" name="Google Shape;147;p6"/>
          <p:cNvSpPr txBox="1"/>
          <p:nvPr>
            <p:ph type="title"/>
          </p:nvPr>
        </p:nvSpPr>
        <p:spPr>
          <a:xfrm>
            <a:off x="871012" y="0"/>
            <a:ext cx="8171387" cy="1171977"/>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148" name="Google Shape;148;p6"/>
          <p:cNvSpPr txBox="1"/>
          <p:nvPr>
            <p:ph idx="1" type="body"/>
          </p:nvPr>
        </p:nvSpPr>
        <p:spPr>
          <a:xfrm>
            <a:off x="1024128" y="1499616"/>
            <a:ext cx="8018271" cy="4023360"/>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2800"/>
              <a:buNone/>
            </a:pPr>
            <a:r>
              <a:rPr b="1" lang="en-US" sz="2800" u="sng"/>
              <a:t>2. Customers</a:t>
            </a:r>
            <a:endParaRPr/>
          </a:p>
          <a:p>
            <a:pPr indent="-127000" lvl="0" marL="91440" rtl="0" algn="l">
              <a:lnSpc>
                <a:spcPct val="90000"/>
              </a:lnSpc>
              <a:spcBef>
                <a:spcPts val="1400"/>
              </a:spcBef>
              <a:spcAft>
                <a:spcPts val="0"/>
              </a:spcAft>
              <a:buSzPts val="2000"/>
              <a:buFont typeface="Noto Sans Symbols"/>
              <a:buChar char="⮚"/>
            </a:pPr>
            <a:r>
              <a:rPr lang="en-US" sz="2000"/>
              <a:t>Customers rely on the business for goods and services. They would like to know how the business is performing and its financial position. This information would enable them to assess whether they can rely on the firm for future supplies especially in critical commodities depending on the nature of the industry that the organization is operating in. For example, a company in the transport industry will be keen to be assured of continuous supply of such products such as petroleum and spare parts among other items or services.</a:t>
            </a:r>
            <a:endParaRPr/>
          </a:p>
          <a:p>
            <a:pPr indent="-127000" lvl="0" marL="91440" rtl="0" algn="l">
              <a:lnSpc>
                <a:spcPct val="90000"/>
              </a:lnSpc>
              <a:spcBef>
                <a:spcPts val="1400"/>
              </a:spcBef>
              <a:spcAft>
                <a:spcPts val="0"/>
              </a:spcAft>
              <a:buSzPts val="2000"/>
              <a:buFont typeface="Noto Sans Symbols"/>
              <a:buChar char="⮚"/>
            </a:pPr>
            <a:r>
              <a:rPr lang="en-US" sz="2000"/>
              <a:t>Customers at a university students will be keen to be assured of availability of lecturers to teach and mentor students, facilitation in research activities, authentic fees statements and good learning environment among other critical services from the accounts department. </a:t>
            </a:r>
            <a:endParaRPr/>
          </a:p>
          <a:p>
            <a:pPr indent="0" lvl="0" marL="0" rtl="0" algn="l">
              <a:lnSpc>
                <a:spcPct val="90000"/>
              </a:lnSpc>
              <a:spcBef>
                <a:spcPts val="1400"/>
              </a:spcBef>
              <a:spcAft>
                <a:spcPts val="0"/>
              </a:spcAft>
              <a:buSzPts val="2400"/>
              <a:buNone/>
            </a:pPr>
            <a:r>
              <a:t/>
            </a:r>
            <a:endParaRPr b="1" sz="2400" u="sng"/>
          </a:p>
        </p:txBody>
      </p:sp>
      <p:sp>
        <p:nvSpPr>
          <p:cNvPr id="149" name="Google Shape;149;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0" name="Google Shape;150;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4" name="Shape 154"/>
        <p:cNvGrpSpPr/>
        <p:nvPr/>
      </p:nvGrpSpPr>
      <p:grpSpPr>
        <a:xfrm>
          <a:off x="0" y="0"/>
          <a:ext cx="0" cy="0"/>
          <a:chOff x="0" y="0"/>
          <a:chExt cx="0" cy="0"/>
        </a:xfrm>
      </p:grpSpPr>
      <p:sp>
        <p:nvSpPr>
          <p:cNvPr id="155" name="Google Shape;155;p7"/>
          <p:cNvSpPr txBox="1"/>
          <p:nvPr>
            <p:ph type="title"/>
          </p:nvPr>
        </p:nvSpPr>
        <p:spPr>
          <a:xfrm>
            <a:off x="1024127" y="1"/>
            <a:ext cx="8364572" cy="85000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156" name="Google Shape;156;p7"/>
          <p:cNvSpPr txBox="1"/>
          <p:nvPr>
            <p:ph idx="1" type="body"/>
          </p:nvPr>
        </p:nvSpPr>
        <p:spPr>
          <a:xfrm>
            <a:off x="682580" y="1386040"/>
            <a:ext cx="8706119" cy="5156427"/>
          </a:xfrm>
          <a:prstGeom prst="rect">
            <a:avLst/>
          </a:prstGeom>
          <a:noFill/>
          <a:ln>
            <a:noFill/>
          </a:ln>
        </p:spPr>
        <p:txBody>
          <a:bodyPr anchorCtr="0" anchor="t" bIns="45700" lIns="45700" spcFirstLastPara="1" rIns="45700" wrap="square" tIns="45700">
            <a:noAutofit/>
          </a:bodyPr>
          <a:lstStyle/>
          <a:p>
            <a:pPr indent="0" lvl="0" marL="0" rtl="0" algn="just">
              <a:lnSpc>
                <a:spcPct val="100000"/>
              </a:lnSpc>
              <a:spcBef>
                <a:spcPts val="0"/>
              </a:spcBef>
              <a:spcAft>
                <a:spcPts val="0"/>
              </a:spcAft>
              <a:buSzPts val="2800"/>
              <a:buNone/>
            </a:pPr>
            <a:r>
              <a:rPr b="1" lang="en-US" sz="2800" u="sng">
                <a:solidFill>
                  <a:srgbClr val="000000"/>
                </a:solidFill>
                <a:latin typeface="Twentieth Century"/>
                <a:ea typeface="Twentieth Century"/>
                <a:cs typeface="Twentieth Century"/>
                <a:sym typeface="Twentieth Century"/>
              </a:rPr>
              <a:t>3. Managers</a:t>
            </a:r>
            <a:endParaRPr sz="2800" u="sng">
              <a:latin typeface="Garamond"/>
              <a:ea typeface="Garamond"/>
              <a:cs typeface="Garamond"/>
              <a:sym typeface="Garamond"/>
            </a:endParaRPr>
          </a:p>
          <a:p>
            <a:pPr indent="-285750" lvl="0" marL="375920" rtl="0" algn="just">
              <a:lnSpc>
                <a:spcPct val="10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 managers are involved in the day-to-day activities of the business. They would like to have information on the financial position, performance and changes in the financial position so as to determine whether the business is operating as per the established plans.</a:t>
            </a:r>
            <a:endParaRPr sz="2000">
              <a:latin typeface="Garamond"/>
              <a:ea typeface="Garamond"/>
              <a:cs typeface="Garamond"/>
              <a:sym typeface="Garamond"/>
            </a:endParaRPr>
          </a:p>
          <a:p>
            <a:pPr indent="-285750" lvl="0" marL="375920" rtl="0" algn="just">
              <a:lnSpc>
                <a:spcPct val="10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In case the plan is not achieved, then the managers come up with appropriate measures and strategies to ensure that the set plans are met.</a:t>
            </a:r>
            <a:endParaRPr sz="2000">
              <a:latin typeface="Garamond"/>
              <a:ea typeface="Garamond"/>
              <a:cs typeface="Garamond"/>
              <a:sym typeface="Garamond"/>
            </a:endParaRPr>
          </a:p>
          <a:p>
            <a:pPr indent="-285750" lvl="0" marL="375920" rtl="0" algn="just">
              <a:lnSpc>
                <a:spcPct val="10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These strategies that management may put in place may include reinforcing both primary and secondary controls in case there are indications from the financial reports that there are leakages, losses or misuse of the organization’s resources, stepping up marketing initiatives to improve on sales revenue, establishing new strategic partnerships and embracing new technology and innovations to improve on efficiency and cut down costs of doing business. </a:t>
            </a:r>
            <a:endParaRPr sz="2000">
              <a:latin typeface="Garamond"/>
              <a:ea typeface="Garamond"/>
              <a:cs typeface="Garamond"/>
              <a:sym typeface="Garamond"/>
            </a:endParaRPr>
          </a:p>
        </p:txBody>
      </p:sp>
      <p:sp>
        <p:nvSpPr>
          <p:cNvPr id="157" name="Google Shape;157;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8" name="Google Shape;158;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2" name="Shape 162"/>
        <p:cNvGrpSpPr/>
        <p:nvPr/>
      </p:nvGrpSpPr>
      <p:grpSpPr>
        <a:xfrm>
          <a:off x="0" y="0"/>
          <a:ext cx="0" cy="0"/>
          <a:chOff x="0" y="0"/>
          <a:chExt cx="0" cy="0"/>
        </a:xfrm>
      </p:grpSpPr>
      <p:sp>
        <p:nvSpPr>
          <p:cNvPr id="163" name="Google Shape;163;p8"/>
          <p:cNvSpPr txBox="1"/>
          <p:nvPr>
            <p:ph type="title"/>
          </p:nvPr>
        </p:nvSpPr>
        <p:spPr>
          <a:xfrm>
            <a:off x="1024127" y="0"/>
            <a:ext cx="8018272" cy="1120462"/>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164" name="Google Shape;164;p8"/>
          <p:cNvSpPr txBox="1"/>
          <p:nvPr>
            <p:ph idx="1" type="body"/>
          </p:nvPr>
        </p:nvSpPr>
        <p:spPr>
          <a:xfrm>
            <a:off x="843822" y="1386040"/>
            <a:ext cx="8377451" cy="4744303"/>
          </a:xfrm>
          <a:prstGeom prst="rect">
            <a:avLst/>
          </a:prstGeom>
          <a:noFill/>
          <a:ln>
            <a:noFill/>
          </a:ln>
        </p:spPr>
        <p:txBody>
          <a:bodyPr anchorCtr="0" anchor="t" bIns="45700" lIns="45700" spcFirstLastPara="1" rIns="45700" wrap="square" tIns="45700">
            <a:noAutofit/>
          </a:bodyPr>
          <a:lstStyle/>
          <a:p>
            <a:pPr indent="0" lvl="0" marL="0" rtl="0" algn="just">
              <a:lnSpc>
                <a:spcPct val="90000"/>
              </a:lnSpc>
              <a:spcBef>
                <a:spcPts val="0"/>
              </a:spcBef>
              <a:spcAft>
                <a:spcPts val="0"/>
              </a:spcAft>
              <a:buSzPts val="2800"/>
              <a:buNone/>
            </a:pPr>
            <a:r>
              <a:rPr b="1" lang="en-US" sz="2800" u="sng">
                <a:solidFill>
                  <a:srgbClr val="000000"/>
                </a:solidFill>
                <a:latin typeface="Twentieth Century"/>
                <a:ea typeface="Twentieth Century"/>
                <a:cs typeface="Twentieth Century"/>
                <a:sym typeface="Twentieth Century"/>
              </a:rPr>
              <a:t>4. Suppliers</a:t>
            </a:r>
            <a:endParaRPr sz="2800" u="sng">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They supply goods or services to the firm. The supplies are either for cash or credit. The suppliers would like to have information on the financial performance and position so as to assess whether the business would be able to pay up for the goods and services provided as and when the payments fall due.</a:t>
            </a:r>
            <a:endParaRPr sz="20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For example, if the company is posting good profit margins and its cash flow is good, then the organization will be able to settle its obligation to its suppliers with a lot of ease. The suppliers will then become more motivated to supply more goods and services as they are assured of payments within a reasonable period of time. </a:t>
            </a:r>
            <a:endParaRPr sz="2000">
              <a:latin typeface="Garamond"/>
              <a:ea typeface="Garamond"/>
              <a:cs typeface="Garamond"/>
              <a:sym typeface="Garamond"/>
            </a:endParaRPr>
          </a:p>
        </p:txBody>
      </p:sp>
      <p:sp>
        <p:nvSpPr>
          <p:cNvPr id="165" name="Google Shape;165;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6" name="Google Shape;166;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0" name="Shape 170"/>
        <p:cNvGrpSpPr/>
        <p:nvPr/>
      </p:nvGrpSpPr>
      <p:grpSpPr>
        <a:xfrm>
          <a:off x="0" y="0"/>
          <a:ext cx="0" cy="0"/>
          <a:chOff x="0" y="0"/>
          <a:chExt cx="0" cy="0"/>
        </a:xfrm>
      </p:grpSpPr>
      <p:sp>
        <p:nvSpPr>
          <p:cNvPr id="171" name="Google Shape;171;p9"/>
          <p:cNvSpPr txBox="1"/>
          <p:nvPr>
            <p:ph type="title"/>
          </p:nvPr>
        </p:nvSpPr>
        <p:spPr>
          <a:xfrm>
            <a:off x="1024127" y="0"/>
            <a:ext cx="8018272" cy="940158"/>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172" name="Google Shape;172;p9"/>
          <p:cNvSpPr txBox="1"/>
          <p:nvPr>
            <p:ph idx="1" type="body"/>
          </p:nvPr>
        </p:nvSpPr>
        <p:spPr>
          <a:xfrm>
            <a:off x="805187" y="1126127"/>
            <a:ext cx="8441844" cy="4811033"/>
          </a:xfrm>
          <a:prstGeom prst="rect">
            <a:avLst/>
          </a:prstGeom>
          <a:noFill/>
          <a:ln>
            <a:noFill/>
          </a:ln>
        </p:spPr>
        <p:txBody>
          <a:bodyPr anchorCtr="0" anchor="t" bIns="45700" lIns="45700" spcFirstLastPara="1" rIns="45700" wrap="square" tIns="45700">
            <a:noAutofit/>
          </a:bodyPr>
          <a:lstStyle/>
          <a:p>
            <a:pPr indent="0" lvl="0" marL="0" rtl="0" algn="just">
              <a:lnSpc>
                <a:spcPct val="90000"/>
              </a:lnSpc>
              <a:spcBef>
                <a:spcPts val="0"/>
              </a:spcBef>
              <a:spcAft>
                <a:spcPts val="0"/>
              </a:spcAft>
              <a:buSzPts val="2800"/>
              <a:buNone/>
            </a:pPr>
            <a:r>
              <a:rPr b="1" lang="en-US" sz="2800">
                <a:solidFill>
                  <a:srgbClr val="000000"/>
                </a:solidFill>
                <a:latin typeface="Twentieth Century"/>
                <a:ea typeface="Twentieth Century"/>
                <a:cs typeface="Twentieth Century"/>
                <a:sym typeface="Twentieth Century"/>
              </a:rPr>
              <a:t>5. The Lenders</a:t>
            </a:r>
            <a:endParaRPr sz="28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They have provided loans and others sources of capital to the business. Such lenders include banks and other financial institutions. </a:t>
            </a:r>
            <a:endParaRPr sz="20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They would like to have information on the financial performance and position of the business to assess whether the business is profitable enough to pay the interest on loans and whether it has enough resources to pay back the principal amount when it is due.</a:t>
            </a:r>
            <a:endParaRPr sz="20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 lenders will be comfortable to transact with an organization whose liquidity position is strong. </a:t>
            </a:r>
            <a:endParaRPr sz="2000">
              <a:latin typeface="Garamond"/>
              <a:ea typeface="Garamond"/>
              <a:cs typeface="Garamond"/>
              <a:sym typeface="Garamond"/>
            </a:endParaRPr>
          </a:p>
        </p:txBody>
      </p:sp>
      <p:sp>
        <p:nvSpPr>
          <p:cNvPr id="173" name="Google Shape;173;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4" name="Google Shape;174;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8" name="Shape 178"/>
        <p:cNvGrpSpPr/>
        <p:nvPr/>
      </p:nvGrpSpPr>
      <p:grpSpPr>
        <a:xfrm>
          <a:off x="0" y="0"/>
          <a:ext cx="0" cy="0"/>
          <a:chOff x="0" y="0"/>
          <a:chExt cx="0" cy="0"/>
        </a:xfrm>
      </p:grpSpPr>
      <p:sp>
        <p:nvSpPr>
          <p:cNvPr id="179" name="Google Shape;179;p10"/>
          <p:cNvSpPr txBox="1"/>
          <p:nvPr>
            <p:ph type="title"/>
          </p:nvPr>
        </p:nvSpPr>
        <p:spPr>
          <a:xfrm>
            <a:off x="1024127" y="0"/>
            <a:ext cx="8018272" cy="811369"/>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180" name="Google Shape;180;p10"/>
          <p:cNvSpPr txBox="1"/>
          <p:nvPr>
            <p:ph idx="1" type="body"/>
          </p:nvPr>
        </p:nvSpPr>
        <p:spPr>
          <a:xfrm>
            <a:off x="780878" y="1139008"/>
            <a:ext cx="8531996" cy="5145882"/>
          </a:xfrm>
          <a:prstGeom prst="rect">
            <a:avLst/>
          </a:prstGeom>
          <a:noFill/>
          <a:ln>
            <a:noFill/>
          </a:ln>
        </p:spPr>
        <p:txBody>
          <a:bodyPr anchorCtr="0" anchor="t" bIns="45700" lIns="45700" spcFirstLastPara="1" rIns="45700" wrap="square" tIns="45700">
            <a:noAutofit/>
          </a:bodyPr>
          <a:lstStyle/>
          <a:p>
            <a:pPr indent="0" lvl="0" marL="0" rtl="0" algn="just">
              <a:lnSpc>
                <a:spcPct val="90000"/>
              </a:lnSpc>
              <a:spcBef>
                <a:spcPts val="0"/>
              </a:spcBef>
              <a:spcAft>
                <a:spcPts val="0"/>
              </a:spcAft>
              <a:buSzPts val="2800"/>
              <a:buNone/>
            </a:pPr>
            <a:r>
              <a:rPr b="1" lang="en-US" sz="2800">
                <a:solidFill>
                  <a:srgbClr val="000000"/>
                </a:solidFill>
                <a:latin typeface="Twentieth Century"/>
                <a:ea typeface="Twentieth Century"/>
                <a:cs typeface="Twentieth Century"/>
                <a:sym typeface="Twentieth Century"/>
              </a:rPr>
              <a:t>6. The Government and its Agencies</a:t>
            </a:r>
            <a:endParaRPr sz="28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 government performs various functions for companies and organizations. This includes registration of organizations, establishing various mechanisms and public institutions to ensure that the interests and wellbeing of consumers are safeguarded. </a:t>
            </a:r>
            <a:endParaRPr sz="20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These institutions on the other hand are obligated to pay tax apart from ensuring that they observe statutory requirements. </a:t>
            </a:r>
            <a:endParaRPr sz="20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 Government is interested in the financial performance of the business to be able to assess the tax to be collected from businesses. Such taxes include Income tax, Value Added Tax, Pay as You Earn (PAYE), excise duty and custom duty. </a:t>
            </a:r>
            <a:endParaRPr sz="20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The other government agencies are interested with the financial position and performance of the business to be able to come up with national statistics. These statistics measure the average performance of the economy.</a:t>
            </a:r>
            <a:endParaRPr sz="2000">
              <a:latin typeface="Garamond"/>
              <a:ea typeface="Garamond"/>
              <a:cs typeface="Garamond"/>
              <a:sym typeface="Garamond"/>
            </a:endParaRPr>
          </a:p>
        </p:txBody>
      </p:sp>
      <p:sp>
        <p:nvSpPr>
          <p:cNvPr id="181" name="Google Shape;181;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2" name="Google Shape;182;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6" name="Shape 186"/>
        <p:cNvGrpSpPr/>
        <p:nvPr/>
      </p:nvGrpSpPr>
      <p:grpSpPr>
        <a:xfrm>
          <a:off x="0" y="0"/>
          <a:ext cx="0" cy="0"/>
          <a:chOff x="0" y="0"/>
          <a:chExt cx="0" cy="0"/>
        </a:xfrm>
      </p:grpSpPr>
      <p:sp>
        <p:nvSpPr>
          <p:cNvPr id="187" name="Google Shape;187;p11"/>
          <p:cNvSpPr txBox="1"/>
          <p:nvPr>
            <p:ph type="title"/>
          </p:nvPr>
        </p:nvSpPr>
        <p:spPr>
          <a:xfrm>
            <a:off x="1024127" y="0"/>
            <a:ext cx="8018272" cy="927279"/>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188" name="Google Shape;188;p11"/>
          <p:cNvSpPr txBox="1"/>
          <p:nvPr>
            <p:ph idx="1" type="body"/>
          </p:nvPr>
        </p:nvSpPr>
        <p:spPr>
          <a:xfrm>
            <a:off x="779430" y="927279"/>
            <a:ext cx="8428964" cy="5138670"/>
          </a:xfrm>
          <a:prstGeom prst="rect">
            <a:avLst/>
          </a:prstGeom>
          <a:noFill/>
          <a:ln>
            <a:noFill/>
          </a:ln>
        </p:spPr>
        <p:txBody>
          <a:bodyPr anchorCtr="0" anchor="t" bIns="45700" lIns="45700" spcFirstLastPara="1" rIns="45700" wrap="square" tIns="45700">
            <a:noAutofit/>
          </a:bodyPr>
          <a:lstStyle/>
          <a:p>
            <a:pPr indent="0" lvl="0" marL="0" rtl="0" algn="just">
              <a:lnSpc>
                <a:spcPct val="90000"/>
              </a:lnSpc>
              <a:spcBef>
                <a:spcPts val="0"/>
              </a:spcBef>
              <a:spcAft>
                <a:spcPts val="0"/>
              </a:spcAft>
              <a:buSzPts val="2800"/>
              <a:buNone/>
            </a:pPr>
            <a:r>
              <a:rPr b="1" lang="en-US" sz="2800">
                <a:solidFill>
                  <a:srgbClr val="000000"/>
                </a:solidFill>
                <a:latin typeface="Twentieth Century"/>
                <a:ea typeface="Twentieth Century"/>
                <a:cs typeface="Twentieth Century"/>
                <a:sym typeface="Twentieth Century"/>
              </a:rPr>
              <a:t>7</a:t>
            </a:r>
            <a:r>
              <a:rPr b="1" lang="en-US" sz="4000">
                <a:solidFill>
                  <a:srgbClr val="000000"/>
                </a:solidFill>
                <a:latin typeface="Twentieth Century"/>
                <a:ea typeface="Twentieth Century"/>
                <a:cs typeface="Twentieth Century"/>
                <a:sym typeface="Twentieth Century"/>
              </a:rPr>
              <a:t>. </a:t>
            </a:r>
            <a:r>
              <a:rPr b="1" lang="en-US" sz="3200">
                <a:solidFill>
                  <a:srgbClr val="000000"/>
                </a:solidFill>
                <a:latin typeface="Twentieth Century"/>
                <a:ea typeface="Twentieth Century"/>
                <a:cs typeface="Twentieth Century"/>
                <a:sym typeface="Twentieth Century"/>
              </a:rPr>
              <a:t>The Financial Analysts and Advisors</a:t>
            </a:r>
            <a:endParaRPr sz="3200">
              <a:latin typeface="Garamond"/>
              <a:ea typeface="Garamond"/>
              <a:cs typeface="Garamond"/>
              <a:sym typeface="Garamond"/>
            </a:endParaRPr>
          </a:p>
          <a:p>
            <a:pPr indent="-342899" lvl="0" marL="433069" rtl="0" algn="just">
              <a:lnSpc>
                <a:spcPct val="90000"/>
              </a:lnSpc>
              <a:spcBef>
                <a:spcPts val="1400"/>
              </a:spcBef>
              <a:spcAft>
                <a:spcPts val="0"/>
              </a:spcAft>
              <a:buSzPts val="2400"/>
              <a:buFont typeface="Noto Sans Symbols"/>
              <a:buChar char="⮚"/>
            </a:pPr>
            <a:r>
              <a:rPr lang="en-US" sz="2400">
                <a:solidFill>
                  <a:srgbClr val="000000"/>
                </a:solidFill>
                <a:latin typeface="Twentieth Century"/>
                <a:ea typeface="Twentieth Century"/>
                <a:cs typeface="Twentieth Century"/>
                <a:sym typeface="Twentieth Century"/>
              </a:rPr>
              <a:t>Financial analysts and advisors interpret the financial information. Examples include stockbrokers who advise investors on shares to buy in the stock market and other professional consultants like accountants. They are interested in the financial position and performance of the firm so that they can advise their clients on the value of their investment i.e. whether it is profitable or not and what the value is.</a:t>
            </a:r>
            <a:endParaRPr sz="2400">
              <a:latin typeface="Garamond"/>
              <a:ea typeface="Garamond"/>
              <a:cs typeface="Garamond"/>
              <a:sym typeface="Garamond"/>
            </a:endParaRPr>
          </a:p>
          <a:p>
            <a:pPr indent="-152400" lvl="0" marL="91440" rtl="0" algn="l">
              <a:lnSpc>
                <a:spcPct val="90000"/>
              </a:lnSpc>
              <a:spcBef>
                <a:spcPts val="1400"/>
              </a:spcBef>
              <a:spcAft>
                <a:spcPts val="0"/>
              </a:spcAft>
              <a:buSzPts val="2400"/>
              <a:buFont typeface="Noto Sans Symbols"/>
              <a:buChar char="⮚"/>
            </a:pPr>
            <a:r>
              <a:rPr lang="en-US" sz="2400">
                <a:solidFill>
                  <a:srgbClr val="000000"/>
                </a:solidFill>
                <a:latin typeface="Twentieth Century"/>
                <a:ea typeface="Twentieth Century"/>
                <a:cs typeface="Twentieth Century"/>
                <a:sym typeface="Twentieth Century"/>
              </a:rPr>
              <a:t>Other forms of advice that can be derived from the financial reports are   whether to invest in a particular company or to exit by selling off shares of a poorly performing company.</a:t>
            </a:r>
            <a:endParaRPr sz="2800">
              <a:latin typeface="Garamond"/>
              <a:ea typeface="Garamond"/>
              <a:cs typeface="Garamond"/>
              <a:sym typeface="Garamond"/>
            </a:endParaRPr>
          </a:p>
        </p:txBody>
      </p:sp>
      <p:sp>
        <p:nvSpPr>
          <p:cNvPr id="189" name="Google Shape;189;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0" name="Google Shape;190;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4" name="Shape 194"/>
        <p:cNvGrpSpPr/>
        <p:nvPr/>
      </p:nvGrpSpPr>
      <p:grpSpPr>
        <a:xfrm>
          <a:off x="0" y="0"/>
          <a:ext cx="0" cy="0"/>
          <a:chOff x="0" y="0"/>
          <a:chExt cx="0" cy="0"/>
        </a:xfrm>
      </p:grpSpPr>
      <p:sp>
        <p:nvSpPr>
          <p:cNvPr id="195" name="Google Shape;195;p12"/>
          <p:cNvSpPr txBox="1"/>
          <p:nvPr>
            <p:ph type="title"/>
          </p:nvPr>
        </p:nvSpPr>
        <p:spPr>
          <a:xfrm>
            <a:off x="1024127" y="0"/>
            <a:ext cx="8018272" cy="888642"/>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196" name="Google Shape;196;p12"/>
          <p:cNvSpPr txBox="1"/>
          <p:nvPr>
            <p:ph idx="1" type="body"/>
          </p:nvPr>
        </p:nvSpPr>
        <p:spPr>
          <a:xfrm>
            <a:off x="779430" y="888642"/>
            <a:ext cx="8454722" cy="4829578"/>
          </a:xfrm>
          <a:prstGeom prst="rect">
            <a:avLst/>
          </a:prstGeom>
          <a:noFill/>
          <a:ln>
            <a:noFill/>
          </a:ln>
        </p:spPr>
        <p:txBody>
          <a:bodyPr anchorCtr="0" anchor="t" bIns="45700" lIns="45700" spcFirstLastPara="1" rIns="45700" wrap="square" tIns="45700">
            <a:noAutofit/>
          </a:bodyPr>
          <a:lstStyle/>
          <a:p>
            <a:pPr indent="0" lvl="0" marL="0" rtl="0" algn="just">
              <a:lnSpc>
                <a:spcPct val="90000"/>
              </a:lnSpc>
              <a:spcBef>
                <a:spcPts val="0"/>
              </a:spcBef>
              <a:spcAft>
                <a:spcPts val="0"/>
              </a:spcAft>
              <a:buSzPts val="3200"/>
              <a:buNone/>
            </a:pPr>
            <a:r>
              <a:rPr b="1" lang="en-US" sz="3200">
                <a:solidFill>
                  <a:srgbClr val="000000"/>
                </a:solidFill>
                <a:latin typeface="Twentieth Century"/>
                <a:ea typeface="Twentieth Century"/>
                <a:cs typeface="Twentieth Century"/>
                <a:sym typeface="Twentieth Century"/>
              </a:rPr>
              <a:t>8. The Employees</a:t>
            </a:r>
            <a:endParaRPr sz="3200">
              <a:latin typeface="Garamond"/>
              <a:ea typeface="Garamond"/>
              <a:cs typeface="Garamond"/>
              <a:sym typeface="Garamond"/>
            </a:endParaRPr>
          </a:p>
          <a:p>
            <a:pPr indent="-342899" lvl="0" marL="433069" rtl="0" algn="just">
              <a:lnSpc>
                <a:spcPct val="90000"/>
              </a:lnSpc>
              <a:spcBef>
                <a:spcPts val="1400"/>
              </a:spcBef>
              <a:spcAft>
                <a:spcPts val="0"/>
              </a:spcAft>
              <a:buSzPts val="2400"/>
              <a:buFont typeface="Noto Sans Symbols"/>
              <a:buChar char="⮚"/>
            </a:pPr>
            <a:r>
              <a:rPr lang="en-US" sz="2400">
                <a:solidFill>
                  <a:srgbClr val="000000"/>
                </a:solidFill>
                <a:latin typeface="Twentieth Century"/>
                <a:ea typeface="Twentieth Century"/>
                <a:cs typeface="Twentieth Century"/>
                <a:sym typeface="Twentieth Century"/>
              </a:rPr>
              <a:t>They work for the business/entity. They would like to have information on the financial position and performance so as to make decisions on their terms of employment. This information would be important as they can use it to negotiate for better terms including salaries, training and other benefits.</a:t>
            </a:r>
            <a:endParaRPr sz="2400">
              <a:latin typeface="Garamond"/>
              <a:ea typeface="Garamond"/>
              <a:cs typeface="Garamond"/>
              <a:sym typeface="Garamond"/>
            </a:endParaRPr>
          </a:p>
          <a:p>
            <a:pPr indent="-342899" lvl="0" marL="433069" rtl="0" algn="just">
              <a:lnSpc>
                <a:spcPct val="90000"/>
              </a:lnSpc>
              <a:spcBef>
                <a:spcPts val="1400"/>
              </a:spcBef>
              <a:spcAft>
                <a:spcPts val="0"/>
              </a:spcAft>
              <a:buSzPts val="2400"/>
              <a:buFont typeface="Noto Sans Symbols"/>
              <a:buChar char="⮚"/>
            </a:pPr>
            <a:r>
              <a:rPr lang="en-US" sz="2400">
                <a:solidFill>
                  <a:srgbClr val="000000"/>
                </a:solidFill>
                <a:latin typeface="Twentieth Century"/>
                <a:ea typeface="Twentieth Century"/>
                <a:cs typeface="Twentieth Century"/>
                <a:sym typeface="Twentieth Century"/>
              </a:rPr>
              <a:t>They can also use it to assess whether the firm is financially sound and therefore whether their jobs are secure or not.</a:t>
            </a:r>
            <a:endParaRPr sz="2400">
              <a:latin typeface="Garamond"/>
              <a:ea typeface="Garamond"/>
              <a:cs typeface="Garamond"/>
              <a:sym typeface="Garamond"/>
            </a:endParaRPr>
          </a:p>
        </p:txBody>
      </p:sp>
      <p:sp>
        <p:nvSpPr>
          <p:cNvPr id="197" name="Google Shape;197;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8" name="Google Shape;198;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2" name="Shape 202"/>
        <p:cNvGrpSpPr/>
        <p:nvPr/>
      </p:nvGrpSpPr>
      <p:grpSpPr>
        <a:xfrm>
          <a:off x="0" y="0"/>
          <a:ext cx="0" cy="0"/>
          <a:chOff x="0" y="0"/>
          <a:chExt cx="0" cy="0"/>
        </a:xfrm>
      </p:grpSpPr>
      <p:sp>
        <p:nvSpPr>
          <p:cNvPr id="203" name="Google Shape;203;p13"/>
          <p:cNvSpPr txBox="1"/>
          <p:nvPr>
            <p:ph type="title"/>
          </p:nvPr>
        </p:nvSpPr>
        <p:spPr>
          <a:xfrm>
            <a:off x="1024127" y="0"/>
            <a:ext cx="8018272" cy="888642"/>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204" name="Google Shape;204;p13"/>
          <p:cNvSpPr txBox="1"/>
          <p:nvPr>
            <p:ph idx="1" type="body"/>
          </p:nvPr>
        </p:nvSpPr>
        <p:spPr>
          <a:xfrm>
            <a:off x="779429" y="888641"/>
            <a:ext cx="8531996" cy="5087155"/>
          </a:xfrm>
          <a:prstGeom prst="rect">
            <a:avLst/>
          </a:prstGeom>
          <a:noFill/>
          <a:ln>
            <a:noFill/>
          </a:ln>
        </p:spPr>
        <p:txBody>
          <a:bodyPr anchorCtr="0" anchor="t" bIns="45700" lIns="45700" spcFirstLastPara="1" rIns="45700" wrap="square" tIns="45700">
            <a:noAutofit/>
          </a:bodyPr>
          <a:lstStyle/>
          <a:p>
            <a:pPr indent="0" lvl="0" marL="0" rtl="0" algn="just">
              <a:lnSpc>
                <a:spcPct val="90000"/>
              </a:lnSpc>
              <a:spcBef>
                <a:spcPts val="0"/>
              </a:spcBef>
              <a:spcAft>
                <a:spcPts val="0"/>
              </a:spcAft>
              <a:buSzPts val="3200"/>
              <a:buNone/>
            </a:pPr>
            <a:r>
              <a:rPr b="1" lang="en-US" sz="3200">
                <a:solidFill>
                  <a:srgbClr val="000000"/>
                </a:solidFill>
                <a:latin typeface="Twentieth Century"/>
                <a:ea typeface="Twentieth Century"/>
                <a:cs typeface="Twentieth Century"/>
                <a:sym typeface="Twentieth Century"/>
              </a:rPr>
              <a:t>9. The General Public</a:t>
            </a:r>
            <a:endParaRPr sz="3200">
              <a:latin typeface="Garamond"/>
              <a:ea typeface="Garamond"/>
              <a:cs typeface="Garamond"/>
              <a:sym typeface="Garamond"/>
            </a:endParaRPr>
          </a:p>
          <a:p>
            <a:pPr indent="-285750" lvl="0" marL="375920" rtl="0" algn="just">
              <a:lnSpc>
                <a:spcPct val="90000"/>
              </a:lnSpc>
              <a:spcBef>
                <a:spcPts val="1400"/>
              </a:spcBef>
              <a:spcAft>
                <a:spcPts val="0"/>
              </a:spcAft>
              <a:buSzPts val="2400"/>
              <a:buFont typeface="Noto Sans Symbols"/>
              <a:buChar char="⮚"/>
            </a:pPr>
            <a:r>
              <a:rPr lang="en-US" sz="2400">
                <a:solidFill>
                  <a:srgbClr val="000000"/>
                </a:solidFill>
                <a:latin typeface="Twentieth Century"/>
                <a:ea typeface="Twentieth Century"/>
                <a:cs typeface="Twentieth Century"/>
                <a:sym typeface="Twentieth Century"/>
              </a:rPr>
              <a:t>Institutions and other welfare associations and groups represent the public. They are interested with the financial performance of a company.  This information will be important for them to assess how socially responsible the firm is.</a:t>
            </a:r>
            <a:endParaRPr sz="2400">
              <a:latin typeface="Garamond"/>
              <a:ea typeface="Garamond"/>
              <a:cs typeface="Garamond"/>
              <a:sym typeface="Garamond"/>
            </a:endParaRPr>
          </a:p>
          <a:p>
            <a:pPr indent="-285750" lvl="0" marL="375920" rtl="0" algn="just">
              <a:lnSpc>
                <a:spcPct val="90000"/>
              </a:lnSpc>
              <a:spcBef>
                <a:spcPts val="1400"/>
              </a:spcBef>
              <a:spcAft>
                <a:spcPts val="0"/>
              </a:spcAft>
              <a:buSzPts val="2400"/>
              <a:buFont typeface="Noto Sans Symbols"/>
              <a:buChar char="⮚"/>
            </a:pPr>
            <a:r>
              <a:rPr lang="en-US" sz="2400">
                <a:solidFill>
                  <a:srgbClr val="000000"/>
                </a:solidFill>
                <a:latin typeface="Twentieth Century"/>
                <a:ea typeface="Twentieth Century"/>
                <a:cs typeface="Twentieth Century"/>
                <a:sym typeface="Twentieth Century"/>
              </a:rPr>
              <a:t>This responsibility is in form of the employment opportunities the firm offers, charitable activities and the effect of the firm’s activities on the environment. The general public, especially the surrounding communities would like to know the role of the enterprises around them in regards to their lives, environment and sustainability.</a:t>
            </a:r>
            <a:endParaRPr sz="2400">
              <a:latin typeface="Garamond"/>
              <a:ea typeface="Garamond"/>
              <a:cs typeface="Garamond"/>
              <a:sym typeface="Garamond"/>
            </a:endParaRPr>
          </a:p>
        </p:txBody>
      </p:sp>
      <p:sp>
        <p:nvSpPr>
          <p:cNvPr id="205" name="Google Shape;205;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6" name="Google Shape;206;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0" name="Shape 210"/>
        <p:cNvGrpSpPr/>
        <p:nvPr/>
      </p:nvGrpSpPr>
      <p:grpSpPr>
        <a:xfrm>
          <a:off x="0" y="0"/>
          <a:ext cx="0" cy="0"/>
          <a:chOff x="0" y="0"/>
          <a:chExt cx="0" cy="0"/>
        </a:xfrm>
      </p:grpSpPr>
      <p:sp>
        <p:nvSpPr>
          <p:cNvPr id="211" name="Google Shape;211;p14"/>
          <p:cNvSpPr txBox="1"/>
          <p:nvPr>
            <p:ph type="title"/>
          </p:nvPr>
        </p:nvSpPr>
        <p:spPr>
          <a:xfrm>
            <a:off x="1024127" y="0"/>
            <a:ext cx="8018272" cy="837127"/>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400"/>
              <a:buFont typeface="Twentieth Century"/>
              <a:buNone/>
            </a:pPr>
            <a:r>
              <a:rPr lang="en-US" sz="4400"/>
              <a:t>CONSUMERS OF FINANCIAL INFORMATION</a:t>
            </a:r>
            <a:endParaRPr sz="4400"/>
          </a:p>
        </p:txBody>
      </p:sp>
      <p:sp>
        <p:nvSpPr>
          <p:cNvPr id="212" name="Google Shape;212;p14"/>
          <p:cNvSpPr txBox="1"/>
          <p:nvPr>
            <p:ph idx="1" type="body"/>
          </p:nvPr>
        </p:nvSpPr>
        <p:spPr>
          <a:xfrm>
            <a:off x="805188" y="837126"/>
            <a:ext cx="8519116" cy="5447764"/>
          </a:xfrm>
          <a:prstGeom prst="rect">
            <a:avLst/>
          </a:prstGeom>
          <a:noFill/>
          <a:ln>
            <a:noFill/>
          </a:ln>
        </p:spPr>
        <p:txBody>
          <a:bodyPr anchorCtr="0" anchor="t" bIns="45700" lIns="45700" spcFirstLastPara="1" rIns="45700" wrap="square" tIns="45700">
            <a:noAutofit/>
          </a:bodyPr>
          <a:lstStyle/>
          <a:p>
            <a:pPr indent="0" lvl="0" marL="0" rtl="0" algn="just">
              <a:lnSpc>
                <a:spcPct val="90000"/>
              </a:lnSpc>
              <a:spcBef>
                <a:spcPts val="0"/>
              </a:spcBef>
              <a:spcAft>
                <a:spcPts val="0"/>
              </a:spcAft>
              <a:buSzPts val="2800"/>
              <a:buNone/>
            </a:pPr>
            <a:r>
              <a:rPr b="1" lang="en-US" sz="2800">
                <a:solidFill>
                  <a:srgbClr val="000000"/>
                </a:solidFill>
                <a:latin typeface="Twentieth Century"/>
                <a:ea typeface="Twentieth Century"/>
                <a:cs typeface="Twentieth Century"/>
                <a:sym typeface="Twentieth Century"/>
              </a:rPr>
              <a:t>10. Investors</a:t>
            </a:r>
            <a:endParaRPr sz="28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Majority of the investors except a few globally, carry out due diligence on their prospective investments or the organizations they would wish to put their money in.</a:t>
            </a:r>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 Compiling information from company to company or from one organization to another, can consume a lot of time or paying consultants to do the task on their behalf. The information contained in the financial information (Financial Statements) of an entity is very critical and useful to them. </a:t>
            </a:r>
            <a:endParaRPr sz="2000">
              <a:solidFill>
                <a:srgbClr val="000000"/>
              </a:solidFill>
              <a:latin typeface="Twentieth Century"/>
              <a:ea typeface="Twentieth Century"/>
              <a:cs typeface="Twentieth Century"/>
              <a:sym typeface="Twentieth Century"/>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This is why financial information of registered companies and enterprises need to be certified or audited by credible financial auditors to give them credibility and reliability. </a:t>
            </a:r>
            <a:endParaRPr sz="2000">
              <a:solidFill>
                <a:srgbClr val="000000"/>
              </a:solidFill>
              <a:latin typeface="Twentieth Century"/>
              <a:ea typeface="Twentieth Century"/>
              <a:cs typeface="Twentieth Century"/>
              <a:sym typeface="Twentieth Century"/>
            </a:endParaRPr>
          </a:p>
          <a:p>
            <a:pPr indent="-342899" lvl="0" marL="433069" rtl="0" algn="just">
              <a:lnSpc>
                <a:spcPct val="90000"/>
              </a:lnSpc>
              <a:spcBef>
                <a:spcPts val="1400"/>
              </a:spcBef>
              <a:spcAft>
                <a:spcPts val="0"/>
              </a:spcAft>
              <a:buSzPts val="2000"/>
              <a:buFont typeface="Noto Sans Symbols"/>
              <a:buChar char="⮚"/>
            </a:pPr>
            <a:r>
              <a:rPr lang="en-US" sz="2000">
                <a:solidFill>
                  <a:srgbClr val="000000"/>
                </a:solidFill>
                <a:latin typeface="Twentieth Century"/>
                <a:ea typeface="Twentieth Century"/>
                <a:cs typeface="Twentieth Century"/>
                <a:sym typeface="Twentieth Century"/>
              </a:rPr>
              <a:t>This implies that financial information and financial statements must be prepared in a proper way, meeting the International Accounting Standards for any one in any part of the world to read and understand and make use of it as investors. </a:t>
            </a:r>
            <a:endParaRPr sz="2000">
              <a:latin typeface="Garamond"/>
              <a:ea typeface="Garamond"/>
              <a:cs typeface="Garamond"/>
              <a:sym typeface="Garamond"/>
            </a:endParaRPr>
          </a:p>
        </p:txBody>
      </p:sp>
      <p:sp>
        <p:nvSpPr>
          <p:cNvPr id="213" name="Google Shape;213;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4" name="Google Shape;214;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8" name="Shape 218"/>
        <p:cNvGrpSpPr/>
        <p:nvPr/>
      </p:nvGrpSpPr>
      <p:grpSpPr>
        <a:xfrm>
          <a:off x="0" y="0"/>
          <a:ext cx="0" cy="0"/>
          <a:chOff x="0" y="0"/>
          <a:chExt cx="0" cy="0"/>
        </a:xfrm>
      </p:grpSpPr>
      <p:sp>
        <p:nvSpPr>
          <p:cNvPr id="219" name="Google Shape;219;p15"/>
          <p:cNvSpPr txBox="1"/>
          <p:nvPr>
            <p:ph type="title"/>
          </p:nvPr>
        </p:nvSpPr>
        <p:spPr>
          <a:xfrm>
            <a:off x="685800" y="99208"/>
            <a:ext cx="6636177" cy="646750"/>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Clr>
                <a:srgbClr val="0C0C0C"/>
              </a:buClr>
              <a:buSzPts val="3600"/>
              <a:buFont typeface="Twentieth Century"/>
              <a:buNone/>
            </a:pPr>
            <a:r>
              <a:rPr lang="en-US" sz="3600"/>
              <a:t>VARIOUS FIELDS(BRANCHES) OF ACCOUNTING</a:t>
            </a:r>
            <a:endParaRPr sz="3600"/>
          </a:p>
        </p:txBody>
      </p:sp>
      <p:sp>
        <p:nvSpPr>
          <p:cNvPr id="220" name="Google Shape;220;p15"/>
          <p:cNvSpPr txBox="1"/>
          <p:nvPr>
            <p:ph idx="1" type="body"/>
          </p:nvPr>
        </p:nvSpPr>
        <p:spPr>
          <a:xfrm>
            <a:off x="782054" y="1075386"/>
            <a:ext cx="6636176" cy="5209504"/>
          </a:xfrm>
          <a:prstGeom prst="rect">
            <a:avLst/>
          </a:prstGeom>
          <a:noFill/>
          <a:ln>
            <a:noFill/>
          </a:ln>
        </p:spPr>
        <p:txBody>
          <a:bodyPr anchorCtr="0" anchor="t" bIns="45700" lIns="45700" spcFirstLastPara="1" rIns="45700" wrap="square" tIns="45700">
            <a:normAutofit/>
          </a:bodyPr>
          <a:lstStyle/>
          <a:p>
            <a:pPr indent="0" lvl="0" marL="0" rtl="0" algn="l">
              <a:lnSpc>
                <a:spcPct val="100000"/>
              </a:lnSpc>
              <a:spcBef>
                <a:spcPts val="0"/>
              </a:spcBef>
              <a:spcAft>
                <a:spcPts val="0"/>
              </a:spcAft>
              <a:buSzPts val="2400"/>
              <a:buNone/>
            </a:pPr>
            <a:r>
              <a:rPr lang="en-US" sz="2400"/>
              <a:t>Accounting is classified into several branches, namely </a:t>
            </a:r>
            <a:endParaRPr/>
          </a:p>
          <a:p>
            <a:pPr indent="-457200" lvl="0" marL="457200" rtl="0" algn="l">
              <a:lnSpc>
                <a:spcPct val="100000"/>
              </a:lnSpc>
              <a:spcBef>
                <a:spcPts val="1400"/>
              </a:spcBef>
              <a:spcAft>
                <a:spcPts val="0"/>
              </a:spcAft>
              <a:buSzPts val="2400"/>
              <a:buFont typeface="Twentieth Century"/>
              <a:buAutoNum type="arabicPeriod"/>
            </a:pPr>
            <a:r>
              <a:rPr b="1" lang="en-US" sz="2400"/>
              <a:t>Financial Accounting (CA)</a:t>
            </a:r>
            <a:endParaRPr/>
          </a:p>
          <a:p>
            <a:pPr indent="-457200" lvl="0" marL="457200" rtl="0" algn="l">
              <a:lnSpc>
                <a:spcPct val="100000"/>
              </a:lnSpc>
              <a:spcBef>
                <a:spcPts val="1400"/>
              </a:spcBef>
              <a:spcAft>
                <a:spcPts val="0"/>
              </a:spcAft>
              <a:buSzPts val="2400"/>
              <a:buFont typeface="Twentieth Century"/>
              <a:buAutoNum type="arabicPeriod"/>
            </a:pPr>
            <a:r>
              <a:rPr b="1" lang="en-US" sz="2400"/>
              <a:t>Cost Accounting (CA)</a:t>
            </a:r>
            <a:endParaRPr/>
          </a:p>
          <a:p>
            <a:pPr indent="-457200" lvl="0" marL="457200" rtl="0" algn="l">
              <a:lnSpc>
                <a:spcPct val="100000"/>
              </a:lnSpc>
              <a:spcBef>
                <a:spcPts val="1400"/>
              </a:spcBef>
              <a:spcAft>
                <a:spcPts val="0"/>
              </a:spcAft>
              <a:buSzPts val="2400"/>
              <a:buFont typeface="Twentieth Century"/>
              <a:buAutoNum type="arabicPeriod"/>
            </a:pPr>
            <a:r>
              <a:rPr b="1" lang="en-US" sz="2400"/>
              <a:t>Management Accounting (MA) </a:t>
            </a:r>
            <a:endParaRPr b="1" sz="2400"/>
          </a:p>
          <a:p>
            <a:pPr indent="-457200" lvl="0" marL="457200" rtl="0" algn="l">
              <a:lnSpc>
                <a:spcPct val="100000"/>
              </a:lnSpc>
              <a:spcBef>
                <a:spcPts val="1400"/>
              </a:spcBef>
              <a:spcAft>
                <a:spcPts val="0"/>
              </a:spcAft>
              <a:buSzPts val="2400"/>
              <a:buFont typeface="Twentieth Century"/>
              <a:buAutoNum type="arabicPeriod"/>
            </a:pPr>
            <a:r>
              <a:rPr b="1" lang="en-US" sz="2400"/>
              <a:t>Tax Accounting</a:t>
            </a:r>
            <a:endParaRPr/>
          </a:p>
          <a:p>
            <a:pPr indent="-457200" lvl="0" marL="457200" rtl="0" algn="l">
              <a:lnSpc>
                <a:spcPct val="100000"/>
              </a:lnSpc>
              <a:spcBef>
                <a:spcPts val="1400"/>
              </a:spcBef>
              <a:spcAft>
                <a:spcPts val="0"/>
              </a:spcAft>
              <a:buSzPts val="2400"/>
              <a:buFont typeface="Twentieth Century"/>
              <a:buAutoNum type="arabicPeriod"/>
            </a:pPr>
            <a:r>
              <a:rPr b="1" lang="en-US" sz="2400"/>
              <a:t>Fund Accounting</a:t>
            </a:r>
            <a:endParaRPr/>
          </a:p>
          <a:p>
            <a:pPr indent="-457200" lvl="0" marL="457200" rtl="0" algn="l">
              <a:lnSpc>
                <a:spcPct val="100000"/>
              </a:lnSpc>
              <a:spcBef>
                <a:spcPts val="1400"/>
              </a:spcBef>
              <a:spcAft>
                <a:spcPts val="0"/>
              </a:spcAft>
              <a:buSzPts val="2400"/>
              <a:buFont typeface="Twentieth Century"/>
              <a:buAutoNum type="arabicPeriod"/>
            </a:pPr>
            <a:r>
              <a:rPr b="1" lang="en-US" sz="2400"/>
              <a:t>Auditing</a:t>
            </a:r>
            <a:endParaRPr b="1" sz="2400"/>
          </a:p>
          <a:p>
            <a:pPr indent="-457200" lvl="0" marL="457200" rtl="0" algn="l">
              <a:lnSpc>
                <a:spcPct val="100000"/>
              </a:lnSpc>
              <a:spcBef>
                <a:spcPts val="1400"/>
              </a:spcBef>
              <a:spcAft>
                <a:spcPts val="0"/>
              </a:spcAft>
              <a:buSzPts val="2400"/>
              <a:buFont typeface="Twentieth Century"/>
              <a:buAutoNum type="arabicPeriod"/>
            </a:pPr>
            <a:r>
              <a:rPr b="1" lang="en-US" sz="2400"/>
              <a:t>Social Accounting (SA). </a:t>
            </a:r>
            <a:endParaRPr/>
          </a:p>
        </p:txBody>
      </p:sp>
      <p:pic>
        <p:nvPicPr>
          <p:cNvPr descr="A 3D pattern of ring shapes connected by lines" id="221" name="Google Shape;221;p15"/>
          <p:cNvPicPr preferRelativeResize="0"/>
          <p:nvPr/>
        </p:nvPicPr>
        <p:blipFill rotWithShape="1">
          <a:blip r:embed="rId3">
            <a:alphaModFix/>
          </a:blip>
          <a:srcRect b="0" l="14611" r="47334" t="0"/>
          <a:stretch/>
        </p:blipFill>
        <p:spPr>
          <a:xfrm>
            <a:off x="7552266" y="10"/>
            <a:ext cx="4639733" cy="685799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5" name="Shape 225"/>
        <p:cNvGrpSpPr/>
        <p:nvPr/>
      </p:nvGrpSpPr>
      <p:grpSpPr>
        <a:xfrm>
          <a:off x="0" y="0"/>
          <a:ext cx="0" cy="0"/>
          <a:chOff x="0" y="0"/>
          <a:chExt cx="0" cy="0"/>
        </a:xfrm>
      </p:grpSpPr>
      <p:sp>
        <p:nvSpPr>
          <p:cNvPr id="226" name="Google Shape;226;p16"/>
          <p:cNvSpPr txBox="1"/>
          <p:nvPr>
            <p:ph type="title"/>
          </p:nvPr>
        </p:nvSpPr>
        <p:spPr>
          <a:xfrm>
            <a:off x="1024127" y="0"/>
            <a:ext cx="8018272" cy="1059543"/>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000"/>
              <a:buFont typeface="Twentieth Century"/>
              <a:buNone/>
            </a:pPr>
            <a:r>
              <a:rPr lang="en-US" sz="4000"/>
              <a:t>VARIOUS FIELDS (BRANCHES) OF ACCOUNTING</a:t>
            </a:r>
            <a:endParaRPr sz="4000"/>
          </a:p>
        </p:txBody>
      </p:sp>
      <p:sp>
        <p:nvSpPr>
          <p:cNvPr id="227" name="Google Shape;227;p16"/>
          <p:cNvSpPr txBox="1"/>
          <p:nvPr>
            <p:ph idx="1" type="body"/>
          </p:nvPr>
        </p:nvSpPr>
        <p:spPr>
          <a:xfrm>
            <a:off x="806414" y="1059542"/>
            <a:ext cx="8497243" cy="5050971"/>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US" sz="2800">
                <a:latin typeface="Twentieth Century"/>
                <a:ea typeface="Twentieth Century"/>
                <a:cs typeface="Twentieth Century"/>
                <a:sym typeface="Twentieth Century"/>
              </a:rPr>
              <a:t>Financial Accounting:</a:t>
            </a:r>
            <a:endParaRPr sz="28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This is the biggest branch of accounting and is involved with the preparation of financial statements which are mainly targeted for external users.</a:t>
            </a:r>
            <a:endParaRPr/>
          </a:p>
          <a:p>
            <a:pPr indent="-342899" lvl="0" marL="433069" rtl="0" algn="just">
              <a:lnSpc>
                <a:spcPct val="9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  Financial Accounting (FA) is entrenched into other sub-branches including, Specialized Accounting, Group Accounting, Accounting for Assets, Accounting for Liabilities, Accounting for Mergers and Acquisitions, Trust and Executorship Accounting, Accounting for Corporate Restructuring, among others. </a:t>
            </a:r>
            <a:endParaRPr sz="2000">
              <a:latin typeface="Twentieth Century"/>
              <a:ea typeface="Twentieth Century"/>
              <a:cs typeface="Twentieth Century"/>
              <a:sym typeface="Twentieth Century"/>
            </a:endParaRPr>
          </a:p>
          <a:p>
            <a:pPr indent="-342899" lvl="0" marL="433069" rtl="0" algn="just">
              <a:lnSpc>
                <a:spcPct val="9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The information prepared in FA is regulated by International Accounting Standards (IAS) and International Financial Reporting Standards (IFRS) which requires that all FA information be prepared according to these standards for comparisons and other uses.</a:t>
            </a:r>
            <a:endParaRPr sz="2000">
              <a:latin typeface="Garamond"/>
              <a:ea typeface="Garamond"/>
              <a:cs typeface="Garamond"/>
              <a:sym typeface="Garamond"/>
            </a:endParaRPr>
          </a:p>
        </p:txBody>
      </p:sp>
      <p:sp>
        <p:nvSpPr>
          <p:cNvPr id="228" name="Google Shape;228;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9" name="Google Shape;229;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3" name="Shape 233"/>
        <p:cNvGrpSpPr/>
        <p:nvPr/>
      </p:nvGrpSpPr>
      <p:grpSpPr>
        <a:xfrm>
          <a:off x="0" y="0"/>
          <a:ext cx="0" cy="0"/>
          <a:chOff x="0" y="0"/>
          <a:chExt cx="0" cy="0"/>
        </a:xfrm>
      </p:grpSpPr>
      <p:sp>
        <p:nvSpPr>
          <p:cNvPr id="234" name="Google Shape;234;p17"/>
          <p:cNvSpPr txBox="1"/>
          <p:nvPr>
            <p:ph type="title"/>
          </p:nvPr>
        </p:nvSpPr>
        <p:spPr>
          <a:xfrm>
            <a:off x="1024127" y="0"/>
            <a:ext cx="8018272" cy="73392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000"/>
              <a:buFont typeface="Twentieth Century"/>
              <a:buNone/>
            </a:pPr>
            <a:r>
              <a:rPr lang="en-US" sz="4000"/>
              <a:t>VARIOUS FIELDS (BRANCHES) OF ACCOUNTING</a:t>
            </a:r>
            <a:endParaRPr sz="4000"/>
          </a:p>
        </p:txBody>
      </p:sp>
      <p:sp>
        <p:nvSpPr>
          <p:cNvPr id="235" name="Google Shape;235;p17"/>
          <p:cNvSpPr txBox="1"/>
          <p:nvPr>
            <p:ph idx="1" type="body"/>
          </p:nvPr>
        </p:nvSpPr>
        <p:spPr>
          <a:xfrm>
            <a:off x="613611" y="982257"/>
            <a:ext cx="8969737" cy="5274164"/>
          </a:xfrm>
          <a:prstGeom prst="rect">
            <a:avLst/>
          </a:prstGeom>
          <a:noFill/>
          <a:ln>
            <a:noFill/>
          </a:ln>
        </p:spPr>
        <p:txBody>
          <a:bodyPr anchorCtr="0" anchor="t" bIns="45700" lIns="45700" spcFirstLastPara="1" rIns="45700" wrap="square" tIns="45700">
            <a:noAutofit/>
          </a:bodyPr>
          <a:lstStyle/>
          <a:p>
            <a:pPr indent="-152400" lvl="0" marL="91440" rtl="0" algn="l">
              <a:lnSpc>
                <a:spcPct val="150000"/>
              </a:lnSpc>
              <a:spcBef>
                <a:spcPts val="0"/>
              </a:spcBef>
              <a:spcAft>
                <a:spcPts val="0"/>
              </a:spcAft>
              <a:buSzPts val="2400"/>
              <a:buChar char=" "/>
            </a:pPr>
            <a:r>
              <a:rPr b="1" lang="en-US" sz="2400">
                <a:latin typeface="Twentieth Century"/>
                <a:ea typeface="Twentieth Century"/>
                <a:cs typeface="Twentieth Century"/>
                <a:sym typeface="Twentieth Century"/>
              </a:rPr>
              <a:t>Cost Accounting:</a:t>
            </a:r>
            <a:endParaRPr sz="2400">
              <a:latin typeface="Garamond"/>
              <a:ea typeface="Garamond"/>
              <a:cs typeface="Garamond"/>
              <a:sym typeface="Garamond"/>
            </a:endParaRPr>
          </a:p>
          <a:p>
            <a:pPr indent="-342899" lvl="0" marL="433069" rtl="0" algn="l">
              <a:lnSpc>
                <a:spcPct val="150000"/>
              </a:lnSpc>
              <a:spcBef>
                <a:spcPts val="1400"/>
              </a:spcBef>
              <a:spcAft>
                <a:spcPts val="0"/>
              </a:spcAft>
              <a:buSzPts val="1800"/>
              <a:buFont typeface="Noto Sans Symbols"/>
              <a:buChar char="⮚"/>
            </a:pPr>
            <a:r>
              <a:rPr lang="en-US" sz="1800">
                <a:latin typeface="Twentieth Century"/>
                <a:ea typeface="Twentieth Century"/>
                <a:cs typeface="Twentieth Century"/>
                <a:sym typeface="Twentieth Century"/>
              </a:rPr>
              <a:t>This is the second largest branch of accounting after financial accounting and mainly concentrates with internal reporting. </a:t>
            </a:r>
            <a:endParaRPr sz="1800">
              <a:latin typeface="Twentieth Century"/>
              <a:ea typeface="Twentieth Century"/>
              <a:cs typeface="Twentieth Century"/>
              <a:sym typeface="Twentieth Century"/>
            </a:endParaRPr>
          </a:p>
          <a:p>
            <a:pPr indent="-342899" lvl="0" marL="433069" rtl="0" algn="l">
              <a:lnSpc>
                <a:spcPct val="150000"/>
              </a:lnSpc>
              <a:spcBef>
                <a:spcPts val="1400"/>
              </a:spcBef>
              <a:spcAft>
                <a:spcPts val="0"/>
              </a:spcAft>
              <a:buSzPts val="1800"/>
              <a:buFont typeface="Noto Sans Symbols"/>
              <a:buChar char="⮚"/>
            </a:pPr>
            <a:r>
              <a:rPr lang="en-US" sz="1800">
                <a:latin typeface="Twentieth Century"/>
                <a:ea typeface="Twentieth Century"/>
                <a:cs typeface="Twentieth Century"/>
                <a:sym typeface="Twentieth Century"/>
              </a:rPr>
              <a:t>Cost accounting (CA) prepares information which pertains to costs and costs accumulation so as to enable an organization to establish its costs and hence predict its costs with certainty alongside the revenues and profits. Classification of costs into either, fixed, variable, semi-variable, sunk costs, future costs among others is done by CA to enable managers’ control function easier and to make it more organized. </a:t>
            </a:r>
            <a:endParaRPr sz="1800">
              <a:latin typeface="Twentieth Century"/>
              <a:ea typeface="Twentieth Century"/>
              <a:cs typeface="Twentieth Century"/>
              <a:sym typeface="Twentieth Century"/>
            </a:endParaRPr>
          </a:p>
          <a:p>
            <a:pPr indent="-342899" lvl="0" marL="433069" rtl="0" algn="l">
              <a:lnSpc>
                <a:spcPct val="150000"/>
              </a:lnSpc>
              <a:spcBef>
                <a:spcPts val="1400"/>
              </a:spcBef>
              <a:spcAft>
                <a:spcPts val="0"/>
              </a:spcAft>
              <a:buSzPts val="1800"/>
              <a:buFont typeface="Noto Sans Symbols"/>
              <a:buChar char="⮚"/>
            </a:pPr>
            <a:r>
              <a:rPr lang="en-US" sz="1800">
                <a:latin typeface="Twentieth Century"/>
                <a:ea typeface="Twentieth Century"/>
                <a:cs typeface="Twentieth Century"/>
                <a:sym typeface="Twentieth Century"/>
              </a:rPr>
              <a:t>Both cost accounting and management accounting reports are consumed internally and mainly by the management and to an extent, by the owners of an entity. This is the main reason why in modern times, cost accounting and management accounting are being merged.</a:t>
            </a:r>
            <a:endParaRPr sz="1800">
              <a:latin typeface="Garamond"/>
              <a:ea typeface="Garamond"/>
              <a:cs typeface="Garamond"/>
              <a:sym typeface="Garamond"/>
            </a:endParaRPr>
          </a:p>
        </p:txBody>
      </p:sp>
      <p:sp>
        <p:nvSpPr>
          <p:cNvPr id="236" name="Google Shape;236;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7" name="Google Shape;237;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1" name="Shape 241"/>
        <p:cNvGrpSpPr/>
        <p:nvPr/>
      </p:nvGrpSpPr>
      <p:grpSpPr>
        <a:xfrm>
          <a:off x="0" y="0"/>
          <a:ext cx="0" cy="0"/>
          <a:chOff x="0" y="0"/>
          <a:chExt cx="0" cy="0"/>
        </a:xfrm>
      </p:grpSpPr>
      <p:sp>
        <p:nvSpPr>
          <p:cNvPr id="242" name="Google Shape;242;p18"/>
          <p:cNvSpPr txBox="1"/>
          <p:nvPr>
            <p:ph type="title"/>
          </p:nvPr>
        </p:nvSpPr>
        <p:spPr>
          <a:xfrm>
            <a:off x="1024127" y="0"/>
            <a:ext cx="8018272" cy="757989"/>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000"/>
              <a:buFont typeface="Twentieth Century"/>
              <a:buNone/>
            </a:pPr>
            <a:r>
              <a:rPr lang="en-US" sz="4000"/>
              <a:t>VARIOUS FIELDS (BRANCHES) OF ACCOUNTING</a:t>
            </a:r>
            <a:endParaRPr sz="4000"/>
          </a:p>
        </p:txBody>
      </p:sp>
      <p:sp>
        <p:nvSpPr>
          <p:cNvPr id="243" name="Google Shape;243;p18"/>
          <p:cNvSpPr txBox="1"/>
          <p:nvPr>
            <p:ph idx="1" type="body"/>
          </p:nvPr>
        </p:nvSpPr>
        <p:spPr>
          <a:xfrm>
            <a:off x="908121" y="861032"/>
            <a:ext cx="8433771" cy="356480"/>
          </a:xfrm>
          <a:prstGeom prst="rect">
            <a:avLst/>
          </a:prstGeom>
          <a:noFill/>
          <a:ln>
            <a:noFill/>
          </a:ln>
        </p:spPr>
        <p:txBody>
          <a:bodyPr anchorCtr="0" anchor="t" bIns="45700" lIns="45700" spcFirstLastPara="1" rIns="45700" wrap="square" tIns="45700">
            <a:noAutofit/>
          </a:bodyPr>
          <a:lstStyle/>
          <a:p>
            <a:pPr indent="0" lvl="0" marL="90170" rtl="0" algn="l">
              <a:lnSpc>
                <a:spcPct val="90000"/>
              </a:lnSpc>
              <a:spcBef>
                <a:spcPts val="0"/>
              </a:spcBef>
              <a:spcAft>
                <a:spcPts val="0"/>
              </a:spcAft>
              <a:buSzPts val="2800"/>
              <a:buNone/>
            </a:pPr>
            <a:r>
              <a:rPr b="1" lang="en-US" sz="2800">
                <a:latin typeface="Twentieth Century"/>
                <a:ea typeface="Twentieth Century"/>
                <a:cs typeface="Twentieth Century"/>
                <a:sym typeface="Twentieth Century"/>
              </a:rPr>
              <a:t>Comparison between Financial Accounting and Cost Accounting</a:t>
            </a:r>
            <a:endParaRPr sz="2800">
              <a:latin typeface="Garamond"/>
              <a:ea typeface="Garamond"/>
              <a:cs typeface="Garamond"/>
              <a:sym typeface="Garamond"/>
            </a:endParaRPr>
          </a:p>
        </p:txBody>
      </p:sp>
      <p:sp>
        <p:nvSpPr>
          <p:cNvPr id="244" name="Google Shape;244;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5" name="Google Shape;245;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graphicFrame>
        <p:nvGraphicFramePr>
          <p:cNvPr id="246" name="Google Shape;246;p18"/>
          <p:cNvGraphicFramePr/>
          <p:nvPr/>
        </p:nvGraphicFramePr>
        <p:xfrm>
          <a:off x="908122" y="1720695"/>
          <a:ext cx="3000000" cy="3000000"/>
        </p:xfrm>
        <a:graphic>
          <a:graphicData uri="http://schemas.openxmlformats.org/drawingml/2006/table">
            <a:tbl>
              <a:tblPr>
                <a:noFill/>
                <a:tableStyleId>{74FEABF0-B076-45A0-8B5A-308851A2D8B4}</a:tableStyleId>
              </a:tblPr>
              <a:tblGrid>
                <a:gridCol w="4259625"/>
                <a:gridCol w="4265000"/>
              </a:tblGrid>
              <a:tr h="423975">
                <a:tc>
                  <a:txBody>
                    <a:bodyPr/>
                    <a:lstStyle/>
                    <a:p>
                      <a:pPr indent="0" lvl="0" marL="0" marR="0" rtl="0" algn="l">
                        <a:spcBef>
                          <a:spcPts val="0"/>
                        </a:spcBef>
                        <a:spcAft>
                          <a:spcPts val="0"/>
                        </a:spcAft>
                        <a:buNone/>
                      </a:pPr>
                      <a:r>
                        <a:rPr b="1" lang="en-US" sz="1800" u="none" cap="none" strike="noStrike"/>
                        <a:t>FINANCIAL ACCOUNTING</a:t>
                      </a:r>
                      <a:endParaRPr b="1"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b="1" lang="en-US" sz="1800" u="none" cap="none" strike="noStrike"/>
                        <a:t>COST ACCOUNTING</a:t>
                      </a:r>
                      <a:endParaRPr b="1" sz="1800" u="none" cap="none" strike="noStrike">
                        <a:latin typeface="Garamond"/>
                        <a:ea typeface="Garamond"/>
                        <a:cs typeface="Garamond"/>
                        <a:sym typeface="Garamond"/>
                      </a:endParaRPr>
                    </a:p>
                  </a:txBody>
                  <a:tcPr marT="0" marB="0" marR="68575" marL="68575"/>
                </a:tc>
              </a:tr>
              <a:tr h="531800">
                <a:tc>
                  <a:txBody>
                    <a:bodyPr/>
                    <a:lstStyle/>
                    <a:p>
                      <a:pPr indent="0" lvl="0" marL="0" marR="0" rtl="0" algn="l">
                        <a:spcBef>
                          <a:spcPts val="0"/>
                        </a:spcBef>
                        <a:spcAft>
                          <a:spcPts val="0"/>
                        </a:spcAft>
                        <a:buNone/>
                      </a:pPr>
                      <a:r>
                        <a:rPr lang="en-US" sz="1800" u="none" cap="none" strike="noStrike"/>
                        <a:t>Provides information to external users</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Provides information to internal users</a:t>
                      </a:r>
                      <a:endParaRPr sz="1800" u="none" cap="none" strike="noStrike">
                        <a:latin typeface="Garamond"/>
                        <a:ea typeface="Garamond"/>
                        <a:cs typeface="Garamond"/>
                        <a:sym typeface="Garamond"/>
                      </a:endParaRPr>
                    </a:p>
                  </a:txBody>
                  <a:tcPr marT="0" marB="0" marR="68575" marL="68575"/>
                </a:tc>
              </a:tr>
              <a:tr h="758525">
                <a:tc>
                  <a:txBody>
                    <a:bodyPr/>
                    <a:lstStyle/>
                    <a:p>
                      <a:pPr indent="0" lvl="0" marL="0" marR="0" rtl="0" algn="l">
                        <a:spcBef>
                          <a:spcPts val="0"/>
                        </a:spcBef>
                        <a:spcAft>
                          <a:spcPts val="0"/>
                        </a:spcAft>
                        <a:buNone/>
                      </a:pPr>
                      <a:r>
                        <a:rPr lang="en-US" sz="1800" u="none" cap="none" strike="noStrike"/>
                        <a:t>Produces general purpose financial</a:t>
                      </a:r>
                      <a:endParaRPr sz="1800" u="none" cap="none" strike="noStrike"/>
                    </a:p>
                    <a:p>
                      <a:pPr indent="0" lvl="0" marL="0" marR="0" rtl="0" algn="l">
                        <a:spcBef>
                          <a:spcPts val="0"/>
                        </a:spcBef>
                        <a:spcAft>
                          <a:spcPts val="0"/>
                        </a:spcAft>
                        <a:buNone/>
                      </a:pPr>
                      <a:r>
                        <a:rPr lang="en-US" sz="1800" u="none" cap="none" strike="noStrike"/>
                        <a:t>statements</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Produces special statements and reports</a:t>
                      </a:r>
                      <a:endParaRPr sz="1800" u="none" cap="none" strike="noStrike">
                        <a:latin typeface="Garamond"/>
                        <a:ea typeface="Garamond"/>
                        <a:cs typeface="Garamond"/>
                        <a:sym typeface="Garamond"/>
                      </a:endParaRPr>
                    </a:p>
                  </a:txBody>
                  <a:tcPr marT="0" marB="0" marR="68575" marL="68575"/>
                </a:tc>
              </a:tr>
              <a:tr h="769200">
                <a:tc>
                  <a:txBody>
                    <a:bodyPr/>
                    <a:lstStyle/>
                    <a:p>
                      <a:pPr indent="0" lvl="0" marL="0" marR="0" rtl="0" algn="l">
                        <a:spcBef>
                          <a:spcPts val="0"/>
                        </a:spcBef>
                        <a:spcAft>
                          <a:spcPts val="0"/>
                        </a:spcAft>
                        <a:buNone/>
                      </a:pPr>
                      <a:r>
                        <a:rPr lang="en-US" sz="1800" u="none" cap="none" strike="noStrike"/>
                        <a:t>Must conform to generally accepted</a:t>
                      </a:r>
                      <a:endParaRPr sz="1800" u="none" cap="none" strike="noStrike"/>
                    </a:p>
                    <a:p>
                      <a:pPr indent="0" lvl="0" marL="0" marR="0" rtl="0" algn="l">
                        <a:spcBef>
                          <a:spcPts val="0"/>
                        </a:spcBef>
                        <a:spcAft>
                          <a:spcPts val="0"/>
                        </a:spcAft>
                        <a:buNone/>
                      </a:pPr>
                      <a:r>
                        <a:rPr lang="en-US" sz="1800" u="none" cap="none" strike="noStrike"/>
                        <a:t>accounting principles.</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Must   conform   to   information   needs   of</a:t>
                      </a:r>
                      <a:endParaRPr sz="1800" u="none" cap="none" strike="noStrike"/>
                    </a:p>
                    <a:p>
                      <a:pPr indent="0" lvl="0" marL="0" marR="0" rtl="0" algn="l">
                        <a:spcBef>
                          <a:spcPts val="0"/>
                        </a:spcBef>
                        <a:spcAft>
                          <a:spcPts val="0"/>
                        </a:spcAft>
                        <a:buNone/>
                      </a:pPr>
                      <a:r>
                        <a:rPr lang="en-US" sz="1800" u="none" cap="none" strike="noStrike"/>
                        <a:t>management</a:t>
                      </a:r>
                      <a:endParaRPr sz="1800" u="none" cap="none" strike="noStrike">
                        <a:latin typeface="Garamond"/>
                        <a:ea typeface="Garamond"/>
                        <a:cs typeface="Garamond"/>
                        <a:sym typeface="Garamond"/>
                      </a:endParaRPr>
                    </a:p>
                  </a:txBody>
                  <a:tcPr marT="0" marB="0" marR="68575" marL="68575"/>
                </a:tc>
              </a:tr>
              <a:tr h="694425">
                <a:tc>
                  <a:txBody>
                    <a:bodyPr/>
                    <a:lstStyle/>
                    <a:p>
                      <a:pPr indent="0" lvl="0" marL="0" marR="0" rtl="0" algn="l">
                        <a:spcBef>
                          <a:spcPts val="0"/>
                        </a:spcBef>
                        <a:spcAft>
                          <a:spcPts val="0"/>
                        </a:spcAft>
                        <a:buNone/>
                      </a:pPr>
                      <a:r>
                        <a:rPr lang="en-US" sz="1800" u="none" cap="none" strike="noStrike"/>
                        <a:t>Provides accounting data in monetary terms</a:t>
                      </a:r>
                      <a:endParaRPr sz="1800" u="none" cap="none" strike="noStrike"/>
                    </a:p>
                    <a:p>
                      <a:pPr indent="0" lvl="0" marL="0" marR="0" rtl="0" algn="l">
                        <a:spcBef>
                          <a:spcPts val="0"/>
                        </a:spcBef>
                        <a:spcAft>
                          <a:spcPts val="0"/>
                        </a:spcAft>
                        <a:buNone/>
                      </a:pPr>
                      <a:r>
                        <a:rPr lang="en-US" sz="1800" u="none" cap="none" strike="noStrike"/>
                        <a:t> </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Provides accounting data in monetary and</a:t>
                      </a:r>
                      <a:endParaRPr sz="1800" u="none" cap="none" strike="noStrike"/>
                    </a:p>
                    <a:p>
                      <a:pPr indent="0" lvl="0" marL="0" marR="0" rtl="0" algn="l">
                        <a:spcBef>
                          <a:spcPts val="0"/>
                        </a:spcBef>
                        <a:spcAft>
                          <a:spcPts val="0"/>
                        </a:spcAft>
                        <a:buNone/>
                      </a:pPr>
                      <a:r>
                        <a:rPr lang="en-US" sz="1800" u="none" cap="none" strike="noStrike"/>
                        <a:t>Non-monetary terms.</a:t>
                      </a:r>
                      <a:endParaRPr sz="1800" u="none" cap="none" strike="noStrike">
                        <a:latin typeface="Garamond"/>
                        <a:ea typeface="Garamond"/>
                        <a:cs typeface="Garamond"/>
                        <a:sym typeface="Garamond"/>
                      </a:endParaRPr>
                    </a:p>
                  </a:txBody>
                  <a:tcPr marT="0" marB="0" marR="68575" marL="68575"/>
                </a:tc>
              </a:tr>
              <a:tr h="1025600">
                <a:tc>
                  <a:txBody>
                    <a:bodyPr/>
                    <a:lstStyle/>
                    <a:p>
                      <a:pPr indent="0" lvl="0" marL="0" marR="0" rtl="0" algn="l">
                        <a:spcBef>
                          <a:spcPts val="0"/>
                        </a:spcBef>
                        <a:spcAft>
                          <a:spcPts val="0"/>
                        </a:spcAft>
                        <a:buNone/>
                      </a:pPr>
                      <a:r>
                        <a:rPr lang="en-US" sz="1800" u="none" cap="none" strike="noStrike"/>
                        <a:t>Financial statements are prepared on yearly, semi-annually or quarterly</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Cost statements and reports are prepared more frequently: i.e. weekly, monthly or bi-monthly</a:t>
                      </a:r>
                      <a:endParaRPr sz="1800" u="none" cap="none" strike="noStrike">
                        <a:latin typeface="Garamond"/>
                        <a:ea typeface="Garamond"/>
                        <a:cs typeface="Garamond"/>
                        <a:sym typeface="Garamond"/>
                      </a:endParaRPr>
                    </a:p>
                  </a:txBody>
                  <a:tcPr marT="0" marB="0" marR="68575" marL="68575"/>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0" name="Shape 250"/>
        <p:cNvGrpSpPr/>
        <p:nvPr/>
      </p:nvGrpSpPr>
      <p:grpSpPr>
        <a:xfrm>
          <a:off x="0" y="0"/>
          <a:ext cx="0" cy="0"/>
          <a:chOff x="0" y="0"/>
          <a:chExt cx="0" cy="0"/>
        </a:xfrm>
      </p:grpSpPr>
      <p:sp>
        <p:nvSpPr>
          <p:cNvPr id="251" name="Google Shape;251;p19"/>
          <p:cNvSpPr txBox="1"/>
          <p:nvPr>
            <p:ph type="title"/>
          </p:nvPr>
        </p:nvSpPr>
        <p:spPr>
          <a:xfrm>
            <a:off x="1024127" y="0"/>
            <a:ext cx="8018272" cy="770021"/>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4000"/>
              <a:buFont typeface="Twentieth Century"/>
              <a:buNone/>
            </a:pPr>
            <a:r>
              <a:rPr lang="en-US" sz="4000"/>
              <a:t>VARIOUS FIELDS (BRANCHES) OF ACCOUNTING</a:t>
            </a:r>
            <a:endParaRPr sz="4000"/>
          </a:p>
        </p:txBody>
      </p:sp>
      <p:sp>
        <p:nvSpPr>
          <p:cNvPr id="252" name="Google Shape;252;p19"/>
          <p:cNvSpPr txBox="1"/>
          <p:nvPr>
            <p:ph idx="1" type="body"/>
          </p:nvPr>
        </p:nvSpPr>
        <p:spPr>
          <a:xfrm>
            <a:off x="819591" y="770020"/>
            <a:ext cx="8577072" cy="5065295"/>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US" sz="2800">
                <a:latin typeface="Twentieth Century"/>
                <a:ea typeface="Twentieth Century"/>
                <a:cs typeface="Twentieth Century"/>
                <a:sym typeface="Twentieth Century"/>
              </a:rPr>
              <a:t>Management Accounting:</a:t>
            </a:r>
            <a:endParaRPr sz="2800">
              <a:latin typeface="Garamond"/>
              <a:ea typeface="Garamond"/>
              <a:cs typeface="Garamond"/>
              <a:sym typeface="Garamond"/>
            </a:endParaRPr>
          </a:p>
          <a:p>
            <a:pPr indent="-342899" lvl="0" marL="433069" rtl="0" algn="just">
              <a:lnSpc>
                <a:spcPct val="9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Management accounting(MA) is the third on the list in terms of volume of information produced by this branch of accounting. </a:t>
            </a:r>
            <a:endParaRPr sz="2000">
              <a:latin typeface="Twentieth Century"/>
              <a:ea typeface="Twentieth Century"/>
              <a:cs typeface="Twentieth Century"/>
              <a:sym typeface="Twentieth Century"/>
            </a:endParaRPr>
          </a:p>
          <a:p>
            <a:pPr indent="-342899" lvl="0" marL="433069" rtl="0" algn="just">
              <a:lnSpc>
                <a:spcPct val="9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CA and MA combined, still form the second largest branch of accounting in the list. Management accounting as the name goes, produces reports for internal uses and mainly to the management to enable them make decisions on a day-to-day basis. </a:t>
            </a:r>
            <a:endParaRPr sz="2000">
              <a:latin typeface="Twentieth Century"/>
              <a:ea typeface="Twentieth Century"/>
              <a:cs typeface="Twentieth Century"/>
              <a:sym typeface="Twentieth Century"/>
            </a:endParaRPr>
          </a:p>
          <a:p>
            <a:pPr indent="-342899" lvl="0" marL="433069" rtl="0" algn="just">
              <a:lnSpc>
                <a:spcPct val="9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The reports alongside those of cost accounting are produced frequently: monthly, weekly, bi-monthly and so on.</a:t>
            </a:r>
            <a:endParaRPr/>
          </a:p>
          <a:p>
            <a:pPr indent="-342899" lvl="0" marL="433069" rtl="0" algn="just">
              <a:lnSpc>
                <a:spcPct val="9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 For this reason, management accountants are usually very busy professionals as they work round the clock to ensure management have information to base their decisions on.</a:t>
            </a:r>
            <a:endParaRPr sz="2000">
              <a:latin typeface="Garamond"/>
              <a:ea typeface="Garamond"/>
              <a:cs typeface="Garamond"/>
              <a:sym typeface="Garamond"/>
            </a:endParaRPr>
          </a:p>
        </p:txBody>
      </p:sp>
      <p:sp>
        <p:nvSpPr>
          <p:cNvPr id="253" name="Google Shape;253;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4" name="Google Shape;254;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8" name="Shape 258"/>
        <p:cNvGrpSpPr/>
        <p:nvPr/>
      </p:nvGrpSpPr>
      <p:grpSpPr>
        <a:xfrm>
          <a:off x="0" y="0"/>
          <a:ext cx="0" cy="0"/>
          <a:chOff x="0" y="0"/>
          <a:chExt cx="0" cy="0"/>
        </a:xfrm>
      </p:grpSpPr>
      <p:sp>
        <p:nvSpPr>
          <p:cNvPr id="259" name="Google Shape;259;p20"/>
          <p:cNvSpPr txBox="1"/>
          <p:nvPr>
            <p:ph type="title"/>
          </p:nvPr>
        </p:nvSpPr>
        <p:spPr>
          <a:xfrm>
            <a:off x="1024127" y="0"/>
            <a:ext cx="8018272" cy="685800"/>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000"/>
              <a:buFont typeface="Twentieth Century"/>
              <a:buNone/>
            </a:pPr>
            <a:r>
              <a:rPr lang="en-US" sz="4000"/>
              <a:t>VARIOUS FIELDS (BRANCHES) OF ACCOUNTING</a:t>
            </a:r>
            <a:endParaRPr sz="4000"/>
          </a:p>
        </p:txBody>
      </p:sp>
      <p:sp>
        <p:nvSpPr>
          <p:cNvPr id="260" name="Google Shape;260;p20"/>
          <p:cNvSpPr txBox="1"/>
          <p:nvPr>
            <p:ph idx="1" type="body"/>
          </p:nvPr>
        </p:nvSpPr>
        <p:spPr>
          <a:xfrm>
            <a:off x="879102" y="685800"/>
            <a:ext cx="8433771" cy="356480"/>
          </a:xfrm>
          <a:prstGeom prst="rect">
            <a:avLst/>
          </a:prstGeom>
          <a:noFill/>
          <a:ln>
            <a:noFill/>
          </a:ln>
        </p:spPr>
        <p:txBody>
          <a:bodyPr anchorCtr="0" anchor="t" bIns="45700" lIns="45700" spcFirstLastPara="1" rIns="45700" wrap="square" tIns="45700">
            <a:noAutofit/>
          </a:bodyPr>
          <a:lstStyle/>
          <a:p>
            <a:pPr indent="0" lvl="0" marL="90170" rtl="0" algn="l">
              <a:lnSpc>
                <a:spcPct val="90000"/>
              </a:lnSpc>
              <a:spcBef>
                <a:spcPts val="0"/>
              </a:spcBef>
              <a:spcAft>
                <a:spcPts val="0"/>
              </a:spcAft>
              <a:buSzPts val="2800"/>
              <a:buNone/>
            </a:pPr>
            <a:r>
              <a:rPr b="1" lang="en-US" sz="2800">
                <a:latin typeface="Twentieth Century"/>
                <a:ea typeface="Twentieth Century"/>
                <a:cs typeface="Twentieth Century"/>
                <a:sym typeface="Twentieth Century"/>
              </a:rPr>
              <a:t>Comparison between Financial Accounting and Management</a:t>
            </a:r>
            <a:endParaRPr sz="2800">
              <a:latin typeface="Garamond"/>
              <a:ea typeface="Garamond"/>
              <a:cs typeface="Garamond"/>
              <a:sym typeface="Garamond"/>
            </a:endParaRPr>
          </a:p>
        </p:txBody>
      </p:sp>
      <p:sp>
        <p:nvSpPr>
          <p:cNvPr id="261" name="Google Shape;261;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2" name="Google Shape;262;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graphicFrame>
        <p:nvGraphicFramePr>
          <p:cNvPr id="263" name="Google Shape;263;p20"/>
          <p:cNvGraphicFramePr/>
          <p:nvPr/>
        </p:nvGraphicFramePr>
        <p:xfrm>
          <a:off x="747686" y="1497505"/>
          <a:ext cx="3000000" cy="3000000"/>
        </p:xfrm>
        <a:graphic>
          <a:graphicData uri="http://schemas.openxmlformats.org/drawingml/2006/table">
            <a:tbl>
              <a:tblPr>
                <a:noFill/>
                <a:tableStyleId>{74FEABF0-B076-45A0-8B5A-308851A2D8B4}</a:tableStyleId>
              </a:tblPr>
              <a:tblGrid>
                <a:gridCol w="1171475"/>
                <a:gridCol w="3790825"/>
                <a:gridCol w="3698700"/>
              </a:tblGrid>
              <a:tr h="322650">
                <a:tc>
                  <a:txBody>
                    <a:bodyPr/>
                    <a:lstStyle/>
                    <a:p>
                      <a:pPr indent="0" lvl="0" marL="0" marR="0" rtl="0" algn="l">
                        <a:spcBef>
                          <a:spcPts val="0"/>
                        </a:spcBef>
                        <a:spcAft>
                          <a:spcPts val="0"/>
                        </a:spcAft>
                        <a:buNone/>
                      </a:pPr>
                      <a:r>
                        <a:rPr lang="en-US" sz="1800" u="none" cap="none" strike="noStrike"/>
                        <a:t> </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b="1" lang="en-US" sz="1800" u="none" cap="none" strike="noStrike"/>
                        <a:t>FINANCIAL ACCOUNTING</a:t>
                      </a:r>
                      <a:endParaRPr b="1"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b="1" lang="en-US" sz="1800" u="none" cap="none" strike="noStrike"/>
                        <a:t>MANAGEMENT ACCOUNTING</a:t>
                      </a:r>
                      <a:endParaRPr b="1" sz="1800" u="none" cap="none" strike="noStrike">
                        <a:latin typeface="Garamond"/>
                        <a:ea typeface="Garamond"/>
                        <a:cs typeface="Garamond"/>
                        <a:sym typeface="Garamond"/>
                      </a:endParaRPr>
                    </a:p>
                  </a:txBody>
                  <a:tcPr marT="0" marB="0" marR="68575" marL="68575"/>
                </a:tc>
              </a:tr>
              <a:tr h="1394975">
                <a:tc>
                  <a:txBody>
                    <a:bodyPr/>
                    <a:lstStyle/>
                    <a:p>
                      <a:pPr indent="0" lvl="0" marL="0" marR="0" rtl="0" algn="l">
                        <a:spcBef>
                          <a:spcPts val="0"/>
                        </a:spcBef>
                        <a:spcAft>
                          <a:spcPts val="0"/>
                        </a:spcAft>
                        <a:buNone/>
                      </a:pPr>
                      <a:r>
                        <a:rPr b="1" lang="en-US" sz="1800" u="none" cap="none" strike="noStrike"/>
                        <a:t>Objectives</a:t>
                      </a:r>
                      <a:endParaRPr b="1"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The main objectives of financial accounting are to disclose the end results of the business, and the financial condition of the business on a particular date</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The main objective of managerial accounting is to help management by providing information that is used to plan, set goals and evaluate these goals.</a:t>
                      </a:r>
                      <a:endParaRPr sz="1800" u="none" cap="none" strike="noStrike">
                        <a:latin typeface="Garamond"/>
                        <a:ea typeface="Garamond"/>
                        <a:cs typeface="Garamond"/>
                        <a:sym typeface="Garamond"/>
                      </a:endParaRPr>
                    </a:p>
                  </a:txBody>
                  <a:tcPr marT="0" marB="0" marR="68575" marL="68575"/>
                </a:tc>
              </a:tr>
              <a:tr h="1129450">
                <a:tc>
                  <a:txBody>
                    <a:bodyPr/>
                    <a:lstStyle/>
                    <a:p>
                      <a:pPr indent="0" lvl="0" marL="0" marR="0" rtl="0" algn="l">
                        <a:spcBef>
                          <a:spcPts val="0"/>
                        </a:spcBef>
                        <a:spcAft>
                          <a:spcPts val="0"/>
                        </a:spcAft>
                        <a:buNone/>
                      </a:pPr>
                      <a:r>
                        <a:rPr b="1" lang="en-US" sz="1800" u="none" cap="none" strike="noStrike"/>
                        <a:t>Audience</a:t>
                      </a:r>
                      <a:endParaRPr b="1"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Financial accounting produces information that is used by external parties, such as shareholders and lenders.</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Managerial accounting produces information that is used within an organization, by managers and employees.</a:t>
                      </a:r>
                      <a:endParaRPr sz="1800" u="none" cap="none" strike="noStrike">
                        <a:latin typeface="Garamond"/>
                        <a:ea typeface="Garamond"/>
                        <a:cs typeface="Garamond"/>
                        <a:sym typeface="Garamond"/>
                      </a:endParaRPr>
                    </a:p>
                  </a:txBody>
                  <a:tcPr marT="0" marB="0" marR="68575" marL="68575"/>
                </a:tc>
              </a:tr>
              <a:tr h="967950">
                <a:tc>
                  <a:txBody>
                    <a:bodyPr/>
                    <a:lstStyle/>
                    <a:p>
                      <a:pPr indent="0" lvl="0" marL="0" marR="0" rtl="0" algn="l">
                        <a:spcBef>
                          <a:spcPts val="0"/>
                        </a:spcBef>
                        <a:spcAft>
                          <a:spcPts val="0"/>
                        </a:spcAft>
                        <a:buNone/>
                      </a:pPr>
                      <a:r>
                        <a:rPr b="1" lang="en-US" sz="1800" u="none" cap="none" strike="noStrike"/>
                        <a:t>Legality</a:t>
                      </a:r>
                      <a:endParaRPr b="1"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It is legally required to prepare financial accounting reports and share them with investors.</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Managerial accounting reports are not legally required.</a:t>
                      </a:r>
                      <a:endParaRPr sz="1800" u="none" cap="none" strike="noStrike">
                        <a:latin typeface="Garamond"/>
                        <a:ea typeface="Garamond"/>
                        <a:cs typeface="Garamond"/>
                        <a:sym typeface="Garamond"/>
                      </a:endParaRPr>
                    </a:p>
                  </a:txBody>
                  <a:tcPr marT="0" marB="0" marR="68575" marL="68575"/>
                </a:tc>
              </a:tr>
              <a:tr h="967950">
                <a:tc>
                  <a:txBody>
                    <a:bodyPr/>
                    <a:lstStyle/>
                    <a:p>
                      <a:pPr indent="0" lvl="0" marL="0" marR="0" rtl="0" algn="l">
                        <a:spcBef>
                          <a:spcPts val="0"/>
                        </a:spcBef>
                        <a:spcAft>
                          <a:spcPts val="0"/>
                        </a:spcAft>
                        <a:buNone/>
                      </a:pPr>
                      <a:r>
                        <a:rPr b="1" lang="en-US" sz="1800" u="none" cap="none" strike="noStrike"/>
                        <a:t>Segment Reporting</a:t>
                      </a:r>
                      <a:endParaRPr b="1"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Pertains to the entire organization. Certain figures may be broken out for materially significant business units.</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t>Pertains to individual departments in addition to the entire organization.</a:t>
                      </a:r>
                      <a:endParaRPr sz="1800" u="none" cap="none" strike="noStrike">
                        <a:latin typeface="Garamond"/>
                        <a:ea typeface="Garamond"/>
                        <a:cs typeface="Garamond"/>
                        <a:sym typeface="Garamond"/>
                      </a:endParaRPr>
                    </a:p>
                  </a:txBody>
                  <a:tcPr marT="0" marB="0" marR="68575" marL="68575"/>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7" name="Shape 267"/>
        <p:cNvGrpSpPr/>
        <p:nvPr/>
      </p:nvGrpSpPr>
      <p:grpSpPr>
        <a:xfrm>
          <a:off x="0" y="0"/>
          <a:ext cx="0" cy="0"/>
          <a:chOff x="0" y="0"/>
          <a:chExt cx="0" cy="0"/>
        </a:xfrm>
      </p:grpSpPr>
      <p:sp>
        <p:nvSpPr>
          <p:cNvPr id="268" name="Google Shape;268;p21"/>
          <p:cNvSpPr txBox="1"/>
          <p:nvPr>
            <p:ph type="title"/>
          </p:nvPr>
        </p:nvSpPr>
        <p:spPr>
          <a:xfrm>
            <a:off x="1024127" y="0"/>
            <a:ext cx="8018272" cy="709863"/>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000"/>
              <a:buFont typeface="Twentieth Century"/>
              <a:buNone/>
            </a:pPr>
            <a:r>
              <a:rPr lang="en-US" sz="4000"/>
              <a:t>VARIOUS FIELDS (BRANCHES) OF ACCOUNTING</a:t>
            </a:r>
            <a:endParaRPr sz="4000"/>
          </a:p>
        </p:txBody>
      </p:sp>
      <p:sp>
        <p:nvSpPr>
          <p:cNvPr id="269" name="Google Shape;269;p21"/>
          <p:cNvSpPr txBox="1"/>
          <p:nvPr>
            <p:ph idx="1" type="body"/>
          </p:nvPr>
        </p:nvSpPr>
        <p:spPr>
          <a:xfrm>
            <a:off x="879102" y="709863"/>
            <a:ext cx="8433771" cy="356480"/>
          </a:xfrm>
          <a:prstGeom prst="rect">
            <a:avLst/>
          </a:prstGeom>
          <a:noFill/>
          <a:ln>
            <a:noFill/>
          </a:ln>
        </p:spPr>
        <p:txBody>
          <a:bodyPr anchorCtr="0" anchor="t" bIns="45700" lIns="45700" spcFirstLastPara="1" rIns="45700" wrap="square" tIns="45700">
            <a:noAutofit/>
          </a:bodyPr>
          <a:lstStyle/>
          <a:p>
            <a:pPr indent="0" lvl="0" marL="90170" rtl="0" algn="l">
              <a:lnSpc>
                <a:spcPct val="90000"/>
              </a:lnSpc>
              <a:spcBef>
                <a:spcPts val="0"/>
              </a:spcBef>
              <a:spcAft>
                <a:spcPts val="0"/>
              </a:spcAft>
              <a:buSzPts val="2800"/>
              <a:buNone/>
            </a:pPr>
            <a:r>
              <a:rPr b="1" lang="en-US" sz="2800">
                <a:latin typeface="Twentieth Century"/>
                <a:ea typeface="Twentieth Century"/>
                <a:cs typeface="Twentieth Century"/>
                <a:sym typeface="Twentieth Century"/>
              </a:rPr>
              <a:t>Comparison between Financial Accounting and Management</a:t>
            </a:r>
            <a:endParaRPr sz="2800">
              <a:latin typeface="Garamond"/>
              <a:ea typeface="Garamond"/>
              <a:cs typeface="Garamond"/>
              <a:sym typeface="Garamond"/>
            </a:endParaRPr>
          </a:p>
        </p:txBody>
      </p:sp>
      <p:sp>
        <p:nvSpPr>
          <p:cNvPr id="270" name="Google Shape;270;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1" name="Google Shape;271;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graphicFrame>
        <p:nvGraphicFramePr>
          <p:cNvPr id="272" name="Google Shape;272;p21"/>
          <p:cNvGraphicFramePr/>
          <p:nvPr/>
        </p:nvGraphicFramePr>
        <p:xfrm>
          <a:off x="603122" y="1690010"/>
          <a:ext cx="3000000" cy="3000000"/>
        </p:xfrm>
        <a:graphic>
          <a:graphicData uri="http://schemas.openxmlformats.org/drawingml/2006/table">
            <a:tbl>
              <a:tblPr>
                <a:noFill/>
                <a:tableStyleId>{74FEABF0-B076-45A0-8B5A-308851A2D8B4}</a:tableStyleId>
              </a:tblPr>
              <a:tblGrid>
                <a:gridCol w="1178075"/>
                <a:gridCol w="3812175"/>
                <a:gridCol w="3719525"/>
              </a:tblGrid>
              <a:tr h="313450">
                <a:tc>
                  <a:txBody>
                    <a:bodyPr/>
                    <a:lstStyle/>
                    <a:p>
                      <a:pPr indent="0" lvl="0" marL="0" marR="0" rtl="0" algn="l">
                        <a:spcBef>
                          <a:spcPts val="0"/>
                        </a:spcBef>
                        <a:spcAft>
                          <a:spcPts val="0"/>
                        </a:spcAft>
                        <a:buNone/>
                      </a:pPr>
                      <a:r>
                        <a:rPr lang="en-US" sz="1800" u="none" cap="none" strike="noStrike"/>
                        <a:t> </a:t>
                      </a:r>
                      <a:endParaRPr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b="1" lang="en-US" sz="1800" u="none" cap="none" strike="noStrike"/>
                        <a:t>FINANCIAL ACCOUNTING</a:t>
                      </a:r>
                      <a:endParaRPr b="1" sz="18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b="1" lang="en-US" sz="1800" u="none" cap="none" strike="noStrike"/>
                        <a:t>MANAGEMENT ACCOUNTING</a:t>
                      </a:r>
                      <a:endParaRPr b="1" sz="1800" u="none" cap="none" strike="noStrike">
                        <a:latin typeface="Garamond"/>
                        <a:ea typeface="Garamond"/>
                        <a:cs typeface="Garamond"/>
                        <a:sym typeface="Garamond"/>
                      </a:endParaRPr>
                    </a:p>
                  </a:txBody>
                  <a:tcPr marT="0" marB="0" marR="68575" marL="68575"/>
                </a:tc>
              </a:tr>
              <a:tr h="823950">
                <a:tc>
                  <a:txBody>
                    <a:bodyPr/>
                    <a:lstStyle/>
                    <a:p>
                      <a:pPr indent="0" lvl="0" marL="0" marR="0" rtl="0" algn="l">
                        <a:spcBef>
                          <a:spcPts val="0"/>
                        </a:spcBef>
                        <a:spcAft>
                          <a:spcPts val="0"/>
                        </a:spcAft>
                        <a:buNone/>
                      </a:pPr>
                      <a:r>
                        <a:rPr b="1" lang="en-US" sz="1800" u="none" cap="none" strike="noStrike">
                          <a:latin typeface="Twentieth Century"/>
                          <a:ea typeface="Twentieth Century"/>
                          <a:cs typeface="Twentieth Century"/>
                          <a:sym typeface="Twentieth Century"/>
                        </a:rPr>
                        <a:t>Focus</a:t>
                      </a:r>
                      <a:endParaRPr sz="24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solidFill>
                            <a:srgbClr val="000000"/>
                          </a:solidFill>
                          <a:latin typeface="Twentieth Century"/>
                          <a:ea typeface="Twentieth Century"/>
                          <a:cs typeface="Twentieth Century"/>
                          <a:sym typeface="Twentieth Century"/>
                        </a:rPr>
                        <a:t>Financial accounting focuses on history; reports on the prior quarter or year.</a:t>
                      </a:r>
                      <a:endParaRPr sz="16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solidFill>
                            <a:srgbClr val="000000"/>
                          </a:solidFill>
                          <a:latin typeface="Twentieth Century"/>
                          <a:ea typeface="Twentieth Century"/>
                          <a:cs typeface="Twentieth Century"/>
                          <a:sym typeface="Twentieth Century"/>
                        </a:rPr>
                        <a:t>Managerial accounting focuses on the present and forecasts for the future.</a:t>
                      </a:r>
                      <a:endParaRPr sz="1600" u="none" cap="none" strike="noStrike">
                        <a:latin typeface="Garamond"/>
                        <a:ea typeface="Garamond"/>
                        <a:cs typeface="Garamond"/>
                        <a:sym typeface="Garamond"/>
                      </a:endParaRPr>
                    </a:p>
                  </a:txBody>
                  <a:tcPr marT="0" marB="0" marR="68575" marL="68575"/>
                </a:tc>
              </a:tr>
              <a:tr h="940375">
                <a:tc>
                  <a:txBody>
                    <a:bodyPr/>
                    <a:lstStyle/>
                    <a:p>
                      <a:pPr indent="0" lvl="0" marL="0" marR="0" rtl="0" algn="l">
                        <a:spcBef>
                          <a:spcPts val="0"/>
                        </a:spcBef>
                        <a:spcAft>
                          <a:spcPts val="0"/>
                        </a:spcAft>
                        <a:buNone/>
                      </a:pPr>
                      <a:r>
                        <a:rPr b="1" lang="en-US" sz="1800" u="none" cap="none" strike="noStrike">
                          <a:latin typeface="Twentieth Century"/>
                          <a:ea typeface="Twentieth Century"/>
                          <a:cs typeface="Twentieth Century"/>
                          <a:sym typeface="Twentieth Century"/>
                        </a:rPr>
                        <a:t>Format</a:t>
                      </a:r>
                      <a:endParaRPr sz="24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solidFill>
                            <a:srgbClr val="000000"/>
                          </a:solidFill>
                          <a:latin typeface="Twentieth Century"/>
                          <a:ea typeface="Twentieth Century"/>
                          <a:cs typeface="Twentieth Century"/>
                          <a:sym typeface="Twentieth Century"/>
                        </a:rPr>
                        <a:t>Financial accounts are reported in a specific format, so that different organizations can be easily compared.</a:t>
                      </a:r>
                      <a:endParaRPr sz="16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solidFill>
                            <a:srgbClr val="000000"/>
                          </a:solidFill>
                          <a:latin typeface="Twentieth Century"/>
                          <a:ea typeface="Twentieth Century"/>
                          <a:cs typeface="Twentieth Century"/>
                          <a:sym typeface="Twentieth Century"/>
                        </a:rPr>
                        <a:t>Format is informal and is on a per department/company basis as needed.</a:t>
                      </a:r>
                      <a:endParaRPr sz="1600" u="none" cap="none" strike="noStrike">
                        <a:latin typeface="Garamond"/>
                        <a:ea typeface="Garamond"/>
                        <a:cs typeface="Garamond"/>
                        <a:sym typeface="Garamond"/>
                      </a:endParaRPr>
                    </a:p>
                  </a:txBody>
                  <a:tcPr marT="0" marB="0" marR="68575" marL="68575"/>
                </a:tc>
              </a:tr>
              <a:tr h="940375">
                <a:tc>
                  <a:txBody>
                    <a:bodyPr/>
                    <a:lstStyle/>
                    <a:p>
                      <a:pPr indent="0" lvl="0" marL="0" marR="0" rtl="0" algn="l">
                        <a:spcBef>
                          <a:spcPts val="0"/>
                        </a:spcBef>
                        <a:spcAft>
                          <a:spcPts val="0"/>
                        </a:spcAft>
                        <a:buNone/>
                      </a:pPr>
                      <a:r>
                        <a:rPr b="1" lang="en-US" sz="1800" u="none" cap="none" strike="noStrike">
                          <a:latin typeface="Twentieth Century"/>
                          <a:ea typeface="Twentieth Century"/>
                          <a:cs typeface="Twentieth Century"/>
                          <a:sym typeface="Twentieth Century"/>
                        </a:rPr>
                        <a:t>Rules</a:t>
                      </a:r>
                      <a:endParaRPr sz="24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solidFill>
                            <a:srgbClr val="000000"/>
                          </a:solidFill>
                          <a:latin typeface="Twentieth Century"/>
                          <a:ea typeface="Twentieth Century"/>
                          <a:cs typeface="Twentieth Century"/>
                          <a:sym typeface="Twentieth Century"/>
                        </a:rPr>
                        <a:t>Rules in financial accounting are prescribed by standards such as IAS and IFRS. There are legal requirements for companies to follow financial accounting standards.</a:t>
                      </a:r>
                      <a:endParaRPr sz="16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solidFill>
                            <a:srgbClr val="000000"/>
                          </a:solidFill>
                          <a:latin typeface="Twentieth Century"/>
                          <a:ea typeface="Twentieth Century"/>
                          <a:cs typeface="Twentieth Century"/>
                          <a:sym typeface="Twentieth Century"/>
                        </a:rPr>
                        <a:t>Managerial accounting reports are only used internally within the organization; so they are not subject to the legal requirements that financial accounts are.</a:t>
                      </a:r>
                      <a:endParaRPr sz="1600" u="none" cap="none" strike="noStrike">
                        <a:latin typeface="Garamond"/>
                        <a:ea typeface="Garamond"/>
                        <a:cs typeface="Garamond"/>
                        <a:sym typeface="Garamond"/>
                      </a:endParaRPr>
                    </a:p>
                  </a:txBody>
                  <a:tcPr marT="0" marB="0" marR="68575" marL="68575"/>
                </a:tc>
              </a:tr>
              <a:tr h="683875">
                <a:tc>
                  <a:txBody>
                    <a:bodyPr/>
                    <a:lstStyle/>
                    <a:p>
                      <a:pPr indent="0" lvl="0" marL="0" marR="0" rtl="0" algn="l">
                        <a:spcBef>
                          <a:spcPts val="0"/>
                        </a:spcBef>
                        <a:spcAft>
                          <a:spcPts val="0"/>
                        </a:spcAft>
                        <a:buNone/>
                      </a:pPr>
                      <a:r>
                        <a:rPr b="1" lang="en-US" sz="1800" u="none" cap="none" strike="noStrike">
                          <a:latin typeface="Twentieth Century"/>
                          <a:ea typeface="Twentieth Century"/>
                          <a:cs typeface="Twentieth Century"/>
                          <a:sym typeface="Twentieth Century"/>
                        </a:rPr>
                        <a:t>Reporting Frequency</a:t>
                      </a:r>
                      <a:endParaRPr sz="24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solidFill>
                            <a:srgbClr val="000000"/>
                          </a:solidFill>
                          <a:latin typeface="Twentieth Century"/>
                          <a:ea typeface="Twentieth Century"/>
                          <a:cs typeface="Twentieth Century"/>
                          <a:sym typeface="Twentieth Century"/>
                        </a:rPr>
                        <a:t>Defined-annually, semi-annually, quarterly, yearly.</a:t>
                      </a:r>
                      <a:endParaRPr sz="1600" u="none" cap="none" strike="noStrike">
                        <a:latin typeface="Garamond"/>
                        <a:ea typeface="Garamond"/>
                        <a:cs typeface="Garamond"/>
                        <a:sym typeface="Garamond"/>
                      </a:endParaRPr>
                    </a:p>
                  </a:txBody>
                  <a:tcPr marT="0" marB="0" marR="68575" marL="68575"/>
                </a:tc>
                <a:tc>
                  <a:txBody>
                    <a:bodyPr/>
                    <a:lstStyle/>
                    <a:p>
                      <a:pPr indent="0" lvl="0" marL="0" marR="0" rtl="0" algn="l">
                        <a:spcBef>
                          <a:spcPts val="0"/>
                        </a:spcBef>
                        <a:spcAft>
                          <a:spcPts val="0"/>
                        </a:spcAft>
                        <a:buNone/>
                      </a:pPr>
                      <a:r>
                        <a:rPr lang="en-US" sz="1800" u="none" cap="none" strike="noStrike">
                          <a:solidFill>
                            <a:srgbClr val="000000"/>
                          </a:solidFill>
                          <a:latin typeface="Twentieth Century"/>
                          <a:ea typeface="Twentieth Century"/>
                          <a:cs typeface="Twentieth Century"/>
                          <a:sym typeface="Twentieth Century"/>
                        </a:rPr>
                        <a:t>As needed - daily, weekly, monthly.</a:t>
                      </a:r>
                      <a:endParaRPr sz="1600" u="none" cap="none" strike="noStrike">
                        <a:latin typeface="Garamond"/>
                        <a:ea typeface="Garamond"/>
                        <a:cs typeface="Garamond"/>
                        <a:sym typeface="Garamond"/>
                      </a:endParaRPr>
                    </a:p>
                  </a:txBody>
                  <a:tcPr marT="0" marB="0" marR="68575" marL="68575"/>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6" name="Shape 276"/>
        <p:cNvGrpSpPr/>
        <p:nvPr/>
      </p:nvGrpSpPr>
      <p:grpSpPr>
        <a:xfrm>
          <a:off x="0" y="0"/>
          <a:ext cx="0" cy="0"/>
          <a:chOff x="0" y="0"/>
          <a:chExt cx="0" cy="0"/>
        </a:xfrm>
      </p:grpSpPr>
      <p:sp>
        <p:nvSpPr>
          <p:cNvPr id="277" name="Google Shape;277;p22"/>
          <p:cNvSpPr txBox="1"/>
          <p:nvPr>
            <p:ph type="title"/>
          </p:nvPr>
        </p:nvSpPr>
        <p:spPr>
          <a:xfrm>
            <a:off x="1024127" y="0"/>
            <a:ext cx="8018272" cy="721895"/>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000"/>
              <a:buFont typeface="Twentieth Century"/>
              <a:buNone/>
            </a:pPr>
            <a:r>
              <a:rPr lang="en-US" sz="4000"/>
              <a:t>VARIOUS FIELDS (BRANCHES) OF ACCOUNTING</a:t>
            </a:r>
            <a:endParaRPr sz="4000"/>
          </a:p>
        </p:txBody>
      </p:sp>
      <p:sp>
        <p:nvSpPr>
          <p:cNvPr id="278" name="Google Shape;278;p22"/>
          <p:cNvSpPr txBox="1"/>
          <p:nvPr>
            <p:ph idx="1" type="body"/>
          </p:nvPr>
        </p:nvSpPr>
        <p:spPr>
          <a:xfrm>
            <a:off x="855686" y="721895"/>
            <a:ext cx="8601135" cy="5702368"/>
          </a:xfrm>
          <a:prstGeom prst="rect">
            <a:avLst/>
          </a:prstGeom>
          <a:noFill/>
          <a:ln>
            <a:noFill/>
          </a:ln>
        </p:spPr>
        <p:txBody>
          <a:bodyPr anchorCtr="0" anchor="t" bIns="45700" lIns="45700" spcFirstLastPara="1" rIns="45700" wrap="square" tIns="45700">
            <a:noAutofit/>
          </a:bodyPr>
          <a:lstStyle/>
          <a:p>
            <a:pPr indent="-152400" lvl="0" marL="91440" rtl="0" algn="l">
              <a:lnSpc>
                <a:spcPct val="90000"/>
              </a:lnSpc>
              <a:spcBef>
                <a:spcPts val="0"/>
              </a:spcBef>
              <a:spcAft>
                <a:spcPts val="0"/>
              </a:spcAft>
              <a:buSzPts val="2400"/>
              <a:buChar char=" "/>
            </a:pPr>
            <a:r>
              <a:rPr b="1" lang="en-US" sz="2400"/>
              <a:t>Tax accounting</a:t>
            </a:r>
            <a:endParaRPr sz="2400"/>
          </a:p>
          <a:p>
            <a:pPr indent="-152400" lvl="0" marL="91440" rtl="0" algn="l">
              <a:lnSpc>
                <a:spcPct val="90000"/>
              </a:lnSpc>
              <a:spcBef>
                <a:spcPts val="1400"/>
              </a:spcBef>
              <a:spcAft>
                <a:spcPts val="0"/>
              </a:spcAft>
              <a:buSzPts val="2400"/>
              <a:buFont typeface="Noto Sans Symbols"/>
              <a:buChar char="⮚"/>
            </a:pPr>
            <a:r>
              <a:rPr lang="en-US" sz="2400"/>
              <a:t>This specialization deals with the process of establishing tax liability of an accounting entity and legally planning for the minimization of tax liability. </a:t>
            </a:r>
            <a:endParaRPr/>
          </a:p>
          <a:p>
            <a:pPr indent="-152400" lvl="0" marL="91440" rtl="0" algn="l">
              <a:lnSpc>
                <a:spcPct val="90000"/>
              </a:lnSpc>
              <a:spcBef>
                <a:spcPts val="1400"/>
              </a:spcBef>
              <a:spcAft>
                <a:spcPts val="0"/>
              </a:spcAft>
              <a:buSzPts val="2400"/>
              <a:buChar char=" "/>
            </a:pPr>
            <a:r>
              <a:rPr b="1" lang="en-US" sz="2400"/>
              <a:t>Fund accounting</a:t>
            </a:r>
            <a:endParaRPr sz="2400"/>
          </a:p>
          <a:p>
            <a:pPr indent="-152400" lvl="0" marL="91440" rtl="0" algn="l">
              <a:lnSpc>
                <a:spcPct val="90000"/>
              </a:lnSpc>
              <a:spcBef>
                <a:spcPts val="1400"/>
              </a:spcBef>
              <a:spcAft>
                <a:spcPts val="0"/>
              </a:spcAft>
              <a:buSzPts val="2400"/>
              <a:buFont typeface="Noto Sans Symbols"/>
              <a:buChar char="⮚"/>
            </a:pPr>
            <a:r>
              <a:rPr lang="en-US" sz="2400"/>
              <a:t>This specialization deals with accounting for not for profit (non- profit making) organizations. </a:t>
            </a:r>
            <a:endParaRPr sz="2400"/>
          </a:p>
          <a:p>
            <a:pPr indent="-152400" lvl="0" marL="91440" rtl="0" algn="l">
              <a:lnSpc>
                <a:spcPct val="90000"/>
              </a:lnSpc>
              <a:spcBef>
                <a:spcPts val="1400"/>
              </a:spcBef>
              <a:spcAft>
                <a:spcPts val="0"/>
              </a:spcAft>
              <a:buSzPts val="2400"/>
              <a:buFont typeface="Noto Sans Symbols"/>
              <a:buChar char="⮚"/>
            </a:pPr>
            <a:r>
              <a:rPr lang="en-US" sz="2400"/>
              <a:t>This organizations entities include charitable organizations, philanthropic foundations, religious groups, government agencies and schools.  </a:t>
            </a:r>
            <a:endParaRPr sz="2400"/>
          </a:p>
          <a:p>
            <a:pPr indent="-152400" lvl="0" marL="91440" rtl="0" algn="l">
              <a:lnSpc>
                <a:spcPct val="90000"/>
              </a:lnSpc>
              <a:spcBef>
                <a:spcPts val="1400"/>
              </a:spcBef>
              <a:spcAft>
                <a:spcPts val="0"/>
              </a:spcAft>
              <a:buSzPts val="2400"/>
              <a:buFont typeface="Noto Sans Symbols"/>
              <a:buChar char="⮚"/>
            </a:pPr>
            <a:r>
              <a:rPr lang="en-US" sz="2400"/>
              <a:t>These entities may earn profits but they do not distribute the income. The income is used for the benefit of the public which the entities the serve. </a:t>
            </a:r>
            <a:endParaRPr/>
          </a:p>
        </p:txBody>
      </p:sp>
      <p:sp>
        <p:nvSpPr>
          <p:cNvPr id="279" name="Google Shape;279;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0" name="Google Shape;280;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4" name="Shape 284"/>
        <p:cNvGrpSpPr/>
        <p:nvPr/>
      </p:nvGrpSpPr>
      <p:grpSpPr>
        <a:xfrm>
          <a:off x="0" y="0"/>
          <a:ext cx="0" cy="0"/>
          <a:chOff x="0" y="0"/>
          <a:chExt cx="0" cy="0"/>
        </a:xfrm>
      </p:grpSpPr>
      <p:sp>
        <p:nvSpPr>
          <p:cNvPr id="285" name="Google Shape;285;p23"/>
          <p:cNvSpPr txBox="1"/>
          <p:nvPr>
            <p:ph type="title"/>
          </p:nvPr>
        </p:nvSpPr>
        <p:spPr>
          <a:xfrm>
            <a:off x="1024127" y="0"/>
            <a:ext cx="8018272" cy="721895"/>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000"/>
              <a:buFont typeface="Twentieth Century"/>
              <a:buNone/>
            </a:pPr>
            <a:r>
              <a:rPr lang="en-US" sz="4000"/>
              <a:t>VARIOUS FIELDS (BRANCHES) OF ACCOUNTING</a:t>
            </a:r>
            <a:endParaRPr sz="4000"/>
          </a:p>
        </p:txBody>
      </p:sp>
      <p:sp>
        <p:nvSpPr>
          <p:cNvPr id="286" name="Google Shape;286;p23"/>
          <p:cNvSpPr txBox="1"/>
          <p:nvPr>
            <p:ph idx="1" type="body"/>
          </p:nvPr>
        </p:nvSpPr>
        <p:spPr>
          <a:xfrm>
            <a:off x="879749" y="721895"/>
            <a:ext cx="8492851" cy="4944979"/>
          </a:xfrm>
          <a:prstGeom prst="rect">
            <a:avLst/>
          </a:prstGeom>
          <a:noFill/>
          <a:ln>
            <a:noFill/>
          </a:ln>
        </p:spPr>
        <p:txBody>
          <a:bodyPr anchorCtr="0" anchor="t" bIns="45700" lIns="45700" spcFirstLastPara="1" rIns="45700" wrap="square" tIns="45700">
            <a:noAutofit/>
          </a:bodyPr>
          <a:lstStyle/>
          <a:p>
            <a:pPr indent="-152400" lvl="0" marL="91440" rtl="0" algn="l">
              <a:lnSpc>
                <a:spcPct val="150000"/>
              </a:lnSpc>
              <a:spcBef>
                <a:spcPts val="0"/>
              </a:spcBef>
              <a:spcAft>
                <a:spcPts val="0"/>
              </a:spcAft>
              <a:buSzPts val="2400"/>
              <a:buChar char=" "/>
            </a:pPr>
            <a:r>
              <a:rPr b="1" lang="en-US" sz="2400"/>
              <a:t>Auditing</a:t>
            </a:r>
            <a:endParaRPr sz="2400"/>
          </a:p>
          <a:p>
            <a:pPr indent="-152400" lvl="0" marL="91440" rtl="0" algn="l">
              <a:lnSpc>
                <a:spcPct val="150000"/>
              </a:lnSpc>
              <a:spcBef>
                <a:spcPts val="1400"/>
              </a:spcBef>
              <a:spcAft>
                <a:spcPts val="0"/>
              </a:spcAft>
              <a:buSzPts val="2400"/>
              <a:buFont typeface="Noto Sans Symbols"/>
              <a:buChar char="⮚"/>
            </a:pPr>
            <a:r>
              <a:rPr lang="en-US" sz="2400"/>
              <a:t>This is a specialization that deals with the process of vouching and verifying that the accounting statements or reports reflect a true and fair view of the results of operations, financial position and financial adoptability of an accounting entity. </a:t>
            </a:r>
            <a:endParaRPr sz="2400"/>
          </a:p>
          <a:p>
            <a:pPr indent="-152400" lvl="0" marL="91440" rtl="0" algn="l">
              <a:lnSpc>
                <a:spcPct val="150000"/>
              </a:lnSpc>
              <a:spcBef>
                <a:spcPts val="1400"/>
              </a:spcBef>
              <a:spcAft>
                <a:spcPts val="0"/>
              </a:spcAft>
              <a:buSzPts val="2400"/>
              <a:buFont typeface="Noto Sans Symbols"/>
              <a:buChar char="⮚"/>
            </a:pPr>
            <a:r>
              <a:rPr lang="en-US" sz="2400"/>
              <a:t>It also purposes to ascertain that the business entity maintains and keeps proper books of accounts. </a:t>
            </a:r>
            <a:endParaRPr/>
          </a:p>
        </p:txBody>
      </p:sp>
      <p:sp>
        <p:nvSpPr>
          <p:cNvPr id="287" name="Google Shape;287;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8" name="Google Shape;288;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2" name="Shape 292"/>
        <p:cNvGrpSpPr/>
        <p:nvPr/>
      </p:nvGrpSpPr>
      <p:grpSpPr>
        <a:xfrm>
          <a:off x="0" y="0"/>
          <a:ext cx="0" cy="0"/>
          <a:chOff x="0" y="0"/>
          <a:chExt cx="0" cy="0"/>
        </a:xfrm>
      </p:grpSpPr>
      <p:sp>
        <p:nvSpPr>
          <p:cNvPr id="293" name="Google Shape;293;p24"/>
          <p:cNvSpPr txBox="1"/>
          <p:nvPr>
            <p:ph type="title"/>
          </p:nvPr>
        </p:nvSpPr>
        <p:spPr>
          <a:xfrm>
            <a:off x="1024127" y="0"/>
            <a:ext cx="8018272" cy="80611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000"/>
              <a:buFont typeface="Twentieth Century"/>
              <a:buNone/>
            </a:pPr>
            <a:r>
              <a:rPr lang="en-US" sz="4000"/>
              <a:t>VARIOUS FIELDS (BRANCHES) OF ACCOUNTING</a:t>
            </a:r>
            <a:endParaRPr sz="4000"/>
          </a:p>
        </p:txBody>
      </p:sp>
      <p:sp>
        <p:nvSpPr>
          <p:cNvPr id="294" name="Google Shape;294;p24"/>
          <p:cNvSpPr txBox="1"/>
          <p:nvPr>
            <p:ph idx="1" type="body"/>
          </p:nvPr>
        </p:nvSpPr>
        <p:spPr>
          <a:xfrm>
            <a:off x="843654" y="806115"/>
            <a:ext cx="8625199" cy="5618148"/>
          </a:xfrm>
          <a:prstGeom prst="rect">
            <a:avLst/>
          </a:prstGeom>
          <a:noFill/>
          <a:ln>
            <a:noFill/>
          </a:ln>
        </p:spPr>
        <p:txBody>
          <a:bodyPr anchorCtr="0" anchor="t" bIns="45700" lIns="45700" spcFirstLastPara="1" rIns="45700" wrap="square" tIns="45700">
            <a:noAutofit/>
          </a:bodyPr>
          <a:lstStyle/>
          <a:p>
            <a:pPr indent="-177800" lvl="0" marL="91440" rtl="0" algn="l">
              <a:lnSpc>
                <a:spcPct val="150000"/>
              </a:lnSpc>
              <a:spcBef>
                <a:spcPts val="0"/>
              </a:spcBef>
              <a:spcAft>
                <a:spcPts val="0"/>
              </a:spcAft>
              <a:buSzPts val="2800"/>
              <a:buChar char=" "/>
            </a:pPr>
            <a:r>
              <a:rPr b="1" lang="en-US" sz="2800">
                <a:latin typeface="Twentieth Century"/>
                <a:ea typeface="Twentieth Century"/>
                <a:cs typeface="Twentieth Century"/>
                <a:sym typeface="Twentieth Century"/>
              </a:rPr>
              <a:t>Social Accounting: </a:t>
            </a:r>
            <a:endParaRPr sz="2800">
              <a:latin typeface="Garamond"/>
              <a:ea typeface="Garamond"/>
              <a:cs typeface="Garamond"/>
              <a:sym typeface="Garamond"/>
            </a:endParaRPr>
          </a:p>
          <a:p>
            <a:pPr indent="-342899" lvl="0" marL="433069" rtl="0" algn="l">
              <a:lnSpc>
                <a:spcPct val="15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This the newest branch of accounting and the smallest of the three. Social Accounting(SA) does not necessarily deal with numbers as FA, CA and MA does. </a:t>
            </a:r>
            <a:endParaRPr sz="2000">
              <a:latin typeface="Twentieth Century"/>
              <a:ea typeface="Twentieth Century"/>
              <a:cs typeface="Twentieth Century"/>
              <a:sym typeface="Twentieth Century"/>
            </a:endParaRPr>
          </a:p>
          <a:p>
            <a:pPr indent="-342899" lvl="0" marL="433069" rtl="0" algn="l">
              <a:lnSpc>
                <a:spcPct val="15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SA deals with the welfare of the clientele, the general public, corporate social responsibility, and taking care of the less fortunate in the society so as to give back to society by entities including environment conservation and other conservation efforts. </a:t>
            </a:r>
            <a:endParaRPr sz="2000">
              <a:latin typeface="Twentieth Century"/>
              <a:ea typeface="Twentieth Century"/>
              <a:cs typeface="Twentieth Century"/>
              <a:sym typeface="Twentieth Century"/>
            </a:endParaRPr>
          </a:p>
          <a:p>
            <a:pPr indent="-342899" lvl="0" marL="433069" rtl="0" algn="l">
              <a:lnSpc>
                <a:spcPct val="150000"/>
              </a:lnSpc>
              <a:spcBef>
                <a:spcPts val="1400"/>
              </a:spcBef>
              <a:spcAft>
                <a:spcPts val="0"/>
              </a:spcAft>
              <a:buSzPts val="2000"/>
              <a:buFont typeface="Noto Sans Symbols"/>
              <a:buChar char="⮚"/>
            </a:pPr>
            <a:r>
              <a:rPr lang="en-US" sz="2000">
                <a:latin typeface="Twentieth Century"/>
                <a:ea typeface="Twentieth Century"/>
                <a:cs typeface="Twentieth Century"/>
                <a:sym typeface="Twentieth Century"/>
              </a:rPr>
              <a:t>This enable organizations not to forget that they are part of the community in which they operate </a:t>
            </a:r>
            <a:endParaRPr sz="2000">
              <a:latin typeface="Garamond"/>
              <a:ea typeface="Garamond"/>
              <a:cs typeface="Garamond"/>
              <a:sym typeface="Garamond"/>
            </a:endParaRPr>
          </a:p>
        </p:txBody>
      </p:sp>
      <p:sp>
        <p:nvSpPr>
          <p:cNvPr id="295" name="Google Shape;295;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6" name="Google Shape;296;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0" name="Shape 300"/>
        <p:cNvGrpSpPr/>
        <p:nvPr/>
      </p:nvGrpSpPr>
      <p:grpSpPr>
        <a:xfrm>
          <a:off x="0" y="0"/>
          <a:ext cx="0" cy="0"/>
          <a:chOff x="0" y="0"/>
          <a:chExt cx="0" cy="0"/>
        </a:xfrm>
      </p:grpSpPr>
      <p:sp>
        <p:nvSpPr>
          <p:cNvPr id="301" name="Google Shape;301;p25"/>
          <p:cNvSpPr txBox="1"/>
          <p:nvPr>
            <p:ph type="title"/>
          </p:nvPr>
        </p:nvSpPr>
        <p:spPr>
          <a:xfrm>
            <a:off x="644125" y="152200"/>
            <a:ext cx="8398200" cy="7338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US" sz="4000"/>
              <a:t>VARIOUS FIELDS (BRANCHES) OF ACCOUNTING</a:t>
            </a:r>
            <a:endParaRPr sz="4000"/>
          </a:p>
        </p:txBody>
      </p:sp>
      <p:sp>
        <p:nvSpPr>
          <p:cNvPr id="302" name="Google Shape;302;p25"/>
          <p:cNvSpPr txBox="1"/>
          <p:nvPr>
            <p:ph idx="1" type="body"/>
          </p:nvPr>
        </p:nvSpPr>
        <p:spPr>
          <a:xfrm>
            <a:off x="867718" y="886006"/>
            <a:ext cx="8715630" cy="5538257"/>
          </a:xfrm>
          <a:prstGeom prst="rect">
            <a:avLst/>
          </a:prstGeom>
          <a:noFill/>
          <a:ln>
            <a:noFill/>
          </a:ln>
        </p:spPr>
        <p:txBody>
          <a:bodyPr anchorCtr="0" anchor="t" bIns="45700" lIns="45700" spcFirstLastPara="1" rIns="45700" wrap="square" tIns="45700">
            <a:noAutofit/>
          </a:bodyPr>
          <a:lstStyle/>
          <a:p>
            <a:pPr indent="0" lvl="0" marL="0" rtl="0" algn="l">
              <a:lnSpc>
                <a:spcPct val="150000"/>
              </a:lnSpc>
              <a:spcBef>
                <a:spcPts val="0"/>
              </a:spcBef>
              <a:spcAft>
                <a:spcPts val="0"/>
              </a:spcAft>
              <a:buSzPts val="2000"/>
              <a:buNone/>
            </a:pPr>
            <a:r>
              <a:rPr b="1" lang="en-US" sz="2000">
                <a:latin typeface="Twentieth Century"/>
                <a:ea typeface="Twentieth Century"/>
                <a:cs typeface="Twentieth Century"/>
                <a:sym typeface="Twentieth Century"/>
              </a:rPr>
              <a:t>1. Accounting information is expressed in terms of money: </a:t>
            </a:r>
            <a:r>
              <a:rPr lang="en-US" sz="2000">
                <a:latin typeface="Twentieth Century"/>
                <a:ea typeface="Twentieth Century"/>
                <a:cs typeface="Twentieth Century"/>
                <a:sym typeface="Twentieth Century"/>
              </a:rPr>
              <a:t>Non-monetary events or  transactions are completely omitted.</a:t>
            </a:r>
            <a:endParaRPr sz="2000">
              <a:latin typeface="Garamond"/>
              <a:ea typeface="Garamond"/>
              <a:cs typeface="Garamond"/>
              <a:sym typeface="Garamond"/>
            </a:endParaRPr>
          </a:p>
          <a:p>
            <a:pPr indent="0" lvl="0" marL="0" rtl="0" algn="l">
              <a:lnSpc>
                <a:spcPct val="150000"/>
              </a:lnSpc>
              <a:spcBef>
                <a:spcPts val="1400"/>
              </a:spcBef>
              <a:spcAft>
                <a:spcPts val="0"/>
              </a:spcAft>
              <a:buSzPts val="2000"/>
              <a:buNone/>
            </a:pPr>
            <a:r>
              <a:rPr b="1" lang="en-US" sz="2000">
                <a:latin typeface="Twentieth Century"/>
                <a:ea typeface="Twentieth Century"/>
                <a:cs typeface="Twentieth Century"/>
                <a:sym typeface="Twentieth Century"/>
              </a:rPr>
              <a:t>2. Fixed assets are recorded in the accounting records at the original cost: </a:t>
            </a:r>
            <a:r>
              <a:rPr lang="en-US" sz="2000">
                <a:latin typeface="Twentieth Century"/>
                <a:ea typeface="Twentieth Century"/>
                <a:cs typeface="Twentieth Century"/>
                <a:sym typeface="Twentieth Century"/>
              </a:rPr>
              <a:t>The actual amount spent on the assets like buildings, machinery, plus all incidental charges is recorded. In this way the effect of the rise in prices is not taken into consideration. As a result, the Balance Sheet does not represent the true financial position of the business.</a:t>
            </a:r>
            <a:endParaRPr sz="2000">
              <a:latin typeface="Garamond"/>
              <a:ea typeface="Garamond"/>
              <a:cs typeface="Garamond"/>
              <a:sym typeface="Garamond"/>
            </a:endParaRPr>
          </a:p>
          <a:p>
            <a:pPr indent="0" lvl="0" marL="0" rtl="0" algn="l">
              <a:lnSpc>
                <a:spcPct val="150000"/>
              </a:lnSpc>
              <a:spcBef>
                <a:spcPts val="1400"/>
              </a:spcBef>
              <a:spcAft>
                <a:spcPts val="0"/>
              </a:spcAft>
              <a:buSzPts val="2000"/>
              <a:buNone/>
            </a:pPr>
            <a:r>
              <a:rPr b="1" lang="en-US" sz="2000">
                <a:latin typeface="Twentieth Century"/>
                <a:ea typeface="Twentieth Century"/>
                <a:cs typeface="Twentieth Century"/>
                <a:sym typeface="Twentieth Century"/>
              </a:rPr>
              <a:t>3. Accounting information is sometimes based on estimates: </a:t>
            </a:r>
            <a:r>
              <a:rPr lang="en-US" sz="2000">
                <a:latin typeface="Twentieth Century"/>
                <a:ea typeface="Twentieth Century"/>
                <a:cs typeface="Twentieth Century"/>
                <a:sym typeface="Twentieth Century"/>
              </a:rPr>
              <a:t>Estimates are often inaccurate. For example, it is not possible to predict the actual life of an asset for the purpose of depreciation.</a:t>
            </a:r>
            <a:endParaRPr sz="2000">
              <a:latin typeface="Garamond"/>
              <a:ea typeface="Garamond"/>
              <a:cs typeface="Garamond"/>
              <a:sym typeface="Garamond"/>
            </a:endParaRPr>
          </a:p>
        </p:txBody>
      </p:sp>
      <p:sp>
        <p:nvSpPr>
          <p:cNvPr id="303" name="Google Shape;303;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4" name="Google Shape;304;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8" name="Shape 308"/>
        <p:cNvGrpSpPr/>
        <p:nvPr/>
      </p:nvGrpSpPr>
      <p:grpSpPr>
        <a:xfrm>
          <a:off x="0" y="0"/>
          <a:ext cx="0" cy="0"/>
          <a:chOff x="0" y="0"/>
          <a:chExt cx="0" cy="0"/>
        </a:xfrm>
      </p:grpSpPr>
      <p:sp>
        <p:nvSpPr>
          <p:cNvPr id="309" name="Google Shape;309;p26"/>
          <p:cNvSpPr txBox="1"/>
          <p:nvPr>
            <p:ph type="title"/>
          </p:nvPr>
        </p:nvSpPr>
        <p:spPr>
          <a:xfrm>
            <a:off x="644125" y="189450"/>
            <a:ext cx="8398200" cy="4842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US" sz="4000"/>
              <a:t>VARIOUS FIELDS (BRANCHES) OF ACCOUNTING</a:t>
            </a:r>
            <a:endParaRPr sz="4000"/>
          </a:p>
        </p:txBody>
      </p:sp>
      <p:sp>
        <p:nvSpPr>
          <p:cNvPr id="310" name="Google Shape;310;p26"/>
          <p:cNvSpPr txBox="1"/>
          <p:nvPr>
            <p:ph idx="1" type="body"/>
          </p:nvPr>
        </p:nvSpPr>
        <p:spPr>
          <a:xfrm>
            <a:off x="867718" y="702500"/>
            <a:ext cx="8480819" cy="5373447"/>
          </a:xfrm>
          <a:prstGeom prst="rect">
            <a:avLst/>
          </a:prstGeom>
          <a:noFill/>
          <a:ln>
            <a:noFill/>
          </a:ln>
        </p:spPr>
        <p:txBody>
          <a:bodyPr anchorCtr="0" anchor="t" bIns="45700" lIns="45700" spcFirstLastPara="1" rIns="45700" wrap="square" tIns="45700">
            <a:noAutofit/>
          </a:bodyPr>
          <a:lstStyle/>
          <a:p>
            <a:pPr indent="0" lvl="0" marL="90170" rtl="0" algn="l">
              <a:lnSpc>
                <a:spcPct val="150000"/>
              </a:lnSpc>
              <a:spcBef>
                <a:spcPts val="0"/>
              </a:spcBef>
              <a:spcAft>
                <a:spcPts val="0"/>
              </a:spcAft>
              <a:buSzPts val="2000"/>
              <a:buNone/>
            </a:pPr>
            <a:r>
              <a:rPr b="1" lang="en-US" sz="2000">
                <a:latin typeface="Twentieth Century"/>
                <a:ea typeface="Twentieth Century"/>
                <a:cs typeface="Twentieth Century"/>
                <a:sym typeface="Twentieth Century"/>
              </a:rPr>
              <a:t>4. Accounting information cannot be used as the only test of managerial performance on the basis of mere profits: </a:t>
            </a:r>
            <a:r>
              <a:rPr lang="en-US" sz="2000">
                <a:latin typeface="Twentieth Century"/>
                <a:ea typeface="Twentieth Century"/>
                <a:cs typeface="Twentieth Century"/>
                <a:sym typeface="Twentieth Century"/>
              </a:rPr>
              <a:t>Profit for a period of one year can readily be manipulated by omitting certain expenses such as advertisement, research and development, depreciation etc. That is, window dressing is possible.</a:t>
            </a:r>
            <a:endParaRPr sz="2000">
              <a:latin typeface="Garamond"/>
              <a:ea typeface="Garamond"/>
              <a:cs typeface="Garamond"/>
              <a:sym typeface="Garamond"/>
            </a:endParaRPr>
          </a:p>
          <a:p>
            <a:pPr indent="-127000" lvl="0" marL="91440" rtl="0" algn="l">
              <a:lnSpc>
                <a:spcPct val="150000"/>
              </a:lnSpc>
              <a:spcBef>
                <a:spcPts val="1400"/>
              </a:spcBef>
              <a:spcAft>
                <a:spcPts val="0"/>
              </a:spcAft>
              <a:buSzPts val="2000"/>
              <a:buChar char=" "/>
            </a:pPr>
            <a:r>
              <a:rPr lang="en-US" sz="2000">
                <a:latin typeface="Twentieth Century"/>
                <a:ea typeface="Twentieth Century"/>
                <a:cs typeface="Twentieth Century"/>
                <a:sym typeface="Twentieth Century"/>
              </a:rPr>
              <a:t> </a:t>
            </a:r>
            <a:r>
              <a:rPr b="1" lang="en-US" sz="2000">
                <a:latin typeface="Twentieth Century"/>
                <a:ea typeface="Twentieth Century"/>
                <a:cs typeface="Twentieth Century"/>
                <a:sym typeface="Twentieth Century"/>
              </a:rPr>
              <a:t>5. Accounting information is not neutral or unbiased: </a:t>
            </a:r>
            <a:r>
              <a:rPr lang="en-US" sz="2000">
                <a:latin typeface="Twentieth Century"/>
                <a:ea typeface="Twentieth Century"/>
                <a:cs typeface="Twentieth Century"/>
                <a:sym typeface="Twentieth Century"/>
              </a:rPr>
              <a:t>Accountants ascertain income as excess of expenses for calculating profit of the concern. They also do not include cost  revenue over expenses, but they consider selected revenue and of such items as water, noise or air pollution i.e. social cost they may use different methods of valuation of stock or depreciations.</a:t>
            </a:r>
            <a:endParaRPr sz="2000">
              <a:latin typeface="Garamond"/>
              <a:ea typeface="Garamond"/>
              <a:cs typeface="Garamond"/>
              <a:sym typeface="Garamond"/>
            </a:endParaRPr>
          </a:p>
        </p:txBody>
      </p:sp>
      <p:sp>
        <p:nvSpPr>
          <p:cNvPr id="311" name="Google Shape;311;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2" name="Google Shape;312;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316" name="Shape 316"/>
        <p:cNvGrpSpPr/>
        <p:nvPr/>
      </p:nvGrpSpPr>
      <p:grpSpPr>
        <a:xfrm>
          <a:off x="0" y="0"/>
          <a:ext cx="0" cy="0"/>
          <a:chOff x="0" y="0"/>
          <a:chExt cx="0" cy="0"/>
        </a:xfrm>
      </p:grpSpPr>
      <p:sp>
        <p:nvSpPr>
          <p:cNvPr id="317" name="Google Shape;317;g288b7c4cf7d_0_23"/>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8" name="Google Shape;318;g288b7c4cf7d_0_23"/>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19" name="Google Shape;319;g288b7c4cf7d_0_23"/>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320" name="Google Shape;320;g288b7c4cf7d_0_23"/>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1" name="Google Shape;321;g288b7c4cf7d_0_23"/>
          <p:cNvSpPr txBox="1"/>
          <p:nvPr>
            <p:ph type="title"/>
          </p:nvPr>
        </p:nvSpPr>
        <p:spPr>
          <a:xfrm>
            <a:off x="324575" y="508050"/>
            <a:ext cx="11080200" cy="5042700"/>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chemeClr val="dk1"/>
              </a:buClr>
              <a:buSzPts val="1100"/>
              <a:buFont typeface="Arial"/>
              <a:buNone/>
            </a:pPr>
            <a:r>
              <a:rPr b="1" lang="en-US">
                <a:solidFill>
                  <a:schemeClr val="lt1"/>
                </a:solidFill>
              </a:rPr>
              <a:t>References</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US"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US"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ts val="5000"/>
              <a:buFont typeface="Twentieth Century"/>
              <a:buNone/>
            </a:pPr>
            <a:r>
              <a:t/>
            </a:r>
            <a:endParaRPr sz="4200">
              <a:solidFill>
                <a:schemeClr val="lt1"/>
              </a:solidFill>
            </a:endParaRPr>
          </a:p>
        </p:txBody>
      </p:sp>
      <p:cxnSp>
        <p:nvCxnSpPr>
          <p:cNvPr id="322" name="Google Shape;322;g288b7c4cf7d_0_23"/>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