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Lst>
  <p:sldSz cy="6858000" cx="12192000"/>
  <p:notesSz cx="6858000" cy="9144000"/>
  <p:embeddedFontLst>
    <p:embeddedFont>
      <p:font typeface="Garamond"/>
      <p:regular r:id="rId51"/>
      <p:bold r:id="rId52"/>
      <p:italic r:id="rId53"/>
      <p:boldItalic r:id="rId5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5" roundtripDataSignature="AMtx7mjspkn445UgPIWydmt5DKMkhwHXO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Garamond-regular.fntdata"/><Relationship Id="rId50" Type="http://schemas.openxmlformats.org/officeDocument/2006/relationships/slide" Target="slides/slide46.xml"/><Relationship Id="rId53" Type="http://schemas.openxmlformats.org/officeDocument/2006/relationships/font" Target="fonts/Garamond-italic.fntdata"/><Relationship Id="rId52" Type="http://schemas.openxmlformats.org/officeDocument/2006/relationships/font" Target="fonts/Garamond-bold.fntdata"/><Relationship Id="rId11" Type="http://schemas.openxmlformats.org/officeDocument/2006/relationships/slide" Target="slides/slide7.xml"/><Relationship Id="rId55" Type="http://customschemas.google.com/relationships/presentationmetadata" Target="metadata"/><Relationship Id="rId10" Type="http://schemas.openxmlformats.org/officeDocument/2006/relationships/slide" Target="slides/slide6.xml"/><Relationship Id="rId54" Type="http://schemas.openxmlformats.org/officeDocument/2006/relationships/font" Target="fonts/Garamond-boldItalic.fntdata"/><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288c2bd569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g288c2bd5694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47"/>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47"/>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47"/>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7"/>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4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20" name="Google Shape;20;p47"/>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8"/>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8"/>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4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49"/>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49"/>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49"/>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9"/>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4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35" name="Google Shape;35;p49"/>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50"/>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0"/>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50"/>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5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51"/>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51"/>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51"/>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51"/>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51"/>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5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5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5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5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54"/>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4"/>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54"/>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5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55"/>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5"/>
          <p:cNvSpPr/>
          <p:nvPr>
            <p:ph idx="2" type="pic"/>
          </p:nvPr>
        </p:nvSpPr>
        <p:spPr>
          <a:xfrm>
            <a:off x="0" y="-1"/>
            <a:ext cx="12188952" cy="4572000"/>
          </a:xfrm>
          <a:prstGeom prst="rect">
            <a:avLst/>
          </a:prstGeom>
          <a:solidFill>
            <a:srgbClr val="76CEEF"/>
          </a:solidFill>
          <a:ln>
            <a:noFill/>
          </a:ln>
        </p:spPr>
      </p:sp>
      <p:sp>
        <p:nvSpPr>
          <p:cNvPr id="71" name="Google Shape;71;p55"/>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5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75" name="Google Shape;75;p55"/>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5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56"/>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5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57"/>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7"/>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5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88" name="Google Shape;88;p57"/>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6"/>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4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4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4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11" name="Google Shape;11;p46"/>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94" name="Google Shape;94;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95" name="Google Shape;95;p1"/>
          <p:cNvSpPr txBox="1"/>
          <p:nvPr>
            <p:ph type="ctrTitle"/>
          </p:nvPr>
        </p:nvSpPr>
        <p:spPr>
          <a:xfrm>
            <a:off x="5044774" y="621679"/>
            <a:ext cx="6293689" cy="3030726"/>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l">
              <a:spcBef>
                <a:spcPts val="0"/>
              </a:spcBef>
              <a:spcAft>
                <a:spcPts val="0"/>
              </a:spcAft>
              <a:buClr>
                <a:schemeClr val="lt1"/>
              </a:buClr>
              <a:buSzPts val="3960"/>
              <a:buFont typeface="Twentieth Century"/>
              <a:buNone/>
            </a:pPr>
            <a:r>
              <a:rPr b="1" lang="en-GB" sz="4059">
                <a:solidFill>
                  <a:schemeClr val="lt1"/>
                </a:solidFill>
              </a:rPr>
              <a:t>FINANCIAL ACCOUNTING:</a:t>
            </a:r>
            <a:endParaRPr b="1" sz="4059">
              <a:solidFill>
                <a:schemeClr val="lt1"/>
              </a:solidFill>
            </a:endParaRPr>
          </a:p>
          <a:p>
            <a:pPr indent="0" lvl="0" marL="0" rtl="0" algn="l">
              <a:lnSpc>
                <a:spcPct val="80000"/>
              </a:lnSpc>
              <a:spcBef>
                <a:spcPts val="0"/>
              </a:spcBef>
              <a:spcAft>
                <a:spcPts val="0"/>
              </a:spcAft>
              <a:buClr>
                <a:srgbClr val="FFFFFF"/>
              </a:buClr>
              <a:buSzPts val="4400"/>
              <a:buFont typeface="Twentieth Century"/>
              <a:buNone/>
            </a:pPr>
            <a:r>
              <a:rPr b="1" lang="en-GB" sz="4059">
                <a:solidFill>
                  <a:schemeClr val="lt1"/>
                </a:solidFill>
              </a:rPr>
              <a:t>WEEK 3 (LECTURE THREE):</a:t>
            </a:r>
            <a:br>
              <a:rPr b="1" lang="en-GB" sz="4400">
                <a:solidFill>
                  <a:srgbClr val="FFFFFF"/>
                </a:solidFill>
                <a:latin typeface="Twentieth Century"/>
                <a:ea typeface="Twentieth Century"/>
                <a:cs typeface="Twentieth Century"/>
                <a:sym typeface="Twentieth Century"/>
              </a:rPr>
            </a:br>
            <a:r>
              <a:rPr b="1" lang="en-GB" sz="3900">
                <a:solidFill>
                  <a:srgbClr val="FFFFFF"/>
                </a:solidFill>
                <a:latin typeface="Twentieth Century"/>
                <a:ea typeface="Twentieth Century"/>
                <a:cs typeface="Twentieth Century"/>
                <a:sym typeface="Twentieth Century"/>
              </a:rPr>
              <a:t>CONCEPTUAL FRAMEWORK IN ACCOUNTING</a:t>
            </a:r>
            <a:endParaRPr sz="4500"/>
          </a:p>
        </p:txBody>
      </p:sp>
      <p:cxnSp>
        <p:nvCxnSpPr>
          <p:cNvPr id="96" name="Google Shape;96;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97" name="Google Shape;97;p1"/>
          <p:cNvSpPr txBox="1"/>
          <p:nvPr/>
        </p:nvSpPr>
        <p:spPr>
          <a:xfrm>
            <a:off x="5228590" y="3929380"/>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03" name="Google Shape;103;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GB"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04" name="Google Shape;104;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05" name="Google Shape;105;p2"/>
          <p:cNvSpPr txBox="1"/>
          <p:nvPr>
            <p:ph idx="1" type="body"/>
          </p:nvPr>
        </p:nvSpPr>
        <p:spPr>
          <a:xfrm>
            <a:off x="4999330" y="804333"/>
            <a:ext cx="6257721" cy="5249334"/>
          </a:xfrm>
          <a:prstGeom prst="rect">
            <a:avLst/>
          </a:prstGeom>
          <a:noFill/>
          <a:ln>
            <a:noFill/>
          </a:ln>
        </p:spPr>
        <p:txBody>
          <a:bodyPr anchorCtr="0" anchor="ctr" bIns="45700" lIns="45700" spcFirstLastPara="1" rIns="45700" wrap="square" tIns="45700">
            <a:normAutofit/>
          </a:bodyPr>
          <a:lstStyle/>
          <a:p>
            <a:pPr indent="-177800" lvl="0" marL="91440" rtl="0" algn="l">
              <a:lnSpc>
                <a:spcPct val="90000"/>
              </a:lnSpc>
              <a:spcBef>
                <a:spcPts val="0"/>
              </a:spcBef>
              <a:spcAft>
                <a:spcPts val="0"/>
              </a:spcAft>
              <a:buSzPts val="2800"/>
              <a:buFont typeface="Noto Sans Symbols"/>
              <a:buChar char="⮚"/>
            </a:pPr>
            <a:r>
              <a:rPr lang="en-GB" sz="2800">
                <a:latin typeface="Twentieth Century"/>
                <a:ea typeface="Twentieth Century"/>
                <a:cs typeface="Twentieth Century"/>
                <a:sym typeface="Twentieth Century"/>
              </a:rPr>
              <a:t>Explain Conceptual Framework in Accounting</a:t>
            </a:r>
            <a:endParaRPr/>
          </a:p>
          <a:p>
            <a:pPr indent="-177800" lvl="0" marL="91440" rtl="0" algn="l">
              <a:lnSpc>
                <a:spcPct val="90000"/>
              </a:lnSpc>
              <a:spcBef>
                <a:spcPts val="1400"/>
              </a:spcBef>
              <a:spcAft>
                <a:spcPts val="0"/>
              </a:spcAft>
              <a:buSzPts val="2800"/>
              <a:buFont typeface="Noto Sans Symbols"/>
              <a:buChar char="⮚"/>
            </a:pPr>
            <a:r>
              <a:rPr lang="en-GB" sz="2800">
                <a:latin typeface="Twentieth Century"/>
                <a:ea typeface="Twentieth Century"/>
                <a:cs typeface="Twentieth Century"/>
                <a:sym typeface="Twentieth Century"/>
              </a:rPr>
              <a:t>Explain Accounting Principles</a:t>
            </a:r>
            <a:endParaRPr/>
          </a:p>
          <a:p>
            <a:pPr indent="-177800" lvl="0" marL="91440" rtl="0" algn="l">
              <a:lnSpc>
                <a:spcPct val="90000"/>
              </a:lnSpc>
              <a:spcBef>
                <a:spcPts val="1400"/>
              </a:spcBef>
              <a:spcAft>
                <a:spcPts val="0"/>
              </a:spcAft>
              <a:buSzPts val="2800"/>
              <a:buFont typeface="Noto Sans Symbols"/>
              <a:buChar char="⮚"/>
            </a:pPr>
            <a:r>
              <a:rPr lang="en-GB" sz="2800">
                <a:latin typeface="Twentieth Century"/>
                <a:ea typeface="Twentieth Century"/>
                <a:cs typeface="Twentieth Century"/>
                <a:sym typeface="Twentieth Century"/>
              </a:rPr>
              <a:t>Explain Accounting Conventions and </a:t>
            </a:r>
            <a:endParaRPr/>
          </a:p>
          <a:p>
            <a:pPr indent="-177800" lvl="0" marL="91440" rtl="0" algn="l">
              <a:lnSpc>
                <a:spcPct val="90000"/>
              </a:lnSpc>
              <a:spcBef>
                <a:spcPts val="1400"/>
              </a:spcBef>
              <a:spcAft>
                <a:spcPts val="0"/>
              </a:spcAft>
              <a:buSzPts val="2800"/>
              <a:buFont typeface="Noto Sans Symbols"/>
              <a:buChar char="⮚"/>
            </a:pPr>
            <a:r>
              <a:rPr lang="en-GB" sz="2800">
                <a:latin typeface="Twentieth Century"/>
                <a:ea typeface="Twentieth Century"/>
                <a:cs typeface="Twentieth Century"/>
                <a:sym typeface="Twentieth Century"/>
              </a:rPr>
              <a:t>Qualitative characteristics of Financial Statements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GB"/>
              <a:t>CONCEPTUAL FRAMEWORK OF ACCOUNTING AND THE ACCOUNTING CONCEPTS </a:t>
            </a:r>
            <a:endParaRPr/>
          </a:p>
        </p:txBody>
      </p:sp>
      <p:sp>
        <p:nvSpPr>
          <p:cNvPr id="111" name="Google Shape;111;p3"/>
          <p:cNvSpPr txBox="1"/>
          <p:nvPr>
            <p:ph idx="1" type="body"/>
          </p:nvPr>
        </p:nvSpPr>
        <p:spPr>
          <a:xfrm>
            <a:off x="1024129" y="2279636"/>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2800"/>
              <a:buNone/>
            </a:pPr>
            <a:r>
              <a:rPr lang="en-GB" sz="2800"/>
              <a:t>It is an integrated system of interrelated objectives and fundamentals that can lead to consistent standards and that prescribes the nature of accounting. It permits: </a:t>
            </a:r>
            <a:endParaRPr/>
          </a:p>
          <a:p>
            <a:pPr indent="0" lvl="0" marL="0" rtl="0" algn="l">
              <a:lnSpc>
                <a:spcPct val="90000"/>
              </a:lnSpc>
              <a:spcBef>
                <a:spcPts val="1400"/>
              </a:spcBef>
              <a:spcAft>
                <a:spcPts val="0"/>
              </a:spcAft>
              <a:buSzPts val="2800"/>
              <a:buNone/>
            </a:pPr>
            <a:r>
              <a:t/>
            </a:r>
            <a:endParaRPr sz="2800"/>
          </a:p>
          <a:p>
            <a:pPr indent="0" lvl="0" marL="0" rtl="0" algn="l">
              <a:lnSpc>
                <a:spcPct val="90000"/>
              </a:lnSpc>
              <a:spcBef>
                <a:spcPts val="1400"/>
              </a:spcBef>
              <a:spcAft>
                <a:spcPts val="0"/>
              </a:spcAft>
              <a:buSzPts val="2800"/>
              <a:buNone/>
            </a:pPr>
            <a:r>
              <a:t/>
            </a:r>
            <a:endParaRPr sz="2800"/>
          </a:p>
        </p:txBody>
      </p:sp>
      <p:sp>
        <p:nvSpPr>
          <p:cNvPr id="112" name="Google Shape;112;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3" name="Google Shape;113;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4"/>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GB"/>
              <a:t>CONCEPTUAL FRAMEWORK OF ACCOUNTING AND THE ACCOUNTING CONCEPTS </a:t>
            </a:r>
            <a:endParaRPr/>
          </a:p>
        </p:txBody>
      </p:sp>
      <p:sp>
        <p:nvSpPr>
          <p:cNvPr id="119" name="Google Shape;119;p4"/>
          <p:cNvSpPr txBox="1"/>
          <p:nvPr>
            <p:ph idx="1" type="body"/>
          </p:nvPr>
        </p:nvSpPr>
        <p:spPr>
          <a:xfrm>
            <a:off x="1024129" y="2279636"/>
            <a:ext cx="8018271" cy="4023360"/>
          </a:xfrm>
          <a:prstGeom prst="rect">
            <a:avLst/>
          </a:prstGeom>
          <a:noFill/>
          <a:ln>
            <a:noFill/>
          </a:ln>
        </p:spPr>
        <p:txBody>
          <a:bodyPr anchorCtr="0" anchor="t" bIns="45700" lIns="45700" spcFirstLastPara="1" rIns="45700" wrap="square" tIns="45700">
            <a:noAutofit/>
          </a:bodyPr>
          <a:lstStyle/>
          <a:p>
            <a:pPr indent="-177800" lvl="0" marL="91440" rtl="0" algn="l">
              <a:lnSpc>
                <a:spcPct val="90000"/>
              </a:lnSpc>
              <a:spcBef>
                <a:spcPts val="0"/>
              </a:spcBef>
              <a:spcAft>
                <a:spcPts val="0"/>
              </a:spcAft>
              <a:buSzPts val="2800"/>
              <a:buFont typeface="Noto Sans Symbols"/>
              <a:buChar char="⮚"/>
            </a:pPr>
            <a:r>
              <a:rPr lang="en-GB" sz="2800"/>
              <a:t>Better understanding and appreciation of financial reports and its reporting   </a:t>
            </a:r>
            <a:endParaRPr/>
          </a:p>
          <a:p>
            <a:pPr indent="-177800" lvl="0" marL="91440" rtl="0" algn="l">
              <a:lnSpc>
                <a:spcPct val="90000"/>
              </a:lnSpc>
              <a:spcBef>
                <a:spcPts val="1400"/>
              </a:spcBef>
              <a:spcAft>
                <a:spcPts val="0"/>
              </a:spcAft>
              <a:buSzPts val="2800"/>
              <a:buFont typeface="Noto Sans Symbols"/>
              <a:buChar char="⮚"/>
            </a:pPr>
            <a:r>
              <a:rPr lang="en-GB" sz="2800"/>
              <a:t>Development of accounting standards   </a:t>
            </a:r>
            <a:endParaRPr/>
          </a:p>
          <a:p>
            <a:pPr indent="-177800" lvl="0" marL="91440" rtl="0" algn="l">
              <a:lnSpc>
                <a:spcPct val="90000"/>
              </a:lnSpc>
              <a:spcBef>
                <a:spcPts val="1400"/>
              </a:spcBef>
              <a:spcAft>
                <a:spcPts val="0"/>
              </a:spcAft>
              <a:buSzPts val="2800"/>
              <a:buFont typeface="Noto Sans Symbols"/>
              <a:buChar char="⮚"/>
            </a:pPr>
            <a:r>
              <a:rPr lang="en-GB" sz="2800"/>
              <a:t>Appreciation and articulation of emerging issues in the field of finance and accounting  </a:t>
            </a:r>
            <a:endParaRPr/>
          </a:p>
          <a:p>
            <a:pPr indent="-177800" lvl="0" marL="91440" rtl="0" algn="l">
              <a:lnSpc>
                <a:spcPct val="90000"/>
              </a:lnSpc>
              <a:spcBef>
                <a:spcPts val="1400"/>
              </a:spcBef>
              <a:spcAft>
                <a:spcPts val="0"/>
              </a:spcAft>
              <a:buSzPts val="2800"/>
              <a:buFont typeface="Noto Sans Symbols"/>
              <a:buChar char="⮚"/>
            </a:pPr>
            <a:r>
              <a:rPr lang="en-GB" sz="2800"/>
              <a:t>Comparability among companies in a given sector and industry. </a:t>
            </a:r>
            <a:endParaRPr/>
          </a:p>
        </p:txBody>
      </p:sp>
      <p:sp>
        <p:nvSpPr>
          <p:cNvPr id="120" name="Google Shape;120;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1" name="Google Shape;121;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5"/>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GB"/>
              <a:t>CONCEPTUAL FRAMEWORK OF ACCOUNTING AND THE ACCOUNTING CONCEPTS </a:t>
            </a:r>
            <a:endParaRPr/>
          </a:p>
        </p:txBody>
      </p:sp>
      <p:sp>
        <p:nvSpPr>
          <p:cNvPr id="127" name="Google Shape;127;p5"/>
          <p:cNvSpPr txBox="1"/>
          <p:nvPr>
            <p:ph idx="1" type="body"/>
          </p:nvPr>
        </p:nvSpPr>
        <p:spPr>
          <a:xfrm>
            <a:off x="1024129" y="2084832"/>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2800"/>
              <a:buNone/>
            </a:pPr>
            <a:r>
              <a:rPr b="1" lang="en-GB" sz="2800"/>
              <a:t>There are many ways to explain a conceptual framework. It can be any or all of the following: </a:t>
            </a:r>
            <a:endParaRPr/>
          </a:p>
          <a:p>
            <a:pPr indent="-177800" lvl="0" marL="91440" rtl="0" algn="l">
              <a:lnSpc>
                <a:spcPct val="90000"/>
              </a:lnSpc>
              <a:spcBef>
                <a:spcPts val="1400"/>
              </a:spcBef>
              <a:spcAft>
                <a:spcPts val="0"/>
              </a:spcAft>
              <a:buSzPts val="2800"/>
              <a:buFont typeface="Noto Sans Symbols"/>
              <a:buChar char="⮚"/>
            </a:pPr>
            <a:r>
              <a:rPr lang="en-GB" sz="2800"/>
              <a:t>A set of coherent ideas or concepts organized in a manner that makes them easy to communicate to others.   </a:t>
            </a:r>
            <a:endParaRPr/>
          </a:p>
          <a:p>
            <a:pPr indent="-177800" lvl="0" marL="91440" rtl="0" algn="l">
              <a:lnSpc>
                <a:spcPct val="90000"/>
              </a:lnSpc>
              <a:spcBef>
                <a:spcPts val="1400"/>
              </a:spcBef>
              <a:spcAft>
                <a:spcPts val="0"/>
              </a:spcAft>
              <a:buSzPts val="2800"/>
              <a:buFont typeface="Noto Sans Symbols"/>
              <a:buChar char="⮚"/>
            </a:pPr>
            <a:r>
              <a:rPr lang="en-GB" sz="2800"/>
              <a:t>A set of assumptions, values and definitions under which we all work together. </a:t>
            </a:r>
            <a:endParaRPr/>
          </a:p>
          <a:p>
            <a:pPr indent="0" lvl="0" marL="0" rtl="0" algn="l">
              <a:lnSpc>
                <a:spcPct val="90000"/>
              </a:lnSpc>
              <a:spcBef>
                <a:spcPts val="1400"/>
              </a:spcBef>
              <a:spcAft>
                <a:spcPts val="0"/>
              </a:spcAft>
              <a:buSzPts val="2800"/>
              <a:buNone/>
            </a:pPr>
            <a:r>
              <a:rPr b="1" lang="en-GB" sz="2800"/>
              <a:t>The framework sets out the concepts that underlie the preparation of financial statements for external users. </a:t>
            </a:r>
            <a:endParaRPr/>
          </a:p>
        </p:txBody>
      </p:sp>
      <p:sp>
        <p:nvSpPr>
          <p:cNvPr id="128" name="Google Shape;128;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9" name="Google Shape;129;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6"/>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GB"/>
              <a:t>CONCEPTUAL FRAMEWORK OF ACCOUNTING AND THE ACCOUNTING CONCEPTS </a:t>
            </a:r>
            <a:endParaRPr/>
          </a:p>
        </p:txBody>
      </p:sp>
      <p:sp>
        <p:nvSpPr>
          <p:cNvPr id="135" name="Google Shape;135;p6"/>
          <p:cNvSpPr txBox="1"/>
          <p:nvPr>
            <p:ph idx="1" type="body"/>
          </p:nvPr>
        </p:nvSpPr>
        <p:spPr>
          <a:xfrm>
            <a:off x="1024129" y="1989298"/>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2800"/>
              <a:buNone/>
            </a:pPr>
            <a:r>
              <a:rPr b="1" lang="en-GB" sz="2800"/>
              <a:t>The document covers the following: </a:t>
            </a:r>
            <a:endParaRPr/>
          </a:p>
          <a:p>
            <a:pPr indent="0" lvl="0" marL="0" rtl="0" algn="l">
              <a:lnSpc>
                <a:spcPct val="90000"/>
              </a:lnSpc>
              <a:spcBef>
                <a:spcPts val="1400"/>
              </a:spcBef>
              <a:spcAft>
                <a:spcPts val="0"/>
              </a:spcAft>
              <a:buSzPts val="2800"/>
              <a:buNone/>
            </a:pPr>
            <a:r>
              <a:rPr b="1" lang="en-GB" sz="2800"/>
              <a:t>1. </a:t>
            </a:r>
            <a:r>
              <a:rPr lang="en-GB" sz="2800"/>
              <a:t>The objective(s) of financial statements, including details of the relevant user groups, their information needs and the financial statements (and their underlying assumptions) required to meet those needs.    </a:t>
            </a:r>
            <a:endParaRPr/>
          </a:p>
          <a:p>
            <a:pPr indent="0" lvl="0" marL="0" rtl="0" algn="l">
              <a:lnSpc>
                <a:spcPct val="90000"/>
              </a:lnSpc>
              <a:spcBef>
                <a:spcPts val="1400"/>
              </a:spcBef>
              <a:spcAft>
                <a:spcPts val="0"/>
              </a:spcAft>
              <a:buSzPts val="2800"/>
              <a:buNone/>
            </a:pPr>
            <a:r>
              <a:rPr b="1" lang="en-GB" sz="2800"/>
              <a:t>2. </a:t>
            </a:r>
            <a:r>
              <a:rPr lang="en-GB" sz="2800"/>
              <a:t>The qualitative characteristics that make financial statements of value to users, e.g. relevance, reliability etc.    </a:t>
            </a:r>
            <a:endParaRPr/>
          </a:p>
          <a:p>
            <a:pPr indent="-336550" lvl="0" marL="514350" rtl="0" algn="l">
              <a:lnSpc>
                <a:spcPct val="90000"/>
              </a:lnSpc>
              <a:spcBef>
                <a:spcPts val="1400"/>
              </a:spcBef>
              <a:spcAft>
                <a:spcPts val="0"/>
              </a:spcAft>
              <a:buSzPts val="2800"/>
              <a:buFont typeface="Twentieth Century"/>
              <a:buNone/>
            </a:pPr>
            <a:r>
              <a:t/>
            </a:r>
            <a:endParaRPr b="1" sz="2800"/>
          </a:p>
        </p:txBody>
      </p:sp>
      <p:sp>
        <p:nvSpPr>
          <p:cNvPr id="136" name="Google Shape;136;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7" name="Google Shape;137;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1" name="Shape 141"/>
        <p:cNvGrpSpPr/>
        <p:nvPr/>
      </p:nvGrpSpPr>
      <p:grpSpPr>
        <a:xfrm>
          <a:off x="0" y="0"/>
          <a:ext cx="0" cy="0"/>
          <a:chOff x="0" y="0"/>
          <a:chExt cx="0" cy="0"/>
        </a:xfrm>
      </p:grpSpPr>
      <p:sp>
        <p:nvSpPr>
          <p:cNvPr id="142" name="Google Shape;142;p7"/>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143" name="Google Shape;143;p7"/>
          <p:cNvSpPr txBox="1"/>
          <p:nvPr>
            <p:ph idx="1" type="body"/>
          </p:nvPr>
        </p:nvSpPr>
        <p:spPr>
          <a:xfrm>
            <a:off x="1024129" y="1770933"/>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2800"/>
              <a:buNone/>
            </a:pPr>
            <a:r>
              <a:rPr lang="en-GB" sz="2800"/>
              <a:t>In the modern times, accounting is used to meet a variety of needs of the users of accounting information. The accounting information can be useful or be of great acceptance if there are some generally accepted concepts which guide the manner in which assets, liabilities, revenues and expenses alongside capital are measured. Lack of such common agreement among the practitioners or users can make the practice useless or chaotic without a standardized way of preparation of the various financial reports and statements. Accounting concepts are broad, basic assumptions that underlie the periodic financial accounts of business enterprises. </a:t>
            </a:r>
            <a:endParaRPr/>
          </a:p>
        </p:txBody>
      </p:sp>
      <p:sp>
        <p:nvSpPr>
          <p:cNvPr id="144" name="Google Shape;144;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5" name="Google Shape;145;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8"/>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151" name="Google Shape;151;p8"/>
          <p:cNvSpPr txBox="1"/>
          <p:nvPr>
            <p:ph idx="1" type="body"/>
          </p:nvPr>
        </p:nvSpPr>
        <p:spPr>
          <a:xfrm>
            <a:off x="1024129" y="1770933"/>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2800"/>
              <a:buNone/>
            </a:pPr>
            <a:r>
              <a:rPr b="1" lang="en-GB" sz="2800"/>
              <a:t>Accounting principles can be sub-divided into two categories:</a:t>
            </a:r>
            <a:endParaRPr/>
          </a:p>
          <a:p>
            <a:pPr indent="-177800" lvl="0" marL="91440" rtl="0" algn="l">
              <a:lnSpc>
                <a:spcPct val="90000"/>
              </a:lnSpc>
              <a:spcBef>
                <a:spcPts val="1400"/>
              </a:spcBef>
              <a:spcAft>
                <a:spcPts val="0"/>
              </a:spcAft>
              <a:buSzPts val="2800"/>
              <a:buFont typeface="Noto Sans Symbols"/>
              <a:buChar char="⮚"/>
            </a:pPr>
            <a:r>
              <a:rPr lang="en-GB" sz="2800"/>
              <a:t>The Accounting Concepts and </a:t>
            </a:r>
            <a:endParaRPr/>
          </a:p>
          <a:p>
            <a:pPr indent="-177800" lvl="0" marL="91440" rtl="0" algn="l">
              <a:lnSpc>
                <a:spcPct val="90000"/>
              </a:lnSpc>
              <a:spcBef>
                <a:spcPts val="1400"/>
              </a:spcBef>
              <a:spcAft>
                <a:spcPts val="0"/>
              </a:spcAft>
              <a:buSzPts val="2800"/>
              <a:buFont typeface="Noto Sans Symbols"/>
              <a:buChar char="⮚"/>
            </a:pPr>
            <a:r>
              <a:rPr lang="en-GB" sz="2800"/>
              <a:t>The Accounting Conventions</a:t>
            </a:r>
            <a:endParaRPr/>
          </a:p>
          <a:p>
            <a:pPr indent="0" lvl="0" marL="0" rtl="0" algn="l">
              <a:lnSpc>
                <a:spcPct val="90000"/>
              </a:lnSpc>
              <a:spcBef>
                <a:spcPts val="1400"/>
              </a:spcBef>
              <a:spcAft>
                <a:spcPts val="0"/>
              </a:spcAft>
              <a:buSzPts val="2400"/>
              <a:buNone/>
            </a:pPr>
            <a:r>
              <a:rPr lang="en-GB" sz="2400"/>
              <a:t>The term ‘concept’ is used to connote what accounting postulates, that is necessary assumptions and conditions upon which accounting is based. There are a series of generally accepted principles which accountants must follow in their practice of accounting. However, there are a number of ways of which something can be done and the accountant can choose from a pool of these but must be within confines. </a:t>
            </a:r>
            <a:endParaRPr/>
          </a:p>
          <a:p>
            <a:pPr indent="0" lvl="0" marL="0" rtl="0" algn="l">
              <a:lnSpc>
                <a:spcPct val="90000"/>
              </a:lnSpc>
              <a:spcBef>
                <a:spcPts val="1400"/>
              </a:spcBef>
              <a:spcAft>
                <a:spcPts val="0"/>
              </a:spcAft>
              <a:buSzPts val="2800"/>
              <a:buNone/>
            </a:pPr>
            <a:r>
              <a:t/>
            </a:r>
            <a:endParaRPr b="1" sz="2800"/>
          </a:p>
        </p:txBody>
      </p:sp>
      <p:sp>
        <p:nvSpPr>
          <p:cNvPr id="152" name="Google Shape;152;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3" name="Google Shape;153;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7" name="Shape 157"/>
        <p:cNvGrpSpPr/>
        <p:nvPr/>
      </p:nvGrpSpPr>
      <p:grpSpPr>
        <a:xfrm>
          <a:off x="0" y="0"/>
          <a:ext cx="0" cy="0"/>
          <a:chOff x="0" y="0"/>
          <a:chExt cx="0" cy="0"/>
        </a:xfrm>
      </p:grpSpPr>
      <p:sp>
        <p:nvSpPr>
          <p:cNvPr id="158" name="Google Shape;158;p9"/>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159" name="Google Shape;159;p9"/>
          <p:cNvSpPr txBox="1"/>
          <p:nvPr>
            <p:ph idx="1" type="body"/>
          </p:nvPr>
        </p:nvSpPr>
        <p:spPr>
          <a:xfrm>
            <a:off x="1024129" y="1770933"/>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3200"/>
              <a:buNone/>
            </a:pPr>
            <a:r>
              <a:rPr b="1" lang="en-GB" sz="3200"/>
              <a:t>Features of Accounting Principles</a:t>
            </a:r>
            <a:endParaRPr/>
          </a:p>
          <a:p>
            <a:pPr indent="0" lvl="0" marL="0" rtl="0" algn="l">
              <a:lnSpc>
                <a:spcPct val="90000"/>
              </a:lnSpc>
              <a:spcBef>
                <a:spcPts val="1400"/>
              </a:spcBef>
              <a:spcAft>
                <a:spcPts val="0"/>
              </a:spcAft>
              <a:buSzPts val="2800"/>
              <a:buNone/>
            </a:pPr>
            <a:r>
              <a:t/>
            </a:r>
            <a:endParaRPr b="1" sz="2800"/>
          </a:p>
          <a:p>
            <a:pPr indent="-177800" lvl="0" marL="91440" rtl="0" algn="l">
              <a:lnSpc>
                <a:spcPct val="90000"/>
              </a:lnSpc>
              <a:spcBef>
                <a:spcPts val="1400"/>
              </a:spcBef>
              <a:spcAft>
                <a:spcPts val="0"/>
              </a:spcAft>
              <a:buSzPts val="2800"/>
              <a:buFont typeface="Noto Sans Symbols"/>
              <a:buChar char="⮚"/>
            </a:pPr>
            <a:r>
              <a:rPr lang="en-GB" sz="2800"/>
              <a:t>An accounting principle should be relevant</a:t>
            </a:r>
            <a:endParaRPr/>
          </a:p>
          <a:p>
            <a:pPr indent="-177800" lvl="0" marL="91440" rtl="0" algn="l">
              <a:lnSpc>
                <a:spcPct val="90000"/>
              </a:lnSpc>
              <a:spcBef>
                <a:spcPts val="1400"/>
              </a:spcBef>
              <a:spcAft>
                <a:spcPts val="0"/>
              </a:spcAft>
              <a:buSzPts val="2800"/>
              <a:buFont typeface="Noto Sans Symbols"/>
              <a:buChar char="⮚"/>
            </a:pPr>
            <a:r>
              <a:rPr lang="en-GB" sz="2800"/>
              <a:t>An accounting principle should be objective and </a:t>
            </a:r>
            <a:endParaRPr/>
          </a:p>
          <a:p>
            <a:pPr indent="-177800" lvl="0" marL="91440" rtl="0" algn="l">
              <a:lnSpc>
                <a:spcPct val="90000"/>
              </a:lnSpc>
              <a:spcBef>
                <a:spcPts val="1400"/>
              </a:spcBef>
              <a:spcAft>
                <a:spcPts val="0"/>
              </a:spcAft>
              <a:buSzPts val="2800"/>
              <a:buFont typeface="Noto Sans Symbols"/>
              <a:buChar char="⮚"/>
            </a:pPr>
            <a:r>
              <a:rPr lang="en-GB" sz="2800"/>
              <a:t>An accounting principle should be feasible i.e. it can be changed from time to time to match changing business practices</a:t>
            </a:r>
            <a:endParaRPr/>
          </a:p>
          <a:p>
            <a:pPr indent="0" lvl="0" marL="0" rtl="0" algn="l">
              <a:lnSpc>
                <a:spcPct val="90000"/>
              </a:lnSpc>
              <a:spcBef>
                <a:spcPts val="1400"/>
              </a:spcBef>
              <a:spcAft>
                <a:spcPts val="0"/>
              </a:spcAft>
              <a:buSzPts val="2800"/>
              <a:buNone/>
            </a:pPr>
            <a:r>
              <a:t/>
            </a:r>
            <a:endParaRPr b="1" sz="2800"/>
          </a:p>
        </p:txBody>
      </p:sp>
      <p:sp>
        <p:nvSpPr>
          <p:cNvPr id="160" name="Google Shape;160;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1" name="Google Shape;161;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 name="Shape 165"/>
        <p:cNvGrpSpPr/>
        <p:nvPr/>
      </p:nvGrpSpPr>
      <p:grpSpPr>
        <a:xfrm>
          <a:off x="0" y="0"/>
          <a:ext cx="0" cy="0"/>
          <a:chOff x="0" y="0"/>
          <a:chExt cx="0" cy="0"/>
        </a:xfrm>
      </p:grpSpPr>
      <p:sp>
        <p:nvSpPr>
          <p:cNvPr id="166" name="Google Shape;166;p10"/>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167" name="Google Shape;167;p10"/>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going concern concept: </a:t>
            </a:r>
            <a:endParaRPr/>
          </a:p>
          <a:p>
            <a:pPr indent="0" lvl="0" marL="0" rtl="0" algn="l">
              <a:lnSpc>
                <a:spcPct val="100000"/>
              </a:lnSpc>
              <a:spcBef>
                <a:spcPts val="1400"/>
              </a:spcBef>
              <a:spcAft>
                <a:spcPts val="0"/>
              </a:spcAft>
              <a:buSzPts val="2800"/>
              <a:buNone/>
            </a:pPr>
            <a:r>
              <a:rPr lang="en-GB" sz="2800"/>
              <a:t>Going concern concept implies that the business will continue in operational existence for the foreseeable future, and that there is no intention to put the company into liquidation or to make drastic cutbacks to the scale of operations. Financial statements should be prepared under the going concern basis unless the entity is being (or is going to be) liquidated or if it has ceased (or is about to cease) trading.  This concept makes a business to be viewed as an economic or financial system for adding value to the resources it utilizes.</a:t>
            </a:r>
            <a:endParaRPr/>
          </a:p>
        </p:txBody>
      </p:sp>
      <p:sp>
        <p:nvSpPr>
          <p:cNvPr id="168" name="Google Shape;168;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9" name="Google Shape;169;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id="174" name="Google Shape;174;p11"/>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175" name="Google Shape;175;p11"/>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accruals concept (or matching concept): </a:t>
            </a:r>
            <a:endParaRPr/>
          </a:p>
          <a:p>
            <a:pPr indent="0" lvl="0" marL="0" rtl="0" algn="l">
              <a:lnSpc>
                <a:spcPct val="100000"/>
              </a:lnSpc>
              <a:spcBef>
                <a:spcPts val="1400"/>
              </a:spcBef>
              <a:spcAft>
                <a:spcPts val="0"/>
              </a:spcAft>
              <a:buSzPts val="2800"/>
              <a:buNone/>
            </a:pPr>
            <a:r>
              <a:rPr lang="en-GB" sz="2800"/>
              <a:t>It states that revenue and costs must be recognized as they are earned or incurred, not as money is received or paid.  They must be matched with one another so far as their relationship can be established or justifiably assumed, and dealt with in the profit and loss account of the period to which they relate.</a:t>
            </a:r>
            <a:endParaRPr/>
          </a:p>
        </p:txBody>
      </p:sp>
      <p:sp>
        <p:nvSpPr>
          <p:cNvPr id="176" name="Google Shape;176;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7" name="Google Shape;177;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1" name="Shape 181"/>
        <p:cNvGrpSpPr/>
        <p:nvPr/>
      </p:nvGrpSpPr>
      <p:grpSpPr>
        <a:xfrm>
          <a:off x="0" y="0"/>
          <a:ext cx="0" cy="0"/>
          <a:chOff x="0" y="0"/>
          <a:chExt cx="0" cy="0"/>
        </a:xfrm>
      </p:grpSpPr>
      <p:sp>
        <p:nvSpPr>
          <p:cNvPr id="182" name="Google Shape;182;p12"/>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183" name="Google Shape;183;p12"/>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accruals concept (or matching concept): </a:t>
            </a:r>
            <a:endParaRPr/>
          </a:p>
          <a:p>
            <a:pPr indent="0" lvl="0" marL="0" rtl="0" algn="l">
              <a:lnSpc>
                <a:spcPct val="100000"/>
              </a:lnSpc>
              <a:spcBef>
                <a:spcPts val="1400"/>
              </a:spcBef>
              <a:spcAft>
                <a:spcPts val="0"/>
              </a:spcAft>
              <a:buSzPts val="2800"/>
              <a:buNone/>
            </a:pPr>
            <a:r>
              <a:rPr lang="en-GB" sz="2800"/>
              <a:t>Assume that a firm makes a profit of $200 by matching the revenue ($400) earned from the sale of 40 units against the cost ($200) of acquiring them. If, however, the firm had only sold eighteen units, it would have been incorrect to charge the profit and loss account with the cost of twenty units; there is still two units in stock.  If the firm intends to sell them later, it is likely to make a profit on the sale.  Therefore, only the purchase cost of eighteen units ($180) should be matched with the sales revenue, leaving a profit of $180.</a:t>
            </a:r>
            <a:endParaRPr/>
          </a:p>
        </p:txBody>
      </p:sp>
      <p:sp>
        <p:nvSpPr>
          <p:cNvPr id="184" name="Google Shape;184;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5" name="Google Shape;185;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9" name="Shape 189"/>
        <p:cNvGrpSpPr/>
        <p:nvPr/>
      </p:nvGrpSpPr>
      <p:grpSpPr>
        <a:xfrm>
          <a:off x="0" y="0"/>
          <a:ext cx="0" cy="0"/>
          <a:chOff x="0" y="0"/>
          <a:chExt cx="0" cy="0"/>
        </a:xfrm>
      </p:grpSpPr>
      <p:sp>
        <p:nvSpPr>
          <p:cNvPr id="190" name="Google Shape;190;p13"/>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191" name="Google Shape;191;p13"/>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Verifiable objective evidence concept:</a:t>
            </a:r>
            <a:endParaRPr/>
          </a:p>
          <a:p>
            <a:pPr indent="0" lvl="0" marL="0" rtl="0" algn="l">
              <a:lnSpc>
                <a:spcPct val="100000"/>
              </a:lnSpc>
              <a:spcBef>
                <a:spcPts val="1400"/>
              </a:spcBef>
              <a:spcAft>
                <a:spcPts val="0"/>
              </a:spcAft>
              <a:buSzPts val="2800"/>
              <a:buNone/>
            </a:pPr>
            <a:r>
              <a:rPr lang="en-GB" sz="2800"/>
              <a:t>According to this concept, all the entries recorded in the books of account should be supported by business documents known as vouchers. </a:t>
            </a:r>
            <a:endParaRPr/>
          </a:p>
        </p:txBody>
      </p:sp>
      <p:sp>
        <p:nvSpPr>
          <p:cNvPr id="192" name="Google Shape;192;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3" name="Google Shape;193;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7" name="Shape 197"/>
        <p:cNvGrpSpPr/>
        <p:nvPr/>
      </p:nvGrpSpPr>
      <p:grpSpPr>
        <a:xfrm>
          <a:off x="0" y="0"/>
          <a:ext cx="0" cy="0"/>
          <a:chOff x="0" y="0"/>
          <a:chExt cx="0" cy="0"/>
        </a:xfrm>
      </p:grpSpPr>
      <p:sp>
        <p:nvSpPr>
          <p:cNvPr id="198" name="Google Shape;198;p14"/>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199" name="Google Shape;199;p14"/>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Prudence Concept: </a:t>
            </a:r>
            <a:endParaRPr/>
          </a:p>
          <a:p>
            <a:pPr indent="0" lvl="0" marL="0" rtl="0" algn="l">
              <a:lnSpc>
                <a:spcPct val="100000"/>
              </a:lnSpc>
              <a:spcBef>
                <a:spcPts val="1400"/>
              </a:spcBef>
              <a:spcAft>
                <a:spcPts val="0"/>
              </a:spcAft>
              <a:buSzPts val="2800"/>
              <a:buNone/>
            </a:pPr>
            <a:r>
              <a:rPr lang="en-GB" sz="2800"/>
              <a:t>The prudence concept states that where alternative procedures, or alternative valuations, are possible, the one selected should be the one that gives the most cautious presentation of the business’s financial position or results.</a:t>
            </a:r>
            <a:endParaRPr/>
          </a:p>
          <a:p>
            <a:pPr indent="0" lvl="0" marL="0" rtl="0" algn="l">
              <a:lnSpc>
                <a:spcPct val="100000"/>
              </a:lnSpc>
              <a:spcBef>
                <a:spcPts val="1400"/>
              </a:spcBef>
              <a:spcAft>
                <a:spcPts val="0"/>
              </a:spcAft>
              <a:buSzPts val="2800"/>
              <a:buNone/>
            </a:pPr>
            <a:r>
              <a:t/>
            </a:r>
            <a:endParaRPr sz="2800"/>
          </a:p>
        </p:txBody>
      </p:sp>
      <p:sp>
        <p:nvSpPr>
          <p:cNvPr id="200" name="Google Shape;200;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1" name="Google Shape;201;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5" name="Shape 205"/>
        <p:cNvGrpSpPr/>
        <p:nvPr/>
      </p:nvGrpSpPr>
      <p:grpSpPr>
        <a:xfrm>
          <a:off x="0" y="0"/>
          <a:ext cx="0" cy="0"/>
          <a:chOff x="0" y="0"/>
          <a:chExt cx="0" cy="0"/>
        </a:xfrm>
      </p:grpSpPr>
      <p:sp>
        <p:nvSpPr>
          <p:cNvPr id="206" name="Google Shape;206;p15"/>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07" name="Google Shape;207;p15"/>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Prudence Concept: </a:t>
            </a:r>
            <a:endParaRPr/>
          </a:p>
          <a:p>
            <a:pPr indent="0" lvl="0" marL="0" rtl="0" algn="l">
              <a:lnSpc>
                <a:spcPct val="100000"/>
              </a:lnSpc>
              <a:spcBef>
                <a:spcPts val="1400"/>
              </a:spcBef>
              <a:spcAft>
                <a:spcPts val="0"/>
              </a:spcAft>
              <a:buSzPts val="2400"/>
              <a:buNone/>
            </a:pPr>
            <a:r>
              <a:rPr lang="en-GB" sz="2400"/>
              <a:t>Therefore, revenue and profits are not anticipated but are recognized by inclusion in the profit and loss account only when realized in the form of either cash or of other assets, the ultimate cash realization of which can be assessed with reasonable certainty:  provision is made for all liabilities (expenses and losses) whether the amount of these is known with certainty or is best estimated in light of the information available. Assets and profits should not be overstated, but a balance must be achieved to prevent the material overstatement of liabilities or losses.</a:t>
            </a:r>
            <a:endParaRPr/>
          </a:p>
          <a:p>
            <a:pPr indent="0" lvl="0" marL="0" rtl="0" algn="l">
              <a:lnSpc>
                <a:spcPct val="100000"/>
              </a:lnSpc>
              <a:spcBef>
                <a:spcPts val="1400"/>
              </a:spcBef>
              <a:spcAft>
                <a:spcPts val="0"/>
              </a:spcAft>
              <a:buSzPts val="2800"/>
              <a:buNone/>
            </a:pPr>
            <a:r>
              <a:t/>
            </a:r>
            <a:endParaRPr sz="2800"/>
          </a:p>
        </p:txBody>
      </p:sp>
      <p:sp>
        <p:nvSpPr>
          <p:cNvPr id="208" name="Google Shape;208;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9" name="Google Shape;209;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16"/>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15" name="Google Shape;215;p16"/>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Prudence Concept: </a:t>
            </a:r>
            <a:endParaRPr/>
          </a:p>
          <a:p>
            <a:pPr indent="0" lvl="0" marL="0" rtl="0" algn="l">
              <a:lnSpc>
                <a:spcPct val="100000"/>
              </a:lnSpc>
              <a:spcBef>
                <a:spcPts val="1400"/>
              </a:spcBef>
              <a:spcAft>
                <a:spcPts val="0"/>
              </a:spcAft>
              <a:buSzPts val="2400"/>
              <a:buNone/>
            </a:pPr>
            <a:r>
              <a:rPr lang="en-GB" sz="2400"/>
              <a:t>The other aspect of the prudence concept is that where a loss is foreseen, it should be anticipated and considered immediately.  If a business purchases stock for $2,400 but because of a sudden slump in the market only $1,800 is likely to be realized when the stock is sold, the prudence concept dictates that the stock should be valued at $1,800.  It is not enough to wait until the stock is sold, and then recognize the $600 loss; it must be recognized as soon as it is foreseen. </a:t>
            </a:r>
            <a:endParaRPr sz="2800"/>
          </a:p>
        </p:txBody>
      </p:sp>
      <p:sp>
        <p:nvSpPr>
          <p:cNvPr id="216" name="Google Shape;216;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7" name="Google Shape;217;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1" name="Shape 221"/>
        <p:cNvGrpSpPr/>
        <p:nvPr/>
      </p:nvGrpSpPr>
      <p:grpSpPr>
        <a:xfrm>
          <a:off x="0" y="0"/>
          <a:ext cx="0" cy="0"/>
          <a:chOff x="0" y="0"/>
          <a:chExt cx="0" cy="0"/>
        </a:xfrm>
      </p:grpSpPr>
      <p:sp>
        <p:nvSpPr>
          <p:cNvPr id="222" name="Google Shape;222;p17"/>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23" name="Google Shape;223;p17"/>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Prudence Concept: </a:t>
            </a:r>
            <a:endParaRPr/>
          </a:p>
          <a:p>
            <a:pPr indent="0" lvl="0" marL="0" rtl="0" algn="l">
              <a:lnSpc>
                <a:spcPct val="100000"/>
              </a:lnSpc>
              <a:spcBef>
                <a:spcPts val="1400"/>
              </a:spcBef>
              <a:spcAft>
                <a:spcPts val="0"/>
              </a:spcAft>
              <a:buSzPts val="2400"/>
              <a:buNone/>
            </a:pPr>
            <a:r>
              <a:rPr lang="en-GB" sz="2400"/>
              <a:t>A company begins trading on 1 January 2020 and sells goods worth $100,000 during the year to 31 December.  At 31 December, there are debts outstanding of $15,000.  Of these, the company is now doubtful whether $6,000 will ever be paid. The company should make a provision for doubtful debts of $6,000.  Sales for 2022 will be shown in the profit and loss account at their full value of $100,000, but the provision for doubtful debts would be a charge of $6,000.  Because there is some uncertainty that the sales will be realized in the form of cash, the prudence concept dictates that the $6,000 should not be included in the profit for the year.</a:t>
            </a:r>
            <a:endParaRPr sz="2800"/>
          </a:p>
        </p:txBody>
      </p:sp>
      <p:sp>
        <p:nvSpPr>
          <p:cNvPr id="224" name="Google Shape;224;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5" name="Google Shape;225;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18"/>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31" name="Google Shape;231;p18"/>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consistency concept: </a:t>
            </a:r>
            <a:endParaRPr/>
          </a:p>
          <a:p>
            <a:pPr indent="0" lvl="0" marL="0" rtl="0" algn="l">
              <a:lnSpc>
                <a:spcPct val="100000"/>
              </a:lnSpc>
              <a:spcBef>
                <a:spcPts val="1400"/>
              </a:spcBef>
              <a:spcAft>
                <a:spcPts val="0"/>
              </a:spcAft>
              <a:buSzPts val="2800"/>
              <a:buNone/>
            </a:pPr>
            <a:r>
              <a:rPr lang="en-GB" sz="2800"/>
              <a:t>The consistency concept states that in preparing accounts, consistency should be observed in two respects.</a:t>
            </a:r>
            <a:endParaRPr/>
          </a:p>
          <a:p>
            <a:pPr indent="-177800" lvl="0" marL="91440" rtl="0" algn="l">
              <a:lnSpc>
                <a:spcPct val="100000"/>
              </a:lnSpc>
              <a:spcBef>
                <a:spcPts val="1400"/>
              </a:spcBef>
              <a:spcAft>
                <a:spcPts val="0"/>
              </a:spcAft>
              <a:buSzPts val="2800"/>
              <a:buFont typeface="Noto Sans Symbols"/>
              <a:buChar char="⮚"/>
            </a:pPr>
            <a:r>
              <a:rPr lang="en-GB" sz="2800"/>
              <a:t>Similar items within a single set of accounts should be given similar accounting treatment.</a:t>
            </a:r>
            <a:endParaRPr/>
          </a:p>
          <a:p>
            <a:pPr indent="-177800" lvl="0" marL="91440" rtl="0" algn="l">
              <a:lnSpc>
                <a:spcPct val="100000"/>
              </a:lnSpc>
              <a:spcBef>
                <a:spcPts val="1400"/>
              </a:spcBef>
              <a:spcAft>
                <a:spcPts val="0"/>
              </a:spcAft>
              <a:buSzPts val="2800"/>
              <a:buFont typeface="Noto Sans Symbols"/>
              <a:buChar char="⮚"/>
            </a:pPr>
            <a:r>
              <a:rPr lang="en-GB" sz="2800"/>
              <a:t>The same treatment should be applied from one period to another in accounting for similar items.  This enables valid comparisons to be made from one period to the next.</a:t>
            </a:r>
            <a:endParaRPr/>
          </a:p>
        </p:txBody>
      </p:sp>
      <p:sp>
        <p:nvSpPr>
          <p:cNvPr id="232" name="Google Shape;232;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3" name="Google Shape;233;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7" name="Shape 237"/>
        <p:cNvGrpSpPr/>
        <p:nvPr/>
      </p:nvGrpSpPr>
      <p:grpSpPr>
        <a:xfrm>
          <a:off x="0" y="0"/>
          <a:ext cx="0" cy="0"/>
          <a:chOff x="0" y="0"/>
          <a:chExt cx="0" cy="0"/>
        </a:xfrm>
      </p:grpSpPr>
      <p:sp>
        <p:nvSpPr>
          <p:cNvPr id="238" name="Google Shape;238;p19"/>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39" name="Google Shape;239;p19"/>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Business entity concept: </a:t>
            </a:r>
            <a:endParaRPr/>
          </a:p>
          <a:p>
            <a:pPr indent="0" lvl="0" marL="0" rtl="0" algn="l">
              <a:lnSpc>
                <a:spcPct val="100000"/>
              </a:lnSpc>
              <a:spcBef>
                <a:spcPts val="1400"/>
              </a:spcBef>
              <a:spcAft>
                <a:spcPts val="0"/>
              </a:spcAft>
              <a:buSzPts val="2800"/>
              <a:buNone/>
            </a:pPr>
            <a:r>
              <a:rPr lang="en-GB" sz="2800"/>
              <a:t>The concept is that accountants regard a business as a separate entity, distinct from its owners or managers.  The concept applies whether the business is a limited company (and so recognized in law as a separate entity) or a sole proprietorship or partnership (in which case the business is not separately recognized by the law). According to this concept, the owner or proprietor of a business is considered to be separate and distinct from the business he or she owns. This concept applies to all forms of business organizations.</a:t>
            </a:r>
            <a:endParaRPr/>
          </a:p>
        </p:txBody>
      </p:sp>
      <p:sp>
        <p:nvSpPr>
          <p:cNvPr id="240" name="Google Shape;240;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1" name="Google Shape;241;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5" name="Shape 245"/>
        <p:cNvGrpSpPr/>
        <p:nvPr/>
      </p:nvGrpSpPr>
      <p:grpSpPr>
        <a:xfrm>
          <a:off x="0" y="0"/>
          <a:ext cx="0" cy="0"/>
          <a:chOff x="0" y="0"/>
          <a:chExt cx="0" cy="0"/>
        </a:xfrm>
      </p:grpSpPr>
      <p:sp>
        <p:nvSpPr>
          <p:cNvPr id="246" name="Google Shape;246;p20"/>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47" name="Google Shape;247;p20"/>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money measurement concept: </a:t>
            </a:r>
            <a:endParaRPr/>
          </a:p>
          <a:p>
            <a:pPr indent="0" lvl="0" marL="0" rtl="0" algn="l">
              <a:lnSpc>
                <a:spcPct val="100000"/>
              </a:lnSpc>
              <a:spcBef>
                <a:spcPts val="1400"/>
              </a:spcBef>
              <a:spcAft>
                <a:spcPts val="0"/>
              </a:spcAft>
              <a:buSzPts val="2800"/>
              <a:buNone/>
            </a:pPr>
            <a:r>
              <a:rPr lang="en-GB" sz="2800"/>
              <a:t>The money measurement concept states that accounts will only deal with those items to which a monetary value can be attributed. For example, in the balance sheet of a business, monetary values can be attributed to such assets as machinery (e.g. the original cost of the machinery; or the amount it would cost to replace the machinery) and stocks of goods (e.g. the original cost of goods, or, theoretically, the price at which the goods are likely to be sold).</a:t>
            </a:r>
            <a:endParaRPr/>
          </a:p>
        </p:txBody>
      </p:sp>
      <p:sp>
        <p:nvSpPr>
          <p:cNvPr id="248" name="Google Shape;248;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9" name="Google Shape;249;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21"/>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55" name="Google Shape;255;p21"/>
          <p:cNvSpPr txBox="1"/>
          <p:nvPr>
            <p:ph idx="1" type="body"/>
          </p:nvPr>
        </p:nvSpPr>
        <p:spPr>
          <a:xfrm>
            <a:off x="1024129"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money measurement concept: </a:t>
            </a:r>
            <a:endParaRPr/>
          </a:p>
          <a:p>
            <a:pPr indent="0" lvl="0" marL="0" rtl="0" algn="l">
              <a:lnSpc>
                <a:spcPct val="100000"/>
              </a:lnSpc>
              <a:spcBef>
                <a:spcPts val="1400"/>
              </a:spcBef>
              <a:spcAft>
                <a:spcPts val="0"/>
              </a:spcAft>
              <a:buSzPts val="2800"/>
              <a:buNone/>
            </a:pPr>
            <a:r>
              <a:rPr lang="en-GB" sz="2800"/>
              <a:t>The monetary measurement concept introduces limitations to the subject matter of accounts.  A business may have intangible assets such as the flair of a good manager or the loyalty of its workforce.  These may be important enough to give it a clear superiority over an otherwise identical business, but because they cannot be evaluated in monetary terms they do not appear anywhere in the accounts.</a:t>
            </a:r>
            <a:endParaRPr/>
          </a:p>
        </p:txBody>
      </p:sp>
      <p:sp>
        <p:nvSpPr>
          <p:cNvPr id="256" name="Google Shape;256;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7" name="Google Shape;257;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22"/>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63" name="Google Shape;263;p22"/>
          <p:cNvSpPr txBox="1"/>
          <p:nvPr>
            <p:ph idx="1" type="body"/>
          </p:nvPr>
        </p:nvSpPr>
        <p:spPr>
          <a:xfrm>
            <a:off x="1024130" y="138604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separate valuation principle: </a:t>
            </a:r>
            <a:endParaRPr/>
          </a:p>
          <a:p>
            <a:pPr indent="0" lvl="0" marL="0" rtl="0" algn="l">
              <a:lnSpc>
                <a:spcPct val="100000"/>
              </a:lnSpc>
              <a:spcBef>
                <a:spcPts val="1400"/>
              </a:spcBef>
              <a:spcAft>
                <a:spcPts val="0"/>
              </a:spcAft>
              <a:buSzPts val="2800"/>
              <a:buNone/>
            </a:pPr>
            <a:r>
              <a:rPr lang="en-GB" sz="2800"/>
              <a:t>The separate valuation principle states that, in determining the amount to be attributed to an asset or liability in the balance sheet, each component item of the asset or liability must be determined separately. These separate valuations must then be aggregated to arrive at the balance sheet figure.  For example, if a company’s stock comprises 50 separate items, a valuation must (in theory) be arrived at for each item separately; the 50 figures must then be aggregated and the total is the stock figure which should appear in the balance sheet.</a:t>
            </a:r>
            <a:endParaRPr/>
          </a:p>
        </p:txBody>
      </p:sp>
      <p:sp>
        <p:nvSpPr>
          <p:cNvPr id="264" name="Google Shape;264;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5" name="Google Shape;265;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9" name="Shape 269"/>
        <p:cNvGrpSpPr/>
        <p:nvPr/>
      </p:nvGrpSpPr>
      <p:grpSpPr>
        <a:xfrm>
          <a:off x="0" y="0"/>
          <a:ext cx="0" cy="0"/>
          <a:chOff x="0" y="0"/>
          <a:chExt cx="0" cy="0"/>
        </a:xfrm>
      </p:grpSpPr>
      <p:sp>
        <p:nvSpPr>
          <p:cNvPr id="270" name="Google Shape;270;p23"/>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71" name="Google Shape;271;p23"/>
          <p:cNvSpPr txBox="1"/>
          <p:nvPr>
            <p:ph idx="1" type="body"/>
          </p:nvPr>
        </p:nvSpPr>
        <p:spPr>
          <a:xfrm>
            <a:off x="1024130" y="138604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materiality concept: </a:t>
            </a:r>
            <a:endParaRPr/>
          </a:p>
          <a:p>
            <a:pPr indent="0" lvl="0" marL="0" rtl="0" algn="l">
              <a:lnSpc>
                <a:spcPct val="100000"/>
              </a:lnSpc>
              <a:spcBef>
                <a:spcPts val="1400"/>
              </a:spcBef>
              <a:spcAft>
                <a:spcPts val="0"/>
              </a:spcAft>
              <a:buSzPts val="2800"/>
              <a:buNone/>
            </a:pPr>
            <a:r>
              <a:rPr lang="en-GB" sz="2800"/>
              <a:t>An item is considered material if it’s omission or misstatement will affect the decision-making process of the users. Materiality depends on the nature and size of the item. Only items material in amount or in their nature will affect the true and fair view given by a set of accounts. An error that is too trivial to affect anyone’s understanding of the accounts is referred to as immaterial.  In preparing accounts it is important to assess what is material and what is not, so that time and money are not wasted in the pursuit of excessive detail.</a:t>
            </a:r>
            <a:endParaRPr/>
          </a:p>
        </p:txBody>
      </p:sp>
      <p:sp>
        <p:nvSpPr>
          <p:cNvPr id="272" name="Google Shape;272;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3" name="Google Shape;273;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24"/>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79" name="Google Shape;279;p24"/>
          <p:cNvSpPr txBox="1"/>
          <p:nvPr>
            <p:ph idx="1" type="body"/>
          </p:nvPr>
        </p:nvSpPr>
        <p:spPr>
          <a:xfrm>
            <a:off x="1024130" y="138604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materiality concept</a:t>
            </a:r>
            <a:endParaRPr/>
          </a:p>
          <a:p>
            <a:pPr indent="0" lvl="0" marL="0" rtl="0" algn="l">
              <a:lnSpc>
                <a:spcPct val="100000"/>
              </a:lnSpc>
              <a:spcBef>
                <a:spcPts val="1400"/>
              </a:spcBef>
              <a:spcAft>
                <a:spcPts val="0"/>
              </a:spcAft>
              <a:buSzPts val="2800"/>
              <a:buNone/>
            </a:pPr>
            <a:r>
              <a:rPr b="1" lang="en-GB" sz="2800"/>
              <a:t>Example:</a:t>
            </a:r>
            <a:endParaRPr/>
          </a:p>
          <a:p>
            <a:pPr indent="-177800" lvl="0" marL="91440" rtl="0" algn="l">
              <a:lnSpc>
                <a:spcPct val="100000"/>
              </a:lnSpc>
              <a:spcBef>
                <a:spcPts val="1400"/>
              </a:spcBef>
              <a:spcAft>
                <a:spcPts val="0"/>
              </a:spcAft>
              <a:buSzPts val="2800"/>
              <a:buFont typeface="Noto Sans Symbols"/>
              <a:buChar char="⮚"/>
            </a:pPr>
            <a:r>
              <a:rPr lang="en-GB" sz="2800"/>
              <a:t>If a balance sheet shows fixed assets of $2 million and stocks of $30,000, an error of $20,000 in the depreciation calculations might not be regarded as material, whereas an error of $20,000 in the stock valuation probably would be.  In other words, the total of which the erroneous item forms part of the whole must be considered.</a:t>
            </a:r>
            <a:endParaRPr/>
          </a:p>
          <a:p>
            <a:pPr indent="0" lvl="0" marL="0" rtl="0" algn="l">
              <a:lnSpc>
                <a:spcPct val="100000"/>
              </a:lnSpc>
              <a:spcBef>
                <a:spcPts val="1400"/>
              </a:spcBef>
              <a:spcAft>
                <a:spcPts val="0"/>
              </a:spcAft>
              <a:buSzPts val="2800"/>
              <a:buNone/>
            </a:pPr>
            <a:r>
              <a:t/>
            </a:r>
            <a:endParaRPr sz="2800"/>
          </a:p>
        </p:txBody>
      </p:sp>
      <p:sp>
        <p:nvSpPr>
          <p:cNvPr id="280" name="Google Shape;280;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1" name="Google Shape;281;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5" name="Shape 285"/>
        <p:cNvGrpSpPr/>
        <p:nvPr/>
      </p:nvGrpSpPr>
      <p:grpSpPr>
        <a:xfrm>
          <a:off x="0" y="0"/>
          <a:ext cx="0" cy="0"/>
          <a:chOff x="0" y="0"/>
          <a:chExt cx="0" cy="0"/>
        </a:xfrm>
      </p:grpSpPr>
      <p:sp>
        <p:nvSpPr>
          <p:cNvPr id="286" name="Google Shape;286;p25"/>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87" name="Google Shape;287;p25"/>
          <p:cNvSpPr txBox="1"/>
          <p:nvPr>
            <p:ph idx="1" type="body"/>
          </p:nvPr>
        </p:nvSpPr>
        <p:spPr>
          <a:xfrm>
            <a:off x="1024130" y="138604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materiality concept</a:t>
            </a:r>
            <a:endParaRPr/>
          </a:p>
          <a:p>
            <a:pPr indent="0" lvl="0" marL="0" rtl="0" algn="l">
              <a:lnSpc>
                <a:spcPct val="100000"/>
              </a:lnSpc>
              <a:spcBef>
                <a:spcPts val="1400"/>
              </a:spcBef>
              <a:spcAft>
                <a:spcPts val="0"/>
              </a:spcAft>
              <a:buSzPts val="2800"/>
              <a:buNone/>
            </a:pPr>
            <a:r>
              <a:rPr b="1" lang="en-GB" sz="2800"/>
              <a:t>Example:</a:t>
            </a:r>
            <a:endParaRPr/>
          </a:p>
          <a:p>
            <a:pPr indent="-177800" lvl="0" marL="91440" rtl="0" algn="l">
              <a:lnSpc>
                <a:spcPct val="100000"/>
              </a:lnSpc>
              <a:spcBef>
                <a:spcPts val="1400"/>
              </a:spcBef>
              <a:spcAft>
                <a:spcPts val="0"/>
              </a:spcAft>
              <a:buSzPts val="2800"/>
              <a:buFont typeface="Noto Sans Symbols"/>
              <a:buChar char="⮚"/>
            </a:pPr>
            <a:r>
              <a:rPr lang="en-GB" sz="2800"/>
              <a:t>If a business has a bank loan of $50,000 balance and a $55,000 balance on bank deposit account, it might well be regarded as a material misstatement if these two amounts were displayed on the balance sheet as ‘cash at bank $5,000’.  In other words, incorrect presentation may amount to material misstatement even if there is no monetary error.</a:t>
            </a:r>
            <a:endParaRPr/>
          </a:p>
        </p:txBody>
      </p:sp>
      <p:sp>
        <p:nvSpPr>
          <p:cNvPr id="288" name="Google Shape;288;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9" name="Google Shape;289;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3" name="Shape 293"/>
        <p:cNvGrpSpPr/>
        <p:nvPr/>
      </p:nvGrpSpPr>
      <p:grpSpPr>
        <a:xfrm>
          <a:off x="0" y="0"/>
          <a:ext cx="0" cy="0"/>
          <a:chOff x="0" y="0"/>
          <a:chExt cx="0" cy="0"/>
        </a:xfrm>
      </p:grpSpPr>
      <p:sp>
        <p:nvSpPr>
          <p:cNvPr id="294" name="Google Shape;294;p26"/>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295" name="Google Shape;295;p26"/>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historical cost concept: </a:t>
            </a:r>
            <a:endParaRPr/>
          </a:p>
          <a:p>
            <a:pPr indent="0" lvl="0" marL="0" rtl="0" algn="l">
              <a:lnSpc>
                <a:spcPct val="100000"/>
              </a:lnSpc>
              <a:spcBef>
                <a:spcPts val="1400"/>
              </a:spcBef>
              <a:spcAft>
                <a:spcPts val="0"/>
              </a:spcAft>
              <a:buSzPts val="2800"/>
              <a:buNone/>
            </a:pPr>
            <a:r>
              <a:rPr lang="en-GB" sz="2800"/>
              <a:t>A basic principle of accounting is that resources are normally stated in accounts at historical cost, i.e. at the amount that the business paid to acquire them.  An important advantage of this procedure is that the objectivity of accounts is maximized: there is usually objective, documentary evidence to prove the amount paid to purchase an asset or pay an expense. Historical cost means transactions are recorded at the cost when they occurred.</a:t>
            </a:r>
            <a:endParaRPr/>
          </a:p>
        </p:txBody>
      </p:sp>
      <p:sp>
        <p:nvSpPr>
          <p:cNvPr id="296" name="Google Shape;296;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7" name="Google Shape;297;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1" name="Shape 301"/>
        <p:cNvGrpSpPr/>
        <p:nvPr/>
      </p:nvGrpSpPr>
      <p:grpSpPr>
        <a:xfrm>
          <a:off x="0" y="0"/>
          <a:ext cx="0" cy="0"/>
          <a:chOff x="0" y="0"/>
          <a:chExt cx="0" cy="0"/>
        </a:xfrm>
      </p:grpSpPr>
      <p:sp>
        <p:nvSpPr>
          <p:cNvPr id="302" name="Google Shape;302;p27"/>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03" name="Google Shape;303;p27"/>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Objectivity (neutrality):</a:t>
            </a:r>
            <a:endParaRPr/>
          </a:p>
          <a:p>
            <a:pPr indent="0" lvl="0" marL="0" rtl="0" algn="l">
              <a:lnSpc>
                <a:spcPct val="100000"/>
              </a:lnSpc>
              <a:spcBef>
                <a:spcPts val="1400"/>
              </a:spcBef>
              <a:spcAft>
                <a:spcPts val="0"/>
              </a:spcAft>
              <a:buSzPts val="2800"/>
              <a:buNone/>
            </a:pPr>
            <a:r>
              <a:rPr lang="en-GB" sz="2800"/>
              <a:t>An accountant must show objectivity in his work.  This means he should try to strip his answers of any personal opinion or prejudice and should be as precise and as detailed as the situation warrants.  The result of this should be that any number of accountants will give the same answer independently of each other. Objectivity means that accountants must be free from bias.  They must adopt a neutral stance when analysing accounting data. </a:t>
            </a:r>
            <a:endParaRPr/>
          </a:p>
        </p:txBody>
      </p:sp>
      <p:sp>
        <p:nvSpPr>
          <p:cNvPr id="304" name="Google Shape;304;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5" name="Google Shape;305;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9" name="Shape 309"/>
        <p:cNvGrpSpPr/>
        <p:nvPr/>
      </p:nvGrpSpPr>
      <p:grpSpPr>
        <a:xfrm>
          <a:off x="0" y="0"/>
          <a:ext cx="0" cy="0"/>
          <a:chOff x="0" y="0"/>
          <a:chExt cx="0" cy="0"/>
        </a:xfrm>
      </p:grpSpPr>
      <p:sp>
        <p:nvSpPr>
          <p:cNvPr id="310" name="Google Shape;310;p28"/>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11" name="Google Shape;311;p28"/>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realization concept:</a:t>
            </a:r>
            <a:endParaRPr/>
          </a:p>
          <a:p>
            <a:pPr indent="0" lvl="0" marL="0" rtl="0" algn="l">
              <a:lnSpc>
                <a:spcPct val="100000"/>
              </a:lnSpc>
              <a:spcBef>
                <a:spcPts val="1400"/>
              </a:spcBef>
              <a:spcAft>
                <a:spcPts val="0"/>
              </a:spcAft>
              <a:buSzPts val="2800"/>
              <a:buNone/>
            </a:pPr>
            <a:r>
              <a:rPr lang="en-GB" sz="2800"/>
              <a:t>Revenue and profits are recognized when realized.  The concept states that revenue and profits are not anticipated but are recognized by inclusion in the income statement only when realized in the form of either cash or of other assets, the ultimate cash realization of which can be assessed with reasonable certainty.</a:t>
            </a:r>
            <a:endParaRPr/>
          </a:p>
        </p:txBody>
      </p:sp>
      <p:sp>
        <p:nvSpPr>
          <p:cNvPr id="312" name="Google Shape;312;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3" name="Google Shape;313;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7" name="Shape 317"/>
        <p:cNvGrpSpPr/>
        <p:nvPr/>
      </p:nvGrpSpPr>
      <p:grpSpPr>
        <a:xfrm>
          <a:off x="0" y="0"/>
          <a:ext cx="0" cy="0"/>
          <a:chOff x="0" y="0"/>
          <a:chExt cx="0" cy="0"/>
        </a:xfrm>
      </p:grpSpPr>
      <p:sp>
        <p:nvSpPr>
          <p:cNvPr id="318" name="Google Shape;318;p29"/>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19" name="Google Shape;319;p29"/>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Duality concept:</a:t>
            </a:r>
            <a:endParaRPr/>
          </a:p>
          <a:p>
            <a:pPr indent="0" lvl="0" marL="0" rtl="0" algn="l">
              <a:lnSpc>
                <a:spcPct val="100000"/>
              </a:lnSpc>
              <a:spcBef>
                <a:spcPts val="1400"/>
              </a:spcBef>
              <a:spcAft>
                <a:spcPts val="0"/>
              </a:spcAft>
              <a:buSzPts val="2800"/>
              <a:buNone/>
            </a:pPr>
            <a:r>
              <a:rPr lang="en-GB" sz="2800"/>
              <a:t>Every transaction has a two-fold effect in the accounts and is the basis of double entry bookkeeping. These principles hold that, the amount of assets in a business entity will always be equal to the amount of owner’s equity and creditor’s claim. This also follows that for every even that is recorded in the accounts affects at least two items or accounts i.e. for every debit transaction made in the books of accounts, there is a corresponding credit entry and vice-versa. </a:t>
            </a:r>
            <a:endParaRPr/>
          </a:p>
        </p:txBody>
      </p:sp>
      <p:sp>
        <p:nvSpPr>
          <p:cNvPr id="320" name="Google Shape;320;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1" name="Google Shape;321;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5" name="Shape 325"/>
        <p:cNvGrpSpPr/>
        <p:nvPr/>
      </p:nvGrpSpPr>
      <p:grpSpPr>
        <a:xfrm>
          <a:off x="0" y="0"/>
          <a:ext cx="0" cy="0"/>
          <a:chOff x="0" y="0"/>
          <a:chExt cx="0" cy="0"/>
        </a:xfrm>
      </p:grpSpPr>
      <p:sp>
        <p:nvSpPr>
          <p:cNvPr id="326" name="Google Shape;326;p30"/>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27" name="Google Shape;327;p30"/>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principle of substance over form:  </a:t>
            </a:r>
            <a:endParaRPr/>
          </a:p>
          <a:p>
            <a:pPr indent="0" lvl="0" marL="0" rtl="0" algn="l">
              <a:lnSpc>
                <a:spcPct val="100000"/>
              </a:lnSpc>
              <a:spcBef>
                <a:spcPts val="1400"/>
              </a:spcBef>
              <a:spcAft>
                <a:spcPts val="0"/>
              </a:spcAft>
              <a:buSzPts val="2800"/>
              <a:buNone/>
            </a:pPr>
            <a:r>
              <a:rPr lang="en-GB" sz="2800"/>
              <a:t>This principle states that transactions and other events are accounted for and presented in accordance with their substance and economic reality and not merely their legal form e.g. a non- current asset on hire purchase although is not legally owned by the enterprise until it is fully paid for, it is reflected in the accounts as an asset and depreciation provided for in the normal accounting way.</a:t>
            </a:r>
            <a:endParaRPr/>
          </a:p>
        </p:txBody>
      </p:sp>
      <p:sp>
        <p:nvSpPr>
          <p:cNvPr id="328" name="Google Shape;328;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9" name="Google Shape;329;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3" name="Shape 333"/>
        <p:cNvGrpSpPr/>
        <p:nvPr/>
      </p:nvGrpSpPr>
      <p:grpSpPr>
        <a:xfrm>
          <a:off x="0" y="0"/>
          <a:ext cx="0" cy="0"/>
          <a:chOff x="0" y="0"/>
          <a:chExt cx="0" cy="0"/>
        </a:xfrm>
      </p:grpSpPr>
      <p:sp>
        <p:nvSpPr>
          <p:cNvPr id="334" name="Google Shape;334;p31"/>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35" name="Google Shape;335;p31"/>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Bases</a:t>
            </a:r>
            <a:endParaRPr/>
          </a:p>
          <a:p>
            <a:pPr indent="0" lvl="0" marL="0" rtl="0" algn="l">
              <a:lnSpc>
                <a:spcPct val="100000"/>
              </a:lnSpc>
              <a:spcBef>
                <a:spcPts val="1400"/>
              </a:spcBef>
              <a:spcAft>
                <a:spcPts val="0"/>
              </a:spcAft>
              <a:buSzPts val="2400"/>
              <a:buNone/>
            </a:pPr>
            <a:r>
              <a:rPr lang="en-GB" sz="2400"/>
              <a:t>Bases are the methods that have been developed for expressing or applying fundamental accounting concepts to financial transactions and items.  Examples include:</a:t>
            </a:r>
            <a:endParaRPr/>
          </a:p>
          <a:p>
            <a:pPr indent="-152400" lvl="0" marL="91440" rtl="0" algn="l">
              <a:lnSpc>
                <a:spcPct val="100000"/>
              </a:lnSpc>
              <a:spcBef>
                <a:spcPts val="1400"/>
              </a:spcBef>
              <a:spcAft>
                <a:spcPts val="0"/>
              </a:spcAft>
              <a:buSzPts val="2400"/>
              <a:buFont typeface="Noto Sans Symbols"/>
              <a:buChar char="⮚"/>
            </a:pPr>
            <a:r>
              <a:rPr lang="en-GB" sz="2400"/>
              <a:t>Depreciation of Non-current Assets (e.g. by straight line or reducing balance method)</a:t>
            </a:r>
            <a:endParaRPr/>
          </a:p>
          <a:p>
            <a:pPr indent="-152400" lvl="0" marL="91440" rtl="0" algn="l">
              <a:lnSpc>
                <a:spcPct val="100000"/>
              </a:lnSpc>
              <a:spcBef>
                <a:spcPts val="1400"/>
              </a:spcBef>
              <a:spcAft>
                <a:spcPts val="0"/>
              </a:spcAft>
              <a:buSzPts val="2400"/>
              <a:buFont typeface="Noto Sans Symbols"/>
              <a:buChar char="⮚"/>
            </a:pPr>
            <a:r>
              <a:rPr lang="en-GB" sz="2400"/>
              <a:t>Treatment and amortization of intangible assets (patents and trade marks)</a:t>
            </a:r>
            <a:endParaRPr/>
          </a:p>
          <a:p>
            <a:pPr indent="-152400" lvl="0" marL="91440" rtl="0" algn="l">
              <a:lnSpc>
                <a:spcPct val="100000"/>
              </a:lnSpc>
              <a:spcBef>
                <a:spcPts val="1400"/>
              </a:spcBef>
              <a:spcAft>
                <a:spcPts val="0"/>
              </a:spcAft>
              <a:buSzPts val="2400"/>
              <a:buFont typeface="Noto Sans Symbols"/>
              <a:buChar char="⮚"/>
            </a:pPr>
            <a:r>
              <a:rPr lang="en-GB" sz="2400"/>
              <a:t>Stocks and work in progress (FIFO, LIFO and AVCO)</a:t>
            </a:r>
            <a:endParaRPr/>
          </a:p>
        </p:txBody>
      </p:sp>
      <p:sp>
        <p:nvSpPr>
          <p:cNvPr id="336" name="Google Shape;336;p3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7" name="Google Shape;337;p3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1" name="Shape 341"/>
        <p:cNvGrpSpPr/>
        <p:nvPr/>
      </p:nvGrpSpPr>
      <p:grpSpPr>
        <a:xfrm>
          <a:off x="0" y="0"/>
          <a:ext cx="0" cy="0"/>
          <a:chOff x="0" y="0"/>
          <a:chExt cx="0" cy="0"/>
        </a:xfrm>
      </p:grpSpPr>
      <p:sp>
        <p:nvSpPr>
          <p:cNvPr id="342" name="Google Shape;342;p32"/>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43" name="Google Shape;343;p32"/>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Policies</a:t>
            </a:r>
            <a:endParaRPr/>
          </a:p>
          <a:p>
            <a:pPr indent="0" lvl="0" marL="0" rtl="0" algn="l">
              <a:lnSpc>
                <a:spcPct val="100000"/>
              </a:lnSpc>
              <a:spcBef>
                <a:spcPts val="1400"/>
              </a:spcBef>
              <a:spcAft>
                <a:spcPts val="0"/>
              </a:spcAft>
              <a:buSzPts val="2800"/>
              <a:buNone/>
            </a:pPr>
            <a:r>
              <a:rPr lang="en-GB" sz="2800"/>
              <a:t>Accounting policies are the specific accounting bases judged by business enterprises to be the most appropriate to their circumstances and adopted by them for the purpose of preparing their financial accounts.</a:t>
            </a:r>
            <a:endParaRPr/>
          </a:p>
        </p:txBody>
      </p:sp>
      <p:sp>
        <p:nvSpPr>
          <p:cNvPr id="344" name="Google Shape;344;p3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5" name="Google Shape;345;p3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9" name="Shape 349"/>
        <p:cNvGrpSpPr/>
        <p:nvPr/>
      </p:nvGrpSpPr>
      <p:grpSpPr>
        <a:xfrm>
          <a:off x="0" y="0"/>
          <a:ext cx="0" cy="0"/>
          <a:chOff x="0" y="0"/>
          <a:chExt cx="0" cy="0"/>
        </a:xfrm>
      </p:grpSpPr>
      <p:sp>
        <p:nvSpPr>
          <p:cNvPr id="350" name="Google Shape;350;p33"/>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51" name="Google Shape;351;p33"/>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Accounting Conventions:</a:t>
            </a:r>
            <a:endParaRPr/>
          </a:p>
          <a:p>
            <a:pPr indent="0" lvl="0" marL="0" rtl="0" algn="l">
              <a:lnSpc>
                <a:spcPct val="100000"/>
              </a:lnSpc>
              <a:spcBef>
                <a:spcPts val="1400"/>
              </a:spcBef>
              <a:spcAft>
                <a:spcPts val="0"/>
              </a:spcAft>
              <a:buSzPts val="2800"/>
              <a:buNone/>
            </a:pPr>
            <a:r>
              <a:rPr lang="en-GB" sz="2800"/>
              <a:t>The term ‘convention’ is used to signify customs and traditions which have been used as a guide to the presentation of accounting statements. The accounting conventions dignify customs or traditions relating to accounting. Accounting conventions relate to the practical aspects of accounting while the concepts connote its postulates. The accounting conventions include:</a:t>
            </a:r>
            <a:endParaRPr/>
          </a:p>
        </p:txBody>
      </p:sp>
      <p:sp>
        <p:nvSpPr>
          <p:cNvPr id="352" name="Google Shape;352;p3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3" name="Google Shape;353;p3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7" name="Shape 357"/>
        <p:cNvGrpSpPr/>
        <p:nvPr/>
      </p:nvGrpSpPr>
      <p:grpSpPr>
        <a:xfrm>
          <a:off x="0" y="0"/>
          <a:ext cx="0" cy="0"/>
          <a:chOff x="0" y="0"/>
          <a:chExt cx="0" cy="0"/>
        </a:xfrm>
      </p:grpSpPr>
      <p:sp>
        <p:nvSpPr>
          <p:cNvPr id="358" name="Google Shape;358;p34"/>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59" name="Google Shape;359;p34"/>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Convention of full disclosure:</a:t>
            </a:r>
            <a:endParaRPr/>
          </a:p>
          <a:p>
            <a:pPr indent="0" lvl="0" marL="0" rtl="0" algn="l">
              <a:lnSpc>
                <a:spcPct val="100000"/>
              </a:lnSpc>
              <a:spcBef>
                <a:spcPts val="1400"/>
              </a:spcBef>
              <a:spcAft>
                <a:spcPts val="0"/>
              </a:spcAft>
              <a:buSzPts val="2800"/>
              <a:buNone/>
            </a:pPr>
            <a:r>
              <a:rPr lang="en-GB" sz="2800"/>
              <a:t>According to this convention, disclosure compels the accountant to report the realisable value of stock or marketable securities which calls for the details of each category of capital stock e.g. the par of stated value per share, the preference attached to this issue, the number of shares authorized and the number outstanding and any important information to the shareholders.</a:t>
            </a:r>
            <a:endParaRPr/>
          </a:p>
        </p:txBody>
      </p:sp>
      <p:sp>
        <p:nvSpPr>
          <p:cNvPr id="360" name="Google Shape;360;p3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1" name="Google Shape;361;p3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5" name="Shape 365"/>
        <p:cNvGrpSpPr/>
        <p:nvPr/>
      </p:nvGrpSpPr>
      <p:grpSpPr>
        <a:xfrm>
          <a:off x="0" y="0"/>
          <a:ext cx="0" cy="0"/>
          <a:chOff x="0" y="0"/>
          <a:chExt cx="0" cy="0"/>
        </a:xfrm>
      </p:grpSpPr>
      <p:sp>
        <p:nvSpPr>
          <p:cNvPr id="366" name="Google Shape;366;p35"/>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67" name="Google Shape;367;p35"/>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convention of Materiality:</a:t>
            </a:r>
            <a:endParaRPr/>
          </a:p>
          <a:p>
            <a:pPr indent="0" lvl="0" marL="0" rtl="0" algn="l">
              <a:lnSpc>
                <a:spcPct val="100000"/>
              </a:lnSpc>
              <a:spcBef>
                <a:spcPts val="1400"/>
              </a:spcBef>
              <a:spcAft>
                <a:spcPts val="0"/>
              </a:spcAft>
              <a:buSzPts val="2800"/>
              <a:buNone/>
            </a:pPr>
            <a:r>
              <a:rPr lang="en-GB" sz="2800"/>
              <a:t>Materiality refers to an information of which non-disclosure would vitiate the true and fair view of financial statements. According to this convention, the less important items or matters are left out from the records and are mentioned by a mere note or footnote in the statements while the important items must be captured accordingly. </a:t>
            </a:r>
            <a:endParaRPr/>
          </a:p>
        </p:txBody>
      </p:sp>
      <p:sp>
        <p:nvSpPr>
          <p:cNvPr id="368" name="Google Shape;368;p3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9" name="Google Shape;369;p3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3" name="Shape 373"/>
        <p:cNvGrpSpPr/>
        <p:nvPr/>
      </p:nvGrpSpPr>
      <p:grpSpPr>
        <a:xfrm>
          <a:off x="0" y="0"/>
          <a:ext cx="0" cy="0"/>
          <a:chOff x="0" y="0"/>
          <a:chExt cx="0" cy="0"/>
        </a:xfrm>
      </p:grpSpPr>
      <p:sp>
        <p:nvSpPr>
          <p:cNvPr id="374" name="Google Shape;374;p36"/>
          <p:cNvSpPr txBox="1"/>
          <p:nvPr>
            <p:ph type="title"/>
          </p:nvPr>
        </p:nvSpPr>
        <p:spPr>
          <a:xfrm>
            <a:off x="1024129" y="107545"/>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ACCOUNTING CONCEPTS AND CONVENTIONS</a:t>
            </a:r>
            <a:endParaRPr/>
          </a:p>
        </p:txBody>
      </p:sp>
      <p:sp>
        <p:nvSpPr>
          <p:cNvPr id="375" name="Google Shape;375;p36"/>
          <p:cNvSpPr txBox="1"/>
          <p:nvPr>
            <p:ph idx="1" type="body"/>
          </p:nvPr>
        </p:nvSpPr>
        <p:spPr>
          <a:xfrm>
            <a:off x="1024130" y="1607161"/>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GB" sz="2800"/>
              <a:t>The convention of Materiality:</a:t>
            </a:r>
            <a:endParaRPr/>
          </a:p>
          <a:p>
            <a:pPr indent="0" lvl="0" marL="0" rtl="0" algn="l">
              <a:lnSpc>
                <a:spcPct val="100000"/>
              </a:lnSpc>
              <a:spcBef>
                <a:spcPts val="1400"/>
              </a:spcBef>
              <a:spcAft>
                <a:spcPts val="0"/>
              </a:spcAft>
              <a:buSzPts val="2800"/>
              <a:buNone/>
            </a:pPr>
            <a:r>
              <a:rPr lang="en-GB" sz="2800"/>
              <a:t>Giving examples, loss to a business arising from the change of depreciation policy of a company is so material that a profit which could have been was converted into a loss by the fact of changing the depreciation policy of the entity and hence must be documented in the important sections of financial statements as opposed to a a debt of $50 being left out in the records from a sum of $150,000 total debts. This is immaterial (0.03%) of the total debts and can not change a loss to profit or a profit into a loss.</a:t>
            </a:r>
            <a:endParaRPr/>
          </a:p>
        </p:txBody>
      </p:sp>
      <p:sp>
        <p:nvSpPr>
          <p:cNvPr id="376" name="Google Shape;376;p3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7" name="Google Shape;377;p3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1" name="Shape 381"/>
        <p:cNvGrpSpPr/>
        <p:nvPr/>
      </p:nvGrpSpPr>
      <p:grpSpPr>
        <a:xfrm>
          <a:off x="0" y="0"/>
          <a:ext cx="0" cy="0"/>
          <a:chOff x="0" y="0"/>
          <a:chExt cx="0" cy="0"/>
        </a:xfrm>
      </p:grpSpPr>
      <p:sp>
        <p:nvSpPr>
          <p:cNvPr id="382" name="Google Shape;382;p37"/>
          <p:cNvSpPr txBox="1"/>
          <p:nvPr>
            <p:ph type="title"/>
          </p:nvPr>
        </p:nvSpPr>
        <p:spPr>
          <a:xfrm>
            <a:off x="1024128" y="585216"/>
            <a:ext cx="6066818"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QUALITIES OF GOOD ACCOUNTING INFORMATION </a:t>
            </a:r>
            <a:endParaRPr/>
          </a:p>
        </p:txBody>
      </p:sp>
      <p:sp>
        <p:nvSpPr>
          <p:cNvPr id="383" name="Google Shape;383;p37"/>
          <p:cNvSpPr txBox="1"/>
          <p:nvPr>
            <p:ph idx="1" type="body"/>
          </p:nvPr>
        </p:nvSpPr>
        <p:spPr>
          <a:xfrm>
            <a:off x="1024128" y="2286000"/>
            <a:ext cx="6066818" cy="4023360"/>
          </a:xfrm>
          <a:prstGeom prst="rect">
            <a:avLst/>
          </a:prstGeom>
          <a:noFill/>
          <a:ln>
            <a:noFill/>
          </a:ln>
        </p:spPr>
        <p:txBody>
          <a:bodyPr anchorCtr="0" anchor="t" bIns="45700" lIns="45700" spcFirstLastPara="1" rIns="45700" wrap="square" tIns="45700">
            <a:normAutofit/>
          </a:bodyPr>
          <a:lstStyle/>
          <a:p>
            <a:pPr indent="0" lvl="0" marL="0" rtl="0" algn="l">
              <a:lnSpc>
                <a:spcPct val="100000"/>
              </a:lnSpc>
              <a:spcBef>
                <a:spcPts val="0"/>
              </a:spcBef>
              <a:spcAft>
                <a:spcPts val="0"/>
              </a:spcAft>
              <a:buSzPts val="2200"/>
              <a:buNone/>
            </a:pPr>
            <a:r>
              <a:rPr lang="en-GB"/>
              <a:t>These are the attributes that makes the information provided in the financial statements to be useful to the users. There are four principal useful qualitative characteristics i.e. </a:t>
            </a:r>
            <a:endParaRPr/>
          </a:p>
          <a:p>
            <a:pPr indent="-457200" lvl="0" marL="457200" rtl="0" algn="l">
              <a:lnSpc>
                <a:spcPct val="100000"/>
              </a:lnSpc>
              <a:spcBef>
                <a:spcPts val="1400"/>
              </a:spcBef>
              <a:spcAft>
                <a:spcPts val="0"/>
              </a:spcAft>
              <a:buSzPts val="2200"/>
              <a:buFont typeface="Twentieth Century"/>
              <a:buAutoNum type="arabicPeriod"/>
            </a:pPr>
            <a:r>
              <a:rPr lang="en-GB"/>
              <a:t>Understandability  </a:t>
            </a:r>
            <a:endParaRPr/>
          </a:p>
          <a:p>
            <a:pPr indent="-457200" lvl="0" marL="457200" rtl="0" algn="l">
              <a:lnSpc>
                <a:spcPct val="100000"/>
              </a:lnSpc>
              <a:spcBef>
                <a:spcPts val="1400"/>
              </a:spcBef>
              <a:spcAft>
                <a:spcPts val="0"/>
              </a:spcAft>
              <a:buSzPts val="2200"/>
              <a:buFont typeface="Twentieth Century"/>
              <a:buAutoNum type="arabicPeriod"/>
            </a:pPr>
            <a:r>
              <a:rPr lang="en-GB"/>
              <a:t>Relevance  </a:t>
            </a:r>
            <a:endParaRPr/>
          </a:p>
          <a:p>
            <a:pPr indent="-457200" lvl="0" marL="457200" rtl="0" algn="l">
              <a:lnSpc>
                <a:spcPct val="100000"/>
              </a:lnSpc>
              <a:spcBef>
                <a:spcPts val="1400"/>
              </a:spcBef>
              <a:spcAft>
                <a:spcPts val="0"/>
              </a:spcAft>
              <a:buSzPts val="2200"/>
              <a:buFont typeface="Twentieth Century"/>
              <a:buAutoNum type="arabicPeriod"/>
            </a:pPr>
            <a:r>
              <a:rPr lang="en-GB"/>
              <a:t>Reliability  </a:t>
            </a:r>
            <a:endParaRPr/>
          </a:p>
          <a:p>
            <a:pPr indent="-457200" lvl="0" marL="457200" rtl="0" algn="l">
              <a:lnSpc>
                <a:spcPct val="100000"/>
              </a:lnSpc>
              <a:spcBef>
                <a:spcPts val="1400"/>
              </a:spcBef>
              <a:spcAft>
                <a:spcPts val="0"/>
              </a:spcAft>
              <a:buSzPts val="2200"/>
              <a:buFont typeface="Twentieth Century"/>
              <a:buAutoNum type="arabicPeriod"/>
            </a:pPr>
            <a:r>
              <a:rPr lang="en-GB"/>
              <a:t>Comparability </a:t>
            </a:r>
            <a:endParaRPr/>
          </a:p>
        </p:txBody>
      </p:sp>
      <p:pic>
        <p:nvPicPr>
          <p:cNvPr descr="A 3D pattern of ring shapes connected by lines" id="384" name="Google Shape;384;p37"/>
          <p:cNvPicPr preferRelativeResize="0"/>
          <p:nvPr/>
        </p:nvPicPr>
        <p:blipFill rotWithShape="1">
          <a:blip r:embed="rId3">
            <a:alphaModFix/>
          </a:blip>
          <a:srcRect b="0" l="14611" r="47334" t="0"/>
          <a:stretch/>
        </p:blipFill>
        <p:spPr>
          <a:xfrm>
            <a:off x="7552266" y="10"/>
            <a:ext cx="4639733" cy="685799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8" name="Shape 388"/>
        <p:cNvGrpSpPr/>
        <p:nvPr/>
      </p:nvGrpSpPr>
      <p:grpSpPr>
        <a:xfrm>
          <a:off x="0" y="0"/>
          <a:ext cx="0" cy="0"/>
          <a:chOff x="0" y="0"/>
          <a:chExt cx="0" cy="0"/>
        </a:xfrm>
      </p:grpSpPr>
      <p:sp>
        <p:nvSpPr>
          <p:cNvPr id="389" name="Google Shape;389;p38"/>
          <p:cNvSpPr txBox="1"/>
          <p:nvPr>
            <p:ph type="title"/>
          </p:nvPr>
        </p:nvSpPr>
        <p:spPr>
          <a:xfrm>
            <a:off x="1024127" y="0"/>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QUALITIES OF GOOD ACCOUNTING INFORMATION </a:t>
            </a:r>
            <a:endParaRPr/>
          </a:p>
        </p:txBody>
      </p:sp>
      <p:sp>
        <p:nvSpPr>
          <p:cNvPr id="390" name="Google Shape;390;p38"/>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GB" sz="2800">
                <a:latin typeface="Twentieth Century"/>
                <a:ea typeface="Twentieth Century"/>
                <a:cs typeface="Twentieth Century"/>
                <a:sym typeface="Twentieth Century"/>
              </a:rPr>
              <a:t>Understandability  </a:t>
            </a:r>
            <a:endParaRPr/>
          </a:p>
          <a:p>
            <a:pPr indent="0" lvl="0" marL="90170" rtl="0" algn="just">
              <a:lnSpc>
                <a:spcPct val="90000"/>
              </a:lnSpc>
              <a:spcBef>
                <a:spcPts val="1400"/>
              </a:spcBef>
              <a:spcAft>
                <a:spcPts val="0"/>
              </a:spcAft>
              <a:buSzPts val="2800"/>
              <a:buNone/>
            </a:pPr>
            <a:r>
              <a:rPr lang="en-GB" sz="2800">
                <a:latin typeface="Twentieth Century"/>
                <a:ea typeface="Twentieth Century"/>
                <a:cs typeface="Twentieth Century"/>
                <a:sym typeface="Twentieth Century"/>
              </a:rPr>
              <a:t>An essential quality of the information provided in the financial statements is that it should be readily understandable by the users. For this purpose, users are assumed to have a reasonable a reasonable knowledge of business and economic activities and that they have the willingness to study the information with reasonable diligence. </a:t>
            </a:r>
            <a:endParaRPr sz="2000">
              <a:latin typeface="Garamond"/>
              <a:ea typeface="Garamond"/>
              <a:cs typeface="Garamond"/>
              <a:sym typeface="Garamond"/>
            </a:endParaRPr>
          </a:p>
        </p:txBody>
      </p:sp>
      <p:sp>
        <p:nvSpPr>
          <p:cNvPr id="391" name="Google Shape;391;p3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2" name="Google Shape;392;p3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6" name="Shape 396"/>
        <p:cNvGrpSpPr/>
        <p:nvPr/>
      </p:nvGrpSpPr>
      <p:grpSpPr>
        <a:xfrm>
          <a:off x="0" y="0"/>
          <a:ext cx="0" cy="0"/>
          <a:chOff x="0" y="0"/>
          <a:chExt cx="0" cy="0"/>
        </a:xfrm>
      </p:grpSpPr>
      <p:sp>
        <p:nvSpPr>
          <p:cNvPr id="397" name="Google Shape;397;p39"/>
          <p:cNvSpPr txBox="1"/>
          <p:nvPr>
            <p:ph type="title"/>
          </p:nvPr>
        </p:nvSpPr>
        <p:spPr>
          <a:xfrm>
            <a:off x="1024127" y="0"/>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QUALITIES OF GOOD ACCOUNTING INFORMATION </a:t>
            </a:r>
            <a:endParaRPr/>
          </a:p>
        </p:txBody>
      </p:sp>
      <p:sp>
        <p:nvSpPr>
          <p:cNvPr id="398" name="Google Shape;398;p39"/>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GB" sz="2800">
                <a:latin typeface="Twentieth Century"/>
                <a:ea typeface="Twentieth Century"/>
                <a:cs typeface="Twentieth Century"/>
                <a:sym typeface="Twentieth Century"/>
              </a:rPr>
              <a:t>Relevance  </a:t>
            </a:r>
            <a:endParaRPr/>
          </a:p>
          <a:p>
            <a:pPr indent="0" lvl="0" marL="90170" rtl="0" algn="just">
              <a:lnSpc>
                <a:spcPct val="90000"/>
              </a:lnSpc>
              <a:spcBef>
                <a:spcPts val="1400"/>
              </a:spcBef>
              <a:spcAft>
                <a:spcPts val="0"/>
              </a:spcAft>
              <a:buSzPts val="2800"/>
              <a:buNone/>
            </a:pPr>
            <a:r>
              <a:rPr lang="en-GB" sz="2800">
                <a:latin typeface="Twentieth Century"/>
                <a:ea typeface="Twentieth Century"/>
                <a:cs typeface="Twentieth Century"/>
                <a:sym typeface="Twentieth Century"/>
              </a:rPr>
              <a:t>For information to be useful it must be relevant to the decision-making needs of the users. Information has the quality of relevance if it influences the economic decisions of the users by helping them to evaluate the past, present or future events or in confirming and correcting their past evaluation. </a:t>
            </a:r>
            <a:endParaRPr sz="2000">
              <a:latin typeface="Garamond"/>
              <a:ea typeface="Garamond"/>
              <a:cs typeface="Garamond"/>
              <a:sym typeface="Garamond"/>
            </a:endParaRPr>
          </a:p>
        </p:txBody>
      </p:sp>
      <p:sp>
        <p:nvSpPr>
          <p:cNvPr id="399" name="Google Shape;399;p3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0" name="Google Shape;400;p3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4" name="Shape 404"/>
        <p:cNvGrpSpPr/>
        <p:nvPr/>
      </p:nvGrpSpPr>
      <p:grpSpPr>
        <a:xfrm>
          <a:off x="0" y="0"/>
          <a:ext cx="0" cy="0"/>
          <a:chOff x="0" y="0"/>
          <a:chExt cx="0" cy="0"/>
        </a:xfrm>
      </p:grpSpPr>
      <p:sp>
        <p:nvSpPr>
          <p:cNvPr id="405" name="Google Shape;405;p40"/>
          <p:cNvSpPr txBox="1"/>
          <p:nvPr>
            <p:ph type="title"/>
          </p:nvPr>
        </p:nvSpPr>
        <p:spPr>
          <a:xfrm>
            <a:off x="1024127" y="0"/>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QUALITIES OF GOOD ACCOUNTING INFORMATION </a:t>
            </a:r>
            <a:endParaRPr/>
          </a:p>
        </p:txBody>
      </p:sp>
      <p:sp>
        <p:nvSpPr>
          <p:cNvPr id="406" name="Google Shape;406;p40"/>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GB" sz="2800">
                <a:latin typeface="Twentieth Century"/>
                <a:ea typeface="Twentieth Century"/>
                <a:cs typeface="Twentieth Century"/>
                <a:sym typeface="Twentieth Century"/>
              </a:rPr>
              <a:t> Reliability  </a:t>
            </a:r>
            <a:endParaRPr/>
          </a:p>
          <a:p>
            <a:pPr indent="0" lvl="0" marL="90170" rtl="0" algn="just">
              <a:lnSpc>
                <a:spcPct val="90000"/>
              </a:lnSpc>
              <a:spcBef>
                <a:spcPts val="1400"/>
              </a:spcBef>
              <a:spcAft>
                <a:spcPts val="0"/>
              </a:spcAft>
              <a:buSzPts val="2800"/>
              <a:buNone/>
            </a:pPr>
            <a:r>
              <a:rPr lang="en-GB" sz="2800">
                <a:latin typeface="Twentieth Century"/>
                <a:ea typeface="Twentieth Century"/>
                <a:cs typeface="Twentieth Century"/>
                <a:sym typeface="Twentieth Century"/>
              </a:rPr>
              <a:t>To be useful, information must be reliable. Information has the quality of reliability when it is free from material error and bias and it can be depended upon by the users to represent faithfully what it either purports to represents or what it could reasonably be expected to represent. The information may be relevant but so unreliable in nature or its representation and its recognition may be potentially misleading. The following are the elements of reliable financial statements. </a:t>
            </a:r>
            <a:endParaRPr sz="2000">
              <a:latin typeface="Garamond"/>
              <a:ea typeface="Garamond"/>
              <a:cs typeface="Garamond"/>
              <a:sym typeface="Garamond"/>
            </a:endParaRPr>
          </a:p>
        </p:txBody>
      </p:sp>
      <p:sp>
        <p:nvSpPr>
          <p:cNvPr id="407" name="Google Shape;407;p4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8" name="Google Shape;408;p4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2" name="Shape 412"/>
        <p:cNvGrpSpPr/>
        <p:nvPr/>
      </p:nvGrpSpPr>
      <p:grpSpPr>
        <a:xfrm>
          <a:off x="0" y="0"/>
          <a:ext cx="0" cy="0"/>
          <a:chOff x="0" y="0"/>
          <a:chExt cx="0" cy="0"/>
        </a:xfrm>
      </p:grpSpPr>
      <p:sp>
        <p:nvSpPr>
          <p:cNvPr id="413" name="Google Shape;413;p41"/>
          <p:cNvSpPr txBox="1"/>
          <p:nvPr>
            <p:ph type="title"/>
          </p:nvPr>
        </p:nvSpPr>
        <p:spPr>
          <a:xfrm>
            <a:off x="1024127" y="0"/>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QUALITIES OF GOOD ACCOUNTING INFORMATION </a:t>
            </a:r>
            <a:endParaRPr/>
          </a:p>
        </p:txBody>
      </p:sp>
      <p:sp>
        <p:nvSpPr>
          <p:cNvPr id="414" name="Google Shape;414;p41"/>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GB" sz="2800">
                <a:latin typeface="Twentieth Century"/>
                <a:ea typeface="Twentieth Century"/>
                <a:cs typeface="Twentieth Century"/>
                <a:sym typeface="Twentieth Century"/>
              </a:rPr>
              <a:t> Reliability  </a:t>
            </a:r>
            <a:endParaRPr/>
          </a:p>
          <a:p>
            <a:pPr indent="-457200" lvl="0" marL="547370" rtl="0" algn="just">
              <a:lnSpc>
                <a:spcPct val="90000"/>
              </a:lnSpc>
              <a:spcBef>
                <a:spcPts val="1400"/>
              </a:spcBef>
              <a:spcAft>
                <a:spcPts val="0"/>
              </a:spcAft>
              <a:buSzPts val="2800"/>
              <a:buFont typeface="Noto Sans Symbols"/>
              <a:buChar char="⮚"/>
            </a:pPr>
            <a:r>
              <a:rPr b="1" lang="en-GB" sz="2800">
                <a:latin typeface="Twentieth Century"/>
                <a:ea typeface="Twentieth Century"/>
                <a:cs typeface="Twentieth Century"/>
                <a:sym typeface="Twentieth Century"/>
              </a:rPr>
              <a:t>Faithful representation </a:t>
            </a:r>
            <a:r>
              <a:rPr lang="en-GB" sz="2800">
                <a:latin typeface="Twentieth Century"/>
                <a:ea typeface="Twentieth Century"/>
                <a:cs typeface="Twentieth Century"/>
                <a:sym typeface="Twentieth Century"/>
              </a:rPr>
              <a:t>- To be useful, information must faithfully represent transactions and other events it either purports to represent or could reasonably be expected to represent.  </a:t>
            </a:r>
            <a:endParaRPr/>
          </a:p>
          <a:p>
            <a:pPr indent="-457200" lvl="0" marL="547370" rtl="0" algn="just">
              <a:lnSpc>
                <a:spcPct val="90000"/>
              </a:lnSpc>
              <a:spcBef>
                <a:spcPts val="1400"/>
              </a:spcBef>
              <a:spcAft>
                <a:spcPts val="0"/>
              </a:spcAft>
              <a:buSzPts val="2800"/>
              <a:buFont typeface="Noto Sans Symbols"/>
              <a:buChar char="⮚"/>
            </a:pPr>
            <a:r>
              <a:rPr b="1" lang="en-GB" sz="2800">
                <a:latin typeface="Twentieth Century"/>
                <a:ea typeface="Twentieth Century"/>
                <a:cs typeface="Twentieth Century"/>
                <a:sym typeface="Twentieth Century"/>
              </a:rPr>
              <a:t>Substance over form- </a:t>
            </a:r>
            <a:r>
              <a:rPr lang="en-GB" sz="2800">
                <a:latin typeface="Twentieth Century"/>
                <a:ea typeface="Twentieth Century"/>
                <a:cs typeface="Twentieth Century"/>
                <a:sym typeface="Twentieth Century"/>
              </a:rPr>
              <a:t>If information is to represent faithfully the transactions and other events that it purports to represent, it is necessary that they are accounted for and represented in accordance with their substance and economic reality and not merely their legal form e.g. assets acquired on hire purchase transactions </a:t>
            </a:r>
            <a:endParaRPr sz="2000">
              <a:latin typeface="Garamond"/>
              <a:ea typeface="Garamond"/>
              <a:cs typeface="Garamond"/>
              <a:sym typeface="Garamond"/>
            </a:endParaRPr>
          </a:p>
        </p:txBody>
      </p:sp>
      <p:sp>
        <p:nvSpPr>
          <p:cNvPr id="415" name="Google Shape;415;p4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6" name="Google Shape;416;p4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0" name="Shape 420"/>
        <p:cNvGrpSpPr/>
        <p:nvPr/>
      </p:nvGrpSpPr>
      <p:grpSpPr>
        <a:xfrm>
          <a:off x="0" y="0"/>
          <a:ext cx="0" cy="0"/>
          <a:chOff x="0" y="0"/>
          <a:chExt cx="0" cy="0"/>
        </a:xfrm>
      </p:grpSpPr>
      <p:sp>
        <p:nvSpPr>
          <p:cNvPr id="421" name="Google Shape;421;p42"/>
          <p:cNvSpPr txBox="1"/>
          <p:nvPr>
            <p:ph type="title"/>
          </p:nvPr>
        </p:nvSpPr>
        <p:spPr>
          <a:xfrm>
            <a:off x="1024127" y="0"/>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QUALITIES OF GOOD ACCOUNTING INFORMATION </a:t>
            </a:r>
            <a:endParaRPr/>
          </a:p>
        </p:txBody>
      </p:sp>
      <p:sp>
        <p:nvSpPr>
          <p:cNvPr id="422" name="Google Shape;422;p42"/>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GB" sz="2800">
                <a:latin typeface="Twentieth Century"/>
                <a:ea typeface="Twentieth Century"/>
                <a:cs typeface="Twentieth Century"/>
                <a:sym typeface="Twentieth Century"/>
              </a:rPr>
              <a:t> Reliability  </a:t>
            </a:r>
            <a:endParaRPr/>
          </a:p>
          <a:p>
            <a:pPr indent="-457200" lvl="0" marL="547370" rtl="0" algn="just">
              <a:lnSpc>
                <a:spcPct val="90000"/>
              </a:lnSpc>
              <a:spcBef>
                <a:spcPts val="1400"/>
              </a:spcBef>
              <a:spcAft>
                <a:spcPts val="0"/>
              </a:spcAft>
              <a:buSzPts val="2800"/>
              <a:buFont typeface="Noto Sans Symbols"/>
              <a:buChar char="⮚"/>
            </a:pPr>
            <a:r>
              <a:rPr lang="en-GB" sz="2800">
                <a:latin typeface="Twentieth Century"/>
                <a:ea typeface="Twentieth Century"/>
                <a:cs typeface="Twentieth Century"/>
                <a:sym typeface="Twentieth Century"/>
              </a:rPr>
              <a:t>Neutrality - To be reliable, the information contained in the financial statements must be neutral i.e. free from bias. Financial statements are not neutral if by their selection or presentation of the information they influence the decision making or judgments in order to achieve a predetermined result or outcome.  </a:t>
            </a:r>
            <a:endParaRPr/>
          </a:p>
        </p:txBody>
      </p:sp>
      <p:sp>
        <p:nvSpPr>
          <p:cNvPr id="423" name="Google Shape;423;p4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4" name="Google Shape;424;p4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8" name="Shape 428"/>
        <p:cNvGrpSpPr/>
        <p:nvPr/>
      </p:nvGrpSpPr>
      <p:grpSpPr>
        <a:xfrm>
          <a:off x="0" y="0"/>
          <a:ext cx="0" cy="0"/>
          <a:chOff x="0" y="0"/>
          <a:chExt cx="0" cy="0"/>
        </a:xfrm>
      </p:grpSpPr>
      <p:sp>
        <p:nvSpPr>
          <p:cNvPr id="429" name="Google Shape;429;p43"/>
          <p:cNvSpPr txBox="1"/>
          <p:nvPr>
            <p:ph type="title"/>
          </p:nvPr>
        </p:nvSpPr>
        <p:spPr>
          <a:xfrm>
            <a:off x="1024127" y="0"/>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QUALITIES OF GOOD ACCOUNTING INFORMATION </a:t>
            </a:r>
            <a:endParaRPr/>
          </a:p>
        </p:txBody>
      </p:sp>
      <p:sp>
        <p:nvSpPr>
          <p:cNvPr id="430" name="Google Shape;430;p43"/>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GB" sz="2800">
                <a:latin typeface="Twentieth Century"/>
                <a:ea typeface="Twentieth Century"/>
                <a:cs typeface="Twentieth Century"/>
                <a:sym typeface="Twentieth Century"/>
              </a:rPr>
              <a:t> Reliability  </a:t>
            </a:r>
            <a:endParaRPr/>
          </a:p>
          <a:p>
            <a:pPr indent="-457200" lvl="0" marL="547370" rtl="0" algn="just">
              <a:lnSpc>
                <a:spcPct val="90000"/>
              </a:lnSpc>
              <a:spcBef>
                <a:spcPts val="1400"/>
              </a:spcBef>
              <a:spcAft>
                <a:spcPts val="0"/>
              </a:spcAft>
              <a:buSzPts val="2800"/>
              <a:buFont typeface="Noto Sans Symbols"/>
              <a:buChar char="⮚"/>
            </a:pPr>
            <a:r>
              <a:rPr b="1" lang="en-GB" sz="2800">
                <a:latin typeface="Twentieth Century"/>
                <a:ea typeface="Twentieth Century"/>
                <a:cs typeface="Twentieth Century"/>
                <a:sym typeface="Twentieth Century"/>
              </a:rPr>
              <a:t>Prudence-</a:t>
            </a:r>
            <a:r>
              <a:rPr lang="en-GB" sz="2800">
                <a:latin typeface="Twentieth Century"/>
                <a:ea typeface="Twentieth Century"/>
                <a:cs typeface="Twentieth Century"/>
                <a:sym typeface="Twentieth Century"/>
              </a:rPr>
              <a:t> For information to be reliable it has to contend with the uncertainties that inevitably surround many events, transactions and circumstances e.g. collectability of doubtful debts, probable useful life of plant and machinery etc. Such uncertainties should be recognized by disclosure of their nature and extents by the exercise of the prudence concept which is the inclusion of a degree of caution in the exercise of judgments needed in making estimates. </a:t>
            </a:r>
            <a:endParaRPr sz="2000">
              <a:latin typeface="Garamond"/>
              <a:ea typeface="Garamond"/>
              <a:cs typeface="Garamond"/>
              <a:sym typeface="Garamond"/>
            </a:endParaRPr>
          </a:p>
        </p:txBody>
      </p:sp>
      <p:sp>
        <p:nvSpPr>
          <p:cNvPr id="431" name="Google Shape;431;p4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2" name="Google Shape;432;p4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6" name="Shape 436"/>
        <p:cNvGrpSpPr/>
        <p:nvPr/>
      </p:nvGrpSpPr>
      <p:grpSpPr>
        <a:xfrm>
          <a:off x="0" y="0"/>
          <a:ext cx="0" cy="0"/>
          <a:chOff x="0" y="0"/>
          <a:chExt cx="0" cy="0"/>
        </a:xfrm>
      </p:grpSpPr>
      <p:sp>
        <p:nvSpPr>
          <p:cNvPr id="437" name="Google Shape;437;p44"/>
          <p:cNvSpPr txBox="1"/>
          <p:nvPr>
            <p:ph type="title"/>
          </p:nvPr>
        </p:nvSpPr>
        <p:spPr>
          <a:xfrm>
            <a:off x="1024127" y="0"/>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QUALITIES OF GOOD ACCOUNTING INFORMATION </a:t>
            </a:r>
            <a:endParaRPr/>
          </a:p>
        </p:txBody>
      </p:sp>
      <p:sp>
        <p:nvSpPr>
          <p:cNvPr id="438" name="Google Shape;438;p44"/>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GB" sz="2800">
                <a:latin typeface="Twentieth Century"/>
                <a:ea typeface="Twentieth Century"/>
                <a:cs typeface="Twentieth Century"/>
                <a:sym typeface="Twentieth Century"/>
              </a:rPr>
              <a:t> Reliability  </a:t>
            </a:r>
            <a:endParaRPr/>
          </a:p>
          <a:p>
            <a:pPr indent="-457200" lvl="0" marL="547370" rtl="0" algn="just">
              <a:lnSpc>
                <a:spcPct val="90000"/>
              </a:lnSpc>
              <a:spcBef>
                <a:spcPts val="1400"/>
              </a:spcBef>
              <a:spcAft>
                <a:spcPts val="0"/>
              </a:spcAft>
              <a:buSzPts val="2800"/>
              <a:buFont typeface="Noto Sans Symbols"/>
              <a:buChar char="⮚"/>
            </a:pPr>
            <a:r>
              <a:rPr b="1" lang="en-GB" sz="2800">
                <a:latin typeface="Twentieth Century"/>
                <a:ea typeface="Twentieth Century"/>
                <a:cs typeface="Twentieth Century"/>
                <a:sym typeface="Twentieth Century"/>
              </a:rPr>
              <a:t>Completeness</a:t>
            </a:r>
            <a:r>
              <a:rPr lang="en-GB" sz="2800">
                <a:latin typeface="Twentieth Century"/>
                <a:ea typeface="Twentieth Century"/>
                <a:cs typeface="Twentieth Century"/>
                <a:sym typeface="Twentieth Century"/>
              </a:rPr>
              <a:t> - To be reliable, the financial statements must be complete within the boundaries of materiality and cost. An omission can cause information to be false or misleading and therefore unreliable and deficient in terms of relevance. </a:t>
            </a:r>
            <a:endParaRPr sz="2000">
              <a:latin typeface="Garamond"/>
              <a:ea typeface="Garamond"/>
              <a:cs typeface="Garamond"/>
              <a:sym typeface="Garamond"/>
            </a:endParaRPr>
          </a:p>
        </p:txBody>
      </p:sp>
      <p:sp>
        <p:nvSpPr>
          <p:cNvPr id="439" name="Google Shape;439;p4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0" name="Google Shape;440;p4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4" name="Shape 444"/>
        <p:cNvGrpSpPr/>
        <p:nvPr/>
      </p:nvGrpSpPr>
      <p:grpSpPr>
        <a:xfrm>
          <a:off x="0" y="0"/>
          <a:ext cx="0" cy="0"/>
          <a:chOff x="0" y="0"/>
          <a:chExt cx="0" cy="0"/>
        </a:xfrm>
      </p:grpSpPr>
      <p:sp>
        <p:nvSpPr>
          <p:cNvPr id="445" name="Google Shape;445;p45"/>
          <p:cNvSpPr txBox="1"/>
          <p:nvPr>
            <p:ph type="title"/>
          </p:nvPr>
        </p:nvSpPr>
        <p:spPr>
          <a:xfrm>
            <a:off x="1024127" y="0"/>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QUALITIES OF GOOD ACCOUNTING INFORMATION </a:t>
            </a:r>
            <a:endParaRPr/>
          </a:p>
        </p:txBody>
      </p:sp>
      <p:sp>
        <p:nvSpPr>
          <p:cNvPr id="446" name="Google Shape;446;p45"/>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GB" sz="2800">
                <a:latin typeface="Twentieth Century"/>
                <a:ea typeface="Twentieth Century"/>
                <a:cs typeface="Twentieth Century"/>
                <a:sym typeface="Twentieth Century"/>
              </a:rPr>
              <a:t>Comparability  </a:t>
            </a:r>
            <a:endParaRPr/>
          </a:p>
          <a:p>
            <a:pPr indent="0" lvl="0" marL="90170" rtl="0" algn="just">
              <a:lnSpc>
                <a:spcPct val="90000"/>
              </a:lnSpc>
              <a:spcBef>
                <a:spcPts val="1400"/>
              </a:spcBef>
              <a:spcAft>
                <a:spcPts val="0"/>
              </a:spcAft>
              <a:buSzPts val="2800"/>
              <a:buNone/>
            </a:pPr>
            <a:r>
              <a:rPr lang="en-GB" sz="2800">
                <a:latin typeface="Twentieth Century"/>
                <a:ea typeface="Twentieth Century"/>
                <a:cs typeface="Twentieth Century"/>
                <a:sym typeface="Twentieth Century"/>
              </a:rPr>
              <a:t>Users must be able to compare the financial statements of an entity over time. This is in order to identify trends in its financial position and performance. They must be able to compare the financial statements of different entities in order to evaluate their relative financial position, performance and changes in their financial performance. </a:t>
            </a:r>
            <a:endParaRPr sz="2000">
              <a:latin typeface="Garamond"/>
              <a:ea typeface="Garamond"/>
              <a:cs typeface="Garamond"/>
              <a:sym typeface="Garamond"/>
            </a:endParaRPr>
          </a:p>
        </p:txBody>
      </p:sp>
      <p:sp>
        <p:nvSpPr>
          <p:cNvPr id="447" name="Google Shape;447;p4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8" name="Google Shape;448;p4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452" name="Shape 452"/>
        <p:cNvGrpSpPr/>
        <p:nvPr/>
      </p:nvGrpSpPr>
      <p:grpSpPr>
        <a:xfrm>
          <a:off x="0" y="0"/>
          <a:ext cx="0" cy="0"/>
          <a:chOff x="0" y="0"/>
          <a:chExt cx="0" cy="0"/>
        </a:xfrm>
      </p:grpSpPr>
      <p:sp>
        <p:nvSpPr>
          <p:cNvPr id="453" name="Google Shape;453;g288c2bd5694_0_0"/>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54" name="Google Shape;454;g288c2bd5694_0_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55" name="Google Shape;455;g288c2bd5694_0_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456" name="Google Shape;456;g288c2bd5694_0_0"/>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57" name="Google Shape;457;g288c2bd5694_0_0"/>
          <p:cNvSpPr txBox="1"/>
          <p:nvPr>
            <p:ph type="title"/>
          </p:nvPr>
        </p:nvSpPr>
        <p:spPr>
          <a:xfrm>
            <a:off x="324575" y="508050"/>
            <a:ext cx="11080200" cy="5042700"/>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chemeClr val="dk1"/>
              </a:buClr>
              <a:buSzPts val="1100"/>
              <a:buFont typeface="Arial"/>
              <a:buNone/>
            </a:pPr>
            <a:r>
              <a:rPr b="1" lang="en-GB">
                <a:solidFill>
                  <a:schemeClr val="lt1"/>
                </a:solidFill>
              </a:rPr>
              <a:t>References</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GB"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GB"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ts val="5000"/>
              <a:buFont typeface="Twentieth Century"/>
              <a:buNone/>
            </a:pPr>
            <a:r>
              <a:t/>
            </a:r>
            <a:endParaRPr sz="4200">
              <a:solidFill>
                <a:schemeClr val="lt1"/>
              </a:solidFill>
            </a:endParaRPr>
          </a:p>
        </p:txBody>
      </p:sp>
      <p:cxnSp>
        <p:nvCxnSpPr>
          <p:cNvPr id="458" name="Google Shape;458;g288c2bd5694_0_0"/>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