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256" r:id="rId2"/>
    <p:sldId id="257" r:id="rId3"/>
    <p:sldId id="258" r:id="rId4"/>
    <p:sldId id="259" r:id="rId5"/>
    <p:sldId id="260" r:id="rId6"/>
    <p:sldId id="297" r:id="rId7"/>
    <p:sldId id="264" r:id="rId8"/>
    <p:sldId id="266" r:id="rId9"/>
    <p:sldId id="267" r:id="rId10"/>
    <p:sldId id="268" r:id="rId11"/>
    <p:sldId id="269" r:id="rId12"/>
    <p:sldId id="271" r:id="rId13"/>
    <p:sldId id="272" r:id="rId14"/>
    <p:sldId id="274" r:id="rId15"/>
    <p:sldId id="275" r:id="rId16"/>
    <p:sldId id="276" r:id="rId17"/>
    <p:sldId id="278" r:id="rId18"/>
    <p:sldId id="279" r:id="rId19"/>
    <p:sldId id="280" r:id="rId20"/>
    <p:sldId id="281" r:id="rId21"/>
    <p:sldId id="283" r:id="rId22"/>
    <p:sldId id="284" r:id="rId23"/>
    <p:sldId id="287" r:id="rId24"/>
    <p:sldId id="288" r:id="rId25"/>
    <p:sldId id="298" r:id="rId26"/>
    <p:sldId id="292" r:id="rId27"/>
    <p:sldId id="293" r:id="rId28"/>
    <p:sldId id="294" r:id="rId29"/>
    <p:sldId id="299" r:id="rId30"/>
    <p:sldId id="304" r:id="rId31"/>
    <p:sldId id="306" r:id="rId32"/>
    <p:sldId id="308" r:id="rId33"/>
    <p:sldId id="309" r:id="rId34"/>
    <p:sldId id="310" r:id="rId35"/>
    <p:sldId id="312" r:id="rId36"/>
    <p:sldId id="313" r:id="rId37"/>
    <p:sldId id="316" r:id="rId38"/>
    <p:sldId id="317" r:id="rId39"/>
    <p:sldId id="318" r:id="rId40"/>
    <p:sldId id="319" r:id="rId41"/>
    <p:sldId id="320" r:id="rId42"/>
    <p:sldId id="321" r:id="rId43"/>
    <p:sldId id="331" r:id="rId44"/>
    <p:sldId id="334" r:id="rId45"/>
    <p:sldId id="335" r:id="rId46"/>
    <p:sldId id="336" r:id="rId47"/>
    <p:sldId id="337" r:id="rId48"/>
    <p:sldId id="357" r:id="rId49"/>
    <p:sldId id="358" r:id="rId50"/>
    <p:sldId id="361" r:id="rId51"/>
    <p:sldId id="368" r:id="rId52"/>
    <p:sldId id="367"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5" d="100"/>
          <a:sy n="95" d="100"/>
        </p:scale>
        <p:origin x="-2094" y="-6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C64001-2B7C-4A42-A6F4-82A49AA227E2}" type="datetimeFigureOut">
              <a:rPr lang="en-US" smtClean="0"/>
              <a:t>3/19/2024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494C3-2861-468B-A154-609EA6D9875C}" type="slidenum">
              <a:rPr lang="en-US" smtClean="0"/>
              <a:t>‹#›</a:t>
            </a:fld>
            <a:endParaRPr lang="en-US"/>
          </a:p>
        </p:txBody>
      </p:sp>
    </p:spTree>
    <p:extLst>
      <p:ext uri="{BB962C8B-B14F-4D97-AF65-F5344CB8AC3E}">
        <p14:creationId xmlns:p14="http://schemas.microsoft.com/office/powerpoint/2010/main" val="39883336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lvl1pPr algn="ctr">
              <a:defRPr sz="2400">
                <a:solidFill>
                  <a:schemeClr val="tx1"/>
                </a:solidFill>
                <a:latin typeface="Arial" panose="020B0604020202020204" pitchFamily="34" charset="0"/>
                <a:ea typeface="ＭＳ Ｐゴシック" panose="020B0600070205080204" pitchFamily="34" charset="-128"/>
              </a:defRPr>
            </a:lvl1pPr>
            <a:lvl2pPr marL="742950" indent="-285750" algn="ctr">
              <a:defRPr sz="2400">
                <a:solidFill>
                  <a:schemeClr val="tx1"/>
                </a:solidFill>
                <a:latin typeface="Arial" panose="020B0604020202020204" pitchFamily="34" charset="0"/>
                <a:ea typeface="ＭＳ Ｐゴシック" panose="020B0600070205080204" pitchFamily="34" charset="-128"/>
              </a:defRPr>
            </a:lvl2pPr>
            <a:lvl3pPr marL="1143000" indent="-228600" algn="ctr">
              <a:defRPr sz="2400">
                <a:solidFill>
                  <a:schemeClr val="tx1"/>
                </a:solidFill>
                <a:latin typeface="Arial" panose="020B0604020202020204" pitchFamily="34" charset="0"/>
                <a:ea typeface="ＭＳ Ｐゴシック" panose="020B0600070205080204" pitchFamily="34" charset="-128"/>
              </a:defRPr>
            </a:lvl3pPr>
            <a:lvl4pPr marL="1600200" indent="-228600" algn="ctr">
              <a:defRPr sz="2400">
                <a:solidFill>
                  <a:schemeClr val="tx1"/>
                </a:solidFill>
                <a:latin typeface="Arial" panose="020B0604020202020204" pitchFamily="34" charset="0"/>
                <a:ea typeface="ＭＳ Ｐゴシック" panose="020B0600070205080204" pitchFamily="34" charset="-128"/>
              </a:defRPr>
            </a:lvl4pPr>
            <a:lvl5pPr marL="2057400" indent="-228600" algn="ctr">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a:fld id="{44E3749C-17DE-4AEB-8A09-A7BF6B9E34DE}" type="slidenum">
              <a:rPr lang="en-AU" altLang="en-US" sz="1200"/>
              <a:pPr algn="r"/>
              <a:t>26</a:t>
            </a:fld>
            <a:endParaRPr lang="en-AU" altLang="en-US" sz="1200"/>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30400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lvl1pPr algn="ctr">
              <a:defRPr sz="2400">
                <a:solidFill>
                  <a:schemeClr val="tx1"/>
                </a:solidFill>
                <a:latin typeface="Arial" panose="020B0604020202020204" pitchFamily="34" charset="0"/>
                <a:ea typeface="ＭＳ Ｐゴシック" panose="020B0600070205080204" pitchFamily="34" charset="-128"/>
              </a:defRPr>
            </a:lvl1pPr>
            <a:lvl2pPr marL="742950" indent="-285750" algn="ctr">
              <a:defRPr sz="2400">
                <a:solidFill>
                  <a:schemeClr val="tx1"/>
                </a:solidFill>
                <a:latin typeface="Arial" panose="020B0604020202020204" pitchFamily="34" charset="0"/>
                <a:ea typeface="ＭＳ Ｐゴシック" panose="020B0600070205080204" pitchFamily="34" charset="-128"/>
              </a:defRPr>
            </a:lvl2pPr>
            <a:lvl3pPr marL="1143000" indent="-228600" algn="ctr">
              <a:defRPr sz="2400">
                <a:solidFill>
                  <a:schemeClr val="tx1"/>
                </a:solidFill>
                <a:latin typeface="Arial" panose="020B0604020202020204" pitchFamily="34" charset="0"/>
                <a:ea typeface="ＭＳ Ｐゴシック" panose="020B0600070205080204" pitchFamily="34" charset="-128"/>
              </a:defRPr>
            </a:lvl3pPr>
            <a:lvl4pPr marL="1600200" indent="-228600" algn="ctr">
              <a:defRPr sz="2400">
                <a:solidFill>
                  <a:schemeClr val="tx1"/>
                </a:solidFill>
                <a:latin typeface="Arial" panose="020B0604020202020204" pitchFamily="34" charset="0"/>
                <a:ea typeface="ＭＳ Ｐゴシック" panose="020B0600070205080204" pitchFamily="34" charset="-128"/>
              </a:defRPr>
            </a:lvl4pPr>
            <a:lvl5pPr marL="2057400" indent="-228600" algn="ctr">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a:fld id="{E735294C-553F-4870-B511-65E349D072B6}" type="slidenum">
              <a:rPr lang="en-AU" altLang="en-US" sz="1200"/>
              <a:pPr algn="r"/>
              <a:t>27</a:t>
            </a:fld>
            <a:endParaRPr lang="en-AU" altLang="en-US" sz="1200"/>
          </a:p>
        </p:txBody>
      </p:sp>
      <p:sp>
        <p:nvSpPr>
          <p:cNvPr id="28675" name="Rectangle 2"/>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eaLnBrk="1" hangingPunct="1"/>
            <a:endParaRPr lang="en-US" altLang="en-US">
              <a:latin typeface="Arial" panose="020B0604020202020204" pitchFamily="34" charset="0"/>
              <a:ea typeface="ＭＳ Ｐゴシック" panose="020B0600070205080204" pitchFamily="34" charset="-128"/>
            </a:endParaRPr>
          </a:p>
        </p:txBody>
      </p:sp>
      <p:sp>
        <p:nvSpPr>
          <p:cNvPr id="28676" name="Rectangle 3"/>
          <p:cNvSpPr>
            <a:spLocks noGrp="1" noRot="1" noChangeAspect="1" noChangeArrowheads="1" noTextEdit="1"/>
          </p:cNvSpPr>
          <p:nvPr>
            <p:ph type="sldImg"/>
          </p:nvPr>
        </p:nvSpPr>
        <p:spPr>
          <a:ln w="12700" cap="flat">
            <a:solidFill>
              <a:schemeClr val="tx1"/>
            </a:solidFill>
          </a:ln>
        </p:spPr>
      </p:sp>
    </p:spTree>
    <p:extLst>
      <p:ext uri="{BB962C8B-B14F-4D97-AF65-F5344CB8AC3E}">
        <p14:creationId xmlns:p14="http://schemas.microsoft.com/office/powerpoint/2010/main" val="230784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lvl1pPr algn="ctr">
              <a:defRPr sz="2400">
                <a:solidFill>
                  <a:schemeClr val="tx1"/>
                </a:solidFill>
                <a:latin typeface="Arial" panose="020B0604020202020204" pitchFamily="34" charset="0"/>
                <a:ea typeface="ＭＳ Ｐゴシック" panose="020B0600070205080204" pitchFamily="34" charset="-128"/>
              </a:defRPr>
            </a:lvl1pPr>
            <a:lvl2pPr marL="742950" indent="-285750" algn="ctr">
              <a:defRPr sz="2400">
                <a:solidFill>
                  <a:schemeClr val="tx1"/>
                </a:solidFill>
                <a:latin typeface="Arial" panose="020B0604020202020204" pitchFamily="34" charset="0"/>
                <a:ea typeface="ＭＳ Ｐゴシック" panose="020B0600070205080204" pitchFamily="34" charset="-128"/>
              </a:defRPr>
            </a:lvl2pPr>
            <a:lvl3pPr marL="1143000" indent="-228600" algn="ctr">
              <a:defRPr sz="2400">
                <a:solidFill>
                  <a:schemeClr val="tx1"/>
                </a:solidFill>
                <a:latin typeface="Arial" panose="020B0604020202020204" pitchFamily="34" charset="0"/>
                <a:ea typeface="ＭＳ Ｐゴシック" panose="020B0600070205080204" pitchFamily="34" charset="-128"/>
              </a:defRPr>
            </a:lvl3pPr>
            <a:lvl4pPr marL="1600200" indent="-228600" algn="ctr">
              <a:defRPr sz="2400">
                <a:solidFill>
                  <a:schemeClr val="tx1"/>
                </a:solidFill>
                <a:latin typeface="Arial" panose="020B0604020202020204" pitchFamily="34" charset="0"/>
                <a:ea typeface="ＭＳ Ｐゴシック" panose="020B0600070205080204" pitchFamily="34" charset="-128"/>
              </a:defRPr>
            </a:lvl4pPr>
            <a:lvl5pPr marL="2057400" indent="-228600" algn="ctr">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a:fld id="{8CDCD327-CCE6-4E88-BC00-7E8EEC3BBA0E}" type="slidenum">
              <a:rPr lang="en-AU" altLang="en-US" sz="1200"/>
              <a:pPr algn="r"/>
              <a:t>35</a:t>
            </a:fld>
            <a:endParaRPr lang="en-AU" altLang="en-US" sz="1200"/>
          </a:p>
        </p:txBody>
      </p:sp>
      <p:sp>
        <p:nvSpPr>
          <p:cNvPr id="57347" name="Rectangle 2"/>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eaLnBrk="1" hangingPunct="1"/>
            <a:endParaRPr lang="en-US" altLang="en-US">
              <a:latin typeface="Arial" panose="020B0604020202020204" pitchFamily="34" charset="0"/>
              <a:ea typeface="ＭＳ Ｐゴシック" panose="020B0600070205080204" pitchFamily="34" charset="-128"/>
            </a:endParaRPr>
          </a:p>
        </p:txBody>
      </p:sp>
      <p:sp>
        <p:nvSpPr>
          <p:cNvPr id="57348" name="Rectangle 3"/>
          <p:cNvSpPr>
            <a:spLocks noGrp="1" noRot="1" noChangeAspect="1" noChangeArrowheads="1" noTextEdit="1"/>
          </p:cNvSpPr>
          <p:nvPr>
            <p:ph type="sldImg"/>
          </p:nvPr>
        </p:nvSpPr>
        <p:spPr>
          <a:ln w="12700" cap="flat">
            <a:solidFill>
              <a:schemeClr val="tx1"/>
            </a:solidFill>
          </a:ln>
        </p:spPr>
      </p:sp>
    </p:spTree>
    <p:extLst>
      <p:ext uri="{BB962C8B-B14F-4D97-AF65-F5344CB8AC3E}">
        <p14:creationId xmlns:p14="http://schemas.microsoft.com/office/powerpoint/2010/main" val="26520251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lvl1pPr algn="ctr">
              <a:defRPr sz="2400">
                <a:solidFill>
                  <a:schemeClr val="tx1"/>
                </a:solidFill>
                <a:latin typeface="Arial" panose="020B0604020202020204" pitchFamily="34" charset="0"/>
                <a:ea typeface="ＭＳ Ｐゴシック" panose="020B0600070205080204" pitchFamily="34" charset="-128"/>
              </a:defRPr>
            </a:lvl1pPr>
            <a:lvl2pPr marL="742950" indent="-285750" algn="ctr">
              <a:defRPr sz="2400">
                <a:solidFill>
                  <a:schemeClr val="tx1"/>
                </a:solidFill>
                <a:latin typeface="Arial" panose="020B0604020202020204" pitchFamily="34" charset="0"/>
                <a:ea typeface="ＭＳ Ｐゴシック" panose="020B0600070205080204" pitchFamily="34" charset="-128"/>
              </a:defRPr>
            </a:lvl2pPr>
            <a:lvl3pPr marL="1143000" indent="-228600" algn="ctr">
              <a:defRPr sz="2400">
                <a:solidFill>
                  <a:schemeClr val="tx1"/>
                </a:solidFill>
                <a:latin typeface="Arial" panose="020B0604020202020204" pitchFamily="34" charset="0"/>
                <a:ea typeface="ＭＳ Ｐゴシック" panose="020B0600070205080204" pitchFamily="34" charset="-128"/>
              </a:defRPr>
            </a:lvl3pPr>
            <a:lvl4pPr marL="1600200" indent="-228600" algn="ctr">
              <a:defRPr sz="2400">
                <a:solidFill>
                  <a:schemeClr val="tx1"/>
                </a:solidFill>
                <a:latin typeface="Arial" panose="020B0604020202020204" pitchFamily="34" charset="0"/>
                <a:ea typeface="ＭＳ Ｐゴシック" panose="020B0600070205080204" pitchFamily="34" charset="-128"/>
              </a:defRPr>
            </a:lvl4pPr>
            <a:lvl5pPr marL="2057400" indent="-228600" algn="ctr">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a:fld id="{4884157B-430B-4200-AF6E-0593F5F1D8A6}" type="slidenum">
              <a:rPr lang="en-AU" altLang="en-US" sz="1200"/>
              <a:pPr algn="r"/>
              <a:t>36</a:t>
            </a:fld>
            <a:endParaRPr lang="en-AU" altLang="en-US" sz="1200"/>
          </a:p>
        </p:txBody>
      </p:sp>
      <p:sp>
        <p:nvSpPr>
          <p:cNvPr id="61443" name="Rectangle 2"/>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eaLnBrk="1" hangingPunct="1"/>
            <a:endParaRPr lang="en-US" altLang="en-US">
              <a:latin typeface="Arial" panose="020B0604020202020204" pitchFamily="34" charset="0"/>
              <a:ea typeface="ＭＳ Ｐゴシック" panose="020B0600070205080204" pitchFamily="34" charset="-128"/>
            </a:endParaRPr>
          </a:p>
        </p:txBody>
      </p:sp>
      <p:sp>
        <p:nvSpPr>
          <p:cNvPr id="61444" name="Rectangle 3"/>
          <p:cNvSpPr>
            <a:spLocks noGrp="1" noRot="1" noChangeAspect="1" noChangeArrowheads="1" noTextEdit="1"/>
          </p:cNvSpPr>
          <p:nvPr>
            <p:ph type="sldImg"/>
          </p:nvPr>
        </p:nvSpPr>
        <p:spPr>
          <a:ln w="12700" cap="flat">
            <a:solidFill>
              <a:schemeClr val="tx1"/>
            </a:solidFill>
          </a:ln>
        </p:spPr>
      </p:sp>
    </p:spTree>
    <p:extLst>
      <p:ext uri="{BB962C8B-B14F-4D97-AF65-F5344CB8AC3E}">
        <p14:creationId xmlns:p14="http://schemas.microsoft.com/office/powerpoint/2010/main" val="26791154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lvl1pPr algn="ctr">
              <a:defRPr sz="2400">
                <a:solidFill>
                  <a:schemeClr val="tx1"/>
                </a:solidFill>
                <a:latin typeface="Arial" panose="020B0604020202020204" pitchFamily="34" charset="0"/>
                <a:ea typeface="ＭＳ Ｐゴシック" panose="020B0600070205080204" pitchFamily="34" charset="-128"/>
              </a:defRPr>
            </a:lvl1pPr>
            <a:lvl2pPr marL="742950" indent="-285750" algn="ctr">
              <a:defRPr sz="2400">
                <a:solidFill>
                  <a:schemeClr val="tx1"/>
                </a:solidFill>
                <a:latin typeface="Arial" panose="020B0604020202020204" pitchFamily="34" charset="0"/>
                <a:ea typeface="ＭＳ Ｐゴシック" panose="020B0600070205080204" pitchFamily="34" charset="-128"/>
              </a:defRPr>
            </a:lvl2pPr>
            <a:lvl3pPr marL="1143000" indent="-228600" algn="ctr">
              <a:defRPr sz="2400">
                <a:solidFill>
                  <a:schemeClr val="tx1"/>
                </a:solidFill>
                <a:latin typeface="Arial" panose="020B0604020202020204" pitchFamily="34" charset="0"/>
                <a:ea typeface="ＭＳ Ｐゴシック" panose="020B0600070205080204" pitchFamily="34" charset="-128"/>
              </a:defRPr>
            </a:lvl3pPr>
            <a:lvl4pPr marL="1600200" indent="-228600" algn="ctr">
              <a:defRPr sz="2400">
                <a:solidFill>
                  <a:schemeClr val="tx1"/>
                </a:solidFill>
                <a:latin typeface="Arial" panose="020B0604020202020204" pitchFamily="34" charset="0"/>
                <a:ea typeface="ＭＳ Ｐゴシック" panose="020B0600070205080204" pitchFamily="34" charset="-128"/>
              </a:defRPr>
            </a:lvl4pPr>
            <a:lvl5pPr marL="2057400" indent="-228600" algn="ctr">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a:fld id="{CFEE348B-C713-40D3-A10C-1A17F3116366}" type="slidenum">
              <a:rPr lang="en-AU" altLang="en-US" sz="1200"/>
              <a:pPr algn="r"/>
              <a:t>37</a:t>
            </a:fld>
            <a:endParaRPr lang="en-AU" altLang="en-US" sz="1200"/>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ea typeface="ＭＳ Ｐゴシック" panose="020B0600070205080204" pitchFamily="34" charset="-128"/>
              <a:sym typeface="Symbol" panose="05050102010706020507" pitchFamily="18" charset="2"/>
            </a:endParaRPr>
          </a:p>
        </p:txBody>
      </p:sp>
    </p:spTree>
    <p:extLst>
      <p:ext uri="{BB962C8B-B14F-4D97-AF65-F5344CB8AC3E}">
        <p14:creationId xmlns:p14="http://schemas.microsoft.com/office/powerpoint/2010/main" val="42636758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p:spPr>
        <p:txBody>
          <a:bodyPr/>
          <a:lstStyle>
            <a:lvl1pPr algn="ctr">
              <a:defRPr sz="2400">
                <a:solidFill>
                  <a:schemeClr val="tx1"/>
                </a:solidFill>
                <a:latin typeface="Arial" panose="020B0604020202020204" pitchFamily="34" charset="0"/>
                <a:ea typeface="ＭＳ Ｐゴシック" panose="020B0600070205080204" pitchFamily="34" charset="-128"/>
              </a:defRPr>
            </a:lvl1pPr>
            <a:lvl2pPr marL="742950" indent="-285750" algn="ctr">
              <a:defRPr sz="2400">
                <a:solidFill>
                  <a:schemeClr val="tx1"/>
                </a:solidFill>
                <a:latin typeface="Arial" panose="020B0604020202020204" pitchFamily="34" charset="0"/>
                <a:ea typeface="ＭＳ Ｐゴシック" panose="020B0600070205080204" pitchFamily="34" charset="-128"/>
              </a:defRPr>
            </a:lvl2pPr>
            <a:lvl3pPr marL="1143000" indent="-228600" algn="ctr">
              <a:defRPr sz="2400">
                <a:solidFill>
                  <a:schemeClr val="tx1"/>
                </a:solidFill>
                <a:latin typeface="Arial" panose="020B0604020202020204" pitchFamily="34" charset="0"/>
                <a:ea typeface="ＭＳ Ｐゴシック" panose="020B0600070205080204" pitchFamily="34" charset="-128"/>
              </a:defRPr>
            </a:lvl3pPr>
            <a:lvl4pPr marL="1600200" indent="-228600" algn="ctr">
              <a:defRPr sz="2400">
                <a:solidFill>
                  <a:schemeClr val="tx1"/>
                </a:solidFill>
                <a:latin typeface="Arial" panose="020B0604020202020204" pitchFamily="34" charset="0"/>
                <a:ea typeface="ＭＳ Ｐゴシック" panose="020B0600070205080204" pitchFamily="34" charset="-128"/>
              </a:defRPr>
            </a:lvl4pPr>
            <a:lvl5pPr marL="2057400" indent="-228600" algn="ctr">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a:fld id="{B6100471-E37B-43D6-8D68-9AF605F0B3EA}" type="slidenum">
              <a:rPr lang="en-AU" altLang="en-US" sz="1200"/>
              <a:pPr algn="r"/>
              <a:t>43</a:t>
            </a:fld>
            <a:endParaRPr lang="en-AU" altLang="en-US" sz="1200"/>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8406380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p:spPr>
        <p:txBody>
          <a:bodyPr/>
          <a:lstStyle>
            <a:lvl1pPr algn="ctr">
              <a:defRPr sz="2400">
                <a:solidFill>
                  <a:schemeClr val="tx1"/>
                </a:solidFill>
                <a:latin typeface="Arial" panose="020B0604020202020204" pitchFamily="34" charset="0"/>
                <a:ea typeface="ＭＳ Ｐゴシック" panose="020B0600070205080204" pitchFamily="34" charset="-128"/>
              </a:defRPr>
            </a:lvl1pPr>
            <a:lvl2pPr marL="742950" indent="-285750" algn="ctr">
              <a:defRPr sz="2400">
                <a:solidFill>
                  <a:schemeClr val="tx1"/>
                </a:solidFill>
                <a:latin typeface="Arial" panose="020B0604020202020204" pitchFamily="34" charset="0"/>
                <a:ea typeface="ＭＳ Ｐゴシック" panose="020B0600070205080204" pitchFamily="34" charset="-128"/>
              </a:defRPr>
            </a:lvl2pPr>
            <a:lvl3pPr marL="1143000" indent="-228600" algn="ctr">
              <a:defRPr sz="2400">
                <a:solidFill>
                  <a:schemeClr val="tx1"/>
                </a:solidFill>
                <a:latin typeface="Arial" panose="020B0604020202020204" pitchFamily="34" charset="0"/>
                <a:ea typeface="ＭＳ Ｐゴシック" panose="020B0600070205080204" pitchFamily="34" charset="-128"/>
              </a:defRPr>
            </a:lvl3pPr>
            <a:lvl4pPr marL="1600200" indent="-228600" algn="ctr">
              <a:defRPr sz="2400">
                <a:solidFill>
                  <a:schemeClr val="tx1"/>
                </a:solidFill>
                <a:latin typeface="Arial" panose="020B0604020202020204" pitchFamily="34" charset="0"/>
                <a:ea typeface="ＭＳ Ｐゴシック" panose="020B0600070205080204" pitchFamily="34" charset="-128"/>
              </a:defRPr>
            </a:lvl4pPr>
            <a:lvl5pPr marL="2057400" indent="-228600" algn="ctr">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a:fld id="{F2402C1D-1C56-42B0-9D63-5706C86A72D6}" type="slidenum">
              <a:rPr lang="en-AU" altLang="en-US" sz="1200"/>
              <a:pPr algn="r"/>
              <a:t>44</a:t>
            </a:fld>
            <a:endParaRPr lang="en-AU" altLang="en-US" sz="1200"/>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36131776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lvl1pPr algn="ctr">
              <a:defRPr sz="2400">
                <a:solidFill>
                  <a:schemeClr val="tx1"/>
                </a:solidFill>
                <a:latin typeface="Arial" panose="020B0604020202020204" pitchFamily="34" charset="0"/>
                <a:ea typeface="ＭＳ Ｐゴシック" panose="020B0600070205080204" pitchFamily="34" charset="-128"/>
              </a:defRPr>
            </a:lvl1pPr>
            <a:lvl2pPr marL="742950" indent="-285750" algn="ctr">
              <a:defRPr sz="2400">
                <a:solidFill>
                  <a:schemeClr val="tx1"/>
                </a:solidFill>
                <a:latin typeface="Arial" panose="020B0604020202020204" pitchFamily="34" charset="0"/>
                <a:ea typeface="ＭＳ Ｐゴシック" panose="020B0600070205080204" pitchFamily="34" charset="-128"/>
              </a:defRPr>
            </a:lvl2pPr>
            <a:lvl3pPr marL="1143000" indent="-228600" algn="ctr">
              <a:defRPr sz="2400">
                <a:solidFill>
                  <a:schemeClr val="tx1"/>
                </a:solidFill>
                <a:latin typeface="Arial" panose="020B0604020202020204" pitchFamily="34" charset="0"/>
                <a:ea typeface="ＭＳ Ｐゴシック" panose="020B0600070205080204" pitchFamily="34" charset="-128"/>
              </a:defRPr>
            </a:lvl3pPr>
            <a:lvl4pPr marL="1600200" indent="-228600" algn="ctr">
              <a:defRPr sz="2400">
                <a:solidFill>
                  <a:schemeClr val="tx1"/>
                </a:solidFill>
                <a:latin typeface="Arial" panose="020B0604020202020204" pitchFamily="34" charset="0"/>
                <a:ea typeface="ＭＳ Ｐゴシック" panose="020B0600070205080204" pitchFamily="34" charset="-128"/>
              </a:defRPr>
            </a:lvl4pPr>
            <a:lvl5pPr marL="2057400" indent="-228600" algn="ctr">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a:fld id="{909C8F7D-554E-4A81-8DAA-90BEEDB2580E}" type="slidenum">
              <a:rPr lang="en-AU" altLang="en-US" sz="1200"/>
              <a:pPr algn="r"/>
              <a:t>45</a:t>
            </a:fld>
            <a:endParaRPr lang="en-AU" altLang="en-US" sz="1200"/>
          </a:p>
        </p:txBody>
      </p:sp>
      <p:sp>
        <p:nvSpPr>
          <p:cNvPr id="105475" name="Rectangle 2"/>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eaLnBrk="1" hangingPunct="1"/>
            <a:endParaRPr lang="en-US" altLang="en-US">
              <a:latin typeface="Arial" panose="020B0604020202020204" pitchFamily="34" charset="0"/>
              <a:ea typeface="ＭＳ Ｐゴシック" panose="020B0600070205080204" pitchFamily="34" charset="-128"/>
            </a:endParaRPr>
          </a:p>
        </p:txBody>
      </p:sp>
      <p:sp>
        <p:nvSpPr>
          <p:cNvPr id="105476" name="Rectangle 3"/>
          <p:cNvSpPr>
            <a:spLocks noGrp="1" noRot="1" noChangeAspect="1" noChangeArrowheads="1" noTextEdit="1"/>
          </p:cNvSpPr>
          <p:nvPr>
            <p:ph type="sldImg"/>
          </p:nvPr>
        </p:nvSpPr>
        <p:spPr>
          <a:ln w="12700" cap="flat">
            <a:solidFill>
              <a:schemeClr val="tx1"/>
            </a:solidFill>
          </a:ln>
        </p:spPr>
      </p:sp>
    </p:spTree>
    <p:extLst>
      <p:ext uri="{BB962C8B-B14F-4D97-AF65-F5344CB8AC3E}">
        <p14:creationId xmlns:p14="http://schemas.microsoft.com/office/powerpoint/2010/main" val="300061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p:spPr>
        <p:txBody>
          <a:bodyPr/>
          <a:lstStyle>
            <a:lvl1pPr algn="ctr">
              <a:defRPr sz="2400">
                <a:solidFill>
                  <a:schemeClr val="tx1"/>
                </a:solidFill>
                <a:latin typeface="Arial" panose="020B0604020202020204" pitchFamily="34" charset="0"/>
                <a:ea typeface="ＭＳ Ｐゴシック" panose="020B0600070205080204" pitchFamily="34" charset="-128"/>
              </a:defRPr>
            </a:lvl1pPr>
            <a:lvl2pPr marL="742950" indent="-285750" algn="ctr">
              <a:defRPr sz="2400">
                <a:solidFill>
                  <a:schemeClr val="tx1"/>
                </a:solidFill>
                <a:latin typeface="Arial" panose="020B0604020202020204" pitchFamily="34" charset="0"/>
                <a:ea typeface="ＭＳ Ｐゴシック" panose="020B0600070205080204" pitchFamily="34" charset="-128"/>
              </a:defRPr>
            </a:lvl2pPr>
            <a:lvl3pPr marL="1143000" indent="-228600" algn="ctr">
              <a:defRPr sz="2400">
                <a:solidFill>
                  <a:schemeClr val="tx1"/>
                </a:solidFill>
                <a:latin typeface="Arial" panose="020B0604020202020204" pitchFamily="34" charset="0"/>
                <a:ea typeface="ＭＳ Ｐゴシック" panose="020B0600070205080204" pitchFamily="34" charset="-128"/>
              </a:defRPr>
            </a:lvl3pPr>
            <a:lvl4pPr marL="1600200" indent="-228600" algn="ctr">
              <a:defRPr sz="2400">
                <a:solidFill>
                  <a:schemeClr val="tx1"/>
                </a:solidFill>
                <a:latin typeface="Arial" panose="020B0604020202020204" pitchFamily="34" charset="0"/>
                <a:ea typeface="ＭＳ Ｐゴシック" panose="020B0600070205080204" pitchFamily="34" charset="-128"/>
              </a:defRPr>
            </a:lvl4pPr>
            <a:lvl5pPr marL="2057400" indent="-228600" algn="ctr">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a:fld id="{8077C28D-46F9-4100-A6A0-A7B09FB9E352}" type="slidenum">
              <a:rPr lang="en-AU" altLang="en-US" sz="1200"/>
              <a:pPr algn="r"/>
              <a:t>46</a:t>
            </a:fld>
            <a:endParaRPr lang="en-AU" altLang="en-US" sz="1200"/>
          </a:p>
        </p:txBody>
      </p:sp>
      <p:sp>
        <p:nvSpPr>
          <p:cNvPr id="107523" name="Rectangle 2"/>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eaLnBrk="1" hangingPunct="1"/>
            <a:endParaRPr lang="en-US" altLang="en-US">
              <a:latin typeface="Arial" panose="020B0604020202020204" pitchFamily="34" charset="0"/>
              <a:ea typeface="ＭＳ Ｐゴシック" panose="020B0600070205080204" pitchFamily="34" charset="-128"/>
            </a:endParaRPr>
          </a:p>
        </p:txBody>
      </p:sp>
      <p:sp>
        <p:nvSpPr>
          <p:cNvPr id="107524" name="Rectangle 3"/>
          <p:cNvSpPr>
            <a:spLocks noGrp="1" noRot="1" noChangeAspect="1" noChangeArrowheads="1" noTextEdit="1"/>
          </p:cNvSpPr>
          <p:nvPr>
            <p:ph type="sldImg"/>
          </p:nvPr>
        </p:nvSpPr>
        <p:spPr>
          <a:ln w="12700" cap="flat">
            <a:solidFill>
              <a:schemeClr val="tx1"/>
            </a:solidFill>
          </a:ln>
        </p:spPr>
      </p:sp>
    </p:spTree>
    <p:extLst>
      <p:ext uri="{BB962C8B-B14F-4D97-AF65-F5344CB8AC3E}">
        <p14:creationId xmlns:p14="http://schemas.microsoft.com/office/powerpoint/2010/main" val="26030008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p:spPr>
        <p:txBody>
          <a:bodyPr/>
          <a:lstStyle>
            <a:lvl1pPr algn="ctr">
              <a:defRPr sz="2400">
                <a:solidFill>
                  <a:schemeClr val="tx1"/>
                </a:solidFill>
                <a:latin typeface="Arial" panose="020B0604020202020204" pitchFamily="34" charset="0"/>
                <a:ea typeface="ＭＳ Ｐゴシック" panose="020B0600070205080204" pitchFamily="34" charset="-128"/>
              </a:defRPr>
            </a:lvl1pPr>
            <a:lvl2pPr marL="742950" indent="-285750" algn="ctr">
              <a:defRPr sz="2400">
                <a:solidFill>
                  <a:schemeClr val="tx1"/>
                </a:solidFill>
                <a:latin typeface="Arial" panose="020B0604020202020204" pitchFamily="34" charset="0"/>
                <a:ea typeface="ＭＳ Ｐゴシック" panose="020B0600070205080204" pitchFamily="34" charset="-128"/>
              </a:defRPr>
            </a:lvl2pPr>
            <a:lvl3pPr marL="1143000" indent="-228600" algn="ctr">
              <a:defRPr sz="2400">
                <a:solidFill>
                  <a:schemeClr val="tx1"/>
                </a:solidFill>
                <a:latin typeface="Arial" panose="020B0604020202020204" pitchFamily="34" charset="0"/>
                <a:ea typeface="ＭＳ Ｐゴシック" panose="020B0600070205080204" pitchFamily="34" charset="-128"/>
              </a:defRPr>
            </a:lvl3pPr>
            <a:lvl4pPr marL="1600200" indent="-228600" algn="ctr">
              <a:defRPr sz="2400">
                <a:solidFill>
                  <a:schemeClr val="tx1"/>
                </a:solidFill>
                <a:latin typeface="Arial" panose="020B0604020202020204" pitchFamily="34" charset="0"/>
                <a:ea typeface="ＭＳ Ｐゴシック" panose="020B0600070205080204" pitchFamily="34" charset="-128"/>
              </a:defRPr>
            </a:lvl4pPr>
            <a:lvl5pPr marL="2057400" indent="-228600" algn="ctr">
              <a:defRPr sz="2400">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a:fld id="{57B53035-BCF7-49C5-9D74-7260D5A8370F}" type="slidenum">
              <a:rPr lang="en-AU" altLang="en-US" sz="1200"/>
              <a:pPr algn="r"/>
              <a:t>47</a:t>
            </a:fld>
            <a:endParaRPr lang="en-AU" altLang="en-US" sz="1200"/>
          </a:p>
        </p:txBody>
      </p:sp>
      <p:sp>
        <p:nvSpPr>
          <p:cNvPr id="109571" name="Rectangle 2"/>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eaLnBrk="1" hangingPunct="1"/>
            <a:endParaRPr lang="en-US" altLang="en-US">
              <a:latin typeface="Arial" panose="020B0604020202020204" pitchFamily="34" charset="0"/>
              <a:ea typeface="ＭＳ Ｐゴシック" panose="020B0600070205080204" pitchFamily="34" charset="-128"/>
            </a:endParaRPr>
          </a:p>
        </p:txBody>
      </p:sp>
      <p:sp>
        <p:nvSpPr>
          <p:cNvPr id="109572" name="Rectangle 3"/>
          <p:cNvSpPr>
            <a:spLocks noGrp="1" noRot="1" noChangeAspect="1" noChangeArrowheads="1" noTextEdit="1"/>
          </p:cNvSpPr>
          <p:nvPr>
            <p:ph type="sldImg"/>
          </p:nvPr>
        </p:nvSpPr>
        <p:spPr>
          <a:ln w="12700" cap="flat">
            <a:solidFill>
              <a:schemeClr val="tx1"/>
            </a:solidFill>
          </a:ln>
        </p:spPr>
      </p:sp>
    </p:spTree>
    <p:extLst>
      <p:ext uri="{BB962C8B-B14F-4D97-AF65-F5344CB8AC3E}">
        <p14:creationId xmlns:p14="http://schemas.microsoft.com/office/powerpoint/2010/main" val="6479356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E969F63-EF66-448D-81F9-BF93EC5C0EE8}" type="datetime1">
              <a:rPr lang="en-US" smtClean="0"/>
              <a:t>3/19/2024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96054161-4A6B-4E63-8C44-EE703BDA66C5}" type="slidenum">
              <a:rPr lang="en-US" smtClean="0"/>
              <a:t>‹#›</a:t>
            </a:fld>
            <a:endParaRPr lang="en-US"/>
          </a:p>
        </p:txBody>
      </p:sp>
    </p:spTree>
    <p:extLst>
      <p:ext uri="{BB962C8B-B14F-4D97-AF65-F5344CB8AC3E}">
        <p14:creationId xmlns:p14="http://schemas.microsoft.com/office/powerpoint/2010/main" val="1744611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24B05B-D5A4-48B3-90A4-F9ECF0C9F52A}" type="datetime1">
              <a:rPr lang="en-US" smtClean="0"/>
              <a:t>3/19/2024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96054161-4A6B-4E63-8C44-EE703BDA66C5}" type="slidenum">
              <a:rPr lang="en-US" smtClean="0"/>
              <a:t>‹#›</a:t>
            </a:fld>
            <a:endParaRPr lang="en-US"/>
          </a:p>
        </p:txBody>
      </p:sp>
    </p:spTree>
    <p:extLst>
      <p:ext uri="{BB962C8B-B14F-4D97-AF65-F5344CB8AC3E}">
        <p14:creationId xmlns:p14="http://schemas.microsoft.com/office/powerpoint/2010/main" val="30149466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39F806A-C3A8-4417-8A5B-74F84F194EE5}" type="datetime1">
              <a:rPr lang="en-US" smtClean="0"/>
              <a:t>3/19/2024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96054161-4A6B-4E63-8C44-EE703BDA66C5}" type="slidenum">
              <a:rPr lang="en-US" smtClean="0"/>
              <a:t>‹#›</a:t>
            </a:fld>
            <a:endParaRPr lang="en-US"/>
          </a:p>
        </p:txBody>
      </p:sp>
    </p:spTree>
    <p:extLst>
      <p:ext uri="{BB962C8B-B14F-4D97-AF65-F5344CB8AC3E}">
        <p14:creationId xmlns:p14="http://schemas.microsoft.com/office/powerpoint/2010/main" val="1548413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4055EC6-D961-435E-ACA1-B059EA57A58F}" type="datetime1">
              <a:rPr lang="en-US" smtClean="0"/>
              <a:t>3/19/2024</a:t>
            </a:fld>
            <a:endParaRPr lang="en-US"/>
          </a:p>
        </p:txBody>
      </p:sp>
      <p:sp>
        <p:nvSpPr>
          <p:cNvPr id="6" name="Footer Placeholder 5"/>
          <p:cNvSpPr>
            <a:spLocks noGrp="1"/>
          </p:cNvSpPr>
          <p:nvPr>
            <p:ph type="ftr" sz="quarter" idx="11"/>
          </p:nvPr>
        </p:nvSpPr>
        <p:spPr/>
        <p:txBody>
          <a:bodyPr/>
          <a:lstStyle/>
          <a:p>
            <a:r>
              <a:rPr lang="en-US" smtClean="0"/>
              <a:t>Presenter: Dr.Teshome Goa</a:t>
            </a:r>
            <a:endParaRPr lang="en-US"/>
          </a:p>
        </p:txBody>
      </p:sp>
      <p:sp>
        <p:nvSpPr>
          <p:cNvPr id="7" name="Slide Number Placeholder 6"/>
          <p:cNvSpPr>
            <a:spLocks noGrp="1"/>
          </p:cNvSpPr>
          <p:nvPr>
            <p:ph type="sldNum" sz="quarter" idx="12"/>
          </p:nvPr>
        </p:nvSpPr>
        <p:spPr/>
        <p:txBody>
          <a:bodyPr/>
          <a:lstStyle/>
          <a:p>
            <a:fld id="{96054161-4A6B-4E63-8C44-EE703BDA66C5}" type="slidenum">
              <a:rPr lang="en-US" smtClean="0"/>
              <a:t>‹#›</a:t>
            </a:fld>
            <a:endParaRPr lang="en-US"/>
          </a:p>
        </p:txBody>
      </p:sp>
    </p:spTree>
    <p:extLst>
      <p:ext uri="{BB962C8B-B14F-4D97-AF65-F5344CB8AC3E}">
        <p14:creationId xmlns:p14="http://schemas.microsoft.com/office/powerpoint/2010/main" val="178384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A8AD0A9-4742-4F76-9288-D4D63435572E}" type="datetime1">
              <a:rPr lang="en-US" smtClean="0"/>
              <a:t>3/19/2024</a:t>
            </a:fld>
            <a:endParaRPr lang="en-US"/>
          </a:p>
        </p:txBody>
      </p:sp>
      <p:sp>
        <p:nvSpPr>
          <p:cNvPr id="8" name="Footer Placeholder 7"/>
          <p:cNvSpPr>
            <a:spLocks noGrp="1"/>
          </p:cNvSpPr>
          <p:nvPr>
            <p:ph type="ftr" sz="quarter" idx="11"/>
          </p:nvPr>
        </p:nvSpPr>
        <p:spPr/>
        <p:txBody>
          <a:bodyPr/>
          <a:lstStyle/>
          <a:p>
            <a:r>
              <a:rPr lang="en-US" smtClean="0"/>
              <a:t>Presenter: Dr.Teshome Goa</a:t>
            </a:r>
            <a:endParaRPr lang="en-US"/>
          </a:p>
        </p:txBody>
      </p:sp>
      <p:sp>
        <p:nvSpPr>
          <p:cNvPr id="9" name="Slide Number Placeholder 8"/>
          <p:cNvSpPr>
            <a:spLocks noGrp="1"/>
          </p:cNvSpPr>
          <p:nvPr>
            <p:ph type="sldNum" sz="quarter" idx="12"/>
          </p:nvPr>
        </p:nvSpPr>
        <p:spPr/>
        <p:txBody>
          <a:bodyPr/>
          <a:lstStyle/>
          <a:p>
            <a:fld id="{96054161-4A6B-4E63-8C44-EE703BDA66C5}" type="slidenum">
              <a:rPr lang="en-US" smtClean="0"/>
              <a:t>‹#›</a:t>
            </a:fld>
            <a:endParaRPr lang="en-US"/>
          </a:p>
        </p:txBody>
      </p:sp>
    </p:spTree>
    <p:extLst>
      <p:ext uri="{BB962C8B-B14F-4D97-AF65-F5344CB8AC3E}">
        <p14:creationId xmlns:p14="http://schemas.microsoft.com/office/powerpoint/2010/main" val="3977141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D47EED5-1A3D-46BB-8191-E591043A29CB}" type="datetime1">
              <a:rPr lang="en-US" smtClean="0"/>
              <a:t>3/19/2024</a:t>
            </a:fld>
            <a:endParaRPr lang="en-US"/>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96054161-4A6B-4E63-8C44-EE703BDA66C5}" type="slidenum">
              <a:rPr lang="en-US" smtClean="0"/>
              <a:t>‹#›</a:t>
            </a:fld>
            <a:endParaRPr lang="en-US"/>
          </a:p>
        </p:txBody>
      </p:sp>
    </p:spTree>
    <p:extLst>
      <p:ext uri="{BB962C8B-B14F-4D97-AF65-F5344CB8AC3E}">
        <p14:creationId xmlns:p14="http://schemas.microsoft.com/office/powerpoint/2010/main" val="4017284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7EBA2C-0741-4F26-82D0-DBC66CAE1D49}" type="datetime1">
              <a:rPr lang="en-US" smtClean="0"/>
              <a:t>3/19/2024</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96054161-4A6B-4E63-8C44-EE703BDA66C5}" type="slidenum">
              <a:rPr lang="en-US" smtClean="0"/>
              <a:t>‹#›</a:t>
            </a:fld>
            <a:endParaRPr lang="en-US"/>
          </a:p>
        </p:txBody>
      </p:sp>
    </p:spTree>
    <p:extLst>
      <p:ext uri="{BB962C8B-B14F-4D97-AF65-F5344CB8AC3E}">
        <p14:creationId xmlns:p14="http://schemas.microsoft.com/office/powerpoint/2010/main" val="2576952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35E9E3-194F-414E-AF13-4A1081656712}" type="datetime1">
              <a:rPr lang="en-US" smtClean="0"/>
              <a:t>3/19/2024</a:t>
            </a:fld>
            <a:endParaRPr lang="en-US"/>
          </a:p>
        </p:txBody>
      </p:sp>
      <p:sp>
        <p:nvSpPr>
          <p:cNvPr id="6" name="Footer Placeholder 5"/>
          <p:cNvSpPr>
            <a:spLocks noGrp="1"/>
          </p:cNvSpPr>
          <p:nvPr>
            <p:ph type="ftr" sz="quarter" idx="11"/>
          </p:nvPr>
        </p:nvSpPr>
        <p:spPr/>
        <p:txBody>
          <a:bodyPr/>
          <a:lstStyle/>
          <a:p>
            <a:r>
              <a:rPr lang="en-US" smtClean="0"/>
              <a:t>Presenter: Dr.Teshome Goa</a:t>
            </a:r>
            <a:endParaRPr lang="en-US"/>
          </a:p>
        </p:txBody>
      </p:sp>
      <p:sp>
        <p:nvSpPr>
          <p:cNvPr id="7" name="Slide Number Placeholder 6"/>
          <p:cNvSpPr>
            <a:spLocks noGrp="1"/>
          </p:cNvSpPr>
          <p:nvPr>
            <p:ph type="sldNum" sz="quarter" idx="12"/>
          </p:nvPr>
        </p:nvSpPr>
        <p:spPr/>
        <p:txBody>
          <a:bodyPr/>
          <a:lstStyle/>
          <a:p>
            <a:fld id="{96054161-4A6B-4E63-8C44-EE703BDA66C5}" type="slidenum">
              <a:rPr lang="en-US" smtClean="0"/>
              <a:t>‹#›</a:t>
            </a:fld>
            <a:endParaRPr lang="en-US"/>
          </a:p>
        </p:txBody>
      </p:sp>
    </p:spTree>
    <p:extLst>
      <p:ext uri="{BB962C8B-B14F-4D97-AF65-F5344CB8AC3E}">
        <p14:creationId xmlns:p14="http://schemas.microsoft.com/office/powerpoint/2010/main" val="2664082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876BF74-A4D2-40B6-A65D-611E994C7EED}" type="datetime1">
              <a:rPr lang="en-US" smtClean="0"/>
              <a:t>3/19/2024</a:t>
            </a:fld>
            <a:endParaRPr lang="en-US"/>
          </a:p>
        </p:txBody>
      </p:sp>
      <p:sp>
        <p:nvSpPr>
          <p:cNvPr id="6" name="Footer Placeholder 5"/>
          <p:cNvSpPr>
            <a:spLocks noGrp="1"/>
          </p:cNvSpPr>
          <p:nvPr>
            <p:ph type="ftr" sz="quarter" idx="11"/>
          </p:nvPr>
        </p:nvSpPr>
        <p:spPr/>
        <p:txBody>
          <a:bodyPr/>
          <a:lstStyle/>
          <a:p>
            <a:r>
              <a:rPr lang="en-US" smtClean="0"/>
              <a:t>Presenter: Dr.Teshome Goa</a:t>
            </a:r>
            <a:endParaRPr lang="en-US"/>
          </a:p>
        </p:txBody>
      </p:sp>
      <p:sp>
        <p:nvSpPr>
          <p:cNvPr id="7" name="Slide Number Placeholder 6"/>
          <p:cNvSpPr>
            <a:spLocks noGrp="1"/>
          </p:cNvSpPr>
          <p:nvPr>
            <p:ph type="sldNum" sz="quarter" idx="12"/>
          </p:nvPr>
        </p:nvSpPr>
        <p:spPr/>
        <p:txBody>
          <a:bodyPr/>
          <a:lstStyle/>
          <a:p>
            <a:fld id="{96054161-4A6B-4E63-8C44-EE703BDA66C5}" type="slidenum">
              <a:rPr lang="en-US" smtClean="0"/>
              <a:t>‹#›</a:t>
            </a:fld>
            <a:endParaRPr lang="en-US"/>
          </a:p>
        </p:txBody>
      </p:sp>
    </p:spTree>
    <p:extLst>
      <p:ext uri="{BB962C8B-B14F-4D97-AF65-F5344CB8AC3E}">
        <p14:creationId xmlns:p14="http://schemas.microsoft.com/office/powerpoint/2010/main" val="556752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C1232F-890E-48F9-A544-065A20E46185}" type="datetime1">
              <a:rPr lang="en-US" smtClean="0"/>
              <a:t>3/19/2024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96054161-4A6B-4E63-8C44-EE703BDA66C5}" type="slidenum">
              <a:rPr lang="en-US" smtClean="0"/>
              <a:t>‹#›</a:t>
            </a:fld>
            <a:endParaRPr lang="en-US"/>
          </a:p>
        </p:txBody>
      </p:sp>
    </p:spTree>
    <p:extLst>
      <p:ext uri="{BB962C8B-B14F-4D97-AF65-F5344CB8AC3E}">
        <p14:creationId xmlns:p14="http://schemas.microsoft.com/office/powerpoint/2010/main" val="1161648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B21F789-F290-4AD1-BED4-3C74BDAD0703}" type="datetime1">
              <a:rPr lang="en-US" smtClean="0"/>
              <a:t>3/19/2024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96054161-4A6B-4E63-8C44-EE703BDA66C5}" type="slidenum">
              <a:rPr lang="en-US" smtClean="0"/>
              <a:t>‹#›</a:t>
            </a:fld>
            <a:endParaRPr lang="en-US"/>
          </a:p>
        </p:txBody>
      </p:sp>
    </p:spTree>
    <p:extLst>
      <p:ext uri="{BB962C8B-B14F-4D97-AF65-F5344CB8AC3E}">
        <p14:creationId xmlns:p14="http://schemas.microsoft.com/office/powerpoint/2010/main" val="36757059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0343298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9556360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63066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685800" y="434975"/>
            <a:ext cx="7772400" cy="1143000"/>
          </a:xfrm>
        </p:spPr>
        <p:txBody>
          <a:bodyPr/>
          <a:lstStyle/>
          <a:p>
            <a:r>
              <a:rPr lang="en-US"/>
              <a:t>Click to edit Master title style</a:t>
            </a:r>
            <a:endParaRPr lang="tr-TR"/>
          </a:p>
        </p:txBody>
      </p:sp>
      <p:sp>
        <p:nvSpPr>
          <p:cNvPr id="3" name="Chart Placeholder 2"/>
          <p:cNvSpPr>
            <a:spLocks noGrp="1"/>
          </p:cNvSpPr>
          <p:nvPr>
            <p:ph type="chart" idx="1"/>
          </p:nvPr>
        </p:nvSpPr>
        <p:spPr>
          <a:xfrm>
            <a:off x="685800" y="1917700"/>
            <a:ext cx="7772400" cy="4114800"/>
          </a:xfrm>
        </p:spPr>
        <p:txBody>
          <a:bodyPr/>
          <a:lstStyle/>
          <a:p>
            <a:pPr lvl="0"/>
            <a:endParaRPr lang="tr-TR" noProof="0"/>
          </a:p>
        </p:txBody>
      </p:sp>
      <p:sp>
        <p:nvSpPr>
          <p:cNvPr id="4" name="Rectangle 7"/>
          <p:cNvSpPr>
            <a:spLocks noGrp="1" noChangeArrowheads="1"/>
          </p:cNvSpPr>
          <p:nvPr>
            <p:ph type="ftr" sz="quarter" idx="10"/>
          </p:nvPr>
        </p:nvSpPr>
        <p:spPr>
          <a:ln/>
        </p:spPr>
        <p:txBody>
          <a:bodyPr/>
          <a:lstStyle>
            <a:lvl1pPr>
              <a:defRPr/>
            </a:lvl1pPr>
          </a:lstStyle>
          <a:p>
            <a:pPr>
              <a:defRPr/>
            </a:pPr>
            <a:r>
              <a:rPr lang="en-AU" smtClean="0"/>
              <a:t>Presenter: Dr.Teshome Goa</a:t>
            </a:r>
            <a:endParaRPr lang="en-US"/>
          </a:p>
        </p:txBody>
      </p:sp>
    </p:spTree>
    <p:extLst>
      <p:ext uri="{BB962C8B-B14F-4D97-AF65-F5344CB8AC3E}">
        <p14:creationId xmlns:p14="http://schemas.microsoft.com/office/powerpoint/2010/main" val="20134401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434975"/>
            <a:ext cx="7772400" cy="1143000"/>
          </a:xfrm>
        </p:spPr>
        <p:txBody>
          <a:bodyPr/>
          <a:lstStyle/>
          <a:p>
            <a:r>
              <a:rPr lang="en-US"/>
              <a:t>Click to edit Master title style</a:t>
            </a:r>
            <a:endParaRPr lang="tr-TR"/>
          </a:p>
        </p:txBody>
      </p:sp>
      <p:sp>
        <p:nvSpPr>
          <p:cNvPr id="3" name="Text Placeholder 2"/>
          <p:cNvSpPr>
            <a:spLocks noGrp="1"/>
          </p:cNvSpPr>
          <p:nvPr>
            <p:ph type="body" sz="half" idx="1"/>
          </p:nvPr>
        </p:nvSpPr>
        <p:spPr>
          <a:xfrm>
            <a:off x="685800" y="19177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4" name="ClipArt Placeholder 3"/>
          <p:cNvSpPr>
            <a:spLocks noGrp="1"/>
          </p:cNvSpPr>
          <p:nvPr>
            <p:ph type="clipArt" sz="half" idx="2"/>
          </p:nvPr>
        </p:nvSpPr>
        <p:spPr>
          <a:xfrm>
            <a:off x="4648200" y="1917700"/>
            <a:ext cx="3810000" cy="4114800"/>
          </a:xfrm>
        </p:spPr>
        <p:txBody>
          <a:bodyPr/>
          <a:lstStyle/>
          <a:p>
            <a:pPr lvl="0"/>
            <a:endParaRPr lang="tr-TR" noProof="0"/>
          </a:p>
        </p:txBody>
      </p:sp>
      <p:sp>
        <p:nvSpPr>
          <p:cNvPr id="5" name="Rectangle 7"/>
          <p:cNvSpPr>
            <a:spLocks noGrp="1" noChangeArrowheads="1"/>
          </p:cNvSpPr>
          <p:nvPr>
            <p:ph type="ftr" sz="quarter" idx="10"/>
          </p:nvPr>
        </p:nvSpPr>
        <p:spPr>
          <a:ln/>
        </p:spPr>
        <p:txBody>
          <a:bodyPr/>
          <a:lstStyle>
            <a:lvl1pPr>
              <a:defRPr/>
            </a:lvl1pPr>
          </a:lstStyle>
          <a:p>
            <a:pPr>
              <a:defRPr/>
            </a:pPr>
            <a:r>
              <a:rPr lang="en-AU" smtClean="0"/>
              <a:t>Presenter: Dr.Teshome Goa</a:t>
            </a:r>
            <a:endParaRPr lang="en-US"/>
          </a:p>
        </p:txBody>
      </p:sp>
    </p:spTree>
    <p:extLst>
      <p:ext uri="{BB962C8B-B14F-4D97-AF65-F5344CB8AC3E}">
        <p14:creationId xmlns:p14="http://schemas.microsoft.com/office/powerpoint/2010/main" val="23915792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44EE60-264C-47DC-86B9-CF8D0F981C86}" type="datetime1">
              <a:rPr lang="en-US" smtClean="0"/>
              <a:t>3/19/2024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Presenter: Dr.Teshome Goa</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054161-4A6B-4E63-8C44-EE703BDA66C5}" type="slidenum">
              <a:rPr lang="en-US" smtClean="0"/>
              <a:t>‹#›</a:t>
            </a:fld>
            <a:endParaRPr lang="en-US"/>
          </a:p>
        </p:txBody>
      </p:sp>
    </p:spTree>
    <p:extLst>
      <p:ext uri="{BB962C8B-B14F-4D97-AF65-F5344CB8AC3E}">
        <p14:creationId xmlns:p14="http://schemas.microsoft.com/office/powerpoint/2010/main" val="23769776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152401"/>
            <a:ext cx="8686800" cy="914400"/>
          </a:xfrm>
        </p:spPr>
        <p:txBody>
          <a:bodyPr>
            <a:normAutofit/>
          </a:bodyPr>
          <a:lstStyle/>
          <a:p>
            <a:r>
              <a:rPr lang="en-US" sz="3200" b="1" dirty="0">
                <a:latin typeface="Times New Roman" pitchFamily="18" charset="0"/>
                <a:cs typeface="Times New Roman" pitchFamily="18" charset="0"/>
              </a:rPr>
              <a:t>Renewable Energy and Distributed Generations </a:t>
            </a:r>
          </a:p>
        </p:txBody>
      </p:sp>
      <p:sp>
        <p:nvSpPr>
          <p:cNvPr id="3" name="Subtitle 2"/>
          <p:cNvSpPr>
            <a:spLocks noGrp="1"/>
          </p:cNvSpPr>
          <p:nvPr>
            <p:ph type="subTitle" idx="1"/>
          </p:nvPr>
        </p:nvSpPr>
        <p:spPr>
          <a:xfrm>
            <a:off x="76200" y="990600"/>
            <a:ext cx="8915400" cy="5638800"/>
          </a:xfrm>
        </p:spPr>
        <p:txBody>
          <a:bodyPr>
            <a:normAutofit fontScale="47500" lnSpcReduction="20000"/>
          </a:bodyPr>
          <a:lstStyle/>
          <a:p>
            <a:r>
              <a:rPr lang="en-US" sz="5800" b="1" dirty="0" smtClean="0">
                <a:solidFill>
                  <a:schemeClr val="tx1"/>
                </a:solidFill>
                <a:latin typeface="Times New Roman" pitchFamily="18" charset="0"/>
                <a:cs typeface="Times New Roman" pitchFamily="18" charset="0"/>
              </a:rPr>
              <a:t>Lecture 1</a:t>
            </a:r>
          </a:p>
          <a:p>
            <a:r>
              <a:rPr lang="en-US" sz="6000" b="1" dirty="0" smtClean="0">
                <a:solidFill>
                  <a:schemeClr val="tx1"/>
                </a:solidFill>
                <a:latin typeface="Times New Roman" pitchFamily="18" charset="0"/>
                <a:cs typeface="Times New Roman" pitchFamily="18" charset="0"/>
              </a:rPr>
              <a:t>Power Systems Planning Basics</a:t>
            </a:r>
            <a:endParaRPr lang="en-US" sz="6000" b="1" dirty="0" smtClean="0">
              <a:latin typeface="Times New Roman" pitchFamily="18" charset="0"/>
              <a:cs typeface="Times New Roman" pitchFamily="18" charset="0"/>
            </a:endParaRPr>
          </a:p>
          <a:p>
            <a:r>
              <a:rPr lang="en-US" sz="6000" b="1" dirty="0" smtClean="0">
                <a:solidFill>
                  <a:schemeClr val="tx1"/>
                </a:solidFill>
                <a:latin typeface="Times New Roman" pitchFamily="18" charset="0"/>
                <a:cs typeface="Times New Roman" pitchFamily="18" charset="0"/>
              </a:rPr>
              <a:t> Lecturer:</a:t>
            </a:r>
            <a:r>
              <a:rPr lang="en-US" sz="6000" dirty="0" smtClean="0">
                <a:solidFill>
                  <a:schemeClr val="tx1"/>
                </a:solidFill>
                <a:latin typeface="Times New Roman" pitchFamily="18" charset="0"/>
                <a:cs typeface="Times New Roman" pitchFamily="18" charset="0"/>
              </a:rPr>
              <a:t> Teshome Goa (Assist. Prof.)</a:t>
            </a:r>
          </a:p>
          <a:p>
            <a:pPr algn="l"/>
            <a:endParaRPr lang="en-US" sz="6000" b="1" i="1" dirty="0" smtClean="0">
              <a:solidFill>
                <a:schemeClr val="tx1"/>
              </a:solidFill>
              <a:latin typeface="Times New Roman" pitchFamily="18" charset="0"/>
              <a:cs typeface="Times New Roman" pitchFamily="18" charset="0"/>
            </a:endParaRPr>
          </a:p>
          <a:p>
            <a:pPr algn="l"/>
            <a:r>
              <a:rPr lang="en-US" sz="6000" b="1" i="1" dirty="0" smtClean="0">
                <a:solidFill>
                  <a:schemeClr val="tx1"/>
                </a:solidFill>
                <a:latin typeface="Times New Roman" pitchFamily="18" charset="0"/>
                <a:cs typeface="Times New Roman" pitchFamily="18" charset="0"/>
              </a:rPr>
              <a:t>Lecture learning outcomes</a:t>
            </a:r>
            <a:r>
              <a:rPr lang="en-US" sz="6000" dirty="0" smtClean="0">
                <a:solidFill>
                  <a:schemeClr val="tx1"/>
                </a:solidFill>
                <a:latin typeface="Times New Roman" pitchFamily="18" charset="0"/>
                <a:cs typeface="Times New Roman" pitchFamily="18" charset="0"/>
              </a:rPr>
              <a:t>:</a:t>
            </a:r>
          </a:p>
          <a:p>
            <a:pPr algn="l">
              <a:lnSpc>
                <a:spcPct val="170000"/>
              </a:lnSpc>
            </a:pPr>
            <a:r>
              <a:rPr lang="en-US" sz="4400" dirty="0" smtClean="0">
                <a:solidFill>
                  <a:schemeClr val="tx1"/>
                </a:solidFill>
                <a:latin typeface="Times New Roman" pitchFamily="18" charset="0"/>
                <a:cs typeface="Times New Roman" pitchFamily="18" charset="0"/>
              </a:rPr>
              <a:t>At the end of this lecture you will be able to:</a:t>
            </a:r>
          </a:p>
          <a:p>
            <a:pPr marL="571500" indent="-571500" algn="l">
              <a:lnSpc>
                <a:spcPct val="170000"/>
              </a:lnSpc>
              <a:buAutoNum type="romanLcPeriod"/>
            </a:pPr>
            <a:r>
              <a:rPr lang="en-US" sz="4500" dirty="0" smtClean="0">
                <a:solidFill>
                  <a:schemeClr val="tx1"/>
                </a:solidFill>
                <a:latin typeface="Times New Roman" pitchFamily="18" charset="0"/>
                <a:cs typeface="Times New Roman" pitchFamily="18" charset="0"/>
              </a:rPr>
              <a:t>Define power system planning </a:t>
            </a:r>
          </a:p>
          <a:p>
            <a:pPr marL="571500" indent="-571500" algn="l">
              <a:lnSpc>
                <a:spcPct val="170000"/>
              </a:lnSpc>
              <a:buAutoNum type="romanLcPeriod"/>
            </a:pPr>
            <a:r>
              <a:rPr lang="en-US" sz="4500" dirty="0" smtClean="0">
                <a:solidFill>
                  <a:schemeClr val="tx1"/>
                </a:solidFill>
                <a:latin typeface="Times New Roman" pitchFamily="18" charset="0"/>
                <a:cs typeface="Times New Roman" pitchFamily="18" charset="0"/>
              </a:rPr>
              <a:t>Explain the objective of power system planning </a:t>
            </a:r>
          </a:p>
          <a:p>
            <a:pPr marL="571500" indent="-571500" algn="l">
              <a:lnSpc>
                <a:spcPct val="170000"/>
              </a:lnSpc>
              <a:buAutoNum type="romanLcPeriod"/>
            </a:pPr>
            <a:r>
              <a:rPr lang="en-US" sz="4500" dirty="0" smtClean="0">
                <a:solidFill>
                  <a:schemeClr val="tx1"/>
                </a:solidFill>
                <a:latin typeface="Times New Roman" pitchFamily="18" charset="0"/>
                <a:cs typeface="Times New Roman" pitchFamily="18" charset="0"/>
              </a:rPr>
              <a:t>Define the load forecasting </a:t>
            </a:r>
          </a:p>
          <a:p>
            <a:pPr marL="571500" indent="-571500" algn="l">
              <a:lnSpc>
                <a:spcPct val="170000"/>
              </a:lnSpc>
              <a:buAutoNum type="romanLcPeriod"/>
            </a:pPr>
            <a:r>
              <a:rPr lang="en-US" sz="4500" dirty="0" smtClean="0">
                <a:solidFill>
                  <a:schemeClr val="tx1"/>
                </a:solidFill>
                <a:latin typeface="Times New Roman" pitchFamily="18" charset="0"/>
                <a:cs typeface="Times New Roman" pitchFamily="18" charset="0"/>
              </a:rPr>
              <a:t>Identify the types of load forecasting </a:t>
            </a: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dirty="0" smtClean="0">
                <a:solidFill>
                  <a:schemeClr val="tx1"/>
                </a:solidFill>
                <a:latin typeface="Times New Roman" pitchFamily="18" charset="0"/>
                <a:cs typeface="Times New Roman" pitchFamily="18" charset="0"/>
              </a:rPr>
              <a:t>Presenter: </a:t>
            </a:r>
            <a:r>
              <a:rPr lang="en-US" b="1" dirty="0" err="1" smtClean="0">
                <a:solidFill>
                  <a:schemeClr val="tx1"/>
                </a:solidFill>
                <a:latin typeface="Times New Roman" pitchFamily="18" charset="0"/>
                <a:cs typeface="Times New Roman" pitchFamily="18" charset="0"/>
              </a:rPr>
              <a:t>Dr.Teshome</a:t>
            </a:r>
            <a:r>
              <a:rPr lang="en-US" b="1" dirty="0" smtClean="0">
                <a:solidFill>
                  <a:schemeClr val="tx1"/>
                </a:solidFill>
                <a:latin typeface="Times New Roman" pitchFamily="18" charset="0"/>
                <a:cs typeface="Times New Roman" pitchFamily="18" charset="0"/>
              </a:rPr>
              <a:t>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a:p>
        </p:txBody>
      </p:sp>
    </p:spTree>
    <p:extLst>
      <p:ext uri="{BB962C8B-B14F-4D97-AF65-F5344CB8AC3E}">
        <p14:creationId xmlns:p14="http://schemas.microsoft.com/office/powerpoint/2010/main" val="4095673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587854" cy="304800"/>
          </a:xfrm>
        </p:spPr>
        <p:txBody>
          <a:bodyPr>
            <a:normAutofit fontScale="90000"/>
          </a:bodyPr>
          <a:lstStyle/>
          <a:p>
            <a:r>
              <a:rPr lang="en-US" sz="3200" dirty="0" smtClean="0">
                <a:latin typeface="Times New Roman" panose="02020603050405020304" pitchFamily="18" charset="0"/>
                <a:cs typeface="Times New Roman" panose="02020603050405020304" pitchFamily="18" charset="0"/>
              </a:rPr>
              <a:t>Introduction </a:t>
            </a:r>
            <a:endParaRPr lang="en-US" sz="32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609600"/>
            <a:ext cx="9045054" cy="6705600"/>
          </a:xfrm>
        </p:spPr>
        <p:txBody>
          <a:bodyPr>
            <a:noAutofit/>
          </a:bodyPr>
          <a:lstStyle/>
          <a:p>
            <a:pPr algn="just">
              <a:lnSpc>
                <a:spcPct val="200000"/>
              </a:lnSpc>
            </a:pPr>
            <a:r>
              <a:rPr lang="en-US" sz="2000" dirty="0">
                <a:latin typeface="Times New Roman" panose="02020603050405020304" pitchFamily="18" charset="0"/>
                <a:cs typeface="Times New Roman" panose="02020603050405020304" pitchFamily="18" charset="0"/>
              </a:rPr>
              <a:t>Power system is one of the largest man-made network  that comprises different equipment's starting </a:t>
            </a:r>
            <a:r>
              <a:rPr lang="en-US" sz="2000" dirty="0" smtClean="0">
                <a:latin typeface="Times New Roman" panose="02020603050405020304" pitchFamily="18" charset="0"/>
                <a:cs typeface="Times New Roman" panose="02020603050405020304" pitchFamily="18" charset="0"/>
              </a:rPr>
              <a:t>from </a:t>
            </a:r>
            <a:r>
              <a:rPr lang="en-US" sz="2000" dirty="0">
                <a:latin typeface="Times New Roman" panose="02020603050405020304" pitchFamily="18" charset="0"/>
                <a:cs typeface="Times New Roman" panose="02020603050405020304" pitchFamily="18" charset="0"/>
              </a:rPr>
              <a:t>generation to consumers  </a:t>
            </a:r>
          </a:p>
          <a:p>
            <a:pPr algn="just">
              <a:lnSpc>
                <a:spcPct val="200000"/>
              </a:lnSpc>
            </a:pPr>
            <a:r>
              <a:rPr lang="en-US" sz="2000" dirty="0">
                <a:latin typeface="Times New Roman" panose="02020603050405020304" pitchFamily="18" charset="0"/>
                <a:cs typeface="Times New Roman" panose="02020603050405020304" pitchFamily="18" charset="0"/>
              </a:rPr>
              <a:t>Running this very large system is a real difficult task. </a:t>
            </a:r>
            <a:endParaRPr lang="en-US" sz="2000" dirty="0" smtClean="0">
              <a:latin typeface="Times New Roman" panose="02020603050405020304" pitchFamily="18" charset="0"/>
              <a:cs typeface="Times New Roman" panose="02020603050405020304" pitchFamily="18" charset="0"/>
            </a:endParaRPr>
          </a:p>
          <a:p>
            <a:pPr algn="just">
              <a:lnSpc>
                <a:spcPct val="200000"/>
              </a:lnSpc>
            </a:pPr>
            <a:r>
              <a:rPr lang="en-US" sz="2000" dirty="0" smtClean="0">
                <a:latin typeface="Times New Roman" panose="02020603050405020304" pitchFamily="18" charset="0"/>
                <a:cs typeface="Times New Roman" panose="02020603050405020304" pitchFamily="18" charset="0"/>
              </a:rPr>
              <a:t>It </a:t>
            </a:r>
            <a:r>
              <a:rPr lang="en-US" sz="2000" dirty="0">
                <a:latin typeface="Times New Roman" panose="02020603050405020304" pitchFamily="18" charset="0"/>
                <a:cs typeface="Times New Roman" panose="02020603050405020304" pitchFamily="18" charset="0"/>
              </a:rPr>
              <a:t>has caused numerous problems </a:t>
            </a:r>
            <a:r>
              <a:rPr lang="en-US" sz="2000" dirty="0" smtClean="0">
                <a:latin typeface="Times New Roman" panose="02020603050405020304" pitchFamily="18" charset="0"/>
                <a:cs typeface="Times New Roman" panose="02020603050405020304" pitchFamily="18" charset="0"/>
              </a:rPr>
              <a:t>that need engineering solutions from educational sectors </a:t>
            </a:r>
            <a:r>
              <a:rPr lang="en-US" sz="2000" dirty="0">
                <a:latin typeface="Times New Roman" panose="02020603050405020304" pitchFamily="18" charset="0"/>
                <a:cs typeface="Times New Roman" panose="02020603050405020304" pitchFamily="18" charset="0"/>
              </a:rPr>
              <a:t>and </a:t>
            </a:r>
            <a:r>
              <a:rPr lang="en-US" sz="2000" i="1" dirty="0" smtClean="0">
                <a:latin typeface="Times New Roman" panose="02020603050405020304" pitchFamily="18" charset="0"/>
                <a:cs typeface="Times New Roman" panose="02020603050405020304" pitchFamily="18" charset="0"/>
              </a:rPr>
              <a:t>Industries </a:t>
            </a:r>
            <a:endParaRPr lang="en-US" sz="2000" dirty="0">
              <a:latin typeface="Times New Roman" panose="02020603050405020304" pitchFamily="18" charset="0"/>
              <a:cs typeface="Times New Roman" panose="02020603050405020304" pitchFamily="18" charset="0"/>
            </a:endParaRPr>
          </a:p>
          <a:p>
            <a:pPr algn="just">
              <a:lnSpc>
                <a:spcPct val="200000"/>
              </a:lnSpc>
            </a:pPr>
            <a:r>
              <a:rPr lang="en-US" sz="2000" dirty="0" smtClean="0">
                <a:latin typeface="Times New Roman" panose="02020603050405020304" pitchFamily="18" charset="0"/>
                <a:cs typeface="Times New Roman" panose="02020603050405020304" pitchFamily="18" charset="0"/>
              </a:rPr>
              <a:t>For planning's, lessons should be taken  from the past, present and future trends </a:t>
            </a:r>
          </a:p>
          <a:p>
            <a:pPr algn="just">
              <a:lnSpc>
                <a:spcPct val="200000"/>
              </a:lnSpc>
            </a:pPr>
            <a:r>
              <a:rPr lang="en-US" sz="2000" dirty="0" smtClean="0">
                <a:latin typeface="Times New Roman" panose="02020603050405020304" pitchFamily="18" charset="0"/>
                <a:cs typeface="Times New Roman" panose="02020603050405020304" pitchFamily="18" charset="0"/>
              </a:rPr>
              <a:t>Accordingly, </a:t>
            </a:r>
            <a:r>
              <a:rPr lang="en-US" sz="2000" dirty="0">
                <a:latin typeface="Times New Roman" panose="02020603050405020304" pitchFamily="18" charset="0"/>
                <a:cs typeface="Times New Roman" panose="02020603050405020304" pitchFamily="18" charset="0"/>
              </a:rPr>
              <a:t>the term planning </a:t>
            </a:r>
            <a:r>
              <a:rPr lang="en-US" sz="2000" dirty="0" smtClean="0">
                <a:latin typeface="Times New Roman" panose="02020603050405020304" pitchFamily="18" charset="0"/>
                <a:cs typeface="Times New Roman" panose="02020603050405020304" pitchFamily="18" charset="0"/>
              </a:rPr>
              <a:t>is defined as the </a:t>
            </a:r>
            <a:r>
              <a:rPr lang="en-US" sz="2000" dirty="0">
                <a:latin typeface="Times New Roman" panose="02020603050405020304" pitchFamily="18" charset="0"/>
                <a:cs typeface="Times New Roman" panose="02020603050405020304" pitchFamily="18" charset="0"/>
              </a:rPr>
              <a:t>actions required for the future based on the past and recent trends</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96054161-4A6B-4E63-8C44-EE703BDA66C5}" type="slidenum">
              <a:rPr lang="en-US" smtClean="0"/>
              <a:t>2</a:t>
            </a:fld>
            <a:endParaRPr lang="en-US"/>
          </a:p>
        </p:txBody>
      </p:sp>
    </p:spTree>
    <p:extLst>
      <p:ext uri="{BB962C8B-B14F-4D97-AF65-F5344CB8AC3E}">
        <p14:creationId xmlns:p14="http://schemas.microsoft.com/office/powerpoint/2010/main" val="22868361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902" y="533400"/>
            <a:ext cx="9115097" cy="6001643"/>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Power system planning is a process in which the aim is to decide on new as well as upgrading existing system elements, to adequately satisfy the loads for </a:t>
            </a:r>
            <a:r>
              <a:rPr lang="en-US" sz="2400" dirty="0" smtClean="0">
                <a:latin typeface="Times New Roman" panose="02020603050405020304" pitchFamily="18" charset="0"/>
                <a:cs typeface="Times New Roman" panose="02020603050405020304" pitchFamily="18" charset="0"/>
              </a:rPr>
              <a:t>predicted </a:t>
            </a:r>
            <a:r>
              <a:rPr lang="en-US" sz="2400" dirty="0">
                <a:latin typeface="Times New Roman" panose="02020603050405020304" pitchFamily="18" charset="0"/>
                <a:cs typeface="Times New Roman" panose="02020603050405020304" pitchFamily="18" charset="0"/>
              </a:rPr>
              <a:t>future.</a:t>
            </a:r>
          </a:p>
          <a:p>
            <a:pPr>
              <a:lnSpc>
                <a:spcPct val="200000"/>
              </a:lnSpc>
            </a:pPr>
            <a:r>
              <a:rPr lang="en-US" sz="2400" dirty="0">
                <a:solidFill>
                  <a:srgbClr val="000000"/>
                </a:solidFill>
                <a:latin typeface="Times New Roman" panose="02020603050405020304" pitchFamily="18" charset="0"/>
                <a:cs typeface="Times New Roman" panose="02020603050405020304" pitchFamily="18" charset="0"/>
              </a:rPr>
              <a:t>The elements </a:t>
            </a:r>
            <a:r>
              <a:rPr lang="en-US" sz="2400" dirty="0" smtClean="0">
                <a:solidFill>
                  <a:srgbClr val="000000"/>
                </a:solidFill>
                <a:latin typeface="Times New Roman" panose="02020603050405020304" pitchFamily="18" charset="0"/>
                <a:cs typeface="Times New Roman" panose="02020603050405020304" pitchFamily="18" charset="0"/>
              </a:rPr>
              <a:t>that needs planning are;</a:t>
            </a:r>
            <a:endParaRPr lang="en-US" sz="2400" dirty="0">
              <a:solidFill>
                <a:srgbClr val="000000"/>
              </a:solidFill>
              <a:latin typeface="Times New Roman" panose="02020603050405020304" pitchFamily="18" charset="0"/>
              <a:cs typeface="Times New Roman" panose="02020603050405020304" pitchFamily="18" charset="0"/>
            </a:endParaRPr>
          </a:p>
          <a:p>
            <a:pPr marL="342900" indent="-342900">
              <a:lnSpc>
                <a:spcPct val="200000"/>
              </a:lnSpc>
              <a:buFont typeface="Arial" panose="020B0604020202020204" pitchFamily="34" charset="0"/>
              <a:buChar char="•"/>
            </a:pPr>
            <a:r>
              <a:rPr lang="en-US" sz="2400" dirty="0">
                <a:solidFill>
                  <a:srgbClr val="000000"/>
                </a:solidFill>
                <a:latin typeface="Times New Roman" panose="02020603050405020304" pitchFamily="18" charset="0"/>
                <a:cs typeface="Times New Roman" panose="02020603050405020304" pitchFamily="18" charset="0"/>
              </a:rPr>
              <a:t>Generation facilities</a:t>
            </a:r>
          </a:p>
          <a:p>
            <a:pPr marL="342900" indent="-342900">
              <a:lnSpc>
                <a:spcPct val="200000"/>
              </a:lnSpc>
              <a:buFont typeface="Arial" panose="020B0604020202020204" pitchFamily="34" charset="0"/>
              <a:buChar char="•"/>
            </a:pPr>
            <a:r>
              <a:rPr lang="en-US" sz="2400" dirty="0">
                <a:solidFill>
                  <a:srgbClr val="000000"/>
                </a:solidFill>
                <a:latin typeface="Times New Roman" panose="02020603050405020304" pitchFamily="18" charset="0"/>
                <a:cs typeface="Times New Roman" panose="02020603050405020304" pitchFamily="18" charset="0"/>
              </a:rPr>
              <a:t>Substations</a:t>
            </a:r>
          </a:p>
          <a:p>
            <a:pPr marL="342900" indent="-342900">
              <a:lnSpc>
                <a:spcPct val="200000"/>
              </a:lnSpc>
              <a:buFont typeface="Arial" panose="020B0604020202020204" pitchFamily="34" charset="0"/>
              <a:buChar char="•"/>
            </a:pPr>
            <a:r>
              <a:rPr lang="en-US" sz="2400" dirty="0">
                <a:solidFill>
                  <a:srgbClr val="000000"/>
                </a:solidFill>
                <a:latin typeface="Times New Roman" panose="02020603050405020304" pitchFamily="18" charset="0"/>
                <a:cs typeface="Times New Roman" panose="02020603050405020304" pitchFamily="18" charset="0"/>
              </a:rPr>
              <a:t>Transmission </a:t>
            </a:r>
            <a:r>
              <a:rPr lang="en-US" sz="2400" dirty="0" smtClean="0">
                <a:solidFill>
                  <a:srgbClr val="000000"/>
                </a:solidFill>
                <a:latin typeface="Times New Roman" panose="02020603050405020304" pitchFamily="18" charset="0"/>
                <a:cs typeface="Times New Roman" panose="02020603050405020304" pitchFamily="18" charset="0"/>
              </a:rPr>
              <a:t>lines</a:t>
            </a:r>
            <a:endParaRPr lang="en-US" sz="2400" dirty="0">
              <a:solidFill>
                <a:srgbClr val="000000"/>
              </a:solidFill>
              <a:latin typeface="Times New Roman" panose="02020603050405020304" pitchFamily="18" charset="0"/>
              <a:cs typeface="Times New Roman" panose="02020603050405020304" pitchFamily="18" charset="0"/>
            </a:endParaRPr>
          </a:p>
          <a:p>
            <a:pPr marL="342900" indent="-342900">
              <a:lnSpc>
                <a:spcPct val="200000"/>
              </a:lnSpc>
              <a:buFont typeface="Arial" panose="020B0604020202020204" pitchFamily="34" charset="0"/>
              <a:buChar char="•"/>
            </a:pPr>
            <a:r>
              <a:rPr lang="en-US" sz="2400" dirty="0" smtClean="0">
                <a:solidFill>
                  <a:srgbClr val="000000"/>
                </a:solidFill>
                <a:latin typeface="Times New Roman" panose="02020603050405020304" pitchFamily="18" charset="0"/>
                <a:cs typeface="Times New Roman" panose="02020603050405020304" pitchFamily="18" charset="0"/>
              </a:rPr>
              <a:t>Capacitors/Reactors/Controllers </a:t>
            </a:r>
            <a:endParaRPr lang="en-US" sz="2400" dirty="0">
              <a:solidFill>
                <a:srgbClr val="000000"/>
              </a:solidFill>
              <a:latin typeface="Times New Roman" panose="02020603050405020304" pitchFamily="18" charset="0"/>
              <a:cs typeface="Times New Roman" panose="02020603050405020304" pitchFamily="18" charset="0"/>
            </a:endParaRPr>
          </a:p>
        </p:txBody>
      </p:sp>
      <p:sp>
        <p:nvSpPr>
          <p:cNvPr id="3" name="Title 1"/>
          <p:cNvSpPr txBox="1">
            <a:spLocks/>
          </p:cNvSpPr>
          <p:nvPr/>
        </p:nvSpPr>
        <p:spPr>
          <a:xfrm>
            <a:off x="0" y="76200"/>
            <a:ext cx="8915400" cy="3810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dirty="0" smtClean="0">
                <a:latin typeface="Times New Roman" panose="02020603050405020304" pitchFamily="18" charset="0"/>
                <a:cs typeface="Times New Roman" panose="02020603050405020304" pitchFamily="18" charset="0"/>
              </a:rPr>
              <a:t>Introduction                                                  Cont. …             </a:t>
            </a:r>
            <a:endParaRPr lang="en-US" sz="1800" b="1" dirty="0">
              <a:latin typeface="Times New Roman" panose="02020603050405020304" pitchFamily="18" charset="0"/>
              <a:cs typeface="Times New Roman" panose="02020603050405020304" pitchFamily="18" charset="0"/>
            </a:endParaRPr>
          </a:p>
        </p:txBody>
      </p:sp>
      <p:sp>
        <p:nvSpPr>
          <p:cNvPr id="5" name="Footer Placeholder 4"/>
          <p:cNvSpPr>
            <a:spLocks noGrp="1"/>
          </p:cNvSpPr>
          <p:nvPr>
            <p:ph type="ftr" sz="quarter" idx="11"/>
          </p:nvPr>
        </p:nvSpPr>
        <p:spPr/>
        <p:txBody>
          <a:bodyPr/>
          <a:lstStyle/>
          <a:p>
            <a:r>
              <a:rPr lang="en-US" smtClean="0"/>
              <a:t>Presenter: Dr.Teshome Goa</a:t>
            </a:r>
            <a:endParaRPr lang="en-US" dirty="0"/>
          </a:p>
        </p:txBody>
      </p:sp>
      <p:sp>
        <p:nvSpPr>
          <p:cNvPr id="6" name="Slide Number Placeholder 5"/>
          <p:cNvSpPr>
            <a:spLocks noGrp="1"/>
          </p:cNvSpPr>
          <p:nvPr>
            <p:ph type="sldNum" sz="quarter" idx="12"/>
          </p:nvPr>
        </p:nvSpPr>
        <p:spPr/>
        <p:txBody>
          <a:bodyPr/>
          <a:lstStyle/>
          <a:p>
            <a:fld id="{96054161-4A6B-4E63-8C44-EE703BDA66C5}" type="slidenum">
              <a:rPr lang="en-US" smtClean="0"/>
              <a:t>3</a:t>
            </a:fld>
            <a:endParaRPr lang="en-US"/>
          </a:p>
        </p:txBody>
      </p:sp>
    </p:spTree>
    <p:extLst>
      <p:ext uri="{BB962C8B-B14F-4D97-AF65-F5344CB8AC3E}">
        <p14:creationId xmlns:p14="http://schemas.microsoft.com/office/powerpoint/2010/main" val="33392130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flipV="1">
            <a:off x="304800" y="441762"/>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5" name="Rectangle 1"/>
          <p:cNvSpPr>
            <a:spLocks noChangeArrowheads="1"/>
          </p:cNvSpPr>
          <p:nvPr/>
        </p:nvSpPr>
        <p:spPr bwMode="ltGray">
          <a:xfrm>
            <a:off x="76200" y="431884"/>
            <a:ext cx="9067800" cy="3170099"/>
          </a:xfrm>
          <a:prstGeom prst="rect">
            <a:avLst/>
          </a:prstGeom>
          <a:noFill/>
          <a:ln w="9525">
            <a:noFill/>
            <a:miter lim="800000"/>
            <a:headEnd/>
            <a:tailEnd/>
          </a:ln>
        </p:spPr>
        <p:txBody>
          <a:bodyPr wrap="square" anchor="ctr">
            <a:spAutoFit/>
          </a:bodyPr>
          <a:lstStyle/>
          <a:p>
            <a:pPr algn="just" eaLnBrk="0" hangingPunct="0">
              <a:tabLst>
                <a:tab pos="628650" algn="l"/>
              </a:tabLst>
            </a:pPr>
            <a:r>
              <a:rPr lang="en-AU" sz="2000" dirty="0">
                <a:latin typeface="Times New Roman" panose="02020603050405020304" pitchFamily="18" charset="0"/>
                <a:ea typeface="Calibri" pitchFamily="34" charset="0"/>
                <a:cs typeface="Times New Roman" panose="02020603050405020304" pitchFamily="18" charset="0"/>
              </a:rPr>
              <a:t>The main objectives of power system planning are: </a:t>
            </a:r>
          </a:p>
          <a:p>
            <a:pPr algn="just" eaLnBrk="0" hangingPunct="0">
              <a:tabLst>
                <a:tab pos="628650" algn="l"/>
              </a:tabLst>
            </a:pPr>
            <a:endParaRPr lang="en-AU" sz="2000" b="1" i="1" dirty="0">
              <a:latin typeface="Times New Roman" panose="02020603050405020304" pitchFamily="18" charset="0"/>
              <a:ea typeface="Calibri" pitchFamily="34" charset="0"/>
              <a:cs typeface="Times New Roman" panose="02020603050405020304" pitchFamily="18" charset="0"/>
            </a:endParaRPr>
          </a:p>
          <a:p>
            <a:pPr marL="457200" indent="-457200" algn="just" eaLnBrk="0" hangingPunct="0">
              <a:buFont typeface="+mj-lt"/>
              <a:buAutoNum type="arabicPeriod"/>
              <a:tabLst>
                <a:tab pos="628650" algn="l"/>
              </a:tabLst>
            </a:pPr>
            <a:r>
              <a:rPr lang="en-AU" sz="2000" dirty="0" smtClean="0">
                <a:latin typeface="Times New Roman" panose="02020603050405020304" pitchFamily="18" charset="0"/>
                <a:ea typeface="Calibri" pitchFamily="34" charset="0"/>
                <a:cs typeface="Times New Roman" panose="02020603050405020304" pitchFamily="18" charset="0"/>
              </a:rPr>
              <a:t>Generating an adequate </a:t>
            </a:r>
            <a:r>
              <a:rPr lang="en-AU" sz="2000" dirty="0">
                <a:latin typeface="Times New Roman" panose="02020603050405020304" pitchFamily="18" charset="0"/>
                <a:ea typeface="Calibri" pitchFamily="34" charset="0"/>
                <a:cs typeface="Times New Roman" panose="02020603050405020304" pitchFamily="18" charset="0"/>
              </a:rPr>
              <a:t>energy for </a:t>
            </a:r>
            <a:r>
              <a:rPr lang="en-AU" sz="2000" dirty="0" smtClean="0">
                <a:latin typeface="Times New Roman" panose="02020603050405020304" pitchFamily="18" charset="0"/>
                <a:ea typeface="Calibri" pitchFamily="34" charset="0"/>
                <a:cs typeface="Times New Roman" panose="02020603050405020304" pitchFamily="18" charset="0"/>
              </a:rPr>
              <a:t>satisfying the demands </a:t>
            </a:r>
            <a:r>
              <a:rPr lang="en-AU" sz="2000" dirty="0">
                <a:latin typeface="Times New Roman" panose="02020603050405020304" pitchFamily="18" charset="0"/>
                <a:ea typeface="Calibri" pitchFamily="34" charset="0"/>
                <a:cs typeface="Times New Roman" panose="02020603050405020304" pitchFamily="18" charset="0"/>
              </a:rPr>
              <a:t>at </a:t>
            </a:r>
            <a:r>
              <a:rPr lang="en-AU" sz="2000" i="1" dirty="0">
                <a:latin typeface="Times New Roman" panose="02020603050405020304" pitchFamily="18" charset="0"/>
                <a:ea typeface="Calibri" pitchFamily="34" charset="0"/>
                <a:cs typeface="Times New Roman" panose="02020603050405020304" pitchFamily="18" charset="0"/>
              </a:rPr>
              <a:t>low price, efficient conversion system </a:t>
            </a:r>
            <a:r>
              <a:rPr lang="en-AU" sz="2000" i="1" dirty="0" smtClean="0">
                <a:latin typeface="Times New Roman" panose="02020603050405020304" pitchFamily="18" charset="0"/>
                <a:ea typeface="Calibri" pitchFamily="34" charset="0"/>
                <a:cs typeface="Times New Roman" panose="02020603050405020304" pitchFamily="18" charset="0"/>
              </a:rPr>
              <a:t>with low </a:t>
            </a:r>
            <a:r>
              <a:rPr lang="en-AU" sz="2000" i="1" dirty="0">
                <a:latin typeface="Times New Roman" panose="02020603050405020304" pitchFamily="18" charset="0"/>
                <a:ea typeface="Calibri" pitchFamily="34" charset="0"/>
                <a:cs typeface="Times New Roman" panose="02020603050405020304" pitchFamily="18" charset="0"/>
              </a:rPr>
              <a:t>environmental and social impacts</a:t>
            </a:r>
          </a:p>
          <a:p>
            <a:pPr marL="228600" indent="-228600" algn="just" eaLnBrk="0" hangingPunct="0">
              <a:buFont typeface="+mj-lt"/>
              <a:buAutoNum type="arabicPeriod"/>
              <a:tabLst>
                <a:tab pos="628650" algn="l"/>
              </a:tabLst>
            </a:pPr>
            <a:endParaRPr lang="en-AU" sz="2000" i="1" dirty="0">
              <a:solidFill>
                <a:srgbClr val="FF0000"/>
              </a:solidFill>
              <a:latin typeface="Times New Roman" panose="02020603050405020304" pitchFamily="18" charset="0"/>
              <a:ea typeface="Calibri" pitchFamily="34" charset="0"/>
              <a:cs typeface="Times New Roman" panose="02020603050405020304" pitchFamily="18" charset="0"/>
            </a:endParaRPr>
          </a:p>
          <a:p>
            <a:pPr marL="457200" indent="-457200" algn="just" eaLnBrk="0" hangingPunct="0">
              <a:buFont typeface="+mj-lt"/>
              <a:buAutoNum type="arabicPeriod"/>
              <a:tabLst>
                <a:tab pos="628650" algn="l"/>
              </a:tabLst>
            </a:pPr>
            <a:r>
              <a:rPr lang="en-AU" sz="2000" dirty="0" smtClean="0">
                <a:latin typeface="Times New Roman" panose="02020603050405020304" pitchFamily="18" charset="0"/>
                <a:ea typeface="Calibri" pitchFamily="34" charset="0"/>
                <a:cs typeface="Times New Roman" panose="02020603050405020304" pitchFamily="18" charset="0"/>
              </a:rPr>
              <a:t>Transmitting the generated energy through </a:t>
            </a:r>
            <a:r>
              <a:rPr lang="en-AU" sz="2000" dirty="0">
                <a:latin typeface="Times New Roman" panose="02020603050405020304" pitchFamily="18" charset="0"/>
                <a:ea typeface="Calibri" pitchFamily="34" charset="0"/>
                <a:cs typeface="Times New Roman" panose="02020603050405020304" pitchFamily="18" charset="0"/>
              </a:rPr>
              <a:t>long distances </a:t>
            </a:r>
            <a:r>
              <a:rPr lang="en-AU" sz="2000" dirty="0" smtClean="0">
                <a:latin typeface="Times New Roman" panose="02020603050405020304" pitchFamily="18" charset="0"/>
                <a:ea typeface="Calibri" pitchFamily="34" charset="0"/>
                <a:cs typeface="Times New Roman" panose="02020603050405020304" pitchFamily="18" charset="0"/>
              </a:rPr>
              <a:t>to </a:t>
            </a:r>
            <a:r>
              <a:rPr lang="en-AU" sz="2000" dirty="0">
                <a:latin typeface="Times New Roman" panose="02020603050405020304" pitchFamily="18" charset="0"/>
                <a:ea typeface="Calibri" pitchFamily="34" charset="0"/>
                <a:cs typeface="Times New Roman" panose="02020603050405020304" pitchFamily="18" charset="0"/>
              </a:rPr>
              <a:t>the load centres at </a:t>
            </a:r>
            <a:r>
              <a:rPr lang="en-AU" sz="2000" i="1" dirty="0">
                <a:latin typeface="Times New Roman" panose="02020603050405020304" pitchFamily="18" charset="0"/>
                <a:ea typeface="Calibri" pitchFamily="34" charset="0"/>
                <a:cs typeface="Times New Roman" panose="02020603050405020304" pitchFamily="18" charset="0"/>
              </a:rPr>
              <a:t>low price, more efficient, stable and reliable </a:t>
            </a:r>
            <a:r>
              <a:rPr lang="en-AU" sz="2000" dirty="0">
                <a:latin typeface="Times New Roman" panose="02020603050405020304" pitchFamily="18" charset="0"/>
                <a:ea typeface="Calibri" pitchFamily="34" charset="0"/>
                <a:cs typeface="Times New Roman" panose="02020603050405020304" pitchFamily="18" charset="0"/>
              </a:rPr>
              <a:t>conditions.</a:t>
            </a:r>
          </a:p>
          <a:p>
            <a:pPr marL="228600" indent="-228600" algn="just" eaLnBrk="0" hangingPunct="0">
              <a:buFont typeface="+mj-lt"/>
              <a:buAutoNum type="arabicPeriod"/>
              <a:tabLst>
                <a:tab pos="628650" algn="l"/>
              </a:tabLst>
            </a:pPr>
            <a:endParaRPr lang="en-AU" sz="2000" dirty="0">
              <a:latin typeface="Times New Roman" panose="02020603050405020304" pitchFamily="18" charset="0"/>
              <a:ea typeface="Calibri" pitchFamily="34" charset="0"/>
              <a:cs typeface="Times New Roman" panose="02020603050405020304" pitchFamily="18" charset="0"/>
            </a:endParaRPr>
          </a:p>
          <a:p>
            <a:pPr marL="457200" indent="-457200" algn="just" eaLnBrk="0" hangingPunct="0">
              <a:buFont typeface="+mj-lt"/>
              <a:buAutoNum type="arabicPeriod"/>
              <a:tabLst>
                <a:tab pos="628650" algn="l"/>
              </a:tabLst>
            </a:pPr>
            <a:r>
              <a:rPr lang="en-AU" sz="2000" dirty="0" smtClean="0">
                <a:latin typeface="Times New Roman" panose="02020603050405020304" pitchFamily="18" charset="0"/>
                <a:ea typeface="Calibri" pitchFamily="34" charset="0"/>
                <a:cs typeface="Times New Roman" panose="02020603050405020304" pitchFamily="18" charset="0"/>
              </a:rPr>
              <a:t>Distributing the power or energy considering </a:t>
            </a:r>
            <a:r>
              <a:rPr lang="en-AU" sz="2000" i="1" dirty="0" smtClean="0">
                <a:latin typeface="Times New Roman" panose="02020603050405020304" pitchFamily="18" charset="0"/>
                <a:ea typeface="Calibri" pitchFamily="34" charset="0"/>
                <a:cs typeface="Times New Roman" panose="02020603050405020304" pitchFamily="18" charset="0"/>
              </a:rPr>
              <a:t>quality </a:t>
            </a:r>
            <a:r>
              <a:rPr lang="en-AU" sz="2000" i="1" dirty="0">
                <a:latin typeface="Times New Roman" panose="02020603050405020304" pitchFamily="18" charset="0"/>
                <a:ea typeface="Calibri" pitchFamily="34" charset="0"/>
                <a:cs typeface="Times New Roman" panose="02020603050405020304" pitchFamily="18" charset="0"/>
              </a:rPr>
              <a:t>service, low price and efficient utilization </a:t>
            </a:r>
            <a:r>
              <a:rPr lang="en-AU" sz="2000" dirty="0">
                <a:latin typeface="Times New Roman" panose="02020603050405020304" pitchFamily="18" charset="0"/>
                <a:ea typeface="Calibri" pitchFamily="34" charset="0"/>
                <a:cs typeface="Times New Roman" panose="02020603050405020304" pitchFamily="18" charset="0"/>
              </a:rPr>
              <a:t>of the energy.  </a:t>
            </a:r>
          </a:p>
        </p:txBody>
      </p:sp>
      <p:sp>
        <p:nvSpPr>
          <p:cNvPr id="6" name="Rectangle 2"/>
          <p:cNvSpPr>
            <a:spLocks noChangeArrowheads="1"/>
          </p:cNvSpPr>
          <p:nvPr/>
        </p:nvSpPr>
        <p:spPr bwMode="auto">
          <a:xfrm>
            <a:off x="76200" y="3505200"/>
            <a:ext cx="9067800" cy="2769989"/>
          </a:xfrm>
          <a:prstGeom prst="rect">
            <a:avLst/>
          </a:prstGeom>
          <a:noFill/>
          <a:ln w="9525">
            <a:noFill/>
            <a:miter lim="800000"/>
            <a:headEnd/>
            <a:tailEnd/>
          </a:ln>
        </p:spPr>
        <p:txBody>
          <a:bodyPr wrap="square">
            <a:spAutoFit/>
          </a:bodyPr>
          <a:lstStyle/>
          <a:p>
            <a:pPr algn="just">
              <a:lnSpc>
                <a:spcPct val="150000"/>
              </a:lnSpc>
            </a:pPr>
            <a:r>
              <a:rPr lang="en-AU" sz="2000" i="1" dirty="0" smtClean="0">
                <a:latin typeface="Times New Roman" panose="02020603050405020304" pitchFamily="18" charset="0"/>
                <a:cs typeface="Times New Roman" panose="02020603050405020304" pitchFamily="18" charset="0"/>
              </a:rPr>
              <a:t>Accordingly, power system planning is defined as;</a:t>
            </a:r>
          </a:p>
          <a:p>
            <a:pPr marL="342900" indent="-342900" algn="just">
              <a:lnSpc>
                <a:spcPct val="150000"/>
              </a:lnSpc>
              <a:buFont typeface="Arial" panose="020B0604020202020204" pitchFamily="34" charset="0"/>
              <a:buChar char="•"/>
            </a:pPr>
            <a:r>
              <a:rPr lang="en-AU" sz="2400" dirty="0" smtClean="0">
                <a:latin typeface="Times New Roman" panose="02020603050405020304" pitchFamily="18" charset="0"/>
                <a:cs typeface="Times New Roman" panose="02020603050405020304" pitchFamily="18" charset="0"/>
              </a:rPr>
              <a:t>Power </a:t>
            </a:r>
            <a:r>
              <a:rPr lang="en-AU" sz="2400" dirty="0">
                <a:latin typeface="Times New Roman" panose="02020603050405020304" pitchFamily="18" charset="0"/>
                <a:cs typeface="Times New Roman" panose="02020603050405020304" pitchFamily="18" charset="0"/>
              </a:rPr>
              <a:t>system Planning is optimization of facilities necessary to provide adequate electrical energy in a power system network at a least cost, low environmental and social impacts through which a sustainable energy supply to customers is attained. </a:t>
            </a:r>
          </a:p>
        </p:txBody>
      </p:sp>
      <p:sp>
        <p:nvSpPr>
          <p:cNvPr id="7" name="Rectangle 3"/>
          <p:cNvSpPr>
            <a:spLocks noChangeArrowheads="1"/>
          </p:cNvSpPr>
          <p:nvPr/>
        </p:nvSpPr>
        <p:spPr bwMode="auto">
          <a:xfrm>
            <a:off x="903795" y="18197"/>
            <a:ext cx="6066276" cy="461665"/>
          </a:xfrm>
          <a:prstGeom prst="rect">
            <a:avLst/>
          </a:prstGeom>
          <a:noFill/>
          <a:ln w="9525">
            <a:noFill/>
            <a:miter lim="800000"/>
            <a:headEnd/>
            <a:tailEnd/>
          </a:ln>
        </p:spPr>
        <p:txBody>
          <a:bodyPr wrap="none">
            <a:spAutoFit/>
          </a:bodyPr>
          <a:lstStyle/>
          <a:p>
            <a:pPr lvl="1" algn="just" eaLnBrk="0" hangingPunct="0">
              <a:tabLst>
                <a:tab pos="628650" algn="l"/>
              </a:tabLst>
            </a:pPr>
            <a:r>
              <a:rPr lang="en-AU" sz="2400" b="1" dirty="0" smtClean="0">
                <a:latin typeface="Calibri" pitchFamily="34" charset="0"/>
                <a:ea typeface="Calibri" pitchFamily="34" charset="0"/>
                <a:cs typeface="Times New Roman" pitchFamily="18" charset="0"/>
              </a:rPr>
              <a:t> </a:t>
            </a:r>
            <a:r>
              <a:rPr lang="en-AU" sz="2400" b="1" dirty="0">
                <a:latin typeface="Calibri" pitchFamily="34" charset="0"/>
                <a:ea typeface="Calibri" pitchFamily="34" charset="0"/>
                <a:cs typeface="Times New Roman" pitchFamily="18" charset="0"/>
              </a:rPr>
              <a:t>Introduction </a:t>
            </a:r>
            <a:r>
              <a:rPr lang="en-AU" sz="2400" b="1" dirty="0" smtClean="0">
                <a:latin typeface="Calibri" pitchFamily="34" charset="0"/>
                <a:ea typeface="Calibri" pitchFamily="34" charset="0"/>
                <a:cs typeface="Times New Roman" pitchFamily="18" charset="0"/>
              </a:rPr>
              <a:t>                                           cont..</a:t>
            </a:r>
            <a:endParaRPr lang="en-AU" sz="2400" dirty="0">
              <a:ea typeface="Calibri" pitchFamily="34" charset="0"/>
              <a:cs typeface="Times New Roman" pitchFamily="18" charset="0"/>
            </a:endParaRP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8" name="Slide Number Placeholder 7"/>
          <p:cNvSpPr>
            <a:spLocks noGrp="1"/>
          </p:cNvSpPr>
          <p:nvPr>
            <p:ph type="sldNum" sz="quarter" idx="12"/>
          </p:nvPr>
        </p:nvSpPr>
        <p:spPr/>
        <p:txBody>
          <a:bodyPr/>
          <a:lstStyle/>
          <a:p>
            <a:fld id="{96054161-4A6B-4E63-8C44-EE703BDA66C5}" type="slidenum">
              <a:rPr lang="en-US" smtClean="0"/>
              <a:t>4</a:t>
            </a:fld>
            <a:endParaRPr lang="en-US"/>
          </a:p>
        </p:txBody>
      </p:sp>
    </p:spTree>
    <p:extLst>
      <p:ext uri="{BB962C8B-B14F-4D97-AF65-F5344CB8AC3E}">
        <p14:creationId xmlns:p14="http://schemas.microsoft.com/office/powerpoint/2010/main" val="1374844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flipV="1">
            <a:off x="342900" y="461665"/>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7169" name="Rectangle 1"/>
          <p:cNvSpPr>
            <a:spLocks noChangeArrowheads="1"/>
          </p:cNvSpPr>
          <p:nvPr/>
        </p:nvSpPr>
        <p:spPr bwMode="auto">
          <a:xfrm>
            <a:off x="123497" y="1143000"/>
            <a:ext cx="9020503" cy="517064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00050" marR="0" lvl="0" indent="-400050" algn="just" defTabSz="914400" rtl="0" eaLnBrk="0" fontAlgn="base" latinLnBrk="0" hangingPunct="0">
              <a:lnSpc>
                <a:spcPct val="150000"/>
              </a:lnSpc>
              <a:spcBef>
                <a:spcPct val="0"/>
              </a:spcBef>
              <a:spcAft>
                <a:spcPct val="0"/>
              </a:spcAft>
              <a:buClrTx/>
              <a:buSzTx/>
              <a:buFont typeface="Wingdings" pitchFamily="2" charset="2"/>
              <a:buChar char="§"/>
              <a:tabLst>
                <a:tab pos="685800" algn="l"/>
              </a:tabLst>
            </a:pPr>
            <a:r>
              <a:rPr kumimoji="0" lang="en-AU" sz="20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It is defined</a:t>
            </a:r>
            <a:r>
              <a:rPr kumimoji="0" lang="en-AU" sz="2000" b="0" i="0" u="none" strike="noStrike" cap="none" normalizeH="0" dirty="0" smtClean="0">
                <a:ln>
                  <a:noFill/>
                </a:ln>
                <a:effectLst/>
                <a:latin typeface="Times New Roman" panose="02020603050405020304" pitchFamily="18" charset="0"/>
                <a:ea typeface="Calibri" pitchFamily="34" charset="0"/>
                <a:cs typeface="Times New Roman" panose="02020603050405020304" pitchFamily="18" charset="0"/>
              </a:rPr>
              <a:t> as </a:t>
            </a:r>
            <a:r>
              <a:rPr kumimoji="0" lang="en-AU" sz="20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determining </a:t>
            </a:r>
            <a:r>
              <a:rPr kumimoji="0" lang="en-AU" sz="2000" b="0" i="0" u="none" strike="noStrike" cap="none" normalizeH="0" baseline="0" dirty="0">
                <a:ln>
                  <a:noFill/>
                </a:ln>
                <a:effectLst/>
                <a:latin typeface="Times New Roman" panose="02020603050405020304" pitchFamily="18" charset="0"/>
                <a:ea typeface="Calibri" pitchFamily="34" charset="0"/>
                <a:cs typeface="Times New Roman" panose="02020603050405020304" pitchFamily="18" charset="0"/>
              </a:rPr>
              <a:t>the future trend of </a:t>
            </a:r>
            <a:r>
              <a:rPr kumimoji="0" lang="en-AU" sz="20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energy consumption based on the  </a:t>
            </a:r>
            <a:r>
              <a:rPr kumimoji="0" lang="en-AU" sz="2000" b="0" i="0" u="none" strike="noStrike" cap="none" normalizeH="0" baseline="0" dirty="0">
                <a:ln>
                  <a:noFill/>
                </a:ln>
                <a:effectLst/>
                <a:latin typeface="Times New Roman" panose="02020603050405020304" pitchFamily="18" charset="0"/>
                <a:ea typeface="Calibri" pitchFamily="34" charset="0"/>
                <a:cs typeface="Times New Roman" panose="02020603050405020304" pitchFamily="18" charset="0"/>
              </a:rPr>
              <a:t>the base </a:t>
            </a:r>
            <a:r>
              <a:rPr kumimoji="0" lang="en-AU" sz="20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year</a:t>
            </a:r>
            <a:r>
              <a:rPr kumimoji="0" lang="en-AU" sz="2000" b="0" i="0" u="none" strike="noStrike" cap="none" normalizeH="0" dirty="0" smtClean="0">
                <a:ln>
                  <a:noFill/>
                </a:ln>
                <a:effectLst/>
                <a:latin typeface="Times New Roman" panose="02020603050405020304" pitchFamily="18" charset="0"/>
                <a:ea typeface="Calibri" pitchFamily="34" charset="0"/>
                <a:cs typeface="Times New Roman" panose="02020603050405020304" pitchFamily="18" charset="0"/>
              </a:rPr>
              <a:t> and past trends</a:t>
            </a:r>
            <a:r>
              <a:rPr kumimoji="0" lang="en-AU" sz="20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a:t>
            </a:r>
            <a:endParaRPr kumimoji="0" lang="en-US" sz="20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400050" marR="0" lvl="0" indent="-400050" algn="just" defTabSz="914400" rtl="0" eaLnBrk="0" fontAlgn="base" latinLnBrk="0" hangingPunct="0">
              <a:lnSpc>
                <a:spcPct val="150000"/>
              </a:lnSpc>
              <a:spcBef>
                <a:spcPct val="0"/>
              </a:spcBef>
              <a:spcAft>
                <a:spcPct val="0"/>
              </a:spcAft>
              <a:buClrTx/>
              <a:buSzTx/>
              <a:buFont typeface="Wingdings" pitchFamily="2" charset="2"/>
              <a:buChar char="§"/>
              <a:tabLst>
                <a:tab pos="685800" algn="l"/>
              </a:tabLst>
            </a:pPr>
            <a:r>
              <a:rPr kumimoji="0" lang="en-AU" sz="2000" b="0" i="0" u="none" strike="noStrike" cap="none" normalizeH="0" baseline="0" dirty="0">
                <a:ln>
                  <a:noFill/>
                </a:ln>
                <a:effectLst/>
                <a:latin typeface="Times New Roman" panose="02020603050405020304" pitchFamily="18" charset="0"/>
                <a:ea typeface="Calibri" pitchFamily="34" charset="0"/>
                <a:cs typeface="Times New Roman" panose="02020603050405020304" pitchFamily="18" charset="0"/>
              </a:rPr>
              <a:t>It determines the total annual consumption as well as its discissions in to local and interconnection power pool loads.</a:t>
            </a:r>
            <a:endParaRPr kumimoji="0" lang="en-US" sz="2000" b="0" i="0" u="none" strike="noStrike" cap="none" normalizeH="0" baseline="0" dirty="0">
              <a:ln>
                <a:noFill/>
              </a:ln>
              <a:effectLst/>
              <a:latin typeface="Times New Roman" panose="02020603050405020304" pitchFamily="18" charset="0"/>
              <a:cs typeface="Times New Roman" panose="02020603050405020304" pitchFamily="18" charset="0"/>
            </a:endParaRPr>
          </a:p>
          <a:p>
            <a:pPr marR="0" lvl="0" algn="just" defTabSz="914400" rtl="0" eaLnBrk="0" fontAlgn="base" latinLnBrk="0" hangingPunct="0">
              <a:lnSpc>
                <a:spcPct val="150000"/>
              </a:lnSpc>
              <a:spcBef>
                <a:spcPct val="0"/>
              </a:spcBef>
              <a:spcAft>
                <a:spcPct val="0"/>
              </a:spcAft>
              <a:buClrTx/>
              <a:buSzTx/>
              <a:tabLst>
                <a:tab pos="685800" algn="l"/>
              </a:tabLst>
            </a:pPr>
            <a:r>
              <a:rPr kumimoji="0" lang="en-AU" sz="2000" b="0" i="0" u="none" strike="noStrike" cap="none" normalizeH="0" baseline="0" dirty="0">
                <a:ln>
                  <a:noFill/>
                </a:ln>
                <a:effectLst/>
                <a:latin typeface="Times New Roman" panose="02020603050405020304" pitchFamily="18" charset="0"/>
                <a:ea typeface="Calibri" pitchFamily="34" charset="0"/>
                <a:cs typeface="Times New Roman" panose="02020603050405020304" pitchFamily="18" charset="0"/>
              </a:rPr>
              <a:t>It depends </a:t>
            </a:r>
            <a:r>
              <a:rPr kumimoji="0" lang="en-AU" sz="20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on:</a:t>
            </a:r>
          </a:p>
          <a:p>
            <a:pPr marL="342900" marR="0" lvl="0" indent="-342900" algn="just" defTabSz="914400" rtl="0" eaLnBrk="0" fontAlgn="base" latinLnBrk="0" hangingPunct="0">
              <a:lnSpc>
                <a:spcPct val="150000"/>
              </a:lnSpc>
              <a:spcBef>
                <a:spcPct val="0"/>
              </a:spcBef>
              <a:spcAft>
                <a:spcPct val="0"/>
              </a:spcAft>
              <a:buClrTx/>
              <a:buSzTx/>
              <a:buFont typeface="Arial" pitchFamily="34" charset="0"/>
              <a:buChar char="•"/>
              <a:tabLst>
                <a:tab pos="685800" algn="l"/>
              </a:tabLst>
            </a:pPr>
            <a:r>
              <a:rPr kumimoji="0" lang="en-AU" sz="20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 </a:t>
            </a:r>
            <a:r>
              <a:rPr kumimoji="0" lang="en-AU" sz="2000" b="0" i="0" u="none" strike="noStrike" cap="none" normalizeH="0" baseline="0" dirty="0">
                <a:ln>
                  <a:noFill/>
                </a:ln>
                <a:effectLst/>
                <a:latin typeface="Times New Roman" panose="02020603050405020304" pitchFamily="18" charset="0"/>
                <a:ea typeface="Calibri" pitchFamily="34" charset="0"/>
                <a:cs typeface="Times New Roman" panose="02020603050405020304" pitchFamily="18" charset="0"/>
              </a:rPr>
              <a:t>the historical and current data of the base </a:t>
            </a:r>
            <a:r>
              <a:rPr kumimoji="0" lang="en-AU" sz="20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year</a:t>
            </a:r>
          </a:p>
          <a:p>
            <a:pPr marL="342900" marR="0" lvl="0" indent="-342900" algn="just" defTabSz="914400" rtl="0" eaLnBrk="0" fontAlgn="base" latinLnBrk="0" hangingPunct="0">
              <a:lnSpc>
                <a:spcPct val="150000"/>
              </a:lnSpc>
              <a:spcBef>
                <a:spcPct val="0"/>
              </a:spcBef>
              <a:spcAft>
                <a:spcPct val="0"/>
              </a:spcAft>
              <a:buClrTx/>
              <a:buSzTx/>
              <a:buFont typeface="Arial" pitchFamily="34" charset="0"/>
              <a:buChar char="•"/>
              <a:tabLst>
                <a:tab pos="685800" algn="l"/>
              </a:tabLst>
            </a:pPr>
            <a:r>
              <a:rPr kumimoji="0" lang="en-AU" sz="20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GDP</a:t>
            </a:r>
          </a:p>
          <a:p>
            <a:pPr marL="342900" marR="0" lvl="0" indent="-342900" algn="just" defTabSz="914400" rtl="0" eaLnBrk="0" fontAlgn="base" latinLnBrk="0" hangingPunct="0">
              <a:lnSpc>
                <a:spcPct val="150000"/>
              </a:lnSpc>
              <a:spcBef>
                <a:spcPct val="0"/>
              </a:spcBef>
              <a:spcAft>
                <a:spcPct val="0"/>
              </a:spcAft>
              <a:buClrTx/>
              <a:buSzTx/>
              <a:buFont typeface="Arial" pitchFamily="34" charset="0"/>
              <a:buChar char="•"/>
              <a:tabLst>
                <a:tab pos="685800" algn="l"/>
              </a:tabLst>
            </a:pPr>
            <a:r>
              <a:rPr kumimoji="0" lang="en-AU" sz="20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Population growth</a:t>
            </a:r>
          </a:p>
          <a:p>
            <a:pPr marL="342900" marR="0" lvl="0" indent="-342900" algn="just" defTabSz="914400" rtl="0" eaLnBrk="0" fontAlgn="base" latinLnBrk="0" hangingPunct="0">
              <a:lnSpc>
                <a:spcPct val="150000"/>
              </a:lnSpc>
              <a:spcBef>
                <a:spcPct val="0"/>
              </a:spcBef>
              <a:spcAft>
                <a:spcPct val="0"/>
              </a:spcAft>
              <a:buClrTx/>
              <a:buSzTx/>
              <a:buFont typeface="Arial" pitchFamily="34" charset="0"/>
              <a:buChar char="•"/>
              <a:tabLst>
                <a:tab pos="685800" algn="l"/>
              </a:tabLst>
            </a:pPr>
            <a:r>
              <a:rPr kumimoji="0" lang="en-AU" sz="20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 </a:t>
            </a:r>
            <a:r>
              <a:rPr kumimoji="0" lang="en-AU" sz="2000" b="0" i="0" u="none" strike="noStrike" cap="none" normalizeH="0" baseline="0" dirty="0">
                <a:ln>
                  <a:noFill/>
                </a:ln>
                <a:effectLst/>
                <a:latin typeface="Times New Roman" panose="02020603050405020304" pitchFamily="18" charset="0"/>
                <a:ea typeface="Calibri" pitchFamily="34" charset="0"/>
                <a:cs typeface="Times New Roman" panose="02020603050405020304" pitchFamily="18" charset="0"/>
              </a:rPr>
              <a:t>customers’ income </a:t>
            </a:r>
            <a:r>
              <a:rPr kumimoji="0" lang="en-AU" sz="20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growth</a:t>
            </a:r>
          </a:p>
          <a:p>
            <a:pPr marL="342900" marR="0" lvl="0" indent="-342900" algn="just" defTabSz="914400" rtl="0" eaLnBrk="0" fontAlgn="base" latinLnBrk="0" hangingPunct="0">
              <a:lnSpc>
                <a:spcPct val="150000"/>
              </a:lnSpc>
              <a:spcBef>
                <a:spcPct val="0"/>
              </a:spcBef>
              <a:spcAft>
                <a:spcPct val="0"/>
              </a:spcAft>
              <a:buClrTx/>
              <a:buSzTx/>
              <a:buFont typeface="Arial" pitchFamily="34" charset="0"/>
              <a:buChar char="•"/>
              <a:tabLst>
                <a:tab pos="685800" algn="l"/>
              </a:tabLst>
            </a:pPr>
            <a:r>
              <a:rPr kumimoji="0" lang="en-AU" sz="20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government </a:t>
            </a:r>
            <a:r>
              <a:rPr kumimoji="0" lang="en-AU" sz="2000" b="0" i="0" u="none" strike="noStrike" cap="none" normalizeH="0" baseline="0" dirty="0">
                <a:ln>
                  <a:noFill/>
                </a:ln>
                <a:effectLst/>
                <a:latin typeface="Times New Roman" panose="02020603050405020304" pitchFamily="18" charset="0"/>
                <a:ea typeface="Calibri" pitchFamily="34" charset="0"/>
                <a:cs typeface="Times New Roman" panose="02020603050405020304" pitchFamily="18" charset="0"/>
              </a:rPr>
              <a:t>plan on rural </a:t>
            </a:r>
            <a:r>
              <a:rPr kumimoji="0" lang="en-AU" sz="20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electrification</a:t>
            </a:r>
          </a:p>
          <a:p>
            <a:pPr marL="342900" marR="0" lvl="0" indent="-342900" algn="just" defTabSz="914400" rtl="0" eaLnBrk="0" fontAlgn="base" latinLnBrk="0" hangingPunct="0">
              <a:lnSpc>
                <a:spcPct val="150000"/>
              </a:lnSpc>
              <a:spcBef>
                <a:spcPct val="0"/>
              </a:spcBef>
              <a:spcAft>
                <a:spcPct val="0"/>
              </a:spcAft>
              <a:buClrTx/>
              <a:buSzTx/>
              <a:buFont typeface="Arial" pitchFamily="34" charset="0"/>
              <a:buChar char="•"/>
              <a:tabLst>
                <a:tab pos="685800" algn="l"/>
              </a:tabLst>
            </a:pPr>
            <a:r>
              <a:rPr lang="en-AU" sz="2000" dirty="0" smtClean="0">
                <a:latin typeface="Times New Roman" panose="02020603050405020304" pitchFamily="18" charset="0"/>
                <a:ea typeface="Calibri" pitchFamily="34" charset="0"/>
                <a:cs typeface="Times New Roman" panose="02020603050405020304" pitchFamily="18" charset="0"/>
              </a:rPr>
              <a:t>G</a:t>
            </a:r>
            <a:r>
              <a:rPr kumimoji="0" lang="en-AU" sz="20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overnment </a:t>
            </a:r>
            <a:r>
              <a:rPr kumimoji="0" lang="en-AU" sz="2000" b="0" i="0" u="none" strike="noStrike" cap="none" normalizeH="0" baseline="0" dirty="0">
                <a:ln>
                  <a:noFill/>
                </a:ln>
                <a:effectLst/>
                <a:latin typeface="Times New Roman" panose="02020603050405020304" pitchFamily="18" charset="0"/>
                <a:ea typeface="Calibri" pitchFamily="34" charset="0"/>
                <a:cs typeface="Times New Roman" panose="02020603050405020304" pitchFamily="18" charset="0"/>
              </a:rPr>
              <a:t>policies and </a:t>
            </a:r>
            <a:r>
              <a:rPr kumimoji="0" lang="en-AU" sz="20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climate </a:t>
            </a:r>
            <a:r>
              <a:rPr kumimoji="0" lang="en-AU" sz="2000" b="0" i="0" u="none" strike="noStrike" cap="none" normalizeH="0" baseline="0" dirty="0">
                <a:ln>
                  <a:noFill/>
                </a:ln>
                <a:effectLst/>
                <a:latin typeface="Times New Roman" panose="02020603050405020304" pitchFamily="18" charset="0"/>
                <a:ea typeface="Calibri" pitchFamily="34" charset="0"/>
                <a:cs typeface="Times New Roman" panose="02020603050405020304" pitchFamily="18" charset="0"/>
              </a:rPr>
              <a:t>issues etc</a:t>
            </a:r>
            <a:r>
              <a:rPr kumimoji="0" lang="en-AU" sz="2000" b="0" i="0" u="none" strike="noStrike" cap="none" normalizeH="0" baseline="0" dirty="0" smtClean="0">
                <a:ln>
                  <a:noFill/>
                </a:ln>
                <a:effectLst/>
                <a:latin typeface="Times New Roman" panose="02020603050405020304" pitchFamily="18" charset="0"/>
                <a:ea typeface="Calibri" pitchFamily="34" charset="0"/>
                <a:cs typeface="Times New Roman" panose="02020603050405020304" pitchFamily="18" charset="0"/>
              </a:rPr>
              <a:t>.</a:t>
            </a:r>
            <a:endParaRPr kumimoji="0" lang="en-US" sz="2000" b="0" i="0" u="none" strike="noStrike" cap="none" normalizeH="0" baseline="0" dirty="0">
              <a:ln>
                <a:noFill/>
              </a:ln>
              <a:effectLst/>
              <a:latin typeface="Times New Roman" panose="02020603050405020304" pitchFamily="18" charset="0"/>
              <a:cs typeface="Times New Roman" panose="02020603050405020304" pitchFamily="18" charset="0"/>
            </a:endParaRPr>
          </a:p>
        </p:txBody>
      </p:sp>
      <p:sp>
        <p:nvSpPr>
          <p:cNvPr id="9" name="Rectangle 6"/>
          <p:cNvSpPr>
            <a:spLocks noChangeArrowheads="1"/>
          </p:cNvSpPr>
          <p:nvPr/>
        </p:nvSpPr>
        <p:spPr bwMode="auto">
          <a:xfrm>
            <a:off x="685800" y="0"/>
            <a:ext cx="8001000" cy="646331"/>
          </a:xfrm>
          <a:prstGeom prst="rect">
            <a:avLst/>
          </a:prstGeom>
          <a:noFill/>
          <a:ln w="9525">
            <a:noFill/>
            <a:miter lim="800000"/>
            <a:headEnd/>
            <a:tailEnd/>
          </a:ln>
        </p:spPr>
        <p:txBody>
          <a:bodyPr wrap="square">
            <a:spAutoFit/>
          </a:bodyPr>
          <a:lstStyle/>
          <a:p>
            <a:pPr lvl="0" algn="just" fontAlgn="base">
              <a:lnSpc>
                <a:spcPct val="150000"/>
              </a:lnSpc>
              <a:spcBef>
                <a:spcPct val="0"/>
              </a:spcBef>
              <a:spcAft>
                <a:spcPct val="0"/>
              </a:spcAft>
              <a:tabLst>
                <a:tab pos="685800" algn="l"/>
              </a:tabLst>
            </a:pPr>
            <a:r>
              <a:rPr lang="en-AU" sz="2400" b="1" dirty="0" smtClean="0">
                <a:latin typeface="Calibri" pitchFamily="34" charset="0"/>
                <a:ea typeface="Calibri" pitchFamily="34" charset="0"/>
                <a:cs typeface="Times New Roman" pitchFamily="18" charset="0"/>
              </a:rPr>
              <a:t>1.1 </a:t>
            </a:r>
            <a:r>
              <a:rPr lang="en-AU" sz="2400" b="1" dirty="0" smtClean="0">
                <a:latin typeface="Times New Roman" panose="02020603050405020304" pitchFamily="18" charset="0"/>
                <a:ea typeface="Calibri" pitchFamily="34" charset="0"/>
                <a:cs typeface="Times New Roman" panose="02020603050405020304" pitchFamily="18" charset="0"/>
              </a:rPr>
              <a:t>Load </a:t>
            </a:r>
            <a:r>
              <a:rPr lang="en-AU" sz="2400" b="1" dirty="0">
                <a:latin typeface="Times New Roman" panose="02020603050405020304" pitchFamily="18" charset="0"/>
                <a:ea typeface="Calibri" pitchFamily="34" charset="0"/>
                <a:cs typeface="Times New Roman" panose="02020603050405020304" pitchFamily="18" charset="0"/>
              </a:rPr>
              <a:t>Forecasting: </a:t>
            </a:r>
            <a:endParaRPr lang="en-US" sz="2400" dirty="0">
              <a:latin typeface="Times New Roman" panose="02020603050405020304" pitchFamily="18" charset="0"/>
              <a:cs typeface="Times New Roman" panose="02020603050405020304" pitchFamily="18" charset="0"/>
            </a:endParaRP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96054161-4A6B-4E63-8C44-EE703BDA66C5}" type="slidenum">
              <a:rPr lang="en-US" smtClean="0"/>
              <a:t>5</a:t>
            </a:fld>
            <a:endParaRPr lang="en-US"/>
          </a:p>
        </p:txBody>
      </p:sp>
    </p:spTree>
    <p:extLst>
      <p:ext uri="{BB962C8B-B14F-4D97-AF65-F5344CB8AC3E}">
        <p14:creationId xmlns:p14="http://schemas.microsoft.com/office/powerpoint/2010/main" val="318785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flipV="1">
            <a:off x="221776" y="419534"/>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4" name="Rectangle 2"/>
          <p:cNvSpPr>
            <a:spLocks noChangeArrowheads="1"/>
          </p:cNvSpPr>
          <p:nvPr/>
        </p:nvSpPr>
        <p:spPr bwMode="ltGray">
          <a:xfrm>
            <a:off x="260906" y="901813"/>
            <a:ext cx="8867064" cy="5016758"/>
          </a:xfrm>
          <a:prstGeom prst="rect">
            <a:avLst/>
          </a:prstGeom>
          <a:noFill/>
          <a:ln w="9525">
            <a:noFill/>
            <a:miter lim="800000"/>
            <a:headEnd/>
            <a:tailEnd/>
          </a:ln>
        </p:spPr>
        <p:txBody>
          <a:bodyPr wrap="square" anchor="ctr">
            <a:spAutoFit/>
          </a:bodyPr>
          <a:lstStyle/>
          <a:p>
            <a:pPr algn="just">
              <a:lnSpc>
                <a:spcPct val="200000"/>
              </a:lnSpc>
            </a:pPr>
            <a:r>
              <a:rPr lang="en-AU" sz="2000" b="1" dirty="0" smtClean="0">
                <a:latin typeface="Times New Roman" panose="02020603050405020304" pitchFamily="18" charset="0"/>
                <a:cs typeface="Times New Roman" panose="02020603050405020304" pitchFamily="18" charset="0"/>
              </a:rPr>
              <a:t>Why Load forecasting is needed? </a:t>
            </a:r>
          </a:p>
          <a:p>
            <a:pPr marL="342900" indent="-342900" algn="just">
              <a:lnSpc>
                <a:spcPct val="200000"/>
              </a:lnSpc>
              <a:buFont typeface="Arial" panose="020B0604020202020204" pitchFamily="34" charset="0"/>
              <a:buChar char="•"/>
            </a:pPr>
            <a:r>
              <a:rPr lang="en-AU" sz="2000" dirty="0" smtClean="0">
                <a:latin typeface="Times New Roman" panose="02020603050405020304" pitchFamily="18" charset="0"/>
                <a:cs typeface="Times New Roman" panose="02020603050405020304" pitchFamily="18" charset="0"/>
              </a:rPr>
              <a:t>There </a:t>
            </a:r>
            <a:r>
              <a:rPr lang="en-AU" sz="2000" dirty="0">
                <a:latin typeface="Times New Roman" panose="02020603050405020304" pitchFamily="18" charset="0"/>
                <a:cs typeface="Times New Roman" panose="02020603050405020304" pitchFamily="18" charset="0"/>
              </a:rPr>
              <a:t>is </a:t>
            </a:r>
            <a:r>
              <a:rPr lang="en-AU" sz="2000" dirty="0">
                <a:solidFill>
                  <a:srgbClr val="7030A0"/>
                </a:solidFill>
                <a:latin typeface="Times New Roman" panose="02020603050405020304" pitchFamily="18" charset="0"/>
                <a:cs typeface="Times New Roman" panose="02020603050405020304" pitchFamily="18" charset="0"/>
              </a:rPr>
              <a:t>a time lag between </a:t>
            </a:r>
            <a:r>
              <a:rPr lang="en-AU" sz="2000" dirty="0">
                <a:latin typeface="Times New Roman" panose="02020603050405020304" pitchFamily="18" charset="0"/>
                <a:cs typeface="Times New Roman" panose="02020603050405020304" pitchFamily="18" charset="0"/>
              </a:rPr>
              <a:t>awareness of a future need and serving that need.</a:t>
            </a:r>
          </a:p>
          <a:p>
            <a:pPr marL="342900" indent="-342900" algn="just">
              <a:lnSpc>
                <a:spcPct val="200000"/>
              </a:lnSpc>
              <a:buFont typeface="Arial" panose="020B0604020202020204" pitchFamily="34" charset="0"/>
              <a:buChar char="•"/>
            </a:pPr>
            <a:r>
              <a:rPr lang="en-AU" sz="2000" dirty="0" smtClean="0">
                <a:latin typeface="Times New Roman" panose="02020603050405020304" pitchFamily="18" charset="0"/>
                <a:cs typeface="Times New Roman" panose="02020603050405020304" pitchFamily="18" charset="0"/>
              </a:rPr>
              <a:t>Having the forecasted load, the power utility company should thinks about an </a:t>
            </a:r>
            <a:r>
              <a:rPr lang="en-AU" sz="2000" dirty="0">
                <a:latin typeface="Times New Roman" panose="02020603050405020304" pitchFamily="18" charset="0"/>
                <a:cs typeface="Times New Roman" panose="02020603050405020304" pitchFamily="18" charset="0"/>
              </a:rPr>
              <a:t>adequate </a:t>
            </a:r>
            <a:r>
              <a:rPr lang="en-AU" sz="2000" dirty="0" smtClean="0">
                <a:latin typeface="Times New Roman" panose="02020603050405020304" pitchFamily="18" charset="0"/>
                <a:cs typeface="Times New Roman" panose="02020603050405020304" pitchFamily="18" charset="0"/>
              </a:rPr>
              <a:t>power generation</a:t>
            </a:r>
            <a:r>
              <a:rPr lang="en-AU" sz="2000" dirty="0">
                <a:latin typeface="Times New Roman" panose="02020603050405020304" pitchFamily="18" charset="0"/>
                <a:cs typeface="Times New Roman" panose="02020603050405020304" pitchFamily="18" charset="0"/>
              </a:rPr>
              <a:t>, transmission and distribution system </a:t>
            </a:r>
            <a:r>
              <a:rPr lang="en-AU" sz="2000" dirty="0" smtClean="0">
                <a:latin typeface="Times New Roman" panose="02020603050405020304" pitchFamily="18" charset="0"/>
                <a:cs typeface="Times New Roman" panose="02020603050405020304" pitchFamily="18" charset="0"/>
              </a:rPr>
              <a:t>facilities and other circuit protective devices.</a:t>
            </a:r>
            <a:endParaRPr lang="en-AU" sz="2000" dirty="0">
              <a:latin typeface="Times New Roman" panose="02020603050405020304" pitchFamily="18" charset="0"/>
              <a:cs typeface="Times New Roman" panose="02020603050405020304" pitchFamily="18" charset="0"/>
            </a:endParaRPr>
          </a:p>
          <a:p>
            <a:pPr marL="342900" indent="-342900" algn="just">
              <a:lnSpc>
                <a:spcPct val="200000"/>
              </a:lnSpc>
              <a:buFont typeface="Arial" panose="020B0604020202020204" pitchFamily="34" charset="0"/>
              <a:buChar char="•"/>
            </a:pPr>
            <a:r>
              <a:rPr lang="en-AU" sz="2000" dirty="0">
                <a:latin typeface="Times New Roman" panose="02020603050405020304" pitchFamily="18" charset="0"/>
                <a:cs typeface="Times New Roman" panose="02020603050405020304" pitchFamily="18" charset="0"/>
              </a:rPr>
              <a:t> </a:t>
            </a:r>
            <a:r>
              <a:rPr lang="en-AU" sz="2000" dirty="0" smtClean="0">
                <a:latin typeface="Times New Roman" panose="02020603050405020304" pitchFamily="18" charset="0"/>
                <a:cs typeface="Times New Roman" panose="02020603050405020304" pitchFamily="18" charset="0"/>
              </a:rPr>
              <a:t>However, delivering requires long-time in terms of construction </a:t>
            </a:r>
            <a:r>
              <a:rPr lang="en-AU" sz="2000" dirty="0">
                <a:latin typeface="Times New Roman" panose="02020603050405020304" pitchFamily="18" charset="0"/>
                <a:cs typeface="Times New Roman" panose="02020603050405020304" pitchFamily="18" charset="0"/>
              </a:rPr>
              <a:t>of generation and transmission facilities </a:t>
            </a:r>
          </a:p>
          <a:p>
            <a:pPr marL="342900" indent="-342900" algn="just">
              <a:lnSpc>
                <a:spcPct val="200000"/>
              </a:lnSpc>
              <a:buFont typeface="Arial" panose="020B0604020202020204" pitchFamily="34" charset="0"/>
              <a:buChar char="•"/>
            </a:pPr>
            <a:r>
              <a:rPr lang="en-AU" sz="2000" dirty="0">
                <a:latin typeface="Times New Roman" panose="02020603050405020304" pitchFamily="18" charset="0"/>
                <a:cs typeface="Times New Roman" panose="02020603050405020304" pitchFamily="18" charset="0"/>
              </a:rPr>
              <a:t>Thus, the time lag is the main reason for forecasting and planning.</a:t>
            </a:r>
          </a:p>
        </p:txBody>
      </p:sp>
      <p:sp>
        <p:nvSpPr>
          <p:cNvPr id="6" name="Rectangle 5"/>
          <p:cNvSpPr/>
          <p:nvPr/>
        </p:nvSpPr>
        <p:spPr>
          <a:xfrm>
            <a:off x="41512" y="405778"/>
            <a:ext cx="9130352" cy="498663"/>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AU" sz="2000" dirty="0" smtClean="0">
                <a:latin typeface="Times New Roman" panose="02020603050405020304" pitchFamily="18" charset="0"/>
                <a:cs typeface="Times New Roman" panose="02020603050405020304" pitchFamily="18" charset="0"/>
              </a:rPr>
              <a:t>Power </a:t>
            </a:r>
            <a:r>
              <a:rPr lang="en-AU" sz="2000" dirty="0">
                <a:latin typeface="Times New Roman" panose="02020603050405020304" pitchFamily="18" charset="0"/>
                <a:cs typeface="Times New Roman" panose="02020603050405020304" pitchFamily="18" charset="0"/>
              </a:rPr>
              <a:t>system planning starts with a forecast of </a:t>
            </a:r>
            <a:r>
              <a:rPr lang="en-AU" sz="2000" dirty="0" smtClean="0">
                <a:latin typeface="Times New Roman" panose="02020603050405020304" pitchFamily="18" charset="0"/>
                <a:cs typeface="Times New Roman" panose="02020603050405020304" pitchFamily="18" charset="0"/>
              </a:rPr>
              <a:t>projected </a:t>
            </a:r>
            <a:r>
              <a:rPr lang="en-AU" sz="2000" dirty="0">
                <a:latin typeface="Times New Roman" panose="02020603050405020304" pitchFamily="18" charset="0"/>
                <a:cs typeface="Times New Roman" panose="02020603050405020304" pitchFamily="18" charset="0"/>
              </a:rPr>
              <a:t>future load requirements. </a:t>
            </a:r>
          </a:p>
        </p:txBody>
      </p:sp>
      <p:sp>
        <p:nvSpPr>
          <p:cNvPr id="7" name="Rectangle 6"/>
          <p:cNvSpPr>
            <a:spLocks noChangeArrowheads="1"/>
          </p:cNvSpPr>
          <p:nvPr/>
        </p:nvSpPr>
        <p:spPr bwMode="auto">
          <a:xfrm>
            <a:off x="304800" y="113735"/>
            <a:ext cx="8603776" cy="400110"/>
          </a:xfrm>
          <a:prstGeom prst="rect">
            <a:avLst/>
          </a:prstGeom>
          <a:noFill/>
          <a:ln w="9525">
            <a:noFill/>
            <a:miter lim="800000"/>
            <a:headEnd/>
            <a:tailEnd/>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b="1" dirty="0">
                <a:latin typeface="Times New Roman" panose="02020603050405020304" pitchFamily="18" charset="0"/>
                <a:cs typeface="Times New Roman" panose="02020603050405020304" pitchFamily="18" charset="0"/>
              </a:rPr>
              <a:t>Load forecasting                                                                           Cont.….</a:t>
            </a:r>
            <a:endParaRPr lang="en-US" sz="2000" dirty="0">
              <a:latin typeface="Times New Roman" panose="02020603050405020304" pitchFamily="18" charset="0"/>
              <a:cs typeface="Times New Roman" panose="02020603050405020304" pitchFamily="18" charset="0"/>
            </a:endParaRPr>
          </a:p>
        </p:txBody>
      </p:sp>
      <p:sp>
        <p:nvSpPr>
          <p:cNvPr id="8" name="Footer Placeholder 7"/>
          <p:cNvSpPr>
            <a:spLocks noGrp="1"/>
          </p:cNvSpPr>
          <p:nvPr>
            <p:ph type="ftr" sz="quarter" idx="11"/>
          </p:nvPr>
        </p:nvSpPr>
        <p:spPr/>
        <p:txBody>
          <a:bodyPr/>
          <a:lstStyle/>
          <a:p>
            <a:r>
              <a:rPr lang="en-US" smtClean="0"/>
              <a:t>Presenter: Dr.Teshome Goa</a:t>
            </a:r>
            <a:endParaRPr lang="en-US"/>
          </a:p>
        </p:txBody>
      </p:sp>
      <p:sp>
        <p:nvSpPr>
          <p:cNvPr id="9" name="Slide Number Placeholder 8"/>
          <p:cNvSpPr>
            <a:spLocks noGrp="1"/>
          </p:cNvSpPr>
          <p:nvPr>
            <p:ph type="sldNum" sz="quarter" idx="12"/>
          </p:nvPr>
        </p:nvSpPr>
        <p:spPr/>
        <p:txBody>
          <a:bodyPr/>
          <a:lstStyle/>
          <a:p>
            <a:fld id="{96054161-4A6B-4E63-8C44-EE703BDA66C5}" type="slidenum">
              <a:rPr lang="en-US" smtClean="0"/>
              <a:t>6</a:t>
            </a:fld>
            <a:endParaRPr lang="en-US"/>
          </a:p>
        </p:txBody>
      </p:sp>
    </p:spTree>
    <p:extLst>
      <p:ext uri="{BB962C8B-B14F-4D97-AF65-F5344CB8AC3E}">
        <p14:creationId xmlns:p14="http://schemas.microsoft.com/office/powerpoint/2010/main" val="4168600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flipV="1">
            <a:off x="304800" y="533147"/>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4" name="Rectangle 2"/>
          <p:cNvSpPr txBox="1">
            <a:spLocks noChangeArrowheads="1"/>
          </p:cNvSpPr>
          <p:nvPr/>
        </p:nvSpPr>
        <p:spPr>
          <a:xfrm>
            <a:off x="381000" y="76200"/>
            <a:ext cx="8382000" cy="456947"/>
          </a:xfrm>
          <a:prstGeom prst="rect">
            <a:avLst/>
          </a:prstGeom>
        </p:spPr>
        <p:txBody>
          <a:bodyPr/>
          <a:lstStyle/>
          <a:p>
            <a:pPr>
              <a:defRPr/>
            </a:pPr>
            <a:r>
              <a:rPr lang="en-US" sz="2000" kern="0" dirty="0" smtClean="0">
                <a:effectLst>
                  <a:outerShdw blurRad="38100" dist="38100" dir="2700000" algn="tl">
                    <a:srgbClr val="000000"/>
                  </a:outerShdw>
                </a:effectLst>
                <a:latin typeface="+mj-lt"/>
                <a:ea typeface="+mj-ea"/>
                <a:cs typeface="+mj-cs"/>
              </a:rPr>
              <a:t>1.1. load forecasting                                                    Cont.….</a:t>
            </a:r>
            <a:endParaRPr lang="en-US" sz="2000" kern="0" dirty="0">
              <a:effectLst>
                <a:outerShdw blurRad="38100" dist="38100" dir="2700000" algn="tl">
                  <a:srgbClr val="000000"/>
                </a:outerShdw>
              </a:effectLst>
              <a:latin typeface="+mj-lt"/>
              <a:ea typeface="+mj-ea"/>
              <a:cs typeface="+mj-cs"/>
            </a:endParaRPr>
          </a:p>
        </p:txBody>
      </p:sp>
      <p:sp>
        <p:nvSpPr>
          <p:cNvPr id="5" name="Rectangle 7"/>
          <p:cNvSpPr>
            <a:spLocks noChangeArrowheads="1"/>
          </p:cNvSpPr>
          <p:nvPr/>
        </p:nvSpPr>
        <p:spPr bwMode="auto">
          <a:xfrm>
            <a:off x="383629" y="990600"/>
            <a:ext cx="8684172" cy="3170099"/>
          </a:xfrm>
          <a:prstGeom prst="rect">
            <a:avLst/>
          </a:prstGeom>
          <a:noFill/>
          <a:ln w="9525">
            <a:noFill/>
            <a:miter lim="800000"/>
            <a:headEnd/>
            <a:tailEnd/>
          </a:ln>
        </p:spPr>
        <p:txBody>
          <a:bodyPr wrap="square">
            <a:spAutoFit/>
          </a:bodyPr>
          <a:lstStyle/>
          <a:p>
            <a:pPr algn="just">
              <a:lnSpc>
                <a:spcPct val="200000"/>
              </a:lnSpc>
            </a:pPr>
            <a:r>
              <a:rPr lang="en-AU" sz="2000" dirty="0" smtClean="0">
                <a:latin typeface="Times New Roman" panose="02020603050405020304" pitchFamily="18" charset="0"/>
                <a:cs typeface="Times New Roman" panose="02020603050405020304" pitchFamily="18" charset="0"/>
              </a:rPr>
              <a:t>Prior </a:t>
            </a:r>
            <a:r>
              <a:rPr lang="en-AU" sz="2000" dirty="0">
                <a:latin typeface="Times New Roman" panose="02020603050405020304" pitchFamily="18" charset="0"/>
                <a:cs typeface="Times New Roman" panose="02020603050405020304" pitchFamily="18" charset="0"/>
              </a:rPr>
              <a:t>to load forecasting the knowledge on: </a:t>
            </a:r>
            <a:endParaRPr lang="en-AU" sz="2000" dirty="0" smtClean="0">
              <a:latin typeface="Times New Roman" panose="02020603050405020304" pitchFamily="18" charset="0"/>
              <a:cs typeface="Times New Roman" panose="02020603050405020304" pitchFamily="18" charset="0"/>
            </a:endParaRPr>
          </a:p>
          <a:p>
            <a:pPr marL="514350" indent="-514350" algn="just">
              <a:lnSpc>
                <a:spcPct val="200000"/>
              </a:lnSpc>
              <a:buFont typeface="Wingdings" pitchFamily="2" charset="2"/>
              <a:buChar char="§"/>
            </a:pPr>
            <a:r>
              <a:rPr lang="en-AU" sz="2000" dirty="0" smtClean="0">
                <a:latin typeface="Times New Roman" panose="02020603050405020304" pitchFamily="18" charset="0"/>
                <a:cs typeface="Times New Roman" panose="02020603050405020304" pitchFamily="18" charset="0"/>
              </a:rPr>
              <a:t> </a:t>
            </a:r>
            <a:r>
              <a:rPr lang="en-AU" sz="2000" dirty="0">
                <a:latin typeface="Times New Roman" panose="02020603050405020304" pitchFamily="18" charset="0"/>
                <a:cs typeface="Times New Roman" panose="02020603050405020304" pitchFamily="18" charset="0"/>
              </a:rPr>
              <a:t>Load Classification and Characteristics of Loads, </a:t>
            </a:r>
            <a:endParaRPr lang="en-AU" sz="2000" dirty="0" smtClean="0">
              <a:latin typeface="Times New Roman" panose="02020603050405020304" pitchFamily="18" charset="0"/>
              <a:cs typeface="Times New Roman" panose="02020603050405020304" pitchFamily="18" charset="0"/>
            </a:endParaRPr>
          </a:p>
          <a:p>
            <a:pPr marL="514350" indent="-514350" algn="just">
              <a:lnSpc>
                <a:spcPct val="200000"/>
              </a:lnSpc>
              <a:buFont typeface="Wingdings" pitchFamily="2" charset="2"/>
              <a:buChar char="§"/>
            </a:pPr>
            <a:r>
              <a:rPr lang="en-AU" sz="2000" dirty="0" smtClean="0">
                <a:latin typeface="Times New Roman" panose="02020603050405020304" pitchFamily="18" charset="0"/>
                <a:cs typeface="Times New Roman" panose="02020603050405020304" pitchFamily="18" charset="0"/>
              </a:rPr>
              <a:t>Load </a:t>
            </a:r>
            <a:r>
              <a:rPr lang="en-AU" sz="2000" dirty="0">
                <a:latin typeface="Times New Roman" panose="02020603050405020304" pitchFamily="18" charset="0"/>
                <a:cs typeface="Times New Roman" panose="02020603050405020304" pitchFamily="18" charset="0"/>
              </a:rPr>
              <a:t>Curves and Load duration </a:t>
            </a:r>
            <a:r>
              <a:rPr lang="en-AU" sz="2000" dirty="0" smtClean="0">
                <a:latin typeface="Times New Roman" panose="02020603050405020304" pitchFamily="18" charset="0"/>
                <a:cs typeface="Times New Roman" panose="02020603050405020304" pitchFamily="18" charset="0"/>
              </a:rPr>
              <a:t>curves</a:t>
            </a:r>
          </a:p>
          <a:p>
            <a:pPr marL="514350" indent="-514350" algn="just">
              <a:lnSpc>
                <a:spcPct val="200000"/>
              </a:lnSpc>
              <a:buFont typeface="Wingdings" pitchFamily="2" charset="2"/>
              <a:buChar char="§"/>
            </a:pPr>
            <a:r>
              <a:rPr lang="en-AU" sz="2000" dirty="0" smtClean="0">
                <a:latin typeface="Times New Roman" panose="02020603050405020304" pitchFamily="18" charset="0"/>
                <a:cs typeface="Times New Roman" panose="02020603050405020304" pitchFamily="18" charset="0"/>
              </a:rPr>
              <a:t>Demographic data </a:t>
            </a:r>
            <a:endParaRPr lang="en-AU" sz="2000" dirty="0">
              <a:latin typeface="Times New Roman" panose="02020603050405020304" pitchFamily="18" charset="0"/>
              <a:cs typeface="Times New Roman" panose="02020603050405020304" pitchFamily="18" charset="0"/>
            </a:endParaRPr>
          </a:p>
          <a:p>
            <a:pPr marL="514350" indent="-514350" algn="just">
              <a:lnSpc>
                <a:spcPct val="200000"/>
              </a:lnSpc>
              <a:buFont typeface="Wingdings" pitchFamily="2" charset="2"/>
              <a:buChar char="§"/>
            </a:pPr>
            <a:r>
              <a:rPr lang="en-AU" sz="2000" dirty="0" smtClean="0">
                <a:latin typeface="Times New Roman" panose="02020603050405020304" pitchFamily="18" charset="0"/>
                <a:cs typeface="Times New Roman" panose="02020603050405020304" pitchFamily="18" charset="0"/>
              </a:rPr>
              <a:t> </a:t>
            </a:r>
            <a:r>
              <a:rPr lang="en-AU" sz="2000" dirty="0">
                <a:latin typeface="Times New Roman" panose="02020603050405020304" pitchFamily="18" charset="0"/>
                <a:cs typeface="Times New Roman" panose="02020603050405020304" pitchFamily="18" charset="0"/>
              </a:rPr>
              <a:t>Forecast Methodologies </a:t>
            </a:r>
            <a:r>
              <a:rPr lang="en-AU" sz="2000" dirty="0" smtClean="0">
                <a:latin typeface="Times New Roman" panose="02020603050405020304" pitchFamily="18" charset="0"/>
                <a:cs typeface="Times New Roman" panose="02020603050405020304" pitchFamily="18" charset="0"/>
              </a:rPr>
              <a:t>are needed</a:t>
            </a:r>
            <a:r>
              <a:rPr lang="en-AU" sz="2000" dirty="0">
                <a:latin typeface="Times New Roman" panose="02020603050405020304" pitchFamily="18" charset="0"/>
                <a:cs typeface="Times New Roman" panose="02020603050405020304" pitchFamily="18" charset="0"/>
              </a:rPr>
              <a:t>. </a:t>
            </a:r>
          </a:p>
        </p:txBody>
      </p:sp>
      <p:sp>
        <p:nvSpPr>
          <p:cNvPr id="6" name="Footer Placeholder 5"/>
          <p:cNvSpPr>
            <a:spLocks noGrp="1"/>
          </p:cNvSpPr>
          <p:nvPr>
            <p:ph type="ftr" sz="quarter" idx="11"/>
          </p:nvPr>
        </p:nvSpPr>
        <p:spPr/>
        <p:txBody>
          <a:bodyPr/>
          <a:lstStyle/>
          <a:p>
            <a:r>
              <a:rPr lang="en-US" smtClean="0"/>
              <a:t>Presenter: Dr.Teshome Goa</a:t>
            </a:r>
            <a:endParaRPr lang="en-US"/>
          </a:p>
        </p:txBody>
      </p:sp>
      <p:sp>
        <p:nvSpPr>
          <p:cNvPr id="7" name="Slide Number Placeholder 6"/>
          <p:cNvSpPr>
            <a:spLocks noGrp="1"/>
          </p:cNvSpPr>
          <p:nvPr>
            <p:ph type="sldNum" sz="quarter" idx="12"/>
          </p:nvPr>
        </p:nvSpPr>
        <p:spPr/>
        <p:txBody>
          <a:bodyPr/>
          <a:lstStyle/>
          <a:p>
            <a:fld id="{96054161-4A6B-4E63-8C44-EE703BDA66C5}" type="slidenum">
              <a:rPr lang="en-US" smtClean="0"/>
              <a:t>7</a:t>
            </a:fld>
            <a:endParaRPr lang="en-US"/>
          </a:p>
        </p:txBody>
      </p:sp>
    </p:spTree>
    <p:extLst>
      <p:ext uri="{BB962C8B-B14F-4D97-AF65-F5344CB8AC3E}">
        <p14:creationId xmlns:p14="http://schemas.microsoft.com/office/powerpoint/2010/main" val="40848482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flipV="1">
            <a:off x="304800" y="7620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5" name="Rectangle 4"/>
          <p:cNvSpPr>
            <a:spLocks noChangeArrowheads="1"/>
          </p:cNvSpPr>
          <p:nvPr/>
        </p:nvSpPr>
        <p:spPr bwMode="auto">
          <a:xfrm>
            <a:off x="1752600" y="228600"/>
            <a:ext cx="5107488" cy="400110"/>
          </a:xfrm>
          <a:prstGeom prst="rect">
            <a:avLst/>
          </a:prstGeom>
          <a:noFill/>
          <a:ln w="9525">
            <a:noFill/>
            <a:miter lim="800000"/>
            <a:headEnd/>
            <a:tailEnd/>
          </a:ln>
        </p:spPr>
        <p:txBody>
          <a:bodyPr wrap="none">
            <a:spAutoFit/>
          </a:bodyPr>
          <a:lstStyle/>
          <a:p>
            <a:pPr algn="ctr"/>
            <a:r>
              <a:rPr lang="en-AU" sz="2000" b="1" dirty="0">
                <a:latin typeface="Times New Roman" panose="02020603050405020304" pitchFamily="18" charset="0"/>
                <a:cs typeface="Times New Roman" panose="02020603050405020304" pitchFamily="18" charset="0"/>
              </a:rPr>
              <a:t> Classification and Characteristics s of Loads</a:t>
            </a:r>
            <a:endParaRPr lang="en-US" sz="2000" dirty="0">
              <a:latin typeface="Times New Roman" panose="02020603050405020304" pitchFamily="18" charset="0"/>
              <a:cs typeface="Times New Roman" panose="02020603050405020304" pitchFamily="18" charset="0"/>
            </a:endParaRPr>
          </a:p>
        </p:txBody>
      </p:sp>
      <p:sp>
        <p:nvSpPr>
          <p:cNvPr id="6" name="Rectangle 5"/>
          <p:cNvSpPr>
            <a:spLocks noChangeArrowheads="1"/>
          </p:cNvSpPr>
          <p:nvPr/>
        </p:nvSpPr>
        <p:spPr bwMode="auto">
          <a:xfrm>
            <a:off x="35280" y="3048000"/>
            <a:ext cx="9032520" cy="2862322"/>
          </a:xfrm>
          <a:prstGeom prst="rect">
            <a:avLst/>
          </a:prstGeom>
          <a:noFill/>
          <a:ln w="9525">
            <a:noFill/>
            <a:miter lim="800000"/>
            <a:headEnd/>
            <a:tailEnd/>
          </a:ln>
        </p:spPr>
        <p:txBody>
          <a:bodyPr wrap="square">
            <a:spAutoFit/>
          </a:bodyPr>
          <a:lstStyle/>
          <a:p>
            <a:pPr marL="342900" indent="-342900">
              <a:lnSpc>
                <a:spcPct val="150000"/>
              </a:lnSpc>
              <a:buFont typeface="Arial" panose="020B0604020202020204" pitchFamily="34" charset="0"/>
              <a:buChar char="•"/>
            </a:pPr>
            <a:r>
              <a:rPr lang="en-AU" sz="2000" dirty="0">
                <a:latin typeface="Times New Roman" panose="02020603050405020304" pitchFamily="18" charset="0"/>
                <a:cs typeface="Times New Roman" panose="02020603050405020304" pitchFamily="18" charset="0"/>
              </a:rPr>
              <a:t>L</a:t>
            </a:r>
            <a:r>
              <a:rPr lang="en-AU" sz="2000" dirty="0" smtClean="0">
                <a:latin typeface="Times New Roman" panose="02020603050405020304" pitchFamily="18" charset="0"/>
                <a:cs typeface="Times New Roman" panose="02020603050405020304" pitchFamily="18" charset="0"/>
              </a:rPr>
              <a:t>oads are classified </a:t>
            </a:r>
            <a:r>
              <a:rPr lang="en-AU" sz="2000" dirty="0">
                <a:latin typeface="Times New Roman" panose="02020603050405020304" pitchFamily="18" charset="0"/>
                <a:cs typeface="Times New Roman" panose="02020603050405020304" pitchFamily="18" charset="0"/>
              </a:rPr>
              <a:t>into</a:t>
            </a:r>
          </a:p>
          <a:p>
            <a:pPr marL="971550" lvl="1" indent="-514350">
              <a:lnSpc>
                <a:spcPct val="150000"/>
              </a:lnSpc>
              <a:buFont typeface="Wingdings" pitchFamily="2" charset="2"/>
              <a:buChar char="§"/>
            </a:pPr>
            <a:r>
              <a:rPr lang="en-AU" sz="2000" dirty="0">
                <a:latin typeface="Times New Roman" panose="02020603050405020304" pitchFamily="18" charset="0"/>
                <a:cs typeface="Times New Roman" panose="02020603050405020304" pitchFamily="18" charset="0"/>
              </a:rPr>
              <a:t>Residential, </a:t>
            </a:r>
          </a:p>
          <a:p>
            <a:pPr marL="971550" lvl="1" indent="-514350">
              <a:lnSpc>
                <a:spcPct val="150000"/>
              </a:lnSpc>
              <a:buFont typeface="Wingdings" pitchFamily="2" charset="2"/>
              <a:buChar char="§"/>
            </a:pPr>
            <a:r>
              <a:rPr lang="en-AU" sz="2000" dirty="0">
                <a:latin typeface="Times New Roman" panose="02020603050405020304" pitchFamily="18" charset="0"/>
                <a:cs typeface="Times New Roman" panose="02020603050405020304" pitchFamily="18" charset="0"/>
              </a:rPr>
              <a:t>commercial, </a:t>
            </a:r>
          </a:p>
          <a:p>
            <a:pPr marL="971550" lvl="1" indent="-514350">
              <a:lnSpc>
                <a:spcPct val="150000"/>
              </a:lnSpc>
              <a:buFont typeface="Wingdings" pitchFamily="2" charset="2"/>
              <a:buChar char="§"/>
            </a:pPr>
            <a:r>
              <a:rPr lang="en-AU" sz="2000" dirty="0">
                <a:latin typeface="Times New Roman" panose="02020603050405020304" pitchFamily="18" charset="0"/>
                <a:cs typeface="Times New Roman" panose="02020603050405020304" pitchFamily="18" charset="0"/>
              </a:rPr>
              <a:t>industrial, </a:t>
            </a:r>
          </a:p>
          <a:p>
            <a:pPr marL="971550" lvl="1" indent="-514350">
              <a:lnSpc>
                <a:spcPct val="150000"/>
              </a:lnSpc>
              <a:buFont typeface="Wingdings" pitchFamily="2" charset="2"/>
              <a:buChar char="§"/>
            </a:pPr>
            <a:r>
              <a:rPr lang="en-AU" sz="2000" dirty="0">
                <a:latin typeface="Times New Roman" panose="02020603050405020304" pitchFamily="18" charset="0"/>
                <a:cs typeface="Times New Roman" panose="02020603050405020304" pitchFamily="18" charset="0"/>
              </a:rPr>
              <a:t>agricultural, </a:t>
            </a:r>
          </a:p>
          <a:p>
            <a:pPr marL="971550" lvl="1" indent="-514350">
              <a:lnSpc>
                <a:spcPct val="150000"/>
              </a:lnSpc>
              <a:buFont typeface="Wingdings" pitchFamily="2" charset="2"/>
              <a:buChar char="§"/>
            </a:pPr>
            <a:r>
              <a:rPr lang="en-AU" sz="2000" dirty="0">
                <a:latin typeface="Times New Roman" panose="02020603050405020304" pitchFamily="18" charset="0"/>
                <a:cs typeface="Times New Roman" panose="02020603050405020304" pitchFamily="18" charset="0"/>
              </a:rPr>
              <a:t>public services </a:t>
            </a:r>
          </a:p>
        </p:txBody>
      </p:sp>
      <p:sp>
        <p:nvSpPr>
          <p:cNvPr id="7" name="Rectangle 6"/>
          <p:cNvSpPr>
            <a:spLocks noChangeArrowheads="1"/>
          </p:cNvSpPr>
          <p:nvPr/>
        </p:nvSpPr>
        <p:spPr bwMode="auto">
          <a:xfrm>
            <a:off x="304800" y="1323637"/>
            <a:ext cx="8686800" cy="1631216"/>
          </a:xfrm>
          <a:prstGeom prst="rect">
            <a:avLst/>
          </a:prstGeom>
          <a:noFill/>
          <a:ln w="9525">
            <a:noFill/>
            <a:miter lim="800000"/>
            <a:headEnd/>
            <a:tailEnd/>
          </a:ln>
        </p:spPr>
        <p:txBody>
          <a:bodyPr wrap="square">
            <a:spAutoFit/>
          </a:bodyPr>
          <a:lstStyle/>
          <a:p>
            <a:r>
              <a:rPr lang="en-AU" sz="2000" dirty="0">
                <a:latin typeface="Times New Roman" panose="02020603050405020304" pitchFamily="18" charset="0"/>
                <a:cs typeface="Times New Roman" panose="02020603050405020304" pitchFamily="18" charset="0"/>
              </a:rPr>
              <a:t>Classification of customers for forecasting purposes would be made by </a:t>
            </a:r>
          </a:p>
          <a:p>
            <a:pPr marL="857250" lvl="1" indent="-400050">
              <a:buFont typeface="Wingdings" pitchFamily="2" charset="2"/>
              <a:buChar char="§"/>
            </a:pPr>
            <a:r>
              <a:rPr lang="en-AU" sz="2000" dirty="0">
                <a:latin typeface="Times New Roman" panose="02020603050405020304" pitchFamily="18" charset="0"/>
                <a:cs typeface="Times New Roman" panose="02020603050405020304" pitchFamily="18" charset="0"/>
              </a:rPr>
              <a:t>Types of Use,</a:t>
            </a:r>
          </a:p>
          <a:p>
            <a:pPr marL="857250" lvl="1" indent="-400050">
              <a:buFont typeface="Wingdings" pitchFamily="2" charset="2"/>
              <a:buChar char="§"/>
            </a:pPr>
            <a:r>
              <a:rPr lang="en-AU" sz="2000" dirty="0">
                <a:latin typeface="Times New Roman" panose="02020603050405020304" pitchFamily="18" charset="0"/>
                <a:cs typeface="Times New Roman" panose="02020603050405020304" pitchFamily="18" charset="0"/>
              </a:rPr>
              <a:t>Level of Use, </a:t>
            </a:r>
          </a:p>
          <a:p>
            <a:pPr marL="857250" lvl="1" indent="-400050">
              <a:buFont typeface="Wingdings" pitchFamily="2" charset="2"/>
              <a:buChar char="§"/>
            </a:pPr>
            <a:r>
              <a:rPr lang="en-AU" sz="2000" dirty="0">
                <a:latin typeface="Times New Roman" panose="02020603050405020304" pitchFamily="18" charset="0"/>
                <a:cs typeface="Times New Roman" panose="02020603050405020304" pitchFamily="18" charset="0"/>
              </a:rPr>
              <a:t>Rate </a:t>
            </a:r>
            <a:r>
              <a:rPr lang="en-AU" sz="2000" dirty="0" smtClean="0">
                <a:latin typeface="Times New Roman" panose="02020603050405020304" pitchFamily="18" charset="0"/>
                <a:cs typeface="Times New Roman" panose="02020603050405020304" pitchFamily="18" charset="0"/>
              </a:rPr>
              <a:t>of Schedule</a:t>
            </a:r>
            <a:r>
              <a:rPr lang="en-AU" sz="2000" dirty="0">
                <a:latin typeface="Times New Roman" panose="02020603050405020304" pitchFamily="18" charset="0"/>
                <a:cs typeface="Times New Roman" panose="02020603050405020304" pitchFamily="18" charset="0"/>
              </a:rPr>
              <a:t>, or </a:t>
            </a:r>
          </a:p>
          <a:p>
            <a:pPr marL="857250" lvl="1" indent="-400050">
              <a:buFont typeface="Wingdings" pitchFamily="2" charset="2"/>
              <a:buChar char="§"/>
            </a:pPr>
            <a:r>
              <a:rPr lang="en-AU" sz="2000" dirty="0">
                <a:latin typeface="Times New Roman" panose="02020603050405020304" pitchFamily="18" charset="0"/>
                <a:cs typeface="Times New Roman" panose="02020603050405020304" pitchFamily="18" charset="0"/>
              </a:rPr>
              <a:t>Geographic Area. </a:t>
            </a:r>
            <a:endParaRPr lang="en-US" sz="2000" dirty="0">
              <a:latin typeface="Times New Roman" panose="02020603050405020304" pitchFamily="18" charset="0"/>
              <a:cs typeface="Times New Roman" panose="02020603050405020304" pitchFamily="18" charset="0"/>
            </a:endParaRPr>
          </a:p>
        </p:txBody>
      </p:sp>
      <p:sp>
        <p:nvSpPr>
          <p:cNvPr id="9" name="Rectangle 8"/>
          <p:cNvSpPr/>
          <p:nvPr/>
        </p:nvSpPr>
        <p:spPr>
          <a:xfrm>
            <a:off x="304800" y="892750"/>
            <a:ext cx="3170609" cy="400110"/>
          </a:xfrm>
          <a:prstGeom prst="rect">
            <a:avLst/>
          </a:prstGeom>
        </p:spPr>
        <p:txBody>
          <a:bodyPr wrap="square">
            <a:spAutoFit/>
          </a:bodyPr>
          <a:lstStyle/>
          <a:p>
            <a:r>
              <a:rPr lang="en-AU" sz="2000" b="1" dirty="0">
                <a:latin typeface="Times New Roman" panose="02020603050405020304" pitchFamily="18" charset="0"/>
                <a:cs typeface="Times New Roman" panose="02020603050405020304" pitchFamily="18" charset="0"/>
              </a:rPr>
              <a:t>Classification of loads </a:t>
            </a:r>
            <a:endParaRPr lang="en-US" sz="20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10" name="Slide Number Placeholder 9"/>
          <p:cNvSpPr>
            <a:spLocks noGrp="1"/>
          </p:cNvSpPr>
          <p:nvPr>
            <p:ph type="sldNum" sz="quarter" idx="12"/>
          </p:nvPr>
        </p:nvSpPr>
        <p:spPr/>
        <p:txBody>
          <a:bodyPr/>
          <a:lstStyle/>
          <a:p>
            <a:fld id="{96054161-4A6B-4E63-8C44-EE703BDA66C5}" type="slidenum">
              <a:rPr lang="en-US" smtClean="0"/>
              <a:t>8</a:t>
            </a:fld>
            <a:endParaRPr lang="en-US"/>
          </a:p>
        </p:txBody>
      </p:sp>
    </p:spTree>
    <p:extLst>
      <p:ext uri="{BB962C8B-B14F-4D97-AF65-F5344CB8AC3E}">
        <p14:creationId xmlns:p14="http://schemas.microsoft.com/office/powerpoint/2010/main" val="825326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flipV="1">
            <a:off x="304800" y="7620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4" name="Rectangle 1"/>
          <p:cNvSpPr>
            <a:spLocks noChangeArrowheads="1"/>
          </p:cNvSpPr>
          <p:nvPr/>
        </p:nvSpPr>
        <p:spPr bwMode="ltGray">
          <a:xfrm>
            <a:off x="23539" y="1066800"/>
            <a:ext cx="9083675" cy="2862322"/>
          </a:xfrm>
          <a:prstGeom prst="rect">
            <a:avLst/>
          </a:prstGeom>
          <a:noFill/>
          <a:ln w="9525">
            <a:noFill/>
            <a:miter lim="800000"/>
            <a:headEnd/>
            <a:tailEnd/>
          </a:ln>
        </p:spPr>
        <p:txBody>
          <a:bodyPr wrap="square" anchor="ctr">
            <a:spAutoFit/>
          </a:bodyPr>
          <a:lstStyle/>
          <a:p>
            <a:pPr marL="342900" indent="-342900" algn="just" eaLnBrk="0" hangingPunct="0">
              <a:lnSpc>
                <a:spcPct val="150000"/>
              </a:lnSpc>
              <a:buFont typeface="Wingdings" pitchFamily="2" charset="2"/>
              <a:buChar char="§"/>
            </a:pPr>
            <a:r>
              <a:rPr lang="en-AU" sz="2000" dirty="0" smtClean="0">
                <a:latin typeface="Times New Roman" panose="02020603050405020304" pitchFamily="18" charset="0"/>
                <a:ea typeface="Calibri" pitchFamily="34" charset="0"/>
                <a:cs typeface="Times New Roman" panose="02020603050405020304" pitchFamily="18" charset="0"/>
              </a:rPr>
              <a:t>The </a:t>
            </a:r>
            <a:r>
              <a:rPr lang="en-AU" sz="2000" dirty="0">
                <a:latin typeface="Times New Roman" panose="02020603050405020304" pitchFamily="18" charset="0"/>
                <a:ea typeface="Calibri" pitchFamily="34" charset="0"/>
                <a:cs typeface="Times New Roman" panose="02020603050405020304" pitchFamily="18" charset="0"/>
              </a:rPr>
              <a:t>agricultural sector includes energy demand for low and medium scale agro-industries and farming. </a:t>
            </a:r>
          </a:p>
          <a:p>
            <a:pPr marL="342900" indent="-342900" algn="just" eaLnBrk="0" hangingPunct="0">
              <a:lnSpc>
                <a:spcPct val="150000"/>
              </a:lnSpc>
              <a:buFont typeface="Arial" panose="020B0604020202020204" pitchFamily="34" charset="0"/>
              <a:buChar char="•"/>
            </a:pPr>
            <a:r>
              <a:rPr lang="en-AU" sz="2000" dirty="0">
                <a:latin typeface="Times New Roman" panose="02020603050405020304" pitchFamily="18" charset="0"/>
                <a:ea typeface="Calibri" pitchFamily="34" charset="0"/>
                <a:cs typeface="Times New Roman" panose="02020603050405020304" pitchFamily="18" charset="0"/>
              </a:rPr>
              <a:t>The public service sectors may include schools, medical centres, street lighting, public offices and entertainments.   </a:t>
            </a:r>
          </a:p>
          <a:p>
            <a:pPr marL="342900" indent="-342900" algn="just" eaLnBrk="0" hangingPunct="0">
              <a:lnSpc>
                <a:spcPct val="150000"/>
              </a:lnSpc>
              <a:buFont typeface="Arial" panose="020B0604020202020204" pitchFamily="34" charset="0"/>
              <a:buChar char="•"/>
            </a:pPr>
            <a:r>
              <a:rPr lang="en-AU" sz="2000" dirty="0">
                <a:latin typeface="Times New Roman" panose="02020603050405020304" pitchFamily="18" charset="0"/>
                <a:ea typeface="Calibri" pitchFamily="34" charset="0"/>
                <a:cs typeface="Times New Roman" panose="02020603050405020304" pitchFamily="18" charset="0"/>
              </a:rPr>
              <a:t>Other can include government offices, electric utility own consumption, power pool interconnections, electric railways, etc. </a:t>
            </a:r>
          </a:p>
        </p:txBody>
      </p:sp>
      <p:sp>
        <p:nvSpPr>
          <p:cNvPr id="5" name="Rectangle 2"/>
          <p:cNvSpPr>
            <a:spLocks noChangeArrowheads="1"/>
          </p:cNvSpPr>
          <p:nvPr/>
        </p:nvSpPr>
        <p:spPr bwMode="auto">
          <a:xfrm>
            <a:off x="60325" y="4114800"/>
            <a:ext cx="8778875" cy="1938992"/>
          </a:xfrm>
          <a:prstGeom prst="rect">
            <a:avLst/>
          </a:prstGeom>
          <a:noFill/>
          <a:ln w="9525">
            <a:noFill/>
            <a:miter lim="800000"/>
            <a:headEnd/>
            <a:tailEnd/>
          </a:ln>
        </p:spPr>
        <p:txBody>
          <a:bodyPr>
            <a:spAutoFit/>
          </a:bodyPr>
          <a:lstStyle/>
          <a:p>
            <a:pPr marL="342900" indent="-342900" algn="just">
              <a:lnSpc>
                <a:spcPct val="150000"/>
              </a:lnSpc>
              <a:buFont typeface="Arial" panose="020B0604020202020204" pitchFamily="34" charset="0"/>
              <a:buChar char="•"/>
            </a:pPr>
            <a:r>
              <a:rPr lang="en-AU" sz="2000" dirty="0">
                <a:latin typeface="Times New Roman" panose="02020603050405020304" pitchFamily="18" charset="0"/>
                <a:cs typeface="Times New Roman" panose="02020603050405020304" pitchFamily="18" charset="0"/>
              </a:rPr>
              <a:t>Classification of loads is important to study the group behaviour as load behaviour for the different groups varies significantly.</a:t>
            </a:r>
          </a:p>
          <a:p>
            <a:pPr marL="342900" indent="-342900" algn="just">
              <a:lnSpc>
                <a:spcPct val="150000"/>
              </a:lnSpc>
              <a:buFont typeface="Arial" panose="020B0604020202020204" pitchFamily="34" charset="0"/>
              <a:buChar char="•"/>
            </a:pPr>
            <a:r>
              <a:rPr lang="en-AU" sz="2000" dirty="0">
                <a:latin typeface="Times New Roman" panose="02020603050405020304" pitchFamily="18" charset="0"/>
                <a:cs typeface="Times New Roman" panose="02020603050405020304" pitchFamily="18" charset="0"/>
              </a:rPr>
              <a:t> Within the broad class mentioned, further subdivisions or sub-sectors </a:t>
            </a:r>
            <a:r>
              <a:rPr lang="en-AU" sz="2000" dirty="0" smtClean="0">
                <a:latin typeface="Times New Roman" panose="02020603050405020304" pitchFamily="18" charset="0"/>
                <a:cs typeface="Times New Roman" panose="02020603050405020304" pitchFamily="18" charset="0"/>
              </a:rPr>
              <a:t>maybe </a:t>
            </a:r>
            <a:r>
              <a:rPr lang="en-AU" sz="2000" dirty="0">
                <a:latin typeface="Times New Roman" panose="02020603050405020304" pitchFamily="18" charset="0"/>
                <a:cs typeface="Times New Roman" panose="02020603050405020304" pitchFamily="18" charset="0"/>
              </a:rPr>
              <a:t>defined as follows </a:t>
            </a:r>
            <a:endParaRPr lang="en-US" sz="2000" dirty="0">
              <a:latin typeface="Times New Roman" panose="02020603050405020304" pitchFamily="18" charset="0"/>
              <a:cs typeface="Times New Roman" panose="02020603050405020304" pitchFamily="18" charset="0"/>
            </a:endParaRPr>
          </a:p>
        </p:txBody>
      </p:sp>
      <p:sp>
        <p:nvSpPr>
          <p:cNvPr id="6" name="Rectangle 5"/>
          <p:cNvSpPr>
            <a:spLocks noChangeArrowheads="1"/>
          </p:cNvSpPr>
          <p:nvPr/>
        </p:nvSpPr>
        <p:spPr bwMode="auto">
          <a:xfrm>
            <a:off x="304800" y="152400"/>
            <a:ext cx="8534400" cy="400110"/>
          </a:xfrm>
          <a:prstGeom prst="rect">
            <a:avLst/>
          </a:prstGeom>
          <a:noFill/>
          <a:ln w="9525">
            <a:noFill/>
            <a:miter lim="800000"/>
            <a:headEnd/>
            <a:tailEnd/>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a:latin typeface="Times New Roman" panose="02020603050405020304" pitchFamily="18" charset="0"/>
                <a:cs typeface="Times New Roman" panose="02020603050405020304" pitchFamily="18" charset="0"/>
              </a:rPr>
              <a:t>C</a:t>
            </a:r>
            <a:r>
              <a:rPr lang="en-US" b="1" dirty="0" smtClean="0">
                <a:latin typeface="Times New Roman" panose="02020603050405020304" pitchFamily="18" charset="0"/>
                <a:cs typeface="Times New Roman" panose="02020603050405020304" pitchFamily="18" charset="0"/>
              </a:rPr>
              <a:t>lassification of load                                                                  </a:t>
            </a:r>
            <a:r>
              <a:rPr lang="en-US" sz="2000" b="1" dirty="0" smtClean="0">
                <a:latin typeface="Times New Roman" panose="02020603050405020304" pitchFamily="18" charset="0"/>
                <a:cs typeface="Times New Roman" panose="02020603050405020304" pitchFamily="18" charset="0"/>
              </a:rPr>
              <a:t>Cont</a:t>
            </a:r>
            <a:r>
              <a:rPr lang="en-US" sz="2000" b="1" dirty="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7" name="Footer Placeholder 6"/>
          <p:cNvSpPr>
            <a:spLocks noGrp="1"/>
          </p:cNvSpPr>
          <p:nvPr>
            <p:ph type="ftr" sz="quarter" idx="11"/>
          </p:nvPr>
        </p:nvSpPr>
        <p:spPr/>
        <p:txBody>
          <a:bodyPr/>
          <a:lstStyle/>
          <a:p>
            <a:r>
              <a:rPr lang="en-US" smtClean="0"/>
              <a:t>Presenter: Dr.Teshome Goa</a:t>
            </a:r>
            <a:endParaRPr lang="en-US"/>
          </a:p>
        </p:txBody>
      </p:sp>
      <p:sp>
        <p:nvSpPr>
          <p:cNvPr id="8" name="Slide Number Placeholder 7"/>
          <p:cNvSpPr>
            <a:spLocks noGrp="1"/>
          </p:cNvSpPr>
          <p:nvPr>
            <p:ph type="sldNum" sz="quarter" idx="12"/>
          </p:nvPr>
        </p:nvSpPr>
        <p:spPr/>
        <p:txBody>
          <a:bodyPr/>
          <a:lstStyle/>
          <a:p>
            <a:fld id="{96054161-4A6B-4E63-8C44-EE703BDA66C5}" type="slidenum">
              <a:rPr lang="en-US" smtClean="0"/>
              <a:t>9</a:t>
            </a:fld>
            <a:endParaRPr lang="en-US"/>
          </a:p>
        </p:txBody>
      </p:sp>
    </p:spTree>
    <p:extLst>
      <p:ext uri="{BB962C8B-B14F-4D97-AF65-F5344CB8AC3E}">
        <p14:creationId xmlns:p14="http://schemas.microsoft.com/office/powerpoint/2010/main" val="31375401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flipV="1">
            <a:off x="312773" y="571322"/>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4" name="Rectangle 1"/>
          <p:cNvSpPr>
            <a:spLocks noChangeArrowheads="1"/>
          </p:cNvSpPr>
          <p:nvPr/>
        </p:nvSpPr>
        <p:spPr bwMode="auto">
          <a:xfrm>
            <a:off x="533400" y="110947"/>
            <a:ext cx="4953000" cy="460375"/>
          </a:xfrm>
          <a:prstGeom prst="rect">
            <a:avLst/>
          </a:prstGeom>
          <a:noFill/>
          <a:ln w="9525">
            <a:noFill/>
            <a:miter lim="800000"/>
            <a:headEnd/>
            <a:tailEnd/>
          </a:ln>
        </p:spPr>
        <p:txBody>
          <a:bodyPr>
            <a:spAutoFit/>
          </a:bodyPr>
          <a:lstStyle/>
          <a:p>
            <a:r>
              <a:rPr lang="en-AU" sz="2400" b="1" dirty="0">
                <a:latin typeface="Times New Roman" panose="02020603050405020304" pitchFamily="18" charset="0"/>
                <a:cs typeface="Times New Roman" panose="02020603050405020304" pitchFamily="18" charset="0"/>
              </a:rPr>
              <a:t>Characteristics of Loads</a:t>
            </a:r>
            <a:endParaRPr lang="en-US" sz="2400" dirty="0">
              <a:latin typeface="Times New Roman" panose="02020603050405020304" pitchFamily="18" charset="0"/>
              <a:cs typeface="Times New Roman" panose="02020603050405020304" pitchFamily="18" charset="0"/>
            </a:endParaRPr>
          </a:p>
        </p:txBody>
      </p:sp>
      <p:sp>
        <p:nvSpPr>
          <p:cNvPr id="5" name="Rectangle 2"/>
          <p:cNvSpPr>
            <a:spLocks noChangeArrowheads="1"/>
          </p:cNvSpPr>
          <p:nvPr/>
        </p:nvSpPr>
        <p:spPr bwMode="auto">
          <a:xfrm>
            <a:off x="0" y="577009"/>
            <a:ext cx="9144000" cy="2554545"/>
          </a:xfrm>
          <a:prstGeom prst="rect">
            <a:avLst/>
          </a:prstGeom>
          <a:noFill/>
          <a:ln w="9525">
            <a:noFill/>
            <a:miter lim="800000"/>
            <a:headEnd/>
            <a:tailEnd/>
          </a:ln>
        </p:spPr>
        <p:txBody>
          <a:bodyPr wrap="square">
            <a:spAutoFit/>
          </a:bodyPr>
          <a:lstStyle/>
          <a:p>
            <a:pPr marL="342900" indent="-342900" algn="just">
              <a:lnSpc>
                <a:spcPct val="200000"/>
              </a:lnSpc>
              <a:buFont typeface="Arial" panose="020B0604020202020204" pitchFamily="34" charset="0"/>
              <a:buChar char="•"/>
            </a:pPr>
            <a:r>
              <a:rPr lang="en-AU" sz="2000" dirty="0">
                <a:latin typeface="Times New Roman" panose="02020603050405020304" pitchFamily="18" charset="0"/>
                <a:cs typeface="Times New Roman" panose="02020603050405020304" pitchFamily="18" charset="0"/>
              </a:rPr>
              <a:t>In most part of the </a:t>
            </a:r>
            <a:r>
              <a:rPr lang="en-AU" sz="2000" dirty="0" smtClean="0">
                <a:latin typeface="Times New Roman" panose="02020603050405020304" pitchFamily="18" charset="0"/>
                <a:cs typeface="Times New Roman" panose="02020603050405020304" pitchFamily="18" charset="0"/>
              </a:rPr>
              <a:t>world, </a:t>
            </a:r>
            <a:r>
              <a:rPr lang="en-AU" sz="2000" dirty="0">
                <a:latin typeface="Times New Roman" panose="02020603050405020304" pitchFamily="18" charset="0"/>
                <a:cs typeface="Times New Roman" panose="02020603050405020304" pitchFamily="18" charset="0"/>
              </a:rPr>
              <a:t>the residential loads have the most seasonal </a:t>
            </a:r>
            <a:r>
              <a:rPr lang="en-AU" sz="2000" dirty="0" smtClean="0">
                <a:latin typeface="Times New Roman" panose="02020603050405020304" pitchFamily="18" charset="0"/>
                <a:cs typeface="Times New Roman" panose="02020603050405020304" pitchFamily="18" charset="0"/>
              </a:rPr>
              <a:t>fluctuations, responsible </a:t>
            </a:r>
            <a:r>
              <a:rPr lang="en-AU" sz="2000" dirty="0">
                <a:latin typeface="Times New Roman" panose="02020603050405020304" pitchFamily="18" charset="0"/>
                <a:cs typeface="Times New Roman" panose="02020603050405020304" pitchFamily="18" charset="0"/>
              </a:rPr>
              <a:t>for the seasonal variations of the system peak. </a:t>
            </a:r>
          </a:p>
          <a:p>
            <a:pPr marL="342900" indent="-342900" algn="just">
              <a:lnSpc>
                <a:spcPct val="200000"/>
              </a:lnSpc>
              <a:buFont typeface="Arial" panose="020B0604020202020204" pitchFamily="34" charset="0"/>
              <a:buChar char="•"/>
            </a:pPr>
            <a:r>
              <a:rPr lang="en-AU" sz="2000" dirty="0">
                <a:latin typeface="Times New Roman" panose="02020603050405020304" pitchFamily="18" charset="0"/>
                <a:cs typeface="Times New Roman" panose="02020603050405020304" pitchFamily="18" charset="0"/>
              </a:rPr>
              <a:t>This is </a:t>
            </a:r>
            <a:r>
              <a:rPr lang="en-AU" sz="2000" b="1" dirty="0">
                <a:latin typeface="Times New Roman" panose="02020603050405020304" pitchFamily="18" charset="0"/>
                <a:cs typeface="Times New Roman" panose="02020603050405020304" pitchFamily="18" charset="0"/>
              </a:rPr>
              <a:t>mostly due to the </a:t>
            </a:r>
            <a:r>
              <a:rPr lang="en-AU" sz="2000" b="1" dirty="0" smtClean="0">
                <a:latin typeface="Times New Roman" panose="02020603050405020304" pitchFamily="18" charset="0"/>
                <a:cs typeface="Times New Roman" panose="02020603050405020304" pitchFamily="18" charset="0"/>
              </a:rPr>
              <a:t>climate sensitive </a:t>
            </a:r>
            <a:r>
              <a:rPr lang="en-AU" sz="2000" b="1" dirty="0">
                <a:latin typeface="Times New Roman" panose="02020603050405020304" pitchFamily="18" charset="0"/>
                <a:cs typeface="Times New Roman" panose="02020603050405020304" pitchFamily="18" charset="0"/>
              </a:rPr>
              <a:t>devices </a:t>
            </a:r>
            <a:r>
              <a:rPr lang="en-AU" sz="2000" b="1" dirty="0" smtClean="0">
                <a:latin typeface="Times New Roman" panose="02020603050405020304" pitchFamily="18" charset="0"/>
                <a:cs typeface="Times New Roman" panose="02020603050405020304" pitchFamily="18" charset="0"/>
              </a:rPr>
              <a:t>that </a:t>
            </a:r>
            <a:r>
              <a:rPr lang="en-AU" sz="2000" dirty="0" smtClean="0">
                <a:latin typeface="Times New Roman" panose="02020603050405020304" pitchFamily="18" charset="0"/>
                <a:cs typeface="Times New Roman" panose="02020603050405020304" pitchFamily="18" charset="0"/>
              </a:rPr>
              <a:t>used </a:t>
            </a:r>
            <a:r>
              <a:rPr lang="en-AU" sz="2000" dirty="0">
                <a:latin typeface="Times New Roman" panose="02020603050405020304" pitchFamily="18" charset="0"/>
                <a:cs typeface="Times New Roman" panose="02020603050405020304" pitchFamily="18" charset="0"/>
              </a:rPr>
              <a:t>for space heaters and </a:t>
            </a:r>
            <a:r>
              <a:rPr lang="en-AU" sz="2000" dirty="0" smtClean="0">
                <a:latin typeface="Times New Roman" panose="02020603050405020304" pitchFamily="18" charset="0"/>
                <a:cs typeface="Times New Roman" panose="02020603050405020304" pitchFamily="18" charset="0"/>
              </a:rPr>
              <a:t>air conditions. </a:t>
            </a:r>
            <a:endParaRPr lang="en-US" sz="2000" dirty="0">
              <a:latin typeface="Times New Roman" panose="02020603050405020304" pitchFamily="18" charset="0"/>
              <a:cs typeface="Times New Roman" panose="02020603050405020304" pitchFamily="18" charset="0"/>
            </a:endParaRPr>
          </a:p>
        </p:txBody>
      </p:sp>
      <p:sp>
        <p:nvSpPr>
          <p:cNvPr id="6" name="Rectangle 3"/>
          <p:cNvSpPr>
            <a:spLocks noChangeArrowheads="1"/>
          </p:cNvSpPr>
          <p:nvPr/>
        </p:nvSpPr>
        <p:spPr bwMode="auto">
          <a:xfrm>
            <a:off x="173330" y="3021204"/>
            <a:ext cx="8999573" cy="1631216"/>
          </a:xfrm>
          <a:prstGeom prst="rect">
            <a:avLst/>
          </a:prstGeom>
          <a:noFill/>
          <a:ln w="9525">
            <a:noFill/>
            <a:miter lim="800000"/>
            <a:headEnd/>
            <a:tailEnd/>
          </a:ln>
        </p:spPr>
        <p:txBody>
          <a:bodyPr wrap="square">
            <a:spAutoFit/>
          </a:bodyPr>
          <a:lstStyle/>
          <a:p>
            <a:pPr marL="342900" indent="-342900">
              <a:lnSpc>
                <a:spcPct val="200000"/>
              </a:lnSpc>
              <a:buFont typeface="Arial" pitchFamily="34" charset="0"/>
              <a:buChar char="•"/>
            </a:pPr>
            <a:r>
              <a:rPr lang="en-AU" sz="2000" dirty="0" smtClean="0">
                <a:latin typeface="Times New Roman" panose="02020603050405020304" pitchFamily="18" charset="0"/>
                <a:cs typeface="Times New Roman" panose="02020603050405020304" pitchFamily="18" charset="0"/>
              </a:rPr>
              <a:t>In some countries, the climate condition does </a:t>
            </a:r>
            <a:r>
              <a:rPr lang="en-AU" sz="2000" dirty="0">
                <a:latin typeface="Times New Roman" panose="02020603050405020304" pitchFamily="18" charset="0"/>
                <a:cs typeface="Times New Roman" panose="02020603050405020304" pitchFamily="18" charset="0"/>
              </a:rPr>
              <a:t>not significantly vary throughout the year. Therefore seasonality demand is minimal. </a:t>
            </a:r>
          </a:p>
          <a:p>
            <a:endParaRPr lang="en-US" sz="2000" dirty="0"/>
          </a:p>
        </p:txBody>
      </p:sp>
      <p:sp>
        <p:nvSpPr>
          <p:cNvPr id="9" name="Footer Placeholder 8"/>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10" name="Slide Number Placeholder 9"/>
          <p:cNvSpPr>
            <a:spLocks noGrp="1"/>
          </p:cNvSpPr>
          <p:nvPr>
            <p:ph type="sldNum" sz="quarter" idx="12"/>
          </p:nvPr>
        </p:nvSpPr>
        <p:spPr/>
        <p:txBody>
          <a:bodyPr/>
          <a:lstStyle/>
          <a:p>
            <a:fld id="{96054161-4A6B-4E63-8C44-EE703BDA66C5}" type="slidenum">
              <a:rPr lang="en-US" smtClean="0"/>
              <a:t>10</a:t>
            </a:fld>
            <a:endParaRPr lang="en-US"/>
          </a:p>
        </p:txBody>
      </p:sp>
    </p:spTree>
    <p:extLst>
      <p:ext uri="{BB962C8B-B14F-4D97-AF65-F5344CB8AC3E}">
        <p14:creationId xmlns:p14="http://schemas.microsoft.com/office/powerpoint/2010/main" val="38769675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flipV="1">
            <a:off x="304800" y="7620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4" name="Rectangle 1"/>
          <p:cNvSpPr>
            <a:spLocks noChangeArrowheads="1"/>
          </p:cNvSpPr>
          <p:nvPr/>
        </p:nvSpPr>
        <p:spPr bwMode="auto">
          <a:xfrm>
            <a:off x="228601" y="1143000"/>
            <a:ext cx="8878614" cy="4401205"/>
          </a:xfrm>
          <a:prstGeom prst="rect">
            <a:avLst/>
          </a:prstGeom>
          <a:noFill/>
          <a:ln w="9525">
            <a:noFill/>
            <a:miter lim="800000"/>
            <a:headEnd/>
            <a:tailEnd/>
          </a:ln>
        </p:spPr>
        <p:txBody>
          <a:bodyPr wrap="square">
            <a:spAutoFit/>
          </a:bodyPr>
          <a:lstStyle/>
          <a:p>
            <a:pPr marL="342900" indent="-342900" algn="just">
              <a:lnSpc>
                <a:spcPct val="200000"/>
              </a:lnSpc>
              <a:buFont typeface="Arial" panose="020B0604020202020204" pitchFamily="34" charset="0"/>
              <a:buChar char="•"/>
            </a:pPr>
            <a:r>
              <a:rPr lang="en-AU" sz="2000" dirty="0">
                <a:latin typeface="Times New Roman" panose="02020603050405020304" pitchFamily="18" charset="0"/>
                <a:cs typeface="Times New Roman" panose="02020603050405020304" pitchFamily="18" charset="0"/>
              </a:rPr>
              <a:t>Again in some parts of the </a:t>
            </a:r>
            <a:r>
              <a:rPr lang="en-AU" sz="2000" dirty="0" smtClean="0">
                <a:latin typeface="Times New Roman" panose="02020603050405020304" pitchFamily="18" charset="0"/>
                <a:cs typeface="Times New Roman" panose="02020603050405020304" pitchFamily="18" charset="0"/>
              </a:rPr>
              <a:t>world, </a:t>
            </a:r>
            <a:r>
              <a:rPr lang="en-AU" sz="2000" dirty="0">
                <a:latin typeface="Times New Roman" panose="02020603050405020304" pitchFamily="18" charset="0"/>
                <a:cs typeface="Times New Roman" panose="02020603050405020304" pitchFamily="18" charset="0"/>
              </a:rPr>
              <a:t>commercial and public services loads are characterized by </a:t>
            </a:r>
            <a:r>
              <a:rPr lang="en-AU" sz="2000" i="1" dirty="0">
                <a:latin typeface="Times New Roman" panose="02020603050405020304" pitchFamily="18" charset="0"/>
                <a:cs typeface="Times New Roman" panose="02020603050405020304" pitchFamily="18" charset="0"/>
              </a:rPr>
              <a:t>seasonal fluctuations just </a:t>
            </a:r>
            <a:r>
              <a:rPr lang="en-AU" sz="2000" dirty="0">
                <a:latin typeface="Times New Roman" panose="02020603050405020304" pitchFamily="18" charset="0"/>
                <a:cs typeface="Times New Roman" panose="02020603050405020304" pitchFamily="18" charset="0"/>
              </a:rPr>
              <a:t>like that of the domestic category. </a:t>
            </a:r>
          </a:p>
          <a:p>
            <a:pPr marL="342900" indent="-342900" algn="just">
              <a:lnSpc>
                <a:spcPct val="200000"/>
              </a:lnSpc>
              <a:buFont typeface="Arial" panose="020B0604020202020204" pitchFamily="34" charset="0"/>
              <a:buChar char="•"/>
            </a:pPr>
            <a:r>
              <a:rPr lang="en-AU" sz="2000" dirty="0">
                <a:latin typeface="Times New Roman" panose="02020603050405020304" pitchFamily="18" charset="0"/>
                <a:cs typeface="Times New Roman" panose="02020603050405020304" pitchFamily="18" charset="0"/>
              </a:rPr>
              <a:t>In </a:t>
            </a:r>
            <a:r>
              <a:rPr lang="en-AU" sz="2000" dirty="0" smtClean="0">
                <a:latin typeface="Times New Roman" panose="02020603050405020304" pitchFamily="18" charset="0"/>
                <a:cs typeface="Times New Roman" panose="02020603050405020304" pitchFamily="18" charset="0"/>
              </a:rPr>
              <a:t>countries like east Africa, there </a:t>
            </a:r>
            <a:r>
              <a:rPr lang="en-AU" sz="2000" dirty="0">
                <a:latin typeface="Times New Roman" panose="02020603050405020304" pitchFamily="18" charset="0"/>
                <a:cs typeface="Times New Roman" panose="02020603050405020304" pitchFamily="18" charset="0"/>
              </a:rPr>
              <a:t>is no significant demand seasonality. </a:t>
            </a:r>
            <a:endParaRPr lang="en-AU" sz="2000" dirty="0" smtClean="0">
              <a:latin typeface="Times New Roman" panose="02020603050405020304" pitchFamily="18" charset="0"/>
              <a:cs typeface="Times New Roman" panose="02020603050405020304" pitchFamily="18" charset="0"/>
            </a:endParaRPr>
          </a:p>
          <a:p>
            <a:pPr marL="342900" indent="-342900" algn="just">
              <a:lnSpc>
                <a:spcPct val="200000"/>
              </a:lnSpc>
              <a:buFont typeface="Arial" panose="020B0604020202020204" pitchFamily="34" charset="0"/>
              <a:buChar char="•"/>
            </a:pPr>
            <a:r>
              <a:rPr lang="en-AU" sz="2000" dirty="0" smtClean="0">
                <a:latin typeface="Times New Roman" panose="02020603050405020304" pitchFamily="18" charset="0"/>
                <a:cs typeface="Times New Roman" panose="02020603050405020304" pitchFamily="18" charset="0"/>
              </a:rPr>
              <a:t>However, seasonality is common in Asian countries, Europe and USA</a:t>
            </a:r>
          </a:p>
          <a:p>
            <a:pPr marL="342900" indent="-342900" algn="just" eaLnBrk="0" hangingPunct="0">
              <a:lnSpc>
                <a:spcPct val="200000"/>
              </a:lnSpc>
              <a:buFont typeface="Arial" panose="020B0604020202020204" pitchFamily="34" charset="0"/>
              <a:buChar char="•"/>
            </a:pPr>
            <a:r>
              <a:rPr lang="en-AU" sz="2000" dirty="0" smtClean="0">
                <a:latin typeface="Times New Roman" panose="02020603050405020304" pitchFamily="18" charset="0"/>
                <a:ea typeface="Calibri" pitchFamily="34" charset="0"/>
                <a:cs typeface="Times New Roman" panose="02020603050405020304" pitchFamily="18" charset="0"/>
              </a:rPr>
              <a:t>On the other hands, the industrial </a:t>
            </a:r>
            <a:r>
              <a:rPr lang="en-AU" sz="2000" dirty="0">
                <a:latin typeface="Times New Roman" panose="02020603050405020304" pitchFamily="18" charset="0"/>
                <a:ea typeface="Calibri" pitchFamily="34" charset="0"/>
                <a:cs typeface="Times New Roman" panose="02020603050405020304" pitchFamily="18" charset="0"/>
              </a:rPr>
              <a:t>loads are considered as a base load that contain little weather dependent. </a:t>
            </a:r>
          </a:p>
          <a:p>
            <a:pPr marL="342900" indent="-342900" algn="just">
              <a:lnSpc>
                <a:spcPct val="200000"/>
              </a:lnSpc>
              <a:buFont typeface="Arial" panose="020B0604020202020204" pitchFamily="34" charset="0"/>
              <a:buChar char="•"/>
            </a:pPr>
            <a:r>
              <a:rPr lang="en-AU" sz="2000" dirty="0" smtClean="0">
                <a:latin typeface="Times New Roman" panose="02020603050405020304" pitchFamily="18" charset="0"/>
                <a:cs typeface="Times New Roman" panose="02020603050405020304" pitchFamily="18" charset="0"/>
              </a:rPr>
              <a:t>Therefore, the planning should consider seasonality </a:t>
            </a:r>
            <a:endParaRPr lang="en-US" sz="2000" dirty="0">
              <a:latin typeface="Times New Roman" panose="02020603050405020304" pitchFamily="18" charset="0"/>
              <a:cs typeface="Times New Roman" panose="02020603050405020304" pitchFamily="18" charset="0"/>
            </a:endParaRPr>
          </a:p>
        </p:txBody>
      </p:sp>
      <p:sp>
        <p:nvSpPr>
          <p:cNvPr id="9" name="Rectangle 1"/>
          <p:cNvSpPr>
            <a:spLocks noChangeArrowheads="1"/>
          </p:cNvSpPr>
          <p:nvPr/>
        </p:nvSpPr>
        <p:spPr bwMode="auto">
          <a:xfrm>
            <a:off x="556146" y="152401"/>
            <a:ext cx="8435454" cy="461665"/>
          </a:xfrm>
          <a:prstGeom prst="rect">
            <a:avLst/>
          </a:prstGeom>
          <a:noFill/>
          <a:ln w="9525">
            <a:noFill/>
            <a:miter lim="800000"/>
            <a:headEnd/>
            <a:tailEnd/>
          </a:ln>
        </p:spPr>
        <p:txBody>
          <a:bodyPr wrap="square">
            <a:spAutoFit/>
          </a:bodyPr>
          <a:lstStyle/>
          <a:p>
            <a:r>
              <a:rPr lang="en-AU" sz="2400" b="1" dirty="0">
                <a:latin typeface="Times New Roman" panose="02020603050405020304" pitchFamily="18" charset="0"/>
                <a:cs typeface="Times New Roman" panose="02020603050405020304" pitchFamily="18" charset="0"/>
              </a:rPr>
              <a:t>Characteristics of Loads                                                      cont.…</a:t>
            </a:r>
            <a:endParaRPr lang="en-US" sz="2400" dirty="0">
              <a:latin typeface="Times New Roman" panose="02020603050405020304" pitchFamily="18" charset="0"/>
              <a:cs typeface="Times New Roman" panose="02020603050405020304" pitchFamily="18" charset="0"/>
            </a:endParaRPr>
          </a:p>
        </p:txBody>
      </p:sp>
      <p:sp>
        <p:nvSpPr>
          <p:cNvPr id="8" name="Footer Placeholder 7"/>
          <p:cNvSpPr>
            <a:spLocks noGrp="1"/>
          </p:cNvSpPr>
          <p:nvPr>
            <p:ph type="ftr" sz="quarter" idx="11"/>
          </p:nvPr>
        </p:nvSpPr>
        <p:spPr/>
        <p:txBody>
          <a:bodyPr/>
          <a:lstStyle/>
          <a:p>
            <a:r>
              <a:rPr lang="en-US" smtClean="0"/>
              <a:t>Presenter: Dr.Teshome Goa</a:t>
            </a:r>
            <a:endParaRPr lang="en-US"/>
          </a:p>
        </p:txBody>
      </p:sp>
      <p:sp>
        <p:nvSpPr>
          <p:cNvPr id="10" name="Slide Number Placeholder 9"/>
          <p:cNvSpPr>
            <a:spLocks noGrp="1"/>
          </p:cNvSpPr>
          <p:nvPr>
            <p:ph type="sldNum" sz="quarter" idx="12"/>
          </p:nvPr>
        </p:nvSpPr>
        <p:spPr/>
        <p:txBody>
          <a:bodyPr/>
          <a:lstStyle/>
          <a:p>
            <a:fld id="{96054161-4A6B-4E63-8C44-EE703BDA66C5}" type="slidenum">
              <a:rPr lang="en-US" smtClean="0"/>
              <a:t>11</a:t>
            </a:fld>
            <a:endParaRPr lang="en-US"/>
          </a:p>
        </p:txBody>
      </p:sp>
    </p:spTree>
    <p:extLst>
      <p:ext uri="{BB962C8B-B14F-4D97-AF65-F5344CB8AC3E}">
        <p14:creationId xmlns:p14="http://schemas.microsoft.com/office/powerpoint/2010/main" val="40782131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332748"/>
            <a:ext cx="6172200" cy="461665"/>
          </a:xfrm>
          <a:prstGeom prst="rect">
            <a:avLst/>
          </a:prstGeom>
        </p:spPr>
        <p:txBody>
          <a:bodyPr wrap="square">
            <a:spAutoFit/>
          </a:bodyPr>
          <a:lstStyle/>
          <a:p>
            <a:pPr lvl="1" algn="just" eaLnBrk="0" hangingPunct="0">
              <a:buSzPct val="100000"/>
            </a:pPr>
            <a:r>
              <a:rPr lang="en-AU" sz="2400" b="1" dirty="0">
                <a:latin typeface="Calibri" pitchFamily="34" charset="0"/>
                <a:ea typeface="Calibri" pitchFamily="34" charset="0"/>
                <a:cs typeface="Times New Roman" pitchFamily="18" charset="0"/>
              </a:rPr>
              <a:t> Load Curves and </a:t>
            </a:r>
            <a:r>
              <a:rPr lang="en-AU" sz="2400" b="1" dirty="0" smtClean="0">
                <a:latin typeface="Calibri" pitchFamily="34" charset="0"/>
                <a:ea typeface="Calibri" pitchFamily="34" charset="0"/>
                <a:cs typeface="Times New Roman" pitchFamily="18" charset="0"/>
              </a:rPr>
              <a:t>Its duration </a:t>
            </a:r>
            <a:r>
              <a:rPr lang="en-AU" sz="2400" b="1" dirty="0">
                <a:latin typeface="Calibri" pitchFamily="34" charset="0"/>
                <a:ea typeface="Calibri" pitchFamily="34" charset="0"/>
                <a:cs typeface="Times New Roman" pitchFamily="18" charset="0"/>
              </a:rPr>
              <a:t>curves</a:t>
            </a:r>
            <a:endParaRPr lang="en-AU" sz="2400" dirty="0">
              <a:ea typeface="Calibri" pitchFamily="34" charset="0"/>
              <a:cs typeface="Times New Roman" pitchFamily="18" charset="0"/>
            </a:endParaRPr>
          </a:p>
        </p:txBody>
      </p:sp>
      <p:cxnSp>
        <p:nvCxnSpPr>
          <p:cNvPr id="5" name="Straight Connector 4"/>
          <p:cNvCxnSpPr/>
          <p:nvPr/>
        </p:nvCxnSpPr>
        <p:spPr>
          <a:xfrm flipV="1">
            <a:off x="304800" y="7620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6" name="Rectangle 2"/>
          <p:cNvSpPr>
            <a:spLocks noChangeArrowheads="1"/>
          </p:cNvSpPr>
          <p:nvPr/>
        </p:nvSpPr>
        <p:spPr bwMode="ltGray">
          <a:xfrm>
            <a:off x="0" y="838200"/>
            <a:ext cx="9144000" cy="1015663"/>
          </a:xfrm>
          <a:prstGeom prst="rect">
            <a:avLst/>
          </a:prstGeom>
          <a:noFill/>
          <a:ln w="9525">
            <a:noFill/>
            <a:miter lim="800000"/>
            <a:headEnd/>
            <a:tailEnd/>
          </a:ln>
        </p:spPr>
        <p:txBody>
          <a:bodyPr wrap="square" anchor="ctr">
            <a:spAutoFit/>
          </a:bodyPr>
          <a:lstStyle/>
          <a:p>
            <a:pPr algn="just" eaLnBrk="0" hangingPunct="0">
              <a:lnSpc>
                <a:spcPct val="150000"/>
              </a:lnSpc>
            </a:pPr>
            <a:r>
              <a:rPr lang="en-AU" sz="2000" b="1" i="1" dirty="0">
                <a:latin typeface="Times New Roman" panose="02020603050405020304" pitchFamily="18" charset="0"/>
                <a:ea typeface="Calibri" pitchFamily="34" charset="0"/>
                <a:cs typeface="Times New Roman" panose="02020603050405020304" pitchFamily="18" charset="0"/>
              </a:rPr>
              <a:t>Load curve </a:t>
            </a:r>
            <a:r>
              <a:rPr lang="en-AU" sz="2000" dirty="0">
                <a:latin typeface="Times New Roman" panose="02020603050405020304" pitchFamily="18" charset="0"/>
                <a:ea typeface="Calibri" pitchFamily="34" charset="0"/>
                <a:cs typeface="Times New Roman" panose="02020603050405020304" pitchFamily="18" charset="0"/>
              </a:rPr>
              <a:t>is a graphical representation between load in </a:t>
            </a:r>
            <a:r>
              <a:rPr lang="en-AU" sz="2000" dirty="0" smtClean="0">
                <a:latin typeface="Times New Roman" panose="02020603050405020304" pitchFamily="18" charset="0"/>
                <a:ea typeface="Calibri" pitchFamily="34" charset="0"/>
                <a:cs typeface="Times New Roman" panose="02020603050405020304" pitchFamily="18" charset="0"/>
              </a:rPr>
              <a:t>kW/MW in </a:t>
            </a:r>
            <a:r>
              <a:rPr lang="en-AU" sz="2000" dirty="0">
                <a:latin typeface="Times New Roman" panose="02020603050405020304" pitchFamily="18" charset="0"/>
                <a:ea typeface="Calibri" pitchFamily="34" charset="0"/>
                <a:cs typeface="Times New Roman" panose="02020603050405020304" pitchFamily="18" charset="0"/>
              </a:rPr>
              <a:t>proper </a:t>
            </a:r>
            <a:r>
              <a:rPr lang="en-AU" sz="2000" dirty="0">
                <a:solidFill>
                  <a:srgbClr val="7030A0"/>
                </a:solidFill>
                <a:latin typeface="Times New Roman" panose="02020603050405020304" pitchFamily="18" charset="0"/>
                <a:ea typeface="Calibri" pitchFamily="34" charset="0"/>
                <a:cs typeface="Times New Roman" panose="02020603050405020304" pitchFamily="18" charset="0"/>
              </a:rPr>
              <a:t>time sequence and </a:t>
            </a:r>
            <a:r>
              <a:rPr lang="en-AU" sz="2000" dirty="0" smtClean="0">
                <a:solidFill>
                  <a:srgbClr val="7030A0"/>
                </a:solidFill>
                <a:latin typeface="Times New Roman" panose="02020603050405020304" pitchFamily="18" charset="0"/>
                <a:ea typeface="Calibri" pitchFamily="34" charset="0"/>
                <a:cs typeface="Times New Roman" panose="02020603050405020304" pitchFamily="18" charset="0"/>
              </a:rPr>
              <a:t>times</a:t>
            </a:r>
            <a:r>
              <a:rPr lang="en-AU" sz="2000" dirty="0" smtClean="0">
                <a:latin typeface="Times New Roman" panose="02020603050405020304" pitchFamily="18" charset="0"/>
                <a:ea typeface="Calibri" pitchFamily="34" charset="0"/>
                <a:cs typeface="Times New Roman" panose="02020603050405020304" pitchFamily="18" charset="0"/>
              </a:rPr>
              <a:t>. </a:t>
            </a:r>
            <a:r>
              <a:rPr lang="en-AU" sz="2000" dirty="0">
                <a:latin typeface="Times New Roman" panose="02020603050405020304" pitchFamily="18" charset="0"/>
                <a:ea typeface="Calibri" pitchFamily="34" charset="0"/>
                <a:cs typeface="Times New Roman" panose="02020603050405020304" pitchFamily="18" charset="0"/>
              </a:rPr>
              <a:t>It shows the variation of load on the power station.</a:t>
            </a:r>
          </a:p>
        </p:txBody>
      </p:sp>
      <p:sp>
        <p:nvSpPr>
          <p:cNvPr id="7" name="Rectangle 3"/>
          <p:cNvSpPr>
            <a:spLocks noChangeArrowheads="1"/>
          </p:cNvSpPr>
          <p:nvPr/>
        </p:nvSpPr>
        <p:spPr bwMode="auto">
          <a:xfrm>
            <a:off x="0" y="1930063"/>
            <a:ext cx="8785106" cy="2400657"/>
          </a:xfrm>
          <a:prstGeom prst="rect">
            <a:avLst/>
          </a:prstGeom>
          <a:noFill/>
          <a:ln w="9525">
            <a:noFill/>
            <a:miter lim="800000"/>
            <a:headEnd/>
            <a:tailEnd/>
          </a:ln>
        </p:spPr>
        <p:txBody>
          <a:bodyPr wrap="square">
            <a:spAutoFit/>
          </a:bodyPr>
          <a:lstStyle/>
          <a:p>
            <a:pPr marL="514350" indent="-514350" algn="just">
              <a:lnSpc>
                <a:spcPct val="150000"/>
              </a:lnSpc>
              <a:buFont typeface="Wingdings" pitchFamily="2" charset="2"/>
              <a:buChar char="§"/>
            </a:pPr>
            <a:r>
              <a:rPr lang="en-AU" sz="2000" dirty="0">
                <a:latin typeface="Times New Roman" panose="02020603050405020304" pitchFamily="18" charset="0"/>
                <a:cs typeface="Times New Roman" panose="02020603050405020304" pitchFamily="18" charset="0"/>
              </a:rPr>
              <a:t>The highest point on the load curve represents the maximum demand (peak demand) on the station on that day. </a:t>
            </a:r>
          </a:p>
          <a:p>
            <a:pPr marL="514350" indent="-514350" algn="just">
              <a:lnSpc>
                <a:spcPct val="150000"/>
              </a:lnSpc>
              <a:buFont typeface="Wingdings" pitchFamily="2" charset="2"/>
              <a:buChar char="§"/>
            </a:pPr>
            <a:r>
              <a:rPr lang="en-AU" sz="2000" dirty="0">
                <a:latin typeface="Times New Roman" panose="02020603050405020304" pitchFamily="18" charset="0"/>
                <a:cs typeface="Times New Roman" panose="02020603050405020304" pitchFamily="18" charset="0"/>
              </a:rPr>
              <a:t>The area under the load curve gives the total energy supplied on that day.</a:t>
            </a:r>
          </a:p>
          <a:p>
            <a:pPr marL="514350" indent="-514350" algn="just">
              <a:lnSpc>
                <a:spcPct val="150000"/>
              </a:lnSpc>
              <a:buFont typeface="Wingdings" pitchFamily="2" charset="2"/>
              <a:buChar char="§"/>
            </a:pPr>
            <a:r>
              <a:rPr lang="en-AU" sz="2000" dirty="0">
                <a:latin typeface="Times New Roman" panose="02020603050405020304" pitchFamily="18" charset="0"/>
                <a:cs typeface="Times New Roman" panose="02020603050405020304" pitchFamily="18" charset="0"/>
              </a:rPr>
              <a:t>I</a:t>
            </a:r>
            <a:r>
              <a:rPr lang="en-AU" sz="2000" dirty="0" smtClean="0">
                <a:latin typeface="Times New Roman" panose="02020603050405020304" pitchFamily="18" charset="0"/>
                <a:cs typeface="Times New Roman" panose="02020603050405020304" pitchFamily="18" charset="0"/>
              </a:rPr>
              <a:t>f </a:t>
            </a:r>
            <a:r>
              <a:rPr lang="en-AU" sz="2000" dirty="0">
                <a:latin typeface="Times New Roman" panose="02020603050405020304" pitchFamily="18" charset="0"/>
                <a:cs typeface="Times New Roman" panose="02020603050405020304" pitchFamily="18" charset="0"/>
              </a:rPr>
              <a:t>this area is divided with the number of hours gives the average load (power) on the station.</a:t>
            </a:r>
            <a:endParaRPr lang="en-US" sz="2000" dirty="0">
              <a:latin typeface="Times New Roman" panose="02020603050405020304" pitchFamily="18" charset="0"/>
              <a:cs typeface="Times New Roman" panose="02020603050405020304" pitchFamily="18" charset="0"/>
            </a:endParaRPr>
          </a:p>
        </p:txBody>
      </p:sp>
      <p:sp>
        <p:nvSpPr>
          <p:cNvPr id="8" name="Rectangle 3"/>
          <p:cNvSpPr>
            <a:spLocks noChangeArrowheads="1"/>
          </p:cNvSpPr>
          <p:nvPr/>
        </p:nvSpPr>
        <p:spPr bwMode="ltGray">
          <a:xfrm>
            <a:off x="0" y="4436490"/>
            <a:ext cx="8991600" cy="1938992"/>
          </a:xfrm>
          <a:prstGeom prst="rect">
            <a:avLst/>
          </a:prstGeom>
          <a:noFill/>
          <a:ln w="9525">
            <a:noFill/>
            <a:miter lim="800000"/>
            <a:headEnd/>
            <a:tailEnd/>
          </a:ln>
        </p:spPr>
        <p:txBody>
          <a:bodyPr wrap="square" anchor="ctr">
            <a:spAutoFit/>
          </a:bodyPr>
          <a:lstStyle/>
          <a:p>
            <a:pPr marL="342900" indent="-342900" algn="just" eaLnBrk="0" hangingPunct="0">
              <a:lnSpc>
                <a:spcPct val="150000"/>
              </a:lnSpc>
              <a:buFont typeface="Arial" panose="020B0604020202020204" pitchFamily="34" charset="0"/>
              <a:buChar char="•"/>
            </a:pPr>
            <a:r>
              <a:rPr lang="en-AU" sz="2000" dirty="0">
                <a:latin typeface="Times New Roman" panose="02020603050405020304" pitchFamily="18" charset="0"/>
                <a:ea typeface="Calibri" pitchFamily="34" charset="0"/>
                <a:cs typeface="Times New Roman" panose="02020603050405020304" pitchFamily="18" charset="0"/>
              </a:rPr>
              <a:t>Load curves can be daily, weekly, monthly and yearly depending on the period of observation. </a:t>
            </a:r>
          </a:p>
          <a:p>
            <a:pPr marL="342900" indent="-342900" algn="just" eaLnBrk="0" hangingPunct="0">
              <a:lnSpc>
                <a:spcPct val="150000"/>
              </a:lnSpc>
              <a:buFont typeface="Arial" panose="020B0604020202020204" pitchFamily="34" charset="0"/>
              <a:buChar char="•"/>
            </a:pPr>
            <a:r>
              <a:rPr lang="en-AU" sz="2000" dirty="0">
                <a:latin typeface="Times New Roman" panose="02020603050405020304" pitchFamily="18" charset="0"/>
                <a:ea typeface="Calibri" pitchFamily="34" charset="0"/>
                <a:cs typeface="Times New Roman" panose="02020603050405020304" pitchFamily="18" charset="0"/>
              </a:rPr>
              <a:t>For daily load curve, the period of time is taken as 24 hours and for annual load curve the time is considered as (24*365)=8760 hours.</a:t>
            </a: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9" name="Slide Number Placeholder 8"/>
          <p:cNvSpPr>
            <a:spLocks noGrp="1"/>
          </p:cNvSpPr>
          <p:nvPr>
            <p:ph type="sldNum" sz="quarter" idx="12"/>
          </p:nvPr>
        </p:nvSpPr>
        <p:spPr/>
        <p:txBody>
          <a:bodyPr/>
          <a:lstStyle/>
          <a:p>
            <a:fld id="{96054161-4A6B-4E63-8C44-EE703BDA66C5}" type="slidenum">
              <a:rPr lang="en-US" smtClean="0"/>
              <a:t>12</a:t>
            </a:fld>
            <a:endParaRPr lang="en-US"/>
          </a:p>
        </p:txBody>
      </p:sp>
    </p:spTree>
    <p:extLst>
      <p:ext uri="{BB962C8B-B14F-4D97-AF65-F5344CB8AC3E}">
        <p14:creationId xmlns:p14="http://schemas.microsoft.com/office/powerpoint/2010/main" val="24042752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flipV="1">
            <a:off x="326409" y="2286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5" name="Rectangle 1"/>
          <p:cNvSpPr>
            <a:spLocks noChangeArrowheads="1"/>
          </p:cNvSpPr>
          <p:nvPr/>
        </p:nvSpPr>
        <p:spPr bwMode="auto">
          <a:xfrm>
            <a:off x="137615" y="221776"/>
            <a:ext cx="8860809" cy="3170099"/>
          </a:xfrm>
          <a:prstGeom prst="rect">
            <a:avLst/>
          </a:prstGeom>
          <a:noFill/>
          <a:ln w="9525">
            <a:noFill/>
            <a:miter lim="800000"/>
            <a:headEnd/>
            <a:tailEnd/>
          </a:ln>
        </p:spPr>
        <p:txBody>
          <a:bodyPr wrap="square">
            <a:spAutoFit/>
          </a:bodyPr>
          <a:lstStyle/>
          <a:p>
            <a:pPr algn="just">
              <a:lnSpc>
                <a:spcPct val="150000"/>
              </a:lnSpc>
            </a:pPr>
            <a:r>
              <a:rPr lang="en-AU" sz="2000" b="1" dirty="0">
                <a:latin typeface="Times New Roman" panose="02020603050405020304" pitchFamily="18" charset="0"/>
                <a:cs typeface="Times New Roman" panose="02020603050405020304" pitchFamily="18" charset="0"/>
              </a:rPr>
              <a:t>Load duration </a:t>
            </a:r>
            <a:r>
              <a:rPr lang="en-AU" sz="2000" b="1" dirty="0" smtClean="0">
                <a:latin typeface="Times New Roman" panose="02020603050405020304" pitchFamily="18" charset="0"/>
                <a:cs typeface="Times New Roman" panose="02020603050405020304" pitchFamily="18" charset="0"/>
              </a:rPr>
              <a:t>curve:</a:t>
            </a:r>
          </a:p>
          <a:p>
            <a:pPr marL="342900" indent="-342900" algn="just">
              <a:lnSpc>
                <a:spcPct val="150000"/>
              </a:lnSpc>
              <a:buFont typeface="Wingdings" pitchFamily="2" charset="2"/>
              <a:buChar char="§"/>
            </a:pPr>
            <a:r>
              <a:rPr lang="en-AU" sz="2000" b="1" dirty="0" smtClean="0">
                <a:latin typeface="Times New Roman" panose="02020603050405020304" pitchFamily="18" charset="0"/>
                <a:cs typeface="Times New Roman" panose="02020603050405020304" pitchFamily="18" charset="0"/>
              </a:rPr>
              <a:t> Defined as </a:t>
            </a:r>
            <a:r>
              <a:rPr lang="en-AU" sz="2000" dirty="0" smtClean="0">
                <a:latin typeface="Times New Roman" panose="02020603050405020304" pitchFamily="18" charset="0"/>
                <a:cs typeface="Times New Roman" panose="02020603050405020304" pitchFamily="18" charset="0"/>
              </a:rPr>
              <a:t>representing </a:t>
            </a:r>
            <a:r>
              <a:rPr lang="en-AU" sz="2000" dirty="0">
                <a:latin typeface="Times New Roman" panose="02020603050405020304" pitchFamily="18" charset="0"/>
                <a:cs typeface="Times New Roman" panose="02020603050405020304" pitchFamily="18" charset="0"/>
              </a:rPr>
              <a:t>the </a:t>
            </a:r>
            <a:r>
              <a:rPr lang="en-AU" sz="2000" dirty="0" smtClean="0">
                <a:latin typeface="Times New Roman" panose="02020603050405020304" pitchFamily="18" charset="0"/>
                <a:cs typeface="Times New Roman" panose="02020603050405020304" pitchFamily="18" charset="0"/>
              </a:rPr>
              <a:t>loads in descending </a:t>
            </a:r>
            <a:r>
              <a:rPr lang="en-AU" sz="2000" dirty="0">
                <a:latin typeface="Times New Roman" panose="02020603050405020304" pitchFamily="18" charset="0"/>
                <a:cs typeface="Times New Roman" panose="02020603050405020304" pitchFamily="18" charset="0"/>
              </a:rPr>
              <a:t>magnitude, that is, with the greatest load at the left, lesser loads towards the right and the lowest load at the extreme right. </a:t>
            </a:r>
          </a:p>
          <a:p>
            <a:pPr marL="342900" indent="-342900" algn="just">
              <a:buFont typeface="Wingdings" pitchFamily="2" charset="2"/>
              <a:buChar char="§"/>
            </a:pPr>
            <a:endParaRPr lang="en-AU" sz="2000" dirty="0">
              <a:latin typeface="Times New Roman" panose="02020603050405020304" pitchFamily="18" charset="0"/>
              <a:cs typeface="Times New Roman" panose="02020603050405020304" pitchFamily="18" charset="0"/>
            </a:endParaRPr>
          </a:p>
          <a:p>
            <a:pPr marL="342900" indent="-342900" algn="just">
              <a:lnSpc>
                <a:spcPct val="150000"/>
              </a:lnSpc>
              <a:buFont typeface="Wingdings" pitchFamily="2" charset="2"/>
              <a:buChar char="§"/>
            </a:pPr>
            <a:r>
              <a:rPr lang="en-AU" sz="2000" dirty="0" smtClean="0">
                <a:latin typeface="Times New Roman" panose="02020603050405020304" pitchFamily="18" charset="0"/>
                <a:cs typeface="Times New Roman" panose="02020603050405020304" pitchFamily="18" charset="0"/>
              </a:rPr>
              <a:t>It is </a:t>
            </a:r>
            <a:r>
              <a:rPr lang="en-AU" sz="2000" dirty="0">
                <a:latin typeface="Times New Roman" panose="02020603050405020304" pitchFamily="18" charset="0"/>
                <a:cs typeface="Times New Roman" panose="02020603050405020304" pitchFamily="18" charset="0"/>
              </a:rPr>
              <a:t>derived from the load </a:t>
            </a:r>
            <a:r>
              <a:rPr lang="en-AU" sz="2000" dirty="0" smtClean="0">
                <a:latin typeface="Times New Roman" panose="02020603050405020304" pitchFamily="18" charset="0"/>
                <a:cs typeface="Times New Roman" panose="02020603050405020304" pitchFamily="18" charset="0"/>
              </a:rPr>
              <a:t>curve, </a:t>
            </a:r>
            <a:r>
              <a:rPr lang="en-AU" sz="2000" dirty="0">
                <a:latin typeface="Times New Roman" panose="02020603050405020304" pitchFamily="18" charset="0"/>
                <a:cs typeface="Times New Roman" panose="02020603050405020304" pitchFamily="18" charset="0"/>
              </a:rPr>
              <a:t>represents the same data as </a:t>
            </a:r>
            <a:r>
              <a:rPr lang="en-AU" sz="2000" dirty="0" smtClean="0">
                <a:latin typeface="Times New Roman" panose="02020603050405020304" pitchFamily="18" charset="0"/>
                <a:cs typeface="Times New Roman" panose="02020603050405020304" pitchFamily="18" charset="0"/>
              </a:rPr>
              <a:t>load </a:t>
            </a:r>
            <a:r>
              <a:rPr lang="en-AU" sz="2000" dirty="0">
                <a:latin typeface="Times New Roman" panose="02020603050405020304" pitchFamily="18" charset="0"/>
                <a:cs typeface="Times New Roman" panose="02020603050405020304" pitchFamily="18" charset="0"/>
              </a:rPr>
              <a:t>curve. </a:t>
            </a:r>
          </a:p>
          <a:p>
            <a:pPr marL="342900" indent="-342900" algn="just">
              <a:lnSpc>
                <a:spcPct val="150000"/>
              </a:lnSpc>
              <a:buFont typeface="Wingdings" pitchFamily="2" charset="2"/>
              <a:buChar char="§"/>
            </a:pPr>
            <a:r>
              <a:rPr lang="en-AU" sz="2000" dirty="0" smtClean="0">
                <a:latin typeface="Times New Roman" panose="02020603050405020304" pitchFamily="18" charset="0"/>
                <a:cs typeface="Times New Roman" panose="02020603050405020304" pitchFamily="18" charset="0"/>
              </a:rPr>
              <a:t>Load </a:t>
            </a:r>
            <a:r>
              <a:rPr lang="en-AU" sz="2000" dirty="0">
                <a:latin typeface="Times New Roman" panose="02020603050405020304" pitchFamily="18" charset="0"/>
                <a:cs typeface="Times New Roman" panose="02020603050405020304" pitchFamily="18" charset="0"/>
              </a:rPr>
              <a:t>duration curve determines the </a:t>
            </a:r>
            <a:r>
              <a:rPr lang="en-AU" sz="2000" b="1" dirty="0">
                <a:solidFill>
                  <a:srgbClr val="7030A0"/>
                </a:solidFill>
                <a:latin typeface="Times New Roman" panose="02020603050405020304" pitchFamily="18" charset="0"/>
                <a:cs typeface="Times New Roman" panose="02020603050405020304" pitchFamily="18" charset="0"/>
              </a:rPr>
              <a:t>%</a:t>
            </a:r>
            <a:r>
              <a:rPr lang="en-AU" sz="2000" dirty="0">
                <a:latin typeface="Times New Roman" panose="02020603050405020304" pitchFamily="18" charset="0"/>
                <a:cs typeface="Times New Roman" panose="02020603050405020304" pitchFamily="18" charset="0"/>
              </a:rPr>
              <a:t> </a:t>
            </a:r>
            <a:r>
              <a:rPr lang="en-AU" sz="2000" dirty="0" smtClean="0">
                <a:latin typeface="Times New Roman" panose="02020603050405020304" pitchFamily="18" charset="0"/>
                <a:cs typeface="Times New Roman" panose="02020603050405020304" pitchFamily="18" charset="0"/>
              </a:rPr>
              <a:t> of </a:t>
            </a:r>
            <a:r>
              <a:rPr lang="en-AU" sz="2000" dirty="0">
                <a:latin typeface="Times New Roman" panose="02020603050405020304" pitchFamily="18" charset="0"/>
                <a:cs typeface="Times New Roman" panose="02020603050405020304" pitchFamily="18" charset="0"/>
              </a:rPr>
              <a:t>system peak load.</a:t>
            </a:r>
            <a:endParaRPr lang="en-US" sz="2000" dirty="0">
              <a:latin typeface="Times New Roman" panose="02020603050405020304" pitchFamily="18" charset="0"/>
              <a:cs typeface="Times New Roman" panose="02020603050405020304" pitchFamily="18" charset="0"/>
            </a:endParaRPr>
          </a:p>
        </p:txBody>
      </p:sp>
      <p:sp>
        <p:nvSpPr>
          <p:cNvPr id="6" name="Rectangle 1"/>
          <p:cNvSpPr>
            <a:spLocks noChangeArrowheads="1"/>
          </p:cNvSpPr>
          <p:nvPr/>
        </p:nvSpPr>
        <p:spPr bwMode="ltGray">
          <a:xfrm>
            <a:off x="26236" y="3625335"/>
            <a:ext cx="9144000" cy="1938992"/>
          </a:xfrm>
          <a:prstGeom prst="rect">
            <a:avLst/>
          </a:prstGeom>
          <a:noFill/>
          <a:ln w="9525">
            <a:noFill/>
            <a:miter lim="800000"/>
            <a:headEnd/>
            <a:tailEnd/>
          </a:ln>
        </p:spPr>
        <p:txBody>
          <a:bodyPr wrap="square" anchor="ctr">
            <a:spAutoFit/>
          </a:bodyPr>
          <a:lstStyle/>
          <a:p>
            <a:pPr marL="342900" indent="-342900" eaLnBrk="0" hangingPunct="0">
              <a:lnSpc>
                <a:spcPct val="150000"/>
              </a:lnSpc>
              <a:buFont typeface="Wingdings" pitchFamily="2" charset="2"/>
              <a:buChar char="§"/>
            </a:pPr>
            <a:r>
              <a:rPr lang="en-AU" sz="2000" dirty="0" smtClean="0">
                <a:latin typeface="Times New Roman" panose="02020603050405020304" pitchFamily="18" charset="0"/>
                <a:ea typeface="Calibri" pitchFamily="34" charset="0"/>
                <a:cs typeface="Times New Roman" panose="02020603050405020304" pitchFamily="18" charset="0"/>
              </a:rPr>
              <a:t>Load duration curve helps in deterring the </a:t>
            </a:r>
            <a:r>
              <a:rPr lang="en-AU" sz="2000" dirty="0">
                <a:latin typeface="Times New Roman" panose="02020603050405020304" pitchFamily="18" charset="0"/>
                <a:ea typeface="Calibri" pitchFamily="34" charset="0"/>
                <a:cs typeface="Times New Roman" panose="02020603050405020304" pitchFamily="18" charset="0"/>
              </a:rPr>
              <a:t>a</a:t>
            </a:r>
            <a:r>
              <a:rPr lang="en-AU" sz="2000" dirty="0" smtClean="0">
                <a:latin typeface="Times New Roman" panose="02020603050405020304" pitchFamily="18" charset="0"/>
                <a:ea typeface="Calibri" pitchFamily="34" charset="0"/>
                <a:cs typeface="Times New Roman" panose="02020603050405020304" pitchFamily="18" charset="0"/>
              </a:rPr>
              <a:t>verage </a:t>
            </a:r>
            <a:r>
              <a:rPr lang="en-AU" sz="2000" dirty="0">
                <a:latin typeface="Times New Roman" panose="02020603050405020304" pitchFamily="18" charset="0"/>
                <a:ea typeface="Calibri" pitchFamily="34" charset="0"/>
                <a:cs typeface="Times New Roman" panose="02020603050405020304" pitchFamily="18" charset="0"/>
              </a:rPr>
              <a:t>load or average </a:t>
            </a:r>
            <a:r>
              <a:rPr lang="en-AU" sz="2000" dirty="0" smtClean="0">
                <a:latin typeface="Times New Roman" panose="02020603050405020304" pitchFamily="18" charset="0"/>
                <a:ea typeface="Calibri" pitchFamily="34" charset="0"/>
                <a:cs typeface="Times New Roman" panose="02020603050405020304" pitchFamily="18" charset="0"/>
              </a:rPr>
              <a:t>demand as given by:</a:t>
            </a:r>
            <a:endParaRPr lang="en-US" sz="2000" dirty="0">
              <a:latin typeface="Times New Roman" panose="02020603050405020304" pitchFamily="18" charset="0"/>
              <a:ea typeface="Calibri" pitchFamily="34" charset="0"/>
              <a:cs typeface="Times New Roman" panose="02020603050405020304" pitchFamily="18" charset="0"/>
            </a:endParaRPr>
          </a:p>
          <a:p>
            <a:pPr eaLnBrk="0" hangingPunct="0">
              <a:lnSpc>
                <a:spcPct val="150000"/>
              </a:lnSpc>
            </a:pPr>
            <a:r>
              <a:rPr lang="en-AU" sz="2000" i="1" dirty="0" smtClean="0">
                <a:solidFill>
                  <a:srgbClr val="7030A0"/>
                </a:solidFill>
                <a:latin typeface="Times New Roman" panose="02020603050405020304" pitchFamily="18" charset="0"/>
                <a:ea typeface="Calibri" pitchFamily="34" charset="0"/>
                <a:cs typeface="Times New Roman" panose="02020603050405020304" pitchFamily="18" charset="0"/>
              </a:rPr>
              <a:t>                  Average </a:t>
            </a:r>
            <a:r>
              <a:rPr lang="en-AU" sz="2000" i="1" dirty="0">
                <a:solidFill>
                  <a:srgbClr val="7030A0"/>
                </a:solidFill>
                <a:latin typeface="Times New Roman" panose="02020603050405020304" pitchFamily="18" charset="0"/>
                <a:ea typeface="Calibri" pitchFamily="34" charset="0"/>
                <a:cs typeface="Times New Roman" panose="02020603050405020304" pitchFamily="18" charset="0"/>
              </a:rPr>
              <a:t>Load= Total Energy/Total </a:t>
            </a:r>
            <a:r>
              <a:rPr lang="en-AU" sz="2000" i="1" dirty="0" smtClean="0">
                <a:solidFill>
                  <a:srgbClr val="7030A0"/>
                </a:solidFill>
                <a:latin typeface="Times New Roman" panose="02020603050405020304" pitchFamily="18" charset="0"/>
                <a:ea typeface="Calibri" pitchFamily="34" charset="0"/>
                <a:cs typeface="Times New Roman" panose="02020603050405020304" pitchFamily="18" charset="0"/>
              </a:rPr>
              <a:t>Hours</a:t>
            </a:r>
          </a:p>
          <a:p>
            <a:pPr marL="342900" indent="-342900" eaLnBrk="0" hangingPunct="0">
              <a:lnSpc>
                <a:spcPct val="150000"/>
              </a:lnSpc>
              <a:buFont typeface="Wingdings" pitchFamily="2" charset="2"/>
              <a:buChar char="§"/>
            </a:pPr>
            <a:r>
              <a:rPr lang="en-AU" sz="2000" dirty="0">
                <a:latin typeface="Times New Roman" panose="02020603050405020304" pitchFamily="18" charset="0"/>
                <a:ea typeface="Calibri" pitchFamily="34" charset="0"/>
                <a:cs typeface="Times New Roman" panose="02020603050405020304" pitchFamily="18" charset="0"/>
              </a:rPr>
              <a:t>It is the ratio of energy consumed in a given period of the time in hours</a:t>
            </a:r>
            <a:r>
              <a:rPr lang="en-AU" sz="2000" dirty="0" smtClean="0">
                <a:latin typeface="Times New Roman" panose="02020603050405020304" pitchFamily="18" charset="0"/>
                <a:ea typeface="Calibri" pitchFamily="34" charset="0"/>
                <a:cs typeface="Times New Roman" panose="02020603050405020304" pitchFamily="18" charset="0"/>
              </a:rPr>
              <a:t>.</a:t>
            </a:r>
            <a:endParaRPr lang="en-US" sz="2000" dirty="0">
              <a:latin typeface="Times New Roman" panose="02020603050405020304" pitchFamily="18" charset="0"/>
              <a:ea typeface="Calibri" pitchFamily="34" charset="0"/>
              <a:cs typeface="Times New Roman" panose="02020603050405020304" pitchFamily="18" charset="0"/>
            </a:endParaRP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7" name="Slide Number Placeholder 6"/>
          <p:cNvSpPr>
            <a:spLocks noGrp="1"/>
          </p:cNvSpPr>
          <p:nvPr>
            <p:ph type="sldNum" sz="quarter" idx="12"/>
          </p:nvPr>
        </p:nvSpPr>
        <p:spPr/>
        <p:txBody>
          <a:bodyPr/>
          <a:lstStyle/>
          <a:p>
            <a:fld id="{96054161-4A6B-4E63-8C44-EE703BDA66C5}" type="slidenum">
              <a:rPr lang="en-US" smtClean="0"/>
              <a:t>13</a:t>
            </a:fld>
            <a:endParaRPr lang="en-US"/>
          </a:p>
        </p:txBody>
      </p:sp>
    </p:spTree>
    <p:extLst>
      <p:ext uri="{BB962C8B-B14F-4D97-AF65-F5344CB8AC3E}">
        <p14:creationId xmlns:p14="http://schemas.microsoft.com/office/powerpoint/2010/main" val="2044606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flipV="1">
            <a:off x="163204" y="558344"/>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3" name="Rectangle 1"/>
          <p:cNvSpPr>
            <a:spLocks noChangeArrowheads="1"/>
          </p:cNvSpPr>
          <p:nvPr/>
        </p:nvSpPr>
        <p:spPr bwMode="ltGray">
          <a:xfrm>
            <a:off x="66225" y="762000"/>
            <a:ext cx="9122391" cy="5799323"/>
          </a:xfrm>
          <a:prstGeom prst="rect">
            <a:avLst/>
          </a:prstGeom>
          <a:noFill/>
          <a:ln w="9525" cap="flat" cmpd="sng">
            <a:noFill/>
            <a:prstDash val="solid"/>
            <a:miter lim="800000"/>
            <a:headEnd/>
            <a:tailEnd/>
          </a:ln>
          <a:effectLst/>
        </p:spPr>
        <p:txBody>
          <a:bodyPr wrap="square" anchor="ctr">
            <a:spAutoFit/>
          </a:bodyPr>
          <a:lstStyle/>
          <a:p>
            <a:pPr algn="just" eaLnBrk="0" hangingPunct="0">
              <a:lnSpc>
                <a:spcPct val="150000"/>
              </a:lnSpc>
              <a:defRPr/>
            </a:pPr>
            <a:r>
              <a:rPr lang="en-AU" sz="2000" dirty="0">
                <a:latin typeface="Times New Roman" panose="02020603050405020304" pitchFamily="18" charset="0"/>
                <a:ea typeface="Calibri" pitchFamily="34" charset="0"/>
                <a:cs typeface="Times New Roman" panose="02020603050405020304" pitchFamily="18" charset="0"/>
              </a:rPr>
              <a:t>Load factor of a system is the ratio of the average load over a given period of time to the maximum demand (peak load) occurring in that period.</a:t>
            </a:r>
            <a:endParaRPr lang="en-US" sz="1100" dirty="0">
              <a:latin typeface="Times New Roman" panose="02020603050405020304" pitchFamily="18" charset="0"/>
              <a:cs typeface="Times New Roman" panose="02020603050405020304" pitchFamily="18" charset="0"/>
            </a:endParaRPr>
          </a:p>
          <a:p>
            <a:pPr algn="just" eaLnBrk="0" hangingPunct="0">
              <a:lnSpc>
                <a:spcPct val="150000"/>
              </a:lnSpc>
              <a:defRPr/>
            </a:pPr>
            <a:r>
              <a:rPr lang="en-AU" sz="2000" b="1" i="1" dirty="0">
                <a:latin typeface="Times New Roman" panose="02020603050405020304" pitchFamily="18" charset="0"/>
                <a:ea typeface="Calibri" pitchFamily="34" charset="0"/>
                <a:cs typeface="Times New Roman" panose="02020603050405020304" pitchFamily="18" charset="0"/>
              </a:rPr>
              <a:t>Load Factor=Average Load/Peak Load</a:t>
            </a:r>
            <a:endParaRPr lang="en-US" sz="1200" dirty="0">
              <a:latin typeface="Times New Roman" panose="02020603050405020304" pitchFamily="18" charset="0"/>
              <a:cs typeface="Times New Roman" panose="02020603050405020304" pitchFamily="18" charset="0"/>
            </a:endParaRPr>
          </a:p>
          <a:p>
            <a:pPr marL="514350" indent="-514350" algn="just" eaLnBrk="0" hangingPunct="0">
              <a:lnSpc>
                <a:spcPct val="150000"/>
              </a:lnSpc>
              <a:buFont typeface="Wingdings" pitchFamily="2" charset="2"/>
              <a:buChar char="§"/>
              <a:defRPr/>
            </a:pPr>
            <a:r>
              <a:rPr lang="en-AU" sz="2000" dirty="0">
                <a:latin typeface="Times New Roman" panose="02020603050405020304" pitchFamily="18" charset="0"/>
                <a:ea typeface="Calibri" pitchFamily="34" charset="0"/>
                <a:cs typeface="Times New Roman" panose="02020603050405020304" pitchFamily="18" charset="0"/>
              </a:rPr>
              <a:t>It would be ideal to have a flat load curve. </a:t>
            </a:r>
            <a:r>
              <a:rPr lang="en-AU" sz="2000" i="1" dirty="0">
                <a:latin typeface="Times New Roman" panose="02020603050405020304" pitchFamily="18" charset="0"/>
                <a:ea typeface="Calibri" pitchFamily="34" charset="0"/>
                <a:cs typeface="Times New Roman" panose="02020603050405020304" pitchFamily="18" charset="0"/>
              </a:rPr>
              <a:t>I</a:t>
            </a:r>
            <a:r>
              <a:rPr lang="en-AU" sz="2000" dirty="0">
                <a:latin typeface="Times New Roman" panose="02020603050405020304" pitchFamily="18" charset="0"/>
                <a:ea typeface="Calibri" pitchFamily="34" charset="0"/>
                <a:cs typeface="Times New Roman" panose="02020603050405020304" pitchFamily="18" charset="0"/>
              </a:rPr>
              <a:t>n practice, load </a:t>
            </a:r>
            <a:r>
              <a:rPr lang="en-AU" sz="2000" dirty="0" smtClean="0">
                <a:latin typeface="Times New Roman" panose="02020603050405020304" pitchFamily="18" charset="0"/>
                <a:ea typeface="Calibri" pitchFamily="34" charset="0"/>
                <a:cs typeface="Times New Roman" panose="02020603050405020304" pitchFamily="18" charset="0"/>
              </a:rPr>
              <a:t>curves </a:t>
            </a:r>
            <a:r>
              <a:rPr lang="en-AU" sz="2000" dirty="0">
                <a:latin typeface="Times New Roman" panose="02020603050405020304" pitchFamily="18" charset="0"/>
                <a:ea typeface="Calibri" pitchFamily="34" charset="0"/>
                <a:cs typeface="Times New Roman" panose="02020603050405020304" pitchFamily="18" charset="0"/>
              </a:rPr>
              <a:t>are far from flat. For a flat load curve, the load factor will be higher. </a:t>
            </a:r>
            <a:endParaRPr lang="en-AU" sz="1200" dirty="0">
              <a:latin typeface="Times New Roman" panose="02020603050405020304" pitchFamily="18" charset="0"/>
              <a:ea typeface="Calibri" pitchFamily="34" charset="0"/>
              <a:cs typeface="Times New Roman" panose="02020603050405020304" pitchFamily="18" charset="0"/>
            </a:endParaRPr>
          </a:p>
          <a:p>
            <a:pPr marL="514350" indent="-514350" algn="just" eaLnBrk="0" hangingPunct="0">
              <a:lnSpc>
                <a:spcPct val="150000"/>
              </a:lnSpc>
              <a:buFont typeface="Wingdings" pitchFamily="2" charset="2"/>
              <a:buChar char="§"/>
              <a:defRPr/>
            </a:pPr>
            <a:r>
              <a:rPr lang="en-AU" sz="2000" dirty="0">
                <a:latin typeface="Times New Roman" panose="02020603050405020304" pitchFamily="18" charset="0"/>
                <a:ea typeface="Calibri" pitchFamily="34" charset="0"/>
                <a:cs typeface="Times New Roman" panose="02020603050405020304" pitchFamily="18" charset="0"/>
              </a:rPr>
              <a:t>Higher load factor means more uniform load pattern with less variations in </a:t>
            </a:r>
            <a:r>
              <a:rPr lang="en-AU" sz="2000" dirty="0" smtClean="0">
                <a:latin typeface="Times New Roman" panose="02020603050405020304" pitchFamily="18" charset="0"/>
                <a:ea typeface="Calibri" pitchFamily="34" charset="0"/>
                <a:cs typeface="Times New Roman" panose="02020603050405020304" pitchFamily="18" charset="0"/>
              </a:rPr>
              <a:t>load.</a:t>
            </a:r>
          </a:p>
          <a:p>
            <a:pPr marL="514350" indent="-514350" algn="just" eaLnBrk="0" hangingPunct="0">
              <a:lnSpc>
                <a:spcPct val="150000"/>
              </a:lnSpc>
              <a:buFont typeface="Wingdings" pitchFamily="2" charset="2"/>
              <a:buChar char="§"/>
              <a:defRPr/>
            </a:pPr>
            <a:r>
              <a:rPr lang="en-AU" sz="2000" dirty="0" smtClean="0">
                <a:latin typeface="Times New Roman" panose="02020603050405020304" pitchFamily="18" charset="0"/>
                <a:ea typeface="Calibri" pitchFamily="34" charset="0"/>
                <a:cs typeface="Times New Roman" panose="02020603050405020304" pitchFamily="18" charset="0"/>
              </a:rPr>
              <a:t>This </a:t>
            </a:r>
            <a:r>
              <a:rPr lang="en-AU" sz="2000" dirty="0">
                <a:latin typeface="Times New Roman" panose="02020603050405020304" pitchFamily="18" charset="0"/>
                <a:ea typeface="Calibri" pitchFamily="34" charset="0"/>
                <a:cs typeface="Times New Roman" panose="02020603050405020304" pitchFamily="18" charset="0"/>
              </a:rPr>
              <a:t>is desirable from the point view of maximum utilization of associated equipment which is selected on the basis of maximum demand. </a:t>
            </a:r>
            <a:endParaRPr lang="en-AU" sz="1050" dirty="0">
              <a:latin typeface="Times New Roman" panose="02020603050405020304" pitchFamily="18" charset="0"/>
              <a:ea typeface="Calibri" pitchFamily="34" charset="0"/>
              <a:cs typeface="Times New Roman" panose="02020603050405020304" pitchFamily="18" charset="0"/>
            </a:endParaRPr>
          </a:p>
          <a:p>
            <a:pPr marL="514350" indent="-514350" algn="just" eaLnBrk="0" hangingPunct="0">
              <a:lnSpc>
                <a:spcPct val="150000"/>
              </a:lnSpc>
              <a:buFont typeface="Wingdings" pitchFamily="2" charset="2"/>
              <a:buChar char="§"/>
              <a:defRPr/>
            </a:pPr>
            <a:r>
              <a:rPr lang="en-AU" sz="2000" dirty="0">
                <a:latin typeface="Times New Roman" panose="02020603050405020304" pitchFamily="18" charset="0"/>
                <a:cs typeface="Times New Roman" panose="02020603050405020304" pitchFamily="18" charset="0"/>
              </a:rPr>
              <a:t>Ethiopia’s power system has a load factor of around </a:t>
            </a:r>
            <a:r>
              <a:rPr lang="en-AU" sz="2000" b="1" dirty="0">
                <a:latin typeface="Times New Roman" panose="02020603050405020304" pitchFamily="18" charset="0"/>
                <a:cs typeface="Times New Roman" panose="02020603050405020304" pitchFamily="18" charset="0"/>
              </a:rPr>
              <a:t>0.57 </a:t>
            </a:r>
            <a:r>
              <a:rPr lang="en-AU" sz="2000" dirty="0">
                <a:latin typeface="Times New Roman" panose="02020603050405020304" pitchFamily="18" charset="0"/>
                <a:cs typeface="Times New Roman" panose="02020603050405020304" pitchFamily="18" charset="0"/>
              </a:rPr>
              <a:t>(in 2006) and 0.7(2014). The industrialized countries have a load factor higher than this.</a:t>
            </a:r>
          </a:p>
          <a:p>
            <a:pPr marL="514350" indent="-514350" algn="just" eaLnBrk="0" hangingPunct="0">
              <a:lnSpc>
                <a:spcPct val="150000"/>
              </a:lnSpc>
              <a:buFont typeface="Wingdings" pitchFamily="2" charset="2"/>
              <a:buChar char="§"/>
              <a:defRPr/>
            </a:pPr>
            <a:r>
              <a:rPr lang="en-AU" sz="2000" dirty="0">
                <a:latin typeface="Times New Roman" panose="02020603050405020304" pitchFamily="18" charset="0"/>
                <a:cs typeface="Times New Roman" panose="02020603050405020304" pitchFamily="18" charset="0"/>
              </a:rPr>
              <a:t>This means, the power system operates at an average </a:t>
            </a:r>
            <a:r>
              <a:rPr lang="en-AU" sz="2000" b="1" dirty="0">
                <a:latin typeface="Times New Roman" panose="02020603050405020304" pitchFamily="18" charset="0"/>
                <a:cs typeface="Times New Roman" panose="02020603050405020304" pitchFamily="18" charset="0"/>
              </a:rPr>
              <a:t>57%</a:t>
            </a:r>
            <a:r>
              <a:rPr lang="en-AU" sz="2000" dirty="0">
                <a:latin typeface="Times New Roman" panose="02020603050405020304" pitchFamily="18" charset="0"/>
                <a:cs typeface="Times New Roman" panose="02020603050405020304" pitchFamily="18" charset="0"/>
              </a:rPr>
              <a:t> of the peak system load in the year 2006 and 70% in year 2014.</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163204" y="196334"/>
            <a:ext cx="1891515" cy="400110"/>
          </a:xfrm>
          <a:prstGeom prst="rect">
            <a:avLst/>
          </a:prstGeom>
        </p:spPr>
        <p:txBody>
          <a:bodyPr wrap="square">
            <a:spAutoFit/>
          </a:bodyPr>
          <a:lstStyle/>
          <a:p>
            <a:pPr algn="just" eaLnBrk="0" hangingPunct="0">
              <a:defRPr/>
            </a:pPr>
            <a:r>
              <a:rPr lang="en-AU" sz="2000" b="1" dirty="0">
                <a:latin typeface="Times New Roman" panose="02020603050405020304" pitchFamily="18" charset="0"/>
                <a:ea typeface="Calibri" pitchFamily="34" charset="0"/>
                <a:cs typeface="Times New Roman" panose="02020603050405020304" pitchFamily="18" charset="0"/>
              </a:rPr>
              <a:t>Load Factor:</a:t>
            </a:r>
            <a:endParaRPr lang="en-US" sz="2000" dirty="0">
              <a:latin typeface="Times New Roman" panose="02020603050405020304" pitchFamily="18" charset="0"/>
              <a:cs typeface="Times New Roman" panose="02020603050405020304" pitchFamily="18" charset="0"/>
            </a:endParaRPr>
          </a:p>
        </p:txBody>
      </p:sp>
      <p:sp>
        <p:nvSpPr>
          <p:cNvPr id="6" name="Footer Placeholder 5"/>
          <p:cNvSpPr>
            <a:spLocks noGrp="1"/>
          </p:cNvSpPr>
          <p:nvPr>
            <p:ph type="ftr" sz="quarter" idx="11"/>
          </p:nvPr>
        </p:nvSpPr>
        <p:spPr/>
        <p:txBody>
          <a:bodyPr/>
          <a:lstStyle/>
          <a:p>
            <a:r>
              <a:rPr lang="en-US" smtClean="0"/>
              <a:t>Presenter: Dr.Teshome Goa</a:t>
            </a:r>
            <a:endParaRPr lang="en-US"/>
          </a:p>
        </p:txBody>
      </p:sp>
      <p:sp>
        <p:nvSpPr>
          <p:cNvPr id="7" name="Slide Number Placeholder 6"/>
          <p:cNvSpPr>
            <a:spLocks noGrp="1"/>
          </p:cNvSpPr>
          <p:nvPr>
            <p:ph type="sldNum" sz="quarter" idx="12"/>
          </p:nvPr>
        </p:nvSpPr>
        <p:spPr/>
        <p:txBody>
          <a:bodyPr/>
          <a:lstStyle/>
          <a:p>
            <a:fld id="{96054161-4A6B-4E63-8C44-EE703BDA66C5}" type="slidenum">
              <a:rPr lang="en-US" smtClean="0"/>
              <a:t>14</a:t>
            </a:fld>
            <a:endParaRPr lang="en-US"/>
          </a:p>
        </p:txBody>
      </p:sp>
    </p:spTree>
    <p:extLst>
      <p:ext uri="{BB962C8B-B14F-4D97-AF65-F5344CB8AC3E}">
        <p14:creationId xmlns:p14="http://schemas.microsoft.com/office/powerpoint/2010/main" val="24259408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534400" cy="381000"/>
          </a:xfrm>
        </p:spPr>
        <p:txBody>
          <a:bodyPr>
            <a:noAutofit/>
          </a:bodyPr>
          <a:lstStyle/>
          <a:p>
            <a:r>
              <a:rPr lang="en-US" sz="2000" b="1" dirty="0">
                <a:latin typeface="Times New Roman" panose="02020603050405020304" pitchFamily="18" charset="0"/>
                <a:cs typeface="Times New Roman" panose="02020603050405020304" pitchFamily="18" charset="0"/>
              </a:rPr>
              <a:t>Other  Important Terms and </a:t>
            </a:r>
            <a:r>
              <a:rPr lang="en-US" sz="2000" b="1" dirty="0" smtClean="0">
                <a:latin typeface="Times New Roman" panose="02020603050405020304" pitchFamily="18" charset="0"/>
                <a:cs typeface="Times New Roman" panose="02020603050405020304" pitchFamily="18" charset="0"/>
              </a:rPr>
              <a:t>Factors for load forecasting are </a:t>
            </a:r>
            <a:endParaRPr lang="en-US" sz="2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838200"/>
            <a:ext cx="9131490" cy="6324600"/>
          </a:xfrm>
        </p:spPr>
        <p:txBody>
          <a:bodyPr>
            <a:noAutofit/>
          </a:bodyPr>
          <a:lstStyle/>
          <a:p>
            <a:pPr algn="just">
              <a:lnSpc>
                <a:spcPct val="200000"/>
              </a:lnSpc>
              <a:buFont typeface="Wingdings" pitchFamily="2" charset="2"/>
              <a:buChar char="§"/>
            </a:pPr>
            <a:r>
              <a:rPr lang="en-US" sz="2000" b="1" dirty="0">
                <a:latin typeface="Times New Roman" pitchFamily="18" charset="0"/>
                <a:cs typeface="Times New Roman" pitchFamily="18" charset="0"/>
              </a:rPr>
              <a:t>Connected load. </a:t>
            </a:r>
            <a:r>
              <a:rPr lang="en-US" sz="2000" dirty="0">
                <a:latin typeface="Times New Roman" pitchFamily="18" charset="0"/>
                <a:cs typeface="Times New Roman" pitchFamily="18" charset="0"/>
              </a:rPr>
              <a:t>It is the sum of continuous ratings of all the equipment's connected to supply system. </a:t>
            </a:r>
          </a:p>
          <a:p>
            <a:pPr algn="just">
              <a:lnSpc>
                <a:spcPct val="200000"/>
              </a:lnSpc>
              <a:buFont typeface="Wingdings" pitchFamily="2" charset="2"/>
              <a:buChar char="§"/>
            </a:pPr>
            <a:r>
              <a:rPr lang="en-US" sz="2000" dirty="0">
                <a:latin typeface="Times New Roman" pitchFamily="18" charset="0"/>
                <a:cs typeface="Times New Roman" pitchFamily="18" charset="0"/>
              </a:rPr>
              <a:t>The sum of </a:t>
            </a:r>
            <a:r>
              <a:rPr lang="en-US" sz="2000" dirty="0" smtClean="0">
                <a:latin typeface="Times New Roman" pitchFamily="18" charset="0"/>
                <a:cs typeface="Times New Roman" pitchFamily="18" charset="0"/>
              </a:rPr>
              <a:t>continuous </a:t>
            </a:r>
            <a:r>
              <a:rPr lang="en-US" sz="2000" dirty="0">
                <a:latin typeface="Times New Roman" pitchFamily="18" charset="0"/>
                <a:cs typeface="Times New Roman" pitchFamily="18" charset="0"/>
              </a:rPr>
              <a:t>ratings of all the equipment's in the consumer’s premises is the “connected load” of the consumer. </a:t>
            </a:r>
          </a:p>
          <a:p>
            <a:pPr algn="just">
              <a:lnSpc>
                <a:spcPct val="200000"/>
              </a:lnSpc>
              <a:buFont typeface="Wingdings" pitchFamily="2" charset="2"/>
              <a:buChar char="§"/>
            </a:pPr>
            <a:r>
              <a:rPr lang="en-US" sz="2000" dirty="0">
                <a:latin typeface="Times New Roman" pitchFamily="18" charset="0"/>
                <a:cs typeface="Times New Roman" pitchFamily="18" charset="0"/>
              </a:rPr>
              <a:t>For instance, if a consumer has connections of five </a:t>
            </a:r>
            <a:r>
              <a:rPr lang="en-US" sz="2000" dirty="0" smtClean="0">
                <a:latin typeface="Times New Roman" pitchFamily="18" charset="0"/>
                <a:cs typeface="Times New Roman" pitchFamily="18" charset="0"/>
              </a:rPr>
              <a:t>1000-watt </a:t>
            </a:r>
            <a:r>
              <a:rPr lang="en-US" sz="2000" dirty="0">
                <a:latin typeface="Times New Roman" pitchFamily="18" charset="0"/>
                <a:cs typeface="Times New Roman" pitchFamily="18" charset="0"/>
              </a:rPr>
              <a:t>lamps and a power point of 500 watts, then connected load of the consumer is 5 × </a:t>
            </a:r>
            <a:r>
              <a:rPr lang="en-US" sz="2000" dirty="0" smtClean="0">
                <a:latin typeface="Times New Roman" pitchFamily="18" charset="0"/>
                <a:cs typeface="Times New Roman" pitchFamily="18" charset="0"/>
              </a:rPr>
              <a:t>1000 </a:t>
            </a:r>
            <a:r>
              <a:rPr lang="en-US" sz="2000" dirty="0">
                <a:latin typeface="Times New Roman" pitchFamily="18" charset="0"/>
                <a:cs typeface="Times New Roman" pitchFamily="18" charset="0"/>
              </a:rPr>
              <a:t>+ 500 = </a:t>
            </a:r>
            <a:r>
              <a:rPr lang="en-US" sz="2000" dirty="0" smtClean="0">
                <a:latin typeface="Times New Roman" pitchFamily="18" charset="0"/>
                <a:cs typeface="Times New Roman" pitchFamily="18" charset="0"/>
              </a:rPr>
              <a:t>5500watts</a:t>
            </a:r>
            <a:r>
              <a:rPr lang="en-US" sz="2000" dirty="0">
                <a:latin typeface="Times New Roman" pitchFamily="18" charset="0"/>
                <a:cs typeface="Times New Roman" pitchFamily="18" charset="0"/>
              </a:rPr>
              <a:t>. </a:t>
            </a:r>
          </a:p>
        </p:txBody>
      </p:sp>
      <p:sp>
        <p:nvSpPr>
          <p:cNvPr id="4" name="Slide Number Placeholder 3"/>
          <p:cNvSpPr>
            <a:spLocks noGrp="1"/>
          </p:cNvSpPr>
          <p:nvPr>
            <p:ph type="sldNum" sz="quarter" idx="12"/>
          </p:nvPr>
        </p:nvSpPr>
        <p:spPr/>
        <p:txBody>
          <a:bodyPr/>
          <a:lstStyle/>
          <a:p>
            <a:fld id="{54C3E7B4-ACF3-49F8-A373-A7DA575A3945}" type="slidenum">
              <a:rPr lang="en-US" smtClean="0"/>
              <a:pPr/>
              <a:t>15</a:t>
            </a:fld>
            <a:endParaRPr lang="en-US"/>
          </a:p>
        </p:txBody>
      </p:sp>
      <p:sp>
        <p:nvSpPr>
          <p:cNvPr id="6" name="Footer Placeholder 5"/>
          <p:cNvSpPr>
            <a:spLocks noGrp="1"/>
          </p:cNvSpPr>
          <p:nvPr>
            <p:ph type="ftr" sz="quarter" idx="11"/>
          </p:nvPr>
        </p:nvSpPr>
        <p:spPr/>
        <p:txBody>
          <a:bodyPr/>
          <a:lstStyle/>
          <a:p>
            <a:r>
              <a:rPr lang="en-US" smtClean="0"/>
              <a:t>Presenter: Dr.Teshome Goa</a:t>
            </a:r>
            <a:endParaRPr lang="en-US"/>
          </a:p>
        </p:txBody>
      </p:sp>
    </p:spTree>
    <p:extLst>
      <p:ext uri="{BB962C8B-B14F-4D97-AF65-F5344CB8AC3E}">
        <p14:creationId xmlns:p14="http://schemas.microsoft.com/office/powerpoint/2010/main" val="35032098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81000"/>
            <a:ext cx="9144000" cy="6476999"/>
          </a:xfrm>
        </p:spPr>
        <p:txBody>
          <a:bodyPr>
            <a:normAutofit fontScale="85000" lnSpcReduction="10000"/>
          </a:bodyPr>
          <a:lstStyle/>
          <a:p>
            <a:pPr marL="0" indent="0">
              <a:lnSpc>
                <a:spcPct val="170000"/>
              </a:lnSpc>
              <a:buNone/>
            </a:pPr>
            <a:r>
              <a:rPr lang="en-US" sz="3100" b="1" dirty="0">
                <a:latin typeface="Times New Roman" pitchFamily="18" charset="0"/>
                <a:cs typeface="Times New Roman" pitchFamily="18" charset="0"/>
              </a:rPr>
              <a:t> Maximum demand </a:t>
            </a:r>
            <a:r>
              <a:rPr lang="en-US" sz="3100" dirty="0">
                <a:latin typeface="Times New Roman" pitchFamily="18" charset="0"/>
                <a:cs typeface="Times New Roman" pitchFamily="18" charset="0"/>
              </a:rPr>
              <a:t>: </a:t>
            </a:r>
            <a:r>
              <a:rPr lang="en-US" sz="3100" dirty="0" smtClean="0">
                <a:latin typeface="Times New Roman" pitchFamily="18" charset="0"/>
                <a:cs typeface="Times New Roman" pitchFamily="18" charset="0"/>
              </a:rPr>
              <a:t>The largest of </a:t>
            </a:r>
            <a:r>
              <a:rPr lang="en-US" sz="3100" dirty="0">
                <a:latin typeface="Times New Roman" pitchFamily="18" charset="0"/>
                <a:cs typeface="Times New Roman" pitchFamily="18" charset="0"/>
              </a:rPr>
              <a:t>all the demands that have occurred </a:t>
            </a:r>
            <a:r>
              <a:rPr lang="en-US" sz="3100" dirty="0" smtClean="0">
                <a:latin typeface="Times New Roman" pitchFamily="18" charset="0"/>
                <a:cs typeface="Times New Roman" pitchFamily="18" charset="0"/>
              </a:rPr>
              <a:t>at a </a:t>
            </a:r>
            <a:r>
              <a:rPr lang="en-US" sz="3100" dirty="0">
                <a:latin typeface="Times New Roman" pitchFamily="18" charset="0"/>
                <a:cs typeface="Times New Roman" pitchFamily="18" charset="0"/>
              </a:rPr>
              <a:t>given period (</a:t>
            </a:r>
            <a:r>
              <a:rPr lang="en-US" sz="3100" i="1" dirty="0">
                <a:latin typeface="Times New Roman" pitchFamily="18" charset="0"/>
                <a:cs typeface="Times New Roman" pitchFamily="18" charset="0"/>
              </a:rPr>
              <a:t>say </a:t>
            </a:r>
            <a:r>
              <a:rPr lang="en-US" sz="3100" dirty="0">
                <a:latin typeface="Times New Roman" pitchFamily="18" charset="0"/>
                <a:cs typeface="Times New Roman" pitchFamily="18" charset="0"/>
              </a:rPr>
              <a:t>a day) is </a:t>
            </a:r>
            <a:r>
              <a:rPr lang="en-US" sz="3100" dirty="0" smtClean="0">
                <a:latin typeface="Times New Roman" pitchFamily="18" charset="0"/>
                <a:cs typeface="Times New Roman" pitchFamily="18" charset="0"/>
              </a:rPr>
              <a:t>known as maximum </a:t>
            </a:r>
            <a:r>
              <a:rPr lang="en-US" sz="3100" dirty="0">
                <a:latin typeface="Times New Roman" pitchFamily="18" charset="0"/>
                <a:cs typeface="Times New Roman" pitchFamily="18" charset="0"/>
              </a:rPr>
              <a:t>demand. </a:t>
            </a:r>
          </a:p>
          <a:p>
            <a:pPr>
              <a:lnSpc>
                <a:spcPct val="170000"/>
              </a:lnSpc>
            </a:pPr>
            <a:r>
              <a:rPr lang="en-US" sz="3100" dirty="0" smtClean="0">
                <a:latin typeface="Times New Roman" pitchFamily="18" charset="0"/>
                <a:cs typeface="Times New Roman" pitchFamily="18" charset="0"/>
              </a:rPr>
              <a:t>Maximum </a:t>
            </a:r>
            <a:r>
              <a:rPr lang="en-US" sz="3100" dirty="0">
                <a:latin typeface="Times New Roman" pitchFamily="18" charset="0"/>
                <a:cs typeface="Times New Roman" pitchFamily="18" charset="0"/>
              </a:rPr>
              <a:t>demand is generally less than the connected load because all the consumers do not switch on their connected load to the system at a time. </a:t>
            </a:r>
          </a:p>
          <a:p>
            <a:pPr>
              <a:lnSpc>
                <a:spcPct val="170000"/>
              </a:lnSpc>
            </a:pPr>
            <a:r>
              <a:rPr lang="en-US" sz="3100" dirty="0">
                <a:latin typeface="Times New Roman" pitchFamily="18" charset="0"/>
                <a:cs typeface="Times New Roman" pitchFamily="18" charset="0"/>
              </a:rPr>
              <a:t>The knowledge of maximum demand is very important as it helps in determining the installed capacity of the station. </a:t>
            </a:r>
          </a:p>
          <a:p>
            <a:pPr>
              <a:lnSpc>
                <a:spcPct val="170000"/>
              </a:lnSpc>
            </a:pPr>
            <a:r>
              <a:rPr lang="en-US" sz="3100" dirty="0">
                <a:latin typeface="Times New Roman" pitchFamily="18" charset="0"/>
                <a:cs typeface="Times New Roman" pitchFamily="18" charset="0"/>
              </a:rPr>
              <a:t>The  station must be capable of meeting the maximum demand.</a:t>
            </a:r>
          </a:p>
          <a:p>
            <a:endParaRPr lang="en-US" dirty="0"/>
          </a:p>
        </p:txBody>
      </p:sp>
      <p:sp>
        <p:nvSpPr>
          <p:cNvPr id="2" name="Slide Number Placeholder 1"/>
          <p:cNvSpPr>
            <a:spLocks noGrp="1"/>
          </p:cNvSpPr>
          <p:nvPr>
            <p:ph type="sldNum" sz="quarter" idx="12"/>
          </p:nvPr>
        </p:nvSpPr>
        <p:spPr/>
        <p:txBody>
          <a:bodyPr/>
          <a:lstStyle/>
          <a:p>
            <a:fld id="{54C3E7B4-ACF3-49F8-A373-A7DA575A3945}" type="slidenum">
              <a:rPr lang="en-US" smtClean="0"/>
              <a:pPr/>
              <a:t>16</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Tree>
    <p:extLst>
      <p:ext uri="{BB962C8B-B14F-4D97-AF65-F5344CB8AC3E}">
        <p14:creationId xmlns:p14="http://schemas.microsoft.com/office/powerpoint/2010/main" val="10702507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52400"/>
            <a:ext cx="8839200" cy="6248400"/>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Demand factor. </a:t>
            </a:r>
            <a:r>
              <a:rPr lang="en-US" sz="2400" i="1" dirty="0">
                <a:latin typeface="Times New Roman" panose="02020603050405020304" pitchFamily="18" charset="0"/>
                <a:cs typeface="Times New Roman" panose="02020603050405020304" pitchFamily="18" charset="0"/>
              </a:rPr>
              <a:t>It is the ratio of maximum demand on the power station to its connected load i.e.,</a:t>
            </a:r>
          </a:p>
          <a:p>
            <a:pPr algn="just">
              <a:lnSpc>
                <a:spcPct val="150000"/>
              </a:lnSpc>
            </a:pPr>
            <a:endParaRPr lang="en-US" sz="2400" i="1" dirty="0">
              <a:latin typeface="Times New Roman" panose="02020603050405020304" pitchFamily="18" charset="0"/>
              <a:cs typeface="Times New Roman" panose="02020603050405020304" pitchFamily="18" charset="0"/>
            </a:endParaRPr>
          </a:p>
          <a:p>
            <a:pPr algn="just">
              <a:lnSpc>
                <a:spcPct val="150000"/>
              </a:lnSpc>
            </a:pPr>
            <a:endParaRPr lang="en-US" sz="2400" i="1" dirty="0">
              <a:latin typeface="Times New Roman" panose="02020603050405020304" pitchFamily="18" charset="0"/>
              <a:cs typeface="Times New Roman" panose="02020603050405020304" pitchFamily="18" charset="0"/>
            </a:endParaRPr>
          </a:p>
          <a:p>
            <a:pPr algn="just">
              <a:lnSpc>
                <a:spcPct val="150000"/>
              </a:lnSpc>
              <a:buFont typeface="Wingdings" pitchFamily="2" charset="2"/>
              <a:buChar char="§"/>
            </a:pPr>
            <a:r>
              <a:rPr lang="en-US" sz="2400" dirty="0">
                <a:latin typeface="Times New Roman" pitchFamily="18" charset="0"/>
                <a:cs typeface="Times New Roman" pitchFamily="18" charset="0"/>
              </a:rPr>
              <a:t>The value of demand factor is </a:t>
            </a:r>
            <a:r>
              <a:rPr lang="en-US" sz="2400" dirty="0">
                <a:solidFill>
                  <a:srgbClr val="7030A0"/>
                </a:solidFill>
                <a:latin typeface="Times New Roman" pitchFamily="18" charset="0"/>
                <a:cs typeface="Times New Roman" pitchFamily="18" charset="0"/>
              </a:rPr>
              <a:t>usually less than 1. </a:t>
            </a:r>
          </a:p>
          <a:p>
            <a:pPr algn="just">
              <a:lnSpc>
                <a:spcPct val="150000"/>
              </a:lnSpc>
              <a:buFont typeface="Wingdings" pitchFamily="2" charset="2"/>
              <a:buChar char="§"/>
            </a:pPr>
            <a:r>
              <a:rPr lang="en-US" sz="2400" dirty="0" smtClean="0">
                <a:latin typeface="Times New Roman" pitchFamily="18" charset="0"/>
                <a:cs typeface="Times New Roman" pitchFamily="18" charset="0"/>
              </a:rPr>
              <a:t>Example: If </a:t>
            </a:r>
            <a:r>
              <a:rPr lang="en-US" sz="2400" dirty="0">
                <a:latin typeface="Times New Roman" pitchFamily="18" charset="0"/>
                <a:cs typeface="Times New Roman" pitchFamily="18" charset="0"/>
              </a:rPr>
              <a:t>the maximum demand on the power station is 80 MW and the connected load is 100 MW, then demand factor = 80/100 = 0·8. </a:t>
            </a:r>
            <a:endParaRPr lang="en-US" sz="2400" dirty="0" smtClean="0">
              <a:latin typeface="Times New Roman" pitchFamily="18" charset="0"/>
              <a:cs typeface="Times New Roman" pitchFamily="18" charset="0"/>
            </a:endParaRPr>
          </a:p>
          <a:p>
            <a:pPr algn="just">
              <a:lnSpc>
                <a:spcPct val="150000"/>
              </a:lnSpc>
              <a:buFont typeface="Wingdings" pitchFamily="2" charset="2"/>
              <a:buChar char="§"/>
            </a:pPr>
            <a:r>
              <a:rPr lang="en-US" sz="2400" dirty="0" smtClean="0">
                <a:latin typeface="Times New Roman" pitchFamily="18" charset="0"/>
                <a:cs typeface="Times New Roman" pitchFamily="18" charset="0"/>
              </a:rPr>
              <a:t>The </a:t>
            </a:r>
            <a:r>
              <a:rPr lang="en-US" sz="2400" dirty="0">
                <a:latin typeface="Times New Roman" pitchFamily="18" charset="0"/>
                <a:cs typeface="Times New Roman" pitchFamily="18" charset="0"/>
              </a:rPr>
              <a:t>knowledge of demand factor is vital in determining the capacity of the plant equipment</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1447800"/>
            <a:ext cx="4213412"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54C3E7B4-ACF3-49F8-A373-A7DA575A3945}" type="slidenum">
              <a:rPr lang="en-US" smtClean="0"/>
              <a:pPr/>
              <a:t>17</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Tree>
    <p:extLst>
      <p:ext uri="{BB962C8B-B14F-4D97-AF65-F5344CB8AC3E}">
        <p14:creationId xmlns:p14="http://schemas.microsoft.com/office/powerpoint/2010/main" val="33077340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533400"/>
            <a:ext cx="7675232"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3886200"/>
            <a:ext cx="72390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41916" y="2711893"/>
            <a:ext cx="9002084" cy="1200329"/>
          </a:xfrm>
          <a:prstGeom prst="rect">
            <a:avLst/>
          </a:prstGeom>
        </p:spPr>
        <p:txBody>
          <a:bodyPr wrap="square">
            <a:spAutoFit/>
          </a:bodyPr>
          <a:lstStyle/>
          <a:p>
            <a:pPr algn="just">
              <a:lnSpc>
                <a:spcPct val="150000"/>
              </a:lnSpc>
            </a:pPr>
            <a:r>
              <a:rPr lang="en-US" sz="2400" b="1" dirty="0">
                <a:latin typeface="Times New Roman" panose="02020603050405020304" pitchFamily="18" charset="0"/>
                <a:cs typeface="Times New Roman" panose="02020603050405020304" pitchFamily="18" charset="0"/>
              </a:rPr>
              <a:t>Load factor. </a:t>
            </a:r>
            <a:r>
              <a:rPr lang="en-US" sz="2400" i="1" dirty="0">
                <a:latin typeface="Times New Roman" panose="02020603050405020304" pitchFamily="18" charset="0"/>
                <a:cs typeface="Times New Roman" panose="02020603050405020304" pitchFamily="18" charset="0"/>
              </a:rPr>
              <a:t>The ratio of average load to the maximum demand during a given period is known as </a:t>
            </a:r>
            <a:r>
              <a:rPr lang="en-US" sz="2400" b="1" dirty="0">
                <a:latin typeface="Times New Roman" panose="02020603050405020304" pitchFamily="18" charset="0"/>
                <a:cs typeface="Times New Roman" panose="02020603050405020304" pitchFamily="18" charset="0"/>
              </a:rPr>
              <a:t>load factor </a:t>
            </a:r>
            <a:r>
              <a:rPr lang="en-US" sz="2400" i="1" dirty="0">
                <a:latin typeface="Times New Roman" panose="02020603050405020304" pitchFamily="18" charset="0"/>
                <a:cs typeface="Times New Roman" panose="02020603050405020304" pitchFamily="18" charset="0"/>
              </a:rPr>
              <a:t>i.e</a:t>
            </a:r>
            <a:r>
              <a:rPr lang="en-US" sz="2400" dirty="0">
                <a:latin typeface="Times New Roman" panose="02020603050405020304" pitchFamily="18" charset="0"/>
                <a:cs typeface="Times New Roman" panose="02020603050405020304" pitchFamily="18" charset="0"/>
              </a:rPr>
              <a:t>.</a:t>
            </a:r>
          </a:p>
        </p:txBody>
      </p:sp>
      <p:sp>
        <p:nvSpPr>
          <p:cNvPr id="3" name="Slide Number Placeholder 2"/>
          <p:cNvSpPr>
            <a:spLocks noGrp="1"/>
          </p:cNvSpPr>
          <p:nvPr>
            <p:ph type="sldNum" sz="quarter" idx="12"/>
          </p:nvPr>
        </p:nvSpPr>
        <p:spPr/>
        <p:txBody>
          <a:bodyPr/>
          <a:lstStyle/>
          <a:p>
            <a:fld id="{54C3E7B4-ACF3-49F8-A373-A7DA575A3945}" type="slidenum">
              <a:rPr lang="en-US" smtClean="0"/>
              <a:pPr/>
              <a:t>18</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Tree>
    <p:extLst>
      <p:ext uri="{BB962C8B-B14F-4D97-AF65-F5344CB8AC3E}">
        <p14:creationId xmlns:p14="http://schemas.microsoft.com/office/powerpoint/2010/main" val="40753089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218268"/>
            <a:ext cx="8839200" cy="6639731"/>
          </a:xfrm>
        </p:spPr>
        <p:txBody>
          <a:bodyPr>
            <a:normAutofit/>
          </a:bodyPr>
          <a:lstStyle/>
          <a:p>
            <a:pPr marL="0" indent="0" algn="just">
              <a:buNone/>
            </a:pPr>
            <a:r>
              <a:rPr lang="en-US" sz="2400" b="1" dirty="0" smtClean="0">
                <a:latin typeface="Times New Roman" pitchFamily="18" charset="0"/>
                <a:cs typeface="Times New Roman" pitchFamily="18" charset="0"/>
              </a:rPr>
              <a:t>Diversity </a:t>
            </a:r>
            <a:r>
              <a:rPr lang="en-US" sz="2400" b="1" dirty="0">
                <a:latin typeface="Times New Roman" pitchFamily="18" charset="0"/>
                <a:cs typeface="Times New Roman" pitchFamily="18" charset="0"/>
              </a:rPr>
              <a:t>factor. </a:t>
            </a:r>
            <a:r>
              <a:rPr lang="en-US" sz="2400" dirty="0">
                <a:latin typeface="Times New Roman" panose="02020603050405020304" pitchFamily="18" charset="0"/>
                <a:cs typeface="Times New Roman" panose="02020603050405020304" pitchFamily="18" charset="0"/>
              </a:rPr>
              <a:t>The ratio of the sum of individual maximum demands to the maximum demand on power station is known as diversity factor i.e</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A power station supplies load to various types of consumers whose maximum demands generally do not occur at the same time. </a:t>
            </a:r>
          </a:p>
          <a:p>
            <a:pPr algn="just"/>
            <a:r>
              <a:rPr lang="en-US" sz="2400" dirty="0">
                <a:latin typeface="Times New Roman" panose="02020603050405020304" pitchFamily="18" charset="0"/>
                <a:cs typeface="Times New Roman" panose="02020603050405020304" pitchFamily="18" charset="0"/>
              </a:rPr>
              <a:t>Therefore, the maximum demand on the power station is always less than the sum of individual maximum demands of the consumers. </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Obviously</a:t>
            </a:r>
            <a:r>
              <a:rPr lang="en-US" sz="2400" dirty="0">
                <a:latin typeface="Times New Roman" panose="02020603050405020304" pitchFamily="18" charset="0"/>
                <a:cs typeface="Times New Roman" panose="02020603050405020304" pitchFamily="18" charset="0"/>
              </a:rPr>
              <a:t>, diversity factor will always be greater than 1.</a:t>
            </a:r>
          </a:p>
          <a:p>
            <a:pPr marL="0" indent="0" algn="just">
              <a:buNone/>
            </a:pPr>
            <a:endParaRPr lang="en-US" sz="2400" dirty="0" smtClean="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endParaRPr lang="en-US" sz="2400" dirty="0" smtClean="0">
              <a:latin typeface="Times New Roman" panose="02020603050405020304" pitchFamily="18" charset="0"/>
              <a:cs typeface="Times New Roman" panose="02020603050405020304" pitchFamily="18" charset="0"/>
            </a:endParaRPr>
          </a:p>
          <a:p>
            <a:pPr marL="0" indent="0" algn="just">
              <a:buNone/>
            </a:pP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greater the diversity factor, the lesser is the cost of generation of power.</a:t>
            </a: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4419600"/>
            <a:ext cx="4724400" cy="711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54C3E7B4-ACF3-49F8-A373-A7DA575A3945}" type="slidenum">
              <a:rPr lang="en-US" smtClean="0"/>
              <a:pPr/>
              <a:t>19</a:t>
            </a:fld>
            <a:endParaRPr lang="en-US"/>
          </a:p>
        </p:txBody>
      </p:sp>
      <p:sp>
        <p:nvSpPr>
          <p:cNvPr id="5" name="Footer Placeholder 4"/>
          <p:cNvSpPr>
            <a:spLocks noGrp="1"/>
          </p:cNvSpPr>
          <p:nvPr>
            <p:ph type="ftr" sz="quarter" idx="11"/>
          </p:nvPr>
        </p:nvSpPr>
        <p:spPr/>
        <p:txBody>
          <a:bodyPr/>
          <a:lstStyle/>
          <a:p>
            <a:r>
              <a:rPr lang="en-US" dirty="0" smtClean="0">
                <a:solidFill>
                  <a:schemeClr val="tx1"/>
                </a:solidFill>
                <a:latin typeface="Times New Roman" pitchFamily="18" charset="0"/>
                <a:cs typeface="Times New Roman" pitchFamily="18" charset="0"/>
              </a:rPr>
              <a:t>Presenter: </a:t>
            </a:r>
            <a:r>
              <a:rPr lang="en-US" dirty="0" err="1" smtClean="0">
                <a:solidFill>
                  <a:schemeClr val="tx1"/>
                </a:solidFill>
                <a:latin typeface="Times New Roman" pitchFamily="18" charset="0"/>
                <a:cs typeface="Times New Roman" pitchFamily="18" charset="0"/>
              </a:rPr>
              <a:t>Dr.Teshome</a:t>
            </a:r>
            <a:r>
              <a:rPr lang="en-US" dirty="0" smtClean="0">
                <a:solidFill>
                  <a:schemeClr val="tx1"/>
                </a:solidFill>
                <a:latin typeface="Times New Roman" pitchFamily="18" charset="0"/>
                <a:cs typeface="Times New Roman" pitchFamily="18" charset="0"/>
              </a:rPr>
              <a:t> Goa</a:t>
            </a:r>
            <a:endParaRPr lang="en-US"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3912534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52400"/>
            <a:ext cx="8839200" cy="5973763"/>
          </a:xfrm>
        </p:spPr>
        <p:txBody>
          <a:bodyPr>
            <a:normAutofit/>
          </a:bodyPr>
          <a:lstStyle/>
          <a:p>
            <a:pPr marL="0" indent="0">
              <a:buNone/>
            </a:pPr>
            <a:r>
              <a:rPr lang="en-US" sz="2400" b="1" dirty="0"/>
              <a:t>(</a:t>
            </a:r>
            <a:r>
              <a:rPr lang="en-US" sz="2400" b="1" i="1" dirty="0"/>
              <a:t>vii</a:t>
            </a:r>
            <a:r>
              <a:rPr lang="en-US" sz="2400" b="1" dirty="0"/>
              <a:t>) Plant capacity factor. </a:t>
            </a:r>
            <a:r>
              <a:rPr lang="en-US" sz="2400" i="1" dirty="0"/>
              <a:t>It is the ratio of actual energy produced to the maximum possible energy that could have been produced during a given period i.e.,</a:t>
            </a:r>
            <a:endParaRPr lang="en-US" sz="2400" dirty="0"/>
          </a:p>
        </p:txBody>
      </p:sp>
      <p:sp>
        <p:nvSpPr>
          <p:cNvPr id="5" name="Rectangle 4"/>
          <p:cNvSpPr/>
          <p:nvPr/>
        </p:nvSpPr>
        <p:spPr>
          <a:xfrm>
            <a:off x="-7883" y="1143000"/>
            <a:ext cx="9075683" cy="526297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plant capacity factor is an indication of the reserve capacity of the plant.</a:t>
            </a:r>
          </a:p>
          <a:p>
            <a:pPr marL="342900" indent="-342900" algn="just">
              <a:lnSpc>
                <a:spcPct val="20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A power station is so designed that it has some reserve capacity for meeting the increased load demand in future. Therefore, the installed capacity of the plant is always somewhat greater than the maximum demand on the plant.</a:t>
            </a:r>
          </a:p>
          <a:p>
            <a:pPr marL="342900" indent="-342900" algn="just">
              <a:lnSpc>
                <a:spcPct val="20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Reserve capacity = Plant capacity − Max. demand</a:t>
            </a:r>
          </a:p>
        </p:txBody>
      </p:sp>
      <p:sp>
        <p:nvSpPr>
          <p:cNvPr id="2" name="Slide Number Placeholder 1"/>
          <p:cNvSpPr>
            <a:spLocks noGrp="1"/>
          </p:cNvSpPr>
          <p:nvPr>
            <p:ph type="sldNum" sz="quarter" idx="12"/>
          </p:nvPr>
        </p:nvSpPr>
        <p:spPr/>
        <p:txBody>
          <a:bodyPr/>
          <a:lstStyle/>
          <a:p>
            <a:fld id="{54C3E7B4-ACF3-49F8-A373-A7DA575A3945}" type="slidenum">
              <a:rPr lang="en-US" smtClean="0"/>
              <a:pPr/>
              <a:t>20</a:t>
            </a:fld>
            <a:endParaRPr lang="en-US"/>
          </a:p>
        </p:txBody>
      </p:sp>
      <p:sp>
        <p:nvSpPr>
          <p:cNvPr id="6" name="Footer Placeholder 5"/>
          <p:cNvSpPr>
            <a:spLocks noGrp="1"/>
          </p:cNvSpPr>
          <p:nvPr>
            <p:ph type="ftr" sz="quarter" idx="11"/>
          </p:nvPr>
        </p:nvSpPr>
        <p:spPr/>
        <p:txBody>
          <a:bodyPr/>
          <a:lstStyle/>
          <a:p>
            <a:r>
              <a:rPr lang="en-US" smtClean="0"/>
              <a:t>Presenter: Dr.Teshome Goa</a:t>
            </a:r>
            <a:endParaRPr lang="en-US"/>
          </a:p>
        </p:txBody>
      </p:sp>
    </p:spTree>
    <p:extLst>
      <p:ext uri="{BB962C8B-B14F-4D97-AF65-F5344CB8AC3E}">
        <p14:creationId xmlns:p14="http://schemas.microsoft.com/office/powerpoint/2010/main" val="33695418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idx="4294967295"/>
          </p:nvPr>
        </p:nvSpPr>
        <p:spPr>
          <a:xfrm>
            <a:off x="228600" y="106362"/>
            <a:ext cx="8763000" cy="808038"/>
          </a:xfrm>
        </p:spPr>
        <p:txBody>
          <a:bodyPr>
            <a:normAutofit/>
          </a:bodyPr>
          <a:lstStyle/>
          <a:p>
            <a:r>
              <a:rPr lang="en-US" sz="2800" b="1" dirty="0" smtClean="0">
                <a:latin typeface="Times New Roman" panose="02020603050405020304" pitchFamily="18" charset="0"/>
                <a:cs typeface="Times New Roman" panose="02020603050405020304" pitchFamily="18" charset="0"/>
              </a:rPr>
              <a:t>Standards needed while </a:t>
            </a:r>
            <a:r>
              <a:rPr lang="en-US" sz="2800" b="1" dirty="0">
                <a:latin typeface="Times New Roman" panose="02020603050405020304" pitchFamily="18" charset="0"/>
                <a:cs typeface="Times New Roman" panose="02020603050405020304" pitchFamily="18" charset="0"/>
              </a:rPr>
              <a:t>forecasting </a:t>
            </a:r>
            <a:r>
              <a:rPr lang="en-US" sz="2800" b="1" dirty="0" smtClean="0">
                <a:latin typeface="Times New Roman" panose="02020603050405020304" pitchFamily="18" charset="0"/>
                <a:cs typeface="Times New Roman" panose="02020603050405020304" pitchFamily="18" charset="0"/>
              </a:rPr>
              <a:t>loads are:</a:t>
            </a:r>
            <a:endParaRPr lang="en-US" sz="2800" b="1"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idx="4294967295"/>
          </p:nvPr>
        </p:nvSpPr>
        <p:spPr>
          <a:xfrm>
            <a:off x="76200" y="838200"/>
            <a:ext cx="9067800" cy="5867400"/>
          </a:xfrm>
        </p:spPr>
        <p:txBody>
          <a:bodyPr>
            <a:normAutofit fontScale="92500" lnSpcReduction="10000"/>
          </a:bodyPr>
          <a:lstStyle/>
          <a:p>
            <a:pPr marL="342900" lvl="1" indent="-342900">
              <a:buFont typeface="Wingdings" pitchFamily="2" charset="2"/>
              <a:buChar char="v"/>
            </a:pPr>
            <a:r>
              <a:rPr lang="en-US" sz="2600" dirty="0"/>
              <a:t>Five broad categories:</a:t>
            </a:r>
          </a:p>
          <a:p>
            <a:pPr lvl="1"/>
            <a:r>
              <a:rPr lang="en-US" dirty="0"/>
              <a:t>Domestic</a:t>
            </a:r>
          </a:p>
          <a:p>
            <a:pPr lvl="2"/>
            <a:r>
              <a:rPr lang="en-US" dirty="0"/>
              <a:t>Demand factor: </a:t>
            </a:r>
            <a:r>
              <a:rPr lang="en-US" i="1" dirty="0"/>
              <a:t>70-100%</a:t>
            </a:r>
          </a:p>
          <a:p>
            <a:pPr lvl="2"/>
            <a:r>
              <a:rPr lang="en-US" dirty="0"/>
              <a:t>Diversity factor: </a:t>
            </a:r>
            <a:r>
              <a:rPr lang="en-US" i="1" dirty="0"/>
              <a:t>1.2-1.3</a:t>
            </a:r>
          </a:p>
          <a:p>
            <a:pPr lvl="2"/>
            <a:r>
              <a:rPr lang="en-US" dirty="0"/>
              <a:t>Load factor: </a:t>
            </a:r>
            <a:r>
              <a:rPr lang="en-US" i="1" dirty="0"/>
              <a:t>10-15%</a:t>
            </a:r>
          </a:p>
          <a:p>
            <a:pPr lvl="1"/>
            <a:r>
              <a:rPr lang="en-US" dirty="0"/>
              <a:t>Commercial</a:t>
            </a:r>
          </a:p>
          <a:p>
            <a:pPr lvl="2"/>
            <a:r>
              <a:rPr lang="en-US" dirty="0"/>
              <a:t>Demand factor: </a:t>
            </a:r>
            <a:r>
              <a:rPr lang="en-US" i="1" dirty="0"/>
              <a:t>90-100%</a:t>
            </a:r>
          </a:p>
          <a:p>
            <a:pPr lvl="2"/>
            <a:r>
              <a:rPr lang="en-US" dirty="0"/>
              <a:t>Diversity factor: </a:t>
            </a:r>
            <a:r>
              <a:rPr lang="en-US" i="1" dirty="0"/>
              <a:t>1.1-1.2</a:t>
            </a:r>
          </a:p>
          <a:p>
            <a:pPr lvl="2"/>
            <a:r>
              <a:rPr lang="en-US" dirty="0"/>
              <a:t>Load factor: </a:t>
            </a:r>
            <a:r>
              <a:rPr lang="en-US" i="1" dirty="0"/>
              <a:t>25-30%</a:t>
            </a:r>
          </a:p>
          <a:p>
            <a:pPr lvl="1"/>
            <a:r>
              <a:rPr lang="en-US" dirty="0"/>
              <a:t>Industrial </a:t>
            </a:r>
          </a:p>
          <a:p>
            <a:pPr lvl="2"/>
            <a:r>
              <a:rPr lang="en-US" dirty="0"/>
              <a:t>Small-scale: </a:t>
            </a:r>
            <a:r>
              <a:rPr lang="en-US" i="1" dirty="0"/>
              <a:t>0-20 kW</a:t>
            </a:r>
          </a:p>
          <a:p>
            <a:pPr lvl="2"/>
            <a:r>
              <a:rPr lang="en-US" dirty="0"/>
              <a:t>Medium-scale: </a:t>
            </a:r>
            <a:r>
              <a:rPr lang="en-US" i="1" dirty="0"/>
              <a:t>20-100 kW</a:t>
            </a:r>
          </a:p>
          <a:p>
            <a:pPr lvl="2"/>
            <a:r>
              <a:rPr lang="en-US" dirty="0"/>
              <a:t>Large-scale: </a:t>
            </a:r>
            <a:r>
              <a:rPr lang="en-US" i="1" dirty="0"/>
              <a:t>100 kW and above</a:t>
            </a:r>
          </a:p>
          <a:p>
            <a:pPr lvl="3"/>
            <a:r>
              <a:rPr lang="en-US" dirty="0"/>
              <a:t>Demand factor</a:t>
            </a:r>
            <a:r>
              <a:rPr lang="en-US" i="1" dirty="0"/>
              <a:t>: 70-80%</a:t>
            </a:r>
          </a:p>
          <a:p>
            <a:pPr lvl="3"/>
            <a:r>
              <a:rPr lang="en-US" dirty="0"/>
              <a:t>Load factor: </a:t>
            </a:r>
            <a:r>
              <a:rPr lang="en-US" i="1" dirty="0"/>
              <a:t>60-65%</a:t>
            </a:r>
            <a:endParaRPr lang="en-US" dirty="0"/>
          </a:p>
          <a:p>
            <a:pPr lvl="2"/>
            <a:endParaRPr lang="en-US" dirty="0"/>
          </a:p>
        </p:txBody>
      </p:sp>
    </p:spTree>
    <p:extLst>
      <p:ext uri="{BB962C8B-B14F-4D97-AF65-F5344CB8AC3E}">
        <p14:creationId xmlns:p14="http://schemas.microsoft.com/office/powerpoint/2010/main" val="32264804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idx="4294967295"/>
          </p:nvPr>
        </p:nvSpPr>
        <p:spPr>
          <a:xfrm>
            <a:off x="228600" y="106362"/>
            <a:ext cx="8763000" cy="808038"/>
          </a:xfrm>
        </p:spPr>
        <p:txBody>
          <a:bodyPr>
            <a:normAutofit/>
          </a:bodyPr>
          <a:lstStyle/>
          <a:p>
            <a:r>
              <a:rPr lang="en-US" sz="4000" b="1" dirty="0">
                <a:latin typeface="Times New Roman" panose="02020603050405020304" pitchFamily="18" charset="0"/>
                <a:cs typeface="Times New Roman" panose="02020603050405020304" pitchFamily="18" charset="0"/>
              </a:rPr>
              <a:t>Standards needed  </a:t>
            </a:r>
            <a:r>
              <a:rPr lang="en-US" sz="4000" b="1" dirty="0" smtClean="0">
                <a:latin typeface="Times New Roman" panose="02020603050405020304" pitchFamily="18" charset="0"/>
                <a:cs typeface="Times New Roman" panose="02020603050405020304" pitchFamily="18" charset="0"/>
              </a:rPr>
              <a:t>              cont.…..</a:t>
            </a:r>
            <a:endParaRPr lang="en-US" sz="4000" dirty="0">
              <a:latin typeface="Times New Roman" pitchFamily="18" charset="0"/>
              <a:cs typeface="Times New Roman" pitchFamily="18" charset="0"/>
            </a:endParaRPr>
          </a:p>
        </p:txBody>
      </p:sp>
      <p:sp>
        <p:nvSpPr>
          <p:cNvPr id="6" name="Content Placeholder 5"/>
          <p:cNvSpPr>
            <a:spLocks noGrp="1"/>
          </p:cNvSpPr>
          <p:nvPr>
            <p:ph idx="4294967295"/>
          </p:nvPr>
        </p:nvSpPr>
        <p:spPr>
          <a:xfrm>
            <a:off x="228600" y="1143000"/>
            <a:ext cx="8763000" cy="5181600"/>
          </a:xfrm>
        </p:spPr>
        <p:txBody>
          <a:bodyPr>
            <a:normAutofit/>
          </a:bodyPr>
          <a:lstStyle/>
          <a:p>
            <a:pPr lvl="1"/>
            <a:r>
              <a:rPr lang="en-US" dirty="0"/>
              <a:t>Agricultural</a:t>
            </a:r>
          </a:p>
          <a:p>
            <a:pPr lvl="2"/>
            <a:r>
              <a:rPr lang="en-US" dirty="0"/>
              <a:t>Demand factor: </a:t>
            </a:r>
            <a:r>
              <a:rPr lang="en-US" i="1" dirty="0"/>
              <a:t>90-100%</a:t>
            </a:r>
          </a:p>
          <a:p>
            <a:pPr lvl="2"/>
            <a:r>
              <a:rPr lang="en-US" dirty="0"/>
              <a:t>Diversity factor: </a:t>
            </a:r>
            <a:r>
              <a:rPr lang="en-US" i="1" dirty="0"/>
              <a:t>1-1.5</a:t>
            </a:r>
          </a:p>
          <a:p>
            <a:pPr lvl="2"/>
            <a:r>
              <a:rPr lang="en-US" dirty="0"/>
              <a:t>Load factor: </a:t>
            </a:r>
            <a:r>
              <a:rPr lang="en-US" i="1" dirty="0"/>
              <a:t>15-25%</a:t>
            </a:r>
            <a:endParaRPr lang="en-US" dirty="0"/>
          </a:p>
          <a:p>
            <a:pPr lvl="1"/>
            <a:r>
              <a:rPr lang="en-US" dirty="0"/>
              <a:t>Other loads </a:t>
            </a:r>
          </a:p>
          <a:p>
            <a:pPr lvl="2"/>
            <a:r>
              <a:rPr lang="en-US" dirty="0"/>
              <a:t>Street lights, bulk supplies, traction etc.</a:t>
            </a:r>
          </a:p>
          <a:p>
            <a:pPr lvl="1">
              <a:buFont typeface="Wingdings" pitchFamily="2" charset="2"/>
              <a:buChar char="Ø"/>
            </a:pPr>
            <a:r>
              <a:rPr lang="en-US" dirty="0"/>
              <a:t>Commercial and agricultural loads are characterized by seasonal variations.</a:t>
            </a:r>
          </a:p>
          <a:p>
            <a:pPr lvl="1">
              <a:buFont typeface="Wingdings" pitchFamily="2" charset="2"/>
              <a:buChar char="Ø"/>
            </a:pPr>
            <a:r>
              <a:rPr lang="en-US" dirty="0"/>
              <a:t>Industrial loads are base loads and are little weather dependent.</a:t>
            </a:r>
          </a:p>
        </p:txBody>
      </p:sp>
    </p:spTree>
    <p:extLst>
      <p:ext uri="{BB962C8B-B14F-4D97-AF65-F5344CB8AC3E}">
        <p14:creationId xmlns:p14="http://schemas.microsoft.com/office/powerpoint/2010/main" val="32995835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flipV="1">
            <a:off x="304800" y="7620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5" name="Rectangle 2"/>
          <p:cNvSpPr>
            <a:spLocks noChangeArrowheads="1"/>
          </p:cNvSpPr>
          <p:nvPr/>
        </p:nvSpPr>
        <p:spPr bwMode="ltGray">
          <a:xfrm>
            <a:off x="363370" y="1075566"/>
            <a:ext cx="8780629" cy="2308324"/>
          </a:xfrm>
          <a:prstGeom prst="rect">
            <a:avLst/>
          </a:prstGeom>
          <a:noFill/>
          <a:ln w="9525" cap="flat" cmpd="sng">
            <a:noFill/>
            <a:prstDash val="solid"/>
            <a:miter lim="800000"/>
            <a:headEnd/>
            <a:tailEnd/>
          </a:ln>
          <a:effectLst/>
        </p:spPr>
        <p:txBody>
          <a:bodyPr wrap="square" anchor="ctr">
            <a:spAutoFit/>
          </a:bodyPr>
          <a:lstStyle/>
          <a:p>
            <a:pPr marL="342900" indent="-342900" algn="just" eaLnBrk="0" hangingPunct="0">
              <a:lnSpc>
                <a:spcPct val="150000"/>
              </a:lnSpc>
              <a:buFont typeface="Arial" panose="020B0604020202020204" pitchFamily="34" charset="0"/>
              <a:buChar char="•"/>
              <a:tabLst>
                <a:tab pos="5715000" algn="r"/>
              </a:tabLst>
              <a:defRPr/>
            </a:pPr>
            <a:r>
              <a:rPr lang="en-AU" sz="2400" dirty="0">
                <a:latin typeface="Times New Roman" panose="02020603050405020304" pitchFamily="18" charset="0"/>
                <a:ea typeface="Calibri" pitchFamily="34" charset="0"/>
                <a:cs typeface="Times New Roman" panose="02020603050405020304" pitchFamily="18" charset="0"/>
              </a:rPr>
              <a:t>Load forecasting is vitally important for the electric industry especially in the </a:t>
            </a:r>
            <a:r>
              <a:rPr lang="en-AU" sz="2400" i="1" dirty="0">
                <a:latin typeface="Times New Roman" panose="02020603050405020304" pitchFamily="18" charset="0"/>
                <a:ea typeface="Calibri" pitchFamily="34" charset="0"/>
                <a:cs typeface="Times New Roman" panose="02020603050405020304" pitchFamily="18" charset="0"/>
              </a:rPr>
              <a:t>deregulated economy</a:t>
            </a:r>
            <a:r>
              <a:rPr lang="en-AU" sz="2400" dirty="0">
                <a:latin typeface="Times New Roman" panose="02020603050405020304" pitchFamily="18" charset="0"/>
                <a:ea typeface="Calibri" pitchFamily="34" charset="0"/>
                <a:cs typeface="Times New Roman" panose="02020603050405020304" pitchFamily="18" charset="0"/>
              </a:rPr>
              <a:t>. </a:t>
            </a:r>
          </a:p>
          <a:p>
            <a:pPr marL="342900" indent="-342900" algn="just" eaLnBrk="0" hangingPunct="0">
              <a:lnSpc>
                <a:spcPct val="150000"/>
              </a:lnSpc>
              <a:buFont typeface="Arial" panose="020B0604020202020204" pitchFamily="34" charset="0"/>
              <a:buChar char="•"/>
              <a:tabLst>
                <a:tab pos="5715000" algn="r"/>
              </a:tabLst>
              <a:defRPr/>
            </a:pPr>
            <a:r>
              <a:rPr lang="en-AU" sz="2400" dirty="0">
                <a:latin typeface="Times New Roman" panose="02020603050405020304" pitchFamily="18" charset="0"/>
                <a:ea typeface="Calibri" pitchFamily="34" charset="0"/>
                <a:cs typeface="Times New Roman" panose="02020603050405020304" pitchFamily="18" charset="0"/>
              </a:rPr>
              <a:t>Accurate models for electric power load forecasting are essential to the operation and planning of a utility company.</a:t>
            </a:r>
          </a:p>
        </p:txBody>
      </p:sp>
      <p:sp>
        <p:nvSpPr>
          <p:cNvPr id="6" name="Rectangle 3"/>
          <p:cNvSpPr>
            <a:spLocks noChangeArrowheads="1"/>
          </p:cNvSpPr>
          <p:nvPr/>
        </p:nvSpPr>
        <p:spPr bwMode="ltGray">
          <a:xfrm>
            <a:off x="304800" y="3574829"/>
            <a:ext cx="8839199" cy="2146742"/>
          </a:xfrm>
          <a:prstGeom prst="rect">
            <a:avLst/>
          </a:prstGeom>
          <a:noFill/>
          <a:ln w="9525">
            <a:noFill/>
            <a:miter lim="800000"/>
            <a:headEnd/>
            <a:tailEnd/>
          </a:ln>
        </p:spPr>
        <p:txBody>
          <a:bodyPr wrap="square" anchor="ctr">
            <a:spAutoFit/>
          </a:bodyPr>
          <a:lstStyle/>
          <a:p>
            <a:pPr algn="just" eaLnBrk="0" hangingPunct="0">
              <a:lnSpc>
                <a:spcPct val="150000"/>
              </a:lnSpc>
              <a:tabLst>
                <a:tab pos="5715000" algn="r"/>
              </a:tabLst>
            </a:pPr>
            <a:r>
              <a:rPr lang="en-AU" sz="2000" dirty="0">
                <a:latin typeface="Times New Roman" panose="02020603050405020304" pitchFamily="18" charset="0"/>
                <a:ea typeface="Calibri" pitchFamily="34" charset="0"/>
                <a:cs typeface="Times New Roman" panose="02020603050405020304" pitchFamily="18" charset="0"/>
              </a:rPr>
              <a:t>Load forecasts can be divided into three Types</a:t>
            </a:r>
            <a:r>
              <a:rPr lang="en-AU" sz="2000" dirty="0">
                <a:solidFill>
                  <a:srgbClr val="FF0000"/>
                </a:solidFill>
                <a:latin typeface="Times New Roman" panose="02020603050405020304" pitchFamily="18" charset="0"/>
                <a:ea typeface="Calibri" pitchFamily="34" charset="0"/>
                <a:cs typeface="Times New Roman" panose="02020603050405020304" pitchFamily="18" charset="0"/>
              </a:rPr>
              <a:t>: </a:t>
            </a:r>
          </a:p>
          <a:p>
            <a:pPr algn="just" eaLnBrk="0" hangingPunct="0">
              <a:lnSpc>
                <a:spcPct val="150000"/>
              </a:lnSpc>
              <a:tabLst>
                <a:tab pos="5715000" algn="r"/>
              </a:tabLst>
            </a:pPr>
            <a:r>
              <a:rPr lang="en-AU" sz="900" dirty="0">
                <a:latin typeface="Times New Roman" panose="02020603050405020304" pitchFamily="18" charset="0"/>
                <a:ea typeface="Calibri" pitchFamily="34" charset="0"/>
                <a:cs typeface="Times New Roman" panose="02020603050405020304" pitchFamily="18" charset="0"/>
              </a:rPr>
              <a:t> </a:t>
            </a:r>
          </a:p>
          <a:p>
            <a:pPr marL="514350" indent="-514350" algn="just" eaLnBrk="0" hangingPunct="0">
              <a:lnSpc>
                <a:spcPct val="150000"/>
              </a:lnSpc>
              <a:buFont typeface="Wingdings" pitchFamily="2" charset="2"/>
              <a:buChar char="q"/>
              <a:tabLst>
                <a:tab pos="5715000" algn="r"/>
              </a:tabLst>
            </a:pPr>
            <a:r>
              <a:rPr lang="en-AU" sz="2000" dirty="0">
                <a:latin typeface="Times New Roman" panose="02020603050405020304" pitchFamily="18" charset="0"/>
                <a:ea typeface="Calibri" pitchFamily="34" charset="0"/>
                <a:cs typeface="Times New Roman" panose="02020603050405020304" pitchFamily="18" charset="0"/>
              </a:rPr>
              <a:t>Short-term forecasts, which are usually from one hour to one weeks or a year</a:t>
            </a:r>
          </a:p>
          <a:p>
            <a:pPr marL="514350" indent="-514350" algn="just" eaLnBrk="0" hangingPunct="0">
              <a:lnSpc>
                <a:spcPct val="150000"/>
              </a:lnSpc>
              <a:buFont typeface="Wingdings" pitchFamily="2" charset="2"/>
              <a:buChar char="q"/>
              <a:tabLst>
                <a:tab pos="5715000" algn="r"/>
              </a:tabLst>
            </a:pPr>
            <a:r>
              <a:rPr lang="en-AU" sz="2000" dirty="0">
                <a:latin typeface="Times New Roman" panose="02020603050405020304" pitchFamily="18" charset="0"/>
                <a:ea typeface="Calibri" pitchFamily="34" charset="0"/>
                <a:cs typeface="Times New Roman" panose="02020603050405020304" pitchFamily="18" charset="0"/>
              </a:rPr>
              <a:t>Medium forecasts which are usually from a week to one or two years, and </a:t>
            </a:r>
          </a:p>
          <a:p>
            <a:pPr marL="514350" indent="-514350" algn="just" eaLnBrk="0" hangingPunct="0">
              <a:lnSpc>
                <a:spcPct val="150000"/>
              </a:lnSpc>
              <a:buFont typeface="Wingdings" pitchFamily="2" charset="2"/>
              <a:buChar char="q"/>
              <a:tabLst>
                <a:tab pos="5715000" algn="r"/>
              </a:tabLst>
            </a:pPr>
            <a:r>
              <a:rPr lang="en-AU" sz="2000" dirty="0">
                <a:latin typeface="Times New Roman" panose="02020603050405020304" pitchFamily="18" charset="0"/>
                <a:ea typeface="Calibri" pitchFamily="34" charset="0"/>
                <a:cs typeface="Times New Roman" panose="02020603050405020304" pitchFamily="18" charset="0"/>
              </a:rPr>
              <a:t>Long-term forecasts which are longer than one or two year. </a:t>
            </a:r>
          </a:p>
        </p:txBody>
      </p:sp>
      <p:sp>
        <p:nvSpPr>
          <p:cNvPr id="7" name="Rectangle 6"/>
          <p:cNvSpPr>
            <a:spLocks noChangeArrowheads="1"/>
          </p:cNvSpPr>
          <p:nvPr/>
        </p:nvSpPr>
        <p:spPr bwMode="auto">
          <a:xfrm>
            <a:off x="304800" y="381000"/>
            <a:ext cx="6438900" cy="461665"/>
          </a:xfrm>
          <a:prstGeom prst="rect">
            <a:avLst/>
          </a:prstGeom>
          <a:noFill/>
          <a:ln w="9525">
            <a:noFill/>
            <a:miter lim="800000"/>
            <a:headEnd/>
            <a:tailEnd/>
          </a:ln>
        </p:spPr>
        <p:txBody>
          <a:bodyP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1" algn="just" eaLnBrk="0" hangingPunct="0">
              <a:buSzPct val="100000"/>
            </a:pPr>
            <a:r>
              <a:rPr lang="en-AU" sz="2400" b="1" dirty="0" smtClean="0">
                <a:latin typeface="Calibri" pitchFamily="34" charset="0"/>
                <a:ea typeface="Calibri" pitchFamily="34" charset="0"/>
                <a:cs typeface="Times New Roman" pitchFamily="18" charset="0"/>
              </a:rPr>
              <a:t>1.1.1  </a:t>
            </a:r>
            <a:r>
              <a:rPr lang="en-AU" sz="2400" b="1" dirty="0">
                <a:latin typeface="Calibri" pitchFamily="34" charset="0"/>
                <a:ea typeface="Calibri" pitchFamily="34" charset="0"/>
                <a:cs typeface="Times New Roman" pitchFamily="18" charset="0"/>
              </a:rPr>
              <a:t>Load Forecast Methods</a:t>
            </a:r>
            <a:endParaRPr lang="en-AU" sz="2400" dirty="0">
              <a:ea typeface="Calibri" pitchFamily="34" charset="0"/>
              <a:cs typeface="Times New Roman" pitchFamily="18" charset="0"/>
            </a:endParaRPr>
          </a:p>
        </p:txBody>
      </p:sp>
      <p:sp>
        <p:nvSpPr>
          <p:cNvPr id="8" name="Footer Placeholder 7"/>
          <p:cNvSpPr>
            <a:spLocks noGrp="1"/>
          </p:cNvSpPr>
          <p:nvPr>
            <p:ph type="ftr" sz="quarter" idx="11"/>
          </p:nvPr>
        </p:nvSpPr>
        <p:spPr/>
        <p:txBody>
          <a:bodyPr/>
          <a:lstStyle/>
          <a:p>
            <a:r>
              <a:rPr lang="en-US" smtClean="0"/>
              <a:t>Presenter: Dr.Teshome Goa</a:t>
            </a:r>
            <a:endParaRPr lang="en-US"/>
          </a:p>
        </p:txBody>
      </p:sp>
      <p:sp>
        <p:nvSpPr>
          <p:cNvPr id="9" name="Slide Number Placeholder 8"/>
          <p:cNvSpPr>
            <a:spLocks noGrp="1"/>
          </p:cNvSpPr>
          <p:nvPr>
            <p:ph type="sldNum" sz="quarter" idx="12"/>
          </p:nvPr>
        </p:nvSpPr>
        <p:spPr/>
        <p:txBody>
          <a:bodyPr/>
          <a:lstStyle/>
          <a:p>
            <a:fld id="{96054161-4A6B-4E63-8C44-EE703BDA66C5}" type="slidenum">
              <a:rPr lang="en-US" smtClean="0"/>
              <a:t>23</a:t>
            </a:fld>
            <a:endParaRPr lang="en-US"/>
          </a:p>
        </p:txBody>
      </p:sp>
    </p:spTree>
    <p:extLst>
      <p:ext uri="{BB962C8B-B14F-4D97-AF65-F5344CB8AC3E}">
        <p14:creationId xmlns:p14="http://schemas.microsoft.com/office/powerpoint/2010/main" val="7823318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idx="4294967295"/>
          </p:nvPr>
        </p:nvSpPr>
        <p:spPr>
          <a:xfrm>
            <a:off x="228600" y="106362"/>
            <a:ext cx="8763000" cy="808038"/>
          </a:xfrm>
        </p:spPr>
        <p:txBody>
          <a:bodyPr>
            <a:normAutofit/>
          </a:bodyPr>
          <a:lstStyle/>
          <a:p>
            <a:r>
              <a:rPr lang="en-US" sz="3600" b="1" dirty="0" smtClean="0">
                <a:latin typeface="Times New Roman" panose="02020603050405020304" pitchFamily="18" charset="0"/>
                <a:cs typeface="Times New Roman" panose="02020603050405020304" pitchFamily="18" charset="0"/>
              </a:rPr>
              <a:t>a. Factors Affecting </a:t>
            </a:r>
            <a:r>
              <a:rPr lang="en-US" sz="3600" b="1" dirty="0">
                <a:latin typeface="Times New Roman" panose="02020603050405020304" pitchFamily="18" charset="0"/>
                <a:cs typeface="Times New Roman" panose="02020603050405020304" pitchFamily="18" charset="0"/>
              </a:rPr>
              <a:t>load forecasting</a:t>
            </a:r>
          </a:p>
        </p:txBody>
      </p:sp>
      <p:sp>
        <p:nvSpPr>
          <p:cNvPr id="6" name="Content Placeholder 5"/>
          <p:cNvSpPr>
            <a:spLocks noGrp="1"/>
          </p:cNvSpPr>
          <p:nvPr>
            <p:ph idx="4294967295"/>
          </p:nvPr>
        </p:nvSpPr>
        <p:spPr>
          <a:xfrm>
            <a:off x="0" y="914400"/>
            <a:ext cx="9144000" cy="5791200"/>
          </a:xfrm>
        </p:spPr>
        <p:txBody>
          <a:bodyPr>
            <a:normAutofit/>
          </a:bodyPr>
          <a:lstStyle/>
          <a:p>
            <a:pPr lvl="1"/>
            <a:r>
              <a:rPr lang="en-US" sz="2200" dirty="0">
                <a:latin typeface="Times New Roman" panose="02020603050405020304" pitchFamily="18" charset="0"/>
                <a:cs typeface="Times New Roman" panose="02020603050405020304" pitchFamily="18" charset="0"/>
              </a:rPr>
              <a:t>Time factors such as:</a:t>
            </a:r>
          </a:p>
          <a:p>
            <a:pPr lvl="2"/>
            <a:r>
              <a:rPr lang="en-US" sz="2000" dirty="0">
                <a:latin typeface="Times New Roman" panose="02020603050405020304" pitchFamily="18" charset="0"/>
                <a:cs typeface="Times New Roman" panose="02020603050405020304" pitchFamily="18" charset="0"/>
              </a:rPr>
              <a:t>Hours of the day (day/night)</a:t>
            </a:r>
          </a:p>
          <a:p>
            <a:pPr lvl="2"/>
            <a:r>
              <a:rPr lang="en-US" sz="2200" dirty="0">
                <a:latin typeface="Times New Roman" panose="02020603050405020304" pitchFamily="18" charset="0"/>
                <a:cs typeface="Times New Roman" panose="02020603050405020304" pitchFamily="18" charset="0"/>
              </a:rPr>
              <a:t>Day of the week (week day/weekend)</a:t>
            </a:r>
          </a:p>
          <a:p>
            <a:pPr lvl="2"/>
            <a:r>
              <a:rPr lang="en-US" sz="2200" dirty="0">
                <a:latin typeface="Times New Roman" panose="02020603050405020304" pitchFamily="18" charset="0"/>
                <a:cs typeface="Times New Roman" panose="02020603050405020304" pitchFamily="18" charset="0"/>
              </a:rPr>
              <a:t>Time of the year (season)</a:t>
            </a:r>
          </a:p>
          <a:p>
            <a:pPr lvl="1"/>
            <a:r>
              <a:rPr lang="en-US" sz="2200" dirty="0">
                <a:latin typeface="Times New Roman" panose="02020603050405020304" pitchFamily="18" charset="0"/>
                <a:cs typeface="Times New Roman" panose="02020603050405020304" pitchFamily="18" charset="0"/>
              </a:rPr>
              <a:t>Weather conditions (temperature and humidity)</a:t>
            </a:r>
          </a:p>
          <a:p>
            <a:pPr lvl="1"/>
            <a:r>
              <a:rPr lang="en-US" sz="2200" dirty="0">
                <a:latin typeface="Times New Roman" panose="02020603050405020304" pitchFamily="18" charset="0"/>
                <a:cs typeface="Times New Roman" panose="02020603050405020304" pitchFamily="18" charset="0"/>
              </a:rPr>
              <a:t>Class of customers (residential, commercial, industrial, agricultural, public, etc.)</a:t>
            </a:r>
          </a:p>
          <a:p>
            <a:pPr lvl="1"/>
            <a:r>
              <a:rPr lang="en-US" sz="2200" dirty="0">
                <a:latin typeface="Times New Roman" panose="02020603050405020304" pitchFamily="18" charset="0"/>
                <a:cs typeface="Times New Roman" panose="02020603050405020304" pitchFamily="18" charset="0"/>
              </a:rPr>
              <a:t>Special events (TV programmes, public holidays, etc.)</a:t>
            </a:r>
          </a:p>
          <a:p>
            <a:pPr lvl="1"/>
            <a:r>
              <a:rPr lang="en-US" sz="2200" dirty="0">
                <a:latin typeface="Times New Roman" panose="02020603050405020304" pitchFamily="18" charset="0"/>
                <a:cs typeface="Times New Roman" panose="02020603050405020304" pitchFamily="18" charset="0"/>
              </a:rPr>
              <a:t>Population</a:t>
            </a:r>
          </a:p>
          <a:p>
            <a:pPr lvl="1"/>
            <a:r>
              <a:rPr lang="en-US" sz="2200" dirty="0">
                <a:latin typeface="Times New Roman" panose="02020603050405020304" pitchFamily="18" charset="0"/>
                <a:cs typeface="Times New Roman" panose="02020603050405020304" pitchFamily="18" charset="0"/>
              </a:rPr>
              <a:t>Economic indicators (per capita income, Gross National Product (GNP), Gross Domestic Product (GDP), etc.)</a:t>
            </a:r>
          </a:p>
          <a:p>
            <a:pPr lvl="1"/>
            <a:r>
              <a:rPr lang="en-US" sz="2200" dirty="0">
                <a:latin typeface="Times New Roman" panose="02020603050405020304" pitchFamily="18" charset="0"/>
                <a:cs typeface="Times New Roman" panose="02020603050405020304" pitchFamily="18" charset="0"/>
              </a:rPr>
              <a:t>Trends in using new technologies</a:t>
            </a:r>
          </a:p>
          <a:p>
            <a:pPr lvl="1"/>
            <a:r>
              <a:rPr lang="en-US" sz="2200" dirty="0">
                <a:latin typeface="Times New Roman" panose="02020603050405020304" pitchFamily="18" charset="0"/>
                <a:cs typeface="Times New Roman" panose="02020603050405020304" pitchFamily="18" charset="0"/>
              </a:rPr>
              <a:t>Electricity price</a:t>
            </a:r>
          </a:p>
        </p:txBody>
      </p:sp>
    </p:spTree>
    <p:extLst>
      <p:ext uri="{BB962C8B-B14F-4D97-AF65-F5344CB8AC3E}">
        <p14:creationId xmlns:p14="http://schemas.microsoft.com/office/powerpoint/2010/main" val="5556037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458200" cy="334962"/>
          </a:xfrm>
        </p:spPr>
        <p:txBody>
          <a:bodyPr>
            <a:normAutofit fontScale="90000"/>
          </a:bodyPr>
          <a:lstStyle/>
          <a:p>
            <a:r>
              <a:rPr lang="en-US" sz="3200" dirty="0" smtClean="0">
                <a:latin typeface="Times New Roman" pitchFamily="18" charset="0"/>
                <a:cs typeface="Times New Roman" pitchFamily="18" charset="0"/>
              </a:rPr>
              <a:t>B. Driving parameters for load forecasting's </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152400" y="762000"/>
            <a:ext cx="8991600" cy="5943600"/>
          </a:xfrm>
        </p:spPr>
        <p:txBody>
          <a:bodyPr/>
          <a:lstStyle/>
          <a:p>
            <a:pPr marL="0" indent="0">
              <a:buNone/>
            </a:pPr>
            <a:r>
              <a:rPr lang="en-US" sz="2800" i="1" dirty="0" smtClean="0">
                <a:latin typeface="Times New Roman" pitchFamily="18" charset="0"/>
                <a:cs typeface="Times New Roman" pitchFamily="18" charset="0"/>
              </a:rPr>
              <a:t>Short Term Load forecasting (STLF)</a:t>
            </a:r>
          </a:p>
          <a:p>
            <a:pPr>
              <a:buFont typeface="Wingdings" pitchFamily="2" charset="2"/>
              <a:buChar char="§"/>
            </a:pPr>
            <a:r>
              <a:rPr lang="en-US" sz="2400" dirty="0" smtClean="0">
                <a:latin typeface="Times New Roman" pitchFamily="18" charset="0"/>
                <a:cs typeface="Times New Roman" pitchFamily="18" charset="0"/>
              </a:rPr>
              <a:t>Time of the day, week</a:t>
            </a:r>
          </a:p>
          <a:p>
            <a:pPr>
              <a:buFont typeface="Wingdings" pitchFamily="2" charset="2"/>
              <a:buChar char="§"/>
            </a:pPr>
            <a:r>
              <a:rPr lang="en-US" sz="2400" dirty="0" smtClean="0">
                <a:latin typeface="Times New Roman" pitchFamily="18" charset="0"/>
                <a:cs typeface="Times New Roman" pitchFamily="18" charset="0"/>
              </a:rPr>
              <a:t>Price , special events, weather conditions</a:t>
            </a:r>
          </a:p>
          <a:p>
            <a:pPr>
              <a:buFont typeface="Wingdings" pitchFamily="2" charset="2"/>
              <a:buChar char="§"/>
            </a:pPr>
            <a:r>
              <a:rPr lang="en-US" sz="2400" dirty="0" smtClean="0">
                <a:latin typeface="Times New Roman" pitchFamily="18" charset="0"/>
                <a:cs typeface="Times New Roman" pitchFamily="18" charset="0"/>
              </a:rPr>
              <a:t> class of customer </a:t>
            </a:r>
          </a:p>
          <a:p>
            <a:pPr marL="0" indent="0">
              <a:buNone/>
            </a:pPr>
            <a:r>
              <a:rPr lang="en-US" i="1" dirty="0" smtClean="0">
                <a:latin typeface="Times New Roman" pitchFamily="18" charset="0"/>
                <a:cs typeface="Times New Roman" pitchFamily="18" charset="0"/>
              </a:rPr>
              <a:t>Medium Term </a:t>
            </a:r>
            <a:r>
              <a:rPr lang="en-US" i="1" dirty="0">
                <a:latin typeface="Times New Roman" pitchFamily="18" charset="0"/>
                <a:cs typeface="Times New Roman" pitchFamily="18" charset="0"/>
              </a:rPr>
              <a:t>Load forecasting </a:t>
            </a:r>
            <a:r>
              <a:rPr lang="en-US" i="1" dirty="0" smtClean="0">
                <a:latin typeface="Times New Roman" pitchFamily="18" charset="0"/>
                <a:cs typeface="Times New Roman" pitchFamily="18" charset="0"/>
              </a:rPr>
              <a:t>(MTLF</a:t>
            </a:r>
            <a:r>
              <a:rPr lang="en-US" i="1" dirty="0">
                <a:latin typeface="Times New Roman" pitchFamily="18" charset="0"/>
                <a:cs typeface="Times New Roman" pitchFamily="18" charset="0"/>
              </a:rPr>
              <a:t>)</a:t>
            </a:r>
          </a:p>
          <a:p>
            <a:pPr>
              <a:buFont typeface="Wingdings" pitchFamily="2" charset="2"/>
              <a:buChar char="§"/>
            </a:pPr>
            <a:r>
              <a:rPr lang="en-US" sz="2400" dirty="0">
                <a:latin typeface="Times New Roman" pitchFamily="18" charset="0"/>
                <a:cs typeface="Times New Roman" pitchFamily="18" charset="0"/>
              </a:rPr>
              <a:t>Time of the day, week</a:t>
            </a:r>
          </a:p>
          <a:p>
            <a:pPr>
              <a:buFont typeface="Wingdings" pitchFamily="2" charset="2"/>
              <a:buChar char="§"/>
            </a:pPr>
            <a:r>
              <a:rPr lang="en-US" sz="2400" dirty="0">
                <a:latin typeface="Times New Roman" pitchFamily="18" charset="0"/>
                <a:cs typeface="Times New Roman" pitchFamily="18" charset="0"/>
              </a:rPr>
              <a:t>Price , special events, weather conditions</a:t>
            </a:r>
          </a:p>
          <a:p>
            <a:pPr>
              <a:buFont typeface="Wingdings" pitchFamily="2" charset="2"/>
              <a:buChar char="§"/>
            </a:pPr>
            <a:r>
              <a:rPr lang="en-US" sz="2400" dirty="0">
                <a:latin typeface="Times New Roman" pitchFamily="18" charset="0"/>
                <a:cs typeface="Times New Roman" pitchFamily="18" charset="0"/>
              </a:rPr>
              <a:t> class of customer </a:t>
            </a:r>
            <a:endParaRPr lang="en-US" sz="2400" dirty="0" smtClean="0">
              <a:latin typeface="Times New Roman" pitchFamily="18" charset="0"/>
              <a:cs typeface="Times New Roman" pitchFamily="18" charset="0"/>
            </a:endParaRPr>
          </a:p>
          <a:p>
            <a:pPr marL="0" indent="0">
              <a:buNone/>
            </a:pPr>
            <a:r>
              <a:rPr lang="en-US" i="1" dirty="0" smtClean="0">
                <a:latin typeface="Times New Roman" pitchFamily="18" charset="0"/>
                <a:cs typeface="Times New Roman" pitchFamily="18" charset="0"/>
              </a:rPr>
              <a:t>Long Term </a:t>
            </a:r>
            <a:r>
              <a:rPr lang="en-US" i="1" dirty="0">
                <a:latin typeface="Times New Roman" pitchFamily="18" charset="0"/>
                <a:cs typeface="Times New Roman" pitchFamily="18" charset="0"/>
              </a:rPr>
              <a:t>Load forecasting </a:t>
            </a:r>
            <a:r>
              <a:rPr lang="en-US" i="1" dirty="0" smtClean="0">
                <a:latin typeface="Times New Roman" pitchFamily="18" charset="0"/>
                <a:cs typeface="Times New Roman" pitchFamily="18" charset="0"/>
              </a:rPr>
              <a:t>(LTLF)</a:t>
            </a:r>
          </a:p>
          <a:p>
            <a:pPr>
              <a:buFont typeface="Wingdings" pitchFamily="2" charset="2"/>
              <a:buChar char="§"/>
            </a:pPr>
            <a:r>
              <a:rPr lang="en-US" i="1" dirty="0">
                <a:latin typeface="Times New Roman" pitchFamily="18" charset="0"/>
                <a:cs typeface="Times New Roman" pitchFamily="18" charset="0"/>
              </a:rPr>
              <a:t> </a:t>
            </a:r>
            <a:r>
              <a:rPr lang="en-US" i="1" dirty="0" smtClean="0">
                <a:latin typeface="Times New Roman" pitchFamily="18" charset="0"/>
                <a:cs typeface="Times New Roman" pitchFamily="18" charset="0"/>
              </a:rPr>
              <a:t> </a:t>
            </a:r>
            <a:r>
              <a:rPr lang="en-US" sz="2400" i="1" dirty="0" smtClean="0">
                <a:latin typeface="Times New Roman" pitchFamily="18" charset="0"/>
                <a:cs typeface="Times New Roman" pitchFamily="18" charset="0"/>
              </a:rPr>
              <a:t>GDP, per capita income , Trends of technology, population </a:t>
            </a:r>
            <a:endParaRPr lang="en-US" sz="2400" i="1" dirty="0">
              <a:latin typeface="Times New Roman" pitchFamily="18" charset="0"/>
              <a:cs typeface="Times New Roman" pitchFamily="18" charset="0"/>
            </a:endParaRPr>
          </a:p>
          <a:p>
            <a:pPr marL="0" indent="0">
              <a:buNone/>
            </a:pPr>
            <a:endParaRPr lang="en-US" dirty="0">
              <a:latin typeface="Times New Roman" pitchFamily="18" charset="0"/>
              <a:cs typeface="Times New Roman" pitchFamily="18" charset="0"/>
            </a:endParaRPr>
          </a:p>
          <a:p>
            <a:pPr marL="0" indent="0">
              <a:buNone/>
            </a:pPr>
            <a:endParaRPr lang="en-US" dirty="0"/>
          </a:p>
        </p:txBody>
      </p:sp>
      <p:sp>
        <p:nvSpPr>
          <p:cNvPr id="4" name="Footer Placeholder 3"/>
          <p:cNvSpPr>
            <a:spLocks noGrp="1"/>
          </p:cNvSpPr>
          <p:nvPr>
            <p:ph type="ftr" sz="quarter" idx="11"/>
          </p:nvPr>
        </p:nvSpPr>
        <p:spPr/>
        <p:txBody>
          <a:bodyPr/>
          <a:lstStyle/>
          <a:p>
            <a:r>
              <a:rPr lang="en-US" dirty="0" smtClean="0">
                <a:solidFill>
                  <a:schemeClr val="tx1"/>
                </a:solidFill>
                <a:latin typeface="Times New Roman" pitchFamily="18" charset="0"/>
                <a:cs typeface="Times New Roman" pitchFamily="18" charset="0"/>
              </a:rPr>
              <a:t>Presenter: </a:t>
            </a:r>
            <a:r>
              <a:rPr lang="en-US" dirty="0" err="1" smtClean="0">
                <a:solidFill>
                  <a:schemeClr val="tx1"/>
                </a:solidFill>
                <a:latin typeface="Times New Roman" pitchFamily="18" charset="0"/>
                <a:cs typeface="Times New Roman" pitchFamily="18" charset="0"/>
              </a:rPr>
              <a:t>Dr.Teshome</a:t>
            </a:r>
            <a:r>
              <a:rPr lang="en-US" dirty="0" smtClean="0">
                <a:solidFill>
                  <a:schemeClr val="tx1"/>
                </a:solidFill>
                <a:latin typeface="Times New Roman" pitchFamily="18" charset="0"/>
                <a:cs typeface="Times New Roman" pitchFamily="18" charset="0"/>
              </a:rPr>
              <a:t> Goa</a:t>
            </a:r>
            <a:endParaRPr lang="en-US" dirty="0">
              <a:solidFill>
                <a:schemeClr val="tx1"/>
              </a:solidFill>
              <a:latin typeface="Times New Roman" pitchFamily="18" charset="0"/>
              <a:cs typeface="Times New Roman" pitchFamily="18" charset="0"/>
            </a:endParaRPr>
          </a:p>
        </p:txBody>
      </p:sp>
      <p:sp>
        <p:nvSpPr>
          <p:cNvPr id="5" name="Slide Number Placeholder 4"/>
          <p:cNvSpPr>
            <a:spLocks noGrp="1"/>
          </p:cNvSpPr>
          <p:nvPr>
            <p:ph type="sldNum" sz="quarter" idx="12"/>
          </p:nvPr>
        </p:nvSpPr>
        <p:spPr/>
        <p:txBody>
          <a:bodyPr/>
          <a:lstStyle/>
          <a:p>
            <a:fld id="{96054161-4A6B-4E63-8C44-EE703BDA66C5}" type="slidenum">
              <a:rPr lang="en-US" smtClean="0"/>
              <a:t>25</a:t>
            </a:fld>
            <a:endParaRPr lang="en-US"/>
          </a:p>
        </p:txBody>
      </p:sp>
    </p:spTree>
    <p:extLst>
      <p:ext uri="{BB962C8B-B14F-4D97-AF65-F5344CB8AC3E}">
        <p14:creationId xmlns:p14="http://schemas.microsoft.com/office/powerpoint/2010/main" val="12444413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381000" y="3349"/>
            <a:ext cx="8199438" cy="685800"/>
          </a:xfrm>
          <a:extLst>
            <a:ext uri="{909E8E84-426E-40DD-AFC4-6F175D3DCCD1}">
              <a14:hiddenFill xmlns:a14="http://schemas.microsoft.com/office/drawing/2010/main">
                <a:solidFill>
                  <a:srgbClr val="2FFF74"/>
                </a:solidFill>
              </a14:hiddenFill>
            </a:ext>
          </a:extLst>
        </p:spPr>
        <p:txBody>
          <a:bodyPr lIns="99994" tIns="49997" rIns="99994" bIns="49997" anchorCtr="1">
            <a:normAutofit/>
          </a:bodyPr>
          <a:lstStyle/>
          <a:p>
            <a:pPr>
              <a:lnSpc>
                <a:spcPct val="80000"/>
              </a:lnSpc>
              <a:defRPr/>
            </a:pPr>
            <a:r>
              <a:rPr lang="en-US" sz="3200" b="1" dirty="0" smtClean="0">
                <a:latin typeface="Times New Roman" panose="02020603050405020304" pitchFamily="18" charset="0"/>
                <a:cs typeface="Times New Roman" panose="02020603050405020304" pitchFamily="18" charset="0"/>
              </a:rPr>
              <a:t>C. Forecasting </a:t>
            </a:r>
            <a:r>
              <a:rPr lang="en-US" sz="3200" b="1" dirty="0">
                <a:latin typeface="Times New Roman" panose="02020603050405020304" pitchFamily="18" charset="0"/>
                <a:cs typeface="Times New Roman" panose="02020603050405020304" pitchFamily="18" charset="0"/>
              </a:rPr>
              <a:t>Approaches</a:t>
            </a:r>
            <a:endParaRPr lang="en-US" sz="3200" dirty="0">
              <a:latin typeface="Times New Roman" panose="02020603050405020304" pitchFamily="18" charset="0"/>
              <a:cs typeface="Times New Roman" panose="02020603050405020304" pitchFamily="18" charset="0"/>
            </a:endParaRPr>
          </a:p>
        </p:txBody>
      </p:sp>
      <p:sp>
        <p:nvSpPr>
          <p:cNvPr id="75779" name="Rectangle 3"/>
          <p:cNvSpPr>
            <a:spLocks noGrp="1" noChangeArrowheads="1"/>
          </p:cNvSpPr>
          <p:nvPr>
            <p:ph type="body" idx="1"/>
          </p:nvPr>
        </p:nvSpPr>
        <p:spPr>
          <a:xfrm>
            <a:off x="533400" y="762000"/>
            <a:ext cx="4630738" cy="5118100"/>
          </a:xfrm>
        </p:spPr>
        <p:txBody>
          <a:bodyPr lIns="99994" tIns="49997" rIns="99994" bIns="49997">
            <a:normAutofit/>
          </a:bodyPr>
          <a:lstStyle/>
          <a:p>
            <a:pPr marL="533400" indent="-533400" eaLnBrk="1" hangingPunct="1">
              <a:lnSpc>
                <a:spcPct val="150000"/>
              </a:lnSpc>
              <a:buClr>
                <a:srgbClr val="BF0922"/>
              </a:buClr>
              <a:buFontTx/>
              <a:buAutoNum type="arabicPeriod"/>
            </a:pPr>
            <a:r>
              <a:rPr lang="en-US" altLang="en-US" sz="2400" dirty="0" smtClean="0">
                <a:latin typeface="Times New Roman" pitchFamily="18" charset="0"/>
                <a:cs typeface="Times New Roman" pitchFamily="18" charset="0"/>
              </a:rPr>
              <a:t>Naive</a:t>
            </a:r>
            <a:endParaRPr lang="en-US" altLang="en-US" sz="2400" dirty="0">
              <a:latin typeface="Times New Roman" pitchFamily="18" charset="0"/>
              <a:cs typeface="Times New Roman" pitchFamily="18" charset="0"/>
            </a:endParaRPr>
          </a:p>
          <a:p>
            <a:pPr marL="533400" indent="-533400" eaLnBrk="1" hangingPunct="1">
              <a:lnSpc>
                <a:spcPct val="150000"/>
              </a:lnSpc>
              <a:buClr>
                <a:srgbClr val="BF0922"/>
              </a:buClr>
              <a:buFontTx/>
              <a:buAutoNum type="arabicPeriod"/>
            </a:pPr>
            <a:r>
              <a:rPr lang="en-US" altLang="en-US" sz="2400" dirty="0">
                <a:latin typeface="Times New Roman" pitchFamily="18" charset="0"/>
                <a:cs typeface="Times New Roman" pitchFamily="18" charset="0"/>
              </a:rPr>
              <a:t>Moving averages</a:t>
            </a:r>
          </a:p>
          <a:p>
            <a:pPr marL="533400" indent="-533400" eaLnBrk="1" hangingPunct="1">
              <a:lnSpc>
                <a:spcPct val="150000"/>
              </a:lnSpc>
              <a:buClr>
                <a:srgbClr val="BF0922"/>
              </a:buClr>
              <a:buFontTx/>
              <a:buAutoNum type="arabicPeriod"/>
            </a:pPr>
            <a:r>
              <a:rPr lang="en-US" altLang="en-US" sz="2400" dirty="0">
                <a:latin typeface="Times New Roman" pitchFamily="18" charset="0"/>
                <a:cs typeface="Times New Roman" pitchFamily="18" charset="0"/>
              </a:rPr>
              <a:t>Exponential smoothing</a:t>
            </a:r>
          </a:p>
          <a:p>
            <a:pPr marL="533400" indent="-533400" eaLnBrk="1" hangingPunct="1">
              <a:lnSpc>
                <a:spcPct val="150000"/>
              </a:lnSpc>
              <a:buClr>
                <a:srgbClr val="BF0922"/>
              </a:buClr>
              <a:buFontTx/>
              <a:buAutoNum type="arabicPeriod"/>
            </a:pPr>
            <a:r>
              <a:rPr lang="en-US" altLang="en-US" sz="2400" dirty="0">
                <a:latin typeface="Times New Roman" pitchFamily="18" charset="0"/>
                <a:cs typeface="Times New Roman" pitchFamily="18" charset="0"/>
              </a:rPr>
              <a:t>Trend projection</a:t>
            </a:r>
          </a:p>
          <a:p>
            <a:pPr marL="533400" indent="-533400" eaLnBrk="1" hangingPunct="1">
              <a:lnSpc>
                <a:spcPct val="150000"/>
              </a:lnSpc>
              <a:buClr>
                <a:srgbClr val="BF0922"/>
              </a:buClr>
              <a:buFontTx/>
              <a:buAutoNum type="arabicPeriod"/>
            </a:pPr>
            <a:r>
              <a:rPr lang="en-US" altLang="en-US" sz="2400" dirty="0">
                <a:latin typeface="Times New Roman" pitchFamily="18" charset="0"/>
                <a:cs typeface="Times New Roman" pitchFamily="18" charset="0"/>
              </a:rPr>
              <a:t>Linear regression</a:t>
            </a:r>
          </a:p>
        </p:txBody>
      </p:sp>
      <p:grpSp>
        <p:nvGrpSpPr>
          <p:cNvPr id="75780" name="Group 4"/>
          <p:cNvGrpSpPr>
            <a:grpSpLocks/>
          </p:cNvGrpSpPr>
          <p:nvPr/>
        </p:nvGrpSpPr>
        <p:grpSpPr bwMode="auto">
          <a:xfrm>
            <a:off x="5029200" y="685800"/>
            <a:ext cx="3124200" cy="1524000"/>
            <a:chOff x="3216" y="1488"/>
            <a:chExt cx="1968" cy="1632"/>
          </a:xfrm>
        </p:grpSpPr>
        <p:sp>
          <p:nvSpPr>
            <p:cNvPr id="25609" name="Text Box 5"/>
            <p:cNvSpPr txBox="1">
              <a:spLocks noChangeArrowheads="1"/>
            </p:cNvSpPr>
            <p:nvPr/>
          </p:nvSpPr>
          <p:spPr bwMode="auto">
            <a:xfrm>
              <a:off x="3691" y="2064"/>
              <a:ext cx="1493" cy="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9994" tIns="49997" rIns="99994" bIns="49997">
              <a:spAutoFit/>
            </a:bodyPr>
            <a:lstStyle>
              <a:lvl1pPr defTabSz="1000125">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defTabSz="1000125">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defTabSz="1000125">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defTabSz="1000125">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defTabSz="1000125">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defTabSz="1000125"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defTabSz="1000125"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defTabSz="1000125"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defTabSz="1000125"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85000"/>
                </a:lnSpc>
                <a:spcBef>
                  <a:spcPct val="50000"/>
                </a:spcBef>
                <a:spcAft>
                  <a:spcPct val="0"/>
                </a:spcAft>
                <a:buFontTx/>
                <a:buNone/>
              </a:pPr>
              <a:r>
                <a:rPr lang="en-US" altLang="en-US" sz="2000" dirty="0">
                  <a:latin typeface="Times New Roman" pitchFamily="18" charset="0"/>
                  <a:cs typeface="Times New Roman" pitchFamily="18" charset="0"/>
                </a:rPr>
                <a:t>time-series models</a:t>
              </a:r>
            </a:p>
          </p:txBody>
        </p:sp>
        <p:sp>
          <p:nvSpPr>
            <p:cNvPr id="25610" name="AutoShape 6"/>
            <p:cNvSpPr>
              <a:spLocks/>
            </p:cNvSpPr>
            <p:nvPr/>
          </p:nvSpPr>
          <p:spPr bwMode="auto">
            <a:xfrm>
              <a:off x="3216" y="1488"/>
              <a:ext cx="240" cy="1632"/>
            </a:xfrm>
            <a:prstGeom prst="rightBrace">
              <a:avLst>
                <a:gd name="adj1" fmla="val 56667"/>
                <a:gd name="adj2" fmla="val 50000"/>
              </a:avLst>
            </a:prstGeom>
            <a:noFill/>
            <a:ln w="571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00000"/>
                </a:lnSpc>
                <a:spcAft>
                  <a:spcPct val="0"/>
                </a:spcAft>
                <a:buFontTx/>
                <a:buNone/>
              </a:pPr>
              <a:endParaRPr lang="tr-TR" altLang="en-US" sz="2000" dirty="0">
                <a:latin typeface="Times New Roman" pitchFamily="18" charset="0"/>
                <a:cs typeface="Times New Roman" pitchFamily="18" charset="0"/>
              </a:endParaRPr>
            </a:p>
          </p:txBody>
        </p:sp>
      </p:grpSp>
      <p:grpSp>
        <p:nvGrpSpPr>
          <p:cNvPr id="75783" name="Group 7"/>
          <p:cNvGrpSpPr>
            <a:grpSpLocks/>
          </p:cNvGrpSpPr>
          <p:nvPr/>
        </p:nvGrpSpPr>
        <p:grpSpPr bwMode="auto">
          <a:xfrm>
            <a:off x="4419600" y="2590796"/>
            <a:ext cx="4343400" cy="904296"/>
            <a:chOff x="3216" y="3127"/>
            <a:chExt cx="2005" cy="473"/>
          </a:xfrm>
        </p:grpSpPr>
        <p:sp>
          <p:nvSpPr>
            <p:cNvPr id="25607" name="Text Box 8"/>
            <p:cNvSpPr txBox="1">
              <a:spLocks noChangeArrowheads="1"/>
            </p:cNvSpPr>
            <p:nvPr/>
          </p:nvSpPr>
          <p:spPr bwMode="auto">
            <a:xfrm>
              <a:off x="3456" y="3127"/>
              <a:ext cx="1765"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9994" tIns="49997" rIns="99994" bIns="49997">
              <a:spAutoFit/>
            </a:bodyPr>
            <a:lstStyle>
              <a:lvl1pPr defTabSz="1000125">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defTabSz="1000125">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defTabSz="1000125">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defTabSz="1000125">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defTabSz="1000125">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defTabSz="1000125"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defTabSz="1000125"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defTabSz="1000125"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defTabSz="1000125"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85000"/>
                </a:lnSpc>
                <a:spcAft>
                  <a:spcPct val="0"/>
                </a:spcAft>
                <a:buFontTx/>
                <a:buNone/>
              </a:pPr>
              <a:r>
                <a:rPr lang="en-US" altLang="en-US" sz="2000" dirty="0">
                  <a:latin typeface="Times New Roman" pitchFamily="18" charset="0"/>
                  <a:cs typeface="Times New Roman" pitchFamily="18" charset="0"/>
                </a:rPr>
                <a:t>A</a:t>
              </a:r>
              <a:r>
                <a:rPr lang="en-US" altLang="en-US" sz="2000" dirty="0" smtClean="0">
                  <a:latin typeface="Times New Roman" pitchFamily="18" charset="0"/>
                  <a:cs typeface="Times New Roman" pitchFamily="18" charset="0"/>
                </a:rPr>
                <a:t>ssociative </a:t>
              </a:r>
              <a:r>
                <a:rPr lang="en-US" altLang="en-US" sz="2000" dirty="0">
                  <a:latin typeface="Times New Roman" pitchFamily="18" charset="0"/>
                  <a:cs typeface="Times New Roman" pitchFamily="18" charset="0"/>
                </a:rPr>
                <a:t>model(end-user and econometric approach's </a:t>
              </a:r>
            </a:p>
          </p:txBody>
        </p:sp>
        <p:sp>
          <p:nvSpPr>
            <p:cNvPr id="25608" name="AutoShape 9"/>
            <p:cNvSpPr>
              <a:spLocks/>
            </p:cNvSpPr>
            <p:nvPr/>
          </p:nvSpPr>
          <p:spPr bwMode="auto">
            <a:xfrm>
              <a:off x="3216" y="3312"/>
              <a:ext cx="240" cy="288"/>
            </a:xfrm>
            <a:prstGeom prst="rightBrace">
              <a:avLst>
                <a:gd name="adj1" fmla="val 10000"/>
                <a:gd name="adj2" fmla="val 50000"/>
              </a:avLst>
            </a:prstGeom>
            <a:noFill/>
            <a:ln w="571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00000"/>
                </a:lnSpc>
                <a:spcAft>
                  <a:spcPct val="0"/>
                </a:spcAft>
                <a:buFontTx/>
                <a:buNone/>
              </a:pPr>
              <a:endParaRPr lang="tr-TR" altLang="en-US" sz="2400" b="0"/>
            </a:p>
          </p:txBody>
        </p:sp>
      </p:grpSp>
      <p:sp>
        <p:nvSpPr>
          <p:cNvPr id="3" name="Footer Placeholder 2"/>
          <p:cNvSpPr>
            <a:spLocks noGrp="1"/>
          </p:cNvSpPr>
          <p:nvPr>
            <p:ph type="ftr" sz="quarter" idx="11"/>
          </p:nvPr>
        </p:nvSpPr>
        <p:spPr/>
        <p:txBody>
          <a:bodyPr/>
          <a:lstStyle/>
          <a:p>
            <a:r>
              <a:rPr lang="en-US" sz="1400" dirty="0" smtClean="0">
                <a:solidFill>
                  <a:schemeClr val="tx1"/>
                </a:solidFill>
                <a:latin typeface="Times New Roman" pitchFamily="18" charset="0"/>
                <a:cs typeface="Times New Roman" pitchFamily="18" charset="0"/>
              </a:rPr>
              <a:t>Presenter: </a:t>
            </a:r>
            <a:r>
              <a:rPr lang="en-US" sz="1400" dirty="0" err="1" smtClean="0">
                <a:solidFill>
                  <a:schemeClr val="tx1"/>
                </a:solidFill>
                <a:latin typeface="Times New Roman" pitchFamily="18" charset="0"/>
                <a:cs typeface="Times New Roman" pitchFamily="18" charset="0"/>
              </a:rPr>
              <a:t>Dr.Teshome</a:t>
            </a:r>
            <a:r>
              <a:rPr lang="en-US" sz="1400" dirty="0" smtClean="0">
                <a:solidFill>
                  <a:schemeClr val="tx1"/>
                </a:solidFill>
                <a:latin typeface="Times New Roman" pitchFamily="18" charset="0"/>
                <a:cs typeface="Times New Roman" pitchFamily="18" charset="0"/>
              </a:rPr>
              <a:t> Goa</a:t>
            </a:r>
            <a:endParaRPr lang="en-US" sz="1400" dirty="0">
              <a:solidFill>
                <a:schemeClr val="tx1"/>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96054161-4A6B-4E63-8C44-EE703BDA66C5}" type="slidenum">
              <a:rPr lang="en-US" smtClean="0"/>
              <a:t>26</a:t>
            </a:fld>
            <a:endParaRPr lang="en-US"/>
          </a:p>
        </p:txBody>
      </p:sp>
    </p:spTree>
    <p:extLst>
      <p:ext uri="{BB962C8B-B14F-4D97-AF65-F5344CB8AC3E}">
        <p14:creationId xmlns:p14="http://schemas.microsoft.com/office/powerpoint/2010/main" val="4107271536"/>
      </p:ext>
    </p:extLst>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75779"/>
                                        </p:tgtEl>
                                        <p:attrNameLst>
                                          <p:attrName>style.visibility</p:attrName>
                                        </p:attrNameLst>
                                      </p:cBhvr>
                                      <p:to>
                                        <p:strVal val="visible"/>
                                      </p:to>
                                    </p:set>
                                    <p:animEffect transition="in" filter="strips(downRight)">
                                      <p:cBhvr>
                                        <p:cTn id="7" dur="500"/>
                                        <p:tgtEl>
                                          <p:spTgt spid="75779"/>
                                        </p:tgtEl>
                                      </p:cBhvr>
                                    </p:animEffect>
                                  </p:childTnLst>
                                </p:cTn>
                              </p:par>
                            </p:childTnLst>
                          </p:cTn>
                        </p:par>
                        <p:par>
                          <p:cTn id="8" fill="hold" nodeType="afterGroup">
                            <p:stCondLst>
                              <p:cond delay="1500"/>
                            </p:stCondLst>
                            <p:childTnLst>
                              <p:par>
                                <p:cTn id="9" presetID="22" presetClass="entr" presetSubtype="8" fill="hold" nodeType="afterEffect">
                                  <p:stCondLst>
                                    <p:cond delay="1000"/>
                                  </p:stCondLst>
                                  <p:childTnLst>
                                    <p:set>
                                      <p:cBhvr>
                                        <p:cTn id="10" dur="1" fill="hold">
                                          <p:stCondLst>
                                            <p:cond delay="0"/>
                                          </p:stCondLst>
                                        </p:cTn>
                                        <p:tgtEl>
                                          <p:spTgt spid="75780"/>
                                        </p:tgtEl>
                                        <p:attrNameLst>
                                          <p:attrName>style.visibility</p:attrName>
                                        </p:attrNameLst>
                                      </p:cBhvr>
                                      <p:to>
                                        <p:strVal val="visible"/>
                                      </p:to>
                                    </p:set>
                                    <p:animEffect transition="in" filter="wipe(left)">
                                      <p:cBhvr>
                                        <p:cTn id="11" dur="500"/>
                                        <p:tgtEl>
                                          <p:spTgt spid="75780"/>
                                        </p:tgtEl>
                                      </p:cBhvr>
                                    </p:animEffect>
                                  </p:childTnLst>
                                </p:cTn>
                              </p:par>
                            </p:childTnLst>
                          </p:cTn>
                        </p:par>
                        <p:par>
                          <p:cTn id="12" fill="hold" nodeType="afterGroup">
                            <p:stCondLst>
                              <p:cond delay="3000"/>
                            </p:stCondLst>
                            <p:childTnLst>
                              <p:par>
                                <p:cTn id="13" presetID="22" presetClass="entr" presetSubtype="8" fill="hold" nodeType="afterEffect">
                                  <p:stCondLst>
                                    <p:cond delay="1000"/>
                                  </p:stCondLst>
                                  <p:childTnLst>
                                    <p:set>
                                      <p:cBhvr>
                                        <p:cTn id="14" dur="1" fill="hold">
                                          <p:stCondLst>
                                            <p:cond delay="0"/>
                                          </p:stCondLst>
                                        </p:cTn>
                                        <p:tgtEl>
                                          <p:spTgt spid="75783"/>
                                        </p:tgtEl>
                                        <p:attrNameLst>
                                          <p:attrName>style.visibility</p:attrName>
                                        </p:attrNameLst>
                                      </p:cBhvr>
                                      <p:to>
                                        <p:strVal val="visible"/>
                                      </p:to>
                                    </p:set>
                                    <p:animEffect transition="in" filter="wipe(left)">
                                      <p:cBhvr>
                                        <p:cTn id="15" dur="500"/>
                                        <p:tgtEl>
                                          <p:spTgt spid="757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9"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7826" name="Rectangle 2"/>
          <p:cNvSpPr>
            <a:spLocks noGrp="1" noChangeArrowheads="1"/>
          </p:cNvSpPr>
          <p:nvPr>
            <p:ph type="body" idx="1"/>
          </p:nvPr>
        </p:nvSpPr>
        <p:spPr>
          <a:xfrm>
            <a:off x="152400" y="685800"/>
            <a:ext cx="8772099" cy="6191534"/>
          </a:xfrm>
          <a:noFill/>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75" tIns="44444" rIns="90475" bIns="44444">
            <a:normAutofit/>
          </a:bodyPr>
          <a:lstStyle/>
          <a:p>
            <a:pPr algn="just" eaLnBrk="0" hangingPunct="0">
              <a:lnSpc>
                <a:spcPct val="200000"/>
              </a:lnSpc>
              <a:defRPr/>
            </a:pPr>
            <a:r>
              <a:rPr lang="en-AU" sz="2400" dirty="0" smtClean="0">
                <a:latin typeface="Times New Roman" panose="02020603050405020304" pitchFamily="18" charset="0"/>
                <a:ea typeface="Calibri" pitchFamily="34" charset="0"/>
                <a:cs typeface="Times New Roman" panose="02020603050405020304" pitchFamily="18" charset="0"/>
              </a:rPr>
              <a:t>Determining the systematic relationships </a:t>
            </a:r>
            <a:r>
              <a:rPr lang="en-AU" sz="2400" dirty="0">
                <a:latin typeface="Times New Roman" panose="02020603050405020304" pitchFamily="18" charset="0"/>
                <a:ea typeface="Calibri" pitchFamily="34" charset="0"/>
                <a:cs typeface="Times New Roman" panose="02020603050405020304" pitchFamily="18" charset="0"/>
              </a:rPr>
              <a:t>between </a:t>
            </a:r>
            <a:r>
              <a:rPr lang="en-AU" sz="2400" i="1" dirty="0">
                <a:latin typeface="Times New Roman" panose="02020603050405020304" pitchFamily="18" charset="0"/>
                <a:ea typeface="Calibri" pitchFamily="34" charset="0"/>
                <a:cs typeface="Times New Roman" panose="02020603050405020304" pitchFamily="18" charset="0"/>
              </a:rPr>
              <a:t>loads at various points in time is the essence of time series </a:t>
            </a:r>
            <a:r>
              <a:rPr lang="en-AU" sz="2400" dirty="0" smtClean="0">
                <a:latin typeface="Times New Roman" panose="02020603050405020304" pitchFamily="18" charset="0"/>
                <a:ea typeface="Calibri" pitchFamily="34" charset="0"/>
                <a:cs typeface="Times New Roman" panose="02020603050405020304" pitchFamily="18" charset="0"/>
              </a:rPr>
              <a:t>modelling[1].</a:t>
            </a:r>
          </a:p>
          <a:p>
            <a:pPr algn="just" eaLnBrk="0" hangingPunct="0">
              <a:lnSpc>
                <a:spcPct val="200000"/>
              </a:lnSpc>
              <a:defRPr/>
            </a:pPr>
            <a:r>
              <a:rPr lang="en-US" altLang="en-US" sz="2400" dirty="0" smtClean="0">
                <a:latin typeface="Times New Roman" panose="02020603050405020304" pitchFamily="18" charset="0"/>
                <a:cs typeface="Times New Roman" panose="02020603050405020304" pitchFamily="18" charset="0"/>
              </a:rPr>
              <a:t>Needs  </a:t>
            </a:r>
            <a:r>
              <a:rPr lang="en-US" altLang="en-US" sz="2400" dirty="0">
                <a:latin typeface="Times New Roman" panose="02020603050405020304" pitchFamily="18" charset="0"/>
                <a:cs typeface="Times New Roman" panose="02020603050405020304" pitchFamily="18" charset="0"/>
              </a:rPr>
              <a:t>only </a:t>
            </a:r>
            <a:r>
              <a:rPr lang="en-US" altLang="en-US" sz="2400" dirty="0" smtClean="0">
                <a:latin typeface="Times New Roman" panose="02020603050405020304" pitchFamily="18" charset="0"/>
                <a:cs typeface="Times New Roman" panose="02020603050405020304" pitchFamily="18" charset="0"/>
              </a:rPr>
              <a:t>the past </a:t>
            </a:r>
            <a:r>
              <a:rPr lang="en-US" altLang="en-US" sz="2400" dirty="0">
                <a:latin typeface="Times New Roman" panose="02020603050405020304" pitchFamily="18" charset="0"/>
                <a:cs typeface="Times New Roman" panose="02020603050405020304" pitchFamily="18" charset="0"/>
              </a:rPr>
              <a:t>values, no other </a:t>
            </a:r>
            <a:r>
              <a:rPr lang="en-US" altLang="en-US" sz="2400" dirty="0" smtClean="0">
                <a:latin typeface="Times New Roman" panose="02020603050405020304" pitchFamily="18" charset="0"/>
                <a:cs typeface="Times New Roman" panose="02020603050405020304" pitchFamily="18" charset="0"/>
              </a:rPr>
              <a:t>variables are </a:t>
            </a:r>
            <a:r>
              <a:rPr lang="en-US" altLang="en-US" sz="2400" dirty="0">
                <a:latin typeface="Times New Roman" panose="02020603050405020304" pitchFamily="18" charset="0"/>
                <a:cs typeface="Times New Roman" panose="02020603050405020304" pitchFamily="18" charset="0"/>
              </a:rPr>
              <a:t>important</a:t>
            </a:r>
          </a:p>
          <a:p>
            <a:pPr algn="just" eaLnBrk="0" hangingPunct="0">
              <a:lnSpc>
                <a:spcPct val="200000"/>
              </a:lnSpc>
              <a:defRPr/>
            </a:pPr>
            <a:r>
              <a:rPr lang="en-AU" sz="2400" dirty="0" smtClean="0">
                <a:latin typeface="Times New Roman" panose="02020603050405020304" pitchFamily="18" charset="0"/>
                <a:ea typeface="Calibri" pitchFamily="34" charset="0"/>
                <a:cs typeface="Times New Roman" panose="02020603050405020304" pitchFamily="18" charset="0"/>
              </a:rPr>
              <a:t>Since </a:t>
            </a:r>
            <a:r>
              <a:rPr lang="en-AU" sz="2400" dirty="0">
                <a:latin typeface="Times New Roman" panose="02020603050405020304" pitchFamily="18" charset="0"/>
                <a:ea typeface="Calibri" pitchFamily="34" charset="0"/>
                <a:cs typeface="Times New Roman" panose="02020603050405020304" pitchFamily="18" charset="0"/>
              </a:rPr>
              <a:t>time is the only explanatory variable, the data collection requirements of this technique are the least of any forecasting technique</a:t>
            </a:r>
            <a:endParaRPr lang="en-US" altLang="en-US" sz="2400" dirty="0">
              <a:latin typeface="Times New Roman" panose="02020603050405020304" pitchFamily="18" charset="0"/>
              <a:cs typeface="Times New Roman" panose="02020603050405020304" pitchFamily="18" charset="0"/>
            </a:endParaRPr>
          </a:p>
        </p:txBody>
      </p:sp>
      <p:sp>
        <p:nvSpPr>
          <p:cNvPr id="77827" name="Rectangle 3"/>
          <p:cNvSpPr>
            <a:spLocks noGrp="1" noChangeArrowheads="1"/>
          </p:cNvSpPr>
          <p:nvPr>
            <p:ph type="title"/>
          </p:nvPr>
        </p:nvSpPr>
        <p:spPr>
          <a:xfrm>
            <a:off x="694899" y="228600"/>
            <a:ext cx="7772400" cy="609600"/>
          </a:xfrm>
          <a:extLst>
            <a:ext uri="{909E8E84-426E-40DD-AFC4-6F175D3DCCD1}">
              <a14:hiddenFill xmlns:a14="http://schemas.microsoft.com/office/drawing/2010/main">
                <a:solidFill>
                  <a:srgbClr val="2FFF74"/>
                </a:solidFill>
              </a14:hiddenFill>
            </a:ext>
          </a:extLst>
        </p:spPr>
        <p:txBody>
          <a:bodyPr anchorCtr="1">
            <a:normAutofit fontScale="90000"/>
          </a:bodyPr>
          <a:lstStyle/>
          <a:p>
            <a:pPr>
              <a:defRPr/>
            </a:pPr>
            <a:r>
              <a:rPr lang="en-US" sz="3600" b="1" dirty="0" smtClean="0">
                <a:latin typeface="Times New Roman" panose="02020603050405020304" pitchFamily="18" charset="0"/>
                <a:cs typeface="Times New Roman" panose="02020603050405020304" pitchFamily="18" charset="0"/>
              </a:rPr>
              <a:t>Forecasting Approaches                  Cont.….</a:t>
            </a:r>
            <a:endParaRPr lang="en-US" sz="3600" dirty="0">
              <a:latin typeface="Times New Roman" panose="02020603050405020304" pitchFamily="18" charset="0"/>
              <a:cs typeface="Times New Roman" panose="02020603050405020304" pitchFamily="18" charset="0"/>
            </a:endParaRPr>
          </a:p>
        </p:txBody>
      </p:sp>
      <p:sp>
        <p:nvSpPr>
          <p:cNvPr id="3" name="Footer Placeholder 2"/>
          <p:cNvSpPr>
            <a:spLocks noGrp="1"/>
          </p:cNvSpPr>
          <p:nvPr>
            <p:ph type="ftr" sz="quarter" idx="11"/>
          </p:nvPr>
        </p:nvSpPr>
        <p:spPr/>
        <p:txBody>
          <a:bodyPr/>
          <a:lstStyle/>
          <a:p>
            <a:r>
              <a:rPr lang="en-US" dirty="0" smtClean="0">
                <a:solidFill>
                  <a:schemeClr val="tx1"/>
                </a:solidFill>
                <a:latin typeface="Times New Roman" pitchFamily="18" charset="0"/>
                <a:cs typeface="Times New Roman" pitchFamily="18" charset="0"/>
              </a:rPr>
              <a:t>Presenter: </a:t>
            </a:r>
            <a:r>
              <a:rPr lang="en-US" dirty="0" err="1" smtClean="0">
                <a:solidFill>
                  <a:schemeClr val="tx1"/>
                </a:solidFill>
                <a:latin typeface="Times New Roman" pitchFamily="18" charset="0"/>
                <a:cs typeface="Times New Roman" pitchFamily="18" charset="0"/>
              </a:rPr>
              <a:t>Dr.Teshome</a:t>
            </a:r>
            <a:r>
              <a:rPr lang="en-US" dirty="0" smtClean="0">
                <a:solidFill>
                  <a:schemeClr val="tx1"/>
                </a:solidFill>
                <a:latin typeface="Times New Roman" pitchFamily="18" charset="0"/>
                <a:cs typeface="Times New Roman" pitchFamily="18" charset="0"/>
              </a:rPr>
              <a:t> Goa</a:t>
            </a:r>
            <a:endParaRPr lang="en-US" dirty="0">
              <a:solidFill>
                <a:schemeClr val="tx1"/>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96054161-4A6B-4E63-8C44-EE703BDA66C5}" type="slidenum">
              <a:rPr lang="en-US" smtClean="0"/>
              <a:t>27</a:t>
            </a:fld>
            <a:endParaRPr lang="en-US"/>
          </a:p>
        </p:txBody>
      </p:sp>
    </p:spTree>
    <p:extLst>
      <p:ext uri="{BB962C8B-B14F-4D97-AF65-F5344CB8AC3E}">
        <p14:creationId xmlns:p14="http://schemas.microsoft.com/office/powerpoint/2010/main" val="2473621205"/>
      </p:ext>
    </p:extLst>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77826"/>
                                        </p:tgtEl>
                                        <p:attrNameLst>
                                          <p:attrName>style.visibility</p:attrName>
                                        </p:attrNameLst>
                                      </p:cBhvr>
                                      <p:to>
                                        <p:strVal val="visible"/>
                                      </p:to>
                                    </p:set>
                                    <p:animEffect transition="in" filter="strips(downRight)">
                                      <p:cBhvr>
                                        <p:cTn id="7" dur="500"/>
                                        <p:tgtEl>
                                          <p:spTgt spid="778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6"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flipV="1">
            <a:off x="246797" y="2286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7" name="Rectangle 3"/>
          <p:cNvSpPr>
            <a:spLocks noChangeArrowheads="1"/>
          </p:cNvSpPr>
          <p:nvPr/>
        </p:nvSpPr>
        <p:spPr bwMode="ltGray">
          <a:xfrm>
            <a:off x="0" y="402040"/>
            <a:ext cx="9144000" cy="6217087"/>
          </a:xfrm>
          <a:prstGeom prst="rect">
            <a:avLst/>
          </a:prstGeom>
          <a:noFill/>
          <a:ln w="9525">
            <a:noFill/>
            <a:miter lim="800000"/>
            <a:headEnd/>
            <a:tailEnd/>
          </a:ln>
        </p:spPr>
        <p:txBody>
          <a:bodyPr wrap="square" tIns="0" bIns="0" anchor="ctr">
            <a:spAutoFit/>
          </a:bodyPr>
          <a:lstStyle/>
          <a:p>
            <a:pPr algn="just" eaLnBrk="0" hangingPunct="0">
              <a:lnSpc>
                <a:spcPct val="150000"/>
              </a:lnSpc>
              <a:defRPr/>
            </a:pPr>
            <a:r>
              <a:rPr lang="en-AU" sz="2400" dirty="0">
                <a:latin typeface="Times New Roman" panose="02020603050405020304" pitchFamily="18" charset="0"/>
                <a:ea typeface="Calibri" pitchFamily="34" charset="0"/>
                <a:cs typeface="Times New Roman" panose="02020603050405020304" pitchFamily="18" charset="0"/>
              </a:rPr>
              <a:t>However, not all time series models are easy to implement. </a:t>
            </a:r>
            <a:endParaRPr lang="en-US" sz="2400" dirty="0">
              <a:latin typeface="Times New Roman" panose="02020603050405020304" pitchFamily="18" charset="0"/>
              <a:cs typeface="Times New Roman" panose="02020603050405020304" pitchFamily="18" charset="0"/>
            </a:endParaRPr>
          </a:p>
          <a:p>
            <a:pPr marL="342900" indent="-342900" algn="just" eaLnBrk="0" hangingPunct="0">
              <a:lnSpc>
                <a:spcPct val="150000"/>
              </a:lnSpc>
              <a:buFont typeface="Arial" panose="020B0604020202020204" pitchFamily="34" charset="0"/>
              <a:buChar char="•"/>
              <a:defRPr/>
            </a:pPr>
            <a:r>
              <a:rPr lang="en-AU" sz="2400" dirty="0">
                <a:latin typeface="Times New Roman" panose="02020603050405020304" pitchFamily="18" charset="0"/>
                <a:ea typeface="Calibri" pitchFamily="34" charset="0"/>
                <a:cs typeface="Times New Roman" panose="02020603050405020304" pitchFamily="18" charset="0"/>
              </a:rPr>
              <a:t>The predictive accuracy of time series analysis varies tremendously from application to application.</a:t>
            </a:r>
          </a:p>
          <a:p>
            <a:pPr marL="342900" indent="-342900" algn="just" eaLnBrk="0" hangingPunct="0">
              <a:lnSpc>
                <a:spcPct val="150000"/>
              </a:lnSpc>
              <a:buFont typeface="Arial" panose="020B0604020202020204" pitchFamily="34" charset="0"/>
              <a:buChar char="•"/>
              <a:defRPr/>
            </a:pPr>
            <a:r>
              <a:rPr lang="en-AU" sz="2400" dirty="0">
                <a:latin typeface="Times New Roman" panose="02020603050405020304" pitchFamily="18" charset="0"/>
                <a:ea typeface="Calibri" pitchFamily="34" charset="0"/>
                <a:cs typeface="Times New Roman" panose="02020603050405020304" pitchFamily="18" charset="0"/>
              </a:rPr>
              <a:t> For short-term forecasts of relatively large and stable systems, it can be as accurate as more elaborate models.</a:t>
            </a:r>
          </a:p>
          <a:p>
            <a:pPr marL="342900" indent="-342900" algn="just" eaLnBrk="0" hangingPunct="0">
              <a:lnSpc>
                <a:spcPct val="150000"/>
              </a:lnSpc>
              <a:buFont typeface="Arial" panose="020B0604020202020204" pitchFamily="34" charset="0"/>
              <a:buChar char="•"/>
              <a:defRPr/>
            </a:pPr>
            <a:r>
              <a:rPr lang="en-AU" sz="2400" dirty="0">
                <a:latin typeface="Times New Roman" panose="02020603050405020304" pitchFamily="18" charset="0"/>
                <a:ea typeface="Calibri" pitchFamily="34" charset="0"/>
                <a:cs typeface="Times New Roman" panose="02020603050405020304" pitchFamily="18" charset="0"/>
              </a:rPr>
              <a:t> It is subject to extreme errors in the 10—20 year horizon required for capacity expansion planning.</a:t>
            </a:r>
            <a:endParaRPr lang="en-US" sz="2400" dirty="0">
              <a:latin typeface="Times New Roman" panose="02020603050405020304" pitchFamily="18" charset="0"/>
              <a:ea typeface="Calibri" pitchFamily="34" charset="0"/>
              <a:cs typeface="Times New Roman" panose="02020603050405020304" pitchFamily="18" charset="0"/>
            </a:endParaRPr>
          </a:p>
          <a:p>
            <a:pPr eaLnBrk="0" hangingPunct="0"/>
            <a:r>
              <a:rPr lang="en-AU" sz="2400" b="1" i="1" dirty="0">
                <a:latin typeface="Times New Roman" panose="02020603050405020304" pitchFamily="18" charset="0"/>
                <a:ea typeface="Calibri" pitchFamily="34" charset="0"/>
                <a:cs typeface="Times New Roman" panose="02020603050405020304" pitchFamily="18" charset="0"/>
              </a:rPr>
              <a:t>Advantages of extrapolation time series </a:t>
            </a:r>
            <a:r>
              <a:rPr lang="en-AU" sz="2400" b="1" i="1" dirty="0" smtClean="0">
                <a:latin typeface="Times New Roman" panose="02020603050405020304" pitchFamily="18" charset="0"/>
                <a:ea typeface="Calibri" pitchFamily="34" charset="0"/>
                <a:cs typeface="Times New Roman" panose="02020603050405020304" pitchFamily="18" charset="0"/>
              </a:rPr>
              <a:t>method[2]:</a:t>
            </a:r>
            <a:endParaRPr lang="en-US" sz="2400" dirty="0">
              <a:latin typeface="Times New Roman" panose="02020603050405020304" pitchFamily="18" charset="0"/>
              <a:ea typeface="Calibri" pitchFamily="34" charset="0"/>
              <a:cs typeface="Times New Roman" panose="02020603050405020304" pitchFamily="18" charset="0"/>
            </a:endParaRPr>
          </a:p>
          <a:p>
            <a:pPr marL="514350" indent="-514350" eaLnBrk="0" hangingPunct="0">
              <a:lnSpc>
                <a:spcPct val="150000"/>
              </a:lnSpc>
              <a:buFont typeface="Wingdings" pitchFamily="2" charset="2"/>
              <a:buChar char="§"/>
            </a:pPr>
            <a:r>
              <a:rPr lang="en-AU" sz="2400" dirty="0">
                <a:latin typeface="Times New Roman" panose="02020603050405020304" pitchFamily="18" charset="0"/>
                <a:ea typeface="Calibri" pitchFamily="34" charset="0"/>
                <a:cs typeface="Times New Roman" panose="02020603050405020304" pitchFamily="18" charset="0"/>
              </a:rPr>
              <a:t>It is the simplest type of forecast</a:t>
            </a:r>
          </a:p>
          <a:p>
            <a:pPr marL="514350" indent="-514350" eaLnBrk="0" hangingPunct="0">
              <a:lnSpc>
                <a:spcPct val="150000"/>
              </a:lnSpc>
              <a:buFont typeface="Wingdings" pitchFamily="2" charset="2"/>
              <a:buChar char="§"/>
            </a:pPr>
            <a:r>
              <a:rPr lang="en-AU" sz="2400" dirty="0">
                <a:latin typeface="Times New Roman" panose="02020603050405020304" pitchFamily="18" charset="0"/>
                <a:ea typeface="Calibri" pitchFamily="34" charset="0"/>
                <a:cs typeface="Times New Roman" panose="02020603050405020304" pitchFamily="18" charset="0"/>
              </a:rPr>
              <a:t>It requires only access to basic electricity sales and peak statistics</a:t>
            </a:r>
          </a:p>
          <a:p>
            <a:pPr marL="514350" indent="-514350" eaLnBrk="0" hangingPunct="0">
              <a:lnSpc>
                <a:spcPct val="150000"/>
              </a:lnSpc>
              <a:buFont typeface="Wingdings" pitchFamily="2" charset="2"/>
              <a:buChar char="§"/>
            </a:pPr>
            <a:r>
              <a:rPr lang="en-AU" sz="2400" dirty="0">
                <a:latin typeface="Times New Roman" panose="02020603050405020304" pitchFamily="18" charset="0"/>
                <a:ea typeface="Calibri" pitchFamily="34" charset="0"/>
                <a:cs typeface="Times New Roman" panose="02020603050405020304" pitchFamily="18" charset="0"/>
              </a:rPr>
              <a:t>It can be developed by the use of simple statistical models</a:t>
            </a:r>
            <a:endParaRPr lang="en-US" sz="2400" dirty="0">
              <a:latin typeface="Times New Roman" panose="02020603050405020304" pitchFamily="18" charset="0"/>
              <a:ea typeface="Calibri" pitchFamily="34" charset="0"/>
              <a:cs typeface="Times New Roman" panose="02020603050405020304" pitchFamily="18" charset="0"/>
            </a:endParaRPr>
          </a:p>
          <a:p>
            <a:pPr eaLnBrk="0" hangingPunct="0"/>
            <a:endParaRPr lang="en-US" sz="2000" dirty="0">
              <a:ea typeface="Calibri" pitchFamily="34" charset="0"/>
              <a:cs typeface="Times New Roman" pitchFamily="18" charset="0"/>
            </a:endParaRPr>
          </a:p>
        </p:txBody>
      </p:sp>
      <p:sp>
        <p:nvSpPr>
          <p:cNvPr id="3" name="Footer Placeholder 2"/>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96054161-4A6B-4E63-8C44-EE703BDA66C5}" type="slidenum">
              <a:rPr lang="en-US" smtClean="0"/>
              <a:t>28</a:t>
            </a:fld>
            <a:endParaRPr lang="en-US"/>
          </a:p>
        </p:txBody>
      </p:sp>
    </p:spTree>
    <p:extLst>
      <p:ext uri="{BB962C8B-B14F-4D97-AF65-F5344CB8AC3E}">
        <p14:creationId xmlns:p14="http://schemas.microsoft.com/office/powerpoint/2010/main" val="4341734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flipV="1">
            <a:off x="246797" y="2286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7" name="Rectangle 3"/>
          <p:cNvSpPr>
            <a:spLocks noChangeArrowheads="1"/>
          </p:cNvSpPr>
          <p:nvPr/>
        </p:nvSpPr>
        <p:spPr bwMode="ltGray">
          <a:xfrm>
            <a:off x="0" y="402040"/>
            <a:ext cx="9144000" cy="6217087"/>
          </a:xfrm>
          <a:prstGeom prst="rect">
            <a:avLst/>
          </a:prstGeom>
          <a:noFill/>
          <a:ln w="9525">
            <a:noFill/>
            <a:miter lim="800000"/>
            <a:headEnd/>
            <a:tailEnd/>
          </a:ln>
        </p:spPr>
        <p:txBody>
          <a:bodyPr wrap="square" tIns="0" bIns="0" anchor="ctr">
            <a:spAutoFit/>
          </a:bodyPr>
          <a:lstStyle/>
          <a:p>
            <a:pPr algn="just" eaLnBrk="0" hangingPunct="0">
              <a:lnSpc>
                <a:spcPct val="150000"/>
              </a:lnSpc>
              <a:defRPr/>
            </a:pPr>
            <a:r>
              <a:rPr lang="en-AU" sz="2400" dirty="0">
                <a:solidFill>
                  <a:srgbClr val="0070C0"/>
                </a:solidFill>
                <a:latin typeface="Times New Roman" panose="02020603050405020304" pitchFamily="18" charset="0"/>
                <a:ea typeface="Calibri" pitchFamily="34" charset="0"/>
                <a:cs typeface="Times New Roman" panose="02020603050405020304" pitchFamily="18" charset="0"/>
              </a:rPr>
              <a:t>However, not </a:t>
            </a:r>
            <a:r>
              <a:rPr lang="en-AU" sz="2400" dirty="0">
                <a:latin typeface="Times New Roman" panose="02020603050405020304" pitchFamily="18" charset="0"/>
                <a:ea typeface="Calibri" pitchFamily="34" charset="0"/>
                <a:cs typeface="Times New Roman" panose="02020603050405020304" pitchFamily="18" charset="0"/>
              </a:rPr>
              <a:t>all time series models are easy to implement. </a:t>
            </a:r>
            <a:endParaRPr lang="en-US" sz="2400" dirty="0">
              <a:latin typeface="Times New Roman" panose="02020603050405020304" pitchFamily="18" charset="0"/>
              <a:cs typeface="Times New Roman" panose="02020603050405020304" pitchFamily="18" charset="0"/>
            </a:endParaRPr>
          </a:p>
          <a:p>
            <a:pPr marL="342900" indent="-342900" algn="just" eaLnBrk="0" hangingPunct="0">
              <a:lnSpc>
                <a:spcPct val="150000"/>
              </a:lnSpc>
              <a:buFont typeface="Arial" panose="020B0604020202020204" pitchFamily="34" charset="0"/>
              <a:buChar char="•"/>
              <a:defRPr/>
            </a:pPr>
            <a:r>
              <a:rPr lang="en-AU" sz="2400" dirty="0">
                <a:latin typeface="Times New Roman" panose="02020603050405020304" pitchFamily="18" charset="0"/>
                <a:ea typeface="Calibri" pitchFamily="34" charset="0"/>
                <a:cs typeface="Times New Roman" panose="02020603050405020304" pitchFamily="18" charset="0"/>
              </a:rPr>
              <a:t>The predictive accuracy of time series analysis varies tremendously from application to application.</a:t>
            </a:r>
          </a:p>
          <a:p>
            <a:pPr marL="342900" indent="-342900" algn="just" eaLnBrk="0" hangingPunct="0">
              <a:lnSpc>
                <a:spcPct val="150000"/>
              </a:lnSpc>
              <a:buFont typeface="Arial" panose="020B0604020202020204" pitchFamily="34" charset="0"/>
              <a:buChar char="•"/>
              <a:defRPr/>
            </a:pPr>
            <a:r>
              <a:rPr lang="en-AU" sz="2400" dirty="0">
                <a:latin typeface="Times New Roman" panose="02020603050405020304" pitchFamily="18" charset="0"/>
                <a:ea typeface="Calibri" pitchFamily="34" charset="0"/>
                <a:cs typeface="Times New Roman" panose="02020603050405020304" pitchFamily="18" charset="0"/>
              </a:rPr>
              <a:t> For short-term forecasts of relatively large and stable systems, it can be as accurate as more elaborate models.</a:t>
            </a:r>
          </a:p>
          <a:p>
            <a:pPr marL="342900" indent="-342900" algn="just" eaLnBrk="0" hangingPunct="0">
              <a:lnSpc>
                <a:spcPct val="150000"/>
              </a:lnSpc>
              <a:buFont typeface="Arial" panose="020B0604020202020204" pitchFamily="34" charset="0"/>
              <a:buChar char="•"/>
              <a:defRPr/>
            </a:pPr>
            <a:r>
              <a:rPr lang="en-AU" sz="2400" dirty="0">
                <a:latin typeface="Times New Roman" panose="02020603050405020304" pitchFamily="18" charset="0"/>
                <a:ea typeface="Calibri" pitchFamily="34" charset="0"/>
                <a:cs typeface="Times New Roman" panose="02020603050405020304" pitchFamily="18" charset="0"/>
              </a:rPr>
              <a:t> It is subject to extreme errors in the 10—20 year horizon required for capacity expansion planning.</a:t>
            </a:r>
            <a:endParaRPr lang="en-US" sz="2400" dirty="0">
              <a:latin typeface="Times New Roman" panose="02020603050405020304" pitchFamily="18" charset="0"/>
              <a:ea typeface="Calibri" pitchFamily="34" charset="0"/>
              <a:cs typeface="Times New Roman" panose="02020603050405020304" pitchFamily="18" charset="0"/>
            </a:endParaRPr>
          </a:p>
          <a:p>
            <a:pPr eaLnBrk="0" hangingPunct="0"/>
            <a:r>
              <a:rPr lang="en-AU" sz="2400" b="1" i="1" dirty="0">
                <a:latin typeface="Times New Roman" panose="02020603050405020304" pitchFamily="18" charset="0"/>
                <a:ea typeface="Calibri" pitchFamily="34" charset="0"/>
                <a:cs typeface="Times New Roman" panose="02020603050405020304" pitchFamily="18" charset="0"/>
              </a:rPr>
              <a:t>Advantages of extrapolation time series method:</a:t>
            </a:r>
            <a:endParaRPr lang="en-US" sz="2400" dirty="0">
              <a:latin typeface="Times New Roman" panose="02020603050405020304" pitchFamily="18" charset="0"/>
              <a:ea typeface="Calibri" pitchFamily="34" charset="0"/>
              <a:cs typeface="Times New Roman" panose="02020603050405020304" pitchFamily="18" charset="0"/>
            </a:endParaRPr>
          </a:p>
          <a:p>
            <a:pPr marL="514350" indent="-514350" eaLnBrk="0" hangingPunct="0">
              <a:lnSpc>
                <a:spcPct val="150000"/>
              </a:lnSpc>
              <a:buFont typeface="Wingdings" pitchFamily="2" charset="2"/>
              <a:buChar char="§"/>
            </a:pPr>
            <a:r>
              <a:rPr lang="en-AU" sz="2400" dirty="0">
                <a:latin typeface="Times New Roman" panose="02020603050405020304" pitchFamily="18" charset="0"/>
                <a:ea typeface="Calibri" pitchFamily="34" charset="0"/>
                <a:cs typeface="Times New Roman" panose="02020603050405020304" pitchFamily="18" charset="0"/>
              </a:rPr>
              <a:t>It is the simplest type of forecast</a:t>
            </a:r>
          </a:p>
          <a:p>
            <a:pPr marL="514350" indent="-514350" eaLnBrk="0" hangingPunct="0">
              <a:lnSpc>
                <a:spcPct val="150000"/>
              </a:lnSpc>
              <a:buFont typeface="Wingdings" pitchFamily="2" charset="2"/>
              <a:buChar char="§"/>
            </a:pPr>
            <a:r>
              <a:rPr lang="en-AU" sz="2400" dirty="0">
                <a:latin typeface="Times New Roman" panose="02020603050405020304" pitchFamily="18" charset="0"/>
                <a:ea typeface="Calibri" pitchFamily="34" charset="0"/>
                <a:cs typeface="Times New Roman" panose="02020603050405020304" pitchFamily="18" charset="0"/>
              </a:rPr>
              <a:t>It requires only access to basic electricity sales and peak statistics</a:t>
            </a:r>
          </a:p>
          <a:p>
            <a:pPr marL="514350" indent="-514350" eaLnBrk="0" hangingPunct="0">
              <a:lnSpc>
                <a:spcPct val="150000"/>
              </a:lnSpc>
              <a:buFont typeface="Wingdings" pitchFamily="2" charset="2"/>
              <a:buChar char="§"/>
            </a:pPr>
            <a:r>
              <a:rPr lang="en-AU" sz="2400" dirty="0">
                <a:latin typeface="Times New Roman" panose="02020603050405020304" pitchFamily="18" charset="0"/>
                <a:ea typeface="Calibri" pitchFamily="34" charset="0"/>
                <a:cs typeface="Times New Roman" panose="02020603050405020304" pitchFamily="18" charset="0"/>
              </a:rPr>
              <a:t>It can be developed by the use of simple statistical models</a:t>
            </a:r>
            <a:endParaRPr lang="en-US" sz="2400" dirty="0">
              <a:latin typeface="Times New Roman" panose="02020603050405020304" pitchFamily="18" charset="0"/>
              <a:ea typeface="Calibri" pitchFamily="34" charset="0"/>
              <a:cs typeface="Times New Roman" panose="02020603050405020304" pitchFamily="18" charset="0"/>
            </a:endParaRPr>
          </a:p>
          <a:p>
            <a:pPr eaLnBrk="0" hangingPunct="0"/>
            <a:endParaRPr lang="en-US" sz="2000" dirty="0">
              <a:ea typeface="Calibri" pitchFamily="34" charset="0"/>
              <a:cs typeface="Times New Roman" pitchFamily="18"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96054161-4A6B-4E63-8C44-EE703BDA66C5}" type="slidenum">
              <a:rPr lang="en-US" smtClean="0"/>
              <a:t>29</a:t>
            </a:fld>
            <a:endParaRPr lang="en-US"/>
          </a:p>
        </p:txBody>
      </p:sp>
    </p:spTree>
    <p:extLst>
      <p:ext uri="{BB962C8B-B14F-4D97-AF65-F5344CB8AC3E}">
        <p14:creationId xmlns:p14="http://schemas.microsoft.com/office/powerpoint/2010/main" val="233320411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latin typeface="Times New Roman" panose="02020603050405020304" pitchFamily="18" charset="0"/>
                <a:cs typeface="Times New Roman" panose="02020603050405020304" pitchFamily="18" charset="0"/>
              </a:rPr>
              <a:t>Time series forecasting </a:t>
            </a:r>
            <a:r>
              <a:rPr lang="en-US" sz="3200" b="1" dirty="0" smtClean="0">
                <a:latin typeface="Times New Roman" panose="02020603050405020304" pitchFamily="18" charset="0"/>
                <a:cs typeface="Times New Roman" panose="02020603050405020304" pitchFamily="18" charset="0"/>
              </a:rPr>
              <a:t>approaches</a:t>
            </a:r>
            <a:endParaRPr lang="en-US" sz="3200" dirty="0"/>
          </a:p>
        </p:txBody>
      </p:sp>
      <p:sp>
        <p:nvSpPr>
          <p:cNvPr id="3" name="Text Placeholder 2"/>
          <p:cNvSpPr>
            <a:spLocks noGrp="1"/>
          </p:cNvSpPr>
          <p:nvPr>
            <p:ph type="body" idx="1"/>
          </p:nvPr>
        </p:nvSpPr>
        <p:spPr/>
        <p:txBody>
          <a:bodyPr/>
          <a:lstStyle/>
          <a:p>
            <a:r>
              <a:rPr lang="en-US" dirty="0">
                <a:latin typeface="Times New Roman" panose="02020603050405020304" pitchFamily="18" charset="0"/>
                <a:cs typeface="Times New Roman" panose="02020603050405020304" pitchFamily="18" charset="0"/>
              </a:rPr>
              <a:t>i. Naive Approach</a:t>
            </a:r>
            <a:endParaRPr lang="en-US" altLang="en-US" b="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normAutofit fontScale="92500"/>
          </a:bodyPr>
          <a:lstStyle/>
          <a:p>
            <a:pPr algn="just">
              <a:buClr>
                <a:srgbClr val="BF0922"/>
              </a:buClr>
              <a:buFont typeface="Wingdings" pitchFamily="2" charset="2"/>
              <a:buChar char="§"/>
            </a:pPr>
            <a:r>
              <a:rPr lang="en-US" altLang="en-US" dirty="0">
                <a:latin typeface="Times New Roman" panose="02020603050405020304" pitchFamily="18" charset="0"/>
                <a:cs typeface="Times New Roman" panose="02020603050405020304" pitchFamily="18" charset="0"/>
              </a:rPr>
              <a:t>Assumes demand in next  period is the same as  demand in most recent period</a:t>
            </a:r>
          </a:p>
          <a:p>
            <a:pPr lvl="1" algn="just">
              <a:buClr>
                <a:srgbClr val="BF0922"/>
              </a:buClr>
              <a:buFont typeface="Wingdings" panose="05000000000000000000" pitchFamily="2" charset="2"/>
              <a:buChar char="u"/>
            </a:pPr>
            <a:r>
              <a:rPr lang="en-US" altLang="en-US" sz="2400" dirty="0">
                <a:latin typeface="Times New Roman" panose="02020603050405020304" pitchFamily="18" charset="0"/>
                <a:cs typeface="Times New Roman" panose="02020603050405020304" pitchFamily="18" charset="0"/>
              </a:rPr>
              <a:t>e.g., If the </a:t>
            </a:r>
            <a:r>
              <a:rPr lang="en-US" altLang="en-US" sz="2400" dirty="0" smtClean="0">
                <a:latin typeface="Times New Roman" panose="02020603050405020304" pitchFamily="18" charset="0"/>
                <a:cs typeface="Times New Roman" panose="02020603050405020304" pitchFamily="18" charset="0"/>
              </a:rPr>
              <a:t>February energy </a:t>
            </a:r>
            <a:r>
              <a:rPr lang="en-US" altLang="en-US" sz="2400" dirty="0">
                <a:latin typeface="Times New Roman" panose="02020603050405020304" pitchFamily="18" charset="0"/>
                <a:cs typeface="Times New Roman" panose="02020603050405020304" pitchFamily="18" charset="0"/>
              </a:rPr>
              <a:t>demand at </a:t>
            </a:r>
            <a:r>
              <a:rPr lang="en-US" altLang="en-US" sz="2400" dirty="0" smtClean="0">
                <a:latin typeface="Times New Roman" panose="02020603050405020304" pitchFamily="18" charset="0"/>
                <a:cs typeface="Times New Roman" panose="02020603050405020304" pitchFamily="18" charset="0"/>
              </a:rPr>
              <a:t>industry K is 1000 </a:t>
            </a:r>
            <a:r>
              <a:rPr lang="en-US" altLang="en-US" sz="2400" dirty="0">
                <a:latin typeface="Times New Roman" panose="02020603050405020304" pitchFamily="18" charset="0"/>
                <a:cs typeface="Times New Roman" panose="02020603050405020304" pitchFamily="18" charset="0"/>
              </a:rPr>
              <a:t>MW, then </a:t>
            </a:r>
            <a:r>
              <a:rPr lang="en-US" altLang="en-US" sz="2400" dirty="0" smtClean="0">
                <a:latin typeface="Times New Roman" panose="02020603050405020304" pitchFamily="18" charset="0"/>
                <a:cs typeface="Times New Roman" panose="02020603050405020304" pitchFamily="18" charset="0"/>
              </a:rPr>
              <a:t>March energy </a:t>
            </a:r>
            <a:r>
              <a:rPr lang="en-US" altLang="en-US" sz="2400" dirty="0">
                <a:latin typeface="Times New Roman" panose="02020603050405020304" pitchFamily="18" charset="0"/>
                <a:cs typeface="Times New Roman" panose="02020603050405020304" pitchFamily="18" charset="0"/>
              </a:rPr>
              <a:t>demand will be </a:t>
            </a:r>
            <a:r>
              <a:rPr lang="en-US" altLang="en-US" sz="2400" dirty="0" smtClean="0">
                <a:latin typeface="Times New Roman" panose="02020603050405020304" pitchFamily="18" charset="0"/>
                <a:cs typeface="Times New Roman" panose="02020603050405020304" pitchFamily="18" charset="0"/>
              </a:rPr>
              <a:t>1000MW, too</a:t>
            </a:r>
            <a:endParaRPr lang="en-US" altLang="en-US" dirty="0">
              <a:latin typeface="Times New Roman" panose="02020603050405020304" pitchFamily="18" charset="0"/>
              <a:cs typeface="Times New Roman" panose="02020603050405020304" pitchFamily="18" charset="0"/>
            </a:endParaRPr>
          </a:p>
          <a:p>
            <a:pPr algn="just">
              <a:buClr>
                <a:srgbClr val="BF0922"/>
              </a:buClr>
              <a:buFont typeface="Wingdings" panose="05000000000000000000" pitchFamily="2" charset="2"/>
              <a:buChar char="u"/>
            </a:pPr>
            <a:r>
              <a:rPr lang="en-US" altLang="en-US" dirty="0">
                <a:latin typeface="Times New Roman" panose="02020603050405020304" pitchFamily="18" charset="0"/>
                <a:cs typeface="Times New Roman" panose="02020603050405020304" pitchFamily="18" charset="0"/>
              </a:rPr>
              <a:t>Sometimes cost effective and efficient</a:t>
            </a:r>
          </a:p>
          <a:p>
            <a:pPr marL="0" indent="0">
              <a:buNone/>
            </a:pPr>
            <a:endParaRPr lang="en-US" dirty="0"/>
          </a:p>
        </p:txBody>
      </p:sp>
      <p:sp>
        <p:nvSpPr>
          <p:cNvPr id="5" name="Text Placeholder 4"/>
          <p:cNvSpPr>
            <a:spLocks noGrp="1"/>
          </p:cNvSpPr>
          <p:nvPr>
            <p:ph type="body" sz="quarter" idx="3"/>
          </p:nvPr>
        </p:nvSpPr>
        <p:spPr>
          <a:xfrm>
            <a:off x="4645025" y="1535112"/>
            <a:ext cx="4484166" cy="674687"/>
          </a:xfrm>
        </p:spPr>
        <p:txBody>
          <a:bodyPr>
            <a:normAutofit/>
          </a:bodyPr>
          <a:lstStyle/>
          <a:p>
            <a:r>
              <a:rPr lang="en-US" dirty="0">
                <a:latin typeface="Times New Roman" panose="02020603050405020304" pitchFamily="18" charset="0"/>
                <a:cs typeface="Times New Roman" panose="02020603050405020304" pitchFamily="18" charset="0"/>
              </a:rPr>
              <a:t>ii. Moving Average </a:t>
            </a:r>
            <a:r>
              <a:rPr lang="en-US" dirty="0" smtClean="0">
                <a:latin typeface="Times New Roman" panose="02020603050405020304" pitchFamily="18" charset="0"/>
                <a:cs typeface="Times New Roman" panose="02020603050405020304" pitchFamily="18" charset="0"/>
              </a:rPr>
              <a:t>Method(MA)</a:t>
            </a:r>
            <a:endParaRPr lang="en-US" dirty="0"/>
          </a:p>
        </p:txBody>
      </p:sp>
      <p:sp>
        <p:nvSpPr>
          <p:cNvPr id="6" name="Content Placeholder 5"/>
          <p:cNvSpPr>
            <a:spLocks noGrp="1"/>
          </p:cNvSpPr>
          <p:nvPr>
            <p:ph sz="quarter" idx="4"/>
          </p:nvPr>
        </p:nvSpPr>
        <p:spPr>
          <a:xfrm>
            <a:off x="4645025" y="2133600"/>
            <a:ext cx="4422775" cy="3992563"/>
          </a:xfrm>
        </p:spPr>
        <p:txBody>
          <a:bodyPr>
            <a:normAutofit/>
          </a:bodyPr>
          <a:lstStyle/>
          <a:p>
            <a:pPr defTabSz="911225">
              <a:buClr>
                <a:srgbClr val="BF0922"/>
              </a:buClr>
              <a:buFont typeface="Wingdings" pitchFamily="2" charset="2"/>
              <a:buChar char="§"/>
              <a:tabLst>
                <a:tab pos="7597775" algn="ctr"/>
              </a:tabLst>
            </a:pPr>
            <a:r>
              <a:rPr lang="en-US" altLang="en-US" dirty="0">
                <a:latin typeface="Times New Roman" panose="02020603050405020304" pitchFamily="18" charset="0"/>
                <a:cs typeface="Times New Roman" panose="02020603050405020304" pitchFamily="18" charset="0"/>
              </a:rPr>
              <a:t>MA is a series of arithmetic means </a:t>
            </a:r>
          </a:p>
          <a:p>
            <a:pPr defTabSz="911225">
              <a:buClr>
                <a:srgbClr val="BF0922"/>
              </a:buClr>
              <a:buFont typeface="Wingdings" pitchFamily="2" charset="2"/>
              <a:buChar char="§"/>
              <a:tabLst>
                <a:tab pos="7597775" algn="ctr"/>
              </a:tabLst>
            </a:pPr>
            <a:r>
              <a:rPr lang="en-US" altLang="en-US" dirty="0" smtClean="0">
                <a:latin typeface="Times New Roman" panose="02020603050405020304" pitchFamily="18" charset="0"/>
                <a:cs typeface="Times New Roman" panose="02020603050405020304" pitchFamily="18" charset="0"/>
              </a:rPr>
              <a:t>Demands for next period is given by;</a:t>
            </a:r>
            <a:endParaRPr lang="en-US" altLang="en-US" dirty="0">
              <a:latin typeface="Times New Roman" panose="02020603050405020304" pitchFamily="18" charset="0"/>
              <a:cs typeface="Times New Roman" panose="02020603050405020304" pitchFamily="18" charset="0"/>
            </a:endParaRPr>
          </a:p>
        </p:txBody>
      </p:sp>
      <p:grpSp>
        <p:nvGrpSpPr>
          <p:cNvPr id="7" name="Group 4"/>
          <p:cNvGrpSpPr>
            <a:grpSpLocks/>
          </p:cNvGrpSpPr>
          <p:nvPr/>
        </p:nvGrpSpPr>
        <p:grpSpPr bwMode="auto">
          <a:xfrm>
            <a:off x="4659834" y="3810000"/>
            <a:ext cx="4484166" cy="1076789"/>
            <a:chOff x="2576" y="2445"/>
            <a:chExt cx="6491" cy="1090"/>
          </a:xfrm>
        </p:grpSpPr>
        <p:sp>
          <p:nvSpPr>
            <p:cNvPr id="8" name="Rectangle 5"/>
            <p:cNvSpPr>
              <a:spLocks noChangeArrowheads="1"/>
            </p:cNvSpPr>
            <p:nvPr/>
          </p:nvSpPr>
          <p:spPr bwMode="auto">
            <a:xfrm>
              <a:off x="2576" y="2755"/>
              <a:ext cx="2720"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1800" b="0" dirty="0">
                  <a:latin typeface="Times New Roman" panose="02020603050405020304" pitchFamily="18" charset="0"/>
                  <a:cs typeface="Times New Roman" panose="02020603050405020304" pitchFamily="18" charset="0"/>
                </a:rPr>
                <a:t>Moving average =</a:t>
              </a:r>
            </a:p>
          </p:txBody>
        </p:sp>
        <p:grpSp>
          <p:nvGrpSpPr>
            <p:cNvPr id="9" name="Group 6"/>
            <p:cNvGrpSpPr>
              <a:grpSpLocks/>
            </p:cNvGrpSpPr>
            <p:nvPr/>
          </p:nvGrpSpPr>
          <p:grpSpPr bwMode="auto">
            <a:xfrm>
              <a:off x="4876" y="2445"/>
              <a:ext cx="4191" cy="1090"/>
              <a:chOff x="5172" y="2117"/>
              <a:chExt cx="4191" cy="1090"/>
            </a:xfrm>
          </p:grpSpPr>
          <p:sp>
            <p:nvSpPr>
              <p:cNvPr id="10" name="Rectangle 7"/>
              <p:cNvSpPr>
                <a:spLocks noChangeArrowheads="1"/>
              </p:cNvSpPr>
              <p:nvPr/>
            </p:nvSpPr>
            <p:spPr bwMode="auto">
              <a:xfrm>
                <a:off x="5172" y="2117"/>
                <a:ext cx="4191" cy="1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00000"/>
                  </a:lnSpc>
                  <a:spcAft>
                    <a:spcPct val="0"/>
                  </a:spcAft>
                  <a:buFontTx/>
                  <a:buNone/>
                </a:pPr>
                <a:r>
                  <a:rPr lang="en-US" altLang="en-US" sz="2000" b="0" dirty="0">
                    <a:latin typeface="Times New Roman" panose="02020603050405020304" pitchFamily="18" charset="0"/>
                    <a:cs typeface="Times New Roman" panose="02020603050405020304" pitchFamily="18" charset="0"/>
                  </a:rPr>
                  <a:t>                                                           ∑ </a:t>
                </a:r>
                <a:r>
                  <a:rPr lang="en-US" altLang="en-US" sz="1600" b="0" dirty="0">
                    <a:latin typeface="Times New Roman" panose="02020603050405020304" pitchFamily="18" charset="0"/>
                    <a:cs typeface="Times New Roman" panose="02020603050405020304" pitchFamily="18" charset="0"/>
                  </a:rPr>
                  <a:t>demand in previous </a:t>
                </a:r>
                <a:r>
                  <a:rPr lang="en-US" altLang="en-US" sz="1600" b="0" i="1" dirty="0">
                    <a:latin typeface="Times New Roman" panose="02020603050405020304" pitchFamily="18" charset="0"/>
                    <a:cs typeface="Times New Roman" panose="02020603050405020304" pitchFamily="18" charset="0"/>
                  </a:rPr>
                  <a:t>n</a:t>
                </a:r>
                <a:r>
                  <a:rPr lang="en-US" altLang="en-US" sz="1600" b="0" dirty="0">
                    <a:latin typeface="Times New Roman" panose="02020603050405020304" pitchFamily="18" charset="0"/>
                    <a:cs typeface="Times New Roman" panose="02020603050405020304" pitchFamily="18" charset="0"/>
                  </a:rPr>
                  <a:t> periods</a:t>
                </a:r>
              </a:p>
              <a:p>
                <a:pPr algn="ctr">
                  <a:lnSpc>
                    <a:spcPct val="100000"/>
                  </a:lnSpc>
                  <a:spcAft>
                    <a:spcPct val="0"/>
                  </a:spcAft>
                  <a:buFontTx/>
                  <a:buNone/>
                </a:pPr>
                <a:r>
                  <a:rPr lang="en-US" altLang="en-US" sz="2400" i="1" dirty="0">
                    <a:latin typeface="Times New Roman" panose="02020603050405020304" pitchFamily="18" charset="0"/>
                    <a:cs typeface="Times New Roman" panose="02020603050405020304" pitchFamily="18" charset="0"/>
                  </a:rPr>
                  <a:t>             n</a:t>
                </a:r>
              </a:p>
            </p:txBody>
          </p:sp>
          <p:sp>
            <p:nvSpPr>
              <p:cNvPr id="11" name="Line 8"/>
              <p:cNvSpPr>
                <a:spLocks noChangeShapeType="1"/>
              </p:cNvSpPr>
              <p:nvPr/>
            </p:nvSpPr>
            <p:spPr bwMode="auto">
              <a:xfrm>
                <a:off x="6054" y="2817"/>
                <a:ext cx="2936"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sp>
        <p:nvSpPr>
          <p:cNvPr id="12" name="Footer Placeholder 11"/>
          <p:cNvSpPr>
            <a:spLocks noGrp="1"/>
          </p:cNvSpPr>
          <p:nvPr>
            <p:ph type="ftr" sz="quarter" idx="11"/>
          </p:nvPr>
        </p:nvSpPr>
        <p:spPr/>
        <p:txBody>
          <a:bodyPr/>
          <a:lstStyle/>
          <a:p>
            <a:r>
              <a:rPr lang="en-US" smtClean="0"/>
              <a:t>Presenter: Dr.Teshome Goa</a:t>
            </a:r>
            <a:endParaRPr lang="en-US"/>
          </a:p>
        </p:txBody>
      </p:sp>
      <p:sp>
        <p:nvSpPr>
          <p:cNvPr id="13" name="Slide Number Placeholder 12"/>
          <p:cNvSpPr>
            <a:spLocks noGrp="1"/>
          </p:cNvSpPr>
          <p:nvPr>
            <p:ph type="sldNum" sz="quarter" idx="12"/>
          </p:nvPr>
        </p:nvSpPr>
        <p:spPr/>
        <p:txBody>
          <a:bodyPr/>
          <a:lstStyle/>
          <a:p>
            <a:fld id="{96054161-4A6B-4E63-8C44-EE703BDA66C5}" type="slidenum">
              <a:rPr lang="en-US" smtClean="0"/>
              <a:t>30</a:t>
            </a:fld>
            <a:endParaRPr lang="en-US"/>
          </a:p>
        </p:txBody>
      </p:sp>
    </p:spTree>
    <p:extLst>
      <p:ext uri="{BB962C8B-B14F-4D97-AF65-F5344CB8AC3E}">
        <p14:creationId xmlns:p14="http://schemas.microsoft.com/office/powerpoint/2010/main" val="896709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258" name="Group 2"/>
          <p:cNvGrpSpPr>
            <a:grpSpLocks/>
          </p:cNvGrpSpPr>
          <p:nvPr/>
        </p:nvGrpSpPr>
        <p:grpSpPr bwMode="auto">
          <a:xfrm>
            <a:off x="609600" y="1371600"/>
            <a:ext cx="8458200" cy="4800600"/>
            <a:chOff x="534" y="1083"/>
            <a:chExt cx="4685" cy="2266"/>
          </a:xfrm>
        </p:grpSpPr>
        <p:sp>
          <p:nvSpPr>
            <p:cNvPr id="46092" name="Rectangle 3"/>
            <p:cNvSpPr>
              <a:spLocks noChangeArrowheads="1"/>
            </p:cNvSpPr>
            <p:nvPr/>
          </p:nvSpPr>
          <p:spPr bwMode="auto">
            <a:xfrm>
              <a:off x="534" y="1681"/>
              <a:ext cx="4685" cy="16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Aft>
                  <a:spcPct val="40000"/>
                </a:spcAft>
                <a:buChar char="•"/>
                <a:tabLst>
                  <a:tab pos="2768600" algn="r"/>
                  <a:tab pos="4000500" algn="l"/>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2768600" algn="r"/>
                  <a:tab pos="4000500" algn="l"/>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2768600" algn="r"/>
                  <a:tab pos="4000500" algn="l"/>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2768600" algn="r"/>
                  <a:tab pos="4000500" algn="l"/>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2768600" algn="r"/>
                  <a:tab pos="4000500" algn="l"/>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2768600" algn="r"/>
                  <a:tab pos="4000500" algn="l"/>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2768600" algn="r"/>
                  <a:tab pos="4000500" algn="l"/>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2768600" algn="r"/>
                  <a:tab pos="4000500" algn="l"/>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2768600" algn="r"/>
                  <a:tab pos="4000500" algn="l"/>
                </a:tabLst>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400"/>
                <a:t>January	10	</a:t>
              </a:r>
            </a:p>
            <a:p>
              <a:pPr>
                <a:lnSpc>
                  <a:spcPct val="100000"/>
                </a:lnSpc>
                <a:spcAft>
                  <a:spcPct val="0"/>
                </a:spcAft>
                <a:buFontTx/>
                <a:buNone/>
              </a:pPr>
              <a:r>
                <a:rPr lang="en-US" altLang="en-US" sz="2400"/>
                <a:t>February	12	</a:t>
              </a:r>
            </a:p>
            <a:p>
              <a:pPr>
                <a:lnSpc>
                  <a:spcPct val="100000"/>
                </a:lnSpc>
                <a:spcAft>
                  <a:spcPct val="0"/>
                </a:spcAft>
                <a:buFontTx/>
                <a:buNone/>
              </a:pPr>
              <a:r>
                <a:rPr lang="en-US" altLang="en-US" sz="2400"/>
                <a:t>March	13	</a:t>
              </a:r>
            </a:p>
            <a:p>
              <a:pPr>
                <a:lnSpc>
                  <a:spcPct val="100000"/>
                </a:lnSpc>
                <a:spcAft>
                  <a:spcPct val="0"/>
                </a:spcAft>
                <a:buFontTx/>
                <a:buNone/>
              </a:pPr>
              <a:r>
                <a:rPr lang="en-US" altLang="en-US" sz="2400"/>
                <a:t>April	16	</a:t>
              </a:r>
            </a:p>
            <a:p>
              <a:pPr>
                <a:lnSpc>
                  <a:spcPct val="100000"/>
                </a:lnSpc>
                <a:spcAft>
                  <a:spcPct val="0"/>
                </a:spcAft>
                <a:buFontTx/>
                <a:buNone/>
              </a:pPr>
              <a:r>
                <a:rPr lang="en-US" altLang="en-US" sz="2400"/>
                <a:t>May	19	</a:t>
              </a:r>
            </a:p>
            <a:p>
              <a:pPr>
                <a:lnSpc>
                  <a:spcPct val="100000"/>
                </a:lnSpc>
                <a:spcAft>
                  <a:spcPct val="0"/>
                </a:spcAft>
                <a:buFontTx/>
                <a:buNone/>
              </a:pPr>
              <a:r>
                <a:rPr lang="en-US" altLang="en-US" sz="2400"/>
                <a:t>June	23	</a:t>
              </a:r>
            </a:p>
            <a:p>
              <a:pPr>
                <a:lnSpc>
                  <a:spcPct val="100000"/>
                </a:lnSpc>
                <a:spcAft>
                  <a:spcPct val="0"/>
                </a:spcAft>
                <a:buFontTx/>
                <a:buNone/>
              </a:pPr>
              <a:r>
                <a:rPr lang="en-US" altLang="en-US" sz="2400"/>
                <a:t>July	26	</a:t>
              </a:r>
              <a:endParaRPr lang="en-US" altLang="en-US" sz="2400" baseline="-25000"/>
            </a:p>
          </p:txBody>
        </p:sp>
        <p:sp>
          <p:nvSpPr>
            <p:cNvPr id="46093" name="Rectangle 4"/>
            <p:cNvSpPr>
              <a:spLocks noChangeArrowheads="1"/>
            </p:cNvSpPr>
            <p:nvPr/>
          </p:nvSpPr>
          <p:spPr bwMode="auto">
            <a:xfrm>
              <a:off x="544" y="1083"/>
              <a:ext cx="4123" cy="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tabLst>
                  <a:tab pos="571500" algn="ctr"/>
                  <a:tab pos="2578100" algn="ctr"/>
                  <a:tab pos="5524500" algn="ctr"/>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571500" algn="ctr"/>
                  <a:tab pos="2578100" algn="ctr"/>
                  <a:tab pos="5524500" algn="ctr"/>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571500" algn="ctr"/>
                  <a:tab pos="2578100" algn="ctr"/>
                  <a:tab pos="5524500" algn="ctr"/>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571500" algn="ctr"/>
                  <a:tab pos="2578100" algn="ctr"/>
                  <a:tab pos="5524500" algn="ctr"/>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571500" algn="ctr"/>
                  <a:tab pos="2578100" algn="ctr"/>
                  <a:tab pos="5524500" algn="ctr"/>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571500" algn="ctr"/>
                  <a:tab pos="2578100" algn="ctr"/>
                  <a:tab pos="5524500" algn="ctr"/>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571500" algn="ctr"/>
                  <a:tab pos="2578100" algn="ctr"/>
                  <a:tab pos="5524500" algn="ctr"/>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571500" algn="ctr"/>
                  <a:tab pos="2578100" algn="ctr"/>
                  <a:tab pos="5524500" algn="ctr"/>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571500" algn="ctr"/>
                  <a:tab pos="2578100" algn="ctr"/>
                  <a:tab pos="5524500" algn="ctr"/>
                </a:tabLst>
                <a:defRPr sz="2000" b="1">
                  <a:solidFill>
                    <a:schemeClr val="tx1"/>
                  </a:solidFill>
                  <a:latin typeface="Arial" panose="020B0604020202020204" pitchFamily="34" charset="0"/>
                  <a:ea typeface="ＭＳ Ｐゴシック" panose="020B0600070205080204" pitchFamily="34" charset="-128"/>
                </a:defRPr>
              </a:lvl9pPr>
            </a:lstStyle>
            <a:p>
              <a:pPr>
                <a:lnSpc>
                  <a:spcPct val="85000"/>
                </a:lnSpc>
                <a:spcAft>
                  <a:spcPct val="0"/>
                </a:spcAft>
                <a:buFontTx/>
                <a:buNone/>
              </a:pPr>
              <a:r>
                <a:rPr lang="en-US" altLang="en-US" sz="2400" dirty="0"/>
                <a:t>		</a:t>
              </a:r>
              <a:r>
                <a:rPr lang="en-US" altLang="en-US" sz="2400" b="0" dirty="0">
                  <a:latin typeface="Times New Roman" pitchFamily="18" charset="0"/>
                  <a:cs typeface="Times New Roman" pitchFamily="18" charset="0"/>
                </a:rPr>
                <a:t>Actual	3-Month</a:t>
              </a:r>
            </a:p>
            <a:p>
              <a:pPr>
                <a:lnSpc>
                  <a:spcPct val="85000"/>
                </a:lnSpc>
                <a:spcAft>
                  <a:spcPct val="0"/>
                </a:spcAft>
                <a:buFontTx/>
                <a:buNone/>
              </a:pPr>
              <a:r>
                <a:rPr lang="en-US" altLang="en-US" sz="2400" b="0" dirty="0">
                  <a:latin typeface="Times New Roman" pitchFamily="18" charset="0"/>
                  <a:cs typeface="Times New Roman" pitchFamily="18" charset="0"/>
                </a:rPr>
                <a:t>	Month	demand	Moving Average</a:t>
              </a:r>
            </a:p>
          </p:txBody>
        </p:sp>
        <p:sp>
          <p:nvSpPr>
            <p:cNvPr id="46094" name="Line 5"/>
            <p:cNvSpPr>
              <a:spLocks noChangeShapeType="1"/>
            </p:cNvSpPr>
            <p:nvPr/>
          </p:nvSpPr>
          <p:spPr bwMode="auto">
            <a:xfrm>
              <a:off x="544" y="1672"/>
              <a:ext cx="466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6095" name="Line 6"/>
            <p:cNvSpPr>
              <a:spLocks noChangeShapeType="1"/>
            </p:cNvSpPr>
            <p:nvPr/>
          </p:nvSpPr>
          <p:spPr bwMode="auto">
            <a:xfrm>
              <a:off x="544" y="1672"/>
              <a:ext cx="466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96263" name="Rectangle 7"/>
          <p:cNvSpPr>
            <a:spLocks noChangeArrowheads="1"/>
          </p:cNvSpPr>
          <p:nvPr/>
        </p:nvSpPr>
        <p:spPr bwMode="auto">
          <a:xfrm>
            <a:off x="863600" y="2654301"/>
            <a:ext cx="7610475"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Aft>
                <a:spcPct val="40000"/>
              </a:spcAft>
              <a:buChar char="•"/>
              <a:tabLst>
                <a:tab pos="2768600" algn="r"/>
                <a:tab pos="4000500" algn="l"/>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2768600" algn="r"/>
                <a:tab pos="4000500" algn="l"/>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2768600" algn="r"/>
                <a:tab pos="4000500" algn="l"/>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2768600" algn="r"/>
                <a:tab pos="4000500" algn="l"/>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2768600" algn="r"/>
                <a:tab pos="4000500" algn="l"/>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2768600" algn="r"/>
                <a:tab pos="4000500" algn="l"/>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2768600" algn="r"/>
                <a:tab pos="4000500" algn="l"/>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2768600" algn="r"/>
                <a:tab pos="4000500" algn="l"/>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2768600" algn="r"/>
                <a:tab pos="4000500" algn="l"/>
              </a:tabLst>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400" dirty="0"/>
              <a:t>		</a:t>
            </a:r>
          </a:p>
          <a:p>
            <a:pPr>
              <a:lnSpc>
                <a:spcPct val="100000"/>
              </a:lnSpc>
              <a:spcAft>
                <a:spcPct val="0"/>
              </a:spcAft>
              <a:buFontTx/>
              <a:buNone/>
            </a:pPr>
            <a:r>
              <a:rPr lang="en-US" altLang="en-US" sz="2400" dirty="0"/>
              <a:t>		</a:t>
            </a:r>
          </a:p>
          <a:p>
            <a:pPr>
              <a:lnSpc>
                <a:spcPct val="100000"/>
              </a:lnSpc>
              <a:spcAft>
                <a:spcPct val="0"/>
              </a:spcAft>
              <a:buFontTx/>
              <a:buNone/>
            </a:pPr>
            <a:r>
              <a:rPr lang="en-US" altLang="en-US" sz="2400" dirty="0"/>
              <a:t>		</a:t>
            </a:r>
          </a:p>
          <a:p>
            <a:pPr>
              <a:lnSpc>
                <a:spcPct val="100000"/>
              </a:lnSpc>
              <a:spcAft>
                <a:spcPct val="0"/>
              </a:spcAft>
              <a:buFontTx/>
              <a:buNone/>
            </a:pPr>
            <a:r>
              <a:rPr lang="en-US" altLang="en-US" sz="2400" dirty="0"/>
              <a:t>		</a:t>
            </a:r>
          </a:p>
          <a:p>
            <a:pPr>
              <a:lnSpc>
                <a:spcPct val="100000"/>
              </a:lnSpc>
              <a:spcAft>
                <a:spcPct val="0"/>
              </a:spcAft>
              <a:buFontTx/>
              <a:buNone/>
            </a:pPr>
            <a:r>
              <a:rPr lang="en-US" altLang="en-US" sz="2400" dirty="0"/>
              <a:t>		(12 + 13 + 16)/3 = 13 </a:t>
            </a:r>
            <a:r>
              <a:rPr lang="en-US" altLang="en-US" sz="2400" baseline="30000" dirty="0"/>
              <a:t>2</a:t>
            </a:r>
            <a:r>
              <a:rPr lang="en-US" altLang="en-US" sz="2400" dirty="0"/>
              <a:t>/</a:t>
            </a:r>
            <a:r>
              <a:rPr lang="en-US" altLang="en-US" sz="2400" baseline="-25000" dirty="0"/>
              <a:t>3</a:t>
            </a:r>
            <a:endParaRPr lang="en-US" altLang="en-US" sz="2400" dirty="0"/>
          </a:p>
          <a:p>
            <a:pPr>
              <a:lnSpc>
                <a:spcPct val="100000"/>
              </a:lnSpc>
              <a:spcAft>
                <a:spcPct val="0"/>
              </a:spcAft>
              <a:buFontTx/>
              <a:buNone/>
            </a:pPr>
            <a:r>
              <a:rPr lang="en-US" altLang="en-US" sz="2400" dirty="0"/>
              <a:t>		(13 + 16 + 19)/3 = 16</a:t>
            </a:r>
          </a:p>
          <a:p>
            <a:pPr>
              <a:lnSpc>
                <a:spcPct val="100000"/>
              </a:lnSpc>
              <a:spcAft>
                <a:spcPct val="0"/>
              </a:spcAft>
              <a:buFontTx/>
              <a:buNone/>
            </a:pPr>
            <a:r>
              <a:rPr lang="en-US" altLang="en-US" sz="2400" dirty="0"/>
              <a:t>		(16 + 19 + 23)/3 = 19 </a:t>
            </a:r>
            <a:r>
              <a:rPr lang="en-US" altLang="en-US" sz="2400" baseline="30000" dirty="0"/>
              <a:t>1</a:t>
            </a:r>
            <a:r>
              <a:rPr lang="en-US" altLang="en-US" sz="2400" dirty="0"/>
              <a:t>/</a:t>
            </a:r>
            <a:r>
              <a:rPr lang="en-US" altLang="en-US" sz="2400" baseline="-25000" dirty="0"/>
              <a:t>3</a:t>
            </a:r>
          </a:p>
        </p:txBody>
      </p:sp>
      <p:sp>
        <p:nvSpPr>
          <p:cNvPr id="96264" name="Rectangle 8"/>
          <p:cNvSpPr>
            <a:spLocks noGrp="1" noChangeArrowheads="1"/>
          </p:cNvSpPr>
          <p:nvPr>
            <p:ph type="title"/>
          </p:nvPr>
        </p:nvSpPr>
        <p:spPr>
          <a:xfrm>
            <a:off x="685800" y="434975"/>
            <a:ext cx="7772400" cy="901700"/>
          </a:xfrm>
          <a:extLst>
            <a:ext uri="{909E8E84-426E-40DD-AFC4-6F175D3DCCD1}">
              <a14:hiddenFill xmlns:a14="http://schemas.microsoft.com/office/drawing/2010/main">
                <a:solidFill>
                  <a:srgbClr val="2FFF74"/>
                </a:solidFill>
              </a14:hiddenFill>
            </a:ext>
          </a:extLst>
        </p:spPr>
        <p:txBody>
          <a:bodyPr>
            <a:normAutofit/>
          </a:bodyPr>
          <a:lstStyle/>
          <a:p>
            <a:pPr eaLnBrk="1" hangingPunct="1">
              <a:defRPr/>
            </a:pPr>
            <a:r>
              <a:rPr lang="en-US" sz="3200" dirty="0" smtClean="0">
                <a:latin typeface="Times New Roman" panose="02020603050405020304" pitchFamily="18" charset="0"/>
                <a:cs typeface="Times New Roman" panose="02020603050405020304" pitchFamily="18" charset="0"/>
              </a:rPr>
              <a:t>Example</a:t>
            </a:r>
            <a:endParaRPr lang="en-US" sz="3200" dirty="0">
              <a:latin typeface="Times New Roman" panose="02020603050405020304" pitchFamily="18" charset="0"/>
              <a:cs typeface="Times New Roman" panose="02020603050405020304" pitchFamily="18" charset="0"/>
            </a:endParaRPr>
          </a:p>
        </p:txBody>
      </p:sp>
      <p:grpSp>
        <p:nvGrpSpPr>
          <p:cNvPr id="96265" name="Group 9"/>
          <p:cNvGrpSpPr>
            <a:grpSpLocks/>
          </p:cNvGrpSpPr>
          <p:nvPr/>
        </p:nvGrpSpPr>
        <p:grpSpPr bwMode="auto">
          <a:xfrm>
            <a:off x="830262" y="2882901"/>
            <a:ext cx="7437439" cy="1314450"/>
            <a:chOff x="523" y="1816"/>
            <a:chExt cx="4685" cy="828"/>
          </a:xfrm>
        </p:grpSpPr>
        <p:sp>
          <p:nvSpPr>
            <p:cNvPr id="96266" name="Rectangle 10"/>
            <p:cNvSpPr>
              <a:spLocks noChangeArrowheads="1"/>
            </p:cNvSpPr>
            <p:nvPr/>
          </p:nvSpPr>
          <p:spPr bwMode="auto">
            <a:xfrm>
              <a:off x="523" y="1888"/>
              <a:ext cx="4685" cy="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tabLst>
                  <a:tab pos="2768600" algn="r"/>
                  <a:tab pos="4000500" algn="l"/>
                </a:tabLst>
                <a:defRPr/>
              </a:pPr>
              <a:r>
                <a:rPr lang="en-US" b="1" dirty="0">
                  <a:latin typeface="Arial" charset="0"/>
                  <a:ea typeface="ＭＳ Ｐゴシック" charset="-128"/>
                </a:rPr>
                <a:t>		</a:t>
              </a:r>
            </a:p>
            <a:p>
              <a:pPr>
                <a:tabLst>
                  <a:tab pos="2768600" algn="r"/>
                  <a:tab pos="4000500" algn="l"/>
                </a:tabLst>
                <a:defRPr/>
              </a:pPr>
              <a:r>
                <a:rPr lang="en-US" b="1" dirty="0">
                  <a:latin typeface="Arial" charset="0"/>
                  <a:ea typeface="ＭＳ Ｐゴシック" charset="-128"/>
                </a:rPr>
                <a:t>		</a:t>
              </a:r>
            </a:p>
            <a:p>
              <a:pPr>
                <a:tabLst>
                  <a:tab pos="2768600" algn="r"/>
                  <a:tab pos="4000500" algn="l"/>
                </a:tabLst>
                <a:defRPr/>
              </a:pPr>
              <a:r>
                <a:rPr lang="en-US" b="1" dirty="0">
                  <a:latin typeface="Arial" charset="0"/>
                  <a:ea typeface="ＭＳ Ｐゴシック" charset="-128"/>
                </a:rPr>
                <a:t>		</a:t>
              </a:r>
            </a:p>
            <a:p>
              <a:pPr>
                <a:tabLst>
                  <a:tab pos="2768600" algn="r"/>
                  <a:tab pos="4000500" algn="l"/>
                </a:tabLst>
                <a:defRPr/>
              </a:pPr>
              <a:r>
                <a:rPr lang="en-US" b="1" dirty="0">
                  <a:latin typeface="Arial" charset="0"/>
                  <a:ea typeface="ＭＳ Ｐゴシック" charset="-128"/>
                </a:rPr>
                <a:t>		(</a:t>
              </a:r>
              <a:r>
                <a:rPr lang="en-US" b="1" dirty="0">
                  <a:solidFill>
                    <a:srgbClr val="175097"/>
                  </a:solidFill>
                  <a:effectLst>
                    <a:outerShdw blurRad="38100" dist="38100" dir="2700000" algn="tl">
                      <a:srgbClr val="C0C0C0"/>
                    </a:outerShdw>
                  </a:effectLst>
                  <a:latin typeface="Arial" charset="0"/>
                  <a:ea typeface="ＭＳ Ｐゴシック" charset="-128"/>
                </a:rPr>
                <a:t>10</a:t>
              </a:r>
              <a:r>
                <a:rPr lang="en-US" b="1" dirty="0">
                  <a:latin typeface="Arial" charset="0"/>
                  <a:ea typeface="ＭＳ Ｐゴシック" charset="-128"/>
                </a:rPr>
                <a:t> + </a:t>
              </a:r>
              <a:r>
                <a:rPr lang="en-US" b="1" dirty="0">
                  <a:solidFill>
                    <a:srgbClr val="24BDB2"/>
                  </a:solidFill>
                  <a:effectLst>
                    <a:outerShdw blurRad="38100" dist="38100" dir="2700000" algn="tl">
                      <a:srgbClr val="C0C0C0"/>
                    </a:outerShdw>
                  </a:effectLst>
                  <a:latin typeface="Arial" charset="0"/>
                  <a:ea typeface="ＭＳ Ｐゴシック" charset="-128"/>
                </a:rPr>
                <a:t>12</a:t>
              </a:r>
              <a:r>
                <a:rPr lang="en-US" b="1" dirty="0">
                  <a:latin typeface="Arial" charset="0"/>
                  <a:ea typeface="ＭＳ Ｐゴシック" charset="-128"/>
                </a:rPr>
                <a:t> + </a:t>
              </a:r>
              <a:r>
                <a:rPr lang="en-US" b="1" dirty="0">
                  <a:solidFill>
                    <a:srgbClr val="BF0922"/>
                  </a:solidFill>
                  <a:effectLst>
                    <a:outerShdw blurRad="38100" dist="38100" dir="2700000" algn="tl">
                      <a:srgbClr val="C0C0C0"/>
                    </a:outerShdw>
                  </a:effectLst>
                  <a:latin typeface="Arial" charset="0"/>
                  <a:ea typeface="ＭＳ Ｐゴシック" charset="-128"/>
                </a:rPr>
                <a:t>13</a:t>
              </a:r>
              <a:r>
                <a:rPr lang="en-US" b="1" dirty="0">
                  <a:latin typeface="Arial" charset="0"/>
                  <a:ea typeface="ＭＳ Ｐゴシック" charset="-128"/>
                </a:rPr>
                <a:t>)/3 = 11 </a:t>
              </a:r>
              <a:r>
                <a:rPr lang="en-US" b="1" baseline="30000" dirty="0">
                  <a:latin typeface="Arial" charset="0"/>
                  <a:ea typeface="ＭＳ Ｐゴシック" charset="-128"/>
                </a:rPr>
                <a:t>2</a:t>
              </a:r>
              <a:r>
                <a:rPr lang="en-US" b="1" dirty="0">
                  <a:latin typeface="Arial" charset="0"/>
                  <a:ea typeface="ＭＳ Ｐゴシック" charset="-128"/>
                </a:rPr>
                <a:t>/</a:t>
              </a:r>
              <a:r>
                <a:rPr lang="en-US" b="1" baseline="-25000" dirty="0">
                  <a:latin typeface="Arial" charset="0"/>
                  <a:ea typeface="ＭＳ Ｐゴシック" charset="-128"/>
                </a:rPr>
                <a:t>3</a:t>
              </a:r>
            </a:p>
          </p:txBody>
        </p:sp>
        <p:grpSp>
          <p:nvGrpSpPr>
            <p:cNvPr id="46088" name="Group 11"/>
            <p:cNvGrpSpPr>
              <a:grpSpLocks/>
            </p:cNvGrpSpPr>
            <p:nvPr/>
          </p:nvGrpSpPr>
          <p:grpSpPr bwMode="auto">
            <a:xfrm>
              <a:off x="2376" y="1816"/>
              <a:ext cx="1733" cy="616"/>
              <a:chOff x="2376" y="1816"/>
              <a:chExt cx="1733" cy="616"/>
            </a:xfrm>
          </p:grpSpPr>
          <p:sp>
            <p:nvSpPr>
              <p:cNvPr id="46089" name="Freeform 12"/>
              <p:cNvSpPr>
                <a:spLocks/>
              </p:cNvSpPr>
              <p:nvPr/>
            </p:nvSpPr>
            <p:spPr bwMode="auto">
              <a:xfrm>
                <a:off x="2376" y="1816"/>
                <a:ext cx="880" cy="584"/>
              </a:xfrm>
              <a:custGeom>
                <a:avLst/>
                <a:gdLst>
                  <a:gd name="T0" fmla="*/ 0 w 880"/>
                  <a:gd name="T1" fmla="*/ 0 h 584"/>
                  <a:gd name="T2" fmla="*/ 360 w 880"/>
                  <a:gd name="T3" fmla="*/ 0 h 584"/>
                  <a:gd name="T4" fmla="*/ 880 w 880"/>
                  <a:gd name="T5" fmla="*/ 584 h 584"/>
                  <a:gd name="T6" fmla="*/ 0 60000 65536"/>
                  <a:gd name="T7" fmla="*/ 0 60000 65536"/>
                  <a:gd name="T8" fmla="*/ 0 60000 65536"/>
                </a:gdLst>
                <a:ahLst/>
                <a:cxnLst>
                  <a:cxn ang="T6">
                    <a:pos x="T0" y="T1"/>
                  </a:cxn>
                  <a:cxn ang="T7">
                    <a:pos x="T2" y="T3"/>
                  </a:cxn>
                  <a:cxn ang="T8">
                    <a:pos x="T4" y="T5"/>
                  </a:cxn>
                </a:cxnLst>
                <a:rect l="0" t="0" r="r" b="b"/>
                <a:pathLst>
                  <a:path w="880" h="584">
                    <a:moveTo>
                      <a:pt x="0" y="0"/>
                    </a:moveTo>
                    <a:lnTo>
                      <a:pt x="360" y="0"/>
                    </a:lnTo>
                    <a:lnTo>
                      <a:pt x="880" y="584"/>
                    </a:lnTo>
                  </a:path>
                </a:pathLst>
              </a:custGeom>
              <a:noFill/>
              <a:ln w="57150" cmpd="sng">
                <a:solidFill>
                  <a:schemeClr val="tx1"/>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6090" name="Freeform 13"/>
              <p:cNvSpPr>
                <a:spLocks/>
              </p:cNvSpPr>
              <p:nvPr/>
            </p:nvSpPr>
            <p:spPr bwMode="auto">
              <a:xfrm>
                <a:off x="2387" y="2056"/>
                <a:ext cx="1258" cy="355"/>
              </a:xfrm>
              <a:custGeom>
                <a:avLst/>
                <a:gdLst>
                  <a:gd name="T0" fmla="*/ 0 w 1258"/>
                  <a:gd name="T1" fmla="*/ 0 h 355"/>
                  <a:gd name="T2" fmla="*/ 941 w 1258"/>
                  <a:gd name="T3" fmla="*/ 0 h 355"/>
                  <a:gd name="T4" fmla="*/ 1258 w 1258"/>
                  <a:gd name="T5" fmla="*/ 355 h 355"/>
                  <a:gd name="T6" fmla="*/ 0 60000 65536"/>
                  <a:gd name="T7" fmla="*/ 0 60000 65536"/>
                  <a:gd name="T8" fmla="*/ 0 60000 65536"/>
                </a:gdLst>
                <a:ahLst/>
                <a:cxnLst>
                  <a:cxn ang="T6">
                    <a:pos x="T0" y="T1"/>
                  </a:cxn>
                  <a:cxn ang="T7">
                    <a:pos x="T2" y="T3"/>
                  </a:cxn>
                  <a:cxn ang="T8">
                    <a:pos x="T4" y="T5"/>
                  </a:cxn>
                </a:cxnLst>
                <a:rect l="0" t="0" r="r" b="b"/>
                <a:pathLst>
                  <a:path w="1258" h="355">
                    <a:moveTo>
                      <a:pt x="0" y="0"/>
                    </a:moveTo>
                    <a:lnTo>
                      <a:pt x="941" y="0"/>
                    </a:lnTo>
                    <a:lnTo>
                      <a:pt x="1258" y="355"/>
                    </a:lnTo>
                  </a:path>
                </a:pathLst>
              </a:custGeom>
              <a:noFill/>
              <a:ln w="57150" cmpd="sng">
                <a:solidFill>
                  <a:schemeClr val="tx1"/>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6091" name="Freeform 14"/>
              <p:cNvSpPr>
                <a:spLocks/>
              </p:cNvSpPr>
              <p:nvPr/>
            </p:nvSpPr>
            <p:spPr bwMode="auto">
              <a:xfrm>
                <a:off x="2392" y="2264"/>
                <a:ext cx="1717" cy="168"/>
              </a:xfrm>
              <a:custGeom>
                <a:avLst/>
                <a:gdLst>
                  <a:gd name="T0" fmla="*/ 0 w 1717"/>
                  <a:gd name="T1" fmla="*/ 0 h 168"/>
                  <a:gd name="T2" fmla="*/ 1573 w 1717"/>
                  <a:gd name="T3" fmla="*/ 8 h 168"/>
                  <a:gd name="T4" fmla="*/ 1717 w 1717"/>
                  <a:gd name="T5" fmla="*/ 168 h 168"/>
                  <a:gd name="T6" fmla="*/ 0 60000 65536"/>
                  <a:gd name="T7" fmla="*/ 0 60000 65536"/>
                  <a:gd name="T8" fmla="*/ 0 60000 65536"/>
                </a:gdLst>
                <a:ahLst/>
                <a:cxnLst>
                  <a:cxn ang="T6">
                    <a:pos x="T0" y="T1"/>
                  </a:cxn>
                  <a:cxn ang="T7">
                    <a:pos x="T2" y="T3"/>
                  </a:cxn>
                  <a:cxn ang="T8">
                    <a:pos x="T4" y="T5"/>
                  </a:cxn>
                </a:cxnLst>
                <a:rect l="0" t="0" r="r" b="b"/>
                <a:pathLst>
                  <a:path w="1717" h="168">
                    <a:moveTo>
                      <a:pt x="0" y="0"/>
                    </a:moveTo>
                    <a:lnTo>
                      <a:pt x="1573" y="8"/>
                    </a:lnTo>
                    <a:lnTo>
                      <a:pt x="1717" y="168"/>
                    </a:lnTo>
                  </a:path>
                </a:pathLst>
              </a:custGeom>
              <a:noFill/>
              <a:ln w="57150" cmpd="sng">
                <a:solidFill>
                  <a:schemeClr val="tx1"/>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96054161-4A6B-4E63-8C44-EE703BDA66C5}" type="slidenum">
              <a:rPr lang="en-US" smtClean="0"/>
              <a:t>31</a:t>
            </a:fld>
            <a:endParaRPr lang="en-US"/>
          </a:p>
        </p:txBody>
      </p:sp>
    </p:spTree>
    <p:extLst>
      <p:ext uri="{BB962C8B-B14F-4D97-AF65-F5344CB8AC3E}">
        <p14:creationId xmlns:p14="http://schemas.microsoft.com/office/powerpoint/2010/main" val="2071224880"/>
      </p:ext>
    </p:extLst>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96258"/>
                                        </p:tgtEl>
                                        <p:attrNameLst>
                                          <p:attrName>style.visibility</p:attrName>
                                        </p:attrNameLst>
                                      </p:cBhvr>
                                      <p:to>
                                        <p:strVal val="visible"/>
                                      </p:to>
                                    </p:set>
                                    <p:animEffect transition="in" filter="strips(downRight)">
                                      <p:cBhvr>
                                        <p:cTn id="7" dur="500"/>
                                        <p:tgtEl>
                                          <p:spTgt spid="9625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96265"/>
                                        </p:tgtEl>
                                        <p:attrNameLst>
                                          <p:attrName>style.visibility</p:attrName>
                                        </p:attrNameLst>
                                      </p:cBhvr>
                                      <p:to>
                                        <p:strVal val="visible"/>
                                      </p:to>
                                    </p:set>
                                    <p:animEffect transition="in" filter="strips(downRight)">
                                      <p:cBhvr>
                                        <p:cTn id="12" dur="500"/>
                                        <p:tgtEl>
                                          <p:spTgt spid="9626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96263"/>
                                        </p:tgtEl>
                                        <p:attrNameLst>
                                          <p:attrName>style.visibility</p:attrName>
                                        </p:attrNameLst>
                                      </p:cBhvr>
                                      <p:to>
                                        <p:strVal val="visible"/>
                                      </p:to>
                                    </p:set>
                                    <p:animEffect transition="in" filter="strips(downRight)">
                                      <p:cBhvr>
                                        <p:cTn id="17" dur="500"/>
                                        <p:tgtEl>
                                          <p:spTgt spid="962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63"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a:latin typeface="Times New Roman" panose="02020603050405020304" pitchFamily="18" charset="0"/>
                <a:cs typeface="Times New Roman" panose="02020603050405020304" pitchFamily="18" charset="0"/>
              </a:rPr>
              <a:t>Time series approach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Cont.…</a:t>
            </a:r>
          </a:p>
        </p:txBody>
      </p:sp>
      <p:sp>
        <p:nvSpPr>
          <p:cNvPr id="3" name="Text Placeholder 2"/>
          <p:cNvSpPr>
            <a:spLocks noGrp="1"/>
          </p:cNvSpPr>
          <p:nvPr>
            <p:ph type="body" idx="1"/>
          </p:nvPr>
        </p:nvSpPr>
        <p:spPr/>
        <p:txBody>
          <a:bodyPr>
            <a:normAutofit/>
          </a:bodyPr>
          <a:lstStyle/>
          <a:p>
            <a:r>
              <a:rPr lang="en-US" b="0" dirty="0">
                <a:latin typeface="Times New Roman" panose="02020603050405020304" pitchFamily="18" charset="0"/>
                <a:cs typeface="Times New Roman" panose="02020603050405020304" pitchFamily="18" charset="0"/>
              </a:rPr>
              <a:t>iii. Weighted Moving Average</a:t>
            </a:r>
            <a:endParaRPr lang="en-US" b="0" dirty="0"/>
          </a:p>
        </p:txBody>
      </p:sp>
      <p:sp>
        <p:nvSpPr>
          <p:cNvPr id="4" name="Content Placeholder 3"/>
          <p:cNvSpPr>
            <a:spLocks noGrp="1"/>
          </p:cNvSpPr>
          <p:nvPr>
            <p:ph sz="half" idx="2"/>
          </p:nvPr>
        </p:nvSpPr>
        <p:spPr>
          <a:xfrm>
            <a:off x="152400" y="2174874"/>
            <a:ext cx="4344988" cy="4302125"/>
          </a:xfrm>
        </p:spPr>
        <p:txBody>
          <a:bodyPr/>
          <a:lstStyle/>
          <a:p>
            <a:pPr algn="just" defTabSz="836613">
              <a:buClr>
                <a:srgbClr val="BF0922"/>
              </a:buClr>
            </a:pPr>
            <a:r>
              <a:rPr lang="en-US" altLang="en-US" dirty="0">
                <a:latin typeface="Times New Roman" panose="02020603050405020304" pitchFamily="18" charset="0"/>
                <a:cs typeface="Times New Roman" panose="02020603050405020304" pitchFamily="18" charset="0"/>
              </a:rPr>
              <a:t>Used when some trend might be present </a:t>
            </a:r>
            <a:endParaRPr lang="en-US" altLang="en-US" dirty="0" smtClean="0">
              <a:latin typeface="Times New Roman" panose="02020603050405020304" pitchFamily="18" charset="0"/>
              <a:cs typeface="Times New Roman" panose="02020603050405020304" pitchFamily="18" charset="0"/>
            </a:endParaRPr>
          </a:p>
          <a:p>
            <a:pPr marL="0" indent="0" algn="just" defTabSz="836613">
              <a:buClr>
                <a:srgbClr val="BF0922"/>
              </a:buClr>
              <a:buNone/>
            </a:pPr>
            <a:r>
              <a:rPr lang="en-US" altLang="en-US" sz="2400" dirty="0" smtClean="0">
                <a:latin typeface="Times New Roman" panose="02020603050405020304" pitchFamily="18" charset="0"/>
                <a:cs typeface="Times New Roman" panose="02020603050405020304" pitchFamily="18" charset="0"/>
              </a:rPr>
              <a:t>Older data is </a:t>
            </a:r>
            <a:r>
              <a:rPr lang="en-US" altLang="en-US" sz="2400" dirty="0">
                <a:latin typeface="Times New Roman" panose="02020603050405020304" pitchFamily="18" charset="0"/>
                <a:cs typeface="Times New Roman" panose="02020603050405020304" pitchFamily="18" charset="0"/>
              </a:rPr>
              <a:t>less important</a:t>
            </a:r>
          </a:p>
          <a:p>
            <a:pPr algn="just" defTabSz="836613">
              <a:buClr>
                <a:srgbClr val="BF0922"/>
              </a:buClr>
            </a:pPr>
            <a:r>
              <a:rPr lang="en-US" altLang="en-US" dirty="0">
                <a:latin typeface="Times New Roman" panose="02020603050405020304" pitchFamily="18" charset="0"/>
                <a:cs typeface="Times New Roman" panose="02020603050405020304" pitchFamily="18" charset="0"/>
              </a:rPr>
              <a:t>Weights based on experience and intuition</a:t>
            </a:r>
          </a:p>
          <a:p>
            <a:pPr marL="0" indent="0">
              <a:buNone/>
            </a:pPr>
            <a:endParaRPr lang="en-US" dirty="0"/>
          </a:p>
        </p:txBody>
      </p:sp>
      <p:sp>
        <p:nvSpPr>
          <p:cNvPr id="5" name="Text Placeholder 4"/>
          <p:cNvSpPr>
            <a:spLocks noGrp="1"/>
          </p:cNvSpPr>
          <p:nvPr>
            <p:ph type="body" sz="quarter" idx="3"/>
          </p:nvPr>
        </p:nvSpPr>
        <p:spPr/>
        <p:txBody>
          <a:bodyPr/>
          <a:lstStyle/>
          <a:p>
            <a:r>
              <a:rPr lang="en-US" dirty="0"/>
              <a:t>               EXAMPLE </a:t>
            </a:r>
          </a:p>
        </p:txBody>
      </p:sp>
      <p:sp>
        <p:nvSpPr>
          <p:cNvPr id="6" name="Content Placeholder 5"/>
          <p:cNvSpPr>
            <a:spLocks noGrp="1"/>
          </p:cNvSpPr>
          <p:nvPr>
            <p:ph sz="quarter" idx="4"/>
          </p:nvPr>
        </p:nvSpPr>
        <p:spPr/>
        <p:txBody>
          <a:bodyPr/>
          <a:lstStyle/>
          <a:p>
            <a:pPr marL="0" indent="0">
              <a:buNone/>
            </a:pPr>
            <a:r>
              <a:rPr lang="en-US" dirty="0"/>
              <a:t>,</a:t>
            </a:r>
          </a:p>
        </p:txBody>
      </p:sp>
      <p:grpSp>
        <p:nvGrpSpPr>
          <p:cNvPr id="7" name="Group 4"/>
          <p:cNvGrpSpPr>
            <a:grpSpLocks/>
          </p:cNvGrpSpPr>
          <p:nvPr/>
        </p:nvGrpSpPr>
        <p:grpSpPr bwMode="auto">
          <a:xfrm>
            <a:off x="208353" y="4565568"/>
            <a:ext cx="4117252" cy="770185"/>
            <a:chOff x="684" y="2709"/>
            <a:chExt cx="3597" cy="494"/>
          </a:xfrm>
        </p:grpSpPr>
        <p:grpSp>
          <p:nvGrpSpPr>
            <p:cNvPr id="8" name="Group 5"/>
            <p:cNvGrpSpPr>
              <a:grpSpLocks/>
            </p:cNvGrpSpPr>
            <p:nvPr/>
          </p:nvGrpSpPr>
          <p:grpSpPr bwMode="auto">
            <a:xfrm>
              <a:off x="684" y="2812"/>
              <a:ext cx="1506" cy="315"/>
              <a:chOff x="684" y="2812"/>
              <a:chExt cx="1506" cy="315"/>
            </a:xfrm>
          </p:grpSpPr>
          <p:sp>
            <p:nvSpPr>
              <p:cNvPr id="12" name="Rectangle 6"/>
              <p:cNvSpPr>
                <a:spLocks noChangeArrowheads="1"/>
              </p:cNvSpPr>
              <p:nvPr/>
            </p:nvSpPr>
            <p:spPr bwMode="auto">
              <a:xfrm>
                <a:off x="684" y="2900"/>
                <a:ext cx="759" cy="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85000"/>
                  </a:lnSpc>
                  <a:spcAft>
                    <a:spcPct val="0"/>
                  </a:spcAft>
                  <a:buFontTx/>
                  <a:buNone/>
                </a:pPr>
                <a:r>
                  <a:rPr lang="en-US" altLang="en-US" sz="2000" dirty="0" smtClean="0">
                    <a:latin typeface="Times New Roman" panose="02020603050405020304" pitchFamily="18" charset="0"/>
                    <a:cs typeface="Times New Roman" panose="02020603050405020304" pitchFamily="18" charset="0"/>
                  </a:rPr>
                  <a:t>WMA</a:t>
                </a:r>
                <a:endParaRPr lang="en-US" altLang="en-US" sz="2000" dirty="0">
                  <a:latin typeface="Times New Roman" panose="02020603050405020304" pitchFamily="18" charset="0"/>
                  <a:cs typeface="Times New Roman" panose="02020603050405020304" pitchFamily="18" charset="0"/>
                </a:endParaRPr>
              </a:p>
            </p:txBody>
          </p:sp>
          <p:sp>
            <p:nvSpPr>
              <p:cNvPr id="13" name="Rectangle 7"/>
              <p:cNvSpPr>
                <a:spLocks noChangeArrowheads="1"/>
              </p:cNvSpPr>
              <p:nvPr/>
            </p:nvSpPr>
            <p:spPr bwMode="auto">
              <a:xfrm>
                <a:off x="1962" y="2812"/>
                <a:ext cx="22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400" dirty="0"/>
                  <a:t>=</a:t>
                </a:r>
              </a:p>
            </p:txBody>
          </p:sp>
        </p:grpSp>
        <p:grpSp>
          <p:nvGrpSpPr>
            <p:cNvPr id="9" name="Group 8"/>
            <p:cNvGrpSpPr>
              <a:grpSpLocks/>
            </p:cNvGrpSpPr>
            <p:nvPr/>
          </p:nvGrpSpPr>
          <p:grpSpPr bwMode="auto">
            <a:xfrm>
              <a:off x="2139" y="2709"/>
              <a:ext cx="2142" cy="494"/>
              <a:chOff x="2507" y="3053"/>
              <a:chExt cx="2142" cy="494"/>
            </a:xfrm>
          </p:grpSpPr>
          <p:sp>
            <p:nvSpPr>
              <p:cNvPr id="10" name="Rectangle 9"/>
              <p:cNvSpPr>
                <a:spLocks noChangeArrowheads="1"/>
              </p:cNvSpPr>
              <p:nvPr/>
            </p:nvSpPr>
            <p:spPr bwMode="auto">
              <a:xfrm>
                <a:off x="2507" y="3053"/>
                <a:ext cx="1432" cy="4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buFontTx/>
                  <a:buNone/>
                </a:pPr>
                <a:r>
                  <a:rPr lang="en-US" altLang="en-US" sz="2000" dirty="0">
                    <a:latin typeface="Times New Roman" panose="02020603050405020304" pitchFamily="18" charset="0"/>
                    <a:cs typeface="Times New Roman" panose="02020603050405020304" pitchFamily="18" charset="0"/>
                  </a:rPr>
                  <a:t>          ∑ </a:t>
                </a:r>
                <a:r>
                  <a:rPr lang="en-US" altLang="en-US" sz="2000" dirty="0" smtClean="0">
                    <a:latin typeface="Times New Roman" panose="02020603050405020304" pitchFamily="18" charset="0"/>
                    <a:cs typeface="Times New Roman" panose="02020603050405020304" pitchFamily="18" charset="0"/>
                  </a:rPr>
                  <a:t>W*D</a:t>
                </a:r>
                <a:endParaRPr lang="en-US" altLang="en-US" sz="2000" dirty="0">
                  <a:latin typeface="Times New Roman" panose="02020603050405020304" pitchFamily="18" charset="0"/>
                  <a:cs typeface="Times New Roman" panose="02020603050405020304" pitchFamily="18" charset="0"/>
                </a:endParaRPr>
              </a:p>
              <a:p>
                <a:pPr algn="ctr">
                  <a:buFontTx/>
                  <a:buNone/>
                </a:pPr>
                <a:r>
                  <a:rPr lang="en-US" altLang="en-US" sz="2000" dirty="0">
                    <a:latin typeface="Times New Roman" panose="02020603050405020304" pitchFamily="18" charset="0"/>
                    <a:cs typeface="Times New Roman" panose="02020603050405020304" pitchFamily="18" charset="0"/>
                  </a:rPr>
                  <a:t>∑ </a:t>
                </a:r>
                <a:r>
                  <a:rPr lang="en-US" altLang="en-US" sz="2000" dirty="0" smtClean="0">
                    <a:latin typeface="Times New Roman" panose="02020603050405020304" pitchFamily="18" charset="0"/>
                    <a:cs typeface="Times New Roman" panose="02020603050405020304" pitchFamily="18" charset="0"/>
                  </a:rPr>
                  <a:t>W</a:t>
                </a:r>
                <a:endParaRPr lang="en-US" altLang="en-US" sz="2000" dirty="0">
                  <a:latin typeface="Times New Roman" panose="02020603050405020304" pitchFamily="18" charset="0"/>
                  <a:cs typeface="Times New Roman" panose="02020603050405020304" pitchFamily="18" charset="0"/>
                </a:endParaRPr>
              </a:p>
            </p:txBody>
          </p:sp>
          <p:sp>
            <p:nvSpPr>
              <p:cNvPr id="11" name="Line 10"/>
              <p:cNvSpPr>
                <a:spLocks noChangeShapeType="1"/>
              </p:cNvSpPr>
              <p:nvPr/>
            </p:nvSpPr>
            <p:spPr bwMode="auto">
              <a:xfrm>
                <a:off x="2650" y="3300"/>
                <a:ext cx="1999"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pic>
        <p:nvPicPr>
          <p:cNvPr id="20" name="Picture 19"/>
          <p:cNvPicPr>
            <a:picLocks noChangeAspect="1"/>
          </p:cNvPicPr>
          <p:nvPr/>
        </p:nvPicPr>
        <p:blipFill>
          <a:blip r:embed="rId2"/>
          <a:stretch>
            <a:fillRect/>
          </a:stretch>
        </p:blipFill>
        <p:spPr>
          <a:xfrm>
            <a:off x="4473072" y="2497015"/>
            <a:ext cx="4680976" cy="3124199"/>
          </a:xfrm>
          <a:prstGeom prst="rect">
            <a:avLst/>
          </a:prstGeom>
        </p:spPr>
      </p:pic>
      <p:sp>
        <p:nvSpPr>
          <p:cNvPr id="14" name="Footer Placeholder 13"/>
          <p:cNvSpPr>
            <a:spLocks noGrp="1"/>
          </p:cNvSpPr>
          <p:nvPr>
            <p:ph type="ftr" sz="quarter" idx="11"/>
          </p:nvPr>
        </p:nvSpPr>
        <p:spPr/>
        <p:txBody>
          <a:bodyPr/>
          <a:lstStyle/>
          <a:p>
            <a:r>
              <a:rPr lang="en-US" smtClean="0"/>
              <a:t>Presenter: Dr.Teshome Goa</a:t>
            </a:r>
            <a:endParaRPr lang="en-US"/>
          </a:p>
        </p:txBody>
      </p:sp>
      <p:sp>
        <p:nvSpPr>
          <p:cNvPr id="15" name="Slide Number Placeholder 14"/>
          <p:cNvSpPr>
            <a:spLocks noGrp="1"/>
          </p:cNvSpPr>
          <p:nvPr>
            <p:ph type="sldNum" sz="quarter" idx="12"/>
          </p:nvPr>
        </p:nvSpPr>
        <p:spPr/>
        <p:txBody>
          <a:bodyPr/>
          <a:lstStyle/>
          <a:p>
            <a:fld id="{96054161-4A6B-4E63-8C44-EE703BDA66C5}" type="slidenum">
              <a:rPr lang="en-US" smtClean="0"/>
              <a:t>32</a:t>
            </a:fld>
            <a:endParaRPr lang="en-US"/>
          </a:p>
        </p:txBody>
      </p:sp>
    </p:spTree>
    <p:extLst>
      <p:ext uri="{BB962C8B-B14F-4D97-AF65-F5344CB8AC3E}">
        <p14:creationId xmlns:p14="http://schemas.microsoft.com/office/powerpoint/2010/main" val="420125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normAutofit/>
          </a:bodyPr>
          <a:lstStyle/>
          <a:p>
            <a:pPr eaLnBrk="1" hangingPunct="1"/>
            <a:r>
              <a:rPr lang="en-US" altLang="en-US" sz="2800" dirty="0" smtClean="0">
                <a:solidFill>
                  <a:srgbClr val="000000"/>
                </a:solidFill>
                <a:latin typeface="Times New Roman" panose="02020603050405020304" pitchFamily="18" charset="0"/>
                <a:cs typeface="Times New Roman" panose="02020603050405020304" pitchFamily="18" charset="0"/>
              </a:rPr>
              <a:t>Weighted Moving Average     cont..</a:t>
            </a:r>
            <a:endParaRPr lang="en-US" altLang="en-US" sz="2800" dirty="0" smtClean="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04800" y="1447800"/>
            <a:ext cx="8382000" cy="4678363"/>
          </a:xfrm>
        </p:spPr>
        <p:txBody>
          <a:bodyPr rtlCol="0">
            <a:noAutofit/>
          </a:bodyPr>
          <a:lstStyle/>
          <a:p>
            <a:pPr algn="just" eaLnBrk="1">
              <a:lnSpc>
                <a:spcPct val="200000"/>
              </a:lnSpc>
              <a:spcBef>
                <a:spcPts val="0"/>
              </a:spcBef>
              <a:spcAft>
                <a:spcPts val="0"/>
              </a:spcAft>
              <a:buFont typeface="Wingdings" pitchFamily="2" charset="2"/>
              <a:buChar char="§"/>
              <a:defRPr/>
            </a:pPr>
            <a:r>
              <a:rPr lang="en-US" sz="2400" dirty="0" smtClean="0">
                <a:latin typeface="Times New Roman" pitchFamily="18" charset="0"/>
                <a:ea typeface="Times New Roman"/>
                <a:cs typeface="Times New Roman" pitchFamily="18" charset="0"/>
              </a:rPr>
              <a:t>The </a:t>
            </a:r>
            <a:r>
              <a:rPr lang="en-US" sz="2400" dirty="0">
                <a:latin typeface="Times New Roman" pitchFamily="18" charset="0"/>
                <a:ea typeface="Times New Roman"/>
                <a:cs typeface="Times New Roman" pitchFamily="18" charset="0"/>
              </a:rPr>
              <a:t>weighted moving average (</a:t>
            </a:r>
            <a:r>
              <a:rPr lang="en-US" sz="2400" dirty="0" smtClean="0">
                <a:latin typeface="Times New Roman" pitchFamily="18" charset="0"/>
                <a:ea typeface="Times New Roman"/>
                <a:cs typeface="Times New Roman" pitchFamily="18" charset="0"/>
              </a:rPr>
              <a:t>WMA) makes </a:t>
            </a:r>
            <a:r>
              <a:rPr lang="en-US" sz="2400" dirty="0">
                <a:latin typeface="Times New Roman" pitchFamily="18" charset="0"/>
                <a:ea typeface="Times New Roman"/>
                <a:cs typeface="Times New Roman" pitchFamily="18" charset="0"/>
              </a:rPr>
              <a:t>forecasts more responsive to the most recent actual occurrences </a:t>
            </a:r>
            <a:r>
              <a:rPr lang="en-US" sz="2400" dirty="0" smtClean="0">
                <a:latin typeface="Times New Roman" pitchFamily="18" charset="0"/>
                <a:ea typeface="Times New Roman"/>
                <a:cs typeface="Times New Roman" pitchFamily="18" charset="0"/>
              </a:rPr>
              <a:t>(e.g., demand).</a:t>
            </a:r>
          </a:p>
          <a:p>
            <a:pPr algn="just" eaLnBrk="1">
              <a:lnSpc>
                <a:spcPct val="200000"/>
              </a:lnSpc>
              <a:spcBef>
                <a:spcPts val="0"/>
              </a:spcBef>
              <a:spcAft>
                <a:spcPts val="0"/>
              </a:spcAft>
              <a:buFont typeface="Wingdings" pitchFamily="2" charset="2"/>
              <a:buChar char="§"/>
              <a:defRPr/>
            </a:pPr>
            <a:r>
              <a:rPr lang="en-US" sz="2400" dirty="0" smtClean="0">
                <a:latin typeface="Times New Roman" pitchFamily="18" charset="0"/>
                <a:ea typeface="Times New Roman"/>
                <a:cs typeface="Times New Roman" pitchFamily="18" charset="0"/>
              </a:rPr>
              <a:t>The </a:t>
            </a:r>
            <a:r>
              <a:rPr lang="en-US" sz="2400" dirty="0">
                <a:latin typeface="Times New Roman" pitchFamily="18" charset="0"/>
                <a:ea typeface="Times New Roman"/>
                <a:cs typeface="Times New Roman" pitchFamily="18" charset="0"/>
              </a:rPr>
              <a:t>most recent </a:t>
            </a:r>
            <a:r>
              <a:rPr lang="en-US" sz="2400" i="1" dirty="0">
                <a:latin typeface="Times New Roman" pitchFamily="18" charset="0"/>
                <a:ea typeface="Times New Roman"/>
                <a:cs typeface="Times New Roman" pitchFamily="18" charset="0"/>
              </a:rPr>
              <a:t>n</a:t>
            </a:r>
            <a:r>
              <a:rPr lang="en-US" sz="2400" dirty="0">
                <a:latin typeface="Times New Roman" pitchFamily="18" charset="0"/>
                <a:ea typeface="Times New Roman"/>
                <a:cs typeface="Times New Roman" pitchFamily="18" charset="0"/>
              </a:rPr>
              <a:t> </a:t>
            </a:r>
            <a:r>
              <a:rPr lang="en-US" sz="2400" dirty="0" smtClean="0">
                <a:latin typeface="Times New Roman" pitchFamily="18" charset="0"/>
                <a:ea typeface="Times New Roman"/>
                <a:cs typeface="Times New Roman" pitchFamily="18" charset="0"/>
              </a:rPr>
              <a:t>periods </a:t>
            </a:r>
            <a:r>
              <a:rPr lang="en-US" sz="2400" dirty="0">
                <a:latin typeface="Times New Roman" pitchFamily="18" charset="0"/>
                <a:ea typeface="Times New Roman"/>
                <a:cs typeface="Times New Roman" pitchFamily="18" charset="0"/>
              </a:rPr>
              <a:t>are used in forecasting. </a:t>
            </a:r>
            <a:endParaRPr lang="en-US" sz="2400" dirty="0" smtClean="0">
              <a:latin typeface="Times New Roman" pitchFamily="18" charset="0"/>
              <a:ea typeface="Times New Roman"/>
              <a:cs typeface="Times New Roman" pitchFamily="18" charset="0"/>
            </a:endParaRPr>
          </a:p>
          <a:p>
            <a:pPr algn="just" eaLnBrk="1">
              <a:lnSpc>
                <a:spcPct val="200000"/>
              </a:lnSpc>
              <a:spcBef>
                <a:spcPts val="0"/>
              </a:spcBef>
              <a:spcAft>
                <a:spcPts val="0"/>
              </a:spcAft>
              <a:buFont typeface="Wingdings" pitchFamily="2" charset="2"/>
              <a:buChar char="§"/>
              <a:defRPr/>
            </a:pPr>
            <a:r>
              <a:rPr lang="en-US" sz="2400" dirty="0">
                <a:latin typeface="Times New Roman" pitchFamily="18" charset="0"/>
                <a:ea typeface="Times New Roman"/>
                <a:cs typeface="Times New Roman" pitchFamily="18" charset="0"/>
              </a:rPr>
              <a:t>E</a:t>
            </a:r>
            <a:r>
              <a:rPr lang="en-US" sz="2400" dirty="0" smtClean="0">
                <a:latin typeface="Times New Roman" pitchFamily="18" charset="0"/>
                <a:ea typeface="Times New Roman"/>
                <a:cs typeface="Times New Roman" pitchFamily="18" charset="0"/>
              </a:rPr>
              <a:t>ach </a:t>
            </a:r>
            <a:r>
              <a:rPr lang="en-US" sz="2400" dirty="0">
                <a:latin typeface="Times New Roman" pitchFamily="18" charset="0"/>
                <a:ea typeface="Times New Roman"/>
                <a:cs typeface="Times New Roman" pitchFamily="18" charset="0"/>
              </a:rPr>
              <a:t>period is assigned a weight between 0 and 1</a:t>
            </a:r>
            <a:r>
              <a:rPr lang="en-US" sz="2400" dirty="0" smtClean="0">
                <a:latin typeface="Times New Roman" pitchFamily="18" charset="0"/>
                <a:ea typeface="Times New Roman"/>
                <a:cs typeface="Times New Roman" pitchFamily="18" charset="0"/>
              </a:rPr>
              <a:t>.</a:t>
            </a:r>
          </a:p>
          <a:p>
            <a:pPr algn="just" eaLnBrk="1">
              <a:lnSpc>
                <a:spcPct val="200000"/>
              </a:lnSpc>
              <a:spcBef>
                <a:spcPts val="0"/>
              </a:spcBef>
              <a:spcAft>
                <a:spcPts val="0"/>
              </a:spcAft>
              <a:buFont typeface="Wingdings" pitchFamily="2" charset="2"/>
              <a:buChar char="§"/>
              <a:defRPr/>
            </a:pPr>
            <a:r>
              <a:rPr lang="en-US" sz="2400" dirty="0" smtClean="0">
                <a:latin typeface="Times New Roman" pitchFamily="18" charset="0"/>
                <a:ea typeface="Times New Roman"/>
                <a:cs typeface="Times New Roman" pitchFamily="18" charset="0"/>
              </a:rPr>
              <a:t>The </a:t>
            </a:r>
            <a:r>
              <a:rPr lang="en-US" sz="2400" dirty="0">
                <a:latin typeface="Times New Roman" pitchFamily="18" charset="0"/>
                <a:ea typeface="Times New Roman"/>
                <a:cs typeface="Times New Roman" pitchFamily="18" charset="0"/>
              </a:rPr>
              <a:t>total of all weights adds up to </a:t>
            </a:r>
            <a:r>
              <a:rPr lang="en-US" sz="2400" dirty="0" smtClean="0">
                <a:latin typeface="Times New Roman" pitchFamily="18" charset="0"/>
                <a:ea typeface="Times New Roman"/>
                <a:cs typeface="Times New Roman" pitchFamily="18" charset="0"/>
              </a:rPr>
              <a:t>one (1). </a:t>
            </a:r>
          </a:p>
          <a:p>
            <a:pPr marL="0" indent="0" algn="just" eaLnBrk="1">
              <a:lnSpc>
                <a:spcPct val="115000"/>
              </a:lnSpc>
              <a:spcBef>
                <a:spcPts val="0"/>
              </a:spcBef>
              <a:spcAft>
                <a:spcPts val="0"/>
              </a:spcAft>
              <a:buFont typeface="Arial" panose="020B0604020202020204" pitchFamily="34" charset="0"/>
              <a:buNone/>
              <a:defRPr/>
            </a:pPr>
            <a:endParaRPr lang="en-US" sz="2800" dirty="0">
              <a:ea typeface="Times New Roman"/>
              <a:cs typeface="Calibri"/>
            </a:endParaRPr>
          </a:p>
        </p:txBody>
      </p:sp>
      <p:sp>
        <p:nvSpPr>
          <p:cNvPr id="2458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52CB917D-2D11-46D7-84B1-BFFBFAD98F0E}" type="slidenum">
              <a:rPr lang="en-US" altLang="en-US" sz="1200">
                <a:solidFill>
                  <a:srgbClr val="898989"/>
                </a:solidFill>
              </a:rPr>
              <a:pPr>
                <a:spcBef>
                  <a:spcPct val="0"/>
                </a:spcBef>
                <a:buFontTx/>
                <a:buNone/>
              </a:pPr>
              <a:t>33</a:t>
            </a:fld>
            <a:endParaRPr lang="en-US" altLang="en-US" sz="1200">
              <a:solidFill>
                <a:srgbClr val="898989"/>
              </a:solidFill>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Tree>
    <p:extLst>
      <p:ext uri="{BB962C8B-B14F-4D97-AF65-F5344CB8AC3E}">
        <p14:creationId xmlns:p14="http://schemas.microsoft.com/office/powerpoint/2010/main" val="28034360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381000" y="274638"/>
            <a:ext cx="8305800" cy="411162"/>
          </a:xfrm>
        </p:spPr>
        <p:txBody>
          <a:bodyPr>
            <a:normAutofit fontScale="90000"/>
          </a:bodyPr>
          <a:lstStyle/>
          <a:p>
            <a:pPr algn="l"/>
            <a:r>
              <a:rPr lang="en-US" altLang="en-US" sz="2800" dirty="0" smtClean="0">
                <a:latin typeface="Times New Roman" pitchFamily="18" charset="0"/>
                <a:cs typeface="Times New Roman" pitchFamily="18" charset="0"/>
              </a:rPr>
              <a:t>Weighted Moving Average </a:t>
            </a:r>
            <a:r>
              <a:rPr lang="en-US" altLang="en-US" sz="1800" dirty="0">
                <a:latin typeface="Times New Roman" pitchFamily="18" charset="0"/>
                <a:cs typeface="Times New Roman" pitchFamily="18" charset="0"/>
              </a:rPr>
              <a:t>(using monthly demands)</a:t>
            </a:r>
            <a:endParaRPr lang="en-US" altLang="en-US" sz="1800" dirty="0" smtClean="0">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32299609"/>
              </p:ext>
            </p:extLst>
          </p:nvPr>
        </p:nvGraphicFramePr>
        <p:xfrm>
          <a:off x="1752600" y="1505752"/>
          <a:ext cx="4724401" cy="2994236"/>
        </p:xfrm>
        <a:graphic>
          <a:graphicData uri="http://schemas.openxmlformats.org/drawingml/2006/table">
            <a:tbl>
              <a:tblPr firstRow="1" firstCol="1" bandRow="1"/>
              <a:tblGrid>
                <a:gridCol w="580120"/>
                <a:gridCol w="439742"/>
                <a:gridCol w="714298"/>
                <a:gridCol w="2471572"/>
                <a:gridCol w="518669"/>
              </a:tblGrid>
              <a:tr h="175690">
                <a:tc gridSpan="4">
                  <a:txBody>
                    <a:bodyPr/>
                    <a:lstStyle/>
                    <a:p>
                      <a:pPr marL="0" marR="0" algn="just">
                        <a:lnSpc>
                          <a:spcPct val="115000"/>
                        </a:lnSpc>
                        <a:spcBef>
                          <a:spcPts val="0"/>
                        </a:spcBef>
                        <a:spcAft>
                          <a:spcPts val="0"/>
                        </a:spcAft>
                      </a:pPr>
                      <a:r>
                        <a:rPr lang="en-US" sz="1000" b="1" dirty="0">
                          <a:effectLst/>
                          <a:latin typeface="Times New Roman" pitchFamily="18" charset="0"/>
                          <a:ea typeface="Times New Roman"/>
                          <a:cs typeface="Times New Roman" pitchFamily="18" charset="0"/>
                        </a:rPr>
                        <a:t>Weighted Moving Average Method    </a:t>
                      </a:r>
                      <a:r>
                        <a:rPr lang="en-US" sz="1000" b="1" i="1" dirty="0">
                          <a:effectLst/>
                          <a:latin typeface="Times New Roman" pitchFamily="18" charset="0"/>
                          <a:ea typeface="Times New Roman"/>
                          <a:cs typeface="Times New Roman" pitchFamily="18" charset="0"/>
                        </a:rPr>
                        <a:t>n=3</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Weights</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5690">
                <a:tc gridSpan="4">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 </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0.2</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5690">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 </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b="1" i="1" u="none" strike="noStrike">
                          <a:solidFill>
                            <a:srgbClr val="FF0000"/>
                          </a:solidFill>
                          <a:effectLst/>
                          <a:latin typeface="Times New Roman" pitchFamily="18" charset="0"/>
                          <a:ea typeface="Times New Roman"/>
                          <a:cs typeface="Times New Roman" pitchFamily="18" charset="0"/>
                        </a:rPr>
                        <a:t> </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b="1" i="1" u="none" strike="noStrike" dirty="0">
                          <a:solidFill>
                            <a:srgbClr val="FF0000"/>
                          </a:solidFill>
                          <a:effectLst/>
                          <a:latin typeface="Times New Roman" pitchFamily="18" charset="0"/>
                          <a:ea typeface="Times New Roman"/>
                          <a:cs typeface="Times New Roman" pitchFamily="18" charset="0"/>
                        </a:rPr>
                        <a:t> </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 </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0.3</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056">
                <a:tc>
                  <a:txBody>
                    <a:bodyPr/>
                    <a:lstStyle/>
                    <a:p>
                      <a:pPr marL="0" marR="0" algn="just">
                        <a:lnSpc>
                          <a:spcPct val="115000"/>
                        </a:lnSpc>
                        <a:spcBef>
                          <a:spcPts val="0"/>
                        </a:spcBef>
                        <a:spcAft>
                          <a:spcPts val="0"/>
                        </a:spcAft>
                      </a:pPr>
                      <a:r>
                        <a:rPr lang="en-US" sz="1000" b="1">
                          <a:effectLst/>
                          <a:latin typeface="Times New Roman" pitchFamily="18" charset="0"/>
                          <a:ea typeface="Times New Roman"/>
                          <a:cs typeface="Times New Roman" pitchFamily="18" charset="0"/>
                        </a:rPr>
                        <a:t>Month</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b="1">
                          <a:effectLst/>
                          <a:latin typeface="Times New Roman" pitchFamily="18" charset="0"/>
                          <a:ea typeface="Times New Roman"/>
                          <a:cs typeface="Times New Roman" pitchFamily="18" charset="0"/>
                        </a:rPr>
                        <a:t>Sales</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b="1" dirty="0">
                          <a:effectLst/>
                          <a:latin typeface="Times New Roman" pitchFamily="18" charset="0"/>
                          <a:ea typeface="Times New Roman"/>
                          <a:cs typeface="Times New Roman" pitchFamily="18" charset="0"/>
                        </a:rPr>
                        <a:t>Forecast</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b="1">
                          <a:effectLst/>
                          <a:latin typeface="Times New Roman" pitchFamily="18" charset="0"/>
                          <a:ea typeface="Times New Roman"/>
                          <a:cs typeface="Times New Roman" pitchFamily="18" charset="0"/>
                        </a:rPr>
                        <a:t>Calculation</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0.5</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5690">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100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 </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 </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2">
                  <a:txBody>
                    <a:bodyPr/>
                    <a:lstStyle/>
                    <a:p>
                      <a:pPr marL="0" marR="0" algn="just">
                        <a:lnSpc>
                          <a:spcPct val="115000"/>
                        </a:lnSpc>
                        <a:spcBef>
                          <a:spcPts val="0"/>
                        </a:spcBef>
                        <a:spcAft>
                          <a:spcPts val="0"/>
                        </a:spcAft>
                      </a:pPr>
                      <a:r>
                        <a:rPr lang="en-US" sz="1000">
                          <a:effectLst/>
                          <a:latin typeface="Calibri"/>
                          <a:ea typeface="Times New Roman"/>
                          <a:cs typeface="Calibri"/>
                        </a:rPr>
                        <a:t> </a:t>
                      </a:r>
                      <a:endParaRPr lang="en-US" sz="1100">
                        <a:effectLst/>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r>
              <a:tr h="175690">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2</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80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 </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 </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175690">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3</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90</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 </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 </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175690">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4</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110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89.00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 0.2*100 + 0.3*80 + 0.5*90</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175690">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5</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100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98.00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 0.2*80 + 0.3*90 + 0.5*110</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175690">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6</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110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101.00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 0.2*90 + 0.3*110 + 0.5*100</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175690">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7</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95</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107.00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 0.2*110 + 0.3*100 + 0.5*110</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175690">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8</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115</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100.50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 0.2*100 + 0.3*110 + 0.5*95</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175690">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9</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120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108.00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 0.2*110 + 0.3*95 + 0.5*115</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175690">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90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113.50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 0.2*95 + 0.3*115 + 0.5*120</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175690">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11</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105</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104.00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 0.2*115 + 0.3*120 + 0.5*90</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175690">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12</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110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a:effectLst/>
                          <a:latin typeface="Times New Roman" pitchFamily="18" charset="0"/>
                          <a:ea typeface="Times New Roman"/>
                          <a:cs typeface="Times New Roman" pitchFamily="18" charset="0"/>
                        </a:rPr>
                        <a:t>103.50</a:t>
                      </a:r>
                      <a:endParaRPr lang="en-US" sz="110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000" dirty="0">
                          <a:effectLst/>
                          <a:latin typeface="Times New Roman" pitchFamily="18" charset="0"/>
                          <a:ea typeface="Times New Roman"/>
                          <a:cs typeface="Times New Roman" pitchFamily="18" charset="0"/>
                        </a:rPr>
                        <a:t>= 0.2*120 + 0.3*90 + 0.5*105</a:t>
                      </a:r>
                      <a:endParaRPr lang="en-US" sz="1100" dirty="0">
                        <a:effectLst/>
                        <a:latin typeface="Times New Roman" pitchFamily="18" charset="0"/>
                        <a:ea typeface="Calibri"/>
                        <a:cs typeface="Times New Roman"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bl>
          </a:graphicData>
        </a:graphic>
      </p:graphicFrame>
      <p:sp>
        <p:nvSpPr>
          <p:cNvPr id="25690" name="Rectangle 2"/>
          <p:cNvSpPr>
            <a:spLocks noChangeArrowheads="1"/>
          </p:cNvSpPr>
          <p:nvPr/>
        </p:nvSpPr>
        <p:spPr bwMode="auto">
          <a:xfrm>
            <a:off x="457200" y="762000"/>
            <a:ext cx="7620000" cy="72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a:lnSpc>
                <a:spcPct val="115000"/>
              </a:lnSpc>
              <a:spcBef>
                <a:spcPct val="0"/>
              </a:spcBef>
              <a:buFontTx/>
              <a:buNone/>
            </a:pPr>
            <a:r>
              <a:rPr lang="en-US" altLang="en-US" sz="1800" b="1" dirty="0">
                <a:latin typeface="Times New Roman" panose="02020603050405020304" pitchFamily="18" charset="0"/>
                <a:cs typeface="Times New Roman" panose="02020603050405020304" pitchFamily="18" charset="0"/>
              </a:rPr>
              <a:t>Example: </a:t>
            </a:r>
            <a:r>
              <a:rPr lang="en-US" altLang="en-US" sz="1800" b="1" dirty="0" smtClean="0">
                <a:latin typeface="Times New Roman" panose="02020603050405020304" pitchFamily="18" charset="0"/>
                <a:cs typeface="Times New Roman" panose="02020603050405020304" pitchFamily="18" charset="0"/>
              </a:rPr>
              <a:t> Another good example </a:t>
            </a:r>
            <a:endParaRPr lang="en-US" altLang="en-US" sz="1800" b="1" dirty="0">
              <a:latin typeface="Times New Roman" panose="02020603050405020304" pitchFamily="18" charset="0"/>
              <a:cs typeface="Times New Roman" panose="02020603050405020304" pitchFamily="18" charset="0"/>
            </a:endParaRPr>
          </a:p>
          <a:p>
            <a:pPr algn="just" eaLnBrk="1">
              <a:lnSpc>
                <a:spcPct val="115000"/>
              </a:lnSpc>
              <a:spcBef>
                <a:spcPct val="0"/>
              </a:spcBef>
              <a:buFontTx/>
              <a:buNone/>
            </a:pPr>
            <a:r>
              <a:rPr lang="en-US" altLang="en-US" sz="1800" dirty="0">
                <a:latin typeface="Times New Roman" panose="02020603050405020304" pitchFamily="18" charset="0"/>
                <a:cs typeface="Times New Roman" panose="02020603050405020304" pitchFamily="18" charset="0"/>
              </a:rPr>
              <a:t>Forecast (4) = 0.2*(Demand 1) + 0.3*(Demand 2) + 0.5*(Demand 3)</a:t>
            </a:r>
            <a:endParaRPr lang="en-US" altLang="en-US" sz="18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5691"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69732FE-7C80-4CCD-B3ED-601EDA2E0989}" type="slidenum">
              <a:rPr lang="en-US" altLang="en-US" sz="1200">
                <a:solidFill>
                  <a:srgbClr val="898989"/>
                </a:solidFill>
              </a:rPr>
              <a:pPr>
                <a:spcBef>
                  <a:spcPct val="0"/>
                </a:spcBef>
                <a:buFontTx/>
                <a:buNone/>
              </a:pPr>
              <a:t>34</a:t>
            </a:fld>
            <a:endParaRPr lang="en-US" altLang="en-US" sz="1200">
              <a:solidFill>
                <a:srgbClr val="898989"/>
              </a:solidFill>
            </a:endParaRPr>
          </a:p>
        </p:txBody>
      </p:sp>
      <p:sp>
        <p:nvSpPr>
          <p:cNvPr id="6" name="Rectangle 5"/>
          <p:cNvSpPr/>
          <p:nvPr/>
        </p:nvSpPr>
        <p:spPr>
          <a:xfrm>
            <a:off x="194268" y="4572000"/>
            <a:ext cx="8686800" cy="1938992"/>
          </a:xfrm>
          <a:prstGeom prst="rect">
            <a:avLst/>
          </a:prstGeom>
        </p:spPr>
        <p:txBody>
          <a:bodyPr wrap="square">
            <a:spAutoFit/>
          </a:bodyPr>
          <a:lstStyle/>
          <a:p>
            <a:pPr>
              <a:buClr>
                <a:srgbClr val="BF0922"/>
              </a:buClr>
            </a:pPr>
            <a:r>
              <a:rPr lang="en-US" altLang="en-US" sz="2400" dirty="0">
                <a:latin typeface="Times New Roman" panose="02020603050405020304" pitchFamily="18" charset="0"/>
                <a:cs typeface="Times New Roman" panose="02020603050405020304" pitchFamily="18" charset="0"/>
              </a:rPr>
              <a:t>Potential problem of moving average: </a:t>
            </a:r>
          </a:p>
          <a:p>
            <a:pPr marL="342900" indent="-342900">
              <a:buClr>
                <a:srgbClr val="BF0922"/>
              </a:buClr>
              <a:buFont typeface="Arial" pitchFamily="34" charset="0"/>
              <a:buChar char="•"/>
            </a:pPr>
            <a:r>
              <a:rPr lang="en-US" altLang="en-US" sz="2400" dirty="0">
                <a:latin typeface="Times New Roman" panose="02020603050405020304" pitchFamily="18" charset="0"/>
                <a:cs typeface="Times New Roman" panose="02020603050405020304" pitchFamily="18" charset="0"/>
              </a:rPr>
              <a:t>Increasing </a:t>
            </a:r>
            <a:r>
              <a:rPr lang="en-US" altLang="en-US" sz="2400" i="1" dirty="0">
                <a:latin typeface="Times New Roman" panose="02020603050405020304" pitchFamily="18" charset="0"/>
                <a:cs typeface="Times New Roman" panose="02020603050405020304" pitchFamily="18" charset="0"/>
              </a:rPr>
              <a:t>n</a:t>
            </a:r>
            <a:r>
              <a:rPr lang="en-US" altLang="en-US" sz="2400" dirty="0">
                <a:latin typeface="Times New Roman" panose="02020603050405020304" pitchFamily="18" charset="0"/>
                <a:cs typeface="Times New Roman" panose="02020603050405020304" pitchFamily="18" charset="0"/>
              </a:rPr>
              <a:t> smooths the forecast but makes it less sensitive to changes</a:t>
            </a:r>
          </a:p>
          <a:p>
            <a:pPr marL="342900" indent="-342900">
              <a:buClr>
                <a:srgbClr val="BF0922"/>
              </a:buClr>
              <a:buFont typeface="Arial" pitchFamily="34" charset="0"/>
              <a:buChar char="•"/>
            </a:pPr>
            <a:r>
              <a:rPr lang="en-US" altLang="en-US" sz="2400" dirty="0">
                <a:latin typeface="Times New Roman" panose="02020603050405020304" pitchFamily="18" charset="0"/>
                <a:cs typeface="Times New Roman" panose="02020603050405020304" pitchFamily="18" charset="0"/>
              </a:rPr>
              <a:t>Do not forecast trends well</a:t>
            </a:r>
          </a:p>
          <a:p>
            <a:pPr marL="342900" indent="-342900">
              <a:buClr>
                <a:srgbClr val="BF0922"/>
              </a:buClr>
              <a:buFont typeface="Arial" pitchFamily="34" charset="0"/>
              <a:buChar char="•"/>
            </a:pPr>
            <a:r>
              <a:rPr lang="en-US" altLang="en-US" sz="2400" dirty="0">
                <a:latin typeface="Times New Roman" panose="02020603050405020304" pitchFamily="18" charset="0"/>
                <a:cs typeface="Times New Roman" panose="02020603050405020304" pitchFamily="18" charset="0"/>
              </a:rPr>
              <a:t>Require extensive historical data</a:t>
            </a:r>
          </a:p>
        </p:txBody>
      </p:sp>
      <p:sp>
        <p:nvSpPr>
          <p:cNvPr id="2" name="Footer Placeholder 1"/>
          <p:cNvSpPr>
            <a:spLocks noGrp="1"/>
          </p:cNvSpPr>
          <p:nvPr>
            <p:ph type="ftr" sz="quarter" idx="11"/>
          </p:nvPr>
        </p:nvSpPr>
        <p:spPr/>
        <p:txBody>
          <a:bodyPr/>
          <a:lstStyle/>
          <a:p>
            <a:r>
              <a:rPr lang="en-US" smtClean="0"/>
              <a:t>Presenter: Dr.Teshome Goa</a:t>
            </a:r>
            <a:endParaRPr lang="en-US"/>
          </a:p>
        </p:txBody>
      </p:sp>
    </p:spTree>
    <p:extLst>
      <p:ext uri="{BB962C8B-B14F-4D97-AF65-F5344CB8AC3E}">
        <p14:creationId xmlns:p14="http://schemas.microsoft.com/office/powerpoint/2010/main" val="424353519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6498" name="Rectangle 2"/>
          <p:cNvSpPr>
            <a:spLocks noGrp="1" noChangeArrowheads="1"/>
          </p:cNvSpPr>
          <p:nvPr>
            <p:ph type="body" idx="1"/>
          </p:nvPr>
        </p:nvSpPr>
        <p:spPr>
          <a:xfrm>
            <a:off x="76200" y="914400"/>
            <a:ext cx="8991600" cy="3657600"/>
          </a:xfrm>
          <a:noFill/>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75" tIns="44444" rIns="90475" bIns="44444"/>
          <a:lstStyle/>
          <a:p>
            <a:pPr algn="just">
              <a:buClr>
                <a:srgbClr val="BF0922"/>
              </a:buClr>
            </a:pPr>
            <a:r>
              <a:rPr lang="en-US" altLang="en-US" dirty="0">
                <a:latin typeface="Times New Roman" panose="02020603050405020304" pitchFamily="18" charset="0"/>
                <a:cs typeface="Times New Roman" panose="02020603050405020304" pitchFamily="18" charset="0"/>
              </a:rPr>
              <a:t>Form of weighted moving </a:t>
            </a:r>
            <a:r>
              <a:rPr lang="en-US" altLang="en-US" dirty="0" smtClean="0">
                <a:latin typeface="Times New Roman" panose="02020603050405020304" pitchFamily="18" charset="0"/>
                <a:cs typeface="Times New Roman" panose="02020603050405020304" pitchFamily="18" charset="0"/>
              </a:rPr>
              <a:t>average[3].</a:t>
            </a:r>
            <a:endParaRPr lang="en-US" altLang="en-US" dirty="0">
              <a:latin typeface="Times New Roman" panose="02020603050405020304" pitchFamily="18" charset="0"/>
              <a:cs typeface="Times New Roman" panose="02020603050405020304" pitchFamily="18" charset="0"/>
            </a:endParaRPr>
          </a:p>
          <a:p>
            <a:pPr marL="712787" lvl="1" indent="0" algn="just" eaLnBrk="1" hangingPunct="1">
              <a:buClr>
                <a:srgbClr val="BF0922"/>
              </a:buClr>
              <a:buNone/>
            </a:pPr>
            <a:r>
              <a:rPr lang="en-US" altLang="en-US" dirty="0">
                <a:latin typeface="Times New Roman" panose="02020603050405020304" pitchFamily="18" charset="0"/>
                <a:cs typeface="Times New Roman" panose="02020603050405020304" pitchFamily="18" charset="0"/>
              </a:rPr>
              <a:t>Weights decline exponentially</a:t>
            </a:r>
          </a:p>
          <a:p>
            <a:pPr marL="712787" lvl="1" indent="0" algn="just" eaLnBrk="1" hangingPunct="1">
              <a:buClr>
                <a:srgbClr val="BF0922"/>
              </a:buClr>
              <a:buNone/>
            </a:pPr>
            <a:r>
              <a:rPr lang="en-US" altLang="en-US" dirty="0">
                <a:latin typeface="Times New Roman" panose="02020603050405020304" pitchFamily="18" charset="0"/>
                <a:cs typeface="Times New Roman" panose="02020603050405020304" pitchFamily="18" charset="0"/>
              </a:rPr>
              <a:t>Most recent data weighted most</a:t>
            </a:r>
            <a:endParaRPr lang="en-US" altLang="en-US" sz="3200" dirty="0">
              <a:latin typeface="Times New Roman" panose="02020603050405020304" pitchFamily="18" charset="0"/>
              <a:cs typeface="Times New Roman" panose="02020603050405020304" pitchFamily="18" charset="0"/>
            </a:endParaRPr>
          </a:p>
          <a:p>
            <a:pPr>
              <a:buClr>
                <a:srgbClr val="BF0922"/>
              </a:buClr>
            </a:pPr>
            <a:r>
              <a:rPr lang="en-US" altLang="en-US" dirty="0" smtClean="0"/>
              <a:t>Requires </a:t>
            </a:r>
            <a:r>
              <a:rPr lang="en-US" altLang="en-US" dirty="0"/>
              <a:t>smoothing constant (</a:t>
            </a:r>
            <a:r>
              <a:rPr lang="en-US" altLang="en-US" dirty="0">
                <a:latin typeface="Symbol" panose="05050102010706020507" pitchFamily="18" charset="2"/>
              </a:rPr>
              <a:t></a:t>
            </a:r>
            <a:r>
              <a:rPr lang="en-US" altLang="en-US" dirty="0"/>
              <a:t>)</a:t>
            </a:r>
          </a:p>
          <a:p>
            <a:pPr marL="712787" lvl="1" indent="0" eaLnBrk="1" hangingPunct="1">
              <a:buClr>
                <a:srgbClr val="BF0922"/>
              </a:buClr>
              <a:buNone/>
            </a:pPr>
            <a:r>
              <a:rPr lang="en-US" altLang="en-US" dirty="0"/>
              <a:t>Ranges from 0 to 1</a:t>
            </a:r>
          </a:p>
          <a:p>
            <a:pPr marL="712787" lvl="1" indent="0" eaLnBrk="1" hangingPunct="1">
              <a:buClr>
                <a:srgbClr val="BF0922"/>
              </a:buClr>
              <a:buNone/>
            </a:pPr>
            <a:r>
              <a:rPr lang="en-US" altLang="en-US" dirty="0"/>
              <a:t>Subjectively chosen</a:t>
            </a:r>
            <a:endParaRPr lang="en-US" altLang="en-US" sz="3200" dirty="0"/>
          </a:p>
          <a:p>
            <a:pPr>
              <a:buClr>
                <a:srgbClr val="BF0922"/>
              </a:buClr>
            </a:pPr>
            <a:r>
              <a:rPr lang="en-US" altLang="en-US" sz="2400" dirty="0" smtClean="0">
                <a:latin typeface="Times New Roman" panose="02020603050405020304" pitchFamily="18" charset="0"/>
                <a:cs typeface="Times New Roman" panose="02020603050405020304" pitchFamily="18" charset="0"/>
              </a:rPr>
              <a:t>Involves </a:t>
            </a:r>
            <a:r>
              <a:rPr lang="en-US" altLang="en-US" sz="2400" dirty="0">
                <a:latin typeface="Times New Roman" panose="02020603050405020304" pitchFamily="18" charset="0"/>
                <a:cs typeface="Times New Roman" panose="02020603050405020304" pitchFamily="18" charset="0"/>
              </a:rPr>
              <a:t>little record keeping of past data</a:t>
            </a:r>
          </a:p>
        </p:txBody>
      </p:sp>
      <p:sp>
        <p:nvSpPr>
          <p:cNvPr id="106499" name="Rectangle 3"/>
          <p:cNvSpPr>
            <a:spLocks noGrp="1" noChangeArrowheads="1"/>
          </p:cNvSpPr>
          <p:nvPr>
            <p:ph type="title"/>
          </p:nvPr>
        </p:nvSpPr>
        <p:spPr>
          <a:xfrm>
            <a:off x="381000" y="152400"/>
            <a:ext cx="7772400" cy="876300"/>
          </a:xfrm>
          <a:extLst>
            <a:ext uri="{909E8E84-426E-40DD-AFC4-6F175D3DCCD1}">
              <a14:hiddenFill xmlns:a14="http://schemas.microsoft.com/office/drawing/2010/main">
                <a:solidFill>
                  <a:srgbClr val="2FFF74"/>
                </a:solidFill>
              </a14:hiddenFill>
            </a:ext>
          </a:extLst>
        </p:spPr>
        <p:txBody>
          <a:bodyPr>
            <a:normAutofit/>
          </a:bodyPr>
          <a:lstStyle/>
          <a:p>
            <a:pPr eaLnBrk="1" hangingPunct="1">
              <a:defRPr/>
            </a:pPr>
            <a:r>
              <a:rPr lang="en-US" sz="3200" dirty="0">
                <a:latin typeface="Times New Roman" panose="02020603050405020304" pitchFamily="18" charset="0"/>
                <a:cs typeface="Times New Roman" panose="02020603050405020304" pitchFamily="18" charset="0"/>
              </a:rPr>
              <a:t>iv. Exponential Smoothing</a:t>
            </a:r>
          </a:p>
        </p:txBody>
      </p:sp>
      <p:sp>
        <p:nvSpPr>
          <p:cNvPr id="4" name="Rectangle 3"/>
          <p:cNvSpPr>
            <a:spLocks noChangeArrowheads="1"/>
          </p:cNvSpPr>
          <p:nvPr/>
        </p:nvSpPr>
        <p:spPr bwMode="auto">
          <a:xfrm>
            <a:off x="0" y="4724400"/>
            <a:ext cx="913376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667000" indent="-2667000">
              <a:lnSpc>
                <a:spcPct val="90000"/>
              </a:lnSpc>
              <a:spcAft>
                <a:spcPct val="40000"/>
              </a:spcAft>
              <a:buChar char="•"/>
              <a:tabLst>
                <a:tab pos="3429000" algn="l"/>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3429000" algn="l"/>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3429000" algn="l"/>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3429000" algn="l"/>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3429000" algn="l"/>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3429000" algn="l"/>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3429000" algn="l"/>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3429000" algn="l"/>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3429000" algn="l"/>
              </a:tabLst>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400" b="0" dirty="0">
                <a:solidFill>
                  <a:srgbClr val="0070C0"/>
                </a:solidFill>
                <a:latin typeface="Times New Roman" panose="02020603050405020304" pitchFamily="18" charset="0"/>
                <a:cs typeface="Times New Roman" panose="02020603050405020304" pitchFamily="18" charset="0"/>
              </a:rPr>
              <a:t>New forecast </a:t>
            </a:r>
            <a:r>
              <a:rPr lang="en-US" altLang="en-US" sz="2400" b="0" dirty="0">
                <a:latin typeface="Times New Roman" panose="02020603050405020304" pitchFamily="18" charset="0"/>
                <a:cs typeface="Times New Roman" panose="02020603050405020304" pitchFamily="18" charset="0"/>
              </a:rPr>
              <a:t>=	</a:t>
            </a:r>
            <a:r>
              <a:rPr lang="en-US" altLang="en-US" sz="2400" b="0" dirty="0">
                <a:solidFill>
                  <a:srgbClr val="C00000"/>
                </a:solidFill>
                <a:latin typeface="Times New Roman" panose="02020603050405020304" pitchFamily="18" charset="0"/>
                <a:cs typeface="Times New Roman" panose="02020603050405020304" pitchFamily="18" charset="0"/>
              </a:rPr>
              <a:t>Last </a:t>
            </a:r>
            <a:r>
              <a:rPr lang="en-US" altLang="en-US" sz="2400" b="0" dirty="0" smtClean="0">
                <a:solidFill>
                  <a:srgbClr val="C00000"/>
                </a:solidFill>
                <a:latin typeface="Times New Roman" panose="02020603050405020304" pitchFamily="18" charset="0"/>
                <a:cs typeface="Times New Roman" panose="02020603050405020304" pitchFamily="18" charset="0"/>
              </a:rPr>
              <a:t>forecast </a:t>
            </a:r>
            <a:r>
              <a:rPr lang="en-US" altLang="en-US" sz="2400" b="0" dirty="0">
                <a:solidFill>
                  <a:srgbClr val="C00000"/>
                </a:solidFill>
                <a:latin typeface="Times New Roman" panose="02020603050405020304" pitchFamily="18" charset="0"/>
                <a:cs typeface="Times New Roman" panose="02020603050405020304" pitchFamily="18" charset="0"/>
              </a:rPr>
              <a:t>+ </a:t>
            </a:r>
            <a:r>
              <a:rPr lang="en-US" altLang="en-US" sz="2400" dirty="0">
                <a:solidFill>
                  <a:srgbClr val="C00000"/>
                </a:solidFill>
                <a:latin typeface="Symbol" panose="05050102010706020507" pitchFamily="18" charset="2"/>
              </a:rPr>
              <a:t></a:t>
            </a:r>
            <a:r>
              <a:rPr lang="en-US" altLang="en-US" sz="2400" b="0" dirty="0">
                <a:solidFill>
                  <a:srgbClr val="C00000"/>
                </a:solidFill>
                <a:latin typeface="Times New Roman" panose="02020603050405020304" pitchFamily="18" charset="0"/>
                <a:cs typeface="Times New Roman" panose="02020603050405020304" pitchFamily="18" charset="0"/>
              </a:rPr>
              <a:t> (Last </a:t>
            </a:r>
            <a:r>
              <a:rPr lang="en-US" altLang="en-US" sz="2400" b="0" dirty="0" smtClean="0">
                <a:solidFill>
                  <a:srgbClr val="C00000"/>
                </a:solidFill>
                <a:latin typeface="Times New Roman" panose="02020603050405020304" pitchFamily="18" charset="0"/>
                <a:cs typeface="Times New Roman" panose="02020603050405020304" pitchFamily="18" charset="0"/>
              </a:rPr>
              <a:t>actual </a:t>
            </a:r>
            <a:r>
              <a:rPr lang="en-US" altLang="en-US" sz="2400" b="0" dirty="0">
                <a:solidFill>
                  <a:srgbClr val="C00000"/>
                </a:solidFill>
                <a:latin typeface="Times New Roman" panose="02020603050405020304" pitchFamily="18" charset="0"/>
                <a:cs typeface="Times New Roman" panose="02020603050405020304" pitchFamily="18" charset="0"/>
              </a:rPr>
              <a:t>demand – Last </a:t>
            </a:r>
            <a:r>
              <a:rPr lang="en-US" altLang="en-US" sz="2400" b="0" dirty="0" smtClean="0">
                <a:solidFill>
                  <a:srgbClr val="C00000"/>
                </a:solidFill>
                <a:latin typeface="Times New Roman" panose="02020603050405020304" pitchFamily="18" charset="0"/>
                <a:cs typeface="Times New Roman" panose="02020603050405020304" pitchFamily="18" charset="0"/>
              </a:rPr>
              <a:t>forecast</a:t>
            </a:r>
            <a:r>
              <a:rPr lang="en-US" altLang="en-US" sz="2400" b="0" dirty="0">
                <a:latin typeface="Times New Roman" panose="02020603050405020304" pitchFamily="18" charset="0"/>
                <a:cs typeface="Times New Roman" panose="02020603050405020304" pitchFamily="18" charset="0"/>
              </a:rPr>
              <a:t>)</a:t>
            </a:r>
          </a:p>
        </p:txBody>
      </p:sp>
      <p:sp>
        <p:nvSpPr>
          <p:cNvPr id="5" name="Rectangle 4"/>
          <p:cNvSpPr>
            <a:spLocks noChangeArrowheads="1"/>
          </p:cNvSpPr>
          <p:nvPr/>
        </p:nvSpPr>
        <p:spPr bwMode="auto">
          <a:xfrm>
            <a:off x="1143000" y="5493544"/>
            <a:ext cx="410561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i="1" dirty="0">
                <a:latin typeface="Times New Roman" panose="02020603050405020304" pitchFamily="18" charset="0"/>
                <a:cs typeface="Times New Roman" panose="02020603050405020304" pitchFamily="18" charset="0"/>
              </a:rPr>
              <a:t>F</a:t>
            </a:r>
            <a:r>
              <a:rPr lang="en-US" altLang="en-US" sz="2800" i="1" baseline="-25000" dirty="0">
                <a:latin typeface="Times New Roman" panose="02020603050405020304" pitchFamily="18" charset="0"/>
                <a:cs typeface="Times New Roman" panose="02020603050405020304" pitchFamily="18" charset="0"/>
              </a:rPr>
              <a:t>t</a:t>
            </a:r>
            <a:r>
              <a:rPr lang="en-US" altLang="en-US" sz="2800" dirty="0">
                <a:latin typeface="Times New Roman" panose="02020603050405020304" pitchFamily="18" charset="0"/>
                <a:cs typeface="Times New Roman" panose="02020603050405020304" pitchFamily="18" charset="0"/>
              </a:rPr>
              <a:t> = </a:t>
            </a:r>
            <a:r>
              <a:rPr lang="en-US" altLang="en-US" sz="2800" i="1" dirty="0">
                <a:latin typeface="Times New Roman" panose="02020603050405020304" pitchFamily="18" charset="0"/>
                <a:cs typeface="Times New Roman" panose="02020603050405020304" pitchFamily="18" charset="0"/>
              </a:rPr>
              <a:t>F</a:t>
            </a:r>
            <a:r>
              <a:rPr lang="en-US" altLang="en-US" sz="2800" i="1" baseline="-25000" dirty="0">
                <a:latin typeface="Times New Roman" panose="02020603050405020304" pitchFamily="18" charset="0"/>
                <a:cs typeface="Times New Roman" panose="02020603050405020304" pitchFamily="18" charset="0"/>
              </a:rPr>
              <a:t>t</a:t>
            </a:r>
            <a:r>
              <a:rPr lang="en-US" altLang="en-US" sz="2800" baseline="-25000" dirty="0">
                <a:latin typeface="Times New Roman" panose="02020603050405020304" pitchFamily="18" charset="0"/>
                <a:cs typeface="Times New Roman" panose="02020603050405020304" pitchFamily="18" charset="0"/>
              </a:rPr>
              <a:t> – 1</a:t>
            </a:r>
            <a:r>
              <a:rPr lang="en-US" altLang="en-US" sz="2800" dirty="0">
                <a:latin typeface="Times New Roman" panose="02020603050405020304" pitchFamily="18" charset="0"/>
                <a:cs typeface="Times New Roman" panose="02020603050405020304" pitchFamily="18" charset="0"/>
              </a:rPr>
              <a:t> + </a:t>
            </a:r>
            <a:r>
              <a:rPr lang="en-US" altLang="en-US" sz="2800" dirty="0">
                <a:latin typeface="Symbol" panose="05050102010706020507" pitchFamily="18" charset="2"/>
              </a:rPr>
              <a:t></a:t>
            </a:r>
            <a:r>
              <a:rPr lang="en-US" altLang="en-US" sz="2800" b="0" dirty="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rPr>
              <a:t>(</a:t>
            </a:r>
            <a:r>
              <a:rPr lang="en-US" altLang="en-US" sz="2800" i="1" dirty="0">
                <a:latin typeface="Times New Roman" panose="02020603050405020304" pitchFamily="18" charset="0"/>
                <a:cs typeface="Times New Roman" panose="02020603050405020304" pitchFamily="18" charset="0"/>
              </a:rPr>
              <a:t>A</a:t>
            </a:r>
            <a:r>
              <a:rPr lang="en-US" altLang="en-US" sz="2800" i="1" baseline="-25000" dirty="0">
                <a:latin typeface="Times New Roman" panose="02020603050405020304" pitchFamily="18" charset="0"/>
                <a:cs typeface="Times New Roman" panose="02020603050405020304" pitchFamily="18" charset="0"/>
              </a:rPr>
              <a:t>t</a:t>
            </a:r>
            <a:r>
              <a:rPr lang="en-US" altLang="en-US" sz="2800" baseline="-25000" dirty="0">
                <a:latin typeface="Times New Roman" panose="02020603050405020304" pitchFamily="18" charset="0"/>
                <a:cs typeface="Times New Roman" panose="02020603050405020304" pitchFamily="18" charset="0"/>
              </a:rPr>
              <a:t> – 1</a:t>
            </a:r>
            <a:r>
              <a:rPr lang="en-US" altLang="en-US" sz="2800" dirty="0">
                <a:latin typeface="Times New Roman" panose="02020603050405020304" pitchFamily="18" charset="0"/>
                <a:cs typeface="Times New Roman" panose="02020603050405020304" pitchFamily="18" charset="0"/>
              </a:rPr>
              <a:t> - </a:t>
            </a:r>
            <a:r>
              <a:rPr lang="en-US" altLang="en-US" sz="2800" i="1" dirty="0">
                <a:latin typeface="Times New Roman" panose="02020603050405020304" pitchFamily="18" charset="0"/>
                <a:cs typeface="Times New Roman" panose="02020603050405020304" pitchFamily="18" charset="0"/>
              </a:rPr>
              <a:t>F</a:t>
            </a:r>
            <a:r>
              <a:rPr lang="en-US" altLang="en-US" sz="2800" i="1" baseline="-25000" dirty="0">
                <a:latin typeface="Times New Roman" panose="02020603050405020304" pitchFamily="18" charset="0"/>
                <a:cs typeface="Times New Roman" panose="02020603050405020304" pitchFamily="18" charset="0"/>
              </a:rPr>
              <a:t>t</a:t>
            </a:r>
            <a:r>
              <a:rPr lang="en-US" altLang="en-US" sz="2800" baseline="-25000" dirty="0">
                <a:latin typeface="Times New Roman" panose="02020603050405020304" pitchFamily="18" charset="0"/>
                <a:cs typeface="Times New Roman" panose="02020603050405020304" pitchFamily="18" charset="0"/>
              </a:rPr>
              <a:t> – 1</a:t>
            </a:r>
            <a:r>
              <a:rPr lang="en-US" altLang="en-US" sz="2800" dirty="0">
                <a:latin typeface="Times New Roman" panose="02020603050405020304" pitchFamily="18" charset="0"/>
                <a:cs typeface="Times New Roman" panose="02020603050405020304" pitchFamily="18" charset="0"/>
              </a:rPr>
              <a:t>)</a:t>
            </a:r>
          </a:p>
        </p:txBody>
      </p:sp>
      <p:sp>
        <p:nvSpPr>
          <p:cNvPr id="7" name="Rectangle 5"/>
          <p:cNvSpPr>
            <a:spLocks noChangeArrowheads="1"/>
          </p:cNvSpPr>
          <p:nvPr/>
        </p:nvSpPr>
        <p:spPr bwMode="auto">
          <a:xfrm>
            <a:off x="5248611" y="5139898"/>
            <a:ext cx="3799764" cy="13769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Aft>
                <a:spcPct val="40000"/>
              </a:spcAft>
              <a:buChar char="•"/>
              <a:tabLst>
                <a:tab pos="1714500" algn="r"/>
                <a:tab pos="1816100" algn="l"/>
                <a:tab pos="2197100" algn="l"/>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1714500" algn="r"/>
                <a:tab pos="1816100" algn="l"/>
                <a:tab pos="2197100" algn="l"/>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1714500" algn="r"/>
                <a:tab pos="1816100" algn="l"/>
                <a:tab pos="2197100" algn="l"/>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1714500" algn="r"/>
                <a:tab pos="1816100" algn="l"/>
                <a:tab pos="2197100" algn="l"/>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1714500" algn="r"/>
                <a:tab pos="1816100" algn="l"/>
                <a:tab pos="2197100" algn="l"/>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1714500" algn="r"/>
                <a:tab pos="1816100" algn="l"/>
                <a:tab pos="2197100" algn="l"/>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1714500" algn="r"/>
                <a:tab pos="1816100" algn="l"/>
                <a:tab pos="2197100" algn="l"/>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1714500" algn="r"/>
                <a:tab pos="1816100" algn="l"/>
                <a:tab pos="2197100" algn="l"/>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1714500" algn="r"/>
                <a:tab pos="1816100" algn="l"/>
                <a:tab pos="2197100" algn="l"/>
              </a:tabLst>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Bef>
                <a:spcPct val="25000"/>
              </a:spcBef>
              <a:spcAft>
                <a:spcPct val="0"/>
              </a:spcAft>
              <a:buFontTx/>
              <a:buNone/>
            </a:pPr>
            <a:r>
              <a:rPr lang="en-US" altLang="en-US" sz="1800" dirty="0">
                <a:latin typeface="Times New Roman" panose="02020603050405020304" pitchFamily="18" charset="0"/>
                <a:cs typeface="Times New Roman" panose="02020603050405020304" pitchFamily="18" charset="0"/>
              </a:rPr>
              <a:t>Where, </a:t>
            </a:r>
            <a:r>
              <a:rPr lang="en-US" altLang="en-US" sz="1800" i="1" dirty="0">
                <a:latin typeface="Times New Roman" panose="02020603050405020304" pitchFamily="18" charset="0"/>
                <a:cs typeface="Times New Roman" panose="02020603050405020304" pitchFamily="18" charset="0"/>
              </a:rPr>
              <a:t>F</a:t>
            </a:r>
            <a:r>
              <a:rPr lang="en-US" altLang="en-US" sz="1800" i="1" baseline="-25000" dirty="0">
                <a:latin typeface="Times New Roman" panose="02020603050405020304" pitchFamily="18" charset="0"/>
                <a:cs typeface="Times New Roman" panose="02020603050405020304" pitchFamily="18" charset="0"/>
              </a:rPr>
              <a:t>t</a:t>
            </a:r>
            <a:r>
              <a:rPr lang="en-US" altLang="en-US" sz="1800" dirty="0">
                <a:latin typeface="Times New Roman" panose="02020603050405020304" pitchFamily="18" charset="0"/>
                <a:cs typeface="Times New Roman" panose="02020603050405020304" pitchFamily="18" charset="0"/>
              </a:rPr>
              <a:t>	 is the new forecast</a:t>
            </a:r>
          </a:p>
          <a:p>
            <a:pPr>
              <a:lnSpc>
                <a:spcPct val="100000"/>
              </a:lnSpc>
              <a:spcBef>
                <a:spcPct val="25000"/>
              </a:spcBef>
              <a:spcAft>
                <a:spcPct val="0"/>
              </a:spcAft>
              <a:buFontTx/>
              <a:buNone/>
            </a:pPr>
            <a:r>
              <a:rPr lang="en-US" altLang="en-US" sz="1800" dirty="0">
                <a:latin typeface="Times New Roman" panose="02020603050405020304" pitchFamily="18" charset="0"/>
                <a:cs typeface="Times New Roman" panose="02020603050405020304" pitchFamily="18" charset="0"/>
              </a:rPr>
              <a:t>	</a:t>
            </a:r>
            <a:r>
              <a:rPr lang="en-US" altLang="en-US" sz="1800" i="1" dirty="0">
                <a:latin typeface="Times New Roman" panose="02020603050405020304" pitchFamily="18" charset="0"/>
                <a:cs typeface="Times New Roman" panose="02020603050405020304" pitchFamily="18" charset="0"/>
              </a:rPr>
              <a:t>F</a:t>
            </a:r>
            <a:r>
              <a:rPr lang="en-US" altLang="en-US" sz="1800" i="1" baseline="-25000" dirty="0">
                <a:latin typeface="Times New Roman" panose="02020603050405020304" pitchFamily="18" charset="0"/>
                <a:cs typeface="Times New Roman" panose="02020603050405020304" pitchFamily="18" charset="0"/>
              </a:rPr>
              <a:t>t</a:t>
            </a:r>
            <a:r>
              <a:rPr lang="en-US" altLang="en-US" sz="1800" baseline="-25000" dirty="0">
                <a:latin typeface="Times New Roman" panose="02020603050405020304" pitchFamily="18" charset="0"/>
                <a:cs typeface="Times New Roman" panose="02020603050405020304" pitchFamily="18" charset="0"/>
              </a:rPr>
              <a:t> – 1</a:t>
            </a:r>
            <a:r>
              <a:rPr lang="en-US" altLang="en-US" sz="1800" dirty="0">
                <a:latin typeface="Times New Roman" panose="02020603050405020304" pitchFamily="18" charset="0"/>
                <a:cs typeface="Times New Roman" panose="02020603050405020304" pitchFamily="18" charset="0"/>
              </a:rPr>
              <a:t> is the previous forecast</a:t>
            </a:r>
          </a:p>
          <a:p>
            <a:pPr>
              <a:lnSpc>
                <a:spcPct val="100000"/>
              </a:lnSpc>
              <a:spcBef>
                <a:spcPct val="25000"/>
              </a:spcBef>
              <a:spcAft>
                <a:spcPct val="0"/>
              </a:spcAft>
              <a:buFontTx/>
              <a:buNone/>
            </a:pPr>
            <a:r>
              <a:rPr lang="en-US" altLang="en-US" sz="1800" dirty="0">
                <a:latin typeface="Times New Roman" panose="02020603050405020304" pitchFamily="18" charset="0"/>
                <a:cs typeface="Times New Roman" panose="02020603050405020304" pitchFamily="18" charset="0"/>
              </a:rPr>
              <a:t>	</a:t>
            </a:r>
            <a:r>
              <a:rPr lang="en-US" altLang="en-US" sz="1800" dirty="0">
                <a:latin typeface="Symbol" panose="05050102010706020507" pitchFamily="18" charset="2"/>
              </a:rPr>
              <a:t>   </a:t>
            </a:r>
            <a:r>
              <a:rPr lang="en-US" altLang="en-US" sz="1800" dirty="0">
                <a:latin typeface="Times New Roman" panose="02020603050405020304" pitchFamily="18" charset="0"/>
                <a:cs typeface="Times New Roman" panose="02020603050405020304" pitchFamily="18" charset="0"/>
              </a:rPr>
              <a:t>is</a:t>
            </a:r>
            <a:r>
              <a:rPr lang="en-US" altLang="en-US" sz="1800" dirty="0">
                <a:latin typeface="Symbol" panose="05050102010706020507" pitchFamily="18" charset="2"/>
              </a:rPr>
              <a:t> </a:t>
            </a:r>
            <a:r>
              <a:rPr lang="en-US" altLang="en-US" sz="1800" dirty="0">
                <a:latin typeface="Times New Roman" panose="02020603050405020304" pitchFamily="18" charset="0"/>
                <a:cs typeface="Times New Roman" panose="02020603050405020304" pitchFamily="18" charset="0"/>
              </a:rPr>
              <a:t>smoothing (or weighting) </a:t>
            </a:r>
            <a:br>
              <a:rPr lang="en-US" altLang="en-US" sz="1800" dirty="0">
                <a:latin typeface="Times New Roman" panose="02020603050405020304" pitchFamily="18" charset="0"/>
                <a:cs typeface="Times New Roman" panose="02020603050405020304" pitchFamily="18" charset="0"/>
              </a:rPr>
            </a:br>
            <a:r>
              <a:rPr lang="en-US" altLang="en-US" sz="1800" dirty="0">
                <a:latin typeface="Times New Roman" panose="02020603050405020304" pitchFamily="18" charset="0"/>
                <a:cs typeface="Times New Roman" panose="02020603050405020304" pitchFamily="18" charset="0"/>
              </a:rPr>
              <a:t>constant (0 </a:t>
            </a:r>
            <a:r>
              <a:rPr lang="en-US" altLang="en-US" sz="1800" dirty="0">
                <a:latin typeface="Times New Roman" panose="02020603050405020304" pitchFamily="18" charset="0"/>
                <a:cs typeface="Times New Roman" panose="02020603050405020304" pitchFamily="18" charset="0"/>
                <a:sym typeface="Symbol" panose="05050102010706020507" pitchFamily="18" charset="2"/>
              </a:rPr>
              <a:t>≤ a ≤ 1)</a:t>
            </a: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96054161-4A6B-4E63-8C44-EE703BDA66C5}" type="slidenum">
              <a:rPr lang="en-US" smtClean="0"/>
              <a:t>35</a:t>
            </a:fld>
            <a:endParaRPr lang="en-US"/>
          </a:p>
        </p:txBody>
      </p:sp>
    </p:spTree>
    <p:extLst>
      <p:ext uri="{BB962C8B-B14F-4D97-AF65-F5344CB8AC3E}">
        <p14:creationId xmlns:p14="http://schemas.microsoft.com/office/powerpoint/2010/main" val="2131944744"/>
      </p:ext>
    </p:extLst>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106498"/>
                                        </p:tgtEl>
                                        <p:attrNameLst>
                                          <p:attrName>style.visibility</p:attrName>
                                        </p:attrNameLst>
                                      </p:cBhvr>
                                      <p:to>
                                        <p:strVal val="visible"/>
                                      </p:to>
                                    </p:set>
                                    <p:animEffect transition="in" filter="strips(downRight)">
                                      <p:cBhvr>
                                        <p:cTn id="7" dur="500"/>
                                        <p:tgtEl>
                                          <p:spTgt spid="106498"/>
                                        </p:tgtEl>
                                      </p:cBhvr>
                                    </p:animEffect>
                                  </p:childTnLst>
                                </p:cTn>
                              </p:par>
                            </p:childTnLst>
                          </p:cTn>
                        </p:par>
                        <p:par>
                          <p:cTn id="8" fill="hold">
                            <p:stCondLst>
                              <p:cond delay="1500"/>
                            </p:stCondLst>
                            <p:childTnLst>
                              <p:par>
                                <p:cTn id="9" presetID="18" presetClass="entr" presetSubtype="6" fill="hold" grpId="0" nodeType="afterEffect">
                                  <p:stCondLst>
                                    <p:cond delay="1000"/>
                                  </p:stCondLst>
                                  <p:childTnLst>
                                    <p:set>
                                      <p:cBhvr>
                                        <p:cTn id="10" dur="1" fill="hold">
                                          <p:stCondLst>
                                            <p:cond delay="0"/>
                                          </p:stCondLst>
                                        </p:cTn>
                                        <p:tgtEl>
                                          <p:spTgt spid="4"/>
                                        </p:tgtEl>
                                        <p:attrNameLst>
                                          <p:attrName>style.visibility</p:attrName>
                                        </p:attrNameLst>
                                      </p:cBhvr>
                                      <p:to>
                                        <p:strVal val="visible"/>
                                      </p:to>
                                    </p:set>
                                    <p:animEffect transition="in" filter="strips(downRight)">
                                      <p:cBhvr>
                                        <p:cTn id="11" dur="500"/>
                                        <p:tgtEl>
                                          <p:spTgt spid="4"/>
                                        </p:tgtEl>
                                      </p:cBhvr>
                                    </p:animEffect>
                                  </p:childTnLst>
                                </p:cTn>
                              </p:par>
                            </p:childTnLst>
                          </p:cTn>
                        </p:par>
                        <p:par>
                          <p:cTn id="12" fill="hold">
                            <p:stCondLst>
                              <p:cond delay="3000"/>
                            </p:stCondLst>
                            <p:childTnLst>
                              <p:par>
                                <p:cTn id="13" presetID="22" presetClass="entr" presetSubtype="8" fill="hold" grpId="0" nodeType="afterEffect">
                                  <p:stCondLst>
                                    <p:cond delay="100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4500"/>
                            </p:stCondLst>
                            <p:childTnLst>
                              <p:par>
                                <p:cTn id="17" presetID="18" presetClass="entr" presetSubtype="6" fill="hold" grpId="0" nodeType="afterEffect">
                                  <p:stCondLst>
                                    <p:cond delay="1000"/>
                                  </p:stCondLst>
                                  <p:childTnLst>
                                    <p:set>
                                      <p:cBhvr>
                                        <p:cTn id="18" dur="1" fill="hold">
                                          <p:stCondLst>
                                            <p:cond delay="0"/>
                                          </p:stCondLst>
                                        </p:cTn>
                                        <p:tgtEl>
                                          <p:spTgt spid="7"/>
                                        </p:tgtEl>
                                        <p:attrNameLst>
                                          <p:attrName>style.visibility</p:attrName>
                                        </p:attrNameLst>
                                      </p:cBhvr>
                                      <p:to>
                                        <p:strVal val="visible"/>
                                      </p:to>
                                    </p:set>
                                    <p:animEffect transition="in" filter="strips(downRight)">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8" grpId="0" autoUpdateAnimBg="0"/>
      <p:bldP spid="4" grpId="0" autoUpdateAnimBg="0"/>
      <p:bldP spid="5" grpId="0" autoUpdateAnimBg="0"/>
      <p:bldP spid="7"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a:xfrm>
            <a:off x="685800" y="609600"/>
            <a:ext cx="7772400" cy="381000"/>
          </a:xfrm>
          <a:extLst>
            <a:ext uri="{909E8E84-426E-40DD-AFC4-6F175D3DCCD1}">
              <a14:hiddenFill xmlns:a14="http://schemas.microsoft.com/office/drawing/2010/main">
                <a:solidFill>
                  <a:srgbClr val="2FFF74"/>
                </a:solidFill>
              </a14:hiddenFill>
            </a:ext>
          </a:extLst>
        </p:spPr>
        <p:txBody>
          <a:bodyPr anchorCtr="1">
            <a:normAutofit fontScale="90000"/>
          </a:bodyPr>
          <a:lstStyle/>
          <a:p>
            <a:pPr eaLnBrk="1" hangingPunct="1">
              <a:defRPr/>
            </a:pPr>
            <a:r>
              <a:rPr lang="en-US" sz="3200" dirty="0">
                <a:latin typeface="Times New Roman" panose="02020603050405020304" pitchFamily="18" charset="0"/>
                <a:cs typeface="Times New Roman" panose="02020603050405020304" pitchFamily="18" charset="0"/>
              </a:rPr>
              <a:t>Exponential Smoothing Example</a:t>
            </a:r>
          </a:p>
        </p:txBody>
      </p:sp>
      <p:sp>
        <p:nvSpPr>
          <p:cNvPr id="110595" name="Rectangle 3"/>
          <p:cNvSpPr>
            <a:spLocks noChangeArrowheads="1"/>
          </p:cNvSpPr>
          <p:nvPr/>
        </p:nvSpPr>
        <p:spPr bwMode="auto">
          <a:xfrm>
            <a:off x="0" y="990600"/>
            <a:ext cx="8839200"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just">
              <a:lnSpc>
                <a:spcPct val="100000"/>
              </a:lnSpc>
              <a:spcAft>
                <a:spcPct val="0"/>
              </a:spcAft>
              <a:buFontTx/>
              <a:buNone/>
            </a:pPr>
            <a:r>
              <a:rPr lang="en-US" altLang="en-US" sz="2800" b="0" dirty="0">
                <a:latin typeface="Times New Roman" panose="02020603050405020304" pitchFamily="18" charset="0"/>
                <a:cs typeface="Times New Roman" panose="02020603050405020304" pitchFamily="18" charset="0"/>
              </a:rPr>
              <a:t>Assume: If the Predicted demand</a:t>
            </a:r>
            <a:r>
              <a:rPr lang="tr-TR" altLang="en-US" sz="2800" b="0" dirty="0">
                <a:latin typeface="Times New Roman" panose="02020603050405020304" pitchFamily="18" charset="0"/>
                <a:cs typeface="Times New Roman" panose="02020603050405020304" pitchFamily="18" charset="0"/>
              </a:rPr>
              <a:t>(t-1)</a:t>
            </a:r>
            <a:r>
              <a:rPr lang="en-US" altLang="en-US" sz="2800" b="0" dirty="0">
                <a:latin typeface="Times New Roman" panose="02020603050405020304" pitchFamily="18" charset="0"/>
                <a:cs typeface="Times New Roman" panose="02020603050405020304" pitchFamily="18" charset="0"/>
              </a:rPr>
              <a:t> of </a:t>
            </a:r>
            <a:r>
              <a:rPr lang="en-US" altLang="en-US" sz="2800" b="0" dirty="0" smtClean="0">
                <a:latin typeface="Times New Roman" panose="02020603050405020304" pitchFamily="18" charset="0"/>
                <a:cs typeface="Times New Roman" panose="02020603050405020304" pitchFamily="18" charset="0"/>
              </a:rPr>
              <a:t>customer A in </a:t>
            </a:r>
            <a:r>
              <a:rPr lang="en-US" altLang="en-US" sz="2800" b="0" dirty="0">
                <a:latin typeface="Times New Roman" panose="02020603050405020304" pitchFamily="18" charset="0"/>
                <a:cs typeface="Times New Roman" panose="02020603050405020304" pitchFamily="18" charset="0"/>
              </a:rPr>
              <a:t>February was 142MW. However, the actual demand </a:t>
            </a:r>
            <a:r>
              <a:rPr lang="tr-TR" altLang="en-US" sz="2800" b="0" dirty="0">
                <a:latin typeface="Times New Roman" panose="02020603050405020304" pitchFamily="18" charset="0"/>
                <a:cs typeface="Times New Roman" panose="02020603050405020304" pitchFamily="18" charset="0"/>
              </a:rPr>
              <a:t>(t-1)</a:t>
            </a:r>
            <a:r>
              <a:rPr lang="en-US" altLang="en-US" sz="2800" b="0" dirty="0">
                <a:latin typeface="Times New Roman" panose="02020603050405020304" pitchFamily="18" charset="0"/>
                <a:cs typeface="Times New Roman" panose="02020603050405020304" pitchFamily="18" charset="0"/>
              </a:rPr>
              <a:t> was 153MW. Determine the new forecast (Ft</a:t>
            </a:r>
            <a:r>
              <a:rPr lang="en-US" altLang="en-US" sz="2800" b="0" dirty="0" smtClean="0">
                <a:latin typeface="Times New Roman" panose="02020603050405020304" pitchFamily="18" charset="0"/>
                <a:cs typeface="Times New Roman" panose="02020603050405020304" pitchFamily="18" charset="0"/>
              </a:rPr>
              <a:t>) </a:t>
            </a:r>
            <a:r>
              <a:rPr lang="en-US" altLang="en-US" sz="2800" b="0" dirty="0">
                <a:latin typeface="Times New Roman" panose="02020603050405020304" pitchFamily="18" charset="0"/>
                <a:cs typeface="Times New Roman" panose="02020603050405020304" pitchFamily="18" charset="0"/>
              </a:rPr>
              <a:t>of customer A using the smoothing constant of </a:t>
            </a:r>
            <a:r>
              <a:rPr lang="en-US" altLang="en-US" sz="2800" dirty="0">
                <a:latin typeface="Symbol" panose="05050102010706020507" pitchFamily="18" charset="2"/>
                <a:cs typeface="Times New Roman" panose="02020603050405020304" pitchFamily="18" charset="0"/>
              </a:rPr>
              <a:t></a:t>
            </a:r>
            <a:r>
              <a:rPr lang="en-US" altLang="en-US" sz="2800" b="0" dirty="0">
                <a:latin typeface="Times New Roman" panose="02020603050405020304" pitchFamily="18" charset="0"/>
                <a:cs typeface="Times New Roman" panose="02020603050405020304" pitchFamily="18" charset="0"/>
              </a:rPr>
              <a:t> =0.20.</a:t>
            </a:r>
          </a:p>
          <a:p>
            <a:pPr>
              <a:lnSpc>
                <a:spcPct val="100000"/>
              </a:lnSpc>
              <a:spcAft>
                <a:spcPct val="0"/>
              </a:spcAft>
              <a:buFontTx/>
              <a:buNone/>
            </a:pPr>
            <a:endParaRPr lang="en-US" altLang="en-US" sz="2800" b="0" dirty="0">
              <a:latin typeface="Times New Roman" panose="02020603050405020304" pitchFamily="18" charset="0"/>
              <a:cs typeface="Times New Roman" panose="02020603050405020304" pitchFamily="18" charset="0"/>
            </a:endParaRPr>
          </a:p>
        </p:txBody>
      </p:sp>
      <p:sp>
        <p:nvSpPr>
          <p:cNvPr id="4" name="Rectangle 3"/>
          <p:cNvSpPr>
            <a:spLocks noChangeArrowheads="1"/>
          </p:cNvSpPr>
          <p:nvPr/>
        </p:nvSpPr>
        <p:spPr bwMode="auto">
          <a:xfrm>
            <a:off x="971604" y="2779477"/>
            <a:ext cx="815340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b="0" dirty="0">
                <a:solidFill>
                  <a:srgbClr val="C00000"/>
                </a:solidFill>
              </a:rPr>
              <a:t>Given</a:t>
            </a:r>
            <a:r>
              <a:rPr lang="en-US" altLang="en-US" sz="2800" b="0" dirty="0"/>
              <a:t>:</a:t>
            </a:r>
          </a:p>
          <a:p>
            <a:pPr algn="just">
              <a:lnSpc>
                <a:spcPct val="100000"/>
              </a:lnSpc>
              <a:spcAft>
                <a:spcPct val="0"/>
              </a:spcAft>
              <a:buFontTx/>
              <a:buNone/>
            </a:pPr>
            <a:r>
              <a:rPr lang="en-US" altLang="en-US" sz="2800" b="0" dirty="0"/>
              <a:t> Predicted demand </a:t>
            </a:r>
            <a:r>
              <a:rPr lang="tr-TR" altLang="en-US" sz="2800" b="0" dirty="0"/>
              <a:t>(t-1)</a:t>
            </a:r>
            <a:r>
              <a:rPr lang="en-US" altLang="en-US" sz="2800" b="0" dirty="0"/>
              <a:t>= 142 MW</a:t>
            </a:r>
          </a:p>
          <a:p>
            <a:pPr algn="just">
              <a:lnSpc>
                <a:spcPct val="100000"/>
              </a:lnSpc>
              <a:spcAft>
                <a:spcPct val="0"/>
              </a:spcAft>
              <a:buFontTx/>
              <a:buNone/>
            </a:pPr>
            <a:r>
              <a:rPr lang="en-US" altLang="en-US" sz="2800" b="0" dirty="0"/>
              <a:t>Actual demand = </a:t>
            </a:r>
            <a:r>
              <a:rPr lang="tr-TR" altLang="en-US" sz="2800" b="0" dirty="0"/>
              <a:t>(t-1)</a:t>
            </a:r>
            <a:r>
              <a:rPr lang="en-US" altLang="en-US" sz="2800" b="0" dirty="0"/>
              <a:t>153</a:t>
            </a:r>
          </a:p>
          <a:p>
            <a:pPr algn="just">
              <a:lnSpc>
                <a:spcPct val="100000"/>
              </a:lnSpc>
              <a:spcAft>
                <a:spcPct val="0"/>
              </a:spcAft>
              <a:buFontTx/>
              <a:buNone/>
            </a:pPr>
            <a:r>
              <a:rPr lang="en-US" altLang="en-US" sz="2800" b="0" dirty="0"/>
              <a:t>Smoothing constant </a:t>
            </a:r>
            <a:r>
              <a:rPr lang="en-US" altLang="en-US" sz="2800" b="0" dirty="0">
                <a:latin typeface="Symbol" panose="05050102010706020507" pitchFamily="18" charset="2"/>
              </a:rPr>
              <a:t>a</a:t>
            </a:r>
            <a:r>
              <a:rPr lang="en-US" altLang="en-US" sz="2800" b="0" dirty="0"/>
              <a:t> = .20</a:t>
            </a:r>
          </a:p>
        </p:txBody>
      </p:sp>
      <p:sp>
        <p:nvSpPr>
          <p:cNvPr id="5" name="Rectangle 5"/>
          <p:cNvSpPr>
            <a:spLocks noChangeArrowheads="1"/>
          </p:cNvSpPr>
          <p:nvPr/>
        </p:nvSpPr>
        <p:spPr bwMode="auto">
          <a:xfrm>
            <a:off x="1554730" y="4687191"/>
            <a:ext cx="6415539" cy="1708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tabLst>
                <a:tab pos="2476500" algn="l"/>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2476500" algn="l"/>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2476500" algn="l"/>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2476500" algn="l"/>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2476500" algn="l"/>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2476500" algn="l"/>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2476500" algn="l"/>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2476500" algn="l"/>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2476500" algn="l"/>
              </a:tabLst>
              <a:defRPr sz="2000" b="1">
                <a:solidFill>
                  <a:schemeClr val="tx1"/>
                </a:solidFill>
                <a:latin typeface="Arial" panose="020B0604020202020204" pitchFamily="34" charset="0"/>
                <a:ea typeface="ＭＳ Ｐゴシック" panose="020B0600070205080204" pitchFamily="34" charset="-128"/>
              </a:defRPr>
            </a:lvl9pPr>
          </a:lstStyle>
          <a:p>
            <a:pPr>
              <a:lnSpc>
                <a:spcPct val="125000"/>
              </a:lnSpc>
              <a:spcAft>
                <a:spcPct val="0"/>
              </a:spcAft>
              <a:buFontTx/>
              <a:buNone/>
            </a:pPr>
            <a:r>
              <a:rPr lang="en-US" altLang="en-US" sz="2800" b="0" dirty="0">
                <a:solidFill>
                  <a:srgbClr val="C00000"/>
                </a:solidFill>
              </a:rPr>
              <a:t>Solution: </a:t>
            </a:r>
          </a:p>
          <a:p>
            <a:pPr>
              <a:lnSpc>
                <a:spcPct val="125000"/>
              </a:lnSpc>
              <a:spcAft>
                <a:spcPct val="0"/>
              </a:spcAft>
              <a:buFontTx/>
              <a:buNone/>
            </a:pPr>
            <a:r>
              <a:rPr lang="en-US" altLang="en-US" sz="2800" b="0" dirty="0"/>
              <a:t>New forecast</a:t>
            </a:r>
            <a:r>
              <a:rPr lang="tr-TR" altLang="en-US" sz="2800" b="0" dirty="0"/>
              <a:t> (t)</a:t>
            </a:r>
            <a:r>
              <a:rPr lang="en-US" altLang="en-US" sz="2800" b="0" dirty="0"/>
              <a:t>	= 142 + .2(153 – 142)</a:t>
            </a:r>
          </a:p>
          <a:p>
            <a:pPr>
              <a:lnSpc>
                <a:spcPct val="125000"/>
              </a:lnSpc>
              <a:spcAft>
                <a:spcPct val="0"/>
              </a:spcAft>
              <a:buFontTx/>
              <a:buNone/>
            </a:pPr>
            <a:r>
              <a:rPr lang="en-US" altLang="en-US" sz="2800" dirty="0"/>
              <a:t>	</a:t>
            </a:r>
          </a:p>
        </p:txBody>
      </p:sp>
      <p:grpSp>
        <p:nvGrpSpPr>
          <p:cNvPr id="6" name="Group 10"/>
          <p:cNvGrpSpPr>
            <a:grpSpLocks/>
          </p:cNvGrpSpPr>
          <p:nvPr/>
        </p:nvGrpSpPr>
        <p:grpSpPr bwMode="auto">
          <a:xfrm>
            <a:off x="4006341" y="3491615"/>
            <a:ext cx="3511550" cy="1739900"/>
            <a:chOff x="2332" y="1552"/>
            <a:chExt cx="2212" cy="1096"/>
          </a:xfrm>
        </p:grpSpPr>
        <p:sp>
          <p:nvSpPr>
            <p:cNvPr id="7" name="Freeform 6"/>
            <p:cNvSpPr>
              <a:spLocks/>
            </p:cNvSpPr>
            <p:nvPr/>
          </p:nvSpPr>
          <p:spPr bwMode="auto">
            <a:xfrm>
              <a:off x="3296" y="1552"/>
              <a:ext cx="1248" cy="1040"/>
            </a:xfrm>
            <a:custGeom>
              <a:avLst/>
              <a:gdLst>
                <a:gd name="T0" fmla="*/ 0 w 1248"/>
                <a:gd name="T1" fmla="*/ 0 h 1040"/>
                <a:gd name="T2" fmla="*/ 984 w 1248"/>
                <a:gd name="T3" fmla="*/ 328 h 1040"/>
                <a:gd name="T4" fmla="*/ 1248 w 1248"/>
                <a:gd name="T5" fmla="*/ 1040 h 1040"/>
                <a:gd name="T6" fmla="*/ 0 60000 65536"/>
                <a:gd name="T7" fmla="*/ 0 60000 65536"/>
                <a:gd name="T8" fmla="*/ 0 60000 65536"/>
              </a:gdLst>
              <a:ahLst/>
              <a:cxnLst>
                <a:cxn ang="T6">
                  <a:pos x="T0" y="T1"/>
                </a:cxn>
                <a:cxn ang="T7">
                  <a:pos x="T2" y="T3"/>
                </a:cxn>
                <a:cxn ang="T8">
                  <a:pos x="T4" y="T5"/>
                </a:cxn>
              </a:cxnLst>
              <a:rect l="0" t="0" r="r" b="b"/>
              <a:pathLst>
                <a:path w="1248" h="1040">
                  <a:moveTo>
                    <a:pt x="0" y="0"/>
                  </a:moveTo>
                  <a:cubicBezTo>
                    <a:pt x="388" y="77"/>
                    <a:pt x="776" y="155"/>
                    <a:pt x="984" y="328"/>
                  </a:cubicBezTo>
                  <a:cubicBezTo>
                    <a:pt x="1192" y="501"/>
                    <a:pt x="1220" y="770"/>
                    <a:pt x="1248" y="1040"/>
                  </a:cubicBezTo>
                </a:path>
              </a:pathLst>
            </a:custGeom>
            <a:noFill/>
            <a:ln w="57150" cmpd="sng">
              <a:solidFill>
                <a:srgbClr val="BF0922"/>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 name="Freeform 7"/>
            <p:cNvSpPr>
              <a:spLocks/>
            </p:cNvSpPr>
            <p:nvPr/>
          </p:nvSpPr>
          <p:spPr bwMode="auto">
            <a:xfrm>
              <a:off x="2984" y="1768"/>
              <a:ext cx="872" cy="840"/>
            </a:xfrm>
            <a:custGeom>
              <a:avLst/>
              <a:gdLst>
                <a:gd name="T0" fmla="*/ 0 w 872"/>
                <a:gd name="T1" fmla="*/ 24 h 840"/>
                <a:gd name="T2" fmla="*/ 688 w 872"/>
                <a:gd name="T3" fmla="*/ 136 h 840"/>
                <a:gd name="T4" fmla="*/ 872 w 872"/>
                <a:gd name="T5" fmla="*/ 840 h 840"/>
                <a:gd name="T6" fmla="*/ 0 60000 65536"/>
                <a:gd name="T7" fmla="*/ 0 60000 65536"/>
                <a:gd name="T8" fmla="*/ 0 60000 65536"/>
              </a:gdLst>
              <a:ahLst/>
              <a:cxnLst>
                <a:cxn ang="T6">
                  <a:pos x="T0" y="T1"/>
                </a:cxn>
                <a:cxn ang="T7">
                  <a:pos x="T2" y="T3"/>
                </a:cxn>
                <a:cxn ang="T8">
                  <a:pos x="T4" y="T5"/>
                </a:cxn>
              </a:cxnLst>
              <a:rect l="0" t="0" r="r" b="b"/>
              <a:pathLst>
                <a:path w="872" h="840">
                  <a:moveTo>
                    <a:pt x="0" y="24"/>
                  </a:moveTo>
                  <a:cubicBezTo>
                    <a:pt x="115" y="43"/>
                    <a:pt x="543" y="0"/>
                    <a:pt x="688" y="136"/>
                  </a:cubicBezTo>
                  <a:cubicBezTo>
                    <a:pt x="833" y="272"/>
                    <a:pt x="834" y="693"/>
                    <a:pt x="872" y="840"/>
                  </a:cubicBezTo>
                </a:path>
              </a:pathLst>
            </a:custGeom>
            <a:noFill/>
            <a:ln w="57150" cmpd="sng">
              <a:solidFill>
                <a:srgbClr val="BF0922"/>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Line 8"/>
            <p:cNvSpPr>
              <a:spLocks noChangeShapeType="1"/>
            </p:cNvSpPr>
            <p:nvPr/>
          </p:nvSpPr>
          <p:spPr bwMode="auto">
            <a:xfrm>
              <a:off x="2992" y="2160"/>
              <a:ext cx="456" cy="488"/>
            </a:xfrm>
            <a:prstGeom prst="line">
              <a:avLst/>
            </a:prstGeom>
            <a:noFill/>
            <a:ln w="57150">
              <a:solidFill>
                <a:srgbClr val="BF092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 name="Freeform 9"/>
            <p:cNvSpPr>
              <a:spLocks/>
            </p:cNvSpPr>
            <p:nvPr/>
          </p:nvSpPr>
          <p:spPr bwMode="auto">
            <a:xfrm>
              <a:off x="2332" y="1568"/>
              <a:ext cx="532" cy="1064"/>
            </a:xfrm>
            <a:custGeom>
              <a:avLst/>
              <a:gdLst>
                <a:gd name="T0" fmla="*/ 508 w 532"/>
                <a:gd name="T1" fmla="*/ 0 h 1064"/>
                <a:gd name="T2" fmla="*/ 4 w 532"/>
                <a:gd name="T3" fmla="*/ 224 h 1064"/>
                <a:gd name="T4" fmla="*/ 532 w 532"/>
                <a:gd name="T5" fmla="*/ 1064 h 1064"/>
                <a:gd name="T6" fmla="*/ 0 60000 65536"/>
                <a:gd name="T7" fmla="*/ 0 60000 65536"/>
                <a:gd name="T8" fmla="*/ 0 60000 65536"/>
              </a:gdLst>
              <a:ahLst/>
              <a:cxnLst>
                <a:cxn ang="T6">
                  <a:pos x="T0" y="T1"/>
                </a:cxn>
                <a:cxn ang="T7">
                  <a:pos x="T2" y="T3"/>
                </a:cxn>
                <a:cxn ang="T8">
                  <a:pos x="T4" y="T5"/>
                </a:cxn>
              </a:cxnLst>
              <a:rect l="0" t="0" r="r" b="b"/>
              <a:pathLst>
                <a:path w="532" h="1064">
                  <a:moveTo>
                    <a:pt x="508" y="0"/>
                  </a:moveTo>
                  <a:cubicBezTo>
                    <a:pt x="424" y="37"/>
                    <a:pt x="0" y="47"/>
                    <a:pt x="4" y="224"/>
                  </a:cubicBezTo>
                  <a:cubicBezTo>
                    <a:pt x="8" y="401"/>
                    <a:pt x="422" y="889"/>
                    <a:pt x="532" y="1064"/>
                  </a:cubicBezTo>
                </a:path>
              </a:pathLst>
            </a:custGeom>
            <a:noFill/>
            <a:ln w="57150" cmpd="sng">
              <a:solidFill>
                <a:srgbClr val="BF0922"/>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11" name="Rectangle 4"/>
          <p:cNvSpPr>
            <a:spLocks noChangeArrowheads="1"/>
          </p:cNvSpPr>
          <p:nvPr/>
        </p:nvSpPr>
        <p:spPr bwMode="auto">
          <a:xfrm>
            <a:off x="3067104" y="5680052"/>
            <a:ext cx="4939173" cy="12103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tabLst>
                <a:tab pos="2476500" algn="l"/>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2476500" algn="l"/>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2476500" algn="l"/>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2476500" algn="l"/>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2476500" algn="l"/>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2476500" algn="l"/>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2476500" algn="l"/>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2476500" algn="l"/>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2476500" algn="l"/>
              </a:tabLst>
              <a:defRPr sz="2000" b="1">
                <a:solidFill>
                  <a:schemeClr val="tx1"/>
                </a:solidFill>
                <a:latin typeface="Arial" panose="020B0604020202020204" pitchFamily="34" charset="0"/>
                <a:ea typeface="ＭＳ Ｐゴシック" panose="020B0600070205080204" pitchFamily="34" charset="-128"/>
              </a:defRPr>
            </a:lvl9pPr>
          </a:lstStyle>
          <a:p>
            <a:pPr>
              <a:lnSpc>
                <a:spcPct val="125000"/>
              </a:lnSpc>
              <a:spcAft>
                <a:spcPct val="0"/>
              </a:spcAft>
              <a:buFontTx/>
              <a:buNone/>
            </a:pPr>
            <a:r>
              <a:rPr lang="en-US" altLang="en-US" sz="2000" b="0" dirty="0">
                <a:latin typeface="Times New Roman" panose="02020603050405020304" pitchFamily="18" charset="0"/>
                <a:cs typeface="Times New Roman" panose="02020603050405020304" pitchFamily="18" charset="0"/>
              </a:rPr>
              <a:t>New forecast	= 142 + .2(153 – 142)</a:t>
            </a:r>
          </a:p>
          <a:p>
            <a:pPr>
              <a:lnSpc>
                <a:spcPct val="125000"/>
              </a:lnSpc>
              <a:spcAft>
                <a:spcPct val="0"/>
              </a:spcAft>
              <a:buFontTx/>
              <a:buNone/>
            </a:pPr>
            <a:r>
              <a:rPr lang="en-US" altLang="en-US" sz="2000" b="0" dirty="0">
                <a:latin typeface="Times New Roman" panose="02020603050405020304" pitchFamily="18" charset="0"/>
                <a:cs typeface="Times New Roman" panose="02020603050405020304" pitchFamily="18" charset="0"/>
              </a:rPr>
              <a:t>	= 142 + 2.2</a:t>
            </a:r>
          </a:p>
          <a:p>
            <a:pPr>
              <a:lnSpc>
                <a:spcPct val="125000"/>
              </a:lnSpc>
              <a:spcAft>
                <a:spcPct val="0"/>
              </a:spcAft>
              <a:buFontTx/>
              <a:buNone/>
            </a:pPr>
            <a:r>
              <a:rPr lang="en-US" altLang="en-US" sz="2000" b="0" dirty="0">
                <a:latin typeface="Times New Roman" panose="02020603050405020304" pitchFamily="18" charset="0"/>
                <a:cs typeface="Times New Roman" panose="02020603050405020304" pitchFamily="18" charset="0"/>
              </a:rPr>
              <a:t>	= 144.2 ≈ 144 MW</a:t>
            </a:r>
          </a:p>
        </p:txBody>
      </p:sp>
      <p:sp>
        <p:nvSpPr>
          <p:cNvPr id="2" name="Footer Placeholder 1"/>
          <p:cNvSpPr>
            <a:spLocks noGrp="1"/>
          </p:cNvSpPr>
          <p:nvPr>
            <p:ph type="ftr" sz="quarter" idx="10"/>
          </p:nvPr>
        </p:nvSpPr>
        <p:spPr/>
        <p:txBody>
          <a:bodyPr/>
          <a:lstStyle/>
          <a:p>
            <a:pPr>
              <a:defRPr/>
            </a:pPr>
            <a:r>
              <a:rPr lang="en-AU" smtClean="0"/>
              <a:t>Presenter: Dr.Teshome Goa</a:t>
            </a:r>
            <a:endParaRPr lang="en-US"/>
          </a:p>
        </p:txBody>
      </p:sp>
    </p:spTree>
    <p:extLst>
      <p:ext uri="{BB962C8B-B14F-4D97-AF65-F5344CB8AC3E}">
        <p14:creationId xmlns:p14="http://schemas.microsoft.com/office/powerpoint/2010/main" val="3127945801"/>
      </p:ext>
    </p:extLst>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110595"/>
                                        </p:tgtEl>
                                        <p:attrNameLst>
                                          <p:attrName>style.visibility</p:attrName>
                                        </p:attrNameLst>
                                      </p:cBhvr>
                                      <p:to>
                                        <p:strVal val="visible"/>
                                      </p:to>
                                    </p:set>
                                    <p:animEffect transition="in" filter="strips(downRight)">
                                      <p:cBhvr>
                                        <p:cTn id="7" dur="500"/>
                                        <p:tgtEl>
                                          <p:spTgt spid="110595"/>
                                        </p:tgtEl>
                                      </p:cBhvr>
                                    </p:animEffect>
                                  </p:childTnLst>
                                </p:cTn>
                              </p:par>
                              <p:par>
                                <p:cTn id="8" presetID="22" presetClass="entr" presetSubtype="8" fill="hold" grpId="0"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childTnLst>
                          </p:cTn>
                        </p:par>
                        <p:par>
                          <p:cTn id="11" fill="hold">
                            <p:stCondLst>
                              <p:cond delay="1500"/>
                            </p:stCondLst>
                            <p:childTnLst>
                              <p:par>
                                <p:cTn id="12" presetID="22" presetClass="entr" presetSubtype="1" fill="hold" nodeType="afterEffect">
                                  <p:stCondLst>
                                    <p:cond delay="100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5" grpId="0" autoUpdateAnimBg="0"/>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a:xfrm>
            <a:off x="685800" y="228600"/>
            <a:ext cx="7772400" cy="376177"/>
          </a:xfrm>
          <a:extLst>
            <a:ext uri="{909E8E84-426E-40DD-AFC4-6F175D3DCCD1}">
              <a14:hiddenFill xmlns:a14="http://schemas.microsoft.com/office/drawing/2010/main">
                <a:solidFill>
                  <a:srgbClr val="2FFF74"/>
                </a:solidFill>
              </a14:hiddenFill>
            </a:ext>
          </a:extLst>
        </p:spPr>
        <p:txBody>
          <a:bodyPr>
            <a:normAutofit fontScale="90000"/>
          </a:bodyPr>
          <a:lstStyle/>
          <a:p>
            <a:pPr eaLnBrk="1" hangingPunct="1">
              <a:defRPr/>
            </a:pPr>
            <a:r>
              <a:rPr lang="en-US" sz="3600" dirty="0">
                <a:latin typeface="Times New Roman" panose="02020603050405020304" pitchFamily="18" charset="0"/>
                <a:cs typeface="Times New Roman" panose="02020603050405020304" pitchFamily="18" charset="0"/>
              </a:rPr>
              <a:t>Choosing </a:t>
            </a:r>
            <a:r>
              <a:rPr lang="en-US" sz="3600" i="0" dirty="0">
                <a:latin typeface="Times New Roman" panose="02020603050405020304" pitchFamily="18" charset="0"/>
                <a:cs typeface="Times New Roman" panose="02020603050405020304" pitchFamily="18" charset="0"/>
                <a:sym typeface="Symbol" pitchFamily="18" charset="2"/>
              </a:rPr>
              <a:t>                      </a:t>
            </a:r>
            <a:r>
              <a:rPr lang="en-US" sz="3600" dirty="0">
                <a:latin typeface="Times New Roman" panose="02020603050405020304" pitchFamily="18" charset="0"/>
                <a:cs typeface="Times New Roman" panose="02020603050405020304" pitchFamily="18" charset="0"/>
                <a:sym typeface="Symbol" pitchFamily="18" charset="2"/>
              </a:rPr>
              <a:t>Cont.</a:t>
            </a:r>
            <a:r>
              <a:rPr lang="en-US" sz="3600" i="0" dirty="0">
                <a:latin typeface="Times New Roman" panose="02020603050405020304" pitchFamily="18" charset="0"/>
                <a:cs typeface="Times New Roman" panose="02020603050405020304" pitchFamily="18" charset="0"/>
                <a:sym typeface="Symbol" pitchFamily="18" charset="2"/>
              </a:rPr>
              <a:t>…</a:t>
            </a:r>
            <a:endParaRPr lang="en-US" sz="3600" dirty="0">
              <a:latin typeface="Times New Roman" panose="02020603050405020304" pitchFamily="18" charset="0"/>
              <a:cs typeface="Times New Roman" panose="02020603050405020304" pitchFamily="18" charset="0"/>
            </a:endParaRPr>
          </a:p>
        </p:txBody>
      </p:sp>
      <p:sp>
        <p:nvSpPr>
          <p:cNvPr id="120835" name="Rectangle 3"/>
          <p:cNvSpPr>
            <a:spLocks noChangeArrowheads="1"/>
          </p:cNvSpPr>
          <p:nvPr/>
        </p:nvSpPr>
        <p:spPr bwMode="auto">
          <a:xfrm>
            <a:off x="-4549" y="677169"/>
            <a:ext cx="88392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marL="342900" indent="-342900" algn="just">
              <a:spcAft>
                <a:spcPct val="0"/>
              </a:spcAft>
            </a:pPr>
            <a:r>
              <a:rPr lang="en-US" altLang="en-US" sz="2000" b="0" dirty="0">
                <a:latin typeface="Times New Roman" panose="02020603050405020304" pitchFamily="18" charset="0"/>
                <a:cs typeface="Times New Roman" panose="02020603050405020304" pitchFamily="18" charset="0"/>
              </a:rPr>
              <a:t>The objective is to obtain the most accurate forecast no matter the technique</a:t>
            </a:r>
          </a:p>
        </p:txBody>
      </p:sp>
      <p:sp>
        <p:nvSpPr>
          <p:cNvPr id="120836" name="Rectangle 4"/>
          <p:cNvSpPr>
            <a:spLocks noChangeArrowheads="1"/>
          </p:cNvSpPr>
          <p:nvPr/>
        </p:nvSpPr>
        <p:spPr bwMode="auto">
          <a:xfrm>
            <a:off x="152400" y="1182722"/>
            <a:ext cx="89916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342900" indent="-342900">
              <a:lnSpc>
                <a:spcPct val="90000"/>
              </a:lnSpc>
              <a:buFont typeface="Arial" panose="020B0604020202020204" pitchFamily="34" charset="0"/>
              <a:buChar char="•"/>
              <a:defRPr/>
            </a:pPr>
            <a:r>
              <a:rPr lang="en-US" sz="2000" dirty="0">
                <a:latin typeface="Times New Roman" panose="02020603050405020304" pitchFamily="18" charset="0"/>
                <a:ea typeface="ＭＳ Ｐゴシック" charset="-128"/>
                <a:cs typeface="Times New Roman" panose="02020603050405020304" pitchFamily="18" charset="0"/>
              </a:rPr>
              <a:t>We generally do this by selecting the model that gives us the lowest forecast error</a:t>
            </a:r>
          </a:p>
        </p:txBody>
      </p:sp>
      <p:sp>
        <p:nvSpPr>
          <p:cNvPr id="120837" name="Rectangle 5"/>
          <p:cNvSpPr>
            <a:spLocks noChangeArrowheads="1"/>
          </p:cNvSpPr>
          <p:nvPr/>
        </p:nvSpPr>
        <p:spPr bwMode="auto">
          <a:xfrm>
            <a:off x="228600" y="1549779"/>
            <a:ext cx="8686800" cy="1133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Aft>
                <a:spcPct val="40000"/>
              </a:spcAft>
              <a:buChar char="•"/>
              <a:tabLst>
                <a:tab pos="2197100" algn="l"/>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2197100" algn="l"/>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2197100" algn="l"/>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2197100" algn="l"/>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2197100" algn="l"/>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2197100" algn="l"/>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2197100" algn="l"/>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2197100" algn="l"/>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2197100" algn="l"/>
              </a:tabLst>
              <a:defRPr sz="2000" b="1">
                <a:solidFill>
                  <a:schemeClr val="tx1"/>
                </a:solidFill>
                <a:latin typeface="Arial" panose="020B0604020202020204" pitchFamily="34" charset="0"/>
                <a:ea typeface="ＭＳ Ｐゴシック" panose="020B0600070205080204" pitchFamily="34" charset="-128"/>
              </a:defRPr>
            </a:lvl9pPr>
          </a:lstStyle>
          <a:p>
            <a:pPr>
              <a:lnSpc>
                <a:spcPct val="150000"/>
              </a:lnSpc>
              <a:spcAft>
                <a:spcPct val="0"/>
              </a:spcAft>
              <a:buFontTx/>
              <a:buNone/>
            </a:pPr>
            <a:r>
              <a:rPr lang="en-US" altLang="en-US" sz="2400" dirty="0">
                <a:latin typeface="Times New Roman" panose="02020603050405020304" pitchFamily="18" charset="0"/>
                <a:cs typeface="Times New Roman" panose="02020603050405020304" pitchFamily="18" charset="0"/>
              </a:rPr>
              <a:t>Forecast error	= Actual demand - Forecast value</a:t>
            </a:r>
          </a:p>
          <a:p>
            <a:pPr>
              <a:lnSpc>
                <a:spcPct val="150000"/>
              </a:lnSpc>
              <a:spcAft>
                <a:spcPct val="0"/>
              </a:spcAft>
              <a:buFontTx/>
              <a:buNone/>
            </a:pPr>
            <a:r>
              <a:rPr lang="en-US" altLang="en-US" sz="2400" dirty="0">
                <a:latin typeface="Times New Roman" panose="02020603050405020304" pitchFamily="18" charset="0"/>
                <a:cs typeface="Times New Roman" panose="02020603050405020304" pitchFamily="18" charset="0"/>
              </a:rPr>
              <a:t>	= </a:t>
            </a:r>
            <a:r>
              <a:rPr lang="en-US" altLang="en-US" sz="2400" i="1" dirty="0">
                <a:latin typeface="Times New Roman" panose="02020603050405020304" pitchFamily="18" charset="0"/>
                <a:cs typeface="Times New Roman" panose="02020603050405020304" pitchFamily="18" charset="0"/>
              </a:rPr>
              <a:t>A</a:t>
            </a:r>
            <a:r>
              <a:rPr lang="en-US" altLang="en-US" sz="2400" i="1" baseline="-25000" dirty="0">
                <a:latin typeface="Times New Roman" panose="02020603050405020304" pitchFamily="18" charset="0"/>
                <a:cs typeface="Times New Roman" panose="02020603050405020304" pitchFamily="18" charset="0"/>
              </a:rPr>
              <a:t>t</a:t>
            </a:r>
            <a:r>
              <a:rPr lang="en-US" altLang="en-US" sz="2400" dirty="0">
                <a:latin typeface="Times New Roman" panose="02020603050405020304" pitchFamily="18" charset="0"/>
                <a:cs typeface="Times New Roman" panose="02020603050405020304" pitchFamily="18" charset="0"/>
              </a:rPr>
              <a:t> - </a:t>
            </a:r>
            <a:r>
              <a:rPr lang="en-US" altLang="en-US" sz="2400" i="1" dirty="0">
                <a:latin typeface="Times New Roman" panose="02020603050405020304" pitchFamily="18" charset="0"/>
                <a:cs typeface="Times New Roman" panose="02020603050405020304" pitchFamily="18" charset="0"/>
              </a:rPr>
              <a:t>F</a:t>
            </a:r>
            <a:r>
              <a:rPr lang="en-US" altLang="en-US" sz="2400" i="1" baseline="-25000" dirty="0">
                <a:latin typeface="Times New Roman" panose="02020603050405020304" pitchFamily="18" charset="0"/>
                <a:cs typeface="Times New Roman" panose="02020603050405020304" pitchFamily="18" charset="0"/>
              </a:rPr>
              <a:t>t</a:t>
            </a:r>
            <a:endParaRPr lang="en-US" altLang="en-US" sz="2400" i="1" dirty="0">
              <a:latin typeface="Times New Roman" panose="02020603050405020304" pitchFamily="18" charset="0"/>
              <a:cs typeface="Times New Roman" panose="02020603050405020304" pitchFamily="18" charset="0"/>
            </a:endParaRPr>
          </a:p>
        </p:txBody>
      </p:sp>
      <p:sp>
        <p:nvSpPr>
          <p:cNvPr id="2" name="Rectangle 1"/>
          <p:cNvSpPr/>
          <p:nvPr/>
        </p:nvSpPr>
        <p:spPr>
          <a:xfrm>
            <a:off x="457200" y="2683744"/>
            <a:ext cx="4809330" cy="461665"/>
          </a:xfrm>
          <a:prstGeom prst="rect">
            <a:avLst/>
          </a:prstGeom>
        </p:spPr>
        <p:txBody>
          <a:bodyPr wrap="none">
            <a:spAutoFit/>
          </a:bodyPr>
          <a:lstStyle/>
          <a:p>
            <a:pPr marL="285750" indent="-285750">
              <a:buFont typeface="Wingdings" panose="05000000000000000000" pitchFamily="2" charset="2"/>
              <a:buChar char="v"/>
            </a:pPr>
            <a:r>
              <a:rPr lang="en-US" sz="2400" dirty="0">
                <a:solidFill>
                  <a:srgbClr val="7030A0"/>
                </a:solidFill>
                <a:latin typeface="Times New Roman" panose="02020603050405020304" pitchFamily="18" charset="0"/>
                <a:cs typeface="Times New Roman" panose="02020603050405020304" pitchFamily="18" charset="0"/>
              </a:rPr>
              <a:t>Common Measures of Error </a:t>
            </a:r>
            <a:r>
              <a:rPr lang="en-US" sz="2400" dirty="0" smtClean="0">
                <a:solidFill>
                  <a:srgbClr val="7030A0"/>
                </a:solidFill>
                <a:latin typeface="Times New Roman" panose="02020603050405020304" pitchFamily="18" charset="0"/>
                <a:cs typeface="Times New Roman" panose="02020603050405020304" pitchFamily="18" charset="0"/>
              </a:rPr>
              <a:t>are[4]</a:t>
            </a:r>
            <a:r>
              <a:rPr lang="en-US" dirty="0" smtClean="0">
                <a:latin typeface="Times New Roman" panose="02020603050405020304" pitchFamily="18" charset="0"/>
                <a:cs typeface="Times New Roman" panose="02020603050405020304" pitchFamily="18" charset="0"/>
              </a:rPr>
              <a:t>;</a:t>
            </a:r>
            <a:endParaRPr lang="en-US" dirty="0"/>
          </a:p>
        </p:txBody>
      </p:sp>
      <p:sp>
        <p:nvSpPr>
          <p:cNvPr id="3" name="Rectangle 2"/>
          <p:cNvSpPr/>
          <p:nvPr/>
        </p:nvSpPr>
        <p:spPr>
          <a:xfrm>
            <a:off x="312336" y="3145409"/>
            <a:ext cx="4869264" cy="823302"/>
          </a:xfrm>
          <a:prstGeom prst="rect">
            <a:avLst/>
          </a:prstGeom>
        </p:spPr>
        <p:txBody>
          <a:bodyPr wrap="square">
            <a:spAutoFit/>
          </a:bodyPr>
          <a:lstStyle/>
          <a:p>
            <a:pPr marL="457200" indent="-457200" algn="ctr">
              <a:lnSpc>
                <a:spcPct val="125000"/>
              </a:lnSpc>
              <a:spcAft>
                <a:spcPct val="0"/>
              </a:spcAft>
              <a:buFontTx/>
              <a:buAutoNum type="alphaLcPeriod"/>
            </a:pPr>
            <a:r>
              <a:rPr lang="en-US" altLang="en-US" sz="2000" dirty="0">
                <a:latin typeface="Times New Roman" panose="02020603050405020304" pitchFamily="18" charset="0"/>
                <a:cs typeface="Times New Roman" panose="02020603050405020304" pitchFamily="18" charset="0"/>
              </a:rPr>
              <a:t>Mean Absolute Deviation (MAD</a:t>
            </a:r>
            <a:r>
              <a:rPr lang="en-US" altLang="en-US" dirty="0">
                <a:latin typeface="Times New Roman" panose="02020603050405020304" pitchFamily="18" charset="0"/>
                <a:cs typeface="Times New Roman" panose="02020603050405020304" pitchFamily="18" charset="0"/>
              </a:rPr>
              <a:t>)</a:t>
            </a:r>
          </a:p>
          <a:p>
            <a:pPr algn="ctr">
              <a:lnSpc>
                <a:spcPct val="125000"/>
              </a:lnSpc>
              <a:spcAft>
                <a:spcPct val="0"/>
              </a:spcAft>
            </a:pPr>
            <a:r>
              <a:rPr lang="en-US" altLang="en-US" dirty="0">
                <a:latin typeface="Times New Roman" panose="02020603050405020304" pitchFamily="18" charset="0"/>
                <a:cs typeface="Times New Roman" panose="02020603050405020304" pitchFamily="18" charset="0"/>
              </a:rPr>
              <a:t>MAD=</a:t>
            </a:r>
          </a:p>
        </p:txBody>
      </p:sp>
      <p:sp>
        <p:nvSpPr>
          <p:cNvPr id="8" name="Rectangle 8"/>
          <p:cNvSpPr>
            <a:spLocks noChangeArrowheads="1"/>
          </p:cNvSpPr>
          <p:nvPr/>
        </p:nvSpPr>
        <p:spPr bwMode="auto">
          <a:xfrm>
            <a:off x="3211512" y="3460711"/>
            <a:ext cx="2720975" cy="101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25000"/>
              </a:lnSpc>
              <a:spcAft>
                <a:spcPct val="0"/>
              </a:spcAft>
              <a:buFontTx/>
              <a:buNone/>
            </a:pPr>
            <a:r>
              <a:rPr lang="en-US" altLang="en-US" sz="2400" b="0" dirty="0">
                <a:latin typeface="Times New Roman" panose="02020603050405020304" pitchFamily="18" charset="0"/>
                <a:cs typeface="Times New Roman" panose="02020603050405020304" pitchFamily="18" charset="0"/>
              </a:rPr>
              <a:t>∑ |Actual - Forecast|</a:t>
            </a:r>
          </a:p>
          <a:p>
            <a:pPr algn="ctr">
              <a:lnSpc>
                <a:spcPct val="125000"/>
              </a:lnSpc>
              <a:spcAft>
                <a:spcPct val="0"/>
              </a:spcAft>
              <a:buFontTx/>
              <a:buNone/>
            </a:pPr>
            <a:r>
              <a:rPr lang="en-US" altLang="en-US" sz="2400" b="0" i="1" dirty="0">
                <a:latin typeface="Times New Roman" panose="02020603050405020304" pitchFamily="18" charset="0"/>
                <a:cs typeface="Times New Roman" panose="02020603050405020304" pitchFamily="18" charset="0"/>
              </a:rPr>
              <a:t>n</a:t>
            </a:r>
          </a:p>
        </p:txBody>
      </p:sp>
      <p:sp>
        <p:nvSpPr>
          <p:cNvPr id="9" name="Line 9"/>
          <p:cNvSpPr>
            <a:spLocks noChangeShapeType="1"/>
          </p:cNvSpPr>
          <p:nvPr/>
        </p:nvSpPr>
        <p:spPr bwMode="auto">
          <a:xfrm>
            <a:off x="3218357" y="3968711"/>
            <a:ext cx="2572843"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latin typeface="Times New Roman" panose="02020603050405020304" pitchFamily="18" charset="0"/>
              <a:cs typeface="Times New Roman" panose="02020603050405020304" pitchFamily="18" charset="0"/>
            </a:endParaRPr>
          </a:p>
        </p:txBody>
      </p:sp>
      <p:sp>
        <p:nvSpPr>
          <p:cNvPr id="4" name="Rectangle 3"/>
          <p:cNvSpPr/>
          <p:nvPr/>
        </p:nvSpPr>
        <p:spPr>
          <a:xfrm>
            <a:off x="990600" y="4307096"/>
            <a:ext cx="4343400" cy="440955"/>
          </a:xfrm>
          <a:prstGeom prst="rect">
            <a:avLst/>
          </a:prstGeom>
        </p:spPr>
        <p:txBody>
          <a:bodyPr wrap="square">
            <a:spAutoFit/>
          </a:bodyPr>
          <a:lstStyle/>
          <a:p>
            <a:pPr>
              <a:lnSpc>
                <a:spcPct val="125000"/>
              </a:lnSpc>
              <a:spcAft>
                <a:spcPct val="0"/>
              </a:spcAft>
              <a:buFontTx/>
              <a:buNone/>
            </a:pPr>
            <a:r>
              <a:rPr lang="en-US" altLang="en-US" sz="1600" dirty="0">
                <a:latin typeface="Times New Roman" panose="02020603050405020304" pitchFamily="18" charset="0"/>
                <a:cs typeface="Times New Roman" panose="02020603050405020304" pitchFamily="18" charset="0"/>
              </a:rPr>
              <a:t>b. </a:t>
            </a:r>
            <a:r>
              <a:rPr lang="en-US" altLang="en-US" sz="2000" dirty="0">
                <a:latin typeface="Times New Roman" panose="02020603050405020304" pitchFamily="18" charset="0"/>
                <a:cs typeface="Times New Roman" panose="02020603050405020304" pitchFamily="18" charset="0"/>
              </a:rPr>
              <a:t>Mean Squared Error (MSE)</a:t>
            </a:r>
          </a:p>
        </p:txBody>
      </p:sp>
      <p:grpSp>
        <p:nvGrpSpPr>
          <p:cNvPr id="11" name="Group 10"/>
          <p:cNvGrpSpPr>
            <a:grpSpLocks/>
          </p:cNvGrpSpPr>
          <p:nvPr/>
        </p:nvGrpSpPr>
        <p:grpSpPr bwMode="auto">
          <a:xfrm>
            <a:off x="2866181" y="4049889"/>
            <a:ext cx="3229301" cy="1198446"/>
            <a:chOff x="1375" y="2702"/>
            <a:chExt cx="2095" cy="1154"/>
          </a:xfrm>
        </p:grpSpPr>
        <p:sp>
          <p:nvSpPr>
            <p:cNvPr id="12" name="Rectangle 11"/>
            <p:cNvSpPr>
              <a:spLocks noChangeArrowheads="1"/>
            </p:cNvSpPr>
            <p:nvPr/>
          </p:nvSpPr>
          <p:spPr bwMode="auto">
            <a:xfrm>
              <a:off x="1561" y="2702"/>
              <a:ext cx="116"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25000"/>
                </a:lnSpc>
                <a:spcAft>
                  <a:spcPct val="0"/>
                </a:spcAft>
                <a:buFontTx/>
                <a:buNone/>
              </a:pPr>
              <a:endParaRPr lang="en-US" altLang="en-US" sz="2400" b="0" dirty="0">
                <a:latin typeface="Times New Roman" panose="02020603050405020304" pitchFamily="18" charset="0"/>
                <a:cs typeface="Times New Roman" panose="02020603050405020304" pitchFamily="18" charset="0"/>
              </a:endParaRPr>
            </a:p>
          </p:txBody>
        </p:sp>
        <p:grpSp>
          <p:nvGrpSpPr>
            <p:cNvPr id="13" name="Group 12"/>
            <p:cNvGrpSpPr>
              <a:grpSpLocks/>
            </p:cNvGrpSpPr>
            <p:nvPr/>
          </p:nvGrpSpPr>
          <p:grpSpPr bwMode="auto">
            <a:xfrm>
              <a:off x="1375" y="3313"/>
              <a:ext cx="2095" cy="543"/>
              <a:chOff x="830" y="3457"/>
              <a:chExt cx="2095" cy="543"/>
            </a:xfrm>
          </p:grpSpPr>
          <p:sp>
            <p:nvSpPr>
              <p:cNvPr id="14" name="Rectangle 13"/>
              <p:cNvSpPr>
                <a:spLocks noChangeArrowheads="1"/>
              </p:cNvSpPr>
              <p:nvPr/>
            </p:nvSpPr>
            <p:spPr bwMode="auto">
              <a:xfrm>
                <a:off x="830" y="3617"/>
                <a:ext cx="673"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400" b="0" dirty="0">
                    <a:latin typeface="Times New Roman" panose="02020603050405020304" pitchFamily="18" charset="0"/>
                    <a:cs typeface="Times New Roman" panose="02020603050405020304" pitchFamily="18" charset="0"/>
                  </a:rPr>
                  <a:t>MSE =</a:t>
                </a:r>
              </a:p>
            </p:txBody>
          </p:sp>
          <p:sp>
            <p:nvSpPr>
              <p:cNvPr id="15" name="Rectangle 14"/>
              <p:cNvSpPr>
                <a:spLocks noChangeArrowheads="1"/>
              </p:cNvSpPr>
              <p:nvPr/>
            </p:nvSpPr>
            <p:spPr bwMode="auto">
              <a:xfrm>
                <a:off x="1503" y="3457"/>
                <a:ext cx="1422" cy="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25000"/>
                  </a:lnSpc>
                  <a:spcAft>
                    <a:spcPct val="0"/>
                  </a:spcAft>
                  <a:buFontTx/>
                  <a:buNone/>
                </a:pPr>
                <a:r>
                  <a:rPr lang="en-US" altLang="en-US" sz="2000" b="0" dirty="0">
                    <a:latin typeface="Times New Roman" panose="02020603050405020304" pitchFamily="18" charset="0"/>
                    <a:cs typeface="Times New Roman" panose="02020603050405020304" pitchFamily="18" charset="0"/>
                  </a:rPr>
                  <a:t>∑ (Forecast Errors)</a:t>
                </a:r>
                <a:r>
                  <a:rPr lang="en-US" altLang="en-US" sz="2000" b="0" baseline="30000" dirty="0">
                    <a:latin typeface="Times New Roman" panose="02020603050405020304" pitchFamily="18" charset="0"/>
                    <a:cs typeface="Times New Roman" panose="02020603050405020304" pitchFamily="18" charset="0"/>
                  </a:rPr>
                  <a:t>2</a:t>
                </a:r>
                <a:endParaRPr lang="en-US" altLang="en-US" sz="2000" b="0" dirty="0">
                  <a:latin typeface="Times New Roman" panose="02020603050405020304" pitchFamily="18" charset="0"/>
                  <a:cs typeface="Times New Roman" panose="02020603050405020304" pitchFamily="18" charset="0"/>
                </a:endParaRPr>
              </a:p>
              <a:p>
                <a:pPr algn="ctr">
                  <a:lnSpc>
                    <a:spcPct val="125000"/>
                  </a:lnSpc>
                  <a:spcAft>
                    <a:spcPct val="0"/>
                  </a:spcAft>
                  <a:buFontTx/>
                  <a:buNone/>
                </a:pPr>
                <a:r>
                  <a:rPr lang="en-US" altLang="en-US" sz="2000" b="0" i="1" dirty="0">
                    <a:latin typeface="Times New Roman" panose="02020603050405020304" pitchFamily="18" charset="0"/>
                    <a:cs typeface="Times New Roman" panose="02020603050405020304" pitchFamily="18" charset="0"/>
                  </a:rPr>
                  <a:t>n</a:t>
                </a:r>
              </a:p>
            </p:txBody>
          </p:sp>
          <p:sp>
            <p:nvSpPr>
              <p:cNvPr id="16" name="Line 15"/>
              <p:cNvSpPr>
                <a:spLocks noChangeShapeType="1"/>
              </p:cNvSpPr>
              <p:nvPr/>
            </p:nvSpPr>
            <p:spPr bwMode="auto">
              <a:xfrm flipV="1">
                <a:off x="1503" y="3844"/>
                <a:ext cx="1274" cy="23"/>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anose="02020603050405020304" pitchFamily="18" charset="0"/>
                  <a:cs typeface="Times New Roman" panose="02020603050405020304" pitchFamily="18" charset="0"/>
                </a:endParaRPr>
              </a:p>
            </p:txBody>
          </p:sp>
        </p:grpSp>
      </p:grpSp>
      <p:sp>
        <p:nvSpPr>
          <p:cNvPr id="5" name="Rectangle 4"/>
          <p:cNvSpPr/>
          <p:nvPr/>
        </p:nvSpPr>
        <p:spPr>
          <a:xfrm>
            <a:off x="874052" y="5254734"/>
            <a:ext cx="4335098" cy="441596"/>
          </a:xfrm>
          <a:prstGeom prst="rect">
            <a:avLst/>
          </a:prstGeom>
        </p:spPr>
        <p:txBody>
          <a:bodyPr wrap="none">
            <a:spAutoFit/>
          </a:bodyPr>
          <a:lstStyle/>
          <a:p>
            <a:pPr algn="ctr">
              <a:lnSpc>
                <a:spcPct val="125000"/>
              </a:lnSpc>
              <a:spcAft>
                <a:spcPct val="0"/>
              </a:spcAft>
              <a:buFontTx/>
              <a:buNone/>
            </a:pPr>
            <a:r>
              <a:rPr lang="en-US" altLang="en-US" dirty="0"/>
              <a:t>c. </a:t>
            </a:r>
            <a:r>
              <a:rPr lang="en-US" altLang="en-US" sz="2000" dirty="0">
                <a:latin typeface="Times New Roman" panose="02020603050405020304" pitchFamily="18" charset="0"/>
                <a:cs typeface="Times New Roman" panose="02020603050405020304" pitchFamily="18" charset="0"/>
              </a:rPr>
              <a:t>Mean Absolute Percent Error (MAPE)</a:t>
            </a:r>
          </a:p>
        </p:txBody>
      </p:sp>
      <p:grpSp>
        <p:nvGrpSpPr>
          <p:cNvPr id="18" name="Group 3"/>
          <p:cNvGrpSpPr>
            <a:grpSpLocks/>
          </p:cNvGrpSpPr>
          <p:nvPr/>
        </p:nvGrpSpPr>
        <p:grpSpPr bwMode="auto">
          <a:xfrm>
            <a:off x="2128566" y="4656167"/>
            <a:ext cx="6252983" cy="2236182"/>
            <a:chOff x="1058" y="1460"/>
            <a:chExt cx="3950" cy="1815"/>
          </a:xfrm>
        </p:grpSpPr>
        <p:sp>
          <p:nvSpPr>
            <p:cNvPr id="19" name="Rectangle 4"/>
            <p:cNvSpPr>
              <a:spLocks noChangeArrowheads="1"/>
            </p:cNvSpPr>
            <p:nvPr/>
          </p:nvSpPr>
          <p:spPr bwMode="auto">
            <a:xfrm>
              <a:off x="2821" y="1460"/>
              <a:ext cx="117" cy="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25000"/>
                </a:lnSpc>
                <a:spcAft>
                  <a:spcPct val="0"/>
                </a:spcAft>
                <a:buFontTx/>
                <a:buNone/>
              </a:pPr>
              <a:endParaRPr lang="en-US" altLang="en-US" dirty="0"/>
            </a:p>
          </p:txBody>
        </p:sp>
        <p:sp>
          <p:nvSpPr>
            <p:cNvPr id="20" name="Rectangle 5"/>
            <p:cNvSpPr>
              <a:spLocks noChangeArrowheads="1"/>
            </p:cNvSpPr>
            <p:nvPr/>
          </p:nvSpPr>
          <p:spPr bwMode="auto">
            <a:xfrm>
              <a:off x="1058" y="2378"/>
              <a:ext cx="815" cy="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400" b="0" dirty="0">
                  <a:latin typeface="Times New Roman" panose="02020603050405020304" pitchFamily="18" charset="0"/>
                  <a:cs typeface="Times New Roman" panose="02020603050405020304" pitchFamily="18" charset="0"/>
                </a:rPr>
                <a:t>MAPE =</a:t>
              </a:r>
            </a:p>
          </p:txBody>
        </p:sp>
        <p:sp>
          <p:nvSpPr>
            <p:cNvPr id="21" name="Rectangle 6"/>
            <p:cNvSpPr>
              <a:spLocks noChangeArrowheads="1"/>
            </p:cNvSpPr>
            <p:nvPr/>
          </p:nvSpPr>
          <p:spPr bwMode="auto">
            <a:xfrm>
              <a:off x="1746" y="2151"/>
              <a:ext cx="3262" cy="11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50000"/>
                </a:lnSpc>
                <a:spcAft>
                  <a:spcPct val="0"/>
                </a:spcAft>
                <a:buFontTx/>
                <a:buNone/>
              </a:pPr>
              <a:r>
                <a:rPr lang="en-US" altLang="en-US" b="0" dirty="0">
                  <a:latin typeface="Times New Roman" panose="02020603050405020304" pitchFamily="18" charset="0"/>
                  <a:cs typeface="Times New Roman" panose="02020603050405020304" pitchFamily="18" charset="0"/>
                </a:rPr>
                <a:t>∑</a:t>
              </a:r>
              <a:r>
                <a:rPr lang="en-US" altLang="en-US" sz="2400" b="0" dirty="0">
                  <a:latin typeface="Times New Roman" panose="02020603050405020304" pitchFamily="18" charset="0"/>
                  <a:cs typeface="Times New Roman" panose="02020603050405020304" pitchFamily="18" charset="0"/>
                </a:rPr>
                <a:t>100|Actual</a:t>
              </a:r>
              <a:r>
                <a:rPr lang="en-US" altLang="en-US" sz="2400" b="0" i="1" baseline="-25000" dirty="0">
                  <a:latin typeface="Times New Roman" panose="02020603050405020304" pitchFamily="18" charset="0"/>
                  <a:cs typeface="Times New Roman" panose="02020603050405020304" pitchFamily="18" charset="0"/>
                </a:rPr>
                <a:t>i</a:t>
              </a:r>
              <a:r>
                <a:rPr lang="en-US" altLang="en-US" sz="2400" b="0" dirty="0">
                  <a:latin typeface="Times New Roman" panose="02020603050405020304" pitchFamily="18" charset="0"/>
                  <a:cs typeface="Times New Roman" panose="02020603050405020304" pitchFamily="18" charset="0"/>
                </a:rPr>
                <a:t> - </a:t>
              </a:r>
              <a:r>
                <a:rPr lang="en-US" altLang="en-US" sz="2400" b="0" dirty="0" err="1">
                  <a:latin typeface="Times New Roman" panose="02020603050405020304" pitchFamily="18" charset="0"/>
                  <a:cs typeface="Times New Roman" panose="02020603050405020304" pitchFamily="18" charset="0"/>
                </a:rPr>
                <a:t>Forecast</a:t>
              </a:r>
              <a:r>
                <a:rPr lang="en-US" altLang="en-US" sz="2400" b="0" i="1" baseline="-25000" dirty="0" err="1">
                  <a:latin typeface="Times New Roman" panose="02020603050405020304" pitchFamily="18" charset="0"/>
                  <a:cs typeface="Times New Roman" panose="02020603050405020304" pitchFamily="18" charset="0"/>
                </a:rPr>
                <a:t>i</a:t>
              </a:r>
              <a:r>
                <a:rPr lang="en-US" altLang="en-US" sz="2400" b="0" dirty="0">
                  <a:latin typeface="Times New Roman" panose="02020603050405020304" pitchFamily="18" charset="0"/>
                  <a:cs typeface="Times New Roman" panose="02020603050405020304" pitchFamily="18" charset="0"/>
                </a:rPr>
                <a:t>|/</a:t>
              </a:r>
              <a:r>
                <a:rPr lang="en-US" altLang="en-US" sz="2400" b="0" dirty="0" err="1">
                  <a:latin typeface="Times New Roman" panose="02020603050405020304" pitchFamily="18" charset="0"/>
                  <a:cs typeface="Times New Roman" panose="02020603050405020304" pitchFamily="18" charset="0"/>
                </a:rPr>
                <a:t>Actual</a:t>
              </a:r>
              <a:r>
                <a:rPr lang="en-US" altLang="en-US" sz="2400" b="0" i="1" baseline="-25000" dirty="0" err="1">
                  <a:latin typeface="Times New Roman" panose="02020603050405020304" pitchFamily="18" charset="0"/>
                  <a:cs typeface="Times New Roman" panose="02020603050405020304" pitchFamily="18" charset="0"/>
                </a:rPr>
                <a:t>i</a:t>
              </a:r>
              <a:endParaRPr lang="en-US" altLang="en-US" sz="2400" b="0" i="1" dirty="0">
                <a:latin typeface="Times New Roman" panose="02020603050405020304" pitchFamily="18" charset="0"/>
                <a:cs typeface="Times New Roman" panose="02020603050405020304" pitchFamily="18" charset="0"/>
              </a:endParaRPr>
            </a:p>
            <a:p>
              <a:pPr algn="ctr">
                <a:lnSpc>
                  <a:spcPct val="150000"/>
                </a:lnSpc>
                <a:spcAft>
                  <a:spcPct val="0"/>
                </a:spcAft>
                <a:buFontTx/>
                <a:buNone/>
              </a:pPr>
              <a:r>
                <a:rPr lang="en-US" altLang="en-US" sz="2400" b="0" i="1" dirty="0">
                  <a:latin typeface="Times New Roman" panose="02020603050405020304" pitchFamily="18" charset="0"/>
                  <a:cs typeface="Times New Roman" panose="02020603050405020304" pitchFamily="18" charset="0"/>
                </a:rPr>
                <a:t>n</a:t>
              </a:r>
            </a:p>
          </p:txBody>
        </p:sp>
        <p:sp>
          <p:nvSpPr>
            <p:cNvPr id="22" name="Line 7"/>
            <p:cNvSpPr>
              <a:spLocks noChangeShapeType="1"/>
            </p:cNvSpPr>
            <p:nvPr/>
          </p:nvSpPr>
          <p:spPr bwMode="auto">
            <a:xfrm flipV="1">
              <a:off x="2344" y="2662"/>
              <a:ext cx="2606" cy="115"/>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 name="Rectangle 8"/>
            <p:cNvSpPr>
              <a:spLocks noChangeArrowheads="1"/>
            </p:cNvSpPr>
            <p:nvPr/>
          </p:nvSpPr>
          <p:spPr bwMode="auto">
            <a:xfrm>
              <a:off x="1943" y="1922"/>
              <a:ext cx="400" cy="9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250000"/>
                </a:lnSpc>
                <a:spcAft>
                  <a:spcPct val="0"/>
                </a:spcAft>
                <a:buFontTx/>
                <a:buNone/>
              </a:pPr>
              <a:r>
                <a:rPr lang="en-US" altLang="en-US" sz="1800" i="1" dirty="0"/>
                <a:t>n</a:t>
              </a:r>
            </a:p>
            <a:p>
              <a:pPr algn="ctr">
                <a:lnSpc>
                  <a:spcPct val="250000"/>
                </a:lnSpc>
                <a:spcAft>
                  <a:spcPct val="0"/>
                </a:spcAft>
                <a:buFontTx/>
                <a:buNone/>
              </a:pPr>
              <a:r>
                <a:rPr lang="en-US" altLang="en-US" sz="1800" i="1" dirty="0"/>
                <a:t>i</a:t>
              </a:r>
              <a:r>
                <a:rPr lang="en-US" altLang="en-US" sz="1800" dirty="0"/>
                <a:t> = 1</a:t>
              </a:r>
            </a:p>
          </p:txBody>
        </p:sp>
      </p:grpSp>
      <p:sp>
        <p:nvSpPr>
          <p:cNvPr id="6" name="Footer Placeholder 5"/>
          <p:cNvSpPr>
            <a:spLocks noGrp="1"/>
          </p:cNvSpPr>
          <p:nvPr>
            <p:ph type="ftr" sz="quarter" idx="11"/>
          </p:nvPr>
        </p:nvSpPr>
        <p:spPr>
          <a:xfrm>
            <a:off x="1752600" y="6363797"/>
            <a:ext cx="2895600" cy="365125"/>
          </a:xfrm>
        </p:spPr>
        <p:txBody>
          <a:bodyPr/>
          <a:lstStyle/>
          <a:p>
            <a:r>
              <a:rPr lang="en-US" dirty="0" smtClean="0"/>
              <a:t>Presenter: </a:t>
            </a:r>
            <a:r>
              <a:rPr lang="en-US" dirty="0" err="1" smtClean="0"/>
              <a:t>Dr.Teshome</a:t>
            </a:r>
            <a:r>
              <a:rPr lang="en-US" dirty="0" smtClean="0"/>
              <a:t> Goa</a:t>
            </a:r>
            <a:endParaRPr lang="en-US" dirty="0"/>
          </a:p>
        </p:txBody>
      </p:sp>
      <p:sp>
        <p:nvSpPr>
          <p:cNvPr id="7" name="Slide Number Placeholder 6"/>
          <p:cNvSpPr>
            <a:spLocks noGrp="1"/>
          </p:cNvSpPr>
          <p:nvPr>
            <p:ph type="sldNum" sz="quarter" idx="12"/>
          </p:nvPr>
        </p:nvSpPr>
        <p:spPr/>
        <p:txBody>
          <a:bodyPr/>
          <a:lstStyle/>
          <a:p>
            <a:fld id="{96054161-4A6B-4E63-8C44-EE703BDA66C5}" type="slidenum">
              <a:rPr lang="en-US" smtClean="0"/>
              <a:t>37</a:t>
            </a:fld>
            <a:endParaRPr lang="en-US"/>
          </a:p>
        </p:txBody>
      </p:sp>
    </p:spTree>
    <p:extLst>
      <p:ext uri="{BB962C8B-B14F-4D97-AF65-F5344CB8AC3E}">
        <p14:creationId xmlns:p14="http://schemas.microsoft.com/office/powerpoint/2010/main" val="1028728180"/>
      </p:ext>
    </p:extLst>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120835"/>
                                        </p:tgtEl>
                                        <p:attrNameLst>
                                          <p:attrName>style.visibility</p:attrName>
                                        </p:attrNameLst>
                                      </p:cBhvr>
                                      <p:to>
                                        <p:strVal val="visible"/>
                                      </p:to>
                                    </p:set>
                                    <p:animEffect transition="in" filter="strips(downRight)">
                                      <p:cBhvr>
                                        <p:cTn id="7" dur="500"/>
                                        <p:tgtEl>
                                          <p:spTgt spid="120835"/>
                                        </p:tgtEl>
                                      </p:cBhvr>
                                    </p:animEffect>
                                  </p:childTnLst>
                                </p:cTn>
                              </p:par>
                            </p:childTnLst>
                          </p:cTn>
                        </p:par>
                        <p:par>
                          <p:cTn id="8" fill="hold" nodeType="afterGroup">
                            <p:stCondLst>
                              <p:cond delay="1500"/>
                            </p:stCondLst>
                            <p:childTnLst>
                              <p:par>
                                <p:cTn id="9" presetID="18" presetClass="entr" presetSubtype="6" fill="hold" grpId="0" nodeType="afterEffect">
                                  <p:stCondLst>
                                    <p:cond delay="1000"/>
                                  </p:stCondLst>
                                  <p:childTnLst>
                                    <p:set>
                                      <p:cBhvr>
                                        <p:cTn id="10" dur="1" fill="hold">
                                          <p:stCondLst>
                                            <p:cond delay="0"/>
                                          </p:stCondLst>
                                        </p:cTn>
                                        <p:tgtEl>
                                          <p:spTgt spid="120836"/>
                                        </p:tgtEl>
                                        <p:attrNameLst>
                                          <p:attrName>style.visibility</p:attrName>
                                        </p:attrNameLst>
                                      </p:cBhvr>
                                      <p:to>
                                        <p:strVal val="visible"/>
                                      </p:to>
                                    </p:set>
                                    <p:animEffect transition="in" filter="strips(downRight)">
                                      <p:cBhvr>
                                        <p:cTn id="11" dur="500"/>
                                        <p:tgtEl>
                                          <p:spTgt spid="120836"/>
                                        </p:tgtEl>
                                      </p:cBhvr>
                                    </p:animEffect>
                                  </p:childTnLst>
                                </p:cTn>
                              </p:par>
                            </p:childTnLst>
                          </p:cTn>
                        </p:par>
                        <p:par>
                          <p:cTn id="12" fill="hold" nodeType="afterGroup">
                            <p:stCondLst>
                              <p:cond delay="3000"/>
                            </p:stCondLst>
                            <p:childTnLst>
                              <p:par>
                                <p:cTn id="13" presetID="18" presetClass="entr" presetSubtype="6" fill="hold" grpId="0" nodeType="afterEffect">
                                  <p:stCondLst>
                                    <p:cond delay="1000"/>
                                  </p:stCondLst>
                                  <p:childTnLst>
                                    <p:set>
                                      <p:cBhvr>
                                        <p:cTn id="14" dur="1" fill="hold">
                                          <p:stCondLst>
                                            <p:cond delay="0"/>
                                          </p:stCondLst>
                                        </p:cTn>
                                        <p:tgtEl>
                                          <p:spTgt spid="120837"/>
                                        </p:tgtEl>
                                        <p:attrNameLst>
                                          <p:attrName>style.visibility</p:attrName>
                                        </p:attrNameLst>
                                      </p:cBhvr>
                                      <p:to>
                                        <p:strVal val="visible"/>
                                      </p:to>
                                    </p:set>
                                    <p:animEffect transition="in" filter="strips(downRight)">
                                      <p:cBhvr>
                                        <p:cTn id="15" dur="500"/>
                                        <p:tgtEl>
                                          <p:spTgt spid="120837"/>
                                        </p:tgtEl>
                                      </p:cBhvr>
                                    </p:animEffect>
                                  </p:childTnLst>
                                </p:cTn>
                              </p:par>
                            </p:childTnLst>
                          </p:cTn>
                        </p:par>
                        <p:par>
                          <p:cTn id="16" fill="hold">
                            <p:stCondLst>
                              <p:cond delay="4500"/>
                            </p:stCondLst>
                            <p:childTnLst>
                              <p:par>
                                <p:cTn id="17" presetID="22" presetClass="entr" presetSubtype="8" fill="hold" nodeType="afterEffect">
                                  <p:stCondLst>
                                    <p:cond delay="100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500"/>
                                        <p:tgtEl>
                                          <p:spTgt spid="11"/>
                                        </p:tgtEl>
                                      </p:cBhvr>
                                    </p:animEffect>
                                  </p:childTnLst>
                                </p:cTn>
                              </p:par>
                            </p:childTnLst>
                          </p:cTn>
                        </p:par>
                        <p:par>
                          <p:cTn id="20" fill="hold">
                            <p:stCondLst>
                              <p:cond delay="6000"/>
                            </p:stCondLst>
                            <p:childTnLst>
                              <p:par>
                                <p:cTn id="21" presetID="18" presetClass="entr" presetSubtype="6" fill="hold" nodeType="afterEffect">
                                  <p:stCondLst>
                                    <p:cond delay="1000"/>
                                  </p:stCondLst>
                                  <p:childTnLst>
                                    <p:set>
                                      <p:cBhvr>
                                        <p:cTn id="22" dur="1" fill="hold">
                                          <p:stCondLst>
                                            <p:cond delay="0"/>
                                          </p:stCondLst>
                                        </p:cTn>
                                        <p:tgtEl>
                                          <p:spTgt spid="18"/>
                                        </p:tgtEl>
                                        <p:attrNameLst>
                                          <p:attrName>style.visibility</p:attrName>
                                        </p:attrNameLst>
                                      </p:cBhvr>
                                      <p:to>
                                        <p:strVal val="visible"/>
                                      </p:to>
                                    </p:set>
                                    <p:animEffect transition="in" filter="strips(downRight)">
                                      <p:cBhvr>
                                        <p:cTn id="23"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5" grpId="0" autoUpdateAnimBg="0"/>
      <p:bldP spid="120836" grpId="0" autoUpdateAnimBg="0"/>
      <p:bldP spid="120837"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34962"/>
          </a:xfrm>
        </p:spPr>
        <p:txBody>
          <a:bodyPr>
            <a:normAutofit fontScale="90000"/>
          </a:bodyPr>
          <a:lstStyle/>
          <a:p>
            <a:pPr>
              <a:defRPr/>
            </a:pPr>
            <a:r>
              <a:rPr lang="tr-TR" dirty="0"/>
              <a:t>Example</a:t>
            </a:r>
            <a:r>
              <a:rPr lang="en-US" dirty="0"/>
              <a:t>:</a:t>
            </a:r>
            <a:r>
              <a:rPr lang="tr-TR" dirty="0"/>
              <a:t> </a:t>
            </a:r>
          </a:p>
        </p:txBody>
      </p:sp>
      <p:sp>
        <p:nvSpPr>
          <p:cNvPr id="72707" name="Content Placeholder 2"/>
          <p:cNvSpPr>
            <a:spLocks noGrp="1"/>
          </p:cNvSpPr>
          <p:nvPr>
            <p:ph idx="1"/>
          </p:nvPr>
        </p:nvSpPr>
        <p:spPr>
          <a:xfrm>
            <a:off x="1" y="685800"/>
            <a:ext cx="8915400" cy="5889353"/>
          </a:xfrm>
        </p:spPr>
        <p:txBody>
          <a:bodyPr>
            <a:normAutofit/>
          </a:bodyPr>
          <a:lstStyle/>
          <a:p>
            <a:pPr algn="just">
              <a:lnSpc>
                <a:spcPct val="200000"/>
              </a:lnSpc>
            </a:pPr>
            <a:r>
              <a:rPr lang="en-US" altLang="en-US" sz="2000" dirty="0">
                <a:latin typeface="Times New Roman" panose="02020603050405020304" pitchFamily="18" charset="0"/>
                <a:cs typeface="Times New Roman" panose="02020603050405020304" pitchFamily="18" charset="0"/>
              </a:rPr>
              <a:t>Assume, </a:t>
            </a:r>
            <a:r>
              <a:rPr lang="tr-TR" altLang="en-US" sz="2000" dirty="0">
                <a:latin typeface="Times New Roman" panose="02020603050405020304" pitchFamily="18" charset="0"/>
                <a:cs typeface="Times New Roman" panose="02020603050405020304" pitchFamily="18" charset="0"/>
              </a:rPr>
              <a:t>During the </a:t>
            </a:r>
            <a:r>
              <a:rPr lang="en-US" altLang="en-US" sz="2000" dirty="0">
                <a:latin typeface="Times New Roman" panose="02020603050405020304" pitchFamily="18" charset="0"/>
                <a:cs typeface="Times New Roman" panose="02020603050405020304" pitchFamily="18" charset="0"/>
              </a:rPr>
              <a:t>last</a:t>
            </a:r>
            <a:r>
              <a:rPr lang="tr-TR" altLang="en-US" sz="2000" dirty="0">
                <a:latin typeface="Times New Roman" panose="02020603050405020304" pitchFamily="18" charset="0"/>
                <a:cs typeface="Times New Roman" panose="02020603050405020304" pitchFamily="18" charset="0"/>
              </a:rPr>
              <a:t> 8 </a:t>
            </a:r>
            <a:r>
              <a:rPr lang="en-US" altLang="en-US" sz="2000" dirty="0">
                <a:latin typeface="Times New Roman" panose="02020603050405020304" pitchFamily="18" charset="0"/>
                <a:cs typeface="Times New Roman" panose="02020603050405020304" pitchFamily="18" charset="0"/>
              </a:rPr>
              <a:t>months</a:t>
            </a:r>
            <a:r>
              <a:rPr lang="tr-TR" altLang="en-US" sz="2000" dirty="0">
                <a:latin typeface="Times New Roman" panose="02020603050405020304" pitchFamily="18" charset="0"/>
                <a:cs typeface="Times New Roman" panose="02020603050405020304" pitchFamily="18" charset="0"/>
              </a:rPr>
              <a:t>,</a:t>
            </a:r>
            <a:r>
              <a:rPr lang="en-US" altLang="en-US" sz="2000" dirty="0">
                <a:latin typeface="Times New Roman" panose="02020603050405020304" pitchFamily="18" charset="0"/>
                <a:cs typeface="Times New Roman" panose="02020603050405020304" pitchFamily="18" charset="0"/>
              </a:rPr>
              <a:t> </a:t>
            </a:r>
            <a:r>
              <a:rPr lang="en-US" altLang="en-US" sz="2000" dirty="0" smtClean="0">
                <a:latin typeface="Times New Roman" panose="02020603050405020304" pitchFamily="18" charset="0"/>
                <a:cs typeface="Times New Roman" panose="02020603050405020304" pitchFamily="18" charset="0"/>
              </a:rPr>
              <a:t>substation D  </a:t>
            </a:r>
            <a:r>
              <a:rPr lang="en-US" altLang="en-US" sz="2000" dirty="0">
                <a:latin typeface="Times New Roman" panose="02020603050405020304" pitchFamily="18" charset="0"/>
                <a:cs typeface="Times New Roman" panose="02020603050405020304" pitchFamily="18" charset="0"/>
              </a:rPr>
              <a:t>has supplied </a:t>
            </a:r>
            <a:r>
              <a:rPr lang="tr-TR" altLang="en-US" sz="2000" dirty="0">
                <a:latin typeface="Times New Roman" panose="02020603050405020304" pitchFamily="18" charset="0"/>
                <a:cs typeface="Times New Roman" panose="02020603050405020304" pitchFamily="18" charset="0"/>
              </a:rPr>
              <a:t>large </a:t>
            </a:r>
            <a:r>
              <a:rPr lang="en-US" altLang="en-US" sz="2000" dirty="0">
                <a:latin typeface="Times New Roman" panose="02020603050405020304" pitchFamily="18" charset="0"/>
                <a:cs typeface="Times New Roman" panose="02020603050405020304" pitchFamily="18" charset="0"/>
              </a:rPr>
              <a:t>number of customers based on the early forecasted demands</a:t>
            </a:r>
            <a:r>
              <a:rPr lang="tr-TR" altLang="en-US" sz="2000" dirty="0">
                <a:latin typeface="Times New Roman" panose="02020603050405020304" pitchFamily="18" charset="0"/>
                <a:cs typeface="Times New Roman" panose="02020603050405020304" pitchFamily="18" charset="0"/>
              </a:rPr>
              <a:t>. The </a:t>
            </a:r>
            <a:r>
              <a:rPr lang="en-US" altLang="en-US" sz="2000" dirty="0">
                <a:latin typeface="Times New Roman" panose="02020603050405020304" pitchFamily="18" charset="0"/>
                <a:cs typeface="Times New Roman" panose="02020603050405020304" pitchFamily="18" charset="0"/>
              </a:rPr>
              <a:t>substations </a:t>
            </a:r>
            <a:r>
              <a:rPr lang="tr-TR" altLang="en-US" sz="2000" dirty="0" smtClean="0">
                <a:latin typeface="Times New Roman" panose="02020603050405020304" pitchFamily="18" charset="0"/>
                <a:cs typeface="Times New Roman" panose="02020603050405020304" pitchFamily="18" charset="0"/>
              </a:rPr>
              <a:t>Manager </a:t>
            </a:r>
            <a:r>
              <a:rPr lang="tr-TR" altLang="en-US" sz="2000" dirty="0">
                <a:latin typeface="Times New Roman" panose="02020603050405020304" pitchFamily="18" charset="0"/>
                <a:cs typeface="Times New Roman" panose="02020603050405020304" pitchFamily="18" charset="0"/>
              </a:rPr>
              <a:t>wants to test the forecasting method </a:t>
            </a:r>
            <a:r>
              <a:rPr lang="en-US" altLang="en-US" sz="2000" dirty="0">
                <a:latin typeface="Times New Roman" panose="02020603050405020304" pitchFamily="18" charset="0"/>
                <a:cs typeface="Times New Roman" panose="02020603050405020304" pitchFamily="18" charset="0"/>
              </a:rPr>
              <a:t>using </a:t>
            </a:r>
            <a:r>
              <a:rPr lang="tr-TR" altLang="en-US" sz="2000" i="1" dirty="0">
                <a:latin typeface="Times New Roman" panose="02020603050405020304" pitchFamily="18" charset="0"/>
                <a:cs typeface="Times New Roman" panose="02020603050405020304" pitchFamily="18" charset="0"/>
              </a:rPr>
              <a:t>exponential smoothing </a:t>
            </a:r>
            <a:r>
              <a:rPr lang="tr-TR" altLang="en-US" sz="2000" dirty="0">
                <a:latin typeface="Times New Roman" panose="02020603050405020304" pitchFamily="18" charset="0"/>
                <a:cs typeface="Times New Roman" panose="02020603050405020304" pitchFamily="18" charset="0"/>
              </a:rPr>
              <a:t>to see how well this method works in predicting </a:t>
            </a:r>
            <a:r>
              <a:rPr lang="en-US" altLang="en-US" sz="2000" dirty="0">
                <a:latin typeface="Times New Roman" panose="02020603050405020304" pitchFamily="18" charset="0"/>
                <a:cs typeface="Times New Roman" panose="02020603050405020304" pitchFamily="18" charset="0"/>
              </a:rPr>
              <a:t>the </a:t>
            </a:r>
            <a:r>
              <a:rPr lang="en-US" altLang="en-US" sz="2000" dirty="0" smtClean="0">
                <a:latin typeface="Times New Roman" panose="02020603050405020304" pitchFamily="18" charset="0"/>
                <a:cs typeface="Times New Roman" panose="02020603050405020304" pitchFamily="18" charset="0"/>
              </a:rPr>
              <a:t>area</a:t>
            </a:r>
            <a:r>
              <a:rPr lang="tr-TR" altLang="en-US" sz="2000" dirty="0" smtClean="0">
                <a:latin typeface="Times New Roman" panose="02020603050405020304" pitchFamily="18" charset="0"/>
                <a:cs typeface="Times New Roman" panose="02020603050405020304" pitchFamily="18" charset="0"/>
              </a:rPr>
              <a:t>. </a:t>
            </a:r>
            <a:r>
              <a:rPr lang="tr-TR" altLang="en-US" sz="2000" dirty="0">
                <a:latin typeface="Times New Roman" panose="02020603050405020304" pitchFamily="18" charset="0"/>
                <a:cs typeface="Times New Roman" panose="02020603050405020304" pitchFamily="18" charset="0"/>
              </a:rPr>
              <a:t>He </a:t>
            </a:r>
            <a:r>
              <a:rPr lang="en-US" altLang="en-US" sz="2000" dirty="0">
                <a:latin typeface="Times New Roman" panose="02020603050405020304" pitchFamily="18" charset="0"/>
                <a:cs typeface="Times New Roman" panose="02020603050405020304" pitchFamily="18" charset="0"/>
              </a:rPr>
              <a:t>has </a:t>
            </a:r>
            <a:r>
              <a:rPr lang="tr-TR" altLang="en-US" sz="2000" dirty="0">
                <a:latin typeface="Times New Roman" panose="02020603050405020304" pitchFamily="18" charset="0"/>
                <a:cs typeface="Times New Roman" panose="02020603050405020304" pitchFamily="18" charset="0"/>
              </a:rPr>
              <a:t>guesse</a:t>
            </a:r>
            <a:r>
              <a:rPr lang="en-US" altLang="en-US" sz="2000" dirty="0">
                <a:latin typeface="Times New Roman" panose="02020603050405020304" pitchFamily="18" charset="0"/>
                <a:cs typeface="Times New Roman" panose="02020603050405020304" pitchFamily="18" charset="0"/>
              </a:rPr>
              <a:t>d</a:t>
            </a:r>
            <a:r>
              <a:rPr lang="tr-TR" altLang="en-US" sz="2000" dirty="0">
                <a:latin typeface="Times New Roman" panose="02020603050405020304" pitchFamily="18" charset="0"/>
                <a:cs typeface="Times New Roman" panose="02020603050405020304" pitchFamily="18" charset="0"/>
              </a:rPr>
              <a:t> that the forecast of </a:t>
            </a:r>
            <a:r>
              <a:rPr lang="en-US" altLang="en-US" sz="2000" dirty="0">
                <a:latin typeface="Times New Roman" panose="02020603050405020304" pitchFamily="18" charset="0"/>
                <a:cs typeface="Times New Roman" panose="02020603050405020304" pitchFamily="18" charset="0"/>
              </a:rPr>
              <a:t>substation </a:t>
            </a:r>
            <a:r>
              <a:rPr lang="tr-TR" altLang="en-US" sz="2000" dirty="0">
                <a:latin typeface="Times New Roman" panose="02020603050405020304" pitchFamily="18" charset="0"/>
                <a:cs typeface="Times New Roman" panose="02020603050405020304" pitchFamily="18" charset="0"/>
              </a:rPr>
              <a:t>unloaded in the first quarter was 175 </a:t>
            </a:r>
            <a:r>
              <a:rPr lang="en-US" altLang="en-US" sz="2000" dirty="0">
                <a:latin typeface="Times New Roman" panose="02020603050405020304" pitchFamily="18" charset="0"/>
                <a:cs typeface="Times New Roman" panose="02020603050405020304" pitchFamily="18" charset="0"/>
              </a:rPr>
              <a:t>MW</a:t>
            </a:r>
            <a:r>
              <a:rPr lang="tr-TR" altLang="en-US" sz="2000" dirty="0">
                <a:latin typeface="Times New Roman" panose="02020603050405020304" pitchFamily="18" charset="0"/>
                <a:cs typeface="Times New Roman" panose="02020603050405020304" pitchFamily="18" charset="0"/>
              </a:rPr>
              <a:t>.</a:t>
            </a: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96054161-4A6B-4E63-8C44-EE703BDA66C5}" type="slidenum">
              <a:rPr lang="en-US" smtClean="0"/>
              <a:t>38</a:t>
            </a:fld>
            <a:endParaRPr lang="en-US"/>
          </a:p>
        </p:txBody>
      </p:sp>
    </p:spTree>
    <p:extLst>
      <p:ext uri="{BB962C8B-B14F-4D97-AF65-F5344CB8AC3E}">
        <p14:creationId xmlns:p14="http://schemas.microsoft.com/office/powerpoint/2010/main" val="104382065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a:xfrm>
            <a:off x="685800" y="330200"/>
            <a:ext cx="7772400" cy="1320800"/>
          </a:xfrm>
          <a:extLst>
            <a:ext uri="{909E8E84-426E-40DD-AFC4-6F175D3DCCD1}">
              <a14:hiddenFill xmlns:a14="http://schemas.microsoft.com/office/drawing/2010/main">
                <a:solidFill>
                  <a:srgbClr val="2FFF74"/>
                </a:solidFill>
              </a14:hiddenFill>
            </a:ext>
          </a:extLst>
        </p:spPr>
        <p:txBody>
          <a:bodyPr>
            <a:normAutofit/>
          </a:bodyPr>
          <a:lstStyle/>
          <a:p>
            <a:pPr eaLnBrk="1" hangingPunct="1">
              <a:defRPr/>
            </a:pPr>
            <a:r>
              <a:rPr lang="en-US" sz="4000" dirty="0">
                <a:latin typeface="Times New Roman" panose="02020603050405020304" pitchFamily="18" charset="0"/>
                <a:cs typeface="Times New Roman" panose="02020603050405020304" pitchFamily="18" charset="0"/>
              </a:rPr>
              <a:t>Comparison of Forecast Error </a:t>
            </a:r>
          </a:p>
        </p:txBody>
      </p:sp>
      <p:grpSp>
        <p:nvGrpSpPr>
          <p:cNvPr id="124931" name="Group 3"/>
          <p:cNvGrpSpPr>
            <a:grpSpLocks/>
          </p:cNvGrpSpPr>
          <p:nvPr/>
        </p:nvGrpSpPr>
        <p:grpSpPr bwMode="auto">
          <a:xfrm>
            <a:off x="444500" y="1755775"/>
            <a:ext cx="8283575" cy="4248150"/>
            <a:chOff x="280" y="1106"/>
            <a:chExt cx="5218" cy="2676"/>
          </a:xfrm>
        </p:grpSpPr>
        <p:sp>
          <p:nvSpPr>
            <p:cNvPr id="73733" name="Rectangle 4"/>
            <p:cNvSpPr>
              <a:spLocks noChangeArrowheads="1"/>
            </p:cNvSpPr>
            <p:nvPr/>
          </p:nvSpPr>
          <p:spPr bwMode="auto">
            <a:xfrm>
              <a:off x="280" y="1106"/>
              <a:ext cx="5120" cy="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tabLst>
                  <a:tab pos="482600" algn="ctr"/>
                  <a:tab pos="1714500" algn="ctr"/>
                  <a:tab pos="3149600" algn="ctr"/>
                  <a:tab pos="4572000" algn="ctr"/>
                  <a:tab pos="6007100" algn="ctr"/>
                  <a:tab pos="7429500" algn="ctr"/>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482600" algn="ctr"/>
                  <a:tab pos="1714500" algn="ctr"/>
                  <a:tab pos="3149600" algn="ctr"/>
                  <a:tab pos="4572000" algn="ctr"/>
                  <a:tab pos="6007100" algn="ctr"/>
                  <a:tab pos="7429500" algn="ctr"/>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482600" algn="ctr"/>
                  <a:tab pos="1714500" algn="ctr"/>
                  <a:tab pos="3149600" algn="ctr"/>
                  <a:tab pos="4572000" algn="ctr"/>
                  <a:tab pos="6007100" algn="ctr"/>
                  <a:tab pos="7429500" algn="ctr"/>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9pPr>
            </a:lstStyle>
            <a:p>
              <a:pPr>
                <a:lnSpc>
                  <a:spcPct val="85000"/>
                </a:lnSpc>
                <a:spcAft>
                  <a:spcPct val="0"/>
                </a:spcAft>
                <a:buFontTx/>
                <a:buNone/>
              </a:pPr>
              <a:r>
                <a:rPr lang="en-US" altLang="en-US" sz="1800" dirty="0"/>
                <a:t>			Rounded	Absolute	Rounded	Absolute</a:t>
              </a:r>
            </a:p>
            <a:p>
              <a:pPr>
                <a:lnSpc>
                  <a:spcPct val="85000"/>
                </a:lnSpc>
                <a:spcAft>
                  <a:spcPct val="0"/>
                </a:spcAft>
                <a:buFontTx/>
                <a:buNone/>
              </a:pPr>
              <a:r>
                <a:rPr lang="en-US" altLang="en-US" sz="1800" dirty="0"/>
                <a:t>		Actual	Forecast	Deviation	Forecast	Deviation</a:t>
              </a:r>
            </a:p>
            <a:p>
              <a:pPr>
                <a:lnSpc>
                  <a:spcPct val="85000"/>
                </a:lnSpc>
                <a:spcAft>
                  <a:spcPct val="0"/>
                </a:spcAft>
                <a:buFontTx/>
                <a:buNone/>
              </a:pPr>
              <a:r>
                <a:rPr lang="en-US" altLang="en-US" sz="1800" dirty="0"/>
                <a:t>		substation 	with	for	with	for</a:t>
              </a:r>
            </a:p>
            <a:p>
              <a:pPr>
                <a:lnSpc>
                  <a:spcPct val="85000"/>
                </a:lnSpc>
                <a:spcAft>
                  <a:spcPct val="0"/>
                </a:spcAft>
                <a:buFontTx/>
                <a:buNone/>
              </a:pPr>
              <a:r>
                <a:rPr lang="en-US" altLang="en-US" sz="1800" dirty="0"/>
                <a:t>	Quarter	load 	</a:t>
              </a:r>
              <a:r>
                <a:rPr lang="en-US" altLang="en-US" sz="1800" dirty="0">
                  <a:latin typeface="Symbol" panose="05050102010706020507" pitchFamily="18" charset="2"/>
                </a:rPr>
                <a:t>a</a:t>
              </a:r>
              <a:r>
                <a:rPr lang="en-US" altLang="en-US" sz="1800" dirty="0"/>
                <a:t> = .10	</a:t>
              </a:r>
              <a:r>
                <a:rPr lang="en-US" altLang="en-US" sz="1800" dirty="0">
                  <a:latin typeface="Symbol" panose="05050102010706020507" pitchFamily="18" charset="2"/>
                </a:rPr>
                <a:t>a</a:t>
              </a:r>
              <a:r>
                <a:rPr lang="en-US" altLang="en-US" sz="1800" dirty="0"/>
                <a:t> = .10	</a:t>
              </a:r>
              <a:r>
                <a:rPr lang="en-US" altLang="en-US" sz="1800" dirty="0">
                  <a:latin typeface="Symbol" panose="05050102010706020507" pitchFamily="18" charset="2"/>
                </a:rPr>
                <a:t>a</a:t>
              </a:r>
              <a:r>
                <a:rPr lang="en-US" altLang="en-US" sz="1800" dirty="0"/>
                <a:t> = .50	</a:t>
              </a:r>
              <a:r>
                <a:rPr lang="en-US" altLang="en-US" sz="1800" dirty="0">
                  <a:latin typeface="Symbol" panose="05050102010706020507" pitchFamily="18" charset="2"/>
                </a:rPr>
                <a:t>a</a:t>
              </a:r>
              <a:r>
                <a:rPr lang="en-US" altLang="en-US" sz="1800" dirty="0"/>
                <a:t> = .50</a:t>
              </a:r>
            </a:p>
          </p:txBody>
        </p:sp>
        <p:sp>
          <p:nvSpPr>
            <p:cNvPr id="73734" name="Rectangle 5"/>
            <p:cNvSpPr>
              <a:spLocks noChangeArrowheads="1"/>
            </p:cNvSpPr>
            <p:nvPr/>
          </p:nvSpPr>
          <p:spPr bwMode="auto">
            <a:xfrm>
              <a:off x="518" y="1766"/>
              <a:ext cx="4980" cy="2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Aft>
                  <a:spcPct val="40000"/>
                </a:spcAft>
                <a:buChar char="•"/>
                <a:tabLst>
                  <a:tab pos="1524000" algn="r"/>
                  <a:tab pos="2336800" algn="l"/>
                  <a:tab pos="4292600" algn="r"/>
                  <a:tab pos="5297488" algn="l"/>
                  <a:tab pos="7150100" algn="r"/>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1524000" algn="r"/>
                  <a:tab pos="2336800" algn="l"/>
                  <a:tab pos="4292600" algn="r"/>
                  <a:tab pos="5297488" algn="l"/>
                  <a:tab pos="7150100" algn="r"/>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1524000" algn="r"/>
                  <a:tab pos="2336800" algn="l"/>
                  <a:tab pos="4292600" algn="r"/>
                  <a:tab pos="5297488" algn="l"/>
                  <a:tab pos="7150100" algn="r"/>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000" dirty="0"/>
                <a:t>1	180	175	5.00	175	5.00</a:t>
              </a:r>
            </a:p>
            <a:p>
              <a:pPr>
                <a:lnSpc>
                  <a:spcPct val="100000"/>
                </a:lnSpc>
                <a:spcAft>
                  <a:spcPct val="0"/>
                </a:spcAft>
                <a:buFontTx/>
                <a:buNone/>
              </a:pPr>
              <a:r>
                <a:rPr lang="en-US" altLang="en-US" sz="2000" dirty="0"/>
                <a:t>2	168	175.5	7.50	177.50	9.50</a:t>
              </a:r>
            </a:p>
            <a:p>
              <a:pPr>
                <a:lnSpc>
                  <a:spcPct val="100000"/>
                </a:lnSpc>
                <a:spcAft>
                  <a:spcPct val="0"/>
                </a:spcAft>
                <a:buFontTx/>
                <a:buNone/>
              </a:pPr>
              <a:r>
                <a:rPr lang="en-US" altLang="en-US" sz="2000" dirty="0"/>
                <a:t>3	159	174.75	15.75	172.75	13.75</a:t>
              </a:r>
            </a:p>
            <a:p>
              <a:pPr>
                <a:lnSpc>
                  <a:spcPct val="100000"/>
                </a:lnSpc>
                <a:spcAft>
                  <a:spcPct val="0"/>
                </a:spcAft>
                <a:buFontTx/>
                <a:buNone/>
              </a:pPr>
              <a:r>
                <a:rPr lang="en-US" altLang="en-US" sz="2000" dirty="0"/>
                <a:t>4	175	173.18	1.82	165.88	9.12</a:t>
              </a:r>
            </a:p>
            <a:p>
              <a:pPr>
                <a:lnSpc>
                  <a:spcPct val="100000"/>
                </a:lnSpc>
                <a:spcAft>
                  <a:spcPct val="0"/>
                </a:spcAft>
                <a:buFontTx/>
                <a:buNone/>
              </a:pPr>
              <a:r>
                <a:rPr lang="en-US" altLang="en-US" sz="2000" dirty="0"/>
                <a:t>5	190	173.36	16.64	170.44	19.56</a:t>
              </a:r>
            </a:p>
            <a:p>
              <a:pPr>
                <a:lnSpc>
                  <a:spcPct val="100000"/>
                </a:lnSpc>
                <a:spcAft>
                  <a:spcPct val="0"/>
                </a:spcAft>
                <a:buFontTx/>
                <a:buNone/>
              </a:pPr>
              <a:r>
                <a:rPr lang="en-US" altLang="en-US" sz="2000" dirty="0"/>
                <a:t>6	205	175.02	29.98	180.22	24.78</a:t>
              </a:r>
            </a:p>
            <a:p>
              <a:pPr>
                <a:lnSpc>
                  <a:spcPct val="100000"/>
                </a:lnSpc>
                <a:spcAft>
                  <a:spcPct val="0"/>
                </a:spcAft>
                <a:buFontTx/>
                <a:buNone/>
              </a:pPr>
              <a:r>
                <a:rPr lang="en-US" altLang="en-US" sz="2000" dirty="0"/>
                <a:t>7	180	178.02	1.98	192.61	12.61</a:t>
              </a:r>
            </a:p>
            <a:p>
              <a:pPr>
                <a:lnSpc>
                  <a:spcPct val="100000"/>
                </a:lnSpc>
                <a:spcAft>
                  <a:spcPct val="0"/>
                </a:spcAft>
                <a:buFont typeface="Times" panose="02020603050405020304" pitchFamily="18" charset="0"/>
                <a:buNone/>
              </a:pPr>
              <a:r>
                <a:rPr lang="en-US" altLang="en-US" sz="2000" dirty="0"/>
                <a:t>8	182	178.22	3.78	186.30	4.30</a:t>
              </a:r>
            </a:p>
            <a:p>
              <a:pPr>
                <a:lnSpc>
                  <a:spcPct val="100000"/>
                </a:lnSpc>
                <a:spcBef>
                  <a:spcPct val="20000"/>
                </a:spcBef>
                <a:spcAft>
                  <a:spcPct val="0"/>
                </a:spcAft>
                <a:buFont typeface="Times" panose="02020603050405020304" pitchFamily="18" charset="0"/>
                <a:buNone/>
              </a:pPr>
              <a:r>
                <a:rPr lang="en-US" altLang="en-US" sz="2000" dirty="0"/>
                <a:t>			82.45		98.62</a:t>
              </a:r>
            </a:p>
            <a:p>
              <a:pPr>
                <a:lnSpc>
                  <a:spcPct val="100000"/>
                </a:lnSpc>
                <a:spcAft>
                  <a:spcPct val="0"/>
                </a:spcAft>
                <a:buFont typeface="Times" panose="02020603050405020304" pitchFamily="18" charset="0"/>
                <a:buNone/>
              </a:pPr>
              <a:r>
                <a:rPr lang="en-US" altLang="en-US" sz="2000" dirty="0"/>
                <a:t>		</a:t>
              </a:r>
            </a:p>
          </p:txBody>
        </p:sp>
        <p:sp>
          <p:nvSpPr>
            <p:cNvPr id="73735" name="Line 6"/>
            <p:cNvSpPr>
              <a:spLocks noChangeShapeType="1"/>
            </p:cNvSpPr>
            <p:nvPr/>
          </p:nvSpPr>
          <p:spPr bwMode="auto">
            <a:xfrm>
              <a:off x="368" y="1752"/>
              <a:ext cx="5032"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3736" name="Line 7"/>
            <p:cNvSpPr>
              <a:spLocks noChangeShapeType="1"/>
            </p:cNvSpPr>
            <p:nvPr/>
          </p:nvSpPr>
          <p:spPr bwMode="auto">
            <a:xfrm>
              <a:off x="2864" y="3344"/>
              <a:ext cx="472"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3737" name="Line 8"/>
            <p:cNvSpPr>
              <a:spLocks noChangeShapeType="1"/>
            </p:cNvSpPr>
            <p:nvPr/>
          </p:nvSpPr>
          <p:spPr bwMode="auto">
            <a:xfrm>
              <a:off x="4627" y="3344"/>
              <a:ext cx="509"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3738" name="Line 9"/>
            <p:cNvSpPr>
              <a:spLocks noChangeShapeType="1"/>
            </p:cNvSpPr>
            <p:nvPr/>
          </p:nvSpPr>
          <p:spPr bwMode="auto">
            <a:xfrm>
              <a:off x="1872" y="1136"/>
              <a:ext cx="0" cy="218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3739" name="Line 10"/>
            <p:cNvSpPr>
              <a:spLocks noChangeShapeType="1"/>
            </p:cNvSpPr>
            <p:nvPr/>
          </p:nvSpPr>
          <p:spPr bwMode="auto">
            <a:xfrm>
              <a:off x="3680" y="1136"/>
              <a:ext cx="0" cy="2184"/>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96054161-4A6B-4E63-8C44-EE703BDA66C5}" type="slidenum">
              <a:rPr lang="en-US" smtClean="0"/>
              <a:t>39</a:t>
            </a:fld>
            <a:endParaRPr lang="en-US"/>
          </a:p>
        </p:txBody>
      </p:sp>
    </p:spTree>
    <p:extLst>
      <p:ext uri="{BB962C8B-B14F-4D97-AF65-F5344CB8AC3E}">
        <p14:creationId xmlns:p14="http://schemas.microsoft.com/office/powerpoint/2010/main" val="3791897482"/>
      </p:ext>
    </p:extLst>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124931"/>
                                        </p:tgtEl>
                                        <p:attrNameLst>
                                          <p:attrName>style.visibility</p:attrName>
                                        </p:attrNameLst>
                                      </p:cBhvr>
                                      <p:to>
                                        <p:strVal val="visible"/>
                                      </p:to>
                                    </p:set>
                                    <p:animEffect transition="in" filter="strips(downRight)">
                                      <p:cBhvr>
                                        <p:cTn id="7" dur="1000"/>
                                        <p:tgtEl>
                                          <p:spTgt spid="1249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a:xfrm>
            <a:off x="685800" y="330200"/>
            <a:ext cx="7772400" cy="1320800"/>
          </a:xfrm>
          <a:extLst>
            <a:ext uri="{909E8E84-426E-40DD-AFC4-6F175D3DCCD1}">
              <a14:hiddenFill xmlns:a14="http://schemas.microsoft.com/office/drawing/2010/main">
                <a:solidFill>
                  <a:srgbClr val="2FFF74"/>
                </a:solidFill>
              </a14:hiddenFill>
            </a:ext>
          </a:extLst>
        </p:spPr>
        <p:txBody>
          <a:bodyPr/>
          <a:lstStyle/>
          <a:p>
            <a:pPr eaLnBrk="1" hangingPunct="1">
              <a:defRPr/>
            </a:pPr>
            <a:r>
              <a:rPr lang="en-US"/>
              <a:t>Comparison of Forecast Error </a:t>
            </a:r>
          </a:p>
        </p:txBody>
      </p:sp>
      <p:sp>
        <p:nvSpPr>
          <p:cNvPr id="74756" name="Rectangle 3"/>
          <p:cNvSpPr>
            <a:spLocks noChangeArrowheads="1"/>
          </p:cNvSpPr>
          <p:nvPr/>
        </p:nvSpPr>
        <p:spPr bwMode="auto">
          <a:xfrm>
            <a:off x="444500" y="1755775"/>
            <a:ext cx="8128000" cy="102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tabLst>
                <a:tab pos="482600" algn="ctr"/>
                <a:tab pos="1714500" algn="ctr"/>
                <a:tab pos="3149600" algn="ctr"/>
                <a:tab pos="4572000" algn="ctr"/>
                <a:tab pos="6007100" algn="ctr"/>
                <a:tab pos="7429500" algn="ctr"/>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482600" algn="ctr"/>
                <a:tab pos="1714500" algn="ctr"/>
                <a:tab pos="3149600" algn="ctr"/>
                <a:tab pos="4572000" algn="ctr"/>
                <a:tab pos="6007100" algn="ctr"/>
                <a:tab pos="7429500" algn="ctr"/>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482600" algn="ctr"/>
                <a:tab pos="1714500" algn="ctr"/>
                <a:tab pos="3149600" algn="ctr"/>
                <a:tab pos="4572000" algn="ctr"/>
                <a:tab pos="6007100" algn="ctr"/>
                <a:tab pos="7429500" algn="ctr"/>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9pPr>
          </a:lstStyle>
          <a:p>
            <a:pPr>
              <a:lnSpc>
                <a:spcPct val="85000"/>
              </a:lnSpc>
              <a:spcAft>
                <a:spcPct val="0"/>
              </a:spcAft>
              <a:buFontTx/>
              <a:buNone/>
            </a:pPr>
            <a:r>
              <a:rPr lang="en-US" altLang="en-US" sz="1800"/>
              <a:t>			Rounded	Absolute	Rounded	Absolute</a:t>
            </a:r>
          </a:p>
          <a:p>
            <a:pPr>
              <a:lnSpc>
                <a:spcPct val="85000"/>
              </a:lnSpc>
              <a:spcAft>
                <a:spcPct val="0"/>
              </a:spcAft>
              <a:buFontTx/>
              <a:buNone/>
            </a:pPr>
            <a:r>
              <a:rPr lang="en-US" altLang="en-US" sz="1800"/>
              <a:t>		Actual	Forecast	Deviation	Forecast	Deviation</a:t>
            </a:r>
          </a:p>
          <a:p>
            <a:pPr>
              <a:lnSpc>
                <a:spcPct val="85000"/>
              </a:lnSpc>
              <a:spcAft>
                <a:spcPct val="0"/>
              </a:spcAft>
              <a:buFontTx/>
              <a:buNone/>
            </a:pPr>
            <a:r>
              <a:rPr lang="en-US" altLang="en-US" sz="1800"/>
              <a:t>		Tonnage	with	for	with	for</a:t>
            </a:r>
          </a:p>
          <a:p>
            <a:pPr>
              <a:lnSpc>
                <a:spcPct val="85000"/>
              </a:lnSpc>
              <a:spcAft>
                <a:spcPct val="0"/>
              </a:spcAft>
              <a:buFontTx/>
              <a:buNone/>
            </a:pPr>
            <a:r>
              <a:rPr lang="en-US" altLang="en-US" sz="1800"/>
              <a:t>	Quarter	Unloaded	</a:t>
            </a:r>
            <a:r>
              <a:rPr lang="en-US" altLang="en-US" sz="1800">
                <a:latin typeface="Symbol" panose="05050102010706020507" pitchFamily="18" charset="2"/>
              </a:rPr>
              <a:t>a</a:t>
            </a:r>
            <a:r>
              <a:rPr lang="en-US" altLang="en-US" sz="1800"/>
              <a:t> = .10	</a:t>
            </a:r>
            <a:r>
              <a:rPr lang="en-US" altLang="en-US" sz="1800">
                <a:latin typeface="Symbol" panose="05050102010706020507" pitchFamily="18" charset="2"/>
              </a:rPr>
              <a:t>a</a:t>
            </a:r>
            <a:r>
              <a:rPr lang="en-US" altLang="en-US" sz="1800"/>
              <a:t> = .10	</a:t>
            </a:r>
            <a:r>
              <a:rPr lang="en-US" altLang="en-US" sz="1800">
                <a:latin typeface="Symbol" panose="05050102010706020507" pitchFamily="18" charset="2"/>
              </a:rPr>
              <a:t>a</a:t>
            </a:r>
            <a:r>
              <a:rPr lang="en-US" altLang="en-US" sz="1800"/>
              <a:t> = .50	</a:t>
            </a:r>
            <a:r>
              <a:rPr lang="en-US" altLang="en-US" sz="1800">
                <a:latin typeface="Symbol" panose="05050102010706020507" pitchFamily="18" charset="2"/>
              </a:rPr>
              <a:t>a</a:t>
            </a:r>
            <a:r>
              <a:rPr lang="en-US" altLang="en-US" sz="1800"/>
              <a:t> = .50</a:t>
            </a:r>
          </a:p>
        </p:txBody>
      </p:sp>
      <p:sp>
        <p:nvSpPr>
          <p:cNvPr id="74757" name="Rectangle 4"/>
          <p:cNvSpPr>
            <a:spLocks noChangeArrowheads="1"/>
          </p:cNvSpPr>
          <p:nvPr/>
        </p:nvSpPr>
        <p:spPr bwMode="auto">
          <a:xfrm>
            <a:off x="822325" y="2803525"/>
            <a:ext cx="7905750"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Aft>
                <a:spcPct val="40000"/>
              </a:spcAft>
              <a:buChar char="•"/>
              <a:tabLst>
                <a:tab pos="1524000" algn="r"/>
                <a:tab pos="2336800" algn="l"/>
                <a:tab pos="4292600" algn="r"/>
                <a:tab pos="5297488" algn="l"/>
                <a:tab pos="7150100" algn="r"/>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1524000" algn="r"/>
                <a:tab pos="2336800" algn="l"/>
                <a:tab pos="4292600" algn="r"/>
                <a:tab pos="5297488" algn="l"/>
                <a:tab pos="7150100" algn="r"/>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1524000" algn="r"/>
                <a:tab pos="2336800" algn="l"/>
                <a:tab pos="4292600" algn="r"/>
                <a:tab pos="5297488" algn="l"/>
                <a:tab pos="7150100" algn="r"/>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000"/>
              <a:t>1	180	175	5.00	175	5.00</a:t>
            </a:r>
          </a:p>
          <a:p>
            <a:pPr>
              <a:lnSpc>
                <a:spcPct val="100000"/>
              </a:lnSpc>
              <a:spcAft>
                <a:spcPct val="0"/>
              </a:spcAft>
              <a:buFontTx/>
              <a:buNone/>
            </a:pPr>
            <a:r>
              <a:rPr lang="en-US" altLang="en-US" sz="2000"/>
              <a:t>2	168	175.5	7.50	177.50	9.50</a:t>
            </a:r>
          </a:p>
          <a:p>
            <a:pPr>
              <a:lnSpc>
                <a:spcPct val="100000"/>
              </a:lnSpc>
              <a:spcAft>
                <a:spcPct val="0"/>
              </a:spcAft>
              <a:buFontTx/>
              <a:buNone/>
            </a:pPr>
            <a:r>
              <a:rPr lang="en-US" altLang="en-US" sz="2000"/>
              <a:t>3	159	174.75	15.75	172.75	13.75</a:t>
            </a:r>
          </a:p>
          <a:p>
            <a:pPr>
              <a:lnSpc>
                <a:spcPct val="100000"/>
              </a:lnSpc>
              <a:spcAft>
                <a:spcPct val="0"/>
              </a:spcAft>
              <a:buFontTx/>
              <a:buNone/>
            </a:pPr>
            <a:r>
              <a:rPr lang="en-US" altLang="en-US" sz="2000"/>
              <a:t>4	175	173.18	1.82	165.88	9.12</a:t>
            </a:r>
          </a:p>
          <a:p>
            <a:pPr>
              <a:lnSpc>
                <a:spcPct val="100000"/>
              </a:lnSpc>
              <a:spcAft>
                <a:spcPct val="0"/>
              </a:spcAft>
              <a:buFontTx/>
              <a:buNone/>
            </a:pPr>
            <a:r>
              <a:rPr lang="en-US" altLang="en-US" sz="2000"/>
              <a:t>5	190	173.36	16.64	170.44	19.56</a:t>
            </a:r>
          </a:p>
          <a:p>
            <a:pPr>
              <a:lnSpc>
                <a:spcPct val="100000"/>
              </a:lnSpc>
              <a:spcAft>
                <a:spcPct val="0"/>
              </a:spcAft>
              <a:buFontTx/>
              <a:buNone/>
            </a:pPr>
            <a:r>
              <a:rPr lang="en-US" altLang="en-US" sz="2000"/>
              <a:t>6	205	175.02	29.98	180.22	24.78</a:t>
            </a:r>
          </a:p>
          <a:p>
            <a:pPr>
              <a:lnSpc>
                <a:spcPct val="100000"/>
              </a:lnSpc>
              <a:spcAft>
                <a:spcPct val="0"/>
              </a:spcAft>
              <a:buFontTx/>
              <a:buNone/>
            </a:pPr>
            <a:r>
              <a:rPr lang="en-US" altLang="en-US" sz="2000"/>
              <a:t>7	180	178.02	1.98	192.61	12.61</a:t>
            </a:r>
          </a:p>
          <a:p>
            <a:pPr>
              <a:lnSpc>
                <a:spcPct val="100000"/>
              </a:lnSpc>
              <a:spcAft>
                <a:spcPct val="0"/>
              </a:spcAft>
              <a:buFont typeface="Times" panose="02020603050405020304" pitchFamily="18" charset="0"/>
              <a:buNone/>
            </a:pPr>
            <a:r>
              <a:rPr lang="en-US" altLang="en-US" sz="2000"/>
              <a:t>8	182	178.22	3.78	186.30	4.30</a:t>
            </a:r>
          </a:p>
          <a:p>
            <a:pPr>
              <a:lnSpc>
                <a:spcPct val="100000"/>
              </a:lnSpc>
              <a:spcBef>
                <a:spcPct val="20000"/>
              </a:spcBef>
              <a:spcAft>
                <a:spcPct val="0"/>
              </a:spcAft>
              <a:buFont typeface="Times" panose="02020603050405020304" pitchFamily="18" charset="0"/>
              <a:buNone/>
            </a:pPr>
            <a:r>
              <a:rPr lang="en-US" altLang="en-US" sz="2000"/>
              <a:t>			82.45		98.62</a:t>
            </a:r>
          </a:p>
          <a:p>
            <a:pPr>
              <a:lnSpc>
                <a:spcPct val="100000"/>
              </a:lnSpc>
              <a:spcAft>
                <a:spcPct val="0"/>
              </a:spcAft>
              <a:buFont typeface="Times" panose="02020603050405020304" pitchFamily="18" charset="0"/>
              <a:buNone/>
            </a:pPr>
            <a:r>
              <a:rPr lang="en-US" altLang="en-US" sz="2000"/>
              <a:t>		</a:t>
            </a:r>
          </a:p>
        </p:txBody>
      </p:sp>
      <p:sp>
        <p:nvSpPr>
          <p:cNvPr id="74758" name="Line 5"/>
          <p:cNvSpPr>
            <a:spLocks noChangeShapeType="1"/>
          </p:cNvSpPr>
          <p:nvPr/>
        </p:nvSpPr>
        <p:spPr bwMode="auto">
          <a:xfrm>
            <a:off x="584200" y="2781300"/>
            <a:ext cx="79883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4759" name="Line 6"/>
          <p:cNvSpPr>
            <a:spLocks noChangeShapeType="1"/>
          </p:cNvSpPr>
          <p:nvPr/>
        </p:nvSpPr>
        <p:spPr bwMode="auto">
          <a:xfrm>
            <a:off x="4546600" y="5308600"/>
            <a:ext cx="7493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4760" name="Line 7"/>
          <p:cNvSpPr>
            <a:spLocks noChangeShapeType="1"/>
          </p:cNvSpPr>
          <p:nvPr/>
        </p:nvSpPr>
        <p:spPr bwMode="auto">
          <a:xfrm>
            <a:off x="7345363" y="5308600"/>
            <a:ext cx="808037"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4761" name="Line 8"/>
          <p:cNvSpPr>
            <a:spLocks noChangeShapeType="1"/>
          </p:cNvSpPr>
          <p:nvPr/>
        </p:nvSpPr>
        <p:spPr bwMode="auto">
          <a:xfrm>
            <a:off x="2971800" y="1803400"/>
            <a:ext cx="0" cy="34671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4762" name="Line 9"/>
          <p:cNvSpPr>
            <a:spLocks noChangeShapeType="1"/>
          </p:cNvSpPr>
          <p:nvPr/>
        </p:nvSpPr>
        <p:spPr bwMode="auto">
          <a:xfrm>
            <a:off x="5842000" y="1803400"/>
            <a:ext cx="0" cy="34671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4763" name="Rectangle 10"/>
          <p:cNvSpPr>
            <a:spLocks noChangeArrowheads="1"/>
          </p:cNvSpPr>
          <p:nvPr/>
        </p:nvSpPr>
        <p:spPr bwMode="auto">
          <a:xfrm>
            <a:off x="495300" y="1054100"/>
            <a:ext cx="5313363" cy="39116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00000"/>
              </a:lnSpc>
              <a:spcAft>
                <a:spcPct val="0"/>
              </a:spcAft>
              <a:buFontTx/>
              <a:buNone/>
            </a:pPr>
            <a:endParaRPr lang="tr-TR" altLang="en-US" sz="2400" b="0"/>
          </a:p>
        </p:txBody>
      </p:sp>
      <p:grpSp>
        <p:nvGrpSpPr>
          <p:cNvPr id="125963" name="Group 11"/>
          <p:cNvGrpSpPr>
            <a:grpSpLocks/>
          </p:cNvGrpSpPr>
          <p:nvPr/>
        </p:nvGrpSpPr>
        <p:grpSpPr bwMode="auto">
          <a:xfrm>
            <a:off x="1139825" y="1385888"/>
            <a:ext cx="3848100" cy="1158875"/>
            <a:chOff x="718" y="1473"/>
            <a:chExt cx="2424" cy="730"/>
          </a:xfrm>
        </p:grpSpPr>
        <p:sp>
          <p:nvSpPr>
            <p:cNvPr id="74771" name="Rectangle 12"/>
            <p:cNvSpPr>
              <a:spLocks noChangeArrowheads="1"/>
            </p:cNvSpPr>
            <p:nvPr/>
          </p:nvSpPr>
          <p:spPr bwMode="auto">
            <a:xfrm>
              <a:off x="718" y="1713"/>
              <a:ext cx="820"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a:t>MAD =</a:t>
              </a:r>
            </a:p>
          </p:txBody>
        </p:sp>
        <p:sp>
          <p:nvSpPr>
            <p:cNvPr id="74772" name="Rectangle 13"/>
            <p:cNvSpPr>
              <a:spLocks noChangeArrowheads="1"/>
            </p:cNvSpPr>
            <p:nvPr/>
          </p:nvSpPr>
          <p:spPr bwMode="auto">
            <a:xfrm>
              <a:off x="1568" y="1473"/>
              <a:ext cx="1574" cy="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25000"/>
                </a:lnSpc>
                <a:spcAft>
                  <a:spcPct val="0"/>
                </a:spcAft>
                <a:buFontTx/>
                <a:buNone/>
              </a:pPr>
              <a:r>
                <a:rPr lang="en-US" altLang="en-US" sz="2800">
                  <a:cs typeface="Arial" panose="020B0604020202020204" pitchFamily="34" charset="0"/>
                </a:rPr>
                <a:t>∑</a:t>
              </a:r>
              <a:r>
                <a:rPr lang="en-US" altLang="en-US" sz="2800"/>
                <a:t> |deviations|</a:t>
              </a:r>
            </a:p>
            <a:p>
              <a:pPr algn="ctr">
                <a:lnSpc>
                  <a:spcPct val="125000"/>
                </a:lnSpc>
                <a:spcAft>
                  <a:spcPct val="0"/>
                </a:spcAft>
                <a:buFontTx/>
                <a:buNone/>
              </a:pPr>
              <a:r>
                <a:rPr lang="en-US" altLang="en-US" sz="2800" i="1"/>
                <a:t>n</a:t>
              </a:r>
              <a:endParaRPr lang="en-US" altLang="en-US" sz="2800" i="1">
                <a:latin typeface="Times" panose="02020603050405020304" pitchFamily="18" charset="0"/>
              </a:endParaRPr>
            </a:p>
          </p:txBody>
        </p:sp>
        <p:sp>
          <p:nvSpPr>
            <p:cNvPr id="74773" name="Line 14"/>
            <p:cNvSpPr>
              <a:spLocks noChangeShapeType="1"/>
            </p:cNvSpPr>
            <p:nvPr/>
          </p:nvSpPr>
          <p:spPr bwMode="auto">
            <a:xfrm>
              <a:off x="1600" y="1880"/>
              <a:ext cx="1496"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125967" name="Group 15"/>
          <p:cNvGrpSpPr>
            <a:grpSpLocks/>
          </p:cNvGrpSpPr>
          <p:nvPr/>
        </p:nvGrpSpPr>
        <p:grpSpPr bwMode="auto">
          <a:xfrm>
            <a:off x="1038225" y="2528888"/>
            <a:ext cx="4462463" cy="1019175"/>
            <a:chOff x="830" y="1977"/>
            <a:chExt cx="2811" cy="642"/>
          </a:xfrm>
        </p:grpSpPr>
        <p:sp>
          <p:nvSpPr>
            <p:cNvPr id="74769" name="Rectangle 16"/>
            <p:cNvSpPr>
              <a:spLocks noChangeArrowheads="1"/>
            </p:cNvSpPr>
            <p:nvPr/>
          </p:nvSpPr>
          <p:spPr bwMode="auto">
            <a:xfrm>
              <a:off x="1766" y="2292"/>
              <a:ext cx="187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a:t>= 82.45/8 = 10.31</a:t>
              </a:r>
            </a:p>
          </p:txBody>
        </p:sp>
        <p:sp>
          <p:nvSpPr>
            <p:cNvPr id="74770" name="Rectangle 17"/>
            <p:cNvSpPr>
              <a:spLocks noChangeArrowheads="1"/>
            </p:cNvSpPr>
            <p:nvPr/>
          </p:nvSpPr>
          <p:spPr bwMode="auto">
            <a:xfrm>
              <a:off x="830" y="1977"/>
              <a:ext cx="124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a:t>For </a:t>
              </a:r>
              <a:r>
                <a:rPr lang="en-US" altLang="en-US" sz="2800">
                  <a:latin typeface="Symbol" panose="05050102010706020507" pitchFamily="18" charset="2"/>
                </a:rPr>
                <a:t>a</a:t>
              </a:r>
              <a:r>
                <a:rPr lang="en-US" altLang="en-US" sz="2800"/>
                <a:t> = .10</a:t>
              </a:r>
            </a:p>
          </p:txBody>
        </p:sp>
      </p:grpSp>
      <p:grpSp>
        <p:nvGrpSpPr>
          <p:cNvPr id="125970" name="Group 18"/>
          <p:cNvGrpSpPr>
            <a:grpSpLocks/>
          </p:cNvGrpSpPr>
          <p:nvPr/>
        </p:nvGrpSpPr>
        <p:grpSpPr bwMode="auto">
          <a:xfrm>
            <a:off x="1038225" y="3656013"/>
            <a:ext cx="4449763" cy="1017587"/>
            <a:chOff x="830" y="2687"/>
            <a:chExt cx="2803" cy="641"/>
          </a:xfrm>
        </p:grpSpPr>
        <p:sp>
          <p:nvSpPr>
            <p:cNvPr id="74767" name="Rectangle 19"/>
            <p:cNvSpPr>
              <a:spLocks noChangeArrowheads="1"/>
            </p:cNvSpPr>
            <p:nvPr/>
          </p:nvSpPr>
          <p:spPr bwMode="auto">
            <a:xfrm>
              <a:off x="1758" y="3001"/>
              <a:ext cx="187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a:t>= 98.62/8 = 12.33</a:t>
              </a:r>
            </a:p>
          </p:txBody>
        </p:sp>
        <p:sp>
          <p:nvSpPr>
            <p:cNvPr id="74768" name="Rectangle 20"/>
            <p:cNvSpPr>
              <a:spLocks noChangeArrowheads="1"/>
            </p:cNvSpPr>
            <p:nvPr/>
          </p:nvSpPr>
          <p:spPr bwMode="auto">
            <a:xfrm>
              <a:off x="830" y="2687"/>
              <a:ext cx="124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a:t>For </a:t>
              </a:r>
              <a:r>
                <a:rPr lang="en-US" altLang="en-US" sz="2800">
                  <a:latin typeface="Symbol" panose="05050102010706020507" pitchFamily="18" charset="2"/>
                </a:rPr>
                <a:t>a</a:t>
              </a:r>
              <a:r>
                <a:rPr lang="en-US" altLang="en-US" sz="2800"/>
                <a:t> = .50</a:t>
              </a:r>
            </a:p>
          </p:txBody>
        </p:sp>
      </p:gr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96054161-4A6B-4E63-8C44-EE703BDA66C5}" type="slidenum">
              <a:rPr lang="en-US" smtClean="0"/>
              <a:t>40</a:t>
            </a:fld>
            <a:endParaRPr lang="en-US"/>
          </a:p>
        </p:txBody>
      </p:sp>
    </p:spTree>
    <p:extLst>
      <p:ext uri="{BB962C8B-B14F-4D97-AF65-F5344CB8AC3E}">
        <p14:creationId xmlns:p14="http://schemas.microsoft.com/office/powerpoint/2010/main" val="3987904237"/>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1000"/>
                                  </p:stCondLst>
                                  <p:childTnLst>
                                    <p:set>
                                      <p:cBhvr>
                                        <p:cTn id="6" dur="1" fill="hold">
                                          <p:stCondLst>
                                            <p:cond delay="0"/>
                                          </p:stCondLst>
                                        </p:cTn>
                                        <p:tgtEl>
                                          <p:spTgt spid="125963"/>
                                        </p:tgtEl>
                                        <p:attrNameLst>
                                          <p:attrName>style.visibility</p:attrName>
                                        </p:attrNameLst>
                                      </p:cBhvr>
                                      <p:to>
                                        <p:strVal val="visible"/>
                                      </p:to>
                                    </p:set>
                                    <p:animEffect transition="in" filter="wipe(left)">
                                      <p:cBhvr>
                                        <p:cTn id="7" dur="500"/>
                                        <p:tgtEl>
                                          <p:spTgt spid="125963"/>
                                        </p:tgtEl>
                                      </p:cBhvr>
                                    </p:animEffect>
                                  </p:childTnLst>
                                </p:cTn>
                              </p:par>
                            </p:childTnLst>
                          </p:cTn>
                        </p:par>
                        <p:par>
                          <p:cTn id="8" fill="hold" nodeType="afterGroup">
                            <p:stCondLst>
                              <p:cond delay="1500"/>
                            </p:stCondLst>
                            <p:childTnLst>
                              <p:par>
                                <p:cTn id="9" presetID="22" presetClass="entr" presetSubtype="8" fill="hold" nodeType="afterEffect">
                                  <p:stCondLst>
                                    <p:cond delay="1000"/>
                                  </p:stCondLst>
                                  <p:childTnLst>
                                    <p:set>
                                      <p:cBhvr>
                                        <p:cTn id="10" dur="1" fill="hold">
                                          <p:stCondLst>
                                            <p:cond delay="0"/>
                                          </p:stCondLst>
                                        </p:cTn>
                                        <p:tgtEl>
                                          <p:spTgt spid="125967"/>
                                        </p:tgtEl>
                                        <p:attrNameLst>
                                          <p:attrName>style.visibility</p:attrName>
                                        </p:attrNameLst>
                                      </p:cBhvr>
                                      <p:to>
                                        <p:strVal val="visible"/>
                                      </p:to>
                                    </p:set>
                                    <p:animEffect transition="in" filter="wipe(left)">
                                      <p:cBhvr>
                                        <p:cTn id="11" dur="500"/>
                                        <p:tgtEl>
                                          <p:spTgt spid="125967"/>
                                        </p:tgtEl>
                                      </p:cBhvr>
                                    </p:animEffect>
                                  </p:childTnLst>
                                </p:cTn>
                              </p:par>
                            </p:childTnLst>
                          </p:cTn>
                        </p:par>
                        <p:par>
                          <p:cTn id="12" fill="hold" nodeType="afterGroup">
                            <p:stCondLst>
                              <p:cond delay="3000"/>
                            </p:stCondLst>
                            <p:childTnLst>
                              <p:par>
                                <p:cTn id="13" presetID="22" presetClass="entr" presetSubtype="8" fill="hold" nodeType="afterEffect">
                                  <p:stCondLst>
                                    <p:cond delay="1000"/>
                                  </p:stCondLst>
                                  <p:childTnLst>
                                    <p:set>
                                      <p:cBhvr>
                                        <p:cTn id="14" dur="1" fill="hold">
                                          <p:stCondLst>
                                            <p:cond delay="0"/>
                                          </p:stCondLst>
                                        </p:cTn>
                                        <p:tgtEl>
                                          <p:spTgt spid="125970"/>
                                        </p:tgtEl>
                                        <p:attrNameLst>
                                          <p:attrName>style.visibility</p:attrName>
                                        </p:attrNameLst>
                                      </p:cBhvr>
                                      <p:to>
                                        <p:strVal val="visible"/>
                                      </p:to>
                                    </p:set>
                                    <p:animEffect transition="in" filter="wipe(left)">
                                      <p:cBhvr>
                                        <p:cTn id="15" dur="500"/>
                                        <p:tgtEl>
                                          <p:spTgt spid="1259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685800" y="330200"/>
            <a:ext cx="7772400" cy="1320800"/>
          </a:xfrm>
          <a:extLst>
            <a:ext uri="{909E8E84-426E-40DD-AFC4-6F175D3DCCD1}">
              <a14:hiddenFill xmlns:a14="http://schemas.microsoft.com/office/drawing/2010/main">
                <a:solidFill>
                  <a:srgbClr val="2FFF74"/>
                </a:solidFill>
              </a14:hiddenFill>
            </a:ext>
          </a:extLst>
        </p:spPr>
        <p:txBody>
          <a:bodyPr/>
          <a:lstStyle/>
          <a:p>
            <a:pPr eaLnBrk="1" hangingPunct="1">
              <a:defRPr/>
            </a:pPr>
            <a:r>
              <a:rPr lang="en-US"/>
              <a:t>Comparison of Forecast Error </a:t>
            </a:r>
          </a:p>
        </p:txBody>
      </p:sp>
      <p:sp>
        <p:nvSpPr>
          <p:cNvPr id="75780" name="Rectangle 3"/>
          <p:cNvSpPr>
            <a:spLocks noChangeArrowheads="1"/>
          </p:cNvSpPr>
          <p:nvPr/>
        </p:nvSpPr>
        <p:spPr bwMode="auto">
          <a:xfrm>
            <a:off x="444500" y="1755775"/>
            <a:ext cx="8128000" cy="102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tabLst>
                <a:tab pos="482600" algn="ctr"/>
                <a:tab pos="1714500" algn="ctr"/>
                <a:tab pos="3149600" algn="ctr"/>
                <a:tab pos="4572000" algn="ctr"/>
                <a:tab pos="6007100" algn="ctr"/>
                <a:tab pos="7429500" algn="ctr"/>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482600" algn="ctr"/>
                <a:tab pos="1714500" algn="ctr"/>
                <a:tab pos="3149600" algn="ctr"/>
                <a:tab pos="4572000" algn="ctr"/>
                <a:tab pos="6007100" algn="ctr"/>
                <a:tab pos="7429500" algn="ctr"/>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482600" algn="ctr"/>
                <a:tab pos="1714500" algn="ctr"/>
                <a:tab pos="3149600" algn="ctr"/>
                <a:tab pos="4572000" algn="ctr"/>
                <a:tab pos="6007100" algn="ctr"/>
                <a:tab pos="7429500" algn="ctr"/>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9pPr>
          </a:lstStyle>
          <a:p>
            <a:pPr>
              <a:lnSpc>
                <a:spcPct val="85000"/>
              </a:lnSpc>
              <a:spcAft>
                <a:spcPct val="0"/>
              </a:spcAft>
              <a:buFontTx/>
              <a:buNone/>
            </a:pPr>
            <a:r>
              <a:rPr lang="en-US" altLang="en-US" sz="1800"/>
              <a:t>			Rounded	Absolute	Rounded	Absolute</a:t>
            </a:r>
          </a:p>
          <a:p>
            <a:pPr>
              <a:lnSpc>
                <a:spcPct val="85000"/>
              </a:lnSpc>
              <a:spcAft>
                <a:spcPct val="0"/>
              </a:spcAft>
              <a:buFontTx/>
              <a:buNone/>
            </a:pPr>
            <a:r>
              <a:rPr lang="en-US" altLang="en-US" sz="1800"/>
              <a:t>		Actual	Forecast	Deviation	Forecast	Deviation</a:t>
            </a:r>
          </a:p>
          <a:p>
            <a:pPr>
              <a:lnSpc>
                <a:spcPct val="85000"/>
              </a:lnSpc>
              <a:spcAft>
                <a:spcPct val="0"/>
              </a:spcAft>
              <a:buFontTx/>
              <a:buNone/>
            </a:pPr>
            <a:r>
              <a:rPr lang="en-US" altLang="en-US" sz="1800"/>
              <a:t>		Tonnage	with	for	with	for</a:t>
            </a:r>
          </a:p>
          <a:p>
            <a:pPr>
              <a:lnSpc>
                <a:spcPct val="85000"/>
              </a:lnSpc>
              <a:spcAft>
                <a:spcPct val="0"/>
              </a:spcAft>
              <a:buFontTx/>
              <a:buNone/>
            </a:pPr>
            <a:r>
              <a:rPr lang="en-US" altLang="en-US" sz="1800"/>
              <a:t>	Quarter	Unloaded	</a:t>
            </a:r>
            <a:r>
              <a:rPr lang="en-US" altLang="en-US" sz="1800">
                <a:latin typeface="Symbol" panose="05050102010706020507" pitchFamily="18" charset="2"/>
              </a:rPr>
              <a:t>a</a:t>
            </a:r>
            <a:r>
              <a:rPr lang="en-US" altLang="en-US" sz="1800"/>
              <a:t> = .10	</a:t>
            </a:r>
            <a:r>
              <a:rPr lang="en-US" altLang="en-US" sz="1800">
                <a:latin typeface="Symbol" panose="05050102010706020507" pitchFamily="18" charset="2"/>
              </a:rPr>
              <a:t>a</a:t>
            </a:r>
            <a:r>
              <a:rPr lang="en-US" altLang="en-US" sz="1800"/>
              <a:t> = .10	</a:t>
            </a:r>
            <a:r>
              <a:rPr lang="en-US" altLang="en-US" sz="1800">
                <a:latin typeface="Symbol" panose="05050102010706020507" pitchFamily="18" charset="2"/>
              </a:rPr>
              <a:t>a</a:t>
            </a:r>
            <a:r>
              <a:rPr lang="en-US" altLang="en-US" sz="1800"/>
              <a:t> = .50	</a:t>
            </a:r>
            <a:r>
              <a:rPr lang="en-US" altLang="en-US" sz="1800">
                <a:latin typeface="Symbol" panose="05050102010706020507" pitchFamily="18" charset="2"/>
              </a:rPr>
              <a:t>a</a:t>
            </a:r>
            <a:r>
              <a:rPr lang="en-US" altLang="en-US" sz="1800"/>
              <a:t> = .50</a:t>
            </a:r>
          </a:p>
        </p:txBody>
      </p:sp>
      <p:sp>
        <p:nvSpPr>
          <p:cNvPr id="75781" name="Rectangle 4"/>
          <p:cNvSpPr>
            <a:spLocks noChangeArrowheads="1"/>
          </p:cNvSpPr>
          <p:nvPr/>
        </p:nvSpPr>
        <p:spPr bwMode="auto">
          <a:xfrm>
            <a:off x="822325" y="2803525"/>
            <a:ext cx="7905750"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Aft>
                <a:spcPct val="40000"/>
              </a:spcAft>
              <a:buChar char="•"/>
              <a:tabLst>
                <a:tab pos="1524000" algn="r"/>
                <a:tab pos="2336800" algn="l"/>
                <a:tab pos="4292600" algn="r"/>
                <a:tab pos="5297488" algn="l"/>
                <a:tab pos="7150100" algn="r"/>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1524000" algn="r"/>
                <a:tab pos="2336800" algn="l"/>
                <a:tab pos="4292600" algn="r"/>
                <a:tab pos="5297488" algn="l"/>
                <a:tab pos="7150100" algn="r"/>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1524000" algn="r"/>
                <a:tab pos="2336800" algn="l"/>
                <a:tab pos="4292600" algn="r"/>
                <a:tab pos="5297488" algn="l"/>
                <a:tab pos="7150100" algn="r"/>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000"/>
              <a:t>1	180	175	5.00	175	5.00</a:t>
            </a:r>
          </a:p>
          <a:p>
            <a:pPr>
              <a:lnSpc>
                <a:spcPct val="100000"/>
              </a:lnSpc>
              <a:spcAft>
                <a:spcPct val="0"/>
              </a:spcAft>
              <a:buFontTx/>
              <a:buNone/>
            </a:pPr>
            <a:r>
              <a:rPr lang="en-US" altLang="en-US" sz="2000"/>
              <a:t>2	168	175.5	7.50	177.50	9.50</a:t>
            </a:r>
          </a:p>
          <a:p>
            <a:pPr>
              <a:lnSpc>
                <a:spcPct val="100000"/>
              </a:lnSpc>
              <a:spcAft>
                <a:spcPct val="0"/>
              </a:spcAft>
              <a:buFontTx/>
              <a:buNone/>
            </a:pPr>
            <a:r>
              <a:rPr lang="en-US" altLang="en-US" sz="2000"/>
              <a:t>3	159	174.75	15.75	172.75	13.75</a:t>
            </a:r>
          </a:p>
          <a:p>
            <a:pPr>
              <a:lnSpc>
                <a:spcPct val="100000"/>
              </a:lnSpc>
              <a:spcAft>
                <a:spcPct val="0"/>
              </a:spcAft>
              <a:buFontTx/>
              <a:buNone/>
            </a:pPr>
            <a:r>
              <a:rPr lang="en-US" altLang="en-US" sz="2000"/>
              <a:t>4	175	173.18	1.82	165.88	9.12</a:t>
            </a:r>
          </a:p>
          <a:p>
            <a:pPr>
              <a:lnSpc>
                <a:spcPct val="100000"/>
              </a:lnSpc>
              <a:spcAft>
                <a:spcPct val="0"/>
              </a:spcAft>
              <a:buFontTx/>
              <a:buNone/>
            </a:pPr>
            <a:r>
              <a:rPr lang="en-US" altLang="en-US" sz="2000"/>
              <a:t>5	190	173.36	16.64	170.44	19.56</a:t>
            </a:r>
          </a:p>
          <a:p>
            <a:pPr>
              <a:lnSpc>
                <a:spcPct val="100000"/>
              </a:lnSpc>
              <a:spcAft>
                <a:spcPct val="0"/>
              </a:spcAft>
              <a:buFontTx/>
              <a:buNone/>
            </a:pPr>
            <a:r>
              <a:rPr lang="en-US" altLang="en-US" sz="2000"/>
              <a:t>6	205	175.02	29.98	180.22	24.78</a:t>
            </a:r>
          </a:p>
          <a:p>
            <a:pPr>
              <a:lnSpc>
                <a:spcPct val="100000"/>
              </a:lnSpc>
              <a:spcAft>
                <a:spcPct val="0"/>
              </a:spcAft>
              <a:buFontTx/>
              <a:buNone/>
            </a:pPr>
            <a:r>
              <a:rPr lang="en-US" altLang="en-US" sz="2000"/>
              <a:t>7	180	178.02	1.98	192.61	12.61</a:t>
            </a:r>
          </a:p>
          <a:p>
            <a:pPr>
              <a:lnSpc>
                <a:spcPct val="100000"/>
              </a:lnSpc>
              <a:spcAft>
                <a:spcPct val="0"/>
              </a:spcAft>
              <a:buFont typeface="Times" panose="02020603050405020304" pitchFamily="18" charset="0"/>
              <a:buNone/>
            </a:pPr>
            <a:r>
              <a:rPr lang="en-US" altLang="en-US" sz="2000"/>
              <a:t>8	182	178.22	3.78	186.30	4.30</a:t>
            </a:r>
          </a:p>
          <a:p>
            <a:pPr>
              <a:lnSpc>
                <a:spcPct val="100000"/>
              </a:lnSpc>
              <a:spcBef>
                <a:spcPct val="20000"/>
              </a:spcBef>
              <a:spcAft>
                <a:spcPct val="0"/>
              </a:spcAft>
              <a:buFont typeface="Times" panose="02020603050405020304" pitchFamily="18" charset="0"/>
              <a:buNone/>
            </a:pPr>
            <a:r>
              <a:rPr lang="en-US" altLang="en-US" sz="2000"/>
              <a:t>			82.45		98.62</a:t>
            </a:r>
          </a:p>
          <a:p>
            <a:pPr>
              <a:lnSpc>
                <a:spcPct val="100000"/>
              </a:lnSpc>
              <a:spcAft>
                <a:spcPct val="0"/>
              </a:spcAft>
              <a:buFont typeface="Times" panose="02020603050405020304" pitchFamily="18" charset="0"/>
              <a:buNone/>
            </a:pPr>
            <a:r>
              <a:rPr lang="en-US" altLang="en-US" sz="2000"/>
              <a:t>		MAD	10.31		12.33</a:t>
            </a:r>
          </a:p>
          <a:p>
            <a:pPr>
              <a:lnSpc>
                <a:spcPct val="100000"/>
              </a:lnSpc>
              <a:spcAft>
                <a:spcPct val="0"/>
              </a:spcAft>
              <a:buFont typeface="Times" panose="02020603050405020304" pitchFamily="18" charset="0"/>
              <a:buNone/>
            </a:pPr>
            <a:r>
              <a:rPr lang="en-US" altLang="en-US" sz="2000"/>
              <a:t>		</a:t>
            </a:r>
          </a:p>
        </p:txBody>
      </p:sp>
      <p:sp>
        <p:nvSpPr>
          <p:cNvPr id="75782" name="Line 5"/>
          <p:cNvSpPr>
            <a:spLocks noChangeShapeType="1"/>
          </p:cNvSpPr>
          <p:nvPr/>
        </p:nvSpPr>
        <p:spPr bwMode="auto">
          <a:xfrm>
            <a:off x="584200" y="2781300"/>
            <a:ext cx="79883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5783" name="Line 6"/>
          <p:cNvSpPr>
            <a:spLocks noChangeShapeType="1"/>
          </p:cNvSpPr>
          <p:nvPr/>
        </p:nvSpPr>
        <p:spPr bwMode="auto">
          <a:xfrm>
            <a:off x="4546600" y="5308600"/>
            <a:ext cx="7493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5784" name="Line 7"/>
          <p:cNvSpPr>
            <a:spLocks noChangeShapeType="1"/>
          </p:cNvSpPr>
          <p:nvPr/>
        </p:nvSpPr>
        <p:spPr bwMode="auto">
          <a:xfrm>
            <a:off x="7345363" y="5308600"/>
            <a:ext cx="808037"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5785" name="Line 8"/>
          <p:cNvSpPr>
            <a:spLocks noChangeShapeType="1"/>
          </p:cNvSpPr>
          <p:nvPr/>
        </p:nvSpPr>
        <p:spPr bwMode="auto">
          <a:xfrm>
            <a:off x="2971800" y="1803400"/>
            <a:ext cx="0" cy="34671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5786" name="Line 9"/>
          <p:cNvSpPr>
            <a:spLocks noChangeShapeType="1"/>
          </p:cNvSpPr>
          <p:nvPr/>
        </p:nvSpPr>
        <p:spPr bwMode="auto">
          <a:xfrm>
            <a:off x="5842000" y="1803400"/>
            <a:ext cx="0" cy="34671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5787" name="Rectangle 10"/>
          <p:cNvSpPr>
            <a:spLocks noChangeArrowheads="1"/>
          </p:cNvSpPr>
          <p:nvPr/>
        </p:nvSpPr>
        <p:spPr bwMode="auto">
          <a:xfrm>
            <a:off x="495300" y="1054100"/>
            <a:ext cx="5546725" cy="39116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00000"/>
              </a:lnSpc>
              <a:spcAft>
                <a:spcPct val="0"/>
              </a:spcAft>
              <a:buFontTx/>
              <a:buNone/>
            </a:pPr>
            <a:endParaRPr lang="tr-TR" altLang="en-US" sz="2400" b="0"/>
          </a:p>
        </p:txBody>
      </p:sp>
      <p:grpSp>
        <p:nvGrpSpPr>
          <p:cNvPr id="126987" name="Group 11"/>
          <p:cNvGrpSpPr>
            <a:grpSpLocks/>
          </p:cNvGrpSpPr>
          <p:nvPr/>
        </p:nvGrpSpPr>
        <p:grpSpPr bwMode="auto">
          <a:xfrm>
            <a:off x="1038225" y="2528888"/>
            <a:ext cx="4686300" cy="1019175"/>
            <a:chOff x="654" y="1593"/>
            <a:chExt cx="2952" cy="642"/>
          </a:xfrm>
        </p:grpSpPr>
        <p:sp>
          <p:nvSpPr>
            <p:cNvPr id="75796" name="Rectangle 12"/>
            <p:cNvSpPr>
              <a:spLocks noChangeArrowheads="1"/>
            </p:cNvSpPr>
            <p:nvPr/>
          </p:nvSpPr>
          <p:spPr bwMode="auto">
            <a:xfrm>
              <a:off x="1294" y="1908"/>
              <a:ext cx="231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a:t>= 1,526.54/8 = 190.82</a:t>
              </a:r>
            </a:p>
          </p:txBody>
        </p:sp>
        <p:sp>
          <p:nvSpPr>
            <p:cNvPr id="75797" name="Rectangle 13"/>
            <p:cNvSpPr>
              <a:spLocks noChangeArrowheads="1"/>
            </p:cNvSpPr>
            <p:nvPr/>
          </p:nvSpPr>
          <p:spPr bwMode="auto">
            <a:xfrm>
              <a:off x="654" y="1593"/>
              <a:ext cx="124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a:t>For </a:t>
              </a:r>
              <a:r>
                <a:rPr lang="en-US" altLang="en-US" sz="2800">
                  <a:latin typeface="Symbol" panose="05050102010706020507" pitchFamily="18" charset="2"/>
                </a:rPr>
                <a:t>a</a:t>
              </a:r>
              <a:r>
                <a:rPr lang="en-US" altLang="en-US" sz="2800"/>
                <a:t> = .10</a:t>
              </a:r>
            </a:p>
          </p:txBody>
        </p:sp>
      </p:grpSp>
      <p:grpSp>
        <p:nvGrpSpPr>
          <p:cNvPr id="126990" name="Group 14"/>
          <p:cNvGrpSpPr>
            <a:grpSpLocks/>
          </p:cNvGrpSpPr>
          <p:nvPr/>
        </p:nvGrpSpPr>
        <p:grpSpPr bwMode="auto">
          <a:xfrm>
            <a:off x="1038225" y="3656013"/>
            <a:ext cx="4673600" cy="1017587"/>
            <a:chOff x="654" y="2303"/>
            <a:chExt cx="2944" cy="641"/>
          </a:xfrm>
        </p:grpSpPr>
        <p:sp>
          <p:nvSpPr>
            <p:cNvPr id="75794" name="Rectangle 15"/>
            <p:cNvSpPr>
              <a:spLocks noChangeArrowheads="1"/>
            </p:cNvSpPr>
            <p:nvPr/>
          </p:nvSpPr>
          <p:spPr bwMode="auto">
            <a:xfrm>
              <a:off x="1286" y="2617"/>
              <a:ext cx="231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a:t>= 1,561.91/8 = 195.24</a:t>
              </a:r>
            </a:p>
          </p:txBody>
        </p:sp>
        <p:sp>
          <p:nvSpPr>
            <p:cNvPr id="75795" name="Rectangle 16"/>
            <p:cNvSpPr>
              <a:spLocks noChangeArrowheads="1"/>
            </p:cNvSpPr>
            <p:nvPr/>
          </p:nvSpPr>
          <p:spPr bwMode="auto">
            <a:xfrm>
              <a:off x="654" y="2303"/>
              <a:ext cx="124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a:t>For </a:t>
              </a:r>
              <a:r>
                <a:rPr lang="en-US" altLang="en-US" sz="2800">
                  <a:latin typeface="Symbol" panose="05050102010706020507" pitchFamily="18" charset="2"/>
                </a:rPr>
                <a:t>a</a:t>
              </a:r>
              <a:r>
                <a:rPr lang="en-US" altLang="en-US" sz="2800"/>
                <a:t> = .50</a:t>
              </a:r>
            </a:p>
          </p:txBody>
        </p:sp>
      </p:grpSp>
      <p:grpSp>
        <p:nvGrpSpPr>
          <p:cNvPr id="126993" name="Group 17"/>
          <p:cNvGrpSpPr>
            <a:grpSpLocks/>
          </p:cNvGrpSpPr>
          <p:nvPr/>
        </p:nvGrpSpPr>
        <p:grpSpPr bwMode="auto">
          <a:xfrm>
            <a:off x="684213" y="1335088"/>
            <a:ext cx="4792662" cy="1158875"/>
            <a:chOff x="830" y="3377"/>
            <a:chExt cx="3019" cy="730"/>
          </a:xfrm>
        </p:grpSpPr>
        <p:sp>
          <p:nvSpPr>
            <p:cNvPr id="75791" name="Rectangle 18"/>
            <p:cNvSpPr>
              <a:spLocks noChangeArrowheads="1"/>
            </p:cNvSpPr>
            <p:nvPr/>
          </p:nvSpPr>
          <p:spPr bwMode="auto">
            <a:xfrm>
              <a:off x="830" y="3617"/>
              <a:ext cx="79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a:t>MSE =</a:t>
              </a:r>
            </a:p>
          </p:txBody>
        </p:sp>
        <p:sp>
          <p:nvSpPr>
            <p:cNvPr id="75792" name="Rectangle 19"/>
            <p:cNvSpPr>
              <a:spLocks noChangeArrowheads="1"/>
            </p:cNvSpPr>
            <p:nvPr/>
          </p:nvSpPr>
          <p:spPr bwMode="auto">
            <a:xfrm>
              <a:off x="1692" y="3377"/>
              <a:ext cx="2157" cy="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25000"/>
                </a:lnSpc>
                <a:spcAft>
                  <a:spcPct val="0"/>
                </a:spcAft>
                <a:buFontTx/>
                <a:buNone/>
              </a:pPr>
              <a:r>
                <a:rPr lang="en-US" altLang="en-US" sz="2800">
                  <a:cs typeface="Arial" panose="020B0604020202020204" pitchFamily="34" charset="0"/>
                </a:rPr>
                <a:t>∑</a:t>
              </a:r>
              <a:r>
                <a:rPr lang="en-US" altLang="en-US" sz="2800"/>
                <a:t> (forecast errors)</a:t>
              </a:r>
              <a:r>
                <a:rPr lang="en-US" altLang="en-US" sz="2800" baseline="30000"/>
                <a:t>2</a:t>
              </a:r>
              <a:endParaRPr lang="en-US" altLang="en-US" sz="2800"/>
            </a:p>
            <a:p>
              <a:pPr algn="ctr">
                <a:lnSpc>
                  <a:spcPct val="125000"/>
                </a:lnSpc>
                <a:spcAft>
                  <a:spcPct val="0"/>
                </a:spcAft>
                <a:buFontTx/>
                <a:buNone/>
              </a:pPr>
              <a:r>
                <a:rPr lang="en-US" altLang="en-US" sz="2800" i="1"/>
                <a:t>n</a:t>
              </a:r>
              <a:endParaRPr lang="en-US" altLang="en-US" sz="2800" i="1">
                <a:latin typeface="Times" panose="02020603050405020304" pitchFamily="18" charset="0"/>
              </a:endParaRPr>
            </a:p>
          </p:txBody>
        </p:sp>
        <p:sp>
          <p:nvSpPr>
            <p:cNvPr id="75793" name="Line 20"/>
            <p:cNvSpPr>
              <a:spLocks noChangeShapeType="1"/>
            </p:cNvSpPr>
            <p:nvPr/>
          </p:nvSpPr>
          <p:spPr bwMode="auto">
            <a:xfrm>
              <a:off x="1712" y="3784"/>
              <a:ext cx="212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96054161-4A6B-4E63-8C44-EE703BDA66C5}" type="slidenum">
              <a:rPr lang="en-US" smtClean="0"/>
              <a:t>41</a:t>
            </a:fld>
            <a:endParaRPr lang="en-US"/>
          </a:p>
        </p:txBody>
      </p:sp>
    </p:spTree>
    <p:extLst>
      <p:ext uri="{BB962C8B-B14F-4D97-AF65-F5344CB8AC3E}">
        <p14:creationId xmlns:p14="http://schemas.microsoft.com/office/powerpoint/2010/main" val="3637833456"/>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1000"/>
                                  </p:stCondLst>
                                  <p:childTnLst>
                                    <p:set>
                                      <p:cBhvr>
                                        <p:cTn id="6" dur="1" fill="hold">
                                          <p:stCondLst>
                                            <p:cond delay="0"/>
                                          </p:stCondLst>
                                        </p:cTn>
                                        <p:tgtEl>
                                          <p:spTgt spid="126993"/>
                                        </p:tgtEl>
                                        <p:attrNameLst>
                                          <p:attrName>style.visibility</p:attrName>
                                        </p:attrNameLst>
                                      </p:cBhvr>
                                      <p:to>
                                        <p:strVal val="visible"/>
                                      </p:to>
                                    </p:set>
                                    <p:animEffect transition="in" filter="wipe(left)">
                                      <p:cBhvr>
                                        <p:cTn id="7" dur="500"/>
                                        <p:tgtEl>
                                          <p:spTgt spid="126993"/>
                                        </p:tgtEl>
                                      </p:cBhvr>
                                    </p:animEffect>
                                  </p:childTnLst>
                                </p:cTn>
                              </p:par>
                            </p:childTnLst>
                          </p:cTn>
                        </p:par>
                        <p:par>
                          <p:cTn id="8" fill="hold" nodeType="afterGroup">
                            <p:stCondLst>
                              <p:cond delay="1500"/>
                            </p:stCondLst>
                            <p:childTnLst>
                              <p:par>
                                <p:cTn id="9" presetID="22" presetClass="entr" presetSubtype="8" fill="hold" nodeType="afterEffect">
                                  <p:stCondLst>
                                    <p:cond delay="1000"/>
                                  </p:stCondLst>
                                  <p:childTnLst>
                                    <p:set>
                                      <p:cBhvr>
                                        <p:cTn id="10" dur="1" fill="hold">
                                          <p:stCondLst>
                                            <p:cond delay="0"/>
                                          </p:stCondLst>
                                        </p:cTn>
                                        <p:tgtEl>
                                          <p:spTgt spid="126987"/>
                                        </p:tgtEl>
                                        <p:attrNameLst>
                                          <p:attrName>style.visibility</p:attrName>
                                        </p:attrNameLst>
                                      </p:cBhvr>
                                      <p:to>
                                        <p:strVal val="visible"/>
                                      </p:to>
                                    </p:set>
                                    <p:animEffect transition="in" filter="wipe(left)">
                                      <p:cBhvr>
                                        <p:cTn id="11" dur="500"/>
                                        <p:tgtEl>
                                          <p:spTgt spid="126987"/>
                                        </p:tgtEl>
                                      </p:cBhvr>
                                    </p:animEffect>
                                  </p:childTnLst>
                                </p:cTn>
                              </p:par>
                            </p:childTnLst>
                          </p:cTn>
                        </p:par>
                        <p:par>
                          <p:cTn id="12" fill="hold" nodeType="afterGroup">
                            <p:stCondLst>
                              <p:cond delay="3000"/>
                            </p:stCondLst>
                            <p:childTnLst>
                              <p:par>
                                <p:cTn id="13" presetID="22" presetClass="entr" presetSubtype="8" fill="hold" nodeType="afterEffect">
                                  <p:stCondLst>
                                    <p:cond delay="1000"/>
                                  </p:stCondLst>
                                  <p:childTnLst>
                                    <p:set>
                                      <p:cBhvr>
                                        <p:cTn id="14" dur="1" fill="hold">
                                          <p:stCondLst>
                                            <p:cond delay="0"/>
                                          </p:stCondLst>
                                        </p:cTn>
                                        <p:tgtEl>
                                          <p:spTgt spid="126990"/>
                                        </p:tgtEl>
                                        <p:attrNameLst>
                                          <p:attrName>style.visibility</p:attrName>
                                        </p:attrNameLst>
                                      </p:cBhvr>
                                      <p:to>
                                        <p:strVal val="visible"/>
                                      </p:to>
                                    </p:set>
                                    <p:animEffect transition="in" filter="wipe(left)">
                                      <p:cBhvr>
                                        <p:cTn id="15" dur="500"/>
                                        <p:tgtEl>
                                          <p:spTgt spid="1269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685800" y="330200"/>
            <a:ext cx="7772400" cy="1320800"/>
          </a:xfrm>
          <a:extLst>
            <a:ext uri="{909E8E84-426E-40DD-AFC4-6F175D3DCCD1}">
              <a14:hiddenFill xmlns:a14="http://schemas.microsoft.com/office/drawing/2010/main">
                <a:solidFill>
                  <a:srgbClr val="2FFF74"/>
                </a:solidFill>
              </a14:hiddenFill>
            </a:ext>
          </a:extLst>
        </p:spPr>
        <p:txBody>
          <a:bodyPr/>
          <a:lstStyle/>
          <a:p>
            <a:pPr eaLnBrk="1" hangingPunct="1">
              <a:defRPr/>
            </a:pPr>
            <a:r>
              <a:rPr lang="en-US"/>
              <a:t>Comparison of Forecast Error </a:t>
            </a:r>
          </a:p>
        </p:txBody>
      </p:sp>
      <p:sp>
        <p:nvSpPr>
          <p:cNvPr id="76804" name="Rectangle 3"/>
          <p:cNvSpPr>
            <a:spLocks noChangeArrowheads="1"/>
          </p:cNvSpPr>
          <p:nvPr/>
        </p:nvSpPr>
        <p:spPr bwMode="auto">
          <a:xfrm>
            <a:off x="444500" y="1755775"/>
            <a:ext cx="8128000" cy="102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tabLst>
                <a:tab pos="482600" algn="ctr"/>
                <a:tab pos="1714500" algn="ctr"/>
                <a:tab pos="3149600" algn="ctr"/>
                <a:tab pos="4572000" algn="ctr"/>
                <a:tab pos="6007100" algn="ctr"/>
                <a:tab pos="7429500" algn="ctr"/>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482600" algn="ctr"/>
                <a:tab pos="1714500" algn="ctr"/>
                <a:tab pos="3149600" algn="ctr"/>
                <a:tab pos="4572000" algn="ctr"/>
                <a:tab pos="6007100" algn="ctr"/>
                <a:tab pos="7429500" algn="ctr"/>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482600" algn="ctr"/>
                <a:tab pos="1714500" algn="ctr"/>
                <a:tab pos="3149600" algn="ctr"/>
                <a:tab pos="4572000" algn="ctr"/>
                <a:tab pos="6007100" algn="ctr"/>
                <a:tab pos="7429500" algn="ctr"/>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482600" algn="ctr"/>
                <a:tab pos="1714500" algn="ctr"/>
                <a:tab pos="3149600" algn="ctr"/>
                <a:tab pos="4572000" algn="ctr"/>
                <a:tab pos="6007100" algn="ctr"/>
                <a:tab pos="7429500" algn="ctr"/>
              </a:tabLst>
              <a:defRPr sz="2000" b="1">
                <a:solidFill>
                  <a:schemeClr val="tx1"/>
                </a:solidFill>
                <a:latin typeface="Arial" panose="020B0604020202020204" pitchFamily="34" charset="0"/>
                <a:ea typeface="ＭＳ Ｐゴシック" panose="020B0600070205080204" pitchFamily="34" charset="-128"/>
              </a:defRPr>
            </a:lvl9pPr>
          </a:lstStyle>
          <a:p>
            <a:pPr>
              <a:lnSpc>
                <a:spcPct val="85000"/>
              </a:lnSpc>
              <a:spcAft>
                <a:spcPct val="0"/>
              </a:spcAft>
              <a:buFontTx/>
              <a:buNone/>
            </a:pPr>
            <a:r>
              <a:rPr lang="en-US" altLang="en-US" sz="1800"/>
              <a:t>			Rounded	Absolute	Rounded	Absolute</a:t>
            </a:r>
          </a:p>
          <a:p>
            <a:pPr>
              <a:lnSpc>
                <a:spcPct val="85000"/>
              </a:lnSpc>
              <a:spcAft>
                <a:spcPct val="0"/>
              </a:spcAft>
              <a:buFontTx/>
              <a:buNone/>
            </a:pPr>
            <a:r>
              <a:rPr lang="en-US" altLang="en-US" sz="1800"/>
              <a:t>		Actual	Forecast	Deviation	Forecast	Deviation</a:t>
            </a:r>
          </a:p>
          <a:p>
            <a:pPr>
              <a:lnSpc>
                <a:spcPct val="85000"/>
              </a:lnSpc>
              <a:spcAft>
                <a:spcPct val="0"/>
              </a:spcAft>
              <a:buFontTx/>
              <a:buNone/>
            </a:pPr>
            <a:r>
              <a:rPr lang="en-US" altLang="en-US" sz="1800"/>
              <a:t>		Tonnage	with	for	with	for</a:t>
            </a:r>
          </a:p>
          <a:p>
            <a:pPr>
              <a:lnSpc>
                <a:spcPct val="85000"/>
              </a:lnSpc>
              <a:spcAft>
                <a:spcPct val="0"/>
              </a:spcAft>
              <a:buFontTx/>
              <a:buNone/>
            </a:pPr>
            <a:r>
              <a:rPr lang="en-US" altLang="en-US" sz="1800"/>
              <a:t>	Quarter	Unloaded	</a:t>
            </a:r>
            <a:r>
              <a:rPr lang="en-US" altLang="en-US" sz="1800">
                <a:latin typeface="Symbol" panose="05050102010706020507" pitchFamily="18" charset="2"/>
              </a:rPr>
              <a:t>a</a:t>
            </a:r>
            <a:r>
              <a:rPr lang="en-US" altLang="en-US" sz="1800"/>
              <a:t> = .10	</a:t>
            </a:r>
            <a:r>
              <a:rPr lang="en-US" altLang="en-US" sz="1800">
                <a:latin typeface="Symbol" panose="05050102010706020507" pitchFamily="18" charset="2"/>
              </a:rPr>
              <a:t>a</a:t>
            </a:r>
            <a:r>
              <a:rPr lang="en-US" altLang="en-US" sz="1800"/>
              <a:t> = .10	</a:t>
            </a:r>
            <a:r>
              <a:rPr lang="en-US" altLang="en-US" sz="1800">
                <a:latin typeface="Symbol" panose="05050102010706020507" pitchFamily="18" charset="2"/>
              </a:rPr>
              <a:t>a</a:t>
            </a:r>
            <a:r>
              <a:rPr lang="en-US" altLang="en-US" sz="1800"/>
              <a:t> = .50	</a:t>
            </a:r>
            <a:r>
              <a:rPr lang="en-US" altLang="en-US" sz="1800">
                <a:latin typeface="Symbol" panose="05050102010706020507" pitchFamily="18" charset="2"/>
              </a:rPr>
              <a:t>a</a:t>
            </a:r>
            <a:r>
              <a:rPr lang="en-US" altLang="en-US" sz="1800"/>
              <a:t> = .50</a:t>
            </a:r>
          </a:p>
        </p:txBody>
      </p:sp>
      <p:sp>
        <p:nvSpPr>
          <p:cNvPr id="76805" name="Rectangle 4"/>
          <p:cNvSpPr>
            <a:spLocks noChangeArrowheads="1"/>
          </p:cNvSpPr>
          <p:nvPr/>
        </p:nvSpPr>
        <p:spPr bwMode="auto">
          <a:xfrm>
            <a:off x="822325" y="2803525"/>
            <a:ext cx="7905750"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Aft>
                <a:spcPct val="40000"/>
              </a:spcAft>
              <a:buChar char="•"/>
              <a:tabLst>
                <a:tab pos="1524000" algn="r"/>
                <a:tab pos="2336800" algn="l"/>
                <a:tab pos="4292600" algn="r"/>
                <a:tab pos="5297488" algn="l"/>
                <a:tab pos="7150100" algn="r"/>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1524000" algn="r"/>
                <a:tab pos="2336800" algn="l"/>
                <a:tab pos="4292600" algn="r"/>
                <a:tab pos="5297488" algn="l"/>
                <a:tab pos="7150100" algn="r"/>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1524000" algn="r"/>
                <a:tab pos="2336800" algn="l"/>
                <a:tab pos="4292600" algn="r"/>
                <a:tab pos="5297488" algn="l"/>
                <a:tab pos="7150100" algn="r"/>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1524000" algn="r"/>
                <a:tab pos="2336800" algn="l"/>
                <a:tab pos="4292600" algn="r"/>
                <a:tab pos="5297488" algn="l"/>
                <a:tab pos="7150100" algn="r"/>
              </a:tabLst>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000" dirty="0"/>
              <a:t>1	180	175	5.00	175	5.00</a:t>
            </a:r>
          </a:p>
          <a:p>
            <a:pPr>
              <a:lnSpc>
                <a:spcPct val="100000"/>
              </a:lnSpc>
              <a:spcAft>
                <a:spcPct val="0"/>
              </a:spcAft>
              <a:buFontTx/>
              <a:buNone/>
            </a:pPr>
            <a:r>
              <a:rPr lang="en-US" altLang="en-US" sz="2000" dirty="0"/>
              <a:t>2	168	175.5	7.50	177.50	9.50</a:t>
            </a:r>
          </a:p>
          <a:p>
            <a:pPr>
              <a:lnSpc>
                <a:spcPct val="100000"/>
              </a:lnSpc>
              <a:spcAft>
                <a:spcPct val="0"/>
              </a:spcAft>
              <a:buFontTx/>
              <a:buNone/>
            </a:pPr>
            <a:r>
              <a:rPr lang="en-US" altLang="en-US" sz="2000" dirty="0"/>
              <a:t>3	159	174.75	15.75	172.75	13.75</a:t>
            </a:r>
          </a:p>
          <a:p>
            <a:pPr>
              <a:lnSpc>
                <a:spcPct val="100000"/>
              </a:lnSpc>
              <a:spcAft>
                <a:spcPct val="0"/>
              </a:spcAft>
              <a:buFontTx/>
              <a:buNone/>
            </a:pPr>
            <a:r>
              <a:rPr lang="en-US" altLang="en-US" sz="2000" dirty="0"/>
              <a:t>4	175	173.18	1.82	165.88	9.12</a:t>
            </a:r>
          </a:p>
          <a:p>
            <a:pPr>
              <a:lnSpc>
                <a:spcPct val="100000"/>
              </a:lnSpc>
              <a:spcAft>
                <a:spcPct val="0"/>
              </a:spcAft>
              <a:buFontTx/>
              <a:buNone/>
            </a:pPr>
            <a:r>
              <a:rPr lang="en-US" altLang="en-US" sz="2000" dirty="0"/>
              <a:t>5	190	173.36	16.64	170.44	19.56</a:t>
            </a:r>
          </a:p>
          <a:p>
            <a:pPr>
              <a:lnSpc>
                <a:spcPct val="100000"/>
              </a:lnSpc>
              <a:spcAft>
                <a:spcPct val="0"/>
              </a:spcAft>
              <a:buFontTx/>
              <a:buNone/>
            </a:pPr>
            <a:r>
              <a:rPr lang="en-US" altLang="en-US" sz="2000" dirty="0"/>
              <a:t>6	205	175.02	29.98	180.22	24.78</a:t>
            </a:r>
          </a:p>
          <a:p>
            <a:pPr>
              <a:lnSpc>
                <a:spcPct val="100000"/>
              </a:lnSpc>
              <a:spcAft>
                <a:spcPct val="0"/>
              </a:spcAft>
              <a:buFontTx/>
              <a:buNone/>
            </a:pPr>
            <a:r>
              <a:rPr lang="en-US" altLang="en-US" sz="2000" dirty="0"/>
              <a:t>7	180	178.02	1.98	192.61	12.61</a:t>
            </a:r>
          </a:p>
          <a:p>
            <a:pPr>
              <a:lnSpc>
                <a:spcPct val="100000"/>
              </a:lnSpc>
              <a:spcAft>
                <a:spcPct val="0"/>
              </a:spcAft>
              <a:buFont typeface="Times" panose="02020603050405020304" pitchFamily="18" charset="0"/>
              <a:buNone/>
            </a:pPr>
            <a:r>
              <a:rPr lang="en-US" altLang="en-US" sz="2000" dirty="0"/>
              <a:t>8	182	178.22	3.78	186.30	4.30</a:t>
            </a:r>
          </a:p>
          <a:p>
            <a:pPr>
              <a:lnSpc>
                <a:spcPct val="100000"/>
              </a:lnSpc>
              <a:spcBef>
                <a:spcPct val="20000"/>
              </a:spcBef>
              <a:spcAft>
                <a:spcPct val="0"/>
              </a:spcAft>
              <a:buFont typeface="Times" panose="02020603050405020304" pitchFamily="18" charset="0"/>
              <a:buNone/>
            </a:pPr>
            <a:r>
              <a:rPr lang="en-US" altLang="en-US" sz="2000" dirty="0"/>
              <a:t>			82.45		98.62</a:t>
            </a:r>
          </a:p>
          <a:p>
            <a:pPr>
              <a:lnSpc>
                <a:spcPct val="100000"/>
              </a:lnSpc>
              <a:spcAft>
                <a:spcPct val="0"/>
              </a:spcAft>
              <a:buFont typeface="Times" panose="02020603050405020304" pitchFamily="18" charset="0"/>
              <a:buNone/>
            </a:pPr>
            <a:r>
              <a:rPr lang="en-US" altLang="en-US" sz="2000" dirty="0"/>
              <a:t>		MAD	10.31		12.33</a:t>
            </a:r>
          </a:p>
          <a:p>
            <a:pPr>
              <a:lnSpc>
                <a:spcPct val="100000"/>
              </a:lnSpc>
              <a:spcAft>
                <a:spcPct val="0"/>
              </a:spcAft>
              <a:buFont typeface="Times" panose="02020603050405020304" pitchFamily="18" charset="0"/>
              <a:buNone/>
            </a:pPr>
            <a:r>
              <a:rPr lang="en-US" altLang="en-US" sz="2000" dirty="0"/>
              <a:t>		MSE	190.82		195.24</a:t>
            </a:r>
          </a:p>
          <a:p>
            <a:pPr>
              <a:lnSpc>
                <a:spcPct val="100000"/>
              </a:lnSpc>
              <a:spcAft>
                <a:spcPct val="0"/>
              </a:spcAft>
              <a:buFont typeface="Times" panose="02020603050405020304" pitchFamily="18" charset="0"/>
              <a:buNone/>
            </a:pPr>
            <a:r>
              <a:rPr lang="en-US" altLang="en-US" sz="2000" dirty="0"/>
              <a:t>		</a:t>
            </a:r>
          </a:p>
        </p:txBody>
      </p:sp>
      <p:sp>
        <p:nvSpPr>
          <p:cNvPr id="76806" name="Line 5"/>
          <p:cNvSpPr>
            <a:spLocks noChangeShapeType="1"/>
          </p:cNvSpPr>
          <p:nvPr/>
        </p:nvSpPr>
        <p:spPr bwMode="auto">
          <a:xfrm>
            <a:off x="584200" y="2781300"/>
            <a:ext cx="79883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6807" name="Line 6"/>
          <p:cNvSpPr>
            <a:spLocks noChangeShapeType="1"/>
          </p:cNvSpPr>
          <p:nvPr/>
        </p:nvSpPr>
        <p:spPr bwMode="auto">
          <a:xfrm>
            <a:off x="4546600" y="5308600"/>
            <a:ext cx="7493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6808" name="Line 7"/>
          <p:cNvSpPr>
            <a:spLocks noChangeShapeType="1"/>
          </p:cNvSpPr>
          <p:nvPr/>
        </p:nvSpPr>
        <p:spPr bwMode="auto">
          <a:xfrm>
            <a:off x="7345363" y="5308600"/>
            <a:ext cx="808037"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6809" name="Line 8"/>
          <p:cNvSpPr>
            <a:spLocks noChangeShapeType="1"/>
          </p:cNvSpPr>
          <p:nvPr/>
        </p:nvSpPr>
        <p:spPr bwMode="auto">
          <a:xfrm>
            <a:off x="2971800" y="1803400"/>
            <a:ext cx="0" cy="34671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6810" name="Line 9"/>
          <p:cNvSpPr>
            <a:spLocks noChangeShapeType="1"/>
          </p:cNvSpPr>
          <p:nvPr/>
        </p:nvSpPr>
        <p:spPr bwMode="auto">
          <a:xfrm>
            <a:off x="5842000" y="1803400"/>
            <a:ext cx="0" cy="34671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6811" name="Rectangle 10"/>
          <p:cNvSpPr>
            <a:spLocks noChangeArrowheads="1"/>
          </p:cNvSpPr>
          <p:nvPr/>
        </p:nvSpPr>
        <p:spPr bwMode="auto">
          <a:xfrm>
            <a:off x="495300" y="1054100"/>
            <a:ext cx="6324600" cy="39116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00000"/>
              </a:lnSpc>
              <a:spcAft>
                <a:spcPct val="0"/>
              </a:spcAft>
              <a:buFontTx/>
              <a:buNone/>
            </a:pPr>
            <a:endParaRPr lang="tr-TR" altLang="en-US" sz="2400" b="0"/>
          </a:p>
        </p:txBody>
      </p:sp>
      <p:grpSp>
        <p:nvGrpSpPr>
          <p:cNvPr id="128011" name="Group 11"/>
          <p:cNvGrpSpPr>
            <a:grpSpLocks/>
          </p:cNvGrpSpPr>
          <p:nvPr/>
        </p:nvGrpSpPr>
        <p:grpSpPr bwMode="auto">
          <a:xfrm>
            <a:off x="1279525" y="2528888"/>
            <a:ext cx="4579938" cy="1019175"/>
            <a:chOff x="830" y="1977"/>
            <a:chExt cx="2885" cy="642"/>
          </a:xfrm>
        </p:grpSpPr>
        <p:sp>
          <p:nvSpPr>
            <p:cNvPr id="76823" name="Rectangle 12"/>
            <p:cNvSpPr>
              <a:spLocks noChangeArrowheads="1"/>
            </p:cNvSpPr>
            <p:nvPr/>
          </p:nvSpPr>
          <p:spPr bwMode="auto">
            <a:xfrm>
              <a:off x="1766" y="2292"/>
              <a:ext cx="194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a:t>= 44.75/8 = 5.59%</a:t>
              </a:r>
            </a:p>
          </p:txBody>
        </p:sp>
        <p:sp>
          <p:nvSpPr>
            <p:cNvPr id="76824" name="Rectangle 13"/>
            <p:cNvSpPr>
              <a:spLocks noChangeArrowheads="1"/>
            </p:cNvSpPr>
            <p:nvPr/>
          </p:nvSpPr>
          <p:spPr bwMode="auto">
            <a:xfrm>
              <a:off x="830" y="1977"/>
              <a:ext cx="124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a:t>For </a:t>
              </a:r>
              <a:r>
                <a:rPr lang="en-US" altLang="en-US" sz="2800">
                  <a:latin typeface="Symbol" panose="05050102010706020507" pitchFamily="18" charset="2"/>
                </a:rPr>
                <a:t>a</a:t>
              </a:r>
              <a:r>
                <a:rPr lang="en-US" altLang="en-US" sz="2800"/>
                <a:t> = .10</a:t>
              </a:r>
            </a:p>
          </p:txBody>
        </p:sp>
      </p:grpSp>
      <p:grpSp>
        <p:nvGrpSpPr>
          <p:cNvPr id="128014" name="Group 14"/>
          <p:cNvGrpSpPr>
            <a:grpSpLocks/>
          </p:cNvGrpSpPr>
          <p:nvPr/>
        </p:nvGrpSpPr>
        <p:grpSpPr bwMode="auto">
          <a:xfrm>
            <a:off x="1279525" y="3656013"/>
            <a:ext cx="4567238" cy="1017587"/>
            <a:chOff x="830" y="2687"/>
            <a:chExt cx="2877" cy="641"/>
          </a:xfrm>
        </p:grpSpPr>
        <p:sp>
          <p:nvSpPr>
            <p:cNvPr id="76821" name="Rectangle 15"/>
            <p:cNvSpPr>
              <a:spLocks noChangeArrowheads="1"/>
            </p:cNvSpPr>
            <p:nvPr/>
          </p:nvSpPr>
          <p:spPr bwMode="auto">
            <a:xfrm>
              <a:off x="1758" y="3001"/>
              <a:ext cx="194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a:t>= 54.05/8 = 6.76%</a:t>
              </a:r>
            </a:p>
          </p:txBody>
        </p:sp>
        <p:sp>
          <p:nvSpPr>
            <p:cNvPr id="76822" name="Rectangle 16"/>
            <p:cNvSpPr>
              <a:spLocks noChangeArrowheads="1"/>
            </p:cNvSpPr>
            <p:nvPr/>
          </p:nvSpPr>
          <p:spPr bwMode="auto">
            <a:xfrm>
              <a:off x="830" y="2687"/>
              <a:ext cx="124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a:t>For </a:t>
              </a:r>
              <a:r>
                <a:rPr lang="en-US" altLang="en-US" sz="2800">
                  <a:latin typeface="Symbol" panose="05050102010706020507" pitchFamily="18" charset="2"/>
                </a:rPr>
                <a:t>a</a:t>
              </a:r>
              <a:r>
                <a:rPr lang="en-US" altLang="en-US" sz="2800"/>
                <a:t> = .50</a:t>
              </a:r>
            </a:p>
          </p:txBody>
        </p:sp>
      </p:grpSp>
      <p:grpSp>
        <p:nvGrpSpPr>
          <p:cNvPr id="128017" name="Group 17"/>
          <p:cNvGrpSpPr>
            <a:grpSpLocks/>
          </p:cNvGrpSpPr>
          <p:nvPr/>
        </p:nvGrpSpPr>
        <p:grpSpPr bwMode="auto">
          <a:xfrm>
            <a:off x="660400" y="809625"/>
            <a:ext cx="5845175" cy="1830388"/>
            <a:chOff x="416" y="510"/>
            <a:chExt cx="3682" cy="1153"/>
          </a:xfrm>
        </p:grpSpPr>
        <p:grpSp>
          <p:nvGrpSpPr>
            <p:cNvPr id="76815" name="Group 18"/>
            <p:cNvGrpSpPr>
              <a:grpSpLocks/>
            </p:cNvGrpSpPr>
            <p:nvPr/>
          </p:nvGrpSpPr>
          <p:grpSpPr bwMode="auto">
            <a:xfrm>
              <a:off x="416" y="1105"/>
              <a:ext cx="3682" cy="327"/>
              <a:chOff x="416" y="1105"/>
              <a:chExt cx="3682" cy="327"/>
            </a:xfrm>
          </p:grpSpPr>
          <p:sp>
            <p:nvSpPr>
              <p:cNvPr id="76819" name="Rectangle 19"/>
              <p:cNvSpPr>
                <a:spLocks noChangeArrowheads="1"/>
              </p:cNvSpPr>
              <p:nvPr/>
            </p:nvSpPr>
            <p:spPr bwMode="auto">
              <a:xfrm>
                <a:off x="416" y="1105"/>
                <a:ext cx="95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a:t>MAPE =</a:t>
                </a:r>
              </a:p>
            </p:txBody>
          </p:sp>
          <p:sp>
            <p:nvSpPr>
              <p:cNvPr id="76820" name="Line 20"/>
              <p:cNvSpPr>
                <a:spLocks noChangeShapeType="1"/>
              </p:cNvSpPr>
              <p:nvPr/>
            </p:nvSpPr>
            <p:spPr bwMode="auto">
              <a:xfrm>
                <a:off x="1410" y="1380"/>
                <a:ext cx="26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6816" name="Group 21"/>
            <p:cNvGrpSpPr>
              <a:grpSpLocks/>
            </p:cNvGrpSpPr>
            <p:nvPr/>
          </p:nvGrpSpPr>
          <p:grpSpPr bwMode="auto">
            <a:xfrm>
              <a:off x="1424" y="510"/>
              <a:ext cx="2627" cy="1153"/>
              <a:chOff x="1424" y="510"/>
              <a:chExt cx="2627" cy="1153"/>
            </a:xfrm>
          </p:grpSpPr>
          <p:sp>
            <p:nvSpPr>
              <p:cNvPr id="76817" name="Rectangle 22"/>
              <p:cNvSpPr>
                <a:spLocks noChangeArrowheads="1"/>
              </p:cNvSpPr>
              <p:nvPr/>
            </p:nvSpPr>
            <p:spPr bwMode="auto">
              <a:xfrm>
                <a:off x="1449" y="682"/>
                <a:ext cx="2602" cy="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50000"/>
                  </a:lnSpc>
                  <a:spcAft>
                    <a:spcPct val="0"/>
                  </a:spcAft>
                  <a:buFontTx/>
                  <a:buNone/>
                </a:pPr>
                <a:r>
                  <a:rPr lang="en-US" altLang="en-US" sz="3600">
                    <a:cs typeface="Arial" panose="020B0604020202020204" pitchFamily="34" charset="0"/>
                  </a:rPr>
                  <a:t>∑</a:t>
                </a:r>
                <a:r>
                  <a:rPr lang="en-US" altLang="en-US" sz="2800"/>
                  <a:t>100|deviation</a:t>
                </a:r>
                <a:r>
                  <a:rPr lang="en-US" altLang="en-US" sz="2800" i="1" baseline="-25000"/>
                  <a:t>i</a:t>
                </a:r>
                <a:r>
                  <a:rPr lang="en-US" altLang="en-US" sz="2800"/>
                  <a:t>|/actual</a:t>
                </a:r>
                <a:r>
                  <a:rPr lang="en-US" altLang="en-US" sz="2800" i="1" baseline="-25000"/>
                  <a:t>i</a:t>
                </a:r>
                <a:endParaRPr lang="en-US" altLang="en-US" sz="2800" i="1"/>
              </a:p>
              <a:p>
                <a:pPr algn="ctr">
                  <a:lnSpc>
                    <a:spcPct val="150000"/>
                  </a:lnSpc>
                  <a:spcAft>
                    <a:spcPct val="0"/>
                  </a:spcAft>
                  <a:buFontTx/>
                  <a:buNone/>
                </a:pPr>
                <a:r>
                  <a:rPr lang="en-US" altLang="en-US" sz="2800" i="1"/>
                  <a:t>n</a:t>
                </a:r>
              </a:p>
            </p:txBody>
          </p:sp>
          <p:sp>
            <p:nvSpPr>
              <p:cNvPr id="76818" name="Rectangle 23"/>
              <p:cNvSpPr>
                <a:spLocks noChangeArrowheads="1"/>
              </p:cNvSpPr>
              <p:nvPr/>
            </p:nvSpPr>
            <p:spPr bwMode="auto">
              <a:xfrm>
                <a:off x="1424" y="510"/>
                <a:ext cx="400" cy="9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250000"/>
                  </a:lnSpc>
                  <a:spcAft>
                    <a:spcPct val="0"/>
                  </a:spcAft>
                  <a:buFontTx/>
                  <a:buNone/>
                </a:pPr>
                <a:r>
                  <a:rPr lang="en-US" altLang="en-US" sz="1800" i="1" dirty="0"/>
                  <a:t>n</a:t>
                </a:r>
              </a:p>
              <a:p>
                <a:pPr algn="ctr">
                  <a:lnSpc>
                    <a:spcPct val="250000"/>
                  </a:lnSpc>
                  <a:spcAft>
                    <a:spcPct val="0"/>
                  </a:spcAft>
                  <a:buFontTx/>
                  <a:buNone/>
                </a:pPr>
                <a:r>
                  <a:rPr lang="en-US" altLang="en-US" sz="1800" i="1" dirty="0"/>
                  <a:t>i</a:t>
                </a:r>
                <a:r>
                  <a:rPr lang="en-US" altLang="en-US" sz="1800" dirty="0"/>
                  <a:t> = 1</a:t>
                </a:r>
              </a:p>
            </p:txBody>
          </p:sp>
        </p:grpSp>
      </p:gr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96054161-4A6B-4E63-8C44-EE703BDA66C5}" type="slidenum">
              <a:rPr lang="en-US" smtClean="0"/>
              <a:t>42</a:t>
            </a:fld>
            <a:endParaRPr lang="en-US"/>
          </a:p>
        </p:txBody>
      </p:sp>
    </p:spTree>
    <p:extLst>
      <p:ext uri="{BB962C8B-B14F-4D97-AF65-F5344CB8AC3E}">
        <p14:creationId xmlns:p14="http://schemas.microsoft.com/office/powerpoint/2010/main" val="361018378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1000"/>
                                  </p:stCondLst>
                                  <p:childTnLst>
                                    <p:set>
                                      <p:cBhvr>
                                        <p:cTn id="6" dur="1" fill="hold">
                                          <p:stCondLst>
                                            <p:cond delay="0"/>
                                          </p:stCondLst>
                                        </p:cTn>
                                        <p:tgtEl>
                                          <p:spTgt spid="128017"/>
                                        </p:tgtEl>
                                        <p:attrNameLst>
                                          <p:attrName>style.visibility</p:attrName>
                                        </p:attrNameLst>
                                      </p:cBhvr>
                                      <p:to>
                                        <p:strVal val="visible"/>
                                      </p:to>
                                    </p:set>
                                    <p:animEffect transition="in" filter="wipe(left)">
                                      <p:cBhvr>
                                        <p:cTn id="7" dur="1000"/>
                                        <p:tgtEl>
                                          <p:spTgt spid="128017"/>
                                        </p:tgtEl>
                                      </p:cBhvr>
                                    </p:animEffect>
                                  </p:childTnLst>
                                </p:cTn>
                              </p:par>
                            </p:childTnLst>
                          </p:cTn>
                        </p:par>
                        <p:par>
                          <p:cTn id="8" fill="hold" nodeType="afterGroup">
                            <p:stCondLst>
                              <p:cond delay="2000"/>
                            </p:stCondLst>
                            <p:childTnLst>
                              <p:par>
                                <p:cTn id="9" presetID="22" presetClass="entr" presetSubtype="8" fill="hold" nodeType="afterEffect">
                                  <p:stCondLst>
                                    <p:cond delay="1000"/>
                                  </p:stCondLst>
                                  <p:childTnLst>
                                    <p:set>
                                      <p:cBhvr>
                                        <p:cTn id="10" dur="1" fill="hold">
                                          <p:stCondLst>
                                            <p:cond delay="0"/>
                                          </p:stCondLst>
                                        </p:cTn>
                                        <p:tgtEl>
                                          <p:spTgt spid="128011"/>
                                        </p:tgtEl>
                                        <p:attrNameLst>
                                          <p:attrName>style.visibility</p:attrName>
                                        </p:attrNameLst>
                                      </p:cBhvr>
                                      <p:to>
                                        <p:strVal val="visible"/>
                                      </p:to>
                                    </p:set>
                                    <p:animEffect transition="in" filter="wipe(left)">
                                      <p:cBhvr>
                                        <p:cTn id="11" dur="1000"/>
                                        <p:tgtEl>
                                          <p:spTgt spid="128011"/>
                                        </p:tgtEl>
                                      </p:cBhvr>
                                    </p:animEffect>
                                  </p:childTnLst>
                                </p:cTn>
                              </p:par>
                            </p:childTnLst>
                          </p:cTn>
                        </p:par>
                        <p:par>
                          <p:cTn id="12" fill="hold" nodeType="afterGroup">
                            <p:stCondLst>
                              <p:cond delay="4000"/>
                            </p:stCondLst>
                            <p:childTnLst>
                              <p:par>
                                <p:cTn id="13" presetID="22" presetClass="entr" presetSubtype="8" fill="hold" nodeType="afterEffect">
                                  <p:stCondLst>
                                    <p:cond delay="1000"/>
                                  </p:stCondLst>
                                  <p:childTnLst>
                                    <p:set>
                                      <p:cBhvr>
                                        <p:cTn id="14" dur="1" fill="hold">
                                          <p:stCondLst>
                                            <p:cond delay="0"/>
                                          </p:stCondLst>
                                        </p:cTn>
                                        <p:tgtEl>
                                          <p:spTgt spid="128014"/>
                                        </p:tgtEl>
                                        <p:attrNameLst>
                                          <p:attrName>style.visibility</p:attrName>
                                        </p:attrNameLst>
                                      </p:cBhvr>
                                      <p:to>
                                        <p:strVal val="visible"/>
                                      </p:to>
                                    </p:set>
                                    <p:animEffect transition="in" filter="wipe(left)">
                                      <p:cBhvr>
                                        <p:cTn id="15" dur="1000"/>
                                        <p:tgtEl>
                                          <p:spTgt spid="1280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a:xfrm>
            <a:off x="461962" y="159531"/>
            <a:ext cx="7772400" cy="889000"/>
          </a:xfrm>
          <a:extLst>
            <a:ext uri="{909E8E84-426E-40DD-AFC4-6F175D3DCCD1}">
              <a14:hiddenFill xmlns:a14="http://schemas.microsoft.com/office/drawing/2010/main">
                <a:solidFill>
                  <a:srgbClr val="2FFF74"/>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7" tIns="45713" rIns="91427" bIns="45713">
            <a:normAutofit/>
          </a:bodyPr>
          <a:lstStyle/>
          <a:p>
            <a:pPr eaLnBrk="1" hangingPunct="1">
              <a:lnSpc>
                <a:spcPct val="80000"/>
              </a:lnSpc>
              <a:defRPr/>
            </a:pPr>
            <a:r>
              <a:rPr lang="en-US" sz="4000" dirty="0" smtClean="0">
                <a:latin typeface="Times New Roman" panose="02020603050405020304" pitchFamily="18" charset="0"/>
                <a:cs typeface="Times New Roman" panose="02020603050405020304" pitchFamily="18" charset="0"/>
              </a:rPr>
              <a:t> Trend Projections </a:t>
            </a:r>
            <a:endParaRPr lang="en-US" sz="4000" dirty="0">
              <a:latin typeface="Times New Roman" panose="02020603050405020304" pitchFamily="18" charset="0"/>
              <a:cs typeface="Times New Roman" panose="02020603050405020304" pitchFamily="18" charset="0"/>
            </a:endParaRPr>
          </a:p>
        </p:txBody>
      </p:sp>
      <p:sp>
        <p:nvSpPr>
          <p:cNvPr id="146435" name="Rectangle 3"/>
          <p:cNvSpPr>
            <a:spLocks noChangeArrowheads="1"/>
          </p:cNvSpPr>
          <p:nvPr/>
        </p:nvSpPr>
        <p:spPr bwMode="auto">
          <a:xfrm>
            <a:off x="370764" y="898048"/>
            <a:ext cx="8763000" cy="824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marL="457200" indent="-457200" algn="just">
              <a:lnSpc>
                <a:spcPct val="85000"/>
              </a:lnSpc>
              <a:spcAft>
                <a:spcPct val="0"/>
              </a:spcAft>
            </a:pPr>
            <a:r>
              <a:rPr lang="en-US" altLang="en-US" sz="2800" b="0" dirty="0">
                <a:latin typeface="Times New Roman" panose="02020603050405020304" pitchFamily="18" charset="0"/>
                <a:cs typeface="Times New Roman" panose="02020603050405020304" pitchFamily="18" charset="0"/>
              </a:rPr>
              <a:t>Fitting a trend line to historical data points to project into the medium to </a:t>
            </a:r>
            <a:r>
              <a:rPr lang="en-US" altLang="en-US" sz="2800" b="0" dirty="0" smtClean="0">
                <a:latin typeface="Times New Roman" panose="02020603050405020304" pitchFamily="18" charset="0"/>
                <a:cs typeface="Times New Roman" panose="02020603050405020304" pitchFamily="18" charset="0"/>
              </a:rPr>
              <a:t>long-range[4]</a:t>
            </a:r>
            <a:endParaRPr lang="en-US" altLang="en-US" sz="2800" b="0" dirty="0">
              <a:latin typeface="Times New Roman" panose="02020603050405020304" pitchFamily="18" charset="0"/>
              <a:cs typeface="Times New Roman" panose="02020603050405020304" pitchFamily="18" charset="0"/>
            </a:endParaRPr>
          </a:p>
        </p:txBody>
      </p:sp>
      <p:sp>
        <p:nvSpPr>
          <p:cNvPr id="146436" name="Rectangle 4"/>
          <p:cNvSpPr>
            <a:spLocks noChangeArrowheads="1"/>
          </p:cNvSpPr>
          <p:nvPr/>
        </p:nvSpPr>
        <p:spPr bwMode="auto">
          <a:xfrm>
            <a:off x="608805" y="1988900"/>
            <a:ext cx="8535195" cy="772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marL="457200" indent="-457200" algn="just">
              <a:lnSpc>
                <a:spcPct val="85000"/>
              </a:lnSpc>
              <a:spcAft>
                <a:spcPct val="0"/>
              </a:spcAft>
            </a:pPr>
            <a:r>
              <a:rPr lang="en-US" altLang="en-US" sz="2800" b="0" dirty="0">
                <a:latin typeface="Times New Roman" panose="02020603050405020304" pitchFamily="18" charset="0"/>
                <a:cs typeface="Times New Roman" panose="02020603050405020304" pitchFamily="18" charset="0"/>
              </a:rPr>
              <a:t>Linear trends can be found using the least </a:t>
            </a:r>
            <a:r>
              <a:rPr lang="en-US" altLang="en-US" sz="2400" b="0" dirty="0">
                <a:latin typeface="Times New Roman" panose="02020603050405020304" pitchFamily="18" charset="0"/>
                <a:cs typeface="Times New Roman" panose="02020603050405020304" pitchFamily="18" charset="0"/>
              </a:rPr>
              <a:t>squares technique</a:t>
            </a:r>
          </a:p>
        </p:txBody>
      </p:sp>
      <p:grpSp>
        <p:nvGrpSpPr>
          <p:cNvPr id="146437" name="Group 5"/>
          <p:cNvGrpSpPr>
            <a:grpSpLocks/>
          </p:cNvGrpSpPr>
          <p:nvPr/>
        </p:nvGrpSpPr>
        <p:grpSpPr bwMode="auto">
          <a:xfrm>
            <a:off x="2541587" y="3174517"/>
            <a:ext cx="1806575" cy="595312"/>
            <a:chOff x="2311" y="2633"/>
            <a:chExt cx="1138" cy="375"/>
          </a:xfrm>
        </p:grpSpPr>
        <p:sp>
          <p:nvSpPr>
            <p:cNvPr id="96266" name="Rectangle 6"/>
            <p:cNvSpPr>
              <a:spLocks noChangeArrowheads="1"/>
            </p:cNvSpPr>
            <p:nvPr/>
          </p:nvSpPr>
          <p:spPr bwMode="auto">
            <a:xfrm>
              <a:off x="2311" y="2681"/>
              <a:ext cx="113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i="1" dirty="0"/>
                <a:t>y</a:t>
              </a:r>
              <a:r>
                <a:rPr lang="en-US" altLang="en-US" sz="2800" dirty="0"/>
                <a:t> = </a:t>
              </a:r>
              <a:r>
                <a:rPr lang="en-US" altLang="en-US" sz="2800" i="1" dirty="0"/>
                <a:t>a</a:t>
              </a:r>
              <a:r>
                <a:rPr lang="en-US" altLang="en-US" sz="2800" dirty="0"/>
                <a:t> + </a:t>
              </a:r>
              <a:r>
                <a:rPr lang="en-US" altLang="en-US" sz="2800" i="1" dirty="0" err="1"/>
                <a:t>bx</a:t>
              </a:r>
              <a:endParaRPr lang="en-US" altLang="en-US" sz="2800" i="1" dirty="0"/>
            </a:p>
          </p:txBody>
        </p:sp>
        <p:sp>
          <p:nvSpPr>
            <p:cNvPr id="96267" name="Rectangle 7"/>
            <p:cNvSpPr>
              <a:spLocks noChangeArrowheads="1"/>
            </p:cNvSpPr>
            <p:nvPr/>
          </p:nvSpPr>
          <p:spPr bwMode="auto">
            <a:xfrm>
              <a:off x="2326" y="2633"/>
              <a:ext cx="22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400"/>
                <a:t>^</a:t>
              </a:r>
            </a:p>
          </p:txBody>
        </p:sp>
      </p:grpSp>
      <p:grpSp>
        <p:nvGrpSpPr>
          <p:cNvPr id="146440" name="Group 8"/>
          <p:cNvGrpSpPr>
            <a:grpSpLocks/>
          </p:cNvGrpSpPr>
          <p:nvPr/>
        </p:nvGrpSpPr>
        <p:grpSpPr bwMode="auto">
          <a:xfrm>
            <a:off x="949325" y="3962401"/>
            <a:ext cx="7813675" cy="2165350"/>
            <a:chOff x="598" y="2927"/>
            <a:chExt cx="4563" cy="1181"/>
          </a:xfrm>
        </p:grpSpPr>
        <p:sp>
          <p:nvSpPr>
            <p:cNvPr id="96264" name="Rectangle 9"/>
            <p:cNvSpPr>
              <a:spLocks noChangeArrowheads="1"/>
            </p:cNvSpPr>
            <p:nvPr/>
          </p:nvSpPr>
          <p:spPr bwMode="auto">
            <a:xfrm>
              <a:off x="598" y="3001"/>
              <a:ext cx="4563" cy="1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816100" indent="-1816100">
                <a:lnSpc>
                  <a:spcPct val="90000"/>
                </a:lnSpc>
                <a:spcAft>
                  <a:spcPct val="40000"/>
                </a:spcAft>
                <a:buChar char="•"/>
                <a:tabLst>
                  <a:tab pos="1333500" algn="r"/>
                  <a:tab pos="1524000" algn="l"/>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1333500" algn="r"/>
                  <a:tab pos="1524000" algn="l"/>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1333500" algn="r"/>
                  <a:tab pos="1524000" algn="l"/>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1333500" algn="r"/>
                  <a:tab pos="1524000" algn="l"/>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1333500" algn="r"/>
                  <a:tab pos="1524000" algn="l"/>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1333500" algn="r"/>
                  <a:tab pos="1524000" algn="l"/>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1333500" algn="r"/>
                  <a:tab pos="1524000" algn="l"/>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1333500" algn="r"/>
                  <a:tab pos="1524000" algn="l"/>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1333500" algn="r"/>
                  <a:tab pos="1524000" algn="l"/>
                </a:tabLst>
                <a:defRPr sz="2000" b="1">
                  <a:solidFill>
                    <a:schemeClr val="tx1"/>
                  </a:solidFill>
                  <a:latin typeface="Arial" panose="020B0604020202020204" pitchFamily="34" charset="0"/>
                  <a:ea typeface="ＭＳ Ｐゴシック" panose="020B0600070205080204" pitchFamily="34" charset="-128"/>
                </a:defRPr>
              </a:lvl9pPr>
            </a:lstStyle>
            <a:p>
              <a:pPr>
                <a:lnSpc>
                  <a:spcPct val="85000"/>
                </a:lnSpc>
                <a:spcBef>
                  <a:spcPct val="10000"/>
                </a:spcBef>
                <a:spcAft>
                  <a:spcPct val="0"/>
                </a:spcAft>
                <a:buFontTx/>
                <a:buNone/>
              </a:pPr>
              <a:r>
                <a:rPr lang="en-US" altLang="en-US" sz="2400" b="0" dirty="0">
                  <a:latin typeface="Times New Roman" panose="02020603050405020304" pitchFamily="18" charset="0"/>
                  <a:cs typeface="Times New Roman" panose="02020603050405020304" pitchFamily="18" charset="0"/>
                </a:rPr>
                <a:t>	where </a:t>
              </a:r>
              <a:r>
                <a:rPr lang="en-US" altLang="en-US" sz="2400" b="0" i="1" dirty="0">
                  <a:latin typeface="Times New Roman" panose="02020603050405020304" pitchFamily="18" charset="0"/>
                  <a:cs typeface="Times New Roman" panose="02020603050405020304" pitchFamily="18" charset="0"/>
                </a:rPr>
                <a:t>y</a:t>
              </a:r>
              <a:r>
                <a:rPr lang="en-US" altLang="en-US" sz="2400" b="0" dirty="0">
                  <a:latin typeface="Times New Roman" panose="02020603050405020304" pitchFamily="18" charset="0"/>
                  <a:cs typeface="Times New Roman" panose="02020603050405020304" pitchFamily="18" charset="0"/>
                </a:rPr>
                <a:t>	= computed value of the variable to be predicted (dependent variable)</a:t>
              </a:r>
            </a:p>
            <a:p>
              <a:pPr>
                <a:lnSpc>
                  <a:spcPct val="85000"/>
                </a:lnSpc>
                <a:spcBef>
                  <a:spcPct val="10000"/>
                </a:spcBef>
                <a:spcAft>
                  <a:spcPct val="0"/>
                </a:spcAft>
                <a:buFontTx/>
                <a:buNone/>
              </a:pPr>
              <a:r>
                <a:rPr lang="en-US" altLang="en-US" sz="2400" b="0" dirty="0">
                  <a:latin typeface="Times New Roman" panose="02020603050405020304" pitchFamily="18" charset="0"/>
                  <a:cs typeface="Times New Roman" panose="02020603050405020304" pitchFamily="18" charset="0"/>
                </a:rPr>
                <a:t>	</a:t>
              </a:r>
              <a:r>
                <a:rPr lang="en-US" altLang="en-US" sz="2400" b="0" i="1" dirty="0">
                  <a:latin typeface="Times New Roman" panose="02020603050405020304" pitchFamily="18" charset="0"/>
                  <a:cs typeface="Times New Roman" panose="02020603050405020304" pitchFamily="18" charset="0"/>
                </a:rPr>
                <a:t>a</a:t>
              </a:r>
              <a:r>
                <a:rPr lang="en-US" altLang="en-US" sz="2400" b="0" dirty="0">
                  <a:latin typeface="Times New Roman" panose="02020603050405020304" pitchFamily="18" charset="0"/>
                  <a:cs typeface="Times New Roman" panose="02020603050405020304" pitchFamily="18" charset="0"/>
                </a:rPr>
                <a:t>	= </a:t>
              </a:r>
              <a:r>
                <a:rPr lang="en-US" altLang="en-US" sz="2400" b="0" i="1" dirty="0">
                  <a:latin typeface="Times New Roman" panose="02020603050405020304" pitchFamily="18" charset="0"/>
                  <a:cs typeface="Times New Roman" panose="02020603050405020304" pitchFamily="18" charset="0"/>
                </a:rPr>
                <a:t>y</a:t>
              </a:r>
              <a:r>
                <a:rPr lang="en-US" altLang="en-US" sz="2400" b="0" dirty="0">
                  <a:latin typeface="Times New Roman" panose="02020603050405020304" pitchFamily="18" charset="0"/>
                  <a:cs typeface="Times New Roman" panose="02020603050405020304" pitchFamily="18" charset="0"/>
                </a:rPr>
                <a:t>-axis intercept</a:t>
              </a:r>
            </a:p>
            <a:p>
              <a:pPr>
                <a:lnSpc>
                  <a:spcPct val="85000"/>
                </a:lnSpc>
                <a:spcBef>
                  <a:spcPct val="10000"/>
                </a:spcBef>
                <a:spcAft>
                  <a:spcPct val="0"/>
                </a:spcAft>
                <a:buFontTx/>
                <a:buNone/>
              </a:pPr>
              <a:r>
                <a:rPr lang="en-US" altLang="en-US" sz="2400" b="0" dirty="0">
                  <a:latin typeface="Times New Roman" panose="02020603050405020304" pitchFamily="18" charset="0"/>
                  <a:cs typeface="Times New Roman" panose="02020603050405020304" pitchFamily="18" charset="0"/>
                </a:rPr>
                <a:t>	</a:t>
              </a:r>
              <a:r>
                <a:rPr lang="en-US" altLang="en-US" sz="2400" b="0" i="1" dirty="0">
                  <a:latin typeface="Times New Roman" panose="02020603050405020304" pitchFamily="18" charset="0"/>
                  <a:cs typeface="Times New Roman" panose="02020603050405020304" pitchFamily="18" charset="0"/>
                </a:rPr>
                <a:t>b</a:t>
              </a:r>
              <a:r>
                <a:rPr lang="en-US" altLang="en-US" sz="2400" b="0" dirty="0">
                  <a:latin typeface="Times New Roman" panose="02020603050405020304" pitchFamily="18" charset="0"/>
                  <a:cs typeface="Times New Roman" panose="02020603050405020304" pitchFamily="18" charset="0"/>
                </a:rPr>
                <a:t>	= slope of the regression line</a:t>
              </a:r>
            </a:p>
            <a:p>
              <a:pPr>
                <a:lnSpc>
                  <a:spcPct val="85000"/>
                </a:lnSpc>
                <a:spcBef>
                  <a:spcPct val="10000"/>
                </a:spcBef>
                <a:spcAft>
                  <a:spcPct val="0"/>
                </a:spcAft>
                <a:buFontTx/>
                <a:buNone/>
              </a:pPr>
              <a:r>
                <a:rPr lang="en-US" altLang="en-US" sz="2400" b="0" dirty="0">
                  <a:latin typeface="Times New Roman" panose="02020603050405020304" pitchFamily="18" charset="0"/>
                  <a:cs typeface="Times New Roman" panose="02020603050405020304" pitchFamily="18" charset="0"/>
                </a:rPr>
                <a:t>	</a:t>
              </a:r>
              <a:r>
                <a:rPr lang="en-US" altLang="en-US" sz="2400" b="0" i="1" dirty="0">
                  <a:latin typeface="Times New Roman" panose="02020603050405020304" pitchFamily="18" charset="0"/>
                  <a:cs typeface="Times New Roman" panose="02020603050405020304" pitchFamily="18" charset="0"/>
                </a:rPr>
                <a:t>x</a:t>
              </a:r>
              <a:r>
                <a:rPr lang="en-US" altLang="en-US" sz="2400" b="0" dirty="0">
                  <a:latin typeface="Times New Roman" panose="02020603050405020304" pitchFamily="18" charset="0"/>
                  <a:cs typeface="Times New Roman" panose="02020603050405020304" pitchFamily="18" charset="0"/>
                </a:rPr>
                <a:t>	= the independent variable</a:t>
              </a:r>
            </a:p>
          </p:txBody>
        </p:sp>
        <p:sp>
          <p:nvSpPr>
            <p:cNvPr id="96265" name="Rectangle 10"/>
            <p:cNvSpPr>
              <a:spLocks noChangeArrowheads="1"/>
            </p:cNvSpPr>
            <p:nvPr/>
          </p:nvSpPr>
          <p:spPr bwMode="auto">
            <a:xfrm>
              <a:off x="1342" y="2927"/>
              <a:ext cx="209"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000"/>
                <a:t>^</a:t>
              </a:r>
            </a:p>
          </p:txBody>
        </p:sp>
      </p:gr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96054161-4A6B-4E63-8C44-EE703BDA66C5}" type="slidenum">
              <a:rPr lang="en-US" smtClean="0"/>
              <a:t>43</a:t>
            </a:fld>
            <a:endParaRPr lang="en-US"/>
          </a:p>
        </p:txBody>
      </p:sp>
    </p:spTree>
    <p:extLst>
      <p:ext uri="{BB962C8B-B14F-4D97-AF65-F5344CB8AC3E}">
        <p14:creationId xmlns:p14="http://schemas.microsoft.com/office/powerpoint/2010/main" val="1119996123"/>
      </p:ext>
    </p:extLst>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1000"/>
                                  </p:stCondLst>
                                  <p:childTnLst>
                                    <p:set>
                                      <p:cBhvr>
                                        <p:cTn id="6" dur="1" fill="hold">
                                          <p:stCondLst>
                                            <p:cond delay="0"/>
                                          </p:stCondLst>
                                        </p:cTn>
                                        <p:tgtEl>
                                          <p:spTgt spid="146435"/>
                                        </p:tgtEl>
                                        <p:attrNameLst>
                                          <p:attrName>style.visibility</p:attrName>
                                        </p:attrNameLst>
                                      </p:cBhvr>
                                      <p:to>
                                        <p:strVal val="visible"/>
                                      </p:to>
                                    </p:set>
                                    <p:animEffect transition="in" filter="wipe(left)">
                                      <p:cBhvr>
                                        <p:cTn id="7" dur="500"/>
                                        <p:tgtEl>
                                          <p:spTgt spid="146435"/>
                                        </p:tgtEl>
                                      </p:cBhvr>
                                    </p:animEffect>
                                  </p:childTnLst>
                                </p:cTn>
                              </p:par>
                            </p:childTnLst>
                          </p:cTn>
                        </p:par>
                        <p:par>
                          <p:cTn id="8" fill="hold" nodeType="afterGroup">
                            <p:stCondLst>
                              <p:cond delay="1500"/>
                            </p:stCondLst>
                            <p:childTnLst>
                              <p:par>
                                <p:cTn id="9" presetID="22" presetClass="entr" presetSubtype="8" fill="hold" grpId="0" nodeType="afterEffect">
                                  <p:stCondLst>
                                    <p:cond delay="1000"/>
                                  </p:stCondLst>
                                  <p:childTnLst>
                                    <p:set>
                                      <p:cBhvr>
                                        <p:cTn id="10" dur="1" fill="hold">
                                          <p:stCondLst>
                                            <p:cond delay="0"/>
                                          </p:stCondLst>
                                        </p:cTn>
                                        <p:tgtEl>
                                          <p:spTgt spid="146436"/>
                                        </p:tgtEl>
                                        <p:attrNameLst>
                                          <p:attrName>style.visibility</p:attrName>
                                        </p:attrNameLst>
                                      </p:cBhvr>
                                      <p:to>
                                        <p:strVal val="visible"/>
                                      </p:to>
                                    </p:set>
                                    <p:animEffect transition="in" filter="wipe(left)">
                                      <p:cBhvr>
                                        <p:cTn id="11" dur="500"/>
                                        <p:tgtEl>
                                          <p:spTgt spid="146436"/>
                                        </p:tgtEl>
                                      </p:cBhvr>
                                    </p:animEffect>
                                  </p:childTnLst>
                                </p:cTn>
                              </p:par>
                            </p:childTnLst>
                          </p:cTn>
                        </p:par>
                        <p:par>
                          <p:cTn id="12" fill="hold" nodeType="afterGroup">
                            <p:stCondLst>
                              <p:cond delay="3000"/>
                            </p:stCondLst>
                            <p:childTnLst>
                              <p:par>
                                <p:cTn id="13" presetID="22" presetClass="entr" presetSubtype="8" fill="hold" nodeType="afterEffect">
                                  <p:stCondLst>
                                    <p:cond delay="1000"/>
                                  </p:stCondLst>
                                  <p:childTnLst>
                                    <p:set>
                                      <p:cBhvr>
                                        <p:cTn id="14" dur="1" fill="hold">
                                          <p:stCondLst>
                                            <p:cond delay="0"/>
                                          </p:stCondLst>
                                        </p:cTn>
                                        <p:tgtEl>
                                          <p:spTgt spid="146437"/>
                                        </p:tgtEl>
                                        <p:attrNameLst>
                                          <p:attrName>style.visibility</p:attrName>
                                        </p:attrNameLst>
                                      </p:cBhvr>
                                      <p:to>
                                        <p:strVal val="visible"/>
                                      </p:to>
                                    </p:set>
                                    <p:animEffect transition="in" filter="wipe(left)">
                                      <p:cBhvr>
                                        <p:cTn id="15" dur="500"/>
                                        <p:tgtEl>
                                          <p:spTgt spid="146437"/>
                                        </p:tgtEl>
                                      </p:cBhvr>
                                    </p:animEffect>
                                  </p:childTnLst>
                                </p:cTn>
                              </p:par>
                            </p:childTnLst>
                          </p:cTn>
                        </p:par>
                        <p:par>
                          <p:cTn id="16" fill="hold" nodeType="afterGroup">
                            <p:stCondLst>
                              <p:cond delay="4500"/>
                            </p:stCondLst>
                            <p:childTnLst>
                              <p:par>
                                <p:cTn id="17" presetID="22" presetClass="entr" presetSubtype="8" fill="hold" nodeType="afterEffect">
                                  <p:stCondLst>
                                    <p:cond delay="1000"/>
                                  </p:stCondLst>
                                  <p:childTnLst>
                                    <p:set>
                                      <p:cBhvr>
                                        <p:cTn id="18" dur="1" fill="hold">
                                          <p:stCondLst>
                                            <p:cond delay="0"/>
                                          </p:stCondLst>
                                        </p:cTn>
                                        <p:tgtEl>
                                          <p:spTgt spid="146440"/>
                                        </p:tgtEl>
                                        <p:attrNameLst>
                                          <p:attrName>style.visibility</p:attrName>
                                        </p:attrNameLst>
                                      </p:cBhvr>
                                      <p:to>
                                        <p:strVal val="visible"/>
                                      </p:to>
                                    </p:set>
                                    <p:animEffect transition="in" filter="wipe(left)">
                                      <p:cBhvr>
                                        <p:cTn id="19" dur="500"/>
                                        <p:tgtEl>
                                          <p:spTgt spid="1464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autoUpdateAnimBg="0"/>
      <p:bldP spid="146436" grpId="0"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a:xfrm>
            <a:off x="644524" y="433388"/>
            <a:ext cx="7966075" cy="608012"/>
          </a:xfrm>
          <a:extLst>
            <a:ext uri="{909E8E84-426E-40DD-AFC4-6F175D3DCCD1}">
              <a14:hiddenFill xmlns:a14="http://schemas.microsoft.com/office/drawing/2010/main">
                <a:solidFill>
                  <a:srgbClr val="2FFF74"/>
                </a:solidFill>
              </a14:hiddenFill>
            </a:ext>
          </a:extLst>
        </p:spPr>
        <p:txBody>
          <a:bodyPr>
            <a:normAutofit fontScale="90000"/>
          </a:bodyPr>
          <a:lstStyle/>
          <a:p>
            <a:pPr>
              <a:defRPr/>
            </a:pPr>
            <a:r>
              <a:rPr lang="en-US" dirty="0">
                <a:latin typeface="Times New Roman" panose="02020603050405020304" pitchFamily="18" charset="0"/>
                <a:cs typeface="Times New Roman" panose="02020603050405020304" pitchFamily="18" charset="0"/>
              </a:rPr>
              <a:t>Trend Projections     cont.…</a:t>
            </a:r>
            <a:br>
              <a:rPr lang="en-US" dirty="0">
                <a:latin typeface="Times New Roman" panose="02020603050405020304" pitchFamily="18" charset="0"/>
                <a:cs typeface="Times New Roman" panose="02020603050405020304" pitchFamily="18" charset="0"/>
              </a:rPr>
            </a:br>
            <a:endParaRPr lang="en-US" sz="3600" dirty="0">
              <a:latin typeface="Times New Roman" panose="02020603050405020304" pitchFamily="18" charset="0"/>
              <a:cs typeface="Times New Roman" panose="02020603050405020304" pitchFamily="18" charset="0"/>
            </a:endParaRPr>
          </a:p>
        </p:txBody>
      </p:sp>
      <p:sp>
        <p:nvSpPr>
          <p:cNvPr id="152579" name="Rectangle 3"/>
          <p:cNvSpPr>
            <a:spLocks noChangeArrowheads="1"/>
          </p:cNvSpPr>
          <p:nvPr/>
        </p:nvSpPr>
        <p:spPr bwMode="auto">
          <a:xfrm>
            <a:off x="152400" y="908975"/>
            <a:ext cx="808586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sz="2800" dirty="0">
                <a:latin typeface="Times New Roman" panose="02020603050405020304" pitchFamily="18" charset="0"/>
                <a:cs typeface="Times New Roman" panose="02020603050405020304" pitchFamily="18" charset="0"/>
              </a:rPr>
              <a:t>Least Squares Method: </a:t>
            </a:r>
          </a:p>
          <a:p>
            <a:pPr marL="457200" indent="-457200" algn="just">
              <a:lnSpc>
                <a:spcPct val="100000"/>
              </a:lnSpc>
              <a:spcAft>
                <a:spcPct val="0"/>
              </a:spcAft>
            </a:pPr>
            <a:r>
              <a:rPr lang="en-US" altLang="en-US" sz="2800" b="0" dirty="0"/>
              <a:t>Equations to calculate the regression variables</a:t>
            </a:r>
          </a:p>
        </p:txBody>
      </p:sp>
      <p:grpSp>
        <p:nvGrpSpPr>
          <p:cNvPr id="152580" name="Group 4"/>
          <p:cNvGrpSpPr>
            <a:grpSpLocks/>
          </p:cNvGrpSpPr>
          <p:nvPr/>
        </p:nvGrpSpPr>
        <p:grpSpPr bwMode="auto">
          <a:xfrm>
            <a:off x="3332163" y="3719513"/>
            <a:ext cx="2481262" cy="1158875"/>
            <a:chOff x="2099" y="2312"/>
            <a:chExt cx="1563" cy="730"/>
          </a:xfrm>
        </p:grpSpPr>
        <p:sp>
          <p:nvSpPr>
            <p:cNvPr id="102413" name="Rectangle 5"/>
            <p:cNvSpPr>
              <a:spLocks noChangeArrowheads="1"/>
            </p:cNvSpPr>
            <p:nvPr/>
          </p:nvSpPr>
          <p:spPr bwMode="auto">
            <a:xfrm>
              <a:off x="2099" y="2522"/>
              <a:ext cx="44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i="1"/>
                <a:t>b =</a:t>
              </a:r>
            </a:p>
          </p:txBody>
        </p:sp>
        <p:grpSp>
          <p:nvGrpSpPr>
            <p:cNvPr id="102414" name="Group 6"/>
            <p:cNvGrpSpPr>
              <a:grpSpLocks/>
            </p:cNvGrpSpPr>
            <p:nvPr/>
          </p:nvGrpSpPr>
          <p:grpSpPr bwMode="auto">
            <a:xfrm>
              <a:off x="2577" y="2312"/>
              <a:ext cx="1085" cy="730"/>
              <a:chOff x="2577" y="2312"/>
              <a:chExt cx="1085" cy="730"/>
            </a:xfrm>
          </p:grpSpPr>
          <p:sp>
            <p:nvSpPr>
              <p:cNvPr id="102415" name="Rectangle 7"/>
              <p:cNvSpPr>
                <a:spLocks noChangeArrowheads="1"/>
              </p:cNvSpPr>
              <p:nvPr/>
            </p:nvSpPr>
            <p:spPr bwMode="auto">
              <a:xfrm>
                <a:off x="2577" y="2312"/>
                <a:ext cx="1085" cy="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25000"/>
                  </a:lnSpc>
                  <a:spcAft>
                    <a:spcPct val="0"/>
                  </a:spcAft>
                  <a:buFontTx/>
                  <a:buNone/>
                </a:pPr>
                <a:r>
                  <a:rPr lang="en-US" altLang="en-US" sz="2800" dirty="0" err="1">
                    <a:latin typeface="Symbol" panose="05050102010706020507" pitchFamily="18" charset="2"/>
                  </a:rPr>
                  <a:t>S</a:t>
                </a:r>
                <a:r>
                  <a:rPr lang="en-US" altLang="en-US" sz="2800" i="1" dirty="0" err="1"/>
                  <a:t>xy</a:t>
                </a:r>
                <a:r>
                  <a:rPr lang="en-US" altLang="en-US" sz="2800" i="1" dirty="0"/>
                  <a:t> - </a:t>
                </a:r>
                <a:r>
                  <a:rPr lang="en-US" altLang="en-US" sz="2800" i="1" dirty="0" err="1"/>
                  <a:t>nxy</a:t>
                </a:r>
                <a:endParaRPr lang="en-US" altLang="en-US" sz="2800" i="1" dirty="0"/>
              </a:p>
              <a:p>
                <a:pPr algn="ctr">
                  <a:lnSpc>
                    <a:spcPct val="125000"/>
                  </a:lnSpc>
                  <a:spcAft>
                    <a:spcPct val="0"/>
                  </a:spcAft>
                  <a:buFontTx/>
                  <a:buNone/>
                </a:pPr>
                <a:r>
                  <a:rPr lang="en-US" altLang="en-US" sz="2800" dirty="0">
                    <a:latin typeface="Symbol" panose="05050102010706020507" pitchFamily="18" charset="2"/>
                  </a:rPr>
                  <a:t>S</a:t>
                </a:r>
                <a:r>
                  <a:rPr lang="en-US" altLang="en-US" sz="2800" i="1" dirty="0"/>
                  <a:t>x</a:t>
                </a:r>
                <a:r>
                  <a:rPr lang="en-US" altLang="en-US" sz="2800" baseline="30000" dirty="0"/>
                  <a:t>2</a:t>
                </a:r>
                <a:r>
                  <a:rPr lang="en-US" altLang="en-US" sz="2800" i="1" dirty="0"/>
                  <a:t> - nx</a:t>
                </a:r>
                <a:r>
                  <a:rPr lang="en-US" altLang="en-US" sz="2800" baseline="30000" dirty="0"/>
                  <a:t>2</a:t>
                </a:r>
                <a:endParaRPr lang="en-US" altLang="en-US" sz="2800" i="1" dirty="0"/>
              </a:p>
            </p:txBody>
          </p:sp>
          <p:sp>
            <p:nvSpPr>
              <p:cNvPr id="102416" name="Line 8"/>
              <p:cNvSpPr>
                <a:spLocks noChangeShapeType="1"/>
              </p:cNvSpPr>
              <p:nvPr/>
            </p:nvSpPr>
            <p:spPr bwMode="auto">
              <a:xfrm>
                <a:off x="3376" y="2438"/>
                <a:ext cx="10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2417" name="Line 9"/>
              <p:cNvSpPr>
                <a:spLocks noChangeShapeType="1"/>
              </p:cNvSpPr>
              <p:nvPr/>
            </p:nvSpPr>
            <p:spPr bwMode="auto">
              <a:xfrm>
                <a:off x="3511" y="2438"/>
                <a:ext cx="10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2418" name="Line 10"/>
              <p:cNvSpPr>
                <a:spLocks noChangeShapeType="1"/>
              </p:cNvSpPr>
              <p:nvPr/>
            </p:nvSpPr>
            <p:spPr bwMode="auto">
              <a:xfrm>
                <a:off x="3385" y="2779"/>
                <a:ext cx="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2419" name="Line 11"/>
              <p:cNvSpPr>
                <a:spLocks noChangeShapeType="1"/>
              </p:cNvSpPr>
              <p:nvPr/>
            </p:nvSpPr>
            <p:spPr bwMode="auto">
              <a:xfrm>
                <a:off x="2585" y="2693"/>
                <a:ext cx="1069"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152588" name="Group 12"/>
          <p:cNvGrpSpPr>
            <a:grpSpLocks/>
          </p:cNvGrpSpPr>
          <p:nvPr/>
        </p:nvGrpSpPr>
        <p:grpSpPr bwMode="auto">
          <a:xfrm>
            <a:off x="3668713" y="2744788"/>
            <a:ext cx="1806575" cy="595312"/>
            <a:chOff x="2311" y="2633"/>
            <a:chExt cx="1138" cy="375"/>
          </a:xfrm>
        </p:grpSpPr>
        <p:sp>
          <p:nvSpPr>
            <p:cNvPr id="102411" name="Rectangle 13"/>
            <p:cNvSpPr>
              <a:spLocks noChangeArrowheads="1"/>
            </p:cNvSpPr>
            <p:nvPr/>
          </p:nvSpPr>
          <p:spPr bwMode="auto">
            <a:xfrm>
              <a:off x="2311" y="2681"/>
              <a:ext cx="113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i="1"/>
                <a:t>y </a:t>
              </a:r>
              <a:r>
                <a:rPr lang="en-US" altLang="en-US" sz="2800"/>
                <a:t>= </a:t>
              </a:r>
              <a:r>
                <a:rPr lang="en-US" altLang="en-US" sz="2800" i="1"/>
                <a:t>a </a:t>
              </a:r>
              <a:r>
                <a:rPr lang="en-US" altLang="en-US" sz="2800"/>
                <a:t>+ </a:t>
              </a:r>
              <a:r>
                <a:rPr lang="en-US" altLang="en-US" sz="2800" i="1"/>
                <a:t>bx</a:t>
              </a:r>
            </a:p>
          </p:txBody>
        </p:sp>
        <p:sp>
          <p:nvSpPr>
            <p:cNvPr id="102412" name="Rectangle 14"/>
            <p:cNvSpPr>
              <a:spLocks noChangeArrowheads="1"/>
            </p:cNvSpPr>
            <p:nvPr/>
          </p:nvSpPr>
          <p:spPr bwMode="auto">
            <a:xfrm>
              <a:off x="2326" y="2633"/>
              <a:ext cx="22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400" i="1"/>
                <a:t>^</a:t>
              </a:r>
            </a:p>
          </p:txBody>
        </p:sp>
      </p:grpSp>
      <p:grpSp>
        <p:nvGrpSpPr>
          <p:cNvPr id="152591" name="Group 15"/>
          <p:cNvGrpSpPr>
            <a:grpSpLocks/>
          </p:cNvGrpSpPr>
          <p:nvPr/>
        </p:nvGrpSpPr>
        <p:grpSpPr bwMode="auto">
          <a:xfrm>
            <a:off x="3711575" y="5259388"/>
            <a:ext cx="1717675" cy="519112"/>
            <a:chOff x="2311" y="3313"/>
            <a:chExt cx="1082" cy="327"/>
          </a:xfrm>
        </p:grpSpPr>
        <p:sp>
          <p:nvSpPr>
            <p:cNvPr id="102408" name="Rectangle 16"/>
            <p:cNvSpPr>
              <a:spLocks noChangeArrowheads="1"/>
            </p:cNvSpPr>
            <p:nvPr/>
          </p:nvSpPr>
          <p:spPr bwMode="auto">
            <a:xfrm>
              <a:off x="2311" y="3313"/>
              <a:ext cx="108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i="1"/>
                <a:t>a = y - bx</a:t>
              </a:r>
            </a:p>
          </p:txBody>
        </p:sp>
        <p:sp>
          <p:nvSpPr>
            <p:cNvPr id="102409" name="Line 17"/>
            <p:cNvSpPr>
              <a:spLocks noChangeShapeType="1"/>
            </p:cNvSpPr>
            <p:nvPr/>
          </p:nvSpPr>
          <p:spPr bwMode="auto">
            <a:xfrm>
              <a:off x="3232" y="3403"/>
              <a:ext cx="10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2410" name="Line 18"/>
            <p:cNvSpPr>
              <a:spLocks noChangeShapeType="1"/>
            </p:cNvSpPr>
            <p:nvPr/>
          </p:nvSpPr>
          <p:spPr bwMode="auto">
            <a:xfrm>
              <a:off x="2775" y="3403"/>
              <a:ext cx="10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2" name="Footer Placeholder 1"/>
          <p:cNvSpPr>
            <a:spLocks noGrp="1"/>
          </p:cNvSpPr>
          <p:nvPr>
            <p:ph type="ftr" sz="quarter" idx="10"/>
          </p:nvPr>
        </p:nvSpPr>
        <p:spPr/>
        <p:txBody>
          <a:bodyPr/>
          <a:lstStyle/>
          <a:p>
            <a:pPr>
              <a:defRPr/>
            </a:pPr>
            <a:r>
              <a:rPr lang="en-AU" smtClean="0"/>
              <a:t>Presenter: Dr.Teshome Goa</a:t>
            </a:r>
            <a:endParaRPr lang="en-US"/>
          </a:p>
        </p:txBody>
      </p:sp>
    </p:spTree>
    <p:extLst>
      <p:ext uri="{BB962C8B-B14F-4D97-AF65-F5344CB8AC3E}">
        <p14:creationId xmlns:p14="http://schemas.microsoft.com/office/powerpoint/2010/main" val="2989380460"/>
      </p:ext>
    </p:extLst>
  </p:cSld>
  <p:clrMapOvr>
    <a:masterClrMapping/>
  </p:clrMapOvr>
  <p:transition>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1000"/>
                                  </p:stCondLst>
                                  <p:childTnLst>
                                    <p:set>
                                      <p:cBhvr>
                                        <p:cTn id="6" dur="1" fill="hold">
                                          <p:stCondLst>
                                            <p:cond delay="0"/>
                                          </p:stCondLst>
                                        </p:cTn>
                                        <p:tgtEl>
                                          <p:spTgt spid="152579"/>
                                        </p:tgtEl>
                                        <p:attrNameLst>
                                          <p:attrName>style.visibility</p:attrName>
                                        </p:attrNameLst>
                                      </p:cBhvr>
                                      <p:to>
                                        <p:strVal val="visible"/>
                                      </p:to>
                                    </p:set>
                                    <p:animEffect transition="in" filter="wipe(left)">
                                      <p:cBhvr>
                                        <p:cTn id="7" dur="500"/>
                                        <p:tgtEl>
                                          <p:spTgt spid="152579"/>
                                        </p:tgtEl>
                                      </p:cBhvr>
                                    </p:animEffect>
                                  </p:childTnLst>
                                </p:cTn>
                              </p:par>
                            </p:childTnLst>
                          </p:cTn>
                        </p:par>
                        <p:par>
                          <p:cTn id="8" fill="hold" nodeType="afterGroup">
                            <p:stCondLst>
                              <p:cond delay="1500"/>
                            </p:stCondLst>
                            <p:childTnLst>
                              <p:par>
                                <p:cTn id="9" presetID="22" presetClass="entr" presetSubtype="8" fill="hold" nodeType="afterEffect">
                                  <p:stCondLst>
                                    <p:cond delay="1000"/>
                                  </p:stCondLst>
                                  <p:childTnLst>
                                    <p:set>
                                      <p:cBhvr>
                                        <p:cTn id="10" dur="1" fill="hold">
                                          <p:stCondLst>
                                            <p:cond delay="0"/>
                                          </p:stCondLst>
                                        </p:cTn>
                                        <p:tgtEl>
                                          <p:spTgt spid="152588"/>
                                        </p:tgtEl>
                                        <p:attrNameLst>
                                          <p:attrName>style.visibility</p:attrName>
                                        </p:attrNameLst>
                                      </p:cBhvr>
                                      <p:to>
                                        <p:strVal val="visible"/>
                                      </p:to>
                                    </p:set>
                                    <p:animEffect transition="in" filter="wipe(left)">
                                      <p:cBhvr>
                                        <p:cTn id="11" dur="500"/>
                                        <p:tgtEl>
                                          <p:spTgt spid="152588"/>
                                        </p:tgtEl>
                                      </p:cBhvr>
                                    </p:animEffect>
                                  </p:childTnLst>
                                </p:cTn>
                              </p:par>
                            </p:childTnLst>
                          </p:cTn>
                        </p:par>
                        <p:par>
                          <p:cTn id="12" fill="hold" nodeType="afterGroup">
                            <p:stCondLst>
                              <p:cond delay="3000"/>
                            </p:stCondLst>
                            <p:childTnLst>
                              <p:par>
                                <p:cTn id="13" presetID="22" presetClass="entr" presetSubtype="8" fill="hold" nodeType="afterEffect">
                                  <p:stCondLst>
                                    <p:cond delay="1000"/>
                                  </p:stCondLst>
                                  <p:childTnLst>
                                    <p:set>
                                      <p:cBhvr>
                                        <p:cTn id="14" dur="1" fill="hold">
                                          <p:stCondLst>
                                            <p:cond delay="0"/>
                                          </p:stCondLst>
                                        </p:cTn>
                                        <p:tgtEl>
                                          <p:spTgt spid="152580"/>
                                        </p:tgtEl>
                                        <p:attrNameLst>
                                          <p:attrName>style.visibility</p:attrName>
                                        </p:attrNameLst>
                                      </p:cBhvr>
                                      <p:to>
                                        <p:strVal val="visible"/>
                                      </p:to>
                                    </p:set>
                                    <p:animEffect transition="in" filter="wipe(left)">
                                      <p:cBhvr>
                                        <p:cTn id="15" dur="500"/>
                                        <p:tgtEl>
                                          <p:spTgt spid="152580"/>
                                        </p:tgtEl>
                                      </p:cBhvr>
                                    </p:animEffect>
                                  </p:childTnLst>
                                </p:cTn>
                              </p:par>
                            </p:childTnLst>
                          </p:cTn>
                        </p:par>
                        <p:par>
                          <p:cTn id="16" fill="hold" nodeType="afterGroup">
                            <p:stCondLst>
                              <p:cond delay="4500"/>
                            </p:stCondLst>
                            <p:childTnLst>
                              <p:par>
                                <p:cTn id="17" presetID="22" presetClass="entr" presetSubtype="8" fill="hold" nodeType="afterEffect">
                                  <p:stCondLst>
                                    <p:cond delay="1000"/>
                                  </p:stCondLst>
                                  <p:childTnLst>
                                    <p:set>
                                      <p:cBhvr>
                                        <p:cTn id="18" dur="1" fill="hold">
                                          <p:stCondLst>
                                            <p:cond delay="0"/>
                                          </p:stCondLst>
                                        </p:cTn>
                                        <p:tgtEl>
                                          <p:spTgt spid="152591"/>
                                        </p:tgtEl>
                                        <p:attrNameLst>
                                          <p:attrName>style.visibility</p:attrName>
                                        </p:attrNameLst>
                                      </p:cBhvr>
                                      <p:to>
                                        <p:strVal val="visible"/>
                                      </p:to>
                                    </p:set>
                                    <p:animEffect transition="in" filter="wipe(left)">
                                      <p:cBhvr>
                                        <p:cTn id="19" dur="500"/>
                                        <p:tgtEl>
                                          <p:spTgt spid="1525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79" grpId="0"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xfrm>
            <a:off x="685800" y="444500"/>
            <a:ext cx="7772400" cy="927100"/>
          </a:xfrm>
          <a:extLst>
            <a:ext uri="{909E8E84-426E-40DD-AFC4-6F175D3DCCD1}">
              <a14:hiddenFill xmlns:a14="http://schemas.microsoft.com/office/drawing/2010/main">
                <a:solidFill>
                  <a:srgbClr val="2FFF74"/>
                </a:solidFill>
              </a14:hiddenFill>
            </a:ext>
          </a:extLst>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Least Squares Example</a:t>
            </a:r>
          </a:p>
        </p:txBody>
      </p:sp>
      <p:grpSp>
        <p:nvGrpSpPr>
          <p:cNvPr id="154627" name="Group 3"/>
          <p:cNvGrpSpPr>
            <a:grpSpLocks/>
          </p:cNvGrpSpPr>
          <p:nvPr/>
        </p:nvGrpSpPr>
        <p:grpSpPr bwMode="auto">
          <a:xfrm>
            <a:off x="1803400" y="5005388"/>
            <a:ext cx="5468938" cy="879475"/>
            <a:chOff x="659" y="3593"/>
            <a:chExt cx="3445" cy="554"/>
          </a:xfrm>
        </p:grpSpPr>
        <p:grpSp>
          <p:nvGrpSpPr>
            <p:cNvPr id="104468" name="Group 4"/>
            <p:cNvGrpSpPr>
              <a:grpSpLocks/>
            </p:cNvGrpSpPr>
            <p:nvPr/>
          </p:nvGrpSpPr>
          <p:grpSpPr bwMode="auto">
            <a:xfrm>
              <a:off x="659" y="3609"/>
              <a:ext cx="3445" cy="538"/>
              <a:chOff x="699" y="3705"/>
              <a:chExt cx="3445" cy="538"/>
            </a:xfrm>
          </p:grpSpPr>
          <p:sp>
            <p:nvSpPr>
              <p:cNvPr id="104472" name="Rectangle 5"/>
              <p:cNvSpPr>
                <a:spLocks noChangeArrowheads="1"/>
              </p:cNvSpPr>
              <p:nvPr/>
            </p:nvSpPr>
            <p:spPr bwMode="auto">
              <a:xfrm>
                <a:off x="699" y="3862"/>
                <a:ext cx="3445"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000" i="1"/>
                  <a:t>b</a:t>
                </a:r>
                <a:r>
                  <a:rPr lang="en-US" altLang="en-US" sz="2000"/>
                  <a:t> =                    =                                    = 10.54</a:t>
                </a:r>
              </a:p>
            </p:txBody>
          </p:sp>
          <p:sp>
            <p:nvSpPr>
              <p:cNvPr id="104473" name="Rectangle 6"/>
              <p:cNvSpPr>
                <a:spLocks noChangeArrowheads="1"/>
              </p:cNvSpPr>
              <p:nvPr/>
            </p:nvSpPr>
            <p:spPr bwMode="auto">
              <a:xfrm>
                <a:off x="1031" y="3705"/>
                <a:ext cx="825" cy="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25000"/>
                  </a:lnSpc>
                  <a:spcAft>
                    <a:spcPct val="0"/>
                  </a:spcAft>
                  <a:buFontTx/>
                  <a:buNone/>
                </a:pPr>
                <a:r>
                  <a:rPr lang="en-US" altLang="en-US" sz="2000">
                    <a:cs typeface="Arial" panose="020B0604020202020204" pitchFamily="34" charset="0"/>
                  </a:rPr>
                  <a:t>∑</a:t>
                </a:r>
                <a:r>
                  <a:rPr lang="en-US" altLang="en-US" sz="2000" i="1"/>
                  <a:t>xy</a:t>
                </a:r>
                <a:r>
                  <a:rPr lang="en-US" altLang="en-US" sz="2000"/>
                  <a:t> - </a:t>
                </a:r>
                <a:r>
                  <a:rPr lang="en-US" altLang="en-US" sz="2000" i="1"/>
                  <a:t>nxy</a:t>
                </a:r>
              </a:p>
              <a:p>
                <a:pPr algn="ctr">
                  <a:lnSpc>
                    <a:spcPct val="125000"/>
                  </a:lnSpc>
                  <a:spcAft>
                    <a:spcPct val="0"/>
                  </a:spcAft>
                  <a:buFontTx/>
                  <a:buNone/>
                </a:pPr>
                <a:r>
                  <a:rPr lang="en-US" altLang="en-US" sz="2000">
                    <a:cs typeface="Arial" panose="020B0604020202020204" pitchFamily="34" charset="0"/>
                  </a:rPr>
                  <a:t>∑</a:t>
                </a:r>
                <a:r>
                  <a:rPr lang="en-US" altLang="en-US" sz="2000" i="1"/>
                  <a:t>x</a:t>
                </a:r>
                <a:r>
                  <a:rPr lang="en-US" altLang="en-US" sz="2000" baseline="30000"/>
                  <a:t>2</a:t>
                </a:r>
                <a:r>
                  <a:rPr lang="en-US" altLang="en-US" sz="2000"/>
                  <a:t> - </a:t>
                </a:r>
                <a:r>
                  <a:rPr lang="en-US" altLang="en-US" sz="2000" i="1"/>
                  <a:t>nx</a:t>
                </a:r>
                <a:r>
                  <a:rPr lang="en-US" altLang="en-US" sz="2000" baseline="30000"/>
                  <a:t>2</a:t>
                </a:r>
                <a:endParaRPr lang="en-US" altLang="en-US" sz="2000"/>
              </a:p>
            </p:txBody>
          </p:sp>
          <p:sp>
            <p:nvSpPr>
              <p:cNvPr id="104474" name="Line 7"/>
              <p:cNvSpPr>
                <a:spLocks noChangeShapeType="1"/>
              </p:cNvSpPr>
              <p:nvPr/>
            </p:nvSpPr>
            <p:spPr bwMode="auto">
              <a:xfrm>
                <a:off x="1625" y="3795"/>
                <a:ext cx="7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4475" name="Line 8"/>
              <p:cNvSpPr>
                <a:spLocks noChangeShapeType="1"/>
              </p:cNvSpPr>
              <p:nvPr/>
            </p:nvSpPr>
            <p:spPr bwMode="auto">
              <a:xfrm>
                <a:off x="1727" y="3795"/>
                <a:ext cx="72"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4476" name="Line 9"/>
              <p:cNvSpPr>
                <a:spLocks noChangeShapeType="1"/>
              </p:cNvSpPr>
              <p:nvPr/>
            </p:nvSpPr>
            <p:spPr bwMode="auto">
              <a:xfrm>
                <a:off x="1621" y="4043"/>
                <a:ext cx="69"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4477" name="Line 10"/>
              <p:cNvSpPr>
                <a:spLocks noChangeShapeType="1"/>
              </p:cNvSpPr>
              <p:nvPr/>
            </p:nvSpPr>
            <p:spPr bwMode="auto">
              <a:xfrm>
                <a:off x="1077" y="3986"/>
                <a:ext cx="743"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104469" name="Group 11"/>
            <p:cNvGrpSpPr>
              <a:grpSpLocks/>
            </p:cNvGrpSpPr>
            <p:nvPr/>
          </p:nvGrpSpPr>
          <p:grpSpPr bwMode="auto">
            <a:xfrm>
              <a:off x="1959" y="3593"/>
              <a:ext cx="1553" cy="538"/>
              <a:chOff x="2039" y="3593"/>
              <a:chExt cx="1553" cy="538"/>
            </a:xfrm>
          </p:grpSpPr>
          <p:sp>
            <p:nvSpPr>
              <p:cNvPr id="104470" name="Rectangle 12"/>
              <p:cNvSpPr>
                <a:spLocks noChangeArrowheads="1"/>
              </p:cNvSpPr>
              <p:nvPr/>
            </p:nvSpPr>
            <p:spPr bwMode="auto">
              <a:xfrm>
                <a:off x="2039" y="3593"/>
                <a:ext cx="1553" cy="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25000"/>
                  </a:lnSpc>
                  <a:spcAft>
                    <a:spcPct val="0"/>
                  </a:spcAft>
                  <a:buFontTx/>
                  <a:buNone/>
                </a:pPr>
                <a:r>
                  <a:rPr lang="en-US" altLang="en-US" sz="2000"/>
                  <a:t>3,063 - (7)(4)(98.86)</a:t>
                </a:r>
              </a:p>
              <a:p>
                <a:pPr algn="ctr">
                  <a:lnSpc>
                    <a:spcPct val="125000"/>
                  </a:lnSpc>
                  <a:spcAft>
                    <a:spcPct val="0"/>
                  </a:spcAft>
                  <a:buFontTx/>
                  <a:buNone/>
                </a:pPr>
                <a:r>
                  <a:rPr lang="en-US" altLang="en-US" sz="2000"/>
                  <a:t>140 - (7)(4</a:t>
                </a:r>
                <a:r>
                  <a:rPr lang="en-US" altLang="en-US" sz="2000" baseline="30000"/>
                  <a:t>2</a:t>
                </a:r>
                <a:r>
                  <a:rPr lang="en-US" altLang="en-US" sz="2000"/>
                  <a:t>)</a:t>
                </a:r>
              </a:p>
            </p:txBody>
          </p:sp>
          <p:sp>
            <p:nvSpPr>
              <p:cNvPr id="104471" name="Line 13"/>
              <p:cNvSpPr>
                <a:spLocks noChangeShapeType="1"/>
              </p:cNvSpPr>
              <p:nvPr/>
            </p:nvSpPr>
            <p:spPr bwMode="auto">
              <a:xfrm>
                <a:off x="2095" y="3888"/>
                <a:ext cx="144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154638" name="Group 14"/>
          <p:cNvGrpSpPr>
            <a:grpSpLocks/>
          </p:cNvGrpSpPr>
          <p:nvPr/>
        </p:nvGrpSpPr>
        <p:grpSpPr bwMode="auto">
          <a:xfrm>
            <a:off x="1803400" y="5973763"/>
            <a:ext cx="4287838" cy="396875"/>
            <a:chOff x="4222" y="3695"/>
            <a:chExt cx="2701" cy="250"/>
          </a:xfrm>
        </p:grpSpPr>
        <p:sp>
          <p:nvSpPr>
            <p:cNvPr id="104465" name="Rectangle 15"/>
            <p:cNvSpPr>
              <a:spLocks noChangeArrowheads="1"/>
            </p:cNvSpPr>
            <p:nvPr/>
          </p:nvSpPr>
          <p:spPr bwMode="auto">
            <a:xfrm>
              <a:off x="4222" y="3695"/>
              <a:ext cx="2701"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000" i="1" dirty="0"/>
                <a:t>a</a:t>
              </a:r>
              <a:r>
                <a:rPr lang="en-US" altLang="en-US" sz="2000" dirty="0"/>
                <a:t> = </a:t>
              </a:r>
              <a:r>
                <a:rPr lang="en-US" altLang="en-US" sz="2000" i="1" dirty="0"/>
                <a:t>y</a:t>
              </a:r>
              <a:r>
                <a:rPr lang="en-US" altLang="en-US" sz="2000" dirty="0"/>
                <a:t> - </a:t>
              </a:r>
              <a:r>
                <a:rPr lang="en-US" altLang="en-US" sz="2000" i="1" dirty="0" err="1"/>
                <a:t>bx</a:t>
              </a:r>
              <a:r>
                <a:rPr lang="en-US" altLang="en-US" sz="2000" dirty="0"/>
                <a:t> = 98.86 - 10.54(4) = 56.70</a:t>
              </a:r>
            </a:p>
          </p:txBody>
        </p:sp>
        <p:sp>
          <p:nvSpPr>
            <p:cNvPr id="104466" name="Line 16"/>
            <p:cNvSpPr>
              <a:spLocks noChangeShapeType="1"/>
            </p:cNvSpPr>
            <p:nvPr/>
          </p:nvSpPr>
          <p:spPr bwMode="auto">
            <a:xfrm>
              <a:off x="4569" y="3763"/>
              <a:ext cx="7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4467" name="Line 17"/>
            <p:cNvSpPr>
              <a:spLocks noChangeShapeType="1"/>
            </p:cNvSpPr>
            <p:nvPr/>
          </p:nvSpPr>
          <p:spPr bwMode="auto">
            <a:xfrm>
              <a:off x="4898" y="3763"/>
              <a:ext cx="72"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154642" name="Group 18"/>
          <p:cNvGrpSpPr>
            <a:grpSpLocks/>
          </p:cNvGrpSpPr>
          <p:nvPr/>
        </p:nvGrpSpPr>
        <p:grpSpPr bwMode="auto">
          <a:xfrm>
            <a:off x="555625" y="1362075"/>
            <a:ext cx="8034338" cy="3584575"/>
            <a:chOff x="350" y="1018"/>
            <a:chExt cx="5061" cy="2258"/>
          </a:xfrm>
        </p:grpSpPr>
        <p:grpSp>
          <p:nvGrpSpPr>
            <p:cNvPr id="104455" name="Group 19"/>
            <p:cNvGrpSpPr>
              <a:grpSpLocks/>
            </p:cNvGrpSpPr>
            <p:nvPr/>
          </p:nvGrpSpPr>
          <p:grpSpPr bwMode="auto">
            <a:xfrm>
              <a:off x="350" y="1018"/>
              <a:ext cx="5061" cy="2258"/>
              <a:chOff x="342" y="1122"/>
              <a:chExt cx="5061" cy="2258"/>
            </a:xfrm>
          </p:grpSpPr>
          <p:sp>
            <p:nvSpPr>
              <p:cNvPr id="104458" name="Rectangle 20"/>
              <p:cNvSpPr>
                <a:spLocks noChangeArrowheads="1"/>
              </p:cNvSpPr>
              <p:nvPr/>
            </p:nvSpPr>
            <p:spPr bwMode="auto">
              <a:xfrm>
                <a:off x="342" y="1122"/>
                <a:ext cx="5061" cy="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Aft>
                    <a:spcPct val="40000"/>
                  </a:spcAft>
                  <a:buChar char="•"/>
                  <a:tabLst>
                    <a:tab pos="381000" algn="ctr"/>
                    <a:tab pos="1714500" algn="ctr"/>
                    <a:tab pos="3619500" algn="ctr"/>
                    <a:tab pos="5524500" algn="ctr"/>
                    <a:tab pos="7429500" algn="ctr"/>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381000" algn="ctr"/>
                    <a:tab pos="1714500" algn="ctr"/>
                    <a:tab pos="3619500" algn="ctr"/>
                    <a:tab pos="5524500" algn="ctr"/>
                    <a:tab pos="7429500" algn="ctr"/>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381000" algn="ctr"/>
                    <a:tab pos="1714500" algn="ctr"/>
                    <a:tab pos="3619500" algn="ctr"/>
                    <a:tab pos="5524500" algn="ctr"/>
                    <a:tab pos="7429500" algn="ctr"/>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381000" algn="ctr"/>
                    <a:tab pos="1714500" algn="ctr"/>
                    <a:tab pos="3619500" algn="ctr"/>
                    <a:tab pos="5524500" algn="ctr"/>
                    <a:tab pos="7429500" algn="ctr"/>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381000" algn="ctr"/>
                    <a:tab pos="1714500" algn="ctr"/>
                    <a:tab pos="3619500" algn="ctr"/>
                    <a:tab pos="5524500" algn="ctr"/>
                    <a:tab pos="7429500" algn="ctr"/>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381000" algn="ctr"/>
                    <a:tab pos="1714500" algn="ctr"/>
                    <a:tab pos="3619500" algn="ctr"/>
                    <a:tab pos="5524500" algn="ctr"/>
                    <a:tab pos="7429500" algn="ctr"/>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381000" algn="ctr"/>
                    <a:tab pos="1714500" algn="ctr"/>
                    <a:tab pos="3619500" algn="ctr"/>
                    <a:tab pos="5524500" algn="ctr"/>
                    <a:tab pos="7429500" algn="ctr"/>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381000" algn="ctr"/>
                    <a:tab pos="1714500" algn="ctr"/>
                    <a:tab pos="3619500" algn="ctr"/>
                    <a:tab pos="5524500" algn="ctr"/>
                    <a:tab pos="7429500" algn="ctr"/>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381000" algn="ctr"/>
                    <a:tab pos="1714500" algn="ctr"/>
                    <a:tab pos="3619500" algn="ctr"/>
                    <a:tab pos="5524500" algn="ctr"/>
                    <a:tab pos="7429500" algn="ctr"/>
                  </a:tabLst>
                  <a:defRPr sz="2000" b="1">
                    <a:solidFill>
                      <a:schemeClr val="tx1"/>
                    </a:solidFill>
                    <a:latin typeface="Arial" panose="020B0604020202020204" pitchFamily="34" charset="0"/>
                    <a:ea typeface="ＭＳ Ｐゴシック" panose="020B0600070205080204" pitchFamily="34" charset="-128"/>
                  </a:defRPr>
                </a:lvl9pPr>
              </a:lstStyle>
              <a:p>
                <a:pPr>
                  <a:lnSpc>
                    <a:spcPct val="85000"/>
                  </a:lnSpc>
                  <a:spcAft>
                    <a:spcPct val="0"/>
                  </a:spcAft>
                  <a:buFontTx/>
                  <a:buNone/>
                </a:pPr>
                <a:r>
                  <a:rPr lang="en-US" altLang="en-US" sz="2000" dirty="0"/>
                  <a:t>		Time	    Electrical Power </a:t>
                </a:r>
              </a:p>
              <a:p>
                <a:pPr>
                  <a:lnSpc>
                    <a:spcPct val="85000"/>
                  </a:lnSpc>
                  <a:spcAft>
                    <a:spcPct val="0"/>
                  </a:spcAft>
                  <a:buFontTx/>
                  <a:buNone/>
                </a:pPr>
                <a:r>
                  <a:rPr lang="en-US" altLang="en-US" sz="2000" dirty="0"/>
                  <a:t>	Year	Period (</a:t>
                </a:r>
                <a:r>
                  <a:rPr lang="en-US" altLang="en-US" sz="2000" i="1" dirty="0">
                    <a:solidFill>
                      <a:srgbClr val="FF0000"/>
                    </a:solidFill>
                  </a:rPr>
                  <a:t>x</a:t>
                </a:r>
                <a:r>
                  <a:rPr lang="en-US" altLang="en-US" sz="2000" dirty="0"/>
                  <a:t>)	      Demand</a:t>
                </a:r>
                <a:r>
                  <a:rPr lang="tr-TR" altLang="en-US" sz="2000" dirty="0"/>
                  <a:t> (megawatt)</a:t>
                </a:r>
                <a:r>
                  <a:rPr lang="en-US" altLang="en-US" sz="2000" dirty="0"/>
                  <a:t>	</a:t>
                </a:r>
                <a:r>
                  <a:rPr lang="en-US" altLang="en-US" sz="2000" i="1" dirty="0"/>
                  <a:t>x</a:t>
                </a:r>
                <a:r>
                  <a:rPr lang="en-US" altLang="en-US" sz="2000" baseline="30000" dirty="0"/>
                  <a:t>2</a:t>
                </a:r>
                <a:r>
                  <a:rPr lang="en-US" altLang="en-US" sz="2000" dirty="0"/>
                  <a:t>	</a:t>
                </a:r>
                <a:r>
                  <a:rPr lang="en-US" altLang="en-US" sz="2000" i="1" dirty="0" err="1"/>
                  <a:t>xy</a:t>
                </a:r>
                <a:endParaRPr lang="en-US" altLang="en-US" sz="2000" i="1" dirty="0"/>
              </a:p>
            </p:txBody>
          </p:sp>
          <p:sp>
            <p:nvSpPr>
              <p:cNvPr id="104459" name="Rectangle 21"/>
              <p:cNvSpPr>
                <a:spLocks noChangeArrowheads="1"/>
              </p:cNvSpPr>
              <p:nvPr/>
            </p:nvSpPr>
            <p:spPr bwMode="auto">
              <a:xfrm>
                <a:off x="342" y="1546"/>
                <a:ext cx="4956" cy="1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Aft>
                    <a:spcPct val="40000"/>
                  </a:spcAft>
                  <a:buChar char="•"/>
                  <a:tabLst>
                    <a:tab pos="381000" algn="ctr"/>
                    <a:tab pos="1816100" algn="r"/>
                    <a:tab pos="3810000" algn="r"/>
                    <a:tab pos="5626100" algn="r"/>
                    <a:tab pos="7620000" algn="r"/>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381000" algn="ctr"/>
                    <a:tab pos="1816100" algn="r"/>
                    <a:tab pos="3810000" algn="r"/>
                    <a:tab pos="5626100" algn="r"/>
                    <a:tab pos="7620000" algn="r"/>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381000" algn="ctr"/>
                    <a:tab pos="1816100" algn="r"/>
                    <a:tab pos="3810000" algn="r"/>
                    <a:tab pos="5626100" algn="r"/>
                    <a:tab pos="7620000" algn="r"/>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381000" algn="ctr"/>
                    <a:tab pos="1816100" algn="r"/>
                    <a:tab pos="3810000" algn="r"/>
                    <a:tab pos="5626100" algn="r"/>
                    <a:tab pos="7620000" algn="r"/>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381000" algn="ctr"/>
                    <a:tab pos="1816100" algn="r"/>
                    <a:tab pos="3810000" algn="r"/>
                    <a:tab pos="5626100" algn="r"/>
                    <a:tab pos="7620000" algn="r"/>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381000" algn="ctr"/>
                    <a:tab pos="1816100" algn="r"/>
                    <a:tab pos="3810000" algn="r"/>
                    <a:tab pos="5626100" algn="r"/>
                    <a:tab pos="7620000" algn="r"/>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381000" algn="ctr"/>
                    <a:tab pos="1816100" algn="r"/>
                    <a:tab pos="3810000" algn="r"/>
                    <a:tab pos="5626100" algn="r"/>
                    <a:tab pos="7620000" algn="r"/>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381000" algn="ctr"/>
                    <a:tab pos="1816100" algn="r"/>
                    <a:tab pos="3810000" algn="r"/>
                    <a:tab pos="5626100" algn="r"/>
                    <a:tab pos="7620000" algn="r"/>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381000" algn="ctr"/>
                    <a:tab pos="1816100" algn="r"/>
                    <a:tab pos="3810000" algn="r"/>
                    <a:tab pos="5626100" algn="r"/>
                    <a:tab pos="7620000" algn="r"/>
                  </a:tabLst>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000" dirty="0"/>
                  <a:t>	200</a:t>
                </a:r>
                <a:r>
                  <a:rPr lang="tr-TR" altLang="en-US" sz="2000" dirty="0"/>
                  <a:t>6</a:t>
                </a:r>
                <a:r>
                  <a:rPr lang="en-US" altLang="en-US" sz="2000" dirty="0"/>
                  <a:t>	1	74	1	74</a:t>
                </a:r>
              </a:p>
              <a:p>
                <a:pPr>
                  <a:lnSpc>
                    <a:spcPct val="100000"/>
                  </a:lnSpc>
                  <a:spcAft>
                    <a:spcPct val="0"/>
                  </a:spcAft>
                  <a:buFontTx/>
                  <a:buNone/>
                </a:pPr>
                <a:r>
                  <a:rPr lang="en-US" altLang="en-US" sz="2000" dirty="0"/>
                  <a:t>	200</a:t>
                </a:r>
                <a:r>
                  <a:rPr lang="tr-TR" altLang="en-US" sz="2000" dirty="0"/>
                  <a:t>7</a:t>
                </a:r>
                <a:r>
                  <a:rPr lang="en-US" altLang="en-US" sz="2000" dirty="0"/>
                  <a:t>	2	79	4	158</a:t>
                </a:r>
              </a:p>
              <a:p>
                <a:pPr>
                  <a:lnSpc>
                    <a:spcPct val="100000"/>
                  </a:lnSpc>
                  <a:spcAft>
                    <a:spcPct val="0"/>
                  </a:spcAft>
                  <a:buFontTx/>
                  <a:buNone/>
                </a:pPr>
                <a:r>
                  <a:rPr lang="en-US" altLang="en-US" sz="2000" dirty="0"/>
                  <a:t>	200</a:t>
                </a:r>
                <a:r>
                  <a:rPr lang="tr-TR" altLang="en-US" sz="2000" dirty="0"/>
                  <a:t>8</a:t>
                </a:r>
                <a:r>
                  <a:rPr lang="en-US" altLang="en-US" sz="2000" dirty="0"/>
                  <a:t>	3	80	9	240</a:t>
                </a:r>
              </a:p>
              <a:p>
                <a:pPr>
                  <a:lnSpc>
                    <a:spcPct val="100000"/>
                  </a:lnSpc>
                  <a:spcAft>
                    <a:spcPct val="0"/>
                  </a:spcAft>
                  <a:buFontTx/>
                  <a:buNone/>
                </a:pPr>
                <a:r>
                  <a:rPr lang="en-US" altLang="en-US" sz="2000" dirty="0"/>
                  <a:t>	200</a:t>
                </a:r>
                <a:r>
                  <a:rPr lang="tr-TR" altLang="en-US" sz="2000" dirty="0"/>
                  <a:t>9</a:t>
                </a:r>
                <a:r>
                  <a:rPr lang="en-US" altLang="en-US" sz="2000" dirty="0"/>
                  <a:t>	4	90	16	360</a:t>
                </a:r>
              </a:p>
              <a:p>
                <a:pPr>
                  <a:lnSpc>
                    <a:spcPct val="100000"/>
                  </a:lnSpc>
                  <a:spcAft>
                    <a:spcPct val="0"/>
                  </a:spcAft>
                  <a:buFontTx/>
                  <a:buNone/>
                </a:pPr>
                <a:r>
                  <a:rPr lang="en-US" altLang="en-US" sz="2000" dirty="0"/>
                  <a:t>	20</a:t>
                </a:r>
                <a:r>
                  <a:rPr lang="tr-TR" altLang="en-US" sz="2000" dirty="0"/>
                  <a:t>10</a:t>
                </a:r>
                <a:r>
                  <a:rPr lang="en-US" altLang="en-US" sz="2000" dirty="0"/>
                  <a:t>	5	105	25	525</a:t>
                </a:r>
              </a:p>
              <a:p>
                <a:pPr>
                  <a:lnSpc>
                    <a:spcPct val="100000"/>
                  </a:lnSpc>
                  <a:spcAft>
                    <a:spcPct val="0"/>
                  </a:spcAft>
                  <a:buFontTx/>
                  <a:buNone/>
                </a:pPr>
                <a:r>
                  <a:rPr lang="en-US" altLang="en-US" sz="2000" dirty="0"/>
                  <a:t>	20</a:t>
                </a:r>
                <a:r>
                  <a:rPr lang="tr-TR" altLang="en-US" sz="2000" dirty="0"/>
                  <a:t>11</a:t>
                </a:r>
                <a:r>
                  <a:rPr lang="en-US" altLang="en-US" sz="2000" dirty="0"/>
                  <a:t>	6	142	36	852</a:t>
                </a:r>
              </a:p>
              <a:p>
                <a:pPr>
                  <a:lnSpc>
                    <a:spcPct val="100000"/>
                  </a:lnSpc>
                  <a:spcAft>
                    <a:spcPct val="0"/>
                  </a:spcAft>
                  <a:buFontTx/>
                  <a:buNone/>
                </a:pPr>
                <a:r>
                  <a:rPr lang="en-US" altLang="en-US" sz="2000" dirty="0"/>
                  <a:t>	20</a:t>
                </a:r>
                <a:r>
                  <a:rPr lang="tr-TR" altLang="en-US" sz="2000" dirty="0"/>
                  <a:t>12</a:t>
                </a:r>
                <a:r>
                  <a:rPr lang="en-US" altLang="en-US" sz="2000" dirty="0"/>
                  <a:t>	7	122	49	854</a:t>
                </a:r>
              </a:p>
              <a:p>
                <a:pPr>
                  <a:lnSpc>
                    <a:spcPct val="100000"/>
                  </a:lnSpc>
                  <a:spcBef>
                    <a:spcPct val="25000"/>
                  </a:spcBef>
                  <a:spcAft>
                    <a:spcPct val="0"/>
                  </a:spcAft>
                  <a:buFontTx/>
                  <a:buNone/>
                </a:pPr>
                <a:r>
                  <a:rPr lang="en-US" altLang="en-US" sz="2000" dirty="0"/>
                  <a:t>		</a:t>
                </a:r>
                <a:r>
                  <a:rPr lang="en-US" altLang="en-US" sz="2000" dirty="0">
                    <a:cs typeface="Arial" panose="020B0604020202020204" pitchFamily="34" charset="0"/>
                  </a:rPr>
                  <a:t>∑</a:t>
                </a:r>
                <a:r>
                  <a:rPr lang="en-US" altLang="en-US" sz="2000" i="1" dirty="0"/>
                  <a:t>x</a:t>
                </a:r>
                <a:r>
                  <a:rPr lang="en-US" altLang="en-US" sz="2000" dirty="0"/>
                  <a:t> = 28	</a:t>
                </a:r>
                <a:r>
                  <a:rPr lang="en-US" altLang="en-US" sz="2000" dirty="0">
                    <a:cs typeface="Arial" panose="020B0604020202020204" pitchFamily="34" charset="0"/>
                  </a:rPr>
                  <a:t>∑</a:t>
                </a:r>
                <a:r>
                  <a:rPr lang="en-US" altLang="en-US" sz="2000" i="1" dirty="0"/>
                  <a:t>y</a:t>
                </a:r>
                <a:r>
                  <a:rPr lang="en-US" altLang="en-US" sz="2000" dirty="0"/>
                  <a:t> = 692	</a:t>
                </a:r>
                <a:r>
                  <a:rPr lang="en-US" altLang="en-US" sz="2000" dirty="0">
                    <a:cs typeface="Arial" panose="020B0604020202020204" pitchFamily="34" charset="0"/>
                  </a:rPr>
                  <a:t>∑</a:t>
                </a:r>
                <a:r>
                  <a:rPr lang="en-US" altLang="en-US" sz="2000" i="1" dirty="0"/>
                  <a:t>x</a:t>
                </a:r>
                <a:r>
                  <a:rPr lang="en-US" altLang="en-US" sz="2000" baseline="30000" dirty="0"/>
                  <a:t>2</a:t>
                </a:r>
                <a:r>
                  <a:rPr lang="en-US" altLang="en-US" sz="2000" dirty="0"/>
                  <a:t> = 140	</a:t>
                </a:r>
                <a:r>
                  <a:rPr lang="en-US" altLang="en-US" sz="2000" dirty="0">
                    <a:cs typeface="Arial" panose="020B0604020202020204" pitchFamily="34" charset="0"/>
                  </a:rPr>
                  <a:t>∑</a:t>
                </a:r>
                <a:r>
                  <a:rPr lang="en-US" altLang="en-US" sz="2000" i="1" dirty="0" err="1"/>
                  <a:t>xy</a:t>
                </a:r>
                <a:r>
                  <a:rPr lang="en-US" altLang="en-US" sz="2000" dirty="0"/>
                  <a:t> = 3,063</a:t>
                </a:r>
              </a:p>
              <a:p>
                <a:pPr>
                  <a:lnSpc>
                    <a:spcPct val="100000"/>
                  </a:lnSpc>
                  <a:spcAft>
                    <a:spcPct val="0"/>
                  </a:spcAft>
                  <a:buFontTx/>
                  <a:buNone/>
                </a:pPr>
                <a:r>
                  <a:rPr lang="en-US" altLang="en-US" sz="2000" dirty="0"/>
                  <a:t>		</a:t>
                </a:r>
                <a:r>
                  <a:rPr lang="en-US" altLang="en-US" sz="2000" i="1" dirty="0"/>
                  <a:t>x</a:t>
                </a:r>
                <a:r>
                  <a:rPr lang="en-US" altLang="en-US" sz="2000" dirty="0"/>
                  <a:t> = 4	</a:t>
                </a:r>
                <a:r>
                  <a:rPr lang="en-US" altLang="en-US" sz="2000" i="1" dirty="0"/>
                  <a:t>y</a:t>
                </a:r>
                <a:r>
                  <a:rPr lang="en-US" altLang="en-US" sz="2000" dirty="0"/>
                  <a:t> = 98.86</a:t>
                </a:r>
              </a:p>
            </p:txBody>
          </p:sp>
          <p:sp>
            <p:nvSpPr>
              <p:cNvPr id="104460" name="Line 22"/>
              <p:cNvSpPr>
                <a:spLocks noChangeShapeType="1"/>
              </p:cNvSpPr>
              <p:nvPr/>
            </p:nvSpPr>
            <p:spPr bwMode="auto">
              <a:xfrm>
                <a:off x="435" y="1531"/>
                <a:ext cx="480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4461" name="Line 23"/>
              <p:cNvSpPr>
                <a:spLocks noChangeShapeType="1"/>
              </p:cNvSpPr>
              <p:nvPr/>
            </p:nvSpPr>
            <p:spPr bwMode="auto">
              <a:xfrm>
                <a:off x="1325" y="2935"/>
                <a:ext cx="262"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4462" name="Line 24"/>
              <p:cNvSpPr>
                <a:spLocks noChangeShapeType="1"/>
              </p:cNvSpPr>
              <p:nvPr/>
            </p:nvSpPr>
            <p:spPr bwMode="auto">
              <a:xfrm>
                <a:off x="2474" y="2935"/>
                <a:ext cx="35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4463" name="Line 25"/>
              <p:cNvSpPr>
                <a:spLocks noChangeShapeType="1"/>
              </p:cNvSpPr>
              <p:nvPr/>
            </p:nvSpPr>
            <p:spPr bwMode="auto">
              <a:xfrm>
                <a:off x="3650" y="2935"/>
                <a:ext cx="31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4464" name="Line 26"/>
              <p:cNvSpPr>
                <a:spLocks noChangeShapeType="1"/>
              </p:cNvSpPr>
              <p:nvPr/>
            </p:nvSpPr>
            <p:spPr bwMode="auto">
              <a:xfrm>
                <a:off x="4869" y="2935"/>
                <a:ext cx="33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104456" name="Line 27"/>
            <p:cNvSpPr>
              <a:spLocks noChangeShapeType="1"/>
            </p:cNvSpPr>
            <p:nvPr/>
          </p:nvSpPr>
          <p:spPr bwMode="auto">
            <a:xfrm>
              <a:off x="1210" y="3096"/>
              <a:ext cx="7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4457" name="Line 28"/>
            <p:cNvSpPr>
              <a:spLocks noChangeShapeType="1"/>
            </p:cNvSpPr>
            <p:nvPr/>
          </p:nvSpPr>
          <p:spPr bwMode="auto">
            <a:xfrm>
              <a:off x="2156" y="3096"/>
              <a:ext cx="72"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2" name="TextBox 1"/>
          <p:cNvSpPr txBox="1"/>
          <p:nvPr/>
        </p:nvSpPr>
        <p:spPr>
          <a:xfrm>
            <a:off x="1723344" y="2689195"/>
            <a:ext cx="3719288" cy="400110"/>
          </a:xfrm>
          <a:prstGeom prst="rect">
            <a:avLst/>
          </a:prstGeom>
          <a:noFill/>
        </p:spPr>
        <p:txBody>
          <a:bodyPr wrap="none" rtlCol="0">
            <a:spAutoFit/>
          </a:bodyPr>
          <a:lstStyle/>
          <a:p>
            <a:r>
              <a:rPr lang="en-US" sz="2000" dirty="0">
                <a:solidFill>
                  <a:srgbClr val="FF0000"/>
                </a:solidFill>
                <a:latin typeface="Times New Roman" panose="02020603050405020304" pitchFamily="18" charset="0"/>
                <a:cs typeface="Times New Roman" panose="02020603050405020304" pitchFamily="18" charset="0"/>
              </a:rPr>
              <a:t>Assume x is number of population</a:t>
            </a: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96054161-4A6B-4E63-8C44-EE703BDA66C5}" type="slidenum">
              <a:rPr lang="en-US" smtClean="0"/>
              <a:t>45</a:t>
            </a:fld>
            <a:endParaRPr lang="en-US"/>
          </a:p>
        </p:txBody>
      </p:sp>
    </p:spTree>
    <p:extLst>
      <p:ext uri="{BB962C8B-B14F-4D97-AF65-F5344CB8AC3E}">
        <p14:creationId xmlns:p14="http://schemas.microsoft.com/office/powerpoint/2010/main" val="3095834193"/>
      </p:ext>
    </p:extLst>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154642"/>
                                        </p:tgtEl>
                                        <p:attrNameLst>
                                          <p:attrName>style.visibility</p:attrName>
                                        </p:attrNameLst>
                                      </p:cBhvr>
                                      <p:to>
                                        <p:strVal val="visible"/>
                                      </p:to>
                                    </p:set>
                                    <p:animEffect transition="in" filter="strips(downRight)">
                                      <p:cBhvr>
                                        <p:cTn id="7" dur="500"/>
                                        <p:tgtEl>
                                          <p:spTgt spid="1546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54627"/>
                                        </p:tgtEl>
                                        <p:attrNameLst>
                                          <p:attrName>style.visibility</p:attrName>
                                        </p:attrNameLst>
                                      </p:cBhvr>
                                      <p:to>
                                        <p:strVal val="visible"/>
                                      </p:to>
                                    </p:set>
                                    <p:animEffect transition="in" filter="wipe(left)">
                                      <p:cBhvr>
                                        <p:cTn id="12" dur="500"/>
                                        <p:tgtEl>
                                          <p:spTgt spid="154627"/>
                                        </p:tgtEl>
                                      </p:cBhvr>
                                    </p:animEffect>
                                  </p:childTnLst>
                                </p:cTn>
                              </p:par>
                            </p:childTnLst>
                          </p:cTn>
                        </p:par>
                        <p:par>
                          <p:cTn id="13" fill="hold" nodeType="afterGroup">
                            <p:stCondLst>
                              <p:cond delay="500"/>
                            </p:stCondLst>
                            <p:childTnLst>
                              <p:par>
                                <p:cTn id="14" presetID="22" presetClass="entr" presetSubtype="8" fill="hold" nodeType="afterEffect">
                                  <p:stCondLst>
                                    <p:cond delay="1000"/>
                                  </p:stCondLst>
                                  <p:childTnLst>
                                    <p:set>
                                      <p:cBhvr>
                                        <p:cTn id="15" dur="1" fill="hold">
                                          <p:stCondLst>
                                            <p:cond delay="0"/>
                                          </p:stCondLst>
                                        </p:cTn>
                                        <p:tgtEl>
                                          <p:spTgt spid="154638"/>
                                        </p:tgtEl>
                                        <p:attrNameLst>
                                          <p:attrName>style.visibility</p:attrName>
                                        </p:attrNameLst>
                                      </p:cBhvr>
                                      <p:to>
                                        <p:strVal val="visible"/>
                                      </p:to>
                                    </p:set>
                                    <p:animEffect transition="in" filter="wipe(left)">
                                      <p:cBhvr>
                                        <p:cTn id="16" dur="500"/>
                                        <p:tgtEl>
                                          <p:spTgt spid="1546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6499" name="Group 35"/>
          <p:cNvGrpSpPr>
            <a:grpSpLocks/>
          </p:cNvGrpSpPr>
          <p:nvPr/>
        </p:nvGrpSpPr>
        <p:grpSpPr bwMode="auto">
          <a:xfrm>
            <a:off x="1803400" y="5005388"/>
            <a:ext cx="5468938" cy="879475"/>
            <a:chOff x="659" y="3593"/>
            <a:chExt cx="3445" cy="554"/>
          </a:xfrm>
        </p:grpSpPr>
        <p:grpSp>
          <p:nvGrpSpPr>
            <p:cNvPr id="106522" name="Group 36"/>
            <p:cNvGrpSpPr>
              <a:grpSpLocks/>
            </p:cNvGrpSpPr>
            <p:nvPr/>
          </p:nvGrpSpPr>
          <p:grpSpPr bwMode="auto">
            <a:xfrm>
              <a:off x="659" y="3609"/>
              <a:ext cx="3445" cy="538"/>
              <a:chOff x="699" y="3705"/>
              <a:chExt cx="3445" cy="538"/>
            </a:xfrm>
          </p:grpSpPr>
          <p:sp>
            <p:nvSpPr>
              <p:cNvPr id="106526" name="Rectangle 37"/>
              <p:cNvSpPr>
                <a:spLocks noChangeArrowheads="1"/>
              </p:cNvSpPr>
              <p:nvPr/>
            </p:nvSpPr>
            <p:spPr bwMode="auto">
              <a:xfrm>
                <a:off x="699" y="3862"/>
                <a:ext cx="3445"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000" i="1"/>
                  <a:t>b</a:t>
                </a:r>
                <a:r>
                  <a:rPr lang="en-US" altLang="en-US" sz="2000"/>
                  <a:t> =                    =                                    = 10.54</a:t>
                </a:r>
              </a:p>
            </p:txBody>
          </p:sp>
          <p:sp>
            <p:nvSpPr>
              <p:cNvPr id="106527" name="Rectangle 38"/>
              <p:cNvSpPr>
                <a:spLocks noChangeArrowheads="1"/>
              </p:cNvSpPr>
              <p:nvPr/>
            </p:nvSpPr>
            <p:spPr bwMode="auto">
              <a:xfrm>
                <a:off x="1031" y="3705"/>
                <a:ext cx="825" cy="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25000"/>
                  </a:lnSpc>
                  <a:spcAft>
                    <a:spcPct val="0"/>
                  </a:spcAft>
                  <a:buFontTx/>
                  <a:buNone/>
                </a:pPr>
                <a:r>
                  <a:rPr lang="en-US" altLang="en-US" sz="2000">
                    <a:cs typeface="Arial" panose="020B0604020202020204" pitchFamily="34" charset="0"/>
                  </a:rPr>
                  <a:t>∑</a:t>
                </a:r>
                <a:r>
                  <a:rPr lang="en-US" altLang="en-US" sz="2000" i="1"/>
                  <a:t>xy</a:t>
                </a:r>
                <a:r>
                  <a:rPr lang="en-US" altLang="en-US" sz="2000"/>
                  <a:t> - </a:t>
                </a:r>
                <a:r>
                  <a:rPr lang="en-US" altLang="en-US" sz="2000" i="1"/>
                  <a:t>nxy</a:t>
                </a:r>
              </a:p>
              <a:p>
                <a:pPr algn="ctr">
                  <a:lnSpc>
                    <a:spcPct val="125000"/>
                  </a:lnSpc>
                  <a:spcAft>
                    <a:spcPct val="0"/>
                  </a:spcAft>
                  <a:buFontTx/>
                  <a:buNone/>
                </a:pPr>
                <a:r>
                  <a:rPr lang="en-US" altLang="en-US" sz="2000">
                    <a:cs typeface="Arial" panose="020B0604020202020204" pitchFamily="34" charset="0"/>
                  </a:rPr>
                  <a:t>∑</a:t>
                </a:r>
                <a:r>
                  <a:rPr lang="en-US" altLang="en-US" sz="2000" i="1"/>
                  <a:t>x</a:t>
                </a:r>
                <a:r>
                  <a:rPr lang="en-US" altLang="en-US" sz="2000" baseline="30000"/>
                  <a:t>2</a:t>
                </a:r>
                <a:r>
                  <a:rPr lang="en-US" altLang="en-US" sz="2000"/>
                  <a:t> - </a:t>
                </a:r>
                <a:r>
                  <a:rPr lang="en-US" altLang="en-US" sz="2000" i="1"/>
                  <a:t>nx</a:t>
                </a:r>
                <a:r>
                  <a:rPr lang="en-US" altLang="en-US" sz="2000" baseline="30000"/>
                  <a:t>2</a:t>
                </a:r>
                <a:endParaRPr lang="en-US" altLang="en-US" sz="2000"/>
              </a:p>
            </p:txBody>
          </p:sp>
          <p:sp>
            <p:nvSpPr>
              <p:cNvPr id="106528" name="Line 39"/>
              <p:cNvSpPr>
                <a:spLocks noChangeShapeType="1"/>
              </p:cNvSpPr>
              <p:nvPr/>
            </p:nvSpPr>
            <p:spPr bwMode="auto">
              <a:xfrm>
                <a:off x="1625" y="3795"/>
                <a:ext cx="7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6529" name="Line 40"/>
              <p:cNvSpPr>
                <a:spLocks noChangeShapeType="1"/>
              </p:cNvSpPr>
              <p:nvPr/>
            </p:nvSpPr>
            <p:spPr bwMode="auto">
              <a:xfrm>
                <a:off x="1727" y="3795"/>
                <a:ext cx="72"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6530" name="Line 41"/>
              <p:cNvSpPr>
                <a:spLocks noChangeShapeType="1"/>
              </p:cNvSpPr>
              <p:nvPr/>
            </p:nvSpPr>
            <p:spPr bwMode="auto">
              <a:xfrm>
                <a:off x="1621" y="4043"/>
                <a:ext cx="69"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6531" name="Line 42"/>
              <p:cNvSpPr>
                <a:spLocks noChangeShapeType="1"/>
              </p:cNvSpPr>
              <p:nvPr/>
            </p:nvSpPr>
            <p:spPr bwMode="auto">
              <a:xfrm>
                <a:off x="1077" y="3986"/>
                <a:ext cx="743"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106523" name="Group 43"/>
            <p:cNvGrpSpPr>
              <a:grpSpLocks/>
            </p:cNvGrpSpPr>
            <p:nvPr/>
          </p:nvGrpSpPr>
          <p:grpSpPr bwMode="auto">
            <a:xfrm>
              <a:off x="1959" y="3593"/>
              <a:ext cx="1553" cy="538"/>
              <a:chOff x="2039" y="3593"/>
              <a:chExt cx="1553" cy="538"/>
            </a:xfrm>
          </p:grpSpPr>
          <p:sp>
            <p:nvSpPr>
              <p:cNvPr id="106524" name="Rectangle 44"/>
              <p:cNvSpPr>
                <a:spLocks noChangeArrowheads="1"/>
              </p:cNvSpPr>
              <p:nvPr/>
            </p:nvSpPr>
            <p:spPr bwMode="auto">
              <a:xfrm>
                <a:off x="2039" y="3593"/>
                <a:ext cx="1553" cy="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25000"/>
                  </a:lnSpc>
                  <a:spcAft>
                    <a:spcPct val="0"/>
                  </a:spcAft>
                  <a:buFontTx/>
                  <a:buNone/>
                </a:pPr>
                <a:r>
                  <a:rPr lang="en-US" altLang="en-US" sz="2000"/>
                  <a:t>3,063 - (7)(4)(98.86)</a:t>
                </a:r>
              </a:p>
              <a:p>
                <a:pPr algn="ctr">
                  <a:lnSpc>
                    <a:spcPct val="125000"/>
                  </a:lnSpc>
                  <a:spcAft>
                    <a:spcPct val="0"/>
                  </a:spcAft>
                  <a:buFontTx/>
                  <a:buNone/>
                </a:pPr>
                <a:r>
                  <a:rPr lang="en-US" altLang="en-US" sz="2000"/>
                  <a:t>140 - (7)(4</a:t>
                </a:r>
                <a:r>
                  <a:rPr lang="en-US" altLang="en-US" sz="2000" baseline="30000"/>
                  <a:t>2</a:t>
                </a:r>
                <a:r>
                  <a:rPr lang="en-US" altLang="en-US" sz="2000"/>
                  <a:t>)</a:t>
                </a:r>
              </a:p>
            </p:txBody>
          </p:sp>
          <p:sp>
            <p:nvSpPr>
              <p:cNvPr id="106525" name="Line 45"/>
              <p:cNvSpPr>
                <a:spLocks noChangeShapeType="1"/>
              </p:cNvSpPr>
              <p:nvPr/>
            </p:nvSpPr>
            <p:spPr bwMode="auto">
              <a:xfrm>
                <a:off x="2095" y="3888"/>
                <a:ext cx="144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106500" name="Group 46"/>
          <p:cNvGrpSpPr>
            <a:grpSpLocks/>
          </p:cNvGrpSpPr>
          <p:nvPr/>
        </p:nvGrpSpPr>
        <p:grpSpPr bwMode="auto">
          <a:xfrm>
            <a:off x="1803400" y="5973763"/>
            <a:ext cx="4287838" cy="396875"/>
            <a:chOff x="4222" y="3695"/>
            <a:chExt cx="2701" cy="250"/>
          </a:xfrm>
        </p:grpSpPr>
        <p:sp>
          <p:nvSpPr>
            <p:cNvPr id="106519" name="Rectangle 47"/>
            <p:cNvSpPr>
              <a:spLocks noChangeArrowheads="1"/>
            </p:cNvSpPr>
            <p:nvPr/>
          </p:nvSpPr>
          <p:spPr bwMode="auto">
            <a:xfrm>
              <a:off x="4222" y="3695"/>
              <a:ext cx="2701"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000" i="1"/>
                <a:t>a</a:t>
              </a:r>
              <a:r>
                <a:rPr lang="en-US" altLang="en-US" sz="2000"/>
                <a:t> = </a:t>
              </a:r>
              <a:r>
                <a:rPr lang="en-US" altLang="en-US" sz="2000" i="1"/>
                <a:t>y</a:t>
              </a:r>
              <a:r>
                <a:rPr lang="en-US" altLang="en-US" sz="2000"/>
                <a:t> - </a:t>
              </a:r>
              <a:r>
                <a:rPr lang="en-US" altLang="en-US" sz="2000" i="1"/>
                <a:t>bx</a:t>
              </a:r>
              <a:r>
                <a:rPr lang="en-US" altLang="en-US" sz="2000"/>
                <a:t> = 98.86 - 10.54(4) = 56.70</a:t>
              </a:r>
            </a:p>
          </p:txBody>
        </p:sp>
        <p:sp>
          <p:nvSpPr>
            <p:cNvPr id="106520" name="Line 48"/>
            <p:cNvSpPr>
              <a:spLocks noChangeShapeType="1"/>
            </p:cNvSpPr>
            <p:nvPr/>
          </p:nvSpPr>
          <p:spPr bwMode="auto">
            <a:xfrm>
              <a:off x="4569" y="3763"/>
              <a:ext cx="7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6521" name="Line 49"/>
            <p:cNvSpPr>
              <a:spLocks noChangeShapeType="1"/>
            </p:cNvSpPr>
            <p:nvPr/>
          </p:nvSpPr>
          <p:spPr bwMode="auto">
            <a:xfrm>
              <a:off x="4898" y="3763"/>
              <a:ext cx="72"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106501" name="Group 50"/>
          <p:cNvGrpSpPr>
            <a:grpSpLocks/>
          </p:cNvGrpSpPr>
          <p:nvPr/>
        </p:nvGrpSpPr>
        <p:grpSpPr bwMode="auto">
          <a:xfrm>
            <a:off x="555625" y="1362075"/>
            <a:ext cx="8034338" cy="3584575"/>
            <a:chOff x="350" y="1018"/>
            <a:chExt cx="5061" cy="2258"/>
          </a:xfrm>
        </p:grpSpPr>
        <p:grpSp>
          <p:nvGrpSpPr>
            <p:cNvPr id="106509" name="Group 51"/>
            <p:cNvGrpSpPr>
              <a:grpSpLocks/>
            </p:cNvGrpSpPr>
            <p:nvPr/>
          </p:nvGrpSpPr>
          <p:grpSpPr bwMode="auto">
            <a:xfrm>
              <a:off x="350" y="1018"/>
              <a:ext cx="5061" cy="2258"/>
              <a:chOff x="342" y="1122"/>
              <a:chExt cx="5061" cy="2258"/>
            </a:xfrm>
          </p:grpSpPr>
          <p:sp>
            <p:nvSpPr>
              <p:cNvPr id="106512" name="Rectangle 52"/>
              <p:cNvSpPr>
                <a:spLocks noChangeArrowheads="1"/>
              </p:cNvSpPr>
              <p:nvPr/>
            </p:nvSpPr>
            <p:spPr bwMode="auto">
              <a:xfrm>
                <a:off x="342" y="1122"/>
                <a:ext cx="5061" cy="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Aft>
                    <a:spcPct val="40000"/>
                  </a:spcAft>
                  <a:buChar char="•"/>
                  <a:tabLst>
                    <a:tab pos="381000" algn="ctr"/>
                    <a:tab pos="1714500" algn="ctr"/>
                    <a:tab pos="3619500" algn="ctr"/>
                    <a:tab pos="5524500" algn="ctr"/>
                    <a:tab pos="7429500" algn="ctr"/>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381000" algn="ctr"/>
                    <a:tab pos="1714500" algn="ctr"/>
                    <a:tab pos="3619500" algn="ctr"/>
                    <a:tab pos="5524500" algn="ctr"/>
                    <a:tab pos="7429500" algn="ctr"/>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381000" algn="ctr"/>
                    <a:tab pos="1714500" algn="ctr"/>
                    <a:tab pos="3619500" algn="ctr"/>
                    <a:tab pos="5524500" algn="ctr"/>
                    <a:tab pos="7429500" algn="ctr"/>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381000" algn="ctr"/>
                    <a:tab pos="1714500" algn="ctr"/>
                    <a:tab pos="3619500" algn="ctr"/>
                    <a:tab pos="5524500" algn="ctr"/>
                    <a:tab pos="7429500" algn="ctr"/>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381000" algn="ctr"/>
                    <a:tab pos="1714500" algn="ctr"/>
                    <a:tab pos="3619500" algn="ctr"/>
                    <a:tab pos="5524500" algn="ctr"/>
                    <a:tab pos="7429500" algn="ctr"/>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381000" algn="ctr"/>
                    <a:tab pos="1714500" algn="ctr"/>
                    <a:tab pos="3619500" algn="ctr"/>
                    <a:tab pos="5524500" algn="ctr"/>
                    <a:tab pos="7429500" algn="ctr"/>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381000" algn="ctr"/>
                    <a:tab pos="1714500" algn="ctr"/>
                    <a:tab pos="3619500" algn="ctr"/>
                    <a:tab pos="5524500" algn="ctr"/>
                    <a:tab pos="7429500" algn="ctr"/>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381000" algn="ctr"/>
                    <a:tab pos="1714500" algn="ctr"/>
                    <a:tab pos="3619500" algn="ctr"/>
                    <a:tab pos="5524500" algn="ctr"/>
                    <a:tab pos="7429500" algn="ctr"/>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381000" algn="ctr"/>
                    <a:tab pos="1714500" algn="ctr"/>
                    <a:tab pos="3619500" algn="ctr"/>
                    <a:tab pos="5524500" algn="ctr"/>
                    <a:tab pos="7429500" algn="ctr"/>
                  </a:tabLst>
                  <a:defRPr sz="2000" b="1">
                    <a:solidFill>
                      <a:schemeClr val="tx1"/>
                    </a:solidFill>
                    <a:latin typeface="Arial" panose="020B0604020202020204" pitchFamily="34" charset="0"/>
                    <a:ea typeface="ＭＳ Ｐゴシック" panose="020B0600070205080204" pitchFamily="34" charset="-128"/>
                  </a:defRPr>
                </a:lvl9pPr>
              </a:lstStyle>
              <a:p>
                <a:pPr>
                  <a:lnSpc>
                    <a:spcPct val="85000"/>
                  </a:lnSpc>
                  <a:spcAft>
                    <a:spcPct val="0"/>
                  </a:spcAft>
                  <a:buFontTx/>
                  <a:buNone/>
                </a:pPr>
                <a:r>
                  <a:rPr lang="en-US" altLang="en-US" sz="2000"/>
                  <a:t>		Time	Electrical Power </a:t>
                </a:r>
              </a:p>
              <a:p>
                <a:pPr>
                  <a:lnSpc>
                    <a:spcPct val="85000"/>
                  </a:lnSpc>
                  <a:spcAft>
                    <a:spcPct val="0"/>
                  </a:spcAft>
                  <a:buFontTx/>
                  <a:buNone/>
                </a:pPr>
                <a:r>
                  <a:rPr lang="en-US" altLang="en-US" sz="2000"/>
                  <a:t>	Year	Period (</a:t>
                </a:r>
                <a:r>
                  <a:rPr lang="en-US" altLang="en-US" sz="2000" i="1"/>
                  <a:t>x</a:t>
                </a:r>
                <a:r>
                  <a:rPr lang="en-US" altLang="en-US" sz="2000"/>
                  <a:t>)	Demand	</a:t>
                </a:r>
                <a:r>
                  <a:rPr lang="en-US" altLang="en-US" sz="2000" i="1"/>
                  <a:t>x</a:t>
                </a:r>
                <a:r>
                  <a:rPr lang="en-US" altLang="en-US" sz="2000" baseline="30000"/>
                  <a:t>2</a:t>
                </a:r>
                <a:r>
                  <a:rPr lang="en-US" altLang="en-US" sz="2000"/>
                  <a:t>	</a:t>
                </a:r>
                <a:r>
                  <a:rPr lang="en-US" altLang="en-US" sz="2000" i="1"/>
                  <a:t>xy</a:t>
                </a:r>
              </a:p>
            </p:txBody>
          </p:sp>
          <p:sp>
            <p:nvSpPr>
              <p:cNvPr id="106513" name="Rectangle 53"/>
              <p:cNvSpPr>
                <a:spLocks noChangeArrowheads="1"/>
              </p:cNvSpPr>
              <p:nvPr/>
            </p:nvSpPr>
            <p:spPr bwMode="auto">
              <a:xfrm>
                <a:off x="342" y="1546"/>
                <a:ext cx="4956" cy="1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Aft>
                    <a:spcPct val="40000"/>
                  </a:spcAft>
                  <a:buChar char="•"/>
                  <a:tabLst>
                    <a:tab pos="381000" algn="ctr"/>
                    <a:tab pos="1816100" algn="r"/>
                    <a:tab pos="3810000" algn="r"/>
                    <a:tab pos="5626100" algn="r"/>
                    <a:tab pos="7620000" algn="r"/>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381000" algn="ctr"/>
                    <a:tab pos="1816100" algn="r"/>
                    <a:tab pos="3810000" algn="r"/>
                    <a:tab pos="5626100" algn="r"/>
                    <a:tab pos="7620000" algn="r"/>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381000" algn="ctr"/>
                    <a:tab pos="1816100" algn="r"/>
                    <a:tab pos="3810000" algn="r"/>
                    <a:tab pos="5626100" algn="r"/>
                    <a:tab pos="7620000" algn="r"/>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381000" algn="ctr"/>
                    <a:tab pos="1816100" algn="r"/>
                    <a:tab pos="3810000" algn="r"/>
                    <a:tab pos="5626100" algn="r"/>
                    <a:tab pos="7620000" algn="r"/>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381000" algn="ctr"/>
                    <a:tab pos="1816100" algn="r"/>
                    <a:tab pos="3810000" algn="r"/>
                    <a:tab pos="5626100" algn="r"/>
                    <a:tab pos="7620000" algn="r"/>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381000" algn="ctr"/>
                    <a:tab pos="1816100" algn="r"/>
                    <a:tab pos="3810000" algn="r"/>
                    <a:tab pos="5626100" algn="r"/>
                    <a:tab pos="7620000" algn="r"/>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381000" algn="ctr"/>
                    <a:tab pos="1816100" algn="r"/>
                    <a:tab pos="3810000" algn="r"/>
                    <a:tab pos="5626100" algn="r"/>
                    <a:tab pos="7620000" algn="r"/>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381000" algn="ctr"/>
                    <a:tab pos="1816100" algn="r"/>
                    <a:tab pos="3810000" algn="r"/>
                    <a:tab pos="5626100" algn="r"/>
                    <a:tab pos="7620000" algn="r"/>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381000" algn="ctr"/>
                    <a:tab pos="1816100" algn="r"/>
                    <a:tab pos="3810000" algn="r"/>
                    <a:tab pos="5626100" algn="r"/>
                    <a:tab pos="7620000" algn="r"/>
                  </a:tabLst>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000"/>
                  <a:t>	2003	1	74	1	74</a:t>
                </a:r>
              </a:p>
              <a:p>
                <a:pPr>
                  <a:lnSpc>
                    <a:spcPct val="100000"/>
                  </a:lnSpc>
                  <a:spcAft>
                    <a:spcPct val="0"/>
                  </a:spcAft>
                  <a:buFontTx/>
                  <a:buNone/>
                </a:pPr>
                <a:r>
                  <a:rPr lang="en-US" altLang="en-US" sz="2000"/>
                  <a:t>	2004	2	79	4	158</a:t>
                </a:r>
              </a:p>
              <a:p>
                <a:pPr>
                  <a:lnSpc>
                    <a:spcPct val="100000"/>
                  </a:lnSpc>
                  <a:spcAft>
                    <a:spcPct val="0"/>
                  </a:spcAft>
                  <a:buFontTx/>
                  <a:buNone/>
                </a:pPr>
                <a:r>
                  <a:rPr lang="en-US" altLang="en-US" sz="2000"/>
                  <a:t>	2005	3	80	9	240</a:t>
                </a:r>
              </a:p>
              <a:p>
                <a:pPr>
                  <a:lnSpc>
                    <a:spcPct val="100000"/>
                  </a:lnSpc>
                  <a:spcAft>
                    <a:spcPct val="0"/>
                  </a:spcAft>
                  <a:buFontTx/>
                  <a:buNone/>
                </a:pPr>
                <a:r>
                  <a:rPr lang="en-US" altLang="en-US" sz="2000"/>
                  <a:t>	2006	4	90	16	360</a:t>
                </a:r>
              </a:p>
              <a:p>
                <a:pPr>
                  <a:lnSpc>
                    <a:spcPct val="100000"/>
                  </a:lnSpc>
                  <a:spcAft>
                    <a:spcPct val="0"/>
                  </a:spcAft>
                  <a:buFontTx/>
                  <a:buNone/>
                </a:pPr>
                <a:r>
                  <a:rPr lang="en-US" altLang="en-US" sz="2000"/>
                  <a:t>	2007	5	105	25	525</a:t>
                </a:r>
              </a:p>
              <a:p>
                <a:pPr>
                  <a:lnSpc>
                    <a:spcPct val="100000"/>
                  </a:lnSpc>
                  <a:spcAft>
                    <a:spcPct val="0"/>
                  </a:spcAft>
                  <a:buFontTx/>
                  <a:buNone/>
                </a:pPr>
                <a:r>
                  <a:rPr lang="en-US" altLang="en-US" sz="2000"/>
                  <a:t>	2008	6	142	36	852</a:t>
                </a:r>
              </a:p>
              <a:p>
                <a:pPr>
                  <a:lnSpc>
                    <a:spcPct val="100000"/>
                  </a:lnSpc>
                  <a:spcAft>
                    <a:spcPct val="0"/>
                  </a:spcAft>
                  <a:buFontTx/>
                  <a:buNone/>
                </a:pPr>
                <a:r>
                  <a:rPr lang="en-US" altLang="en-US" sz="2000"/>
                  <a:t>	2009	7	122	49	854</a:t>
                </a:r>
              </a:p>
              <a:p>
                <a:pPr>
                  <a:lnSpc>
                    <a:spcPct val="100000"/>
                  </a:lnSpc>
                  <a:spcBef>
                    <a:spcPct val="25000"/>
                  </a:spcBef>
                  <a:spcAft>
                    <a:spcPct val="0"/>
                  </a:spcAft>
                  <a:buFontTx/>
                  <a:buNone/>
                </a:pPr>
                <a:r>
                  <a:rPr lang="en-US" altLang="en-US" sz="2000"/>
                  <a:t>		</a:t>
                </a:r>
                <a:r>
                  <a:rPr lang="en-US" altLang="en-US" sz="2000">
                    <a:cs typeface="Arial" panose="020B0604020202020204" pitchFamily="34" charset="0"/>
                  </a:rPr>
                  <a:t>∑</a:t>
                </a:r>
                <a:r>
                  <a:rPr lang="en-US" altLang="en-US" sz="2000" i="1"/>
                  <a:t>x</a:t>
                </a:r>
                <a:r>
                  <a:rPr lang="en-US" altLang="en-US" sz="2000"/>
                  <a:t> = 28	</a:t>
                </a:r>
                <a:r>
                  <a:rPr lang="en-US" altLang="en-US" sz="2000">
                    <a:cs typeface="Arial" panose="020B0604020202020204" pitchFamily="34" charset="0"/>
                  </a:rPr>
                  <a:t>∑</a:t>
                </a:r>
                <a:r>
                  <a:rPr lang="en-US" altLang="en-US" sz="2000" i="1"/>
                  <a:t>y</a:t>
                </a:r>
                <a:r>
                  <a:rPr lang="en-US" altLang="en-US" sz="2000"/>
                  <a:t> = 692	</a:t>
                </a:r>
                <a:r>
                  <a:rPr lang="en-US" altLang="en-US" sz="2000">
                    <a:cs typeface="Arial" panose="020B0604020202020204" pitchFamily="34" charset="0"/>
                  </a:rPr>
                  <a:t>∑</a:t>
                </a:r>
                <a:r>
                  <a:rPr lang="en-US" altLang="en-US" sz="2000" i="1"/>
                  <a:t>x</a:t>
                </a:r>
                <a:r>
                  <a:rPr lang="en-US" altLang="en-US" sz="2000" baseline="30000"/>
                  <a:t>2</a:t>
                </a:r>
                <a:r>
                  <a:rPr lang="en-US" altLang="en-US" sz="2000"/>
                  <a:t> = 140	</a:t>
                </a:r>
                <a:r>
                  <a:rPr lang="en-US" altLang="en-US" sz="2000">
                    <a:cs typeface="Arial" panose="020B0604020202020204" pitchFamily="34" charset="0"/>
                  </a:rPr>
                  <a:t>∑</a:t>
                </a:r>
                <a:r>
                  <a:rPr lang="en-US" altLang="en-US" sz="2000" i="1"/>
                  <a:t>xy</a:t>
                </a:r>
                <a:r>
                  <a:rPr lang="en-US" altLang="en-US" sz="2000"/>
                  <a:t> = 3,063</a:t>
                </a:r>
              </a:p>
              <a:p>
                <a:pPr>
                  <a:lnSpc>
                    <a:spcPct val="100000"/>
                  </a:lnSpc>
                  <a:spcAft>
                    <a:spcPct val="0"/>
                  </a:spcAft>
                  <a:buFontTx/>
                  <a:buNone/>
                </a:pPr>
                <a:r>
                  <a:rPr lang="en-US" altLang="en-US" sz="2000"/>
                  <a:t>		</a:t>
                </a:r>
                <a:r>
                  <a:rPr lang="en-US" altLang="en-US" sz="2000" i="1"/>
                  <a:t>x</a:t>
                </a:r>
                <a:r>
                  <a:rPr lang="en-US" altLang="en-US" sz="2000"/>
                  <a:t> = 4	</a:t>
                </a:r>
                <a:r>
                  <a:rPr lang="en-US" altLang="en-US" sz="2000" i="1"/>
                  <a:t>y</a:t>
                </a:r>
                <a:r>
                  <a:rPr lang="en-US" altLang="en-US" sz="2000"/>
                  <a:t> = 98.86</a:t>
                </a:r>
              </a:p>
            </p:txBody>
          </p:sp>
          <p:sp>
            <p:nvSpPr>
              <p:cNvPr id="106514" name="Line 54"/>
              <p:cNvSpPr>
                <a:spLocks noChangeShapeType="1"/>
              </p:cNvSpPr>
              <p:nvPr/>
            </p:nvSpPr>
            <p:spPr bwMode="auto">
              <a:xfrm>
                <a:off x="435" y="1531"/>
                <a:ext cx="480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6515" name="Line 55"/>
              <p:cNvSpPr>
                <a:spLocks noChangeShapeType="1"/>
              </p:cNvSpPr>
              <p:nvPr/>
            </p:nvSpPr>
            <p:spPr bwMode="auto">
              <a:xfrm>
                <a:off x="1325" y="2935"/>
                <a:ext cx="262"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6516" name="Line 56"/>
              <p:cNvSpPr>
                <a:spLocks noChangeShapeType="1"/>
              </p:cNvSpPr>
              <p:nvPr/>
            </p:nvSpPr>
            <p:spPr bwMode="auto">
              <a:xfrm>
                <a:off x="2474" y="2935"/>
                <a:ext cx="35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6517" name="Line 57"/>
              <p:cNvSpPr>
                <a:spLocks noChangeShapeType="1"/>
              </p:cNvSpPr>
              <p:nvPr/>
            </p:nvSpPr>
            <p:spPr bwMode="auto">
              <a:xfrm>
                <a:off x="3650" y="2935"/>
                <a:ext cx="31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6518" name="Line 58"/>
              <p:cNvSpPr>
                <a:spLocks noChangeShapeType="1"/>
              </p:cNvSpPr>
              <p:nvPr/>
            </p:nvSpPr>
            <p:spPr bwMode="auto">
              <a:xfrm>
                <a:off x="4869" y="2935"/>
                <a:ext cx="334"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106510" name="Line 59"/>
            <p:cNvSpPr>
              <a:spLocks noChangeShapeType="1"/>
            </p:cNvSpPr>
            <p:nvPr/>
          </p:nvSpPr>
          <p:spPr bwMode="auto">
            <a:xfrm>
              <a:off x="1210" y="3096"/>
              <a:ext cx="7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6511" name="Line 60"/>
            <p:cNvSpPr>
              <a:spLocks noChangeShapeType="1"/>
            </p:cNvSpPr>
            <p:nvPr/>
          </p:nvSpPr>
          <p:spPr bwMode="auto">
            <a:xfrm>
              <a:off x="2156" y="3096"/>
              <a:ext cx="72"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156674" name="Rectangle 2"/>
          <p:cNvSpPr>
            <a:spLocks noGrp="1" noChangeArrowheads="1"/>
          </p:cNvSpPr>
          <p:nvPr>
            <p:ph type="title"/>
          </p:nvPr>
        </p:nvSpPr>
        <p:spPr>
          <a:xfrm>
            <a:off x="685800" y="444500"/>
            <a:ext cx="7772400" cy="927100"/>
          </a:xfrm>
          <a:extLst>
            <a:ext uri="{909E8E84-426E-40DD-AFC4-6F175D3DCCD1}">
              <a14:hiddenFill xmlns:a14="http://schemas.microsoft.com/office/drawing/2010/main">
                <a:solidFill>
                  <a:srgbClr val="2FFF74"/>
                </a:solidFill>
              </a14:hiddenFill>
            </a:ext>
          </a:extLst>
        </p:spPr>
        <p:txBody>
          <a:bodyPr>
            <a:normAutofit/>
          </a:bodyPr>
          <a:lstStyle/>
          <a:p>
            <a:pPr eaLnBrk="1" hangingPunct="1">
              <a:defRPr/>
            </a:pPr>
            <a:r>
              <a:rPr lang="en-US" sz="4000" dirty="0">
                <a:latin typeface="Times New Roman" panose="02020603050405020304" pitchFamily="18" charset="0"/>
                <a:cs typeface="Times New Roman" panose="02020603050405020304" pitchFamily="18" charset="0"/>
              </a:rPr>
              <a:t>Least Squares Example</a:t>
            </a:r>
          </a:p>
        </p:txBody>
      </p:sp>
      <p:grpSp>
        <p:nvGrpSpPr>
          <p:cNvPr id="106503" name="Group 29"/>
          <p:cNvGrpSpPr>
            <a:grpSpLocks/>
          </p:cNvGrpSpPr>
          <p:nvPr/>
        </p:nvGrpSpPr>
        <p:grpSpPr bwMode="auto">
          <a:xfrm>
            <a:off x="622300" y="2241550"/>
            <a:ext cx="5270500" cy="1866900"/>
            <a:chOff x="392" y="1572"/>
            <a:chExt cx="3320" cy="1176"/>
          </a:xfrm>
        </p:grpSpPr>
        <p:sp>
          <p:nvSpPr>
            <p:cNvPr id="106504" name="Rectangle 30"/>
            <p:cNvSpPr>
              <a:spLocks noChangeArrowheads="1"/>
            </p:cNvSpPr>
            <p:nvPr/>
          </p:nvSpPr>
          <p:spPr bwMode="auto">
            <a:xfrm>
              <a:off x="392" y="1572"/>
              <a:ext cx="3320" cy="1176"/>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00000"/>
                </a:lnSpc>
                <a:spcAft>
                  <a:spcPct val="0"/>
                </a:spcAft>
                <a:buFontTx/>
                <a:buNone/>
              </a:pPr>
              <a:endParaRPr lang="tr-TR" altLang="en-US" sz="2400" b="0"/>
            </a:p>
          </p:txBody>
        </p:sp>
        <p:grpSp>
          <p:nvGrpSpPr>
            <p:cNvPr id="106505" name="Group 31"/>
            <p:cNvGrpSpPr>
              <a:grpSpLocks/>
            </p:cNvGrpSpPr>
            <p:nvPr/>
          </p:nvGrpSpPr>
          <p:grpSpPr bwMode="auto">
            <a:xfrm>
              <a:off x="694" y="1709"/>
              <a:ext cx="2528" cy="790"/>
              <a:chOff x="606" y="1729"/>
              <a:chExt cx="2528" cy="790"/>
            </a:xfrm>
          </p:grpSpPr>
          <p:sp>
            <p:nvSpPr>
              <p:cNvPr id="106506" name="Rectangle 32"/>
              <p:cNvSpPr>
                <a:spLocks noChangeArrowheads="1"/>
              </p:cNvSpPr>
              <p:nvPr/>
            </p:nvSpPr>
            <p:spPr bwMode="auto">
              <a:xfrm>
                <a:off x="606" y="1729"/>
                <a:ext cx="183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a:t>The trend line is</a:t>
                </a:r>
              </a:p>
            </p:txBody>
          </p:sp>
          <p:sp>
            <p:nvSpPr>
              <p:cNvPr id="106507" name="Rectangle 33"/>
              <p:cNvSpPr>
                <a:spLocks noChangeArrowheads="1"/>
              </p:cNvSpPr>
              <p:nvPr/>
            </p:nvSpPr>
            <p:spPr bwMode="auto">
              <a:xfrm>
                <a:off x="1134" y="2192"/>
                <a:ext cx="2000"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i="1"/>
                  <a:t>y</a:t>
                </a:r>
                <a:r>
                  <a:rPr lang="en-US" altLang="en-US" sz="2800"/>
                  <a:t> = 56.70 + 10.54</a:t>
                </a:r>
                <a:r>
                  <a:rPr lang="en-US" altLang="en-US" sz="2800" i="1"/>
                  <a:t>x</a:t>
                </a:r>
              </a:p>
            </p:txBody>
          </p:sp>
          <p:sp>
            <p:nvSpPr>
              <p:cNvPr id="106508" name="Rectangle 34"/>
              <p:cNvSpPr>
                <a:spLocks noChangeArrowheads="1"/>
              </p:cNvSpPr>
              <p:nvPr/>
            </p:nvSpPr>
            <p:spPr bwMode="auto">
              <a:xfrm>
                <a:off x="1150" y="2136"/>
                <a:ext cx="22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400"/>
                  <a:t>^</a:t>
                </a:r>
              </a:p>
            </p:txBody>
          </p:sp>
        </p:grpSp>
      </p:gr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96054161-4A6B-4E63-8C44-EE703BDA66C5}" type="slidenum">
              <a:rPr lang="en-US" smtClean="0"/>
              <a:t>46</a:t>
            </a:fld>
            <a:endParaRPr lang="en-US"/>
          </a:p>
        </p:txBody>
      </p:sp>
    </p:spTree>
    <p:extLst>
      <p:ext uri="{BB962C8B-B14F-4D97-AF65-F5344CB8AC3E}">
        <p14:creationId xmlns:p14="http://schemas.microsoft.com/office/powerpoint/2010/main" val="2766614892"/>
      </p:ext>
    </p:extLst>
  </p:cSld>
  <p:clrMapOvr>
    <a:masterClrMapping/>
  </p:clrMapOvr>
  <p:transition>
    <p:strips dir="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a:xfrm>
            <a:off x="685800" y="444500"/>
            <a:ext cx="7772400" cy="927100"/>
          </a:xfrm>
          <a:extLst>
            <a:ext uri="{909E8E84-426E-40DD-AFC4-6F175D3DCCD1}">
              <a14:hiddenFill xmlns:a14="http://schemas.microsoft.com/office/drawing/2010/main">
                <a:solidFill>
                  <a:srgbClr val="2FFF74"/>
                </a:solidFill>
              </a14:hiddenFill>
            </a:ext>
          </a:extLst>
        </p:spPr>
        <p:txBody>
          <a:bodyPr>
            <a:normAutofit/>
          </a:bodyPr>
          <a:lstStyle/>
          <a:p>
            <a:pPr eaLnBrk="1" hangingPunct="1">
              <a:defRPr/>
            </a:pPr>
            <a:r>
              <a:rPr lang="en-US" sz="3200" dirty="0">
                <a:latin typeface="Times New Roman" pitchFamily="18" charset="0"/>
                <a:cs typeface="Times New Roman" pitchFamily="18" charset="0"/>
              </a:rPr>
              <a:t>Least Squares Example</a:t>
            </a:r>
          </a:p>
        </p:txBody>
      </p:sp>
      <p:sp>
        <p:nvSpPr>
          <p:cNvPr id="158723" name="Freeform 3"/>
          <p:cNvSpPr>
            <a:spLocks/>
          </p:cNvSpPr>
          <p:nvPr/>
        </p:nvSpPr>
        <p:spPr bwMode="auto">
          <a:xfrm>
            <a:off x="1828800" y="2565400"/>
            <a:ext cx="4584700" cy="2171700"/>
          </a:xfrm>
          <a:custGeom>
            <a:avLst/>
            <a:gdLst>
              <a:gd name="T0" fmla="*/ 0 w 2888"/>
              <a:gd name="T1" fmla="*/ 2147483646 h 1368"/>
              <a:gd name="T2" fmla="*/ 2147483646 w 2888"/>
              <a:gd name="T3" fmla="*/ 2147483646 h 1368"/>
              <a:gd name="T4" fmla="*/ 2147483646 w 2888"/>
              <a:gd name="T5" fmla="*/ 2147483646 h 1368"/>
              <a:gd name="T6" fmla="*/ 2147483646 w 2888"/>
              <a:gd name="T7" fmla="*/ 2147483646 h 1368"/>
              <a:gd name="T8" fmla="*/ 2147483646 w 2888"/>
              <a:gd name="T9" fmla="*/ 2147483646 h 1368"/>
              <a:gd name="T10" fmla="*/ 2147483646 w 2888"/>
              <a:gd name="T11" fmla="*/ 0 h 1368"/>
              <a:gd name="T12" fmla="*/ 2147483646 w 2888"/>
              <a:gd name="T13" fmla="*/ 2147483646 h 136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888" h="1368">
                <a:moveTo>
                  <a:pt x="0" y="1368"/>
                </a:moveTo>
                <a:lnTo>
                  <a:pt x="480" y="1280"/>
                </a:lnTo>
                <a:lnTo>
                  <a:pt x="960" y="1248"/>
                </a:lnTo>
                <a:lnTo>
                  <a:pt x="1448" y="1048"/>
                </a:lnTo>
                <a:lnTo>
                  <a:pt x="1928" y="752"/>
                </a:lnTo>
                <a:lnTo>
                  <a:pt x="2408" y="0"/>
                </a:lnTo>
                <a:lnTo>
                  <a:pt x="2888" y="408"/>
                </a:lnTo>
              </a:path>
            </a:pathLst>
          </a:custGeom>
          <a:noFill/>
          <a:ln w="101600">
            <a:solidFill>
              <a:srgbClr val="175097"/>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58724" name="Group 4"/>
          <p:cNvGrpSpPr>
            <a:grpSpLocks/>
          </p:cNvGrpSpPr>
          <p:nvPr/>
        </p:nvGrpSpPr>
        <p:grpSpPr bwMode="auto">
          <a:xfrm>
            <a:off x="1409700" y="2159000"/>
            <a:ext cx="6604000" cy="3162300"/>
            <a:chOff x="888" y="1424"/>
            <a:chExt cx="4160" cy="1992"/>
          </a:xfrm>
        </p:grpSpPr>
        <p:sp>
          <p:nvSpPr>
            <p:cNvPr id="108562" name="Line 5"/>
            <p:cNvSpPr>
              <a:spLocks noChangeShapeType="1"/>
            </p:cNvSpPr>
            <p:nvPr/>
          </p:nvSpPr>
          <p:spPr bwMode="auto">
            <a:xfrm flipH="1">
              <a:off x="888" y="1474"/>
              <a:ext cx="4104" cy="1942"/>
            </a:xfrm>
            <a:prstGeom prst="line">
              <a:avLst/>
            </a:prstGeom>
            <a:noFill/>
            <a:ln w="101600">
              <a:solidFill>
                <a:srgbClr val="3D9A3A"/>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08563" name="Group 6"/>
            <p:cNvGrpSpPr>
              <a:grpSpLocks/>
            </p:cNvGrpSpPr>
            <p:nvPr/>
          </p:nvGrpSpPr>
          <p:grpSpPr bwMode="auto">
            <a:xfrm>
              <a:off x="4456" y="1424"/>
              <a:ext cx="592" cy="336"/>
              <a:chOff x="4456" y="1424"/>
              <a:chExt cx="592" cy="336"/>
            </a:xfrm>
          </p:grpSpPr>
          <p:sp>
            <p:nvSpPr>
              <p:cNvPr id="108564" name="Oval 7"/>
              <p:cNvSpPr>
                <a:spLocks noChangeArrowheads="1"/>
              </p:cNvSpPr>
              <p:nvPr/>
            </p:nvSpPr>
            <p:spPr bwMode="auto">
              <a:xfrm>
                <a:off x="4456" y="1648"/>
                <a:ext cx="112" cy="112"/>
              </a:xfrm>
              <a:prstGeom prst="ellipse">
                <a:avLst/>
              </a:prstGeom>
              <a:solidFill>
                <a:srgbClr val="3D9A3A"/>
              </a:solidFill>
              <a:ln w="9525">
                <a:solidFill>
                  <a:srgbClr val="3D9A3A"/>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00000"/>
                  </a:lnSpc>
                  <a:spcAft>
                    <a:spcPct val="0"/>
                  </a:spcAft>
                  <a:buFontTx/>
                  <a:buNone/>
                </a:pPr>
                <a:endParaRPr lang="tr-TR" altLang="en-US" sz="2400" b="0"/>
              </a:p>
            </p:txBody>
          </p:sp>
          <p:sp>
            <p:nvSpPr>
              <p:cNvPr id="108565" name="Oval 8"/>
              <p:cNvSpPr>
                <a:spLocks noChangeArrowheads="1"/>
              </p:cNvSpPr>
              <p:nvPr/>
            </p:nvSpPr>
            <p:spPr bwMode="auto">
              <a:xfrm>
                <a:off x="4936" y="1424"/>
                <a:ext cx="112" cy="112"/>
              </a:xfrm>
              <a:prstGeom prst="ellipse">
                <a:avLst/>
              </a:prstGeom>
              <a:solidFill>
                <a:srgbClr val="3D9A3A"/>
              </a:solidFill>
              <a:ln w="9525">
                <a:solidFill>
                  <a:srgbClr val="3D9A3A"/>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ctr">
                  <a:lnSpc>
                    <a:spcPct val="100000"/>
                  </a:lnSpc>
                  <a:spcAft>
                    <a:spcPct val="0"/>
                  </a:spcAft>
                  <a:buFontTx/>
                  <a:buNone/>
                </a:pPr>
                <a:endParaRPr lang="tr-TR" altLang="en-US" sz="2400" b="0"/>
              </a:p>
            </p:txBody>
          </p:sp>
        </p:grpSp>
      </p:grpSp>
      <p:grpSp>
        <p:nvGrpSpPr>
          <p:cNvPr id="158729" name="Group 9"/>
          <p:cNvGrpSpPr>
            <a:grpSpLocks/>
          </p:cNvGrpSpPr>
          <p:nvPr/>
        </p:nvGrpSpPr>
        <p:grpSpPr bwMode="auto">
          <a:xfrm>
            <a:off x="552450" y="1663700"/>
            <a:ext cx="7880350" cy="4784725"/>
            <a:chOff x="348" y="1112"/>
            <a:chExt cx="4964" cy="3014"/>
          </a:xfrm>
        </p:grpSpPr>
        <p:grpSp>
          <p:nvGrpSpPr>
            <p:cNvPr id="108556" name="Group 10"/>
            <p:cNvGrpSpPr>
              <a:grpSpLocks/>
            </p:cNvGrpSpPr>
            <p:nvPr/>
          </p:nvGrpSpPr>
          <p:grpSpPr bwMode="auto">
            <a:xfrm>
              <a:off x="500" y="1112"/>
              <a:ext cx="4812" cy="2843"/>
              <a:chOff x="500" y="1112"/>
              <a:chExt cx="4812" cy="2843"/>
            </a:xfrm>
          </p:grpSpPr>
          <p:sp>
            <p:nvSpPr>
              <p:cNvPr id="108559" name="Freeform 11"/>
              <p:cNvSpPr>
                <a:spLocks/>
              </p:cNvSpPr>
              <p:nvPr/>
            </p:nvSpPr>
            <p:spPr bwMode="auto">
              <a:xfrm>
                <a:off x="880" y="1112"/>
                <a:ext cx="4432" cy="2632"/>
              </a:xfrm>
              <a:custGeom>
                <a:avLst/>
                <a:gdLst>
                  <a:gd name="T0" fmla="*/ 0 w 2912"/>
                  <a:gd name="T1" fmla="*/ 0 h 2632"/>
                  <a:gd name="T2" fmla="*/ 0 w 2912"/>
                  <a:gd name="T3" fmla="*/ 2632 h 2632"/>
                  <a:gd name="T4" fmla="*/ 23781 w 2912"/>
                  <a:gd name="T5" fmla="*/ 2632 h 2632"/>
                  <a:gd name="T6" fmla="*/ 0 60000 65536"/>
                  <a:gd name="T7" fmla="*/ 0 60000 65536"/>
                  <a:gd name="T8" fmla="*/ 0 60000 65536"/>
                </a:gdLst>
                <a:ahLst/>
                <a:cxnLst>
                  <a:cxn ang="T6">
                    <a:pos x="T0" y="T1"/>
                  </a:cxn>
                  <a:cxn ang="T7">
                    <a:pos x="T2" y="T3"/>
                  </a:cxn>
                  <a:cxn ang="T8">
                    <a:pos x="T4" y="T5"/>
                  </a:cxn>
                </a:cxnLst>
                <a:rect l="0" t="0" r="r" b="b"/>
                <a:pathLst>
                  <a:path w="2912" h="2632">
                    <a:moveTo>
                      <a:pt x="0" y="0"/>
                    </a:moveTo>
                    <a:lnTo>
                      <a:pt x="0" y="2632"/>
                    </a:lnTo>
                    <a:lnTo>
                      <a:pt x="2912" y="2632"/>
                    </a:lnTo>
                  </a:path>
                </a:pathLst>
              </a:custGeom>
              <a:noFill/>
              <a:ln w="38100">
                <a:solidFill>
                  <a:schemeClr val="tx1"/>
                </a:solidFill>
                <a:round/>
                <a:headEnd type="triangl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8560" name="Rectangle 12"/>
              <p:cNvSpPr>
                <a:spLocks noChangeArrowheads="1"/>
              </p:cNvSpPr>
              <p:nvPr/>
            </p:nvSpPr>
            <p:spPr bwMode="auto">
              <a:xfrm>
                <a:off x="910" y="3551"/>
                <a:ext cx="4300"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tabLst>
                    <a:tab pos="292100" algn="ctr"/>
                    <a:tab pos="1054100" algn="ctr"/>
                    <a:tab pos="1816100" algn="ctr"/>
                    <a:tab pos="2578100" algn="ctr"/>
                    <a:tab pos="3340100" algn="ctr"/>
                    <a:tab pos="4102100" algn="ctr"/>
                    <a:tab pos="4864100" algn="ctr"/>
                    <a:tab pos="5626100" algn="ctr"/>
                    <a:tab pos="6388100" algn="ctr"/>
                  </a:tabLst>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tabLst>
                    <a:tab pos="292100" algn="ctr"/>
                    <a:tab pos="1054100" algn="ctr"/>
                    <a:tab pos="1816100" algn="ctr"/>
                    <a:tab pos="2578100" algn="ctr"/>
                    <a:tab pos="3340100" algn="ctr"/>
                    <a:tab pos="4102100" algn="ctr"/>
                    <a:tab pos="4864100" algn="ctr"/>
                    <a:tab pos="5626100" algn="ctr"/>
                    <a:tab pos="6388100" algn="ctr"/>
                  </a:tabLst>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tabLst>
                    <a:tab pos="292100" algn="ctr"/>
                    <a:tab pos="1054100" algn="ctr"/>
                    <a:tab pos="1816100" algn="ctr"/>
                    <a:tab pos="2578100" algn="ctr"/>
                    <a:tab pos="3340100" algn="ctr"/>
                    <a:tab pos="4102100" algn="ctr"/>
                    <a:tab pos="4864100" algn="ctr"/>
                    <a:tab pos="5626100" algn="ctr"/>
                    <a:tab pos="6388100" algn="ctr"/>
                  </a:tabLst>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tabLst>
                    <a:tab pos="292100" algn="ctr"/>
                    <a:tab pos="1054100" algn="ctr"/>
                    <a:tab pos="1816100" algn="ctr"/>
                    <a:tab pos="2578100" algn="ctr"/>
                    <a:tab pos="3340100" algn="ctr"/>
                    <a:tab pos="4102100" algn="ctr"/>
                    <a:tab pos="4864100" algn="ctr"/>
                    <a:tab pos="5626100" algn="ctr"/>
                    <a:tab pos="6388100" algn="ctr"/>
                  </a:tabLst>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tabLst>
                    <a:tab pos="292100" algn="ctr"/>
                    <a:tab pos="1054100" algn="ctr"/>
                    <a:tab pos="1816100" algn="ctr"/>
                    <a:tab pos="2578100" algn="ctr"/>
                    <a:tab pos="3340100" algn="ctr"/>
                    <a:tab pos="4102100" algn="ctr"/>
                    <a:tab pos="4864100" algn="ctr"/>
                    <a:tab pos="5626100" algn="ctr"/>
                    <a:tab pos="6388100" algn="ctr"/>
                  </a:tabLst>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tabLst>
                    <a:tab pos="292100" algn="ctr"/>
                    <a:tab pos="1054100" algn="ctr"/>
                    <a:tab pos="1816100" algn="ctr"/>
                    <a:tab pos="2578100" algn="ctr"/>
                    <a:tab pos="3340100" algn="ctr"/>
                    <a:tab pos="4102100" algn="ctr"/>
                    <a:tab pos="4864100" algn="ctr"/>
                    <a:tab pos="5626100" algn="ctr"/>
                    <a:tab pos="6388100" algn="ctr"/>
                  </a:tabLst>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tabLst>
                    <a:tab pos="292100" algn="ctr"/>
                    <a:tab pos="1054100" algn="ctr"/>
                    <a:tab pos="1816100" algn="ctr"/>
                    <a:tab pos="2578100" algn="ctr"/>
                    <a:tab pos="3340100" algn="ctr"/>
                    <a:tab pos="4102100" algn="ctr"/>
                    <a:tab pos="4864100" algn="ctr"/>
                    <a:tab pos="5626100" algn="ctr"/>
                    <a:tab pos="6388100" algn="ctr"/>
                  </a:tabLst>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tabLst>
                    <a:tab pos="292100" algn="ctr"/>
                    <a:tab pos="1054100" algn="ctr"/>
                    <a:tab pos="1816100" algn="ctr"/>
                    <a:tab pos="2578100" algn="ctr"/>
                    <a:tab pos="3340100" algn="ctr"/>
                    <a:tab pos="4102100" algn="ctr"/>
                    <a:tab pos="4864100" algn="ctr"/>
                    <a:tab pos="5626100" algn="ctr"/>
                    <a:tab pos="6388100" algn="ctr"/>
                  </a:tabLst>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tabLst>
                    <a:tab pos="292100" algn="ctr"/>
                    <a:tab pos="1054100" algn="ctr"/>
                    <a:tab pos="1816100" algn="ctr"/>
                    <a:tab pos="2578100" algn="ctr"/>
                    <a:tab pos="3340100" algn="ctr"/>
                    <a:tab pos="4102100" algn="ctr"/>
                    <a:tab pos="4864100" algn="ctr"/>
                    <a:tab pos="5626100" algn="ctr"/>
                    <a:tab pos="6388100" algn="ctr"/>
                  </a:tabLst>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1800"/>
                  <a:t>	|	|	|	|	|	|	|	|	|</a:t>
                </a:r>
              </a:p>
              <a:p>
                <a:pPr>
                  <a:lnSpc>
                    <a:spcPct val="100000"/>
                  </a:lnSpc>
                  <a:spcAft>
                    <a:spcPct val="0"/>
                  </a:spcAft>
                  <a:buFontTx/>
                  <a:buNone/>
                </a:pPr>
                <a:r>
                  <a:rPr lang="en-US" altLang="en-US" sz="1800"/>
                  <a:t>200</a:t>
                </a:r>
                <a:r>
                  <a:rPr lang="tr-TR" altLang="en-US" sz="1800"/>
                  <a:t>6</a:t>
                </a:r>
                <a:r>
                  <a:rPr lang="en-US" altLang="en-US" sz="1800"/>
                  <a:t>	200</a:t>
                </a:r>
                <a:r>
                  <a:rPr lang="tr-TR" altLang="en-US" sz="1800"/>
                  <a:t>7</a:t>
                </a:r>
                <a:r>
                  <a:rPr lang="en-US" altLang="en-US" sz="1800"/>
                  <a:t>	200</a:t>
                </a:r>
                <a:r>
                  <a:rPr lang="tr-TR" altLang="en-US" sz="1800"/>
                  <a:t>8</a:t>
                </a:r>
                <a:r>
                  <a:rPr lang="en-US" altLang="en-US" sz="1800"/>
                  <a:t>	200</a:t>
                </a:r>
                <a:r>
                  <a:rPr lang="tr-TR" altLang="en-US" sz="1800"/>
                  <a:t>9</a:t>
                </a:r>
                <a:r>
                  <a:rPr lang="en-US" altLang="en-US" sz="1800"/>
                  <a:t>	20</a:t>
                </a:r>
                <a:r>
                  <a:rPr lang="tr-TR" altLang="en-US" sz="1800"/>
                  <a:t>10</a:t>
                </a:r>
                <a:r>
                  <a:rPr lang="en-US" altLang="en-US" sz="1800"/>
                  <a:t>	20</a:t>
                </a:r>
                <a:r>
                  <a:rPr lang="tr-TR" altLang="en-US" sz="1800"/>
                  <a:t>11</a:t>
                </a:r>
                <a:r>
                  <a:rPr lang="en-US" altLang="en-US" sz="1800"/>
                  <a:t>	20</a:t>
                </a:r>
                <a:r>
                  <a:rPr lang="tr-TR" altLang="en-US" sz="1800"/>
                  <a:t>12</a:t>
                </a:r>
                <a:r>
                  <a:rPr lang="en-US" altLang="en-US" sz="1800"/>
                  <a:t>	20</a:t>
                </a:r>
                <a:r>
                  <a:rPr lang="tr-TR" altLang="en-US" sz="1800"/>
                  <a:t>13</a:t>
                </a:r>
                <a:r>
                  <a:rPr lang="en-US" altLang="en-US" sz="1800"/>
                  <a:t>	20</a:t>
                </a:r>
                <a:r>
                  <a:rPr lang="tr-TR" altLang="en-US" sz="1800"/>
                  <a:t>14</a:t>
                </a:r>
                <a:endParaRPr lang="en-US" altLang="en-US" sz="1800"/>
              </a:p>
            </p:txBody>
          </p:sp>
          <p:sp>
            <p:nvSpPr>
              <p:cNvPr id="108561" name="Rectangle 13"/>
              <p:cNvSpPr>
                <a:spLocks noChangeArrowheads="1"/>
              </p:cNvSpPr>
              <p:nvPr/>
            </p:nvSpPr>
            <p:spPr bwMode="auto">
              <a:xfrm>
                <a:off x="500" y="1186"/>
                <a:ext cx="516" cy="2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gn="r">
                  <a:lnSpc>
                    <a:spcPct val="115000"/>
                  </a:lnSpc>
                  <a:spcAft>
                    <a:spcPct val="0"/>
                  </a:spcAft>
                  <a:buFontTx/>
                  <a:buNone/>
                </a:pPr>
                <a:r>
                  <a:rPr lang="en-US" altLang="en-US" sz="1800"/>
                  <a:t>160  –</a:t>
                </a:r>
              </a:p>
              <a:p>
                <a:pPr algn="r">
                  <a:lnSpc>
                    <a:spcPct val="115000"/>
                  </a:lnSpc>
                  <a:spcAft>
                    <a:spcPct val="0"/>
                  </a:spcAft>
                  <a:buFontTx/>
                  <a:buNone/>
                </a:pPr>
                <a:r>
                  <a:rPr lang="en-US" altLang="en-US" sz="1800"/>
                  <a:t>150  –</a:t>
                </a:r>
              </a:p>
              <a:p>
                <a:pPr algn="r">
                  <a:lnSpc>
                    <a:spcPct val="115000"/>
                  </a:lnSpc>
                  <a:spcAft>
                    <a:spcPct val="0"/>
                  </a:spcAft>
                  <a:buFontTx/>
                  <a:buNone/>
                </a:pPr>
                <a:r>
                  <a:rPr lang="en-US" altLang="en-US" sz="1800"/>
                  <a:t>140  –</a:t>
                </a:r>
              </a:p>
              <a:p>
                <a:pPr algn="r">
                  <a:lnSpc>
                    <a:spcPct val="115000"/>
                  </a:lnSpc>
                  <a:spcAft>
                    <a:spcPct val="0"/>
                  </a:spcAft>
                  <a:buFontTx/>
                  <a:buNone/>
                </a:pPr>
                <a:r>
                  <a:rPr lang="en-US" altLang="en-US" sz="1800"/>
                  <a:t>130  –</a:t>
                </a:r>
              </a:p>
              <a:p>
                <a:pPr algn="r">
                  <a:lnSpc>
                    <a:spcPct val="115000"/>
                  </a:lnSpc>
                  <a:spcAft>
                    <a:spcPct val="0"/>
                  </a:spcAft>
                  <a:buFontTx/>
                  <a:buNone/>
                </a:pPr>
                <a:r>
                  <a:rPr lang="en-US" altLang="en-US" sz="1800"/>
                  <a:t>120  –</a:t>
                </a:r>
              </a:p>
              <a:p>
                <a:pPr algn="r">
                  <a:lnSpc>
                    <a:spcPct val="115000"/>
                  </a:lnSpc>
                  <a:spcAft>
                    <a:spcPct val="0"/>
                  </a:spcAft>
                  <a:buFontTx/>
                  <a:buNone/>
                </a:pPr>
                <a:r>
                  <a:rPr lang="en-US" altLang="en-US" sz="1800"/>
                  <a:t>110  –</a:t>
                </a:r>
              </a:p>
              <a:p>
                <a:pPr algn="r">
                  <a:lnSpc>
                    <a:spcPct val="115000"/>
                  </a:lnSpc>
                  <a:spcAft>
                    <a:spcPct val="0"/>
                  </a:spcAft>
                  <a:buFontTx/>
                  <a:buNone/>
                </a:pPr>
                <a:r>
                  <a:rPr lang="en-US" altLang="en-US" sz="1800"/>
                  <a:t>100  –</a:t>
                </a:r>
              </a:p>
              <a:p>
                <a:pPr algn="r">
                  <a:lnSpc>
                    <a:spcPct val="115000"/>
                  </a:lnSpc>
                  <a:spcAft>
                    <a:spcPct val="0"/>
                  </a:spcAft>
                  <a:buFontTx/>
                  <a:buNone/>
                </a:pPr>
                <a:r>
                  <a:rPr lang="en-US" altLang="en-US" sz="1800"/>
                  <a:t>90  –</a:t>
                </a:r>
              </a:p>
              <a:p>
                <a:pPr algn="r">
                  <a:lnSpc>
                    <a:spcPct val="115000"/>
                  </a:lnSpc>
                  <a:spcAft>
                    <a:spcPct val="0"/>
                  </a:spcAft>
                  <a:buFontTx/>
                  <a:buNone/>
                </a:pPr>
                <a:r>
                  <a:rPr lang="en-US" altLang="en-US" sz="1800"/>
                  <a:t>80  –</a:t>
                </a:r>
              </a:p>
              <a:p>
                <a:pPr algn="r">
                  <a:lnSpc>
                    <a:spcPct val="115000"/>
                  </a:lnSpc>
                  <a:spcAft>
                    <a:spcPct val="0"/>
                  </a:spcAft>
                  <a:buFontTx/>
                  <a:buNone/>
                </a:pPr>
                <a:r>
                  <a:rPr lang="en-US" altLang="en-US" sz="1800"/>
                  <a:t>70  –</a:t>
                </a:r>
              </a:p>
              <a:p>
                <a:pPr algn="r">
                  <a:lnSpc>
                    <a:spcPct val="115000"/>
                  </a:lnSpc>
                  <a:spcAft>
                    <a:spcPct val="0"/>
                  </a:spcAft>
                  <a:buFontTx/>
                  <a:buNone/>
                </a:pPr>
                <a:r>
                  <a:rPr lang="en-US" altLang="en-US" sz="1800"/>
                  <a:t>60  –</a:t>
                </a:r>
              </a:p>
              <a:p>
                <a:pPr algn="r">
                  <a:lnSpc>
                    <a:spcPct val="115000"/>
                  </a:lnSpc>
                  <a:spcAft>
                    <a:spcPct val="0"/>
                  </a:spcAft>
                  <a:buFontTx/>
                  <a:buNone/>
                </a:pPr>
                <a:r>
                  <a:rPr lang="en-US" altLang="en-US" sz="1800"/>
                  <a:t>50  –</a:t>
                </a:r>
              </a:p>
            </p:txBody>
          </p:sp>
        </p:grpSp>
        <p:sp>
          <p:nvSpPr>
            <p:cNvPr id="108557" name="Rectangle 14"/>
            <p:cNvSpPr>
              <a:spLocks noChangeArrowheads="1"/>
            </p:cNvSpPr>
            <p:nvPr/>
          </p:nvSpPr>
          <p:spPr bwMode="auto">
            <a:xfrm>
              <a:off x="2856" y="3895"/>
              <a:ext cx="42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1800"/>
                <a:t>Year</a:t>
              </a:r>
            </a:p>
          </p:txBody>
        </p:sp>
        <p:sp>
          <p:nvSpPr>
            <p:cNvPr id="108558" name="Rectangle 15"/>
            <p:cNvSpPr>
              <a:spLocks noChangeArrowheads="1"/>
            </p:cNvSpPr>
            <p:nvPr/>
          </p:nvSpPr>
          <p:spPr bwMode="auto">
            <a:xfrm rot="-5400000">
              <a:off x="-106" y="2168"/>
              <a:ext cx="114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1800" dirty="0"/>
                <a:t>Power demand</a:t>
              </a:r>
            </a:p>
          </p:txBody>
        </p:sp>
      </p:grpSp>
      <p:grpSp>
        <p:nvGrpSpPr>
          <p:cNvPr id="158736" name="Group 16"/>
          <p:cNvGrpSpPr>
            <a:grpSpLocks/>
          </p:cNvGrpSpPr>
          <p:nvPr/>
        </p:nvGrpSpPr>
        <p:grpSpPr bwMode="auto">
          <a:xfrm>
            <a:off x="3908425" y="1576388"/>
            <a:ext cx="3419475" cy="823912"/>
            <a:chOff x="2462" y="1057"/>
            <a:chExt cx="2154" cy="519"/>
          </a:xfrm>
        </p:grpSpPr>
        <p:grpSp>
          <p:nvGrpSpPr>
            <p:cNvPr id="108552" name="Group 17"/>
            <p:cNvGrpSpPr>
              <a:grpSpLocks/>
            </p:cNvGrpSpPr>
            <p:nvPr/>
          </p:nvGrpSpPr>
          <p:grpSpPr bwMode="auto">
            <a:xfrm>
              <a:off x="2462" y="1057"/>
              <a:ext cx="1728" cy="518"/>
              <a:chOff x="1518" y="1185"/>
              <a:chExt cx="1728" cy="518"/>
            </a:xfrm>
          </p:grpSpPr>
          <p:sp>
            <p:nvSpPr>
              <p:cNvPr id="108554" name="Rectangle 18"/>
              <p:cNvSpPr>
                <a:spLocks noChangeArrowheads="1"/>
              </p:cNvSpPr>
              <p:nvPr/>
            </p:nvSpPr>
            <p:spPr bwMode="auto">
              <a:xfrm>
                <a:off x="1518" y="1185"/>
                <a:ext cx="1728" cy="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400"/>
                  <a:t>Trend line,</a:t>
                </a:r>
              </a:p>
              <a:p>
                <a:pPr>
                  <a:lnSpc>
                    <a:spcPct val="100000"/>
                  </a:lnSpc>
                  <a:spcAft>
                    <a:spcPct val="0"/>
                  </a:spcAft>
                  <a:buFontTx/>
                  <a:buNone/>
                </a:pPr>
                <a:r>
                  <a:rPr lang="en-US" altLang="en-US" sz="2400" i="1"/>
                  <a:t>y</a:t>
                </a:r>
                <a:r>
                  <a:rPr lang="en-US" altLang="en-US" sz="2400"/>
                  <a:t> = 56.70 + 10.54</a:t>
                </a:r>
                <a:r>
                  <a:rPr lang="en-US" altLang="en-US" sz="2400" i="1"/>
                  <a:t>x</a:t>
                </a:r>
              </a:p>
            </p:txBody>
          </p:sp>
          <p:sp>
            <p:nvSpPr>
              <p:cNvPr id="108555" name="Rectangle 19"/>
              <p:cNvSpPr>
                <a:spLocks noChangeArrowheads="1"/>
              </p:cNvSpPr>
              <p:nvPr/>
            </p:nvSpPr>
            <p:spPr bwMode="auto">
              <a:xfrm>
                <a:off x="1534" y="1375"/>
                <a:ext cx="209"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000"/>
                  <a:t>^</a:t>
                </a:r>
              </a:p>
            </p:txBody>
          </p:sp>
        </p:grpSp>
        <p:sp>
          <p:nvSpPr>
            <p:cNvPr id="108553" name="Line 20"/>
            <p:cNvSpPr>
              <a:spLocks noChangeShapeType="1"/>
            </p:cNvSpPr>
            <p:nvPr/>
          </p:nvSpPr>
          <p:spPr bwMode="auto">
            <a:xfrm>
              <a:off x="4168" y="1472"/>
              <a:ext cx="448" cy="104"/>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96054161-4A6B-4E63-8C44-EE703BDA66C5}" type="slidenum">
              <a:rPr lang="en-US" smtClean="0"/>
              <a:t>47</a:t>
            </a:fld>
            <a:endParaRPr lang="en-US"/>
          </a:p>
        </p:txBody>
      </p:sp>
    </p:spTree>
    <p:extLst>
      <p:ext uri="{BB962C8B-B14F-4D97-AF65-F5344CB8AC3E}">
        <p14:creationId xmlns:p14="http://schemas.microsoft.com/office/powerpoint/2010/main" val="648125770"/>
      </p:ext>
    </p:extLst>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1000"/>
                                  </p:stCondLst>
                                  <p:childTnLst>
                                    <p:set>
                                      <p:cBhvr>
                                        <p:cTn id="6" dur="1" fill="hold">
                                          <p:stCondLst>
                                            <p:cond delay="0"/>
                                          </p:stCondLst>
                                        </p:cTn>
                                        <p:tgtEl>
                                          <p:spTgt spid="158729"/>
                                        </p:tgtEl>
                                        <p:attrNameLst>
                                          <p:attrName>style.visibility</p:attrName>
                                        </p:attrNameLst>
                                      </p:cBhvr>
                                      <p:to>
                                        <p:strVal val="visible"/>
                                      </p:to>
                                    </p:set>
                                    <p:animEffect transition="in" filter="wipe(left)">
                                      <p:cBhvr>
                                        <p:cTn id="7" dur="500"/>
                                        <p:tgtEl>
                                          <p:spTgt spid="158729"/>
                                        </p:tgtEl>
                                      </p:cBhvr>
                                    </p:animEffect>
                                  </p:childTnLst>
                                </p:cTn>
                              </p:par>
                            </p:childTnLst>
                          </p:cTn>
                        </p:par>
                        <p:par>
                          <p:cTn id="8" fill="hold" nodeType="afterGroup">
                            <p:stCondLst>
                              <p:cond delay="1500"/>
                            </p:stCondLst>
                            <p:childTnLst>
                              <p:par>
                                <p:cTn id="9" presetID="22" presetClass="entr" presetSubtype="8" fill="hold" grpId="0" nodeType="afterEffect">
                                  <p:stCondLst>
                                    <p:cond delay="1000"/>
                                  </p:stCondLst>
                                  <p:childTnLst>
                                    <p:set>
                                      <p:cBhvr>
                                        <p:cTn id="10" dur="1" fill="hold">
                                          <p:stCondLst>
                                            <p:cond delay="0"/>
                                          </p:stCondLst>
                                        </p:cTn>
                                        <p:tgtEl>
                                          <p:spTgt spid="158723"/>
                                        </p:tgtEl>
                                        <p:attrNameLst>
                                          <p:attrName>style.visibility</p:attrName>
                                        </p:attrNameLst>
                                      </p:cBhvr>
                                      <p:to>
                                        <p:strVal val="visible"/>
                                      </p:to>
                                    </p:set>
                                    <p:animEffect transition="in" filter="wipe(left)">
                                      <p:cBhvr>
                                        <p:cTn id="11" dur="500"/>
                                        <p:tgtEl>
                                          <p:spTgt spid="158723"/>
                                        </p:tgtEl>
                                      </p:cBhvr>
                                    </p:animEffect>
                                  </p:childTnLst>
                                </p:cTn>
                              </p:par>
                            </p:childTnLst>
                          </p:cTn>
                        </p:par>
                        <p:par>
                          <p:cTn id="12" fill="hold" nodeType="afterGroup">
                            <p:stCondLst>
                              <p:cond delay="3000"/>
                            </p:stCondLst>
                            <p:childTnLst>
                              <p:par>
                                <p:cTn id="13" presetID="22" presetClass="entr" presetSubtype="8" fill="hold" nodeType="afterEffect">
                                  <p:stCondLst>
                                    <p:cond delay="1000"/>
                                  </p:stCondLst>
                                  <p:childTnLst>
                                    <p:set>
                                      <p:cBhvr>
                                        <p:cTn id="14" dur="1" fill="hold">
                                          <p:stCondLst>
                                            <p:cond delay="0"/>
                                          </p:stCondLst>
                                        </p:cTn>
                                        <p:tgtEl>
                                          <p:spTgt spid="158724"/>
                                        </p:tgtEl>
                                        <p:attrNameLst>
                                          <p:attrName>style.visibility</p:attrName>
                                        </p:attrNameLst>
                                      </p:cBhvr>
                                      <p:to>
                                        <p:strVal val="visible"/>
                                      </p:to>
                                    </p:set>
                                    <p:animEffect transition="in" filter="wipe(left)">
                                      <p:cBhvr>
                                        <p:cTn id="15" dur="500"/>
                                        <p:tgtEl>
                                          <p:spTgt spid="158724"/>
                                        </p:tgtEl>
                                      </p:cBhvr>
                                    </p:animEffect>
                                  </p:childTnLst>
                                </p:cTn>
                              </p:par>
                            </p:childTnLst>
                          </p:cTn>
                        </p:par>
                        <p:par>
                          <p:cTn id="16" fill="hold" nodeType="afterGroup">
                            <p:stCondLst>
                              <p:cond delay="4500"/>
                            </p:stCondLst>
                            <p:childTnLst>
                              <p:par>
                                <p:cTn id="17" presetID="22" presetClass="entr" presetSubtype="8" fill="hold" nodeType="afterEffect">
                                  <p:stCondLst>
                                    <p:cond delay="1000"/>
                                  </p:stCondLst>
                                  <p:childTnLst>
                                    <p:set>
                                      <p:cBhvr>
                                        <p:cTn id="18" dur="1" fill="hold">
                                          <p:stCondLst>
                                            <p:cond delay="0"/>
                                          </p:stCondLst>
                                        </p:cTn>
                                        <p:tgtEl>
                                          <p:spTgt spid="158736"/>
                                        </p:tgtEl>
                                        <p:attrNameLst>
                                          <p:attrName>style.visibility</p:attrName>
                                        </p:attrNameLst>
                                      </p:cBhvr>
                                      <p:to>
                                        <p:strVal val="visible"/>
                                      </p:to>
                                    </p:set>
                                    <p:animEffect transition="in" filter="wipe(left)">
                                      <p:cBhvr>
                                        <p:cTn id="19" dur="500"/>
                                        <p:tgtEl>
                                          <p:spTgt spid="1587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72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762000" y="609600"/>
            <a:ext cx="7696200" cy="533400"/>
          </a:xfrm>
          <a:extLst>
            <a:ext uri="{909E8E84-426E-40DD-AFC4-6F175D3DCCD1}">
              <a14:hiddenFill xmlns:a14="http://schemas.microsoft.com/office/drawing/2010/main">
                <a:solidFill>
                  <a:srgbClr val="2FFF74"/>
                </a:solidFill>
              </a14:hiddenFill>
            </a:ext>
          </a:extLst>
        </p:spPr>
        <p:txBody>
          <a:bodyPr>
            <a:normAutofit fontScale="90000"/>
          </a:bodyPr>
          <a:lstStyle/>
          <a:p>
            <a:pPr eaLnBrk="1" hangingPunct="1">
              <a:defRPr/>
            </a:pPr>
            <a:r>
              <a:rPr lang="en-US" sz="3200" dirty="0">
                <a:latin typeface="Times New Roman" panose="02020603050405020304" pitchFamily="18" charset="0"/>
                <a:cs typeface="Times New Roman" panose="02020603050405020304" pitchFamily="18" charset="0"/>
              </a:rPr>
              <a:t>Multiple Regression Analysis</a:t>
            </a:r>
          </a:p>
        </p:txBody>
      </p:sp>
      <p:sp>
        <p:nvSpPr>
          <p:cNvPr id="193539" name="Rectangle 3"/>
          <p:cNvSpPr>
            <a:spLocks noChangeArrowheads="1"/>
          </p:cNvSpPr>
          <p:nvPr/>
        </p:nvSpPr>
        <p:spPr bwMode="auto">
          <a:xfrm>
            <a:off x="76200" y="1216175"/>
            <a:ext cx="7827963" cy="424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marL="342900" indent="-342900" algn="ctr">
              <a:spcAft>
                <a:spcPct val="0"/>
              </a:spcAft>
              <a:buFont typeface="Wingdings" pitchFamily="2" charset="2"/>
              <a:buChar char="§"/>
            </a:pPr>
            <a:r>
              <a:rPr lang="en-US" altLang="en-US" sz="2400" b="0" dirty="0" smtClean="0">
                <a:latin typeface="Times New Roman" pitchFamily="18" charset="0"/>
                <a:cs typeface="Times New Roman" pitchFamily="18" charset="0"/>
              </a:rPr>
              <a:t>If Demand Y is depends on two or more parameters[5] </a:t>
            </a:r>
            <a:endParaRPr lang="en-US" altLang="en-US" sz="2400" b="0" dirty="0">
              <a:latin typeface="Times New Roman" pitchFamily="18" charset="0"/>
              <a:cs typeface="Times New Roman" pitchFamily="18" charset="0"/>
            </a:endParaRPr>
          </a:p>
        </p:txBody>
      </p:sp>
      <p:grpSp>
        <p:nvGrpSpPr>
          <p:cNvPr id="193540" name="Group 4"/>
          <p:cNvGrpSpPr>
            <a:grpSpLocks/>
          </p:cNvGrpSpPr>
          <p:nvPr/>
        </p:nvGrpSpPr>
        <p:grpSpPr bwMode="auto">
          <a:xfrm>
            <a:off x="1371600" y="2286003"/>
            <a:ext cx="3313112" cy="627063"/>
            <a:chOff x="2191" y="2961"/>
            <a:chExt cx="2087" cy="395"/>
          </a:xfrm>
        </p:grpSpPr>
        <p:sp>
          <p:nvSpPr>
            <p:cNvPr id="143367" name="Rectangle 5"/>
            <p:cNvSpPr>
              <a:spLocks noChangeArrowheads="1"/>
            </p:cNvSpPr>
            <p:nvPr/>
          </p:nvSpPr>
          <p:spPr bwMode="auto">
            <a:xfrm>
              <a:off x="2191" y="3026"/>
              <a:ext cx="2087" cy="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b="0" i="1" dirty="0">
                  <a:latin typeface="Times New Roman" pitchFamily="18" charset="0"/>
                  <a:cs typeface="Times New Roman" pitchFamily="18" charset="0"/>
                </a:rPr>
                <a:t>y </a:t>
              </a:r>
              <a:r>
                <a:rPr lang="en-US" altLang="en-US" sz="2800" b="0" dirty="0">
                  <a:latin typeface="Times New Roman" pitchFamily="18" charset="0"/>
                  <a:cs typeface="Times New Roman" pitchFamily="18" charset="0"/>
                </a:rPr>
                <a:t>= </a:t>
              </a:r>
              <a:r>
                <a:rPr lang="en-US" altLang="en-US" sz="2800" b="0" i="1" dirty="0">
                  <a:latin typeface="Times New Roman" pitchFamily="18" charset="0"/>
                  <a:cs typeface="Times New Roman" pitchFamily="18" charset="0"/>
                </a:rPr>
                <a:t>a </a:t>
              </a:r>
              <a:r>
                <a:rPr lang="en-US" altLang="en-US" sz="2800" b="0" dirty="0">
                  <a:latin typeface="Times New Roman" pitchFamily="18" charset="0"/>
                  <a:cs typeface="Times New Roman" pitchFamily="18" charset="0"/>
                </a:rPr>
                <a:t>+ </a:t>
              </a:r>
              <a:r>
                <a:rPr lang="en-US" altLang="en-US" sz="2800" b="0" i="1" dirty="0">
                  <a:latin typeface="Times New Roman" pitchFamily="18" charset="0"/>
                  <a:cs typeface="Times New Roman" pitchFamily="18" charset="0"/>
                </a:rPr>
                <a:t>b</a:t>
              </a:r>
              <a:r>
                <a:rPr lang="en-US" altLang="en-US" sz="2800" b="0" baseline="-25000" dirty="0">
                  <a:latin typeface="Times New Roman" pitchFamily="18" charset="0"/>
                  <a:cs typeface="Times New Roman" pitchFamily="18" charset="0"/>
                </a:rPr>
                <a:t>1</a:t>
              </a:r>
              <a:r>
                <a:rPr lang="en-US" altLang="en-US" sz="2800" b="0" i="1" dirty="0">
                  <a:latin typeface="Times New Roman" pitchFamily="18" charset="0"/>
                  <a:cs typeface="Times New Roman" pitchFamily="18" charset="0"/>
                </a:rPr>
                <a:t>x</a:t>
              </a:r>
              <a:r>
                <a:rPr lang="en-US" altLang="en-US" sz="2800" b="0" baseline="-25000" dirty="0">
                  <a:latin typeface="Times New Roman" pitchFamily="18" charset="0"/>
                  <a:cs typeface="Times New Roman" pitchFamily="18" charset="0"/>
                </a:rPr>
                <a:t>1</a:t>
              </a:r>
              <a:r>
                <a:rPr lang="en-US" altLang="en-US" sz="2800" b="0" i="1" dirty="0">
                  <a:latin typeface="Times New Roman" pitchFamily="18" charset="0"/>
                  <a:cs typeface="Times New Roman" pitchFamily="18" charset="0"/>
                </a:rPr>
                <a:t> + b</a:t>
              </a:r>
              <a:r>
                <a:rPr lang="en-US" altLang="en-US" sz="2800" b="0" baseline="-25000" dirty="0">
                  <a:latin typeface="Times New Roman" pitchFamily="18" charset="0"/>
                  <a:cs typeface="Times New Roman" pitchFamily="18" charset="0"/>
                </a:rPr>
                <a:t>2</a:t>
              </a:r>
              <a:r>
                <a:rPr lang="en-US" altLang="en-US" sz="2800" b="0" i="1" dirty="0">
                  <a:latin typeface="Times New Roman" pitchFamily="18" charset="0"/>
                  <a:cs typeface="Times New Roman" pitchFamily="18" charset="0"/>
                </a:rPr>
                <a:t>x</a:t>
              </a:r>
              <a:r>
                <a:rPr lang="en-US" altLang="en-US" sz="2800" b="0" baseline="-25000" dirty="0">
                  <a:latin typeface="Times New Roman" pitchFamily="18" charset="0"/>
                  <a:cs typeface="Times New Roman" pitchFamily="18" charset="0"/>
                </a:rPr>
                <a:t>2</a:t>
              </a:r>
              <a:r>
                <a:rPr lang="en-US" altLang="en-US" sz="2800" b="0" dirty="0">
                  <a:latin typeface="Times New Roman" pitchFamily="18" charset="0"/>
                  <a:cs typeface="Times New Roman" pitchFamily="18" charset="0"/>
                </a:rPr>
                <a:t> …</a:t>
              </a:r>
              <a:endParaRPr lang="en-US" altLang="en-US" sz="2800" b="0" i="1" dirty="0">
                <a:latin typeface="Times New Roman" pitchFamily="18" charset="0"/>
                <a:cs typeface="Times New Roman" pitchFamily="18" charset="0"/>
              </a:endParaRPr>
            </a:p>
          </p:txBody>
        </p:sp>
        <p:sp>
          <p:nvSpPr>
            <p:cNvPr id="143368" name="Rectangle 6"/>
            <p:cNvSpPr>
              <a:spLocks noChangeArrowheads="1"/>
            </p:cNvSpPr>
            <p:nvPr/>
          </p:nvSpPr>
          <p:spPr bwMode="auto">
            <a:xfrm>
              <a:off x="2206" y="2961"/>
              <a:ext cx="24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Aft>
                  <a:spcPct val="40000"/>
                </a:spcAft>
                <a:buChar char="•"/>
                <a:defRPr sz="3200" b="1">
                  <a:solidFill>
                    <a:schemeClr val="tx1"/>
                  </a:solidFill>
                  <a:latin typeface="Arial" panose="020B0604020202020204" pitchFamily="34" charset="0"/>
                  <a:ea typeface="ＭＳ Ｐゴシック" panose="020B0600070205080204" pitchFamily="34" charset="-128"/>
                </a:defRPr>
              </a:lvl1pPr>
              <a:lvl2pPr marL="742950" indent="-285750">
                <a:lnSpc>
                  <a:spcPct val="90000"/>
                </a:lnSpc>
                <a:spcAft>
                  <a:spcPct val="40000"/>
                </a:spcAft>
                <a:buChar char="–"/>
                <a:defRPr sz="2800" b="1">
                  <a:solidFill>
                    <a:schemeClr val="tx1"/>
                  </a:solidFill>
                  <a:latin typeface="Arial" panose="020B0604020202020204" pitchFamily="34" charset="0"/>
                  <a:ea typeface="ＭＳ Ｐゴシック" panose="020B0600070205080204" pitchFamily="34" charset="-128"/>
                </a:defRPr>
              </a:lvl2pPr>
              <a:lvl3pPr marL="1143000" indent="-228600">
                <a:lnSpc>
                  <a:spcPct val="90000"/>
                </a:lnSpc>
                <a:spcAft>
                  <a:spcPct val="40000"/>
                </a:spcAft>
                <a:buChar char="•"/>
                <a:defRPr sz="2400" b="1">
                  <a:solidFill>
                    <a:schemeClr val="tx1"/>
                  </a:solidFill>
                  <a:latin typeface="Arial" panose="020B0604020202020204" pitchFamily="34" charset="0"/>
                  <a:ea typeface="ＭＳ Ｐゴシック" panose="020B0600070205080204" pitchFamily="34" charset="-128"/>
                </a:defRPr>
              </a:lvl3pPr>
              <a:lvl4pPr marL="16002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4pPr>
              <a:lvl5pPr marL="2057400" indent="-228600">
                <a:lnSpc>
                  <a:spcPct val="90000"/>
                </a:lnSpc>
                <a:spcAft>
                  <a:spcPct val="40000"/>
                </a:spcAft>
                <a:buChar char="»"/>
                <a:defRPr sz="20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lnSpc>
                  <a:spcPct val="90000"/>
                </a:lnSpc>
                <a:spcBef>
                  <a:spcPct val="0"/>
                </a:spcBef>
                <a:spcAft>
                  <a:spcPct val="40000"/>
                </a:spcAft>
                <a:buChar char="»"/>
                <a:defRPr sz="2000" b="1">
                  <a:solidFill>
                    <a:schemeClr val="tx1"/>
                  </a:solidFill>
                  <a:latin typeface="Arial" panose="020B0604020202020204" pitchFamily="34" charset="0"/>
                  <a:ea typeface="ＭＳ Ｐゴシック" panose="020B0600070205080204" pitchFamily="34" charset="-128"/>
                </a:defRPr>
              </a:lvl9pPr>
            </a:lstStyle>
            <a:p>
              <a:pPr>
                <a:lnSpc>
                  <a:spcPct val="100000"/>
                </a:lnSpc>
                <a:spcAft>
                  <a:spcPct val="0"/>
                </a:spcAft>
                <a:buFontTx/>
                <a:buNone/>
              </a:pPr>
              <a:r>
                <a:rPr lang="en-US" altLang="en-US" sz="2800" i="1"/>
                <a:t>^</a:t>
              </a:r>
            </a:p>
          </p:txBody>
        </p:sp>
      </p:grpSp>
      <p:sp>
        <p:nvSpPr>
          <p:cNvPr id="193543" name="Rectangle 7"/>
          <p:cNvSpPr>
            <a:spLocks noChangeArrowheads="1"/>
          </p:cNvSpPr>
          <p:nvPr/>
        </p:nvSpPr>
        <p:spPr bwMode="auto">
          <a:xfrm>
            <a:off x="-66510" y="3629454"/>
            <a:ext cx="8763000" cy="424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342900" indent="-342900" algn="ctr">
              <a:lnSpc>
                <a:spcPct val="90000"/>
              </a:lnSpc>
              <a:buFont typeface="Wingdings" pitchFamily="2" charset="2"/>
              <a:buChar char="§"/>
              <a:defRPr/>
            </a:pPr>
            <a:r>
              <a:rPr lang="en-US" sz="2400" dirty="0" smtClean="0">
                <a:latin typeface="Times New Roman" pitchFamily="18" charset="0"/>
                <a:ea typeface="ＭＳ Ｐゴシック" charset="-128"/>
                <a:cs typeface="Times New Roman" pitchFamily="18" charset="0"/>
              </a:rPr>
              <a:t>It is very complex and needs soft computing techniques </a:t>
            </a:r>
            <a:endParaRPr lang="en-US" sz="2400" dirty="0">
              <a:latin typeface="Times New Roman" pitchFamily="18" charset="0"/>
              <a:ea typeface="ＭＳ Ｐゴシック" charset="-128"/>
              <a:cs typeface="Times New Roman" pitchFamily="18"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96054161-4A6B-4E63-8C44-EE703BDA66C5}" type="slidenum">
              <a:rPr lang="en-US" smtClean="0"/>
              <a:t>48</a:t>
            </a:fld>
            <a:endParaRPr lang="en-US"/>
          </a:p>
        </p:txBody>
      </p:sp>
    </p:spTree>
    <p:extLst>
      <p:ext uri="{BB962C8B-B14F-4D97-AF65-F5344CB8AC3E}">
        <p14:creationId xmlns:p14="http://schemas.microsoft.com/office/powerpoint/2010/main" val="2867468196"/>
      </p:ext>
    </p:extLst>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193539"/>
                                        </p:tgtEl>
                                        <p:attrNameLst>
                                          <p:attrName>style.visibility</p:attrName>
                                        </p:attrNameLst>
                                      </p:cBhvr>
                                      <p:to>
                                        <p:strVal val="visible"/>
                                      </p:to>
                                    </p:set>
                                    <p:animEffect transition="in" filter="strips(downRight)">
                                      <p:cBhvr>
                                        <p:cTn id="7" dur="500"/>
                                        <p:tgtEl>
                                          <p:spTgt spid="193539"/>
                                        </p:tgtEl>
                                      </p:cBhvr>
                                    </p:animEffect>
                                  </p:childTnLst>
                                </p:cTn>
                              </p:par>
                            </p:childTnLst>
                          </p:cTn>
                        </p:par>
                        <p:par>
                          <p:cTn id="8" fill="hold" nodeType="afterGroup">
                            <p:stCondLst>
                              <p:cond delay="1500"/>
                            </p:stCondLst>
                            <p:childTnLst>
                              <p:par>
                                <p:cTn id="9" presetID="22" presetClass="entr" presetSubtype="8" fill="hold" nodeType="afterEffect">
                                  <p:stCondLst>
                                    <p:cond delay="1000"/>
                                  </p:stCondLst>
                                  <p:childTnLst>
                                    <p:set>
                                      <p:cBhvr>
                                        <p:cTn id="10" dur="1" fill="hold">
                                          <p:stCondLst>
                                            <p:cond delay="0"/>
                                          </p:stCondLst>
                                        </p:cTn>
                                        <p:tgtEl>
                                          <p:spTgt spid="193540"/>
                                        </p:tgtEl>
                                        <p:attrNameLst>
                                          <p:attrName>style.visibility</p:attrName>
                                        </p:attrNameLst>
                                      </p:cBhvr>
                                      <p:to>
                                        <p:strVal val="visible"/>
                                      </p:to>
                                    </p:set>
                                    <p:animEffect transition="in" filter="wipe(left)">
                                      <p:cBhvr>
                                        <p:cTn id="11" dur="500"/>
                                        <p:tgtEl>
                                          <p:spTgt spid="193540"/>
                                        </p:tgtEl>
                                      </p:cBhvr>
                                    </p:animEffect>
                                  </p:childTnLst>
                                </p:cTn>
                              </p:par>
                            </p:childTnLst>
                          </p:cTn>
                        </p:par>
                        <p:par>
                          <p:cTn id="12" fill="hold" nodeType="afterGroup">
                            <p:stCondLst>
                              <p:cond delay="3000"/>
                            </p:stCondLst>
                            <p:childTnLst>
                              <p:par>
                                <p:cTn id="13" presetID="18" presetClass="entr" presetSubtype="6" fill="hold" grpId="0" nodeType="afterEffect">
                                  <p:stCondLst>
                                    <p:cond delay="1000"/>
                                  </p:stCondLst>
                                  <p:childTnLst>
                                    <p:set>
                                      <p:cBhvr>
                                        <p:cTn id="14" dur="1" fill="hold">
                                          <p:stCondLst>
                                            <p:cond delay="0"/>
                                          </p:stCondLst>
                                        </p:cTn>
                                        <p:tgtEl>
                                          <p:spTgt spid="193543"/>
                                        </p:tgtEl>
                                        <p:attrNameLst>
                                          <p:attrName>style.visibility</p:attrName>
                                        </p:attrNameLst>
                                      </p:cBhvr>
                                      <p:to>
                                        <p:strVal val="visible"/>
                                      </p:to>
                                    </p:set>
                                    <p:animEffect transition="in" filter="strips(downRight)">
                                      <p:cBhvr>
                                        <p:cTn id="15" dur="500"/>
                                        <p:tgtEl>
                                          <p:spTgt spid="1935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autoUpdateAnimBg="0"/>
      <p:bldP spid="193543" grpId="0"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1860" y="152400"/>
            <a:ext cx="8001000" cy="411162"/>
          </a:xfrm>
        </p:spPr>
        <p:txBody>
          <a:bodyPr>
            <a:normAutofit fontScale="90000"/>
          </a:bodyPr>
          <a:lstStyle/>
          <a:p>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Econometric </a:t>
            </a:r>
            <a:r>
              <a:rPr lang="en-US" sz="3200" dirty="0" smtClean="0">
                <a:latin typeface="Times New Roman" panose="02020603050405020304" pitchFamily="18" charset="0"/>
                <a:cs typeface="Times New Roman" panose="02020603050405020304" pitchFamily="18" charset="0"/>
              </a:rPr>
              <a:t>forecasting</a:t>
            </a:r>
            <a:endParaRPr lang="en-US" sz="32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685800"/>
            <a:ext cx="9311185" cy="6400800"/>
          </a:xfrm>
        </p:spPr>
        <p:txBody>
          <a:bodyPr>
            <a:normAutofit/>
          </a:bodyPr>
          <a:lstStyle/>
          <a:p>
            <a:pPr>
              <a:lnSpc>
                <a:spcPct val="150000"/>
              </a:lnSpc>
            </a:pPr>
            <a:r>
              <a:rPr lang="en-US" sz="2400" dirty="0">
                <a:latin typeface="Times New Roman" panose="02020603050405020304" pitchFamily="18" charset="0"/>
                <a:cs typeface="Times New Roman" panose="02020603050405020304" pitchFamily="18" charset="0"/>
              </a:rPr>
              <a:t>In this approach, </a:t>
            </a:r>
            <a:r>
              <a:rPr lang="en-US" sz="2400" i="1" dirty="0">
                <a:latin typeface="Times New Roman" panose="02020603050405020304" pitchFamily="18" charset="0"/>
                <a:cs typeface="Times New Roman" panose="02020603050405020304" pitchFamily="18" charset="0"/>
              </a:rPr>
              <a:t>initially the relationship between the load and the driving parameters is </a:t>
            </a:r>
            <a:r>
              <a:rPr lang="en-US" sz="2400" dirty="0">
                <a:latin typeface="Times New Roman" panose="02020603050405020304" pitchFamily="18" charset="0"/>
                <a:cs typeface="Times New Roman" panose="02020603050405020304" pitchFamily="18" charset="0"/>
              </a:rPr>
              <a:t>estimated. </a:t>
            </a:r>
          </a:p>
          <a:p>
            <a:pPr>
              <a:lnSpc>
                <a:spcPct val="150000"/>
              </a:lnSpc>
            </a:pPr>
            <a:r>
              <a:rPr lang="en-US" sz="2400" dirty="0">
                <a:latin typeface="Times New Roman" panose="02020603050405020304" pitchFamily="18" charset="0"/>
                <a:cs typeface="Times New Roman" panose="02020603050405020304" pitchFamily="18" charset="0"/>
              </a:rPr>
              <a:t>The relationship may be nonlinear, linear; additive or in the form of multiplication. </a:t>
            </a:r>
          </a:p>
          <a:p>
            <a:pPr>
              <a:lnSpc>
                <a:spcPct val="150000"/>
              </a:lnSpc>
            </a:pPr>
            <a:r>
              <a:rPr lang="en-US" sz="2400" dirty="0">
                <a:latin typeface="Times New Roman" panose="02020603050405020304" pitchFamily="18" charset="0"/>
                <a:cs typeface="Times New Roman" panose="02020603050405020304" pitchFamily="18" charset="0"/>
              </a:rPr>
              <a:t>This relationship is established based on available historical data.</a:t>
            </a:r>
          </a:p>
          <a:p>
            <a:pPr>
              <a:lnSpc>
                <a:spcPct val="150000"/>
              </a:lnSpc>
            </a:pPr>
            <a:r>
              <a:rPr lang="en-US" sz="2400" dirty="0">
                <a:latin typeface="Times New Roman" panose="02020603050405020304" pitchFamily="18" charset="0"/>
                <a:cs typeface="Times New Roman" panose="02020603050405020304" pitchFamily="18" charset="0"/>
              </a:rPr>
              <a:t> Various driving parameters may be checked to find the ones that have the dominant effects.</a:t>
            </a:r>
          </a:p>
          <a:p>
            <a:pPr algn="just">
              <a:lnSpc>
                <a:spcPct val="150000"/>
              </a:lnSpc>
            </a:pPr>
            <a:r>
              <a:rPr lang="en-US" sz="2400" dirty="0" smtClean="0">
                <a:latin typeface="Times New Roman" panose="02020603050405020304" pitchFamily="18" charset="0"/>
                <a:cs typeface="Times New Roman" panose="02020603050405020304" pitchFamily="18" charset="0"/>
              </a:rPr>
              <a:t>Once </a:t>
            </a:r>
            <a:r>
              <a:rPr lang="en-US" sz="2400" dirty="0">
                <a:latin typeface="Times New Roman" panose="02020603050405020304" pitchFamily="18" charset="0"/>
                <a:cs typeface="Times New Roman" panose="02020603050405020304" pitchFamily="18" charset="0"/>
              </a:rPr>
              <a:t>this relationship is established, the future values of the driving variables (i.e. per capita income, population, electricity price, etc.) should be projected</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96054161-4A6B-4E63-8C44-EE703BDA66C5}" type="slidenum">
              <a:rPr lang="en-US" smtClean="0"/>
              <a:t>49</a:t>
            </a:fld>
            <a:endParaRPr lang="en-US"/>
          </a:p>
        </p:txBody>
      </p:sp>
    </p:spTree>
    <p:extLst>
      <p:ext uri="{BB962C8B-B14F-4D97-AF65-F5344CB8AC3E}">
        <p14:creationId xmlns:p14="http://schemas.microsoft.com/office/powerpoint/2010/main" val="415162923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flipV="1">
            <a:off x="304800" y="304800"/>
            <a:ext cx="8686800" cy="76200"/>
          </a:xfrm>
          <a:prstGeom prst="line">
            <a:avLst/>
          </a:prstGeom>
        </p:spPr>
        <p:style>
          <a:lnRef idx="3">
            <a:schemeClr val="accent1"/>
          </a:lnRef>
          <a:fillRef idx="0">
            <a:schemeClr val="accent1"/>
          </a:fillRef>
          <a:effectRef idx="2">
            <a:schemeClr val="accent1"/>
          </a:effectRef>
          <a:fontRef idx="minor">
            <a:schemeClr val="tx1"/>
          </a:fontRef>
        </p:style>
      </p:cxnSp>
      <p:sp>
        <p:nvSpPr>
          <p:cNvPr id="6" name="Rectangle 1"/>
          <p:cNvSpPr>
            <a:spLocks noChangeArrowheads="1"/>
          </p:cNvSpPr>
          <p:nvPr/>
        </p:nvSpPr>
        <p:spPr bwMode="ltGray">
          <a:xfrm>
            <a:off x="304800" y="609600"/>
            <a:ext cx="8686800" cy="5324535"/>
          </a:xfrm>
          <a:prstGeom prst="rect">
            <a:avLst/>
          </a:prstGeom>
          <a:noFill/>
          <a:ln w="9525">
            <a:noFill/>
            <a:miter lim="800000"/>
            <a:headEnd/>
            <a:tailEnd/>
          </a:ln>
        </p:spPr>
        <p:txBody>
          <a:bodyPr wrap="square" anchor="ctr">
            <a:spAutoFit/>
          </a:bodyPr>
          <a:lstStyle/>
          <a:p>
            <a:pPr algn="just" eaLnBrk="0" hangingPunct="0">
              <a:tabLst>
                <a:tab pos="914400" algn="l"/>
              </a:tabLst>
            </a:pPr>
            <a:r>
              <a:rPr lang="en-AU" sz="2000" dirty="0">
                <a:latin typeface="Times New Roman" panose="02020603050405020304" pitchFamily="18" charset="0"/>
                <a:ea typeface="Calibri" pitchFamily="34" charset="0"/>
                <a:cs typeface="Times New Roman" panose="02020603050405020304" pitchFamily="18" charset="0"/>
              </a:rPr>
              <a:t>Mostly used independent variables include:</a:t>
            </a:r>
            <a:endParaRPr lang="en-US" sz="2000" dirty="0">
              <a:latin typeface="Times New Roman" panose="02020603050405020304" pitchFamily="18" charset="0"/>
              <a:ea typeface="Calibri" pitchFamily="34" charset="0"/>
              <a:cs typeface="Times New Roman" panose="02020603050405020304" pitchFamily="18" charset="0"/>
            </a:endParaRPr>
          </a:p>
          <a:p>
            <a:pPr algn="just" eaLnBrk="0" hangingPunct="0">
              <a:buFontTx/>
              <a:buChar char="•"/>
              <a:tabLst>
                <a:tab pos="914400" algn="l"/>
              </a:tabLst>
            </a:pPr>
            <a:r>
              <a:rPr lang="en-AU" sz="2000" i="1" dirty="0">
                <a:latin typeface="Times New Roman" panose="02020603050405020304" pitchFamily="18" charset="0"/>
                <a:ea typeface="Calibri" pitchFamily="34" charset="0"/>
                <a:cs typeface="Times New Roman" panose="02020603050405020304" pitchFamily="18" charset="0"/>
              </a:rPr>
              <a:t>GDP, Population, Electrified Population, Price and GDP/Cap</a:t>
            </a:r>
            <a:endParaRPr lang="en-US" sz="2000" i="1" dirty="0">
              <a:latin typeface="Times New Roman" panose="02020603050405020304" pitchFamily="18" charset="0"/>
              <a:ea typeface="Calibri" pitchFamily="34" charset="0"/>
              <a:cs typeface="Times New Roman" panose="02020603050405020304" pitchFamily="18" charset="0"/>
            </a:endParaRPr>
          </a:p>
          <a:p>
            <a:pPr algn="just" eaLnBrk="0" hangingPunct="0">
              <a:tabLst>
                <a:tab pos="914400" algn="l"/>
              </a:tabLst>
            </a:pPr>
            <a:r>
              <a:rPr lang="en-AU" sz="2000" i="1" dirty="0">
                <a:latin typeface="Times New Roman" panose="02020603050405020304" pitchFamily="18" charset="0"/>
                <a:ea typeface="Calibri" pitchFamily="34" charset="0"/>
                <a:cs typeface="Times New Roman" panose="02020603050405020304" pitchFamily="18" charset="0"/>
              </a:rPr>
              <a:t>The dependent variables</a:t>
            </a:r>
            <a:endParaRPr lang="en-US" sz="2000" i="1" dirty="0">
              <a:latin typeface="Times New Roman" panose="02020603050405020304" pitchFamily="18" charset="0"/>
              <a:cs typeface="Times New Roman" panose="02020603050405020304" pitchFamily="18" charset="0"/>
            </a:endParaRPr>
          </a:p>
          <a:p>
            <a:pPr algn="just" eaLnBrk="0" hangingPunct="0">
              <a:buFontTx/>
              <a:buChar char="•"/>
              <a:tabLst>
                <a:tab pos="914400" algn="l"/>
              </a:tabLst>
            </a:pPr>
            <a:r>
              <a:rPr lang="en-AU" sz="2000" dirty="0">
                <a:latin typeface="Times New Roman" panose="02020603050405020304" pitchFamily="18" charset="0"/>
                <a:cs typeface="Times New Roman" panose="02020603050405020304" pitchFamily="18" charset="0"/>
              </a:rPr>
              <a:t>Energy demand or Peak demand</a:t>
            </a:r>
            <a:endParaRPr lang="en-US" sz="2000" dirty="0">
              <a:latin typeface="Times New Roman" panose="02020603050405020304" pitchFamily="18" charset="0"/>
              <a:cs typeface="Times New Roman" panose="02020603050405020304" pitchFamily="18" charset="0"/>
            </a:endParaRPr>
          </a:p>
          <a:p>
            <a:pPr algn="just" eaLnBrk="0" hangingPunct="0">
              <a:tabLst>
                <a:tab pos="914400" algn="l"/>
              </a:tabLst>
            </a:pPr>
            <a:r>
              <a:rPr lang="en-AU" sz="2000" dirty="0">
                <a:latin typeface="Times New Roman" panose="02020603050405020304" pitchFamily="18" charset="0"/>
                <a:cs typeface="Times New Roman" panose="02020603050405020304" pitchFamily="18" charset="0"/>
              </a:rPr>
              <a:t>Multiple Regression Equation</a:t>
            </a:r>
            <a:endParaRPr lang="en-US" sz="2000" dirty="0">
              <a:latin typeface="Times New Roman" panose="02020603050405020304" pitchFamily="18" charset="0"/>
              <a:cs typeface="Times New Roman" panose="02020603050405020304" pitchFamily="18" charset="0"/>
            </a:endParaRPr>
          </a:p>
          <a:p>
            <a:pPr algn="just" eaLnBrk="0" hangingPunct="0">
              <a:tabLst>
                <a:tab pos="914400" algn="l"/>
              </a:tabLst>
            </a:pPr>
            <a:r>
              <a:rPr lang="en-AU" sz="2000" dirty="0">
                <a:latin typeface="Times New Roman" panose="02020603050405020304" pitchFamily="18" charset="0"/>
                <a:cs typeface="Times New Roman" panose="02020603050405020304" pitchFamily="18" charset="0"/>
              </a:rPr>
              <a:t>Y=f(x1, x2, x3, x4, x5)</a:t>
            </a:r>
            <a:endParaRPr lang="en-US" sz="2000" dirty="0">
              <a:latin typeface="Times New Roman" panose="02020603050405020304" pitchFamily="18" charset="0"/>
              <a:cs typeface="Times New Roman" panose="02020603050405020304" pitchFamily="18" charset="0"/>
            </a:endParaRPr>
          </a:p>
          <a:p>
            <a:pPr algn="just" eaLnBrk="0" hangingPunct="0">
              <a:tabLst>
                <a:tab pos="914400" algn="l"/>
              </a:tabLst>
            </a:pPr>
            <a:r>
              <a:rPr lang="en-AU" sz="2000" dirty="0">
                <a:latin typeface="Times New Roman" panose="02020603050405020304" pitchFamily="18" charset="0"/>
                <a:cs typeface="Times New Roman" panose="02020603050405020304" pitchFamily="18" charset="0"/>
              </a:rPr>
              <a:t>=</a:t>
            </a:r>
            <a:r>
              <a:rPr lang="en-AU" sz="2000" dirty="0" err="1">
                <a:latin typeface="Times New Roman" panose="02020603050405020304" pitchFamily="18" charset="0"/>
                <a:cs typeface="Times New Roman" panose="02020603050405020304" pitchFamily="18" charset="0"/>
              </a:rPr>
              <a:t>a+b</a:t>
            </a:r>
            <a:r>
              <a:rPr lang="en-AU" sz="2000" dirty="0">
                <a:latin typeface="Times New Roman" panose="02020603050405020304" pitchFamily="18" charset="0"/>
                <a:cs typeface="Times New Roman" panose="02020603050405020304" pitchFamily="18" charset="0"/>
              </a:rPr>
              <a:t>*GDP+C*</a:t>
            </a:r>
            <a:r>
              <a:rPr lang="en-AU" sz="2000" dirty="0" err="1">
                <a:latin typeface="Times New Roman" panose="02020603050405020304" pitchFamily="18" charset="0"/>
                <a:cs typeface="Times New Roman" panose="02020603050405020304" pitchFamily="18" charset="0"/>
              </a:rPr>
              <a:t>pop+d</a:t>
            </a:r>
            <a:r>
              <a:rPr lang="en-AU" sz="2000" dirty="0">
                <a:latin typeface="Times New Roman" panose="02020603050405020304" pitchFamily="18" charset="0"/>
                <a:cs typeface="Times New Roman" panose="02020603050405020304" pitchFamily="18" charset="0"/>
              </a:rPr>
              <a:t>*electrified </a:t>
            </a:r>
            <a:r>
              <a:rPr lang="en-AU" sz="2000" dirty="0" err="1">
                <a:latin typeface="Times New Roman" panose="02020603050405020304" pitchFamily="18" charset="0"/>
                <a:cs typeface="Times New Roman" panose="02020603050405020304" pitchFamily="18" charset="0"/>
              </a:rPr>
              <a:t>Population+e</a:t>
            </a:r>
            <a:r>
              <a:rPr lang="en-AU" sz="2000" dirty="0">
                <a:latin typeface="Times New Roman" panose="02020603050405020304" pitchFamily="18" charset="0"/>
                <a:cs typeface="Times New Roman" panose="02020603050405020304" pitchFamily="18" charset="0"/>
              </a:rPr>
              <a:t>*GDP/</a:t>
            </a:r>
            <a:r>
              <a:rPr lang="en-AU" sz="2000" dirty="0" err="1">
                <a:latin typeface="Times New Roman" panose="02020603050405020304" pitchFamily="18" charset="0"/>
                <a:cs typeface="Times New Roman" panose="02020603050405020304" pitchFamily="18" charset="0"/>
              </a:rPr>
              <a:t>Cap+f</a:t>
            </a:r>
            <a:endParaRPr lang="en-US" sz="2000" dirty="0">
              <a:latin typeface="Times New Roman" panose="02020603050405020304" pitchFamily="18" charset="0"/>
              <a:cs typeface="Times New Roman" panose="02020603050405020304" pitchFamily="18" charset="0"/>
            </a:endParaRPr>
          </a:p>
          <a:p>
            <a:pPr algn="just" eaLnBrk="0" hangingPunct="0">
              <a:tabLst>
                <a:tab pos="914400" algn="l"/>
              </a:tabLst>
            </a:pPr>
            <a:r>
              <a:rPr lang="en-AU" sz="2000" b="1" i="1" dirty="0">
                <a:latin typeface="Times New Roman" panose="02020603050405020304" pitchFamily="18" charset="0"/>
                <a:cs typeface="Times New Roman" panose="02020603050405020304" pitchFamily="18" charset="0"/>
              </a:rPr>
              <a:t>Examples of economic </a:t>
            </a:r>
            <a:r>
              <a:rPr lang="en-AU" sz="2000" dirty="0">
                <a:latin typeface="Times New Roman" panose="02020603050405020304" pitchFamily="18" charset="0"/>
                <a:cs typeface="Times New Roman" panose="02020603050405020304" pitchFamily="18" charset="0"/>
              </a:rPr>
              <a:t>and other variables often used to develop econometric relationships are:</a:t>
            </a:r>
            <a:endParaRPr lang="en-US" sz="2000" dirty="0">
              <a:latin typeface="Times New Roman" panose="02020603050405020304" pitchFamily="18" charset="0"/>
              <a:cs typeface="Times New Roman" panose="02020603050405020304" pitchFamily="18" charset="0"/>
            </a:endParaRPr>
          </a:p>
          <a:p>
            <a:pPr marL="971550" lvl="1" indent="-514350" algn="just" eaLnBrk="0" hangingPunct="0">
              <a:buFont typeface="Arial" pitchFamily="34" charset="0"/>
              <a:buChar char="•"/>
              <a:tabLst>
                <a:tab pos="914400" algn="l"/>
              </a:tabLst>
            </a:pPr>
            <a:r>
              <a:rPr lang="en-AU" sz="2000" dirty="0">
                <a:latin typeface="Times New Roman" panose="02020603050405020304" pitchFamily="18" charset="0"/>
                <a:cs typeface="Times New Roman" panose="02020603050405020304" pitchFamily="18" charset="0"/>
              </a:rPr>
              <a:t>Household income</a:t>
            </a:r>
            <a:endParaRPr lang="en-US" sz="2000" dirty="0">
              <a:latin typeface="Times New Roman" panose="02020603050405020304" pitchFamily="18" charset="0"/>
              <a:cs typeface="Times New Roman" panose="02020603050405020304" pitchFamily="18" charset="0"/>
            </a:endParaRPr>
          </a:p>
          <a:p>
            <a:pPr marL="971550" lvl="1" indent="-514350" algn="just" eaLnBrk="0" hangingPunct="0">
              <a:buFont typeface="Arial" pitchFamily="34" charset="0"/>
              <a:buChar char="•"/>
              <a:tabLst>
                <a:tab pos="914400" algn="l"/>
              </a:tabLst>
            </a:pPr>
            <a:r>
              <a:rPr lang="en-AU" sz="2000" dirty="0">
                <a:latin typeface="Times New Roman" panose="02020603050405020304" pitchFamily="18" charset="0"/>
                <a:cs typeface="Times New Roman" panose="02020603050405020304" pitchFamily="18" charset="0"/>
              </a:rPr>
              <a:t>Electricity prices (by customer group)</a:t>
            </a:r>
            <a:endParaRPr lang="en-US" sz="2000" dirty="0">
              <a:latin typeface="Times New Roman" panose="02020603050405020304" pitchFamily="18" charset="0"/>
              <a:cs typeface="Times New Roman" panose="02020603050405020304" pitchFamily="18" charset="0"/>
            </a:endParaRPr>
          </a:p>
          <a:p>
            <a:pPr marL="971550" lvl="1" indent="-514350" algn="just" eaLnBrk="0" hangingPunct="0">
              <a:buFont typeface="Arial" pitchFamily="34" charset="0"/>
              <a:buChar char="•"/>
              <a:tabLst>
                <a:tab pos="914400" algn="l"/>
              </a:tabLst>
            </a:pPr>
            <a:r>
              <a:rPr lang="en-AU" sz="2000" dirty="0" smtClean="0">
                <a:latin typeface="Times New Roman" panose="02020603050405020304" pitchFamily="18" charset="0"/>
                <a:cs typeface="Times New Roman" panose="02020603050405020304" pitchFamily="18" charset="0"/>
              </a:rPr>
              <a:t>Labour </a:t>
            </a:r>
            <a:r>
              <a:rPr lang="en-AU" sz="2000" dirty="0">
                <a:latin typeface="Times New Roman" panose="02020603050405020304" pitchFamily="18" charset="0"/>
                <a:cs typeface="Times New Roman" panose="02020603050405020304" pitchFamily="18" charset="0"/>
              </a:rPr>
              <a:t>productivity</a:t>
            </a:r>
            <a:endParaRPr lang="en-US" sz="2000" dirty="0">
              <a:latin typeface="Times New Roman" panose="02020603050405020304" pitchFamily="18" charset="0"/>
              <a:cs typeface="Times New Roman" panose="02020603050405020304" pitchFamily="18" charset="0"/>
            </a:endParaRPr>
          </a:p>
          <a:p>
            <a:pPr marL="971550" lvl="1" indent="-514350" algn="just" eaLnBrk="0" hangingPunct="0">
              <a:buFont typeface="Arial" pitchFamily="34" charset="0"/>
              <a:buChar char="•"/>
              <a:tabLst>
                <a:tab pos="914400" algn="l"/>
              </a:tabLst>
            </a:pPr>
            <a:r>
              <a:rPr lang="en-AU" sz="2000" dirty="0">
                <a:latin typeface="Times New Roman" panose="02020603050405020304" pitchFamily="18" charset="0"/>
                <a:cs typeface="Times New Roman" panose="02020603050405020304" pitchFamily="18" charset="0"/>
              </a:rPr>
              <a:t>Commercial sector output (by sub sector)</a:t>
            </a:r>
            <a:endParaRPr lang="en-US" sz="2000" dirty="0">
              <a:latin typeface="Times New Roman" panose="02020603050405020304" pitchFamily="18" charset="0"/>
              <a:cs typeface="Times New Roman" panose="02020603050405020304" pitchFamily="18" charset="0"/>
            </a:endParaRPr>
          </a:p>
          <a:p>
            <a:pPr marL="971550" lvl="1" indent="-514350" algn="just" eaLnBrk="0" hangingPunct="0">
              <a:buFont typeface="Arial" pitchFamily="34" charset="0"/>
              <a:buChar char="•"/>
              <a:tabLst>
                <a:tab pos="914400" algn="l"/>
              </a:tabLst>
            </a:pPr>
            <a:r>
              <a:rPr lang="en-AU" sz="2000" dirty="0">
                <a:latin typeface="Times New Roman" panose="02020603050405020304" pitchFamily="18" charset="0"/>
                <a:cs typeface="Times New Roman" panose="02020603050405020304" pitchFamily="18" charset="0"/>
              </a:rPr>
              <a:t>Price of other fuels</a:t>
            </a:r>
            <a:endParaRPr lang="en-US" sz="2000" dirty="0">
              <a:latin typeface="Times New Roman" panose="02020603050405020304" pitchFamily="18" charset="0"/>
              <a:cs typeface="Times New Roman" panose="02020603050405020304" pitchFamily="18" charset="0"/>
            </a:endParaRPr>
          </a:p>
          <a:p>
            <a:pPr marL="971550" lvl="1" indent="-514350" algn="just" eaLnBrk="0" hangingPunct="0">
              <a:buFont typeface="Arial" pitchFamily="34" charset="0"/>
              <a:buChar char="•"/>
              <a:tabLst>
                <a:tab pos="914400" algn="l"/>
              </a:tabLst>
            </a:pPr>
            <a:r>
              <a:rPr lang="en-AU" sz="2000" dirty="0">
                <a:latin typeface="Times New Roman" panose="02020603050405020304" pitchFamily="18" charset="0"/>
                <a:cs typeface="Times New Roman" panose="02020603050405020304" pitchFamily="18" charset="0"/>
              </a:rPr>
              <a:t>Use of other fuels (</a:t>
            </a:r>
            <a:r>
              <a:rPr lang="en-AU" sz="2000" dirty="0" err="1">
                <a:latin typeface="Times New Roman" panose="02020603050405020304" pitchFamily="18" charset="0"/>
                <a:cs typeface="Times New Roman" panose="02020603050405020304" pitchFamily="18" charset="0"/>
              </a:rPr>
              <a:t>gas,oil,coal</a:t>
            </a:r>
            <a:r>
              <a:rPr lang="en-AU" sz="2000" dirty="0">
                <a:latin typeface="Times New Roman" panose="02020603050405020304" pitchFamily="18" charset="0"/>
                <a:cs typeface="Times New Roman" panose="02020603050405020304" pitchFamily="18" charset="0"/>
              </a:rPr>
              <a:t>,..etc)</a:t>
            </a:r>
            <a:endParaRPr lang="en-US" sz="2000" dirty="0">
              <a:latin typeface="Times New Roman" panose="02020603050405020304" pitchFamily="18" charset="0"/>
              <a:cs typeface="Times New Roman" panose="02020603050405020304" pitchFamily="18" charset="0"/>
            </a:endParaRPr>
          </a:p>
          <a:p>
            <a:pPr marL="971550" lvl="1" indent="-514350" algn="just" eaLnBrk="0" hangingPunct="0">
              <a:buFont typeface="Arial" pitchFamily="34" charset="0"/>
              <a:buChar char="•"/>
              <a:tabLst>
                <a:tab pos="914400" algn="l"/>
              </a:tabLst>
            </a:pPr>
            <a:r>
              <a:rPr lang="en-AU" sz="2000" dirty="0">
                <a:latin typeface="Times New Roman" panose="02020603050405020304" pitchFamily="18" charset="0"/>
                <a:cs typeface="Times New Roman" panose="02020603050405020304" pitchFamily="18" charset="0"/>
              </a:rPr>
              <a:t>Employment (by sector and </a:t>
            </a:r>
            <a:r>
              <a:rPr lang="en-AU" sz="2000" dirty="0" err="1">
                <a:latin typeface="Times New Roman" panose="02020603050405020304" pitchFamily="18" charset="0"/>
                <a:cs typeface="Times New Roman" panose="02020603050405020304" pitchFamily="18" charset="0"/>
              </a:rPr>
              <a:t>subsector</a:t>
            </a:r>
            <a:r>
              <a:rPr lang="en-AU" sz="2000" dirty="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pPr marL="971550" lvl="1" indent="-514350" algn="just" eaLnBrk="0" hangingPunct="0">
              <a:buFont typeface="Arial" pitchFamily="34" charset="0"/>
              <a:buChar char="•"/>
              <a:tabLst>
                <a:tab pos="914400" algn="l"/>
              </a:tabLst>
            </a:pPr>
            <a:r>
              <a:rPr lang="en-AU" sz="2000" dirty="0">
                <a:latin typeface="Times New Roman" panose="02020603050405020304" pitchFamily="18" charset="0"/>
                <a:cs typeface="Times New Roman" panose="02020603050405020304" pitchFamily="18" charset="0"/>
              </a:rPr>
              <a:t>Industrial or agricultural productivity</a:t>
            </a: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96054161-4A6B-4E63-8C44-EE703BDA66C5}" type="slidenum">
              <a:rPr lang="en-US" smtClean="0"/>
              <a:t>50</a:t>
            </a:fld>
            <a:endParaRPr lang="en-US"/>
          </a:p>
        </p:txBody>
      </p:sp>
    </p:spTree>
    <p:extLst>
      <p:ext uri="{BB962C8B-B14F-4D97-AF65-F5344CB8AC3E}">
        <p14:creationId xmlns:p14="http://schemas.microsoft.com/office/powerpoint/2010/main" val="271802836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96054161-4A6B-4E63-8C44-EE703BDA66C5}" type="slidenum">
              <a:rPr lang="en-US" smtClean="0"/>
              <a:t>51</a:t>
            </a:fld>
            <a:endParaRPr lang="en-US"/>
          </a:p>
        </p:txBody>
      </p:sp>
      <p:sp>
        <p:nvSpPr>
          <p:cNvPr id="4" name="Rectangle 3"/>
          <p:cNvSpPr/>
          <p:nvPr/>
        </p:nvSpPr>
        <p:spPr>
          <a:xfrm>
            <a:off x="228600" y="304800"/>
            <a:ext cx="8915400" cy="4247317"/>
          </a:xfrm>
          <a:prstGeom prst="rect">
            <a:avLst/>
          </a:prstGeom>
        </p:spPr>
        <p:txBody>
          <a:bodyPr wrap="square">
            <a:spAutoFit/>
          </a:bodyPr>
          <a:lstStyle/>
          <a:p>
            <a:pPr algn="just"/>
            <a:r>
              <a:rPr lang="en-US" b="1" dirty="0" smtClean="0">
                <a:latin typeface="Times New Roman" pitchFamily="18" charset="0"/>
                <a:cs typeface="Times New Roman" pitchFamily="18" charset="0"/>
              </a:rPr>
              <a:t>References : </a:t>
            </a:r>
          </a:p>
          <a:p>
            <a:pPr algn="just"/>
            <a:endParaRPr lang="en-US" dirty="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[1]. P. </a:t>
            </a:r>
            <a:r>
              <a:rPr lang="en-US" dirty="0" err="1" smtClean="0">
                <a:latin typeface="Times New Roman" pitchFamily="18" charset="0"/>
                <a:cs typeface="Times New Roman" pitchFamily="18" charset="0"/>
              </a:rPr>
              <a:t>Villoria</a:t>
            </a:r>
            <a:r>
              <a:rPr lang="en-US" dirty="0" smtClean="0">
                <a:latin typeface="Times New Roman" pitchFamily="18" charset="0"/>
                <a:cs typeface="Times New Roman" pitchFamily="18" charset="0"/>
              </a:rPr>
              <a:t>, H.; C. Simon de, Blas; Marinas, </a:t>
            </a:r>
            <a:r>
              <a:rPr lang="en-US" dirty="0" err="1" smtClean="0">
                <a:latin typeface="Times New Roman" pitchFamily="18" charset="0"/>
                <a:cs typeface="Times New Roman" pitchFamily="18" charset="0"/>
              </a:rPr>
              <a:t>Collado</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and </a:t>
            </a:r>
            <a:r>
              <a:rPr lang="en-US" dirty="0" err="1" smtClean="0">
                <a:latin typeface="Times New Roman" pitchFamily="18" charset="0"/>
                <a:cs typeface="Times New Roman" pitchFamily="18" charset="0"/>
              </a:rPr>
              <a:t>etl</a:t>
            </a:r>
            <a:r>
              <a:rPr lang="en-US" dirty="0" smtClean="0">
                <a:latin typeface="Times New Roman" pitchFamily="18" charset="0"/>
                <a:cs typeface="Times New Roman" pitchFamily="18" charset="0"/>
              </a:rPr>
              <a:t>. ‘’</a:t>
            </a:r>
            <a:r>
              <a:rPr lang="en-US" i="1" dirty="0" smtClean="0">
                <a:latin typeface="Times New Roman" pitchFamily="18" charset="0"/>
                <a:cs typeface="Times New Roman" pitchFamily="18" charset="0"/>
              </a:rPr>
              <a:t>Time series forecasting methods in emergency contexts’’. Scientific Reports</a:t>
            </a:r>
            <a:r>
              <a:rPr lang="en-US" dirty="0" smtClean="0">
                <a:latin typeface="Times New Roman" pitchFamily="18" charset="0"/>
                <a:cs typeface="Times New Roman" pitchFamily="18" charset="0"/>
              </a:rPr>
              <a:t>. 2023, doi.org/10.1038/s41598-023-42917-1</a:t>
            </a:r>
          </a:p>
          <a:p>
            <a:pPr algn="just"/>
            <a:r>
              <a:rPr lang="en-US" i="1" dirty="0" smtClean="0">
                <a:latin typeface="Times New Roman" pitchFamily="18" charset="0"/>
                <a:cs typeface="Times New Roman" pitchFamily="18" charset="0"/>
              </a:rPr>
              <a:t>[2]. B. </a:t>
            </a:r>
            <a:r>
              <a:rPr lang="en-US" dirty="0" smtClean="0">
                <a:latin typeface="Times New Roman" pitchFamily="18" charset="0"/>
                <a:cs typeface="Times New Roman" pitchFamily="18" charset="0"/>
              </a:rPr>
              <a:t>Peter, J. and D.  Richard, A. ‘’Introduction to Time Series and Forecasting’’. </a:t>
            </a:r>
            <a:r>
              <a:rPr lang="en-US" i="1" dirty="0" smtClean="0">
                <a:latin typeface="Times New Roman" pitchFamily="18" charset="0"/>
                <a:cs typeface="Times New Roman" pitchFamily="18" charset="0"/>
              </a:rPr>
              <a:t>Springer. P. 1-59.</a:t>
            </a:r>
          </a:p>
          <a:p>
            <a:pPr algn="just"/>
            <a:r>
              <a:rPr lang="en-US" i="1" dirty="0" smtClean="0">
                <a:latin typeface="Times New Roman" pitchFamily="18" charset="0"/>
                <a:cs typeface="Times New Roman" pitchFamily="18" charset="0"/>
              </a:rPr>
              <a:t>[3]. N., </a:t>
            </a:r>
            <a:r>
              <a:rPr lang="en-US" dirty="0" err="1" smtClean="0">
                <a:latin typeface="Times New Roman" pitchFamily="18" charset="0"/>
                <a:cs typeface="Times New Roman" pitchFamily="18" charset="0"/>
              </a:rPr>
              <a:t>OkonkwoJ</a:t>
            </a:r>
            <a:r>
              <a:rPr lang="en-US" dirty="0" smtClean="0">
                <a:latin typeface="Times New Roman" pitchFamily="18" charset="0"/>
                <a:cs typeface="Times New Roman" pitchFamily="18" charset="0"/>
              </a:rPr>
              <a:t> and N, </a:t>
            </a:r>
            <a:r>
              <a:rPr lang="en-US" dirty="0" err="1" smtClean="0">
                <a:latin typeface="Times New Roman" pitchFamily="18" charset="0"/>
                <a:cs typeface="Times New Roman" pitchFamily="18" charset="0"/>
              </a:rPr>
              <a:t>Onoh</a:t>
            </a:r>
            <a:r>
              <a:rPr lang="en-US" dirty="0" smtClean="0">
                <a:latin typeface="Times New Roman" pitchFamily="18" charset="0"/>
                <a:cs typeface="Times New Roman" pitchFamily="18" charset="0"/>
              </a:rPr>
              <a:t>. </a:t>
            </a:r>
            <a:r>
              <a:rPr lang="en-US" sz="1400"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I</a:t>
            </a:r>
            <a:r>
              <a:rPr lang="en-US" sz="1600" dirty="0" smtClean="0">
                <a:latin typeface="Times New Roman" pitchFamily="18" charset="0"/>
                <a:cs typeface="Times New Roman" pitchFamily="18" charset="0"/>
              </a:rPr>
              <a:t>mproving the Econometric-based load forecasting in Nigerian Power Systems </a:t>
            </a:r>
            <a:r>
              <a:rPr lang="en-US" sz="1600" dirty="0">
                <a:latin typeface="Times New Roman" pitchFamily="18" charset="0"/>
                <a:cs typeface="Times New Roman" pitchFamily="18" charset="0"/>
              </a:rPr>
              <a:t>U</a:t>
            </a:r>
            <a:r>
              <a:rPr lang="en-US" sz="1600" dirty="0" smtClean="0">
                <a:latin typeface="Times New Roman" pitchFamily="18" charset="0"/>
                <a:cs typeface="Times New Roman" pitchFamily="18" charset="0"/>
              </a:rPr>
              <a:t>sing </a:t>
            </a:r>
            <a:r>
              <a:rPr lang="en-US" sz="1600" dirty="0">
                <a:latin typeface="Times New Roman" pitchFamily="18" charset="0"/>
                <a:cs typeface="Times New Roman" pitchFamily="18" charset="0"/>
              </a:rPr>
              <a:t>E</a:t>
            </a:r>
            <a:r>
              <a:rPr lang="en-US" sz="1600" dirty="0" smtClean="0">
                <a:latin typeface="Times New Roman" pitchFamily="18" charset="0"/>
                <a:cs typeface="Times New Roman" pitchFamily="18" charset="0"/>
              </a:rPr>
              <a:t>xponential </a:t>
            </a:r>
            <a:r>
              <a:rPr lang="en-US" sz="1600" dirty="0">
                <a:latin typeface="Times New Roman" pitchFamily="18" charset="0"/>
                <a:cs typeface="Times New Roman" pitchFamily="18" charset="0"/>
              </a:rPr>
              <a:t>S</a:t>
            </a:r>
            <a:r>
              <a:rPr lang="en-US" sz="1600" dirty="0" smtClean="0">
                <a:latin typeface="Times New Roman" pitchFamily="18" charset="0"/>
                <a:cs typeface="Times New Roman" pitchFamily="18" charset="0"/>
              </a:rPr>
              <a:t>moothing </a:t>
            </a:r>
            <a:r>
              <a:rPr lang="en-US" sz="1600" dirty="0">
                <a:latin typeface="Times New Roman" pitchFamily="18" charset="0"/>
                <a:cs typeface="Times New Roman" pitchFamily="18" charset="0"/>
              </a:rPr>
              <a:t>M</a:t>
            </a:r>
            <a:r>
              <a:rPr lang="en-US" sz="1600" dirty="0" smtClean="0">
                <a:latin typeface="Times New Roman" pitchFamily="18" charset="0"/>
                <a:cs typeface="Times New Roman" pitchFamily="18" charset="0"/>
              </a:rPr>
              <a:t>odeling Technique’’. </a:t>
            </a:r>
            <a:r>
              <a:rPr lang="en-US" i="1" dirty="0">
                <a:latin typeface="Times New Roman" pitchFamily="18" charset="0"/>
                <a:cs typeface="Times New Roman" pitchFamily="18" charset="0"/>
              </a:rPr>
              <a:t>International Institute of Advance Scholars </a:t>
            </a:r>
            <a:r>
              <a:rPr lang="en-US" i="1" dirty="0" smtClean="0">
                <a:latin typeface="Times New Roman" pitchFamily="18" charset="0"/>
                <a:cs typeface="Times New Roman" pitchFamily="18" charset="0"/>
              </a:rPr>
              <a:t>Development</a:t>
            </a:r>
            <a:r>
              <a:rPr lang="en-US" dirty="0" smtClean="0">
                <a:latin typeface="Times New Roman" pitchFamily="18" charset="0"/>
                <a:cs typeface="Times New Roman" pitchFamily="18" charset="0"/>
              </a:rPr>
              <a:t>. V.6(1).2023. </a:t>
            </a:r>
            <a:endParaRPr lang="en-US" i="1"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[4]. M. Dinesh, Reddy;  R.R.K. Valley and  N. </a:t>
            </a:r>
            <a:r>
              <a:rPr lang="en-US" dirty="0" err="1" smtClean="0">
                <a:latin typeface="Times New Roman" pitchFamily="18" charset="0"/>
                <a:cs typeface="Times New Roman" pitchFamily="18" charset="0"/>
              </a:rPr>
              <a:t>Vishali</a:t>
            </a:r>
            <a:r>
              <a:rPr lang="en-US" dirty="0" smtClean="0">
                <a:latin typeface="Times New Roman" pitchFamily="18" charset="0"/>
                <a:cs typeface="Times New Roman" pitchFamily="18" charset="0"/>
              </a:rPr>
              <a:t>. ‘’Load Forecasting using Linear Regression Analysis in Time series model for RGUKT, R.K. Valley Campus HT Feeder’’. </a:t>
            </a:r>
            <a:r>
              <a:rPr lang="en-US" i="1" dirty="0" smtClean="0">
                <a:latin typeface="Times New Roman" pitchFamily="18" charset="0"/>
                <a:cs typeface="Times New Roman" pitchFamily="18" charset="0"/>
              </a:rPr>
              <a:t>International Journal of Engineering Research &amp; Technology (IJERT) </a:t>
            </a:r>
            <a:r>
              <a:rPr lang="en-US" dirty="0" smtClean="0">
                <a:latin typeface="Times New Roman" pitchFamily="18" charset="0"/>
                <a:cs typeface="Times New Roman" pitchFamily="18" charset="0"/>
              </a:rPr>
              <a:t>. Vol. 6 (5), 2017. </a:t>
            </a:r>
          </a:p>
          <a:p>
            <a:pPr algn="just"/>
            <a:r>
              <a:rPr lang="en-US" i="1" dirty="0" smtClean="0">
                <a:latin typeface="Times New Roman" pitchFamily="18" charset="0"/>
                <a:cs typeface="Times New Roman" pitchFamily="18" charset="0"/>
              </a:rPr>
              <a:t>[5]. </a:t>
            </a:r>
            <a:r>
              <a:rPr lang="en-US" dirty="0" smtClean="0">
                <a:latin typeface="Times New Roman" pitchFamily="18" charset="0"/>
                <a:cs typeface="Times New Roman" pitchFamily="18" charset="0"/>
              </a:rPr>
              <a:t>N., </a:t>
            </a:r>
            <a:r>
              <a:rPr lang="en-US" dirty="0" err="1" smtClean="0">
                <a:latin typeface="Times New Roman" pitchFamily="18" charset="0"/>
                <a:cs typeface="Times New Roman" pitchFamily="18" charset="0"/>
              </a:rPr>
              <a:t>Phuangpornpitak</a:t>
            </a:r>
            <a:r>
              <a:rPr lang="en-US" dirty="0" smtClean="0">
                <a:latin typeface="Times New Roman" pitchFamily="18" charset="0"/>
                <a:cs typeface="Times New Roman" pitchFamily="18" charset="0"/>
              </a:rPr>
              <a:t> and W., </a:t>
            </a:r>
            <a:r>
              <a:rPr lang="en-US" dirty="0" err="1" smtClean="0">
                <a:latin typeface="Times New Roman" pitchFamily="18" charset="0"/>
                <a:cs typeface="Times New Roman" pitchFamily="18" charset="0"/>
              </a:rPr>
              <a:t>Prommee</a:t>
            </a:r>
            <a:r>
              <a:rPr lang="en-US" dirty="0" smtClean="0">
                <a:latin typeface="Times New Roman" pitchFamily="18" charset="0"/>
                <a:cs typeface="Times New Roman" pitchFamily="18" charset="0"/>
              </a:rPr>
              <a:t>. ‘’A Study of Load Demand Forecasting Models in Electric Power System Operation and Planning’’. </a:t>
            </a:r>
            <a:r>
              <a:rPr lang="en-US" i="1" dirty="0" smtClean="0">
                <a:latin typeface="Times New Roman" pitchFamily="18" charset="0"/>
                <a:cs typeface="Times New Roman" pitchFamily="18" charset="0"/>
              </a:rPr>
              <a:t>GMSARN International Journal</a:t>
            </a:r>
            <a:r>
              <a:rPr lang="en-US" dirty="0" smtClean="0">
                <a:latin typeface="Times New Roman" pitchFamily="18" charset="0"/>
                <a:cs typeface="Times New Roman" pitchFamily="18" charset="0"/>
              </a:rPr>
              <a:t>. V.10(2016). </a:t>
            </a:r>
            <a:endParaRPr lang="en-US" i="1" dirty="0">
              <a:latin typeface="Times New Roman" pitchFamily="18" charset="0"/>
              <a:cs typeface="Times New Roman" pitchFamily="18" charset="0"/>
            </a:endParaRPr>
          </a:p>
        </p:txBody>
      </p:sp>
    </p:spTree>
    <p:extLst>
      <p:ext uri="{BB962C8B-B14F-4D97-AF65-F5344CB8AC3E}">
        <p14:creationId xmlns:p14="http://schemas.microsoft.com/office/powerpoint/2010/main" val="36156597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96054161-4A6B-4E63-8C44-EE703BDA66C5}" type="slidenum">
              <a:rPr lang="en-US" smtClean="0"/>
              <a:t>52</a:t>
            </a:fld>
            <a:endParaRPr lang="en-US"/>
          </a:p>
        </p:txBody>
      </p:sp>
      <p:sp>
        <p:nvSpPr>
          <p:cNvPr id="4" name="TextBox 3"/>
          <p:cNvSpPr txBox="1"/>
          <p:nvPr/>
        </p:nvSpPr>
        <p:spPr>
          <a:xfrm>
            <a:off x="3124200" y="2590800"/>
            <a:ext cx="3733800" cy="584775"/>
          </a:xfrm>
          <a:prstGeom prst="rect">
            <a:avLst/>
          </a:prstGeom>
          <a:noFill/>
        </p:spPr>
        <p:txBody>
          <a:bodyPr wrap="square" rtlCol="0">
            <a:spAutoFit/>
          </a:bodyPr>
          <a:lstStyle/>
          <a:p>
            <a:r>
              <a:rPr lang="en-US" sz="3200" dirty="0" smtClean="0">
                <a:latin typeface="Times New Roman" pitchFamily="18" charset="0"/>
                <a:cs typeface="Times New Roman" pitchFamily="18" charset="0"/>
              </a:rPr>
              <a:t>Thank you !</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144359615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237</TotalTime>
  <Words>3984</Words>
  <Application>Microsoft Office PowerPoint</Application>
  <PresentationFormat>On-screen Show (4:3)</PresentationFormat>
  <Paragraphs>692</Paragraphs>
  <Slides>52</Slides>
  <Notes>10</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Office Theme</vt:lpstr>
      <vt:lpstr>Renewable Energy and Distributed Generations </vt:lpstr>
      <vt:lpstr>Introduction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Other  Important Terms and Factors for load forecasting are </vt:lpstr>
      <vt:lpstr>PowerPoint Presentation</vt:lpstr>
      <vt:lpstr>PowerPoint Presentation</vt:lpstr>
      <vt:lpstr>PowerPoint Presentation</vt:lpstr>
      <vt:lpstr>PowerPoint Presentation</vt:lpstr>
      <vt:lpstr>PowerPoint Presentation</vt:lpstr>
      <vt:lpstr>Standards needed while forecasting loads are:</vt:lpstr>
      <vt:lpstr>Standards needed                cont.…..</vt:lpstr>
      <vt:lpstr>PowerPoint Presentation</vt:lpstr>
      <vt:lpstr>a. Factors Affecting load forecasting</vt:lpstr>
      <vt:lpstr>B. Driving parameters for load forecasting's </vt:lpstr>
      <vt:lpstr>C. Forecasting Approaches</vt:lpstr>
      <vt:lpstr>Forecasting Approaches                  Cont.….</vt:lpstr>
      <vt:lpstr>PowerPoint Presentation</vt:lpstr>
      <vt:lpstr>PowerPoint Presentation</vt:lpstr>
      <vt:lpstr>Time series forecasting approaches</vt:lpstr>
      <vt:lpstr>Example</vt:lpstr>
      <vt:lpstr>Time series approach                                        Cont.…</vt:lpstr>
      <vt:lpstr>Weighted Moving Average     cont..</vt:lpstr>
      <vt:lpstr>Weighted Moving Average (using monthly demands)</vt:lpstr>
      <vt:lpstr>iv. Exponential Smoothing</vt:lpstr>
      <vt:lpstr>Exponential Smoothing Example</vt:lpstr>
      <vt:lpstr>Choosing                       Cont.…</vt:lpstr>
      <vt:lpstr>Example: </vt:lpstr>
      <vt:lpstr>Comparison of Forecast Error </vt:lpstr>
      <vt:lpstr>Comparison of Forecast Error </vt:lpstr>
      <vt:lpstr>Comparison of Forecast Error </vt:lpstr>
      <vt:lpstr>Comparison of Forecast Error </vt:lpstr>
      <vt:lpstr> Trend Projections </vt:lpstr>
      <vt:lpstr>Trend Projections     cont.… </vt:lpstr>
      <vt:lpstr>Least Squares Example</vt:lpstr>
      <vt:lpstr>Least Squares Example</vt:lpstr>
      <vt:lpstr>Least Squares Example</vt:lpstr>
      <vt:lpstr>Multiple Regression Analysis</vt:lpstr>
      <vt:lpstr> Econometric forecasting</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HP</cp:lastModifiedBy>
  <cp:revision>37</cp:revision>
  <dcterms:created xsi:type="dcterms:W3CDTF">2024-03-18T16:46:55Z</dcterms:created>
  <dcterms:modified xsi:type="dcterms:W3CDTF">2024-03-19T12:47:14Z</dcterms:modified>
</cp:coreProperties>
</file>