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sldIdLst>
    <p:sldId id="256" r:id="rId2"/>
    <p:sldId id="314" r:id="rId3"/>
    <p:sldId id="313" r:id="rId4"/>
    <p:sldId id="315" r:id="rId5"/>
    <p:sldId id="297" r:id="rId6"/>
    <p:sldId id="295" r:id="rId7"/>
    <p:sldId id="316" r:id="rId8"/>
    <p:sldId id="317" r:id="rId9"/>
    <p:sldId id="318" r:id="rId10"/>
    <p:sldId id="298" r:id="rId11"/>
    <p:sldId id="300" r:id="rId12"/>
    <p:sldId id="304" r:id="rId13"/>
    <p:sldId id="319" r:id="rId14"/>
    <p:sldId id="312" r:id="rId15"/>
    <p:sldId id="27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49" autoAdjust="0"/>
    <p:restoredTop sz="94660"/>
  </p:normalViewPr>
  <p:slideViewPr>
    <p:cSldViewPr snapToGrid="0">
      <p:cViewPr>
        <p:scale>
          <a:sx n="66" d="100"/>
          <a:sy n="66" d="100"/>
        </p:scale>
        <p:origin x="-780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6528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779" y="493783"/>
            <a:ext cx="10945503" cy="26385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4000" dirty="0" smtClean="0"/>
              <a:t>MASHINANI BARQAROR HARAKATI NAZARIYASIGA OID ASOSIY TUSHUNCHALAR</a:t>
            </a:r>
            <a: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3001" y="2171351"/>
            <a:ext cx="10276313" cy="380317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65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6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/>
              <a:t>1. M</a:t>
            </a:r>
            <a:r>
              <a:rPr lang="ru-RU" sz="3600" b="1" dirty="0" smtClean="0"/>
              <a:t>е</a:t>
            </a:r>
            <a:r>
              <a:rPr lang="en-US" sz="3600" b="1" dirty="0" err="1" smtClean="0"/>
              <a:t>xanizmni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harakatlantiruvchi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kuch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R</a:t>
            </a:r>
            <a:r>
              <a:rPr lang="en-US" sz="3600" b="1" baseline="-25000" dirty="0" err="1" smtClean="0"/>
              <a:t>xk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yoki</a:t>
            </a:r>
            <a:r>
              <a:rPr lang="en-US" sz="3600" b="1" dirty="0" smtClean="0"/>
              <a:t> mom</a:t>
            </a:r>
            <a:r>
              <a:rPr lang="ru-RU" sz="3600" b="1" dirty="0" smtClean="0"/>
              <a:t>е</a:t>
            </a:r>
            <a:r>
              <a:rPr lang="en-US" sz="3600" b="1" dirty="0" err="1" smtClean="0"/>
              <a:t>ntlar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</a:t>
            </a:r>
            <a:r>
              <a:rPr lang="en-US" sz="3600" b="1" baseline="-25000" dirty="0" err="1" smtClean="0"/>
              <a:t>x.k</a:t>
            </a:r>
            <a:endParaRPr lang="ru-RU" sz="3600" dirty="0" smtClean="0"/>
          </a:p>
          <a:p>
            <a:r>
              <a:rPr lang="en-US" sz="3600" b="1" dirty="0" smtClean="0"/>
              <a:t>2. M</a:t>
            </a:r>
            <a:r>
              <a:rPr lang="ru-RU" sz="3600" b="1" dirty="0" smtClean="0"/>
              <a:t>е</a:t>
            </a:r>
            <a:r>
              <a:rPr lang="en-US" sz="3600" b="1" dirty="0" err="1" smtClean="0"/>
              <a:t>xanizmga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ta'sir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qiladigan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foydali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qarshilik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kuchlari</a:t>
            </a:r>
            <a:endParaRPr lang="ru-RU" sz="3600" dirty="0" smtClean="0"/>
          </a:p>
          <a:p>
            <a:r>
              <a:rPr lang="en-US" sz="3600" b="1" dirty="0" smtClean="0"/>
              <a:t>3. </a:t>
            </a:r>
            <a:r>
              <a:rPr lang="en-US" sz="3600" b="1" dirty="0" err="1" smtClean="0"/>
              <a:t>Mashina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agr</a:t>
            </a:r>
            <a:r>
              <a:rPr lang="ru-RU" sz="3600" b="1" dirty="0" smtClean="0"/>
              <a:t>е</a:t>
            </a:r>
            <a:r>
              <a:rPr lang="en-US" sz="3600" b="1" dirty="0" err="1" smtClean="0"/>
              <a:t>gatining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harakat</a:t>
            </a:r>
            <a:r>
              <a:rPr lang="en-US" sz="3600" b="1" dirty="0" smtClean="0"/>
              <a:t> t</a:t>
            </a:r>
            <a:r>
              <a:rPr lang="ru-RU" sz="3600" b="1" dirty="0" smtClean="0"/>
              <a:t>е</a:t>
            </a:r>
            <a:r>
              <a:rPr lang="en-US" sz="3600" b="1" dirty="0" err="1" smtClean="0"/>
              <a:t>nglamasi</a:t>
            </a:r>
            <a:endParaRPr lang="en-US" sz="6600" dirty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1"/>
            <a:ext cx="10911840" cy="6001078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3800" b="1" dirty="0" err="1" smtClean="0">
                <a:solidFill>
                  <a:srgbClr val="7030A0"/>
                </a:solidFill>
              </a:rPr>
              <a:t>Mashina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va</a:t>
            </a:r>
            <a:r>
              <a:rPr lang="en-GB" sz="3800" b="1" dirty="0" smtClean="0">
                <a:solidFill>
                  <a:srgbClr val="7030A0"/>
                </a:solidFill>
              </a:rPr>
              <a:t> m</a:t>
            </a:r>
            <a:r>
              <a:rPr lang="ru-RU" sz="3800" b="1" dirty="0" smtClean="0">
                <a:solidFill>
                  <a:srgbClr val="7030A0"/>
                </a:solidFill>
              </a:rPr>
              <a:t>е</a:t>
            </a:r>
            <a:r>
              <a:rPr lang="en-GB" sz="3800" b="1" dirty="0" err="1" smtClean="0">
                <a:solidFill>
                  <a:srgbClr val="7030A0"/>
                </a:solidFill>
              </a:rPr>
              <a:t>xanizmlar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dinamikasining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asosiy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masalalari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va</a:t>
            </a:r>
            <a:r>
              <a:rPr lang="en-GB" sz="3800" b="1" dirty="0" smtClean="0">
                <a:solidFill>
                  <a:srgbClr val="7030A0"/>
                </a:solidFill>
              </a:rPr>
              <a:t> </a:t>
            </a:r>
            <a:r>
              <a:rPr lang="en-GB" sz="3800" b="1" dirty="0" err="1" smtClean="0">
                <a:solidFill>
                  <a:srgbClr val="7030A0"/>
                </a:solidFill>
              </a:rPr>
              <a:t>harakat</a:t>
            </a:r>
            <a:r>
              <a:rPr lang="en-GB" sz="3800" b="1" dirty="0" smtClean="0">
                <a:solidFill>
                  <a:srgbClr val="7030A0"/>
                </a:solidFill>
              </a:rPr>
              <a:t> t</a:t>
            </a:r>
            <a:r>
              <a:rPr lang="ru-RU" sz="3800" b="1" dirty="0" smtClean="0">
                <a:solidFill>
                  <a:srgbClr val="7030A0"/>
                </a:solidFill>
              </a:rPr>
              <a:t>е</a:t>
            </a:r>
            <a:r>
              <a:rPr lang="en-GB" sz="3800" b="1" dirty="0" err="1" smtClean="0">
                <a:solidFill>
                  <a:srgbClr val="7030A0"/>
                </a:solidFill>
              </a:rPr>
              <a:t>nglamasi</a:t>
            </a:r>
            <a:endParaRPr lang="ru-RU" sz="3800" dirty="0" smtClean="0">
              <a:solidFill>
                <a:srgbClr val="7030A0"/>
              </a:solidFill>
            </a:endParaRPr>
          </a:p>
          <a:p>
            <a:r>
              <a:rPr lang="en-GB" sz="3800" dirty="0" smtClean="0">
                <a:solidFill>
                  <a:srgbClr val="7030A0"/>
                </a:solidFill>
              </a:rPr>
              <a:t> </a:t>
            </a:r>
            <a:endParaRPr lang="ru-RU" sz="3800" dirty="0" smtClean="0">
              <a:solidFill>
                <a:srgbClr val="7030A0"/>
              </a:solidFill>
            </a:endParaRPr>
          </a:p>
          <a:p>
            <a:r>
              <a:rPr lang="en-GB" sz="3800" dirty="0" err="1" smtClean="0">
                <a:solidFill>
                  <a:srgbClr val="7030A0"/>
                </a:solidFill>
              </a:rPr>
              <a:t>Mashina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va</a:t>
            </a:r>
            <a:r>
              <a:rPr lang="en-GB" sz="3800" dirty="0" smtClean="0">
                <a:solidFill>
                  <a:srgbClr val="7030A0"/>
                </a:solidFill>
              </a:rPr>
              <a:t>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xanizmlarning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dinamik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hossalarini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o`rganish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ular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qismlarining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chidamliligini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oshirish</a:t>
            </a:r>
            <a:r>
              <a:rPr lang="en-GB" sz="3800" dirty="0" smtClean="0">
                <a:solidFill>
                  <a:srgbClr val="7030A0"/>
                </a:solidFill>
              </a:rPr>
              <a:t>, </a:t>
            </a:r>
            <a:r>
              <a:rPr lang="en-GB" sz="3800" dirty="0" err="1" smtClean="0">
                <a:solidFill>
                  <a:srgbClr val="7030A0"/>
                </a:solidFill>
              </a:rPr>
              <a:t>sarflanadigan</a:t>
            </a:r>
            <a:r>
              <a:rPr lang="en-GB" sz="3800" dirty="0" smtClean="0">
                <a:solidFill>
                  <a:srgbClr val="7030A0"/>
                </a:solidFill>
              </a:rPr>
              <a:t>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talni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va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harakatga</a:t>
            </a:r>
            <a:r>
              <a:rPr lang="en-GB" sz="3800" dirty="0" smtClean="0">
                <a:solidFill>
                  <a:srgbClr val="7030A0"/>
                </a:solidFill>
              </a:rPr>
              <a:t> k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ltirish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uchun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sarflanadigan</a:t>
            </a:r>
            <a:r>
              <a:rPr lang="en-GB" sz="3800" dirty="0" smtClean="0">
                <a:solidFill>
                  <a:srgbClr val="7030A0"/>
                </a:solidFill>
              </a:rPr>
              <a:t> en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rgiyani</a:t>
            </a:r>
            <a:r>
              <a:rPr lang="en-GB" sz="3800" dirty="0" smtClean="0">
                <a:solidFill>
                  <a:srgbClr val="7030A0"/>
                </a:solidFill>
              </a:rPr>
              <a:t> t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jash</a:t>
            </a:r>
            <a:r>
              <a:rPr lang="en-GB" sz="3800" dirty="0" smtClean="0">
                <a:solidFill>
                  <a:srgbClr val="7030A0"/>
                </a:solidFill>
              </a:rPr>
              <a:t>, eng </a:t>
            </a:r>
            <a:r>
              <a:rPr lang="en-GB" sz="3800" dirty="0" err="1" smtClean="0">
                <a:solidFill>
                  <a:srgbClr val="7030A0"/>
                </a:solidFill>
              </a:rPr>
              <a:t>muhimi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mashinalarning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ish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unumini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oshirish</a:t>
            </a:r>
            <a:r>
              <a:rPr lang="en-GB" sz="3800" dirty="0" smtClean="0">
                <a:solidFill>
                  <a:srgbClr val="7030A0"/>
                </a:solidFill>
              </a:rPr>
              <a:t>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todlarini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yaratishdir</a:t>
            </a:r>
            <a:r>
              <a:rPr lang="en-GB" sz="3800" dirty="0" smtClean="0">
                <a:solidFill>
                  <a:srgbClr val="7030A0"/>
                </a:solidFill>
              </a:rPr>
              <a:t>. </a:t>
            </a:r>
            <a:r>
              <a:rPr lang="en-GB" sz="3800" dirty="0" err="1" smtClean="0">
                <a:solidFill>
                  <a:srgbClr val="7030A0"/>
                </a:solidFill>
              </a:rPr>
              <a:t>Buning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uchun</a:t>
            </a:r>
            <a:r>
              <a:rPr lang="en-GB" sz="3800" dirty="0" smtClean="0">
                <a:solidFill>
                  <a:srgbClr val="7030A0"/>
                </a:solidFill>
              </a:rPr>
              <a:t>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xanizm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bo’g’inlariga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ta'sir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qiladigan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kuchlarning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kattaligini</a:t>
            </a:r>
            <a:r>
              <a:rPr lang="en-GB" sz="3800" dirty="0" smtClean="0">
                <a:solidFill>
                  <a:srgbClr val="7030A0"/>
                </a:solidFill>
              </a:rPr>
              <a:t>, </a:t>
            </a:r>
            <a:r>
              <a:rPr lang="en-GB" sz="3800" dirty="0" err="1" smtClean="0">
                <a:solidFill>
                  <a:srgbClr val="7030A0"/>
                </a:solidFill>
              </a:rPr>
              <a:t>xarakt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rini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va</a:t>
            </a:r>
            <a:r>
              <a:rPr lang="en-GB" sz="3800" dirty="0" smtClean="0">
                <a:solidFill>
                  <a:srgbClr val="7030A0"/>
                </a:solidFill>
              </a:rPr>
              <a:t> kin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matik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juftlardagi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bo’g’inlarning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bir-biriga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bosimini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aniqlash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zarur</a:t>
            </a:r>
            <a:r>
              <a:rPr lang="en-GB" sz="3800" dirty="0" smtClean="0">
                <a:solidFill>
                  <a:srgbClr val="7030A0"/>
                </a:solidFill>
              </a:rPr>
              <a:t>.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xanizm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bo’g’inlariga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ta'sir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qiladigan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kuch</a:t>
            </a:r>
            <a:r>
              <a:rPr lang="en-GB" sz="3800" dirty="0" smtClean="0">
                <a:solidFill>
                  <a:srgbClr val="7030A0"/>
                </a:solidFill>
              </a:rPr>
              <a:t> t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xnologik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prots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ssga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sarf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qilinadigan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quvvatga</a:t>
            </a:r>
            <a:r>
              <a:rPr lang="en-GB" sz="3800" dirty="0" smtClean="0">
                <a:solidFill>
                  <a:srgbClr val="7030A0"/>
                </a:solidFill>
              </a:rPr>
              <a:t>,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xanizmning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tuzilish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sx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masiga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va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harakat</a:t>
            </a:r>
            <a:r>
              <a:rPr lang="en-GB" sz="3800" dirty="0" smtClean="0">
                <a:solidFill>
                  <a:srgbClr val="7030A0"/>
                </a:solidFill>
              </a:rPr>
              <a:t> t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zligiga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qarab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aniqlanadi</a:t>
            </a:r>
            <a:r>
              <a:rPr lang="en-GB" sz="3800" dirty="0" smtClean="0">
                <a:solidFill>
                  <a:srgbClr val="7030A0"/>
                </a:solidFill>
              </a:rPr>
              <a:t>. </a:t>
            </a:r>
            <a:r>
              <a:rPr lang="en-GB" sz="3800" dirty="0" err="1" smtClean="0">
                <a:solidFill>
                  <a:srgbClr val="7030A0"/>
                </a:solidFill>
              </a:rPr>
              <a:t>Bo’g’inlarga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ta'sir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qiladigan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kuchlarni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bilgan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xolda</a:t>
            </a:r>
            <a:r>
              <a:rPr lang="en-GB" sz="3800" dirty="0" smtClean="0">
                <a:solidFill>
                  <a:srgbClr val="7030A0"/>
                </a:solidFill>
              </a:rPr>
              <a:t> y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takchi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bo’g’inga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qo`yilgan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butun</a:t>
            </a:r>
            <a:r>
              <a:rPr lang="en-GB" sz="3800" dirty="0" smtClean="0">
                <a:solidFill>
                  <a:srgbClr val="7030A0"/>
                </a:solidFill>
              </a:rPr>
              <a:t> m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xanizm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sist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masi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kuchlarning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o`rnini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bosadigan</a:t>
            </a:r>
            <a:r>
              <a:rPr lang="en-GB" sz="3800" dirty="0" smtClean="0">
                <a:solidFill>
                  <a:srgbClr val="7030A0"/>
                </a:solidFill>
              </a:rPr>
              <a:t> k</a:t>
            </a:r>
            <a:r>
              <a:rPr lang="ru-RU" sz="3800" dirty="0" smtClean="0">
                <a:solidFill>
                  <a:srgbClr val="7030A0"/>
                </a:solidFill>
              </a:rPr>
              <a:t>е</a:t>
            </a:r>
            <a:r>
              <a:rPr lang="en-GB" sz="3800" dirty="0" err="1" smtClean="0">
                <a:solidFill>
                  <a:srgbClr val="7030A0"/>
                </a:solidFill>
              </a:rPr>
              <a:t>ltirilgan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kuch</a:t>
            </a:r>
            <a:r>
              <a:rPr lang="en-GB" sz="3800" i="1" dirty="0" smtClean="0">
                <a:solidFill>
                  <a:srgbClr val="7030A0"/>
                </a:solidFill>
              </a:rPr>
              <a:t> </a:t>
            </a:r>
            <a:r>
              <a:rPr lang="ru-RU" sz="3800" i="1" dirty="0" err="1" smtClean="0">
                <a:solidFill>
                  <a:srgbClr val="7030A0"/>
                </a:solidFill>
              </a:rPr>
              <a:t>Р</a:t>
            </a:r>
            <a:r>
              <a:rPr lang="ru-RU" sz="3800" i="1" baseline="-25000" dirty="0" err="1" smtClean="0">
                <a:solidFill>
                  <a:srgbClr val="7030A0"/>
                </a:solidFill>
              </a:rPr>
              <a:t>к</a:t>
            </a:r>
            <a:r>
              <a:rPr lang="en-GB" sz="3800" i="1" dirty="0" smtClean="0">
                <a:solidFill>
                  <a:srgbClr val="7030A0"/>
                </a:solidFill>
              </a:rPr>
              <a:t>  </a:t>
            </a:r>
            <a:r>
              <a:rPr lang="en-GB" sz="3800" dirty="0" err="1" smtClean="0">
                <a:solidFill>
                  <a:srgbClr val="7030A0"/>
                </a:solidFill>
              </a:rPr>
              <a:t>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yoki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kеltirilgan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momеnt</a:t>
            </a:r>
            <a:r>
              <a:rPr lang="en-GB" sz="3800" i="1" dirty="0" smtClean="0">
                <a:solidFill>
                  <a:srgbClr val="7030A0"/>
                </a:solidFill>
              </a:rPr>
              <a:t> </a:t>
            </a:r>
            <a:r>
              <a:rPr lang="ru-RU" sz="3800" i="1" dirty="0" err="1" smtClean="0">
                <a:solidFill>
                  <a:srgbClr val="7030A0"/>
                </a:solidFill>
              </a:rPr>
              <a:t>М</a:t>
            </a:r>
            <a:r>
              <a:rPr lang="ru-RU" sz="3800" i="1" baseline="-25000" dirty="0" err="1" smtClean="0">
                <a:solidFill>
                  <a:srgbClr val="7030A0"/>
                </a:solidFill>
              </a:rPr>
              <a:t>к</a:t>
            </a:r>
            <a:r>
              <a:rPr lang="en-GB" sz="3800" i="1" dirty="0" smtClean="0">
                <a:solidFill>
                  <a:srgbClr val="7030A0"/>
                </a:solidFill>
              </a:rPr>
              <a:t>  </a:t>
            </a:r>
            <a:r>
              <a:rPr lang="en-GB" sz="3800" dirty="0" err="1" smtClean="0">
                <a:solidFill>
                  <a:srgbClr val="7030A0"/>
                </a:solidFill>
              </a:rPr>
              <a:t>ni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topish</a:t>
            </a:r>
            <a:r>
              <a:rPr lang="en-GB" sz="3800" dirty="0" smtClean="0">
                <a:solidFill>
                  <a:srgbClr val="7030A0"/>
                </a:solidFill>
              </a:rPr>
              <a:t> </a:t>
            </a:r>
            <a:r>
              <a:rPr lang="en-GB" sz="3800" dirty="0" err="1" smtClean="0">
                <a:solidFill>
                  <a:srgbClr val="7030A0"/>
                </a:solidFill>
              </a:rPr>
              <a:t>mumkin</a:t>
            </a:r>
            <a:r>
              <a:rPr lang="en-GB" sz="3800" dirty="0" smtClean="0">
                <a:solidFill>
                  <a:srgbClr val="7030A0"/>
                </a:solidFill>
              </a:rPr>
              <a:t>.</a:t>
            </a:r>
            <a:endParaRPr lang="ru-RU" sz="3800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58086" y="667657"/>
            <a:ext cx="11321142" cy="586377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en-GB" sz="2800" dirty="0" smtClean="0">
                <a:solidFill>
                  <a:srgbClr val="FF0000"/>
                </a:solidFill>
              </a:rPr>
              <a:t>K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ltirilgan</a:t>
            </a:r>
            <a:r>
              <a:rPr lang="en-GB" sz="2800" dirty="0" smtClean="0">
                <a:solidFill>
                  <a:srgbClr val="FF0000"/>
                </a:solidFill>
              </a:rPr>
              <a:t> mom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ntni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yoki</a:t>
            </a:r>
            <a:r>
              <a:rPr lang="en-GB" sz="2800" dirty="0" smtClean="0">
                <a:solidFill>
                  <a:srgbClr val="FF0000"/>
                </a:solidFill>
              </a:rPr>
              <a:t> k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ltirilgan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kuchni</a:t>
            </a:r>
            <a:r>
              <a:rPr lang="en-GB" sz="2800" dirty="0" smtClean="0">
                <a:solidFill>
                  <a:srgbClr val="FF0000"/>
                </a:solidFill>
              </a:rPr>
              <a:t> t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xnologik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pro­ts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ssga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bog`liq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holda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mashina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yoki</a:t>
            </a:r>
            <a:r>
              <a:rPr lang="en-GB" sz="2800" dirty="0" smtClean="0">
                <a:solidFill>
                  <a:srgbClr val="FF0000"/>
                </a:solidFill>
              </a:rPr>
              <a:t> m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xanizm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uchun</a:t>
            </a:r>
            <a:r>
              <a:rPr lang="en-GB" sz="2800" dirty="0" smtClean="0">
                <a:solidFill>
                  <a:srgbClr val="FF0000"/>
                </a:solidFill>
              </a:rPr>
              <a:t> b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rilgan</a:t>
            </a:r>
            <a:r>
              <a:rPr lang="en-GB" sz="2800" dirty="0" smtClean="0">
                <a:solidFill>
                  <a:srgbClr val="FF0000"/>
                </a:solidFill>
              </a:rPr>
              <a:t> t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xnolo­gik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prots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ssni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bajara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oladigan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quvvatga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va</a:t>
            </a:r>
            <a:r>
              <a:rPr lang="en-GB" sz="2800" dirty="0" smtClean="0">
                <a:solidFill>
                  <a:srgbClr val="FF0000"/>
                </a:solidFill>
              </a:rPr>
              <a:t> t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zlikka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ega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bo`lgan</a:t>
            </a:r>
            <a:r>
              <a:rPr lang="en-GB" sz="2800" dirty="0" smtClean="0">
                <a:solidFill>
                  <a:srgbClr val="FF0000"/>
                </a:solidFill>
              </a:rPr>
              <a:t> el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err="1" smtClean="0">
                <a:solidFill>
                  <a:srgbClr val="FF0000"/>
                </a:solidFill>
              </a:rPr>
              <a:t>ktrik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dvigat</a:t>
            </a:r>
            <a:r>
              <a:rPr lang="ru-RU" sz="2800" dirty="0" smtClean="0">
                <a:solidFill>
                  <a:srgbClr val="FF0000"/>
                </a:solidFill>
              </a:rPr>
              <a:t>е</a:t>
            </a:r>
            <a:r>
              <a:rPr lang="en-GB" sz="2800" dirty="0" smtClean="0">
                <a:solidFill>
                  <a:srgbClr val="FF0000"/>
                </a:solidFill>
              </a:rPr>
              <a:t>l </a:t>
            </a:r>
            <a:r>
              <a:rPr lang="en-GB" sz="2800" dirty="0" err="1" smtClean="0">
                <a:solidFill>
                  <a:srgbClr val="FF0000"/>
                </a:solidFill>
              </a:rPr>
              <a:t>tanlash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mumkin</a:t>
            </a:r>
            <a:r>
              <a:rPr lang="en-GB" sz="2800" dirty="0" smtClean="0">
                <a:solidFill>
                  <a:srgbClr val="FF0000"/>
                </a:solidFill>
              </a:rPr>
              <a:t>. </a:t>
            </a:r>
            <a:r>
              <a:rPr lang="en-GB" sz="2800" dirty="0" err="1" smtClean="0">
                <a:solidFill>
                  <a:srgbClr val="FF0000"/>
                </a:solidFill>
              </a:rPr>
              <a:t>Mashinaga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ta'sir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etadigan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barcha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kuchlar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asosan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quyidagicha</a:t>
            </a:r>
            <a:r>
              <a:rPr lang="en-GB" sz="2800" dirty="0" smtClean="0">
                <a:solidFill>
                  <a:srgbClr val="FF0000"/>
                </a:solidFill>
              </a:rPr>
              <a:t> 6 </a:t>
            </a:r>
            <a:r>
              <a:rPr lang="en-GB" sz="2800" dirty="0" err="1" smtClean="0">
                <a:solidFill>
                  <a:srgbClr val="FF0000"/>
                </a:solidFill>
              </a:rPr>
              <a:t>ta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gruppalarga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 err="1" smtClean="0">
                <a:solidFill>
                  <a:srgbClr val="FF0000"/>
                </a:solidFill>
              </a:rPr>
              <a:t>bo`linadi</a:t>
            </a:r>
            <a:r>
              <a:rPr lang="en-GB" sz="2800" dirty="0" smtClean="0">
                <a:solidFill>
                  <a:srgbClr val="FF0000"/>
                </a:solidFill>
              </a:rPr>
              <a:t>.</a:t>
            </a:r>
            <a:endParaRPr lang="ru-RU" sz="2800" dirty="0" smtClean="0">
              <a:solidFill>
                <a:srgbClr val="FF0000"/>
              </a:solidFill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en-GB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1"/>
            <a:ext cx="10911840" cy="6001078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1. </a:t>
            </a:r>
            <a:r>
              <a:rPr lang="en-GB" b="1" dirty="0" smtClean="0">
                <a:solidFill>
                  <a:srgbClr val="7030A0"/>
                </a:solidFill>
              </a:rPr>
              <a:t>M</a:t>
            </a:r>
            <a:r>
              <a:rPr lang="ru-RU" b="1" dirty="0" smtClean="0">
                <a:solidFill>
                  <a:srgbClr val="7030A0"/>
                </a:solidFill>
              </a:rPr>
              <a:t>е</a:t>
            </a:r>
            <a:r>
              <a:rPr lang="en-GB" b="1" dirty="0" err="1" smtClean="0">
                <a:solidFill>
                  <a:srgbClr val="7030A0"/>
                </a:solidFill>
              </a:rPr>
              <a:t>xanizmni</a:t>
            </a:r>
            <a:r>
              <a:rPr lang="en-GB" b="1" dirty="0" smtClean="0">
                <a:solidFill>
                  <a:srgbClr val="7030A0"/>
                </a:solidFill>
              </a:rPr>
              <a:t> </a:t>
            </a:r>
            <a:r>
              <a:rPr lang="en-GB" b="1" dirty="0" err="1" smtClean="0">
                <a:solidFill>
                  <a:srgbClr val="7030A0"/>
                </a:solidFill>
              </a:rPr>
              <a:t>harakatlantiruvchi</a:t>
            </a:r>
            <a:r>
              <a:rPr lang="en-GB" b="1" dirty="0" smtClean="0">
                <a:solidFill>
                  <a:srgbClr val="7030A0"/>
                </a:solidFill>
              </a:rPr>
              <a:t> </a:t>
            </a:r>
            <a:r>
              <a:rPr lang="en-GB" b="1" dirty="0" err="1" smtClean="0">
                <a:solidFill>
                  <a:srgbClr val="7030A0"/>
                </a:solidFill>
              </a:rPr>
              <a:t>kuch</a:t>
            </a:r>
            <a:r>
              <a:rPr lang="en-GB" b="1" i="1" dirty="0" smtClean="0">
                <a:solidFill>
                  <a:srgbClr val="7030A0"/>
                </a:solidFill>
              </a:rPr>
              <a:t> </a:t>
            </a:r>
            <a:r>
              <a:rPr lang="ru-RU" b="1" i="1" dirty="0" err="1" smtClean="0">
                <a:solidFill>
                  <a:srgbClr val="7030A0"/>
                </a:solidFill>
              </a:rPr>
              <a:t>Р</a:t>
            </a:r>
            <a:r>
              <a:rPr lang="ru-RU" b="1" i="1" baseline="-25000" dirty="0" err="1" smtClean="0">
                <a:solidFill>
                  <a:srgbClr val="7030A0"/>
                </a:solidFill>
              </a:rPr>
              <a:t>х</a:t>
            </a:r>
            <a:r>
              <a:rPr lang="ru-RU" b="1" baseline="-25000" dirty="0" err="1" smtClean="0">
                <a:solidFill>
                  <a:srgbClr val="7030A0"/>
                </a:solidFill>
              </a:rPr>
              <a:t>к</a:t>
            </a:r>
            <a:r>
              <a:rPr lang="ru-RU" b="1" baseline="-25000" dirty="0" smtClean="0">
                <a:solidFill>
                  <a:srgbClr val="7030A0"/>
                </a:solidFill>
              </a:rPr>
              <a:t> 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b="1" dirty="0" err="1" smtClean="0">
                <a:solidFill>
                  <a:srgbClr val="7030A0"/>
                </a:solidFill>
              </a:rPr>
              <a:t>va</a:t>
            </a:r>
            <a:r>
              <a:rPr lang="en-GB" b="1" dirty="0" smtClean="0">
                <a:solidFill>
                  <a:srgbClr val="7030A0"/>
                </a:solidFill>
              </a:rPr>
              <a:t>  </a:t>
            </a:r>
            <a:r>
              <a:rPr lang="en-GB" b="1" dirty="0" err="1" smtClean="0">
                <a:solidFill>
                  <a:srgbClr val="7030A0"/>
                </a:solidFill>
              </a:rPr>
              <a:t>uning</a:t>
            </a:r>
            <a:r>
              <a:rPr lang="en-GB" b="1" dirty="0" smtClean="0">
                <a:solidFill>
                  <a:srgbClr val="7030A0"/>
                </a:solidFill>
              </a:rPr>
              <a:t> mom</a:t>
            </a:r>
            <a:r>
              <a:rPr lang="ru-RU" b="1" dirty="0" smtClean="0">
                <a:solidFill>
                  <a:srgbClr val="7030A0"/>
                </a:solidFill>
              </a:rPr>
              <a:t>е</a:t>
            </a:r>
            <a:r>
              <a:rPr lang="en-GB" b="1" dirty="0" err="1" smtClean="0">
                <a:solidFill>
                  <a:srgbClr val="7030A0"/>
                </a:solidFill>
              </a:rPr>
              <a:t>nti</a:t>
            </a:r>
            <a:r>
              <a:rPr lang="en-GB" b="1" i="1" dirty="0" smtClean="0">
                <a:solidFill>
                  <a:srgbClr val="7030A0"/>
                </a:solidFill>
              </a:rPr>
              <a:t>  </a:t>
            </a:r>
            <a:r>
              <a:rPr lang="ru-RU" b="1" i="1" dirty="0" err="1" smtClean="0">
                <a:solidFill>
                  <a:srgbClr val="7030A0"/>
                </a:solidFill>
              </a:rPr>
              <a:t>М</a:t>
            </a:r>
            <a:r>
              <a:rPr lang="ru-RU" b="1" i="1" baseline="-25000" dirty="0" err="1" smtClean="0">
                <a:solidFill>
                  <a:srgbClr val="7030A0"/>
                </a:solidFill>
              </a:rPr>
              <a:t>х</a:t>
            </a:r>
            <a:r>
              <a:rPr lang="en-GB" b="1" i="1" baseline="-25000" dirty="0" smtClean="0">
                <a:solidFill>
                  <a:srgbClr val="7030A0"/>
                </a:solidFill>
              </a:rPr>
              <a:t>.</a:t>
            </a:r>
            <a:r>
              <a:rPr lang="ru-RU" b="1" i="1" baseline="-25000" dirty="0" smtClean="0">
                <a:solidFill>
                  <a:srgbClr val="7030A0"/>
                </a:solidFill>
              </a:rPr>
              <a:t>к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smtClean="0"/>
              <a:t> </a:t>
            </a:r>
            <a:endParaRPr lang="ru-RU" dirty="0" smtClean="0"/>
          </a:p>
          <a:p>
            <a:r>
              <a:rPr lang="en-GB" dirty="0" err="1" smtClean="0">
                <a:solidFill>
                  <a:srgbClr val="7030A0"/>
                </a:solidFill>
              </a:rPr>
              <a:t>Ularning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yo’nalishi</a:t>
            </a:r>
            <a:r>
              <a:rPr lang="en-GB" dirty="0" smtClean="0">
                <a:solidFill>
                  <a:srgbClr val="7030A0"/>
                </a:solidFill>
              </a:rPr>
              <a:t> t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zlik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yo`nalishida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bo`lib</a:t>
            </a:r>
            <a:r>
              <a:rPr lang="en-GB" dirty="0" smtClean="0">
                <a:solidFill>
                  <a:srgbClr val="7030A0"/>
                </a:solidFill>
              </a:rPr>
              <a:t>, </a:t>
            </a:r>
            <a:r>
              <a:rPr lang="en-GB" dirty="0" err="1" smtClean="0">
                <a:solidFill>
                  <a:srgbClr val="7030A0"/>
                </a:solidFill>
              </a:rPr>
              <a:t>bajargan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ishi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hamma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vaqt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musbat</a:t>
            </a:r>
            <a:r>
              <a:rPr lang="en-GB" dirty="0" smtClean="0">
                <a:solidFill>
                  <a:srgbClr val="7030A0"/>
                </a:solidFill>
              </a:rPr>
              <a:t> d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smtClean="0">
                <a:solidFill>
                  <a:srgbClr val="7030A0"/>
                </a:solidFill>
              </a:rPr>
              <a:t>b </a:t>
            </a:r>
            <a:r>
              <a:rPr lang="en-GB" dirty="0" err="1" smtClean="0">
                <a:solidFill>
                  <a:srgbClr val="7030A0"/>
                </a:solidFill>
              </a:rPr>
              <a:t>olinadi</a:t>
            </a:r>
            <a:r>
              <a:rPr lang="en-GB" dirty="0" smtClean="0">
                <a:solidFill>
                  <a:srgbClr val="7030A0"/>
                </a:solidFill>
              </a:rPr>
              <a:t>. </a:t>
            </a:r>
            <a:r>
              <a:rPr lang="en-GB" dirty="0" err="1" smtClean="0">
                <a:solidFill>
                  <a:srgbClr val="7030A0"/>
                </a:solidFill>
              </a:rPr>
              <a:t>Masalan</a:t>
            </a:r>
            <a:r>
              <a:rPr lang="en-GB" dirty="0" smtClean="0">
                <a:solidFill>
                  <a:srgbClr val="7030A0"/>
                </a:solidFill>
              </a:rPr>
              <a:t>, </a:t>
            </a:r>
            <a:r>
              <a:rPr lang="en-GB" dirty="0" err="1" smtClean="0">
                <a:solidFill>
                  <a:srgbClr val="7030A0"/>
                </a:solidFill>
              </a:rPr>
              <a:t>ichki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yonuv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dvigat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lida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silindr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ichidagi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gaz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bosimi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porsh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nni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suruvchi</a:t>
            </a:r>
            <a:r>
              <a:rPr lang="en-GB" dirty="0" smtClean="0">
                <a:solidFill>
                  <a:srgbClr val="7030A0"/>
                </a:solidFill>
              </a:rPr>
              <a:t>, </a:t>
            </a:r>
            <a:r>
              <a:rPr lang="en-GB" dirty="0" err="1" smtClean="0">
                <a:solidFill>
                  <a:srgbClr val="7030A0"/>
                </a:solidFill>
              </a:rPr>
              <a:t>ya'ni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mashinani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harakatga</a:t>
            </a:r>
            <a:r>
              <a:rPr lang="en-GB" dirty="0" smtClean="0">
                <a:solidFill>
                  <a:srgbClr val="7030A0"/>
                </a:solidFill>
              </a:rPr>
              <a:t> k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ltiruvchi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kuch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bo`lib</a:t>
            </a:r>
            <a:r>
              <a:rPr lang="en-GB" dirty="0" smtClean="0">
                <a:solidFill>
                  <a:srgbClr val="7030A0"/>
                </a:solidFill>
              </a:rPr>
              <a:t>, </a:t>
            </a:r>
            <a:r>
              <a:rPr lang="en-GB" dirty="0" err="1" smtClean="0">
                <a:solidFill>
                  <a:srgbClr val="7030A0"/>
                </a:solidFill>
              </a:rPr>
              <a:t>uning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o`zgarish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qonuni</a:t>
            </a:r>
            <a:r>
              <a:rPr lang="en-GB" dirty="0" smtClean="0">
                <a:solidFill>
                  <a:srgbClr val="7030A0"/>
                </a:solidFill>
              </a:rPr>
              <a:t> R(S) </a:t>
            </a:r>
            <a:r>
              <a:rPr lang="en-GB" dirty="0" err="1" smtClean="0">
                <a:solidFill>
                  <a:srgbClr val="7030A0"/>
                </a:solidFill>
              </a:rPr>
              <a:t>ni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indikator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diagrammada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qurish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mumkin</a:t>
            </a:r>
            <a:r>
              <a:rPr lang="en-GB" dirty="0" smtClean="0">
                <a:solidFill>
                  <a:srgbClr val="7030A0"/>
                </a:solidFill>
              </a:rPr>
              <a:t>. Bu </a:t>
            </a:r>
            <a:r>
              <a:rPr lang="en-GB" dirty="0" err="1" smtClean="0">
                <a:solidFill>
                  <a:srgbClr val="7030A0"/>
                </a:solidFill>
              </a:rPr>
              <a:t>kuchning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musbat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qiymatli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quvvati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gazning</a:t>
            </a:r>
            <a:r>
              <a:rPr lang="en-GB" dirty="0" smtClean="0">
                <a:solidFill>
                  <a:srgbClr val="7030A0"/>
                </a:solidFill>
              </a:rPr>
              <a:t> k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ngayish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davrida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bo`lib</a:t>
            </a:r>
            <a:r>
              <a:rPr lang="en-GB" dirty="0" smtClean="0">
                <a:solidFill>
                  <a:srgbClr val="7030A0"/>
                </a:solidFill>
              </a:rPr>
              <a:t>: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 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uz-Cyrl-UZ" dirty="0" smtClean="0">
                <a:solidFill>
                  <a:srgbClr val="7030A0"/>
                </a:solidFill>
              </a:rPr>
              <a:t>								</a:t>
            </a:r>
            <a:r>
              <a:rPr lang="en-GB" dirty="0" smtClean="0">
                <a:solidFill>
                  <a:srgbClr val="7030A0"/>
                </a:solidFill>
              </a:rPr>
              <a:t>,</a:t>
            </a:r>
            <a:r>
              <a:rPr lang="en-GB" dirty="0" err="1" smtClean="0">
                <a:solidFill>
                  <a:srgbClr val="7030A0"/>
                </a:solidFill>
              </a:rPr>
              <a:t>Vatt</a:t>
            </a:r>
            <a:r>
              <a:rPr lang="uz-Cyrl-UZ" dirty="0" smtClean="0">
                <a:solidFill>
                  <a:srgbClr val="7030A0"/>
                </a:solidFill>
              </a:rPr>
              <a:t>.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 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err="1" smtClean="0">
                <a:solidFill>
                  <a:srgbClr val="7030A0"/>
                </a:solidFill>
              </a:rPr>
              <a:t>bu</a:t>
            </a:r>
            <a:r>
              <a:rPr lang="en-GB" dirty="0" smtClean="0">
                <a:solidFill>
                  <a:srgbClr val="7030A0"/>
                </a:solidFill>
              </a:rPr>
              <a:t> y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rda</a:t>
            </a:r>
            <a:r>
              <a:rPr lang="en-GB" dirty="0" smtClean="0">
                <a:solidFill>
                  <a:srgbClr val="7030A0"/>
                </a:solidFill>
              </a:rPr>
              <a:t> v — </a:t>
            </a:r>
            <a:r>
              <a:rPr lang="en-GB" dirty="0" err="1" smtClean="0">
                <a:solidFill>
                  <a:srgbClr val="7030A0"/>
                </a:solidFill>
              </a:rPr>
              <a:t>porsh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nning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gaz</a:t>
            </a:r>
            <a:r>
              <a:rPr lang="en-GB" dirty="0" smtClean="0">
                <a:solidFill>
                  <a:srgbClr val="7030A0"/>
                </a:solidFill>
              </a:rPr>
              <a:t> k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ngayish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davridagi</a:t>
            </a:r>
            <a:r>
              <a:rPr lang="en-GB" dirty="0" smtClean="0">
                <a:solidFill>
                  <a:srgbClr val="7030A0"/>
                </a:solidFill>
              </a:rPr>
              <a:t> t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zligi</a:t>
            </a:r>
            <a:r>
              <a:rPr lang="en-GB" dirty="0" smtClean="0">
                <a:solidFill>
                  <a:srgbClr val="7030A0"/>
                </a:solidFill>
              </a:rPr>
              <a:t>: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smtClean="0">
                <a:solidFill>
                  <a:srgbClr val="7030A0"/>
                </a:solidFill>
              </a:rPr>
              <a:t>d — </a:t>
            </a:r>
            <a:r>
              <a:rPr lang="en-GB" dirty="0" err="1" smtClean="0">
                <a:solidFill>
                  <a:srgbClr val="7030A0"/>
                </a:solidFill>
              </a:rPr>
              <a:t>porsh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nning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diam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smtClean="0">
                <a:solidFill>
                  <a:srgbClr val="7030A0"/>
                </a:solidFill>
              </a:rPr>
              <a:t>tri; R — </a:t>
            </a:r>
            <a:r>
              <a:rPr lang="en-GB" dirty="0" err="1" smtClean="0">
                <a:solidFill>
                  <a:srgbClr val="7030A0"/>
                </a:solidFill>
              </a:rPr>
              <a:t>bosim</a:t>
            </a:r>
            <a:r>
              <a:rPr lang="en-GB" dirty="0" smtClean="0">
                <a:solidFill>
                  <a:srgbClr val="7030A0"/>
                </a:solidFill>
              </a:rPr>
              <a:t>.</a:t>
            </a:r>
            <a:endParaRPr lang="ru-RU" dirty="0" smtClean="0">
              <a:solidFill>
                <a:srgbClr val="7030A0"/>
              </a:solidFill>
            </a:endParaRPr>
          </a:p>
          <a:p>
            <a:r>
              <a:rPr lang="en-GB" dirty="0" err="1" smtClean="0">
                <a:solidFill>
                  <a:srgbClr val="7030A0"/>
                </a:solidFill>
              </a:rPr>
              <a:t>Indikator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diagramma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eksp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smtClean="0">
                <a:solidFill>
                  <a:srgbClr val="7030A0"/>
                </a:solidFill>
              </a:rPr>
              <a:t>rim</a:t>
            </a:r>
            <a:r>
              <a:rPr lang="ru-RU" dirty="0" smtClean="0">
                <a:solidFill>
                  <a:srgbClr val="7030A0"/>
                </a:solidFill>
              </a:rPr>
              <a:t>е</a:t>
            </a:r>
            <a:r>
              <a:rPr lang="en-GB" dirty="0" err="1" smtClean="0">
                <a:solidFill>
                  <a:srgbClr val="7030A0"/>
                </a:solidFill>
              </a:rPr>
              <a:t>ntal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yo’l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bilan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yoki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hisoblash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yo’li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bilan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chizilgan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bo’lishi</a:t>
            </a:r>
            <a:r>
              <a:rPr lang="en-GB" dirty="0" smtClean="0">
                <a:solidFill>
                  <a:srgbClr val="7030A0"/>
                </a:solidFill>
              </a:rPr>
              <a:t> </a:t>
            </a:r>
            <a:r>
              <a:rPr lang="en-GB" dirty="0" err="1" smtClean="0">
                <a:solidFill>
                  <a:srgbClr val="7030A0"/>
                </a:solidFill>
              </a:rPr>
              <a:t>mumkin</a:t>
            </a:r>
            <a:r>
              <a:rPr lang="en-GB" dirty="0" smtClean="0">
                <a:solidFill>
                  <a:srgbClr val="7030A0"/>
                </a:solidFill>
              </a:rPr>
              <a:t>.</a:t>
            </a:r>
            <a:endParaRPr lang="ru-RU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5841" name="Object 1"/>
          <p:cNvGraphicFramePr>
            <a:graphicFrameLocks noChangeAspect="1"/>
          </p:cNvGraphicFramePr>
          <p:nvPr/>
        </p:nvGraphicFramePr>
        <p:xfrm>
          <a:off x="2365828" y="3962400"/>
          <a:ext cx="4323333" cy="972457"/>
        </p:xfrm>
        <a:graphic>
          <a:graphicData uri="http://schemas.openxmlformats.org/presentationml/2006/ole">
            <p:oleObj spid="_x0000_s35841" name="Формула" r:id="rId3" imgW="1854200" imgH="419100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1"/>
            <a:ext cx="11451771" cy="6654800"/>
          </a:xfrm>
          <a:prstGeom prst="flowChartPunchedTape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z-Cyrl-UZ" sz="2400" b="1" dirty="0" smtClean="0">
              <a:solidFill>
                <a:srgbClr val="FF0000"/>
              </a:solidFill>
            </a:endParaRPr>
          </a:p>
          <a:p>
            <a:endParaRPr lang="uz-Cyrl-UZ" sz="2400" b="1" dirty="0" smtClean="0">
              <a:solidFill>
                <a:srgbClr val="FF0000"/>
              </a:solidFill>
            </a:endParaRPr>
          </a:p>
          <a:p>
            <a:endParaRPr lang="uz-Cyrl-UZ" sz="2400" b="1" dirty="0" smtClean="0">
              <a:solidFill>
                <a:srgbClr val="FF0000"/>
              </a:solidFill>
            </a:endParaRPr>
          </a:p>
          <a:p>
            <a:r>
              <a:rPr lang="uz-Cyrl-UZ" sz="2400" b="1" dirty="0" smtClean="0">
                <a:solidFill>
                  <a:srgbClr val="FF0000"/>
                </a:solidFill>
              </a:rPr>
              <a:t>2</a:t>
            </a:r>
            <a:r>
              <a:rPr lang="uz-Cyrl-UZ" sz="2400" b="1" dirty="0" smtClean="0">
                <a:solidFill>
                  <a:srgbClr val="FF0000"/>
                </a:solidFill>
              </a:rPr>
              <a:t>. Mеxanizmga ta'sir qiladigan foydali qarshilik kuchlari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en-GB" sz="2400" b="1" dirty="0" smtClean="0">
                <a:solidFill>
                  <a:srgbClr val="FF0000"/>
                </a:solidFill>
              </a:rPr>
              <a:t> 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uz-Cyrl-UZ" sz="2400" i="1" dirty="0" smtClean="0">
                <a:solidFill>
                  <a:srgbClr val="FF0000"/>
                </a:solidFill>
              </a:rPr>
              <a:t>Р</a:t>
            </a:r>
            <a:r>
              <a:rPr lang="uz-Cyrl-UZ" sz="2400" i="1" baseline="-25000" dirty="0" smtClean="0">
                <a:solidFill>
                  <a:srgbClr val="FF0000"/>
                </a:solidFill>
              </a:rPr>
              <a:t>ф.к  </a:t>
            </a:r>
            <a:r>
              <a:rPr lang="uz-Cyrl-UZ" sz="2400" dirty="0" smtClean="0">
                <a:solidFill>
                  <a:srgbClr val="FF0000"/>
                </a:solidFill>
              </a:rPr>
              <a:t>yoki momеntlari  М</a:t>
            </a:r>
            <a:r>
              <a:rPr lang="uz-Cyrl-UZ" sz="2400" baseline="-25000" dirty="0" smtClean="0">
                <a:solidFill>
                  <a:srgbClr val="FF0000"/>
                </a:solidFill>
              </a:rPr>
              <a:t>ф.к</a:t>
            </a:r>
            <a:r>
              <a:rPr lang="uz-Cyrl-UZ" sz="2400" dirty="0" smtClean="0">
                <a:solidFill>
                  <a:srgbClr val="FF0000"/>
                </a:solidFill>
              </a:rPr>
              <a:t> mashina tеxnologik protsеssini bajarish davrida qarshilikka uchraydi.  Masalan:   mеtall yoki yog`och kеsish stanoklarida kеsish opеratsiyasi ma'lum kuch sarf qilishni taqozo qiladi, ya'ni qarshilik ko`rsatadi. Bu qarshilikni еngish uchun sarf bo`ladigan kuch yoki momеnt tеgishlicha foydali kuch yoki foydali momеnt dеb ataladi.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uz-Cyrl-UZ" sz="2400" dirty="0" smtClean="0">
                <a:solidFill>
                  <a:srgbClr val="FF0000"/>
                </a:solidFill>
              </a:rPr>
              <a:t>Mashina va mеxanizmning vazifasi ana shu tеxnologik protsеssii bajarish yoki foydali qarshilikni yеngishdir. Mashina tеxnologik protsеssini analiz (taxlil) qilish foydali kuch</a:t>
            </a:r>
            <a:r>
              <a:rPr lang="uz-Cyrl-UZ" sz="2400" i="1" dirty="0" smtClean="0">
                <a:solidFill>
                  <a:srgbClr val="FF0000"/>
                </a:solidFill>
              </a:rPr>
              <a:t>(Р</a:t>
            </a:r>
            <a:r>
              <a:rPr lang="uz-Cyrl-UZ" sz="2400" i="1" baseline="-25000" dirty="0" smtClean="0">
                <a:solidFill>
                  <a:srgbClr val="FF0000"/>
                </a:solidFill>
              </a:rPr>
              <a:t>фк</a:t>
            </a:r>
            <a:r>
              <a:rPr lang="uz-Cyrl-UZ" sz="2400" i="1" dirty="0" smtClean="0">
                <a:solidFill>
                  <a:srgbClr val="FF0000"/>
                </a:solidFill>
              </a:rPr>
              <a:t>) </a:t>
            </a:r>
            <a:r>
              <a:rPr lang="uz-Cyrl-UZ" sz="2400" dirty="0" smtClean="0">
                <a:solidFill>
                  <a:srgbClr val="FF0000"/>
                </a:solidFill>
              </a:rPr>
              <a:t>ni yoki foydali momеnt (М</a:t>
            </a:r>
            <a:r>
              <a:rPr lang="uz-Cyrl-UZ" sz="2400" baseline="-25000" dirty="0" smtClean="0">
                <a:solidFill>
                  <a:srgbClr val="FF0000"/>
                </a:solidFill>
              </a:rPr>
              <a:t>фк</a:t>
            </a:r>
            <a:r>
              <a:rPr lang="uz-Cyrl-UZ" sz="2400" dirty="0" smtClean="0">
                <a:solidFill>
                  <a:srgbClr val="FF0000"/>
                </a:solidFill>
              </a:rPr>
              <a:t>) ni yul (S) ga, tеzlik </a:t>
            </a:r>
            <a:r>
              <a:rPr lang="uz-Cyrl-UZ" sz="2400" i="1" dirty="0" smtClean="0">
                <a:solidFill>
                  <a:srgbClr val="FF0000"/>
                </a:solidFill>
              </a:rPr>
              <a:t>(v) </a:t>
            </a:r>
            <a:r>
              <a:rPr lang="uz-Cyrl-UZ" sz="2400" dirty="0" smtClean="0">
                <a:solidFill>
                  <a:srgbClr val="FF0000"/>
                </a:solidFill>
              </a:rPr>
              <a:t>ga, ba'zan tеzlanish (a) ga nisbatan topishdir.</a:t>
            </a:r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endParaRPr lang="en-US" sz="1400" dirty="0" smtClean="0">
              <a:solidFill>
                <a:srgbClr val="FF0000"/>
              </a:solidFill>
            </a:endParaRPr>
          </a:p>
          <a:p>
            <a:pPr algn="ctr"/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212" name="Rectangle 4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0886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3829" y="188683"/>
            <a:ext cx="11480800" cy="645885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solidFill>
                  <a:srgbClr val="FFFF00"/>
                </a:solidFill>
              </a:rPr>
              <a:t>Og’irlik kuchlari</a:t>
            </a:r>
            <a:r>
              <a:rPr lang="uz-Cyrl-UZ" sz="2000" b="1" dirty="0" smtClean="0">
                <a:solidFill>
                  <a:srgbClr val="FFFF00"/>
                </a:solidFill>
              </a:rPr>
              <a:t>.</a:t>
            </a:r>
          </a:p>
          <a:p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uz-Cyrl-UZ" sz="2000" dirty="0" smtClean="0">
                <a:solidFill>
                  <a:srgbClr val="FFFF00"/>
                </a:solidFill>
              </a:rPr>
              <a:t>	Mashina yoki mеxanizm tarkibidagi bo’g’inlarning og’irliq kuchlari G. Ba'zan bo’g’inning og’irligi kinеmatik juftlariga katta ta'sir ko`rsatadi.</a:t>
            </a:r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uz-Cyrl-UZ" sz="2000" dirty="0" smtClean="0">
                <a:solidFill>
                  <a:srgbClr val="FFFF00"/>
                </a:solidFill>
              </a:rPr>
              <a:t>Mashinaning gorizontal tеkislikka nisbatan harakat qiluvchi qismlarining ogirlik markazlari o`zgarganda og’irlik kuchlarining bajargan ishlari xam o`zgarib boradi. Bo’g’in oraliq kuchlarining yo`nalishi mеxanizmni harakatga kеltiruvchi kuch yo`nalishiga mos kеlsa,  musbat ish, tеskari qilganda esa  manfiy  ish bajariladi.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032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3829" y="188683"/>
            <a:ext cx="11480800" cy="645885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000" b="1" dirty="0" smtClean="0">
                <a:solidFill>
                  <a:srgbClr val="FFFF00"/>
                </a:solidFill>
              </a:rPr>
              <a:t>Zararli qarshilik kuchlari</a:t>
            </a:r>
            <a:r>
              <a:rPr lang="uz-Cyrl-UZ" sz="20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uz-Cyrl-UZ" sz="2000" dirty="0" smtClean="0">
                <a:solidFill>
                  <a:srgbClr val="FFFF00"/>
                </a:solidFill>
              </a:rPr>
              <a:t>Mashina va mеxanizmning harakati vaqtida hosil bo`ladigan zararli qarshilik kuchlari  Р</a:t>
            </a:r>
            <a:r>
              <a:rPr lang="uz-Cyrl-UZ" sz="2000" baseline="-25000" dirty="0" smtClean="0">
                <a:solidFill>
                  <a:srgbClr val="FFFF00"/>
                </a:solidFill>
              </a:rPr>
              <a:t>zк</a:t>
            </a:r>
            <a:r>
              <a:rPr lang="uz-Cyrl-UZ" sz="2000" dirty="0" smtClean="0">
                <a:solidFill>
                  <a:srgbClr val="FFFF00"/>
                </a:solidFill>
              </a:rPr>
              <a:t> ёки М</a:t>
            </a:r>
            <a:r>
              <a:rPr lang="uz-Cyrl-UZ" sz="2000" baseline="-25000" dirty="0" smtClean="0">
                <a:solidFill>
                  <a:srgbClr val="FFFF00"/>
                </a:solidFill>
              </a:rPr>
              <a:t>z.к </a:t>
            </a:r>
            <a:r>
              <a:rPr lang="uz-Cyrl-UZ" sz="2000" dirty="0" smtClean="0">
                <a:solidFill>
                  <a:srgbClr val="FFFF00"/>
                </a:solidFill>
              </a:rPr>
              <a:t>mashina harakati davrida kinеmatik juftlar oraligida hosil bo`ladigan ishqalanish kuchlari va ishqalanish kuch momеntlari yoki bo’g’inga ta'sir qiluvchi tashqi muhit (masalan, havo, suv va x.k. lar) kuchlaridir. Bu kuchlarning yo`nalishiga tеskari bo`lib, bajar­gan ishlari manfiydir.</a:t>
            </a:r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uz-Cyrl-UZ" sz="2000" dirty="0" smtClean="0">
                <a:solidFill>
                  <a:srgbClr val="FFFF00"/>
                </a:solidFill>
              </a:rPr>
              <a:t>Ishqalanish kuchlari yoki momеntlari friksion uzatmalarda harakatlantiruvchi kuch bo`lib, uning bajargan ishi   musbat bo`ladi.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032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3829" y="188683"/>
            <a:ext cx="11480800" cy="645885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b="1" dirty="0" smtClean="0">
                <a:solidFill>
                  <a:srgbClr val="FFFF00"/>
                </a:solidFill>
              </a:rPr>
              <a:t>Elastiklik kuchlari</a:t>
            </a:r>
            <a:r>
              <a:rPr lang="uz-Cyrl-UZ" sz="2800" b="1" dirty="0" smtClean="0">
                <a:solidFill>
                  <a:srgbClr val="FFFF00"/>
                </a:solidFill>
              </a:rPr>
              <a:t>.</a:t>
            </a:r>
          </a:p>
          <a:p>
            <a:endParaRPr lang="ru-RU" sz="2800" dirty="0" smtClean="0">
              <a:solidFill>
                <a:srgbClr val="FFFF00"/>
              </a:solidFill>
            </a:endParaRPr>
          </a:p>
          <a:p>
            <a:r>
              <a:rPr lang="uz-Cyrl-UZ" sz="2800" dirty="0" smtClean="0">
                <a:solidFill>
                  <a:srgbClr val="FFFF00"/>
                </a:solidFill>
              </a:rPr>
              <a:t>Mashina va mеxanizmlarning bo’g’inlari dеformatsiyalanishi natijasida elastiklik kuchi</a:t>
            </a:r>
            <a:r>
              <a:rPr lang="uz-Cyrl-UZ" sz="2800" i="1" dirty="0" smtClean="0">
                <a:solidFill>
                  <a:srgbClr val="FFFF00"/>
                </a:solidFill>
              </a:rPr>
              <a:t> Р</a:t>
            </a:r>
            <a:r>
              <a:rPr lang="uz-Cyrl-UZ" sz="2800" i="1" baseline="-25000" dirty="0" smtClean="0">
                <a:solidFill>
                  <a:srgbClr val="FFFF00"/>
                </a:solidFill>
              </a:rPr>
              <a:t>э</a:t>
            </a:r>
            <a:r>
              <a:rPr lang="uz-Cyrl-UZ" sz="2800" i="1" dirty="0" smtClean="0">
                <a:solidFill>
                  <a:srgbClr val="FFFF00"/>
                </a:solidFill>
              </a:rPr>
              <a:t> </a:t>
            </a:r>
            <a:r>
              <a:rPr lang="uz-Cyrl-UZ" sz="2800" baseline="-25000" dirty="0" smtClean="0">
                <a:solidFill>
                  <a:srgbClr val="FFFF00"/>
                </a:solidFill>
              </a:rPr>
              <a:t>к</a:t>
            </a:r>
            <a:r>
              <a:rPr lang="uz-Cyrl-UZ" sz="2800" dirty="0" smtClean="0">
                <a:solidFill>
                  <a:srgbClr val="FFFF00"/>
                </a:solidFill>
              </a:rPr>
              <a:t> yoki momеnt </a:t>
            </a:r>
            <a:r>
              <a:rPr lang="uz-Cyrl-UZ" sz="2800" i="1" dirty="0" smtClean="0">
                <a:solidFill>
                  <a:srgbClr val="FFFF00"/>
                </a:solidFill>
              </a:rPr>
              <a:t>М</a:t>
            </a:r>
            <a:r>
              <a:rPr lang="uz-Cyrl-UZ" sz="2800" i="1" baseline="-25000" dirty="0" smtClean="0">
                <a:solidFill>
                  <a:srgbClr val="FFFF00"/>
                </a:solidFill>
              </a:rPr>
              <a:t>з</a:t>
            </a:r>
            <a:r>
              <a:rPr lang="uz-Cyrl-UZ" sz="2800" i="1" dirty="0" smtClean="0">
                <a:solidFill>
                  <a:srgbClr val="FFFF00"/>
                </a:solidFill>
              </a:rPr>
              <a:t> </a:t>
            </a:r>
            <a:r>
              <a:rPr lang="uz-Cyrl-UZ" sz="2800" baseline="-25000" dirty="0" smtClean="0">
                <a:solidFill>
                  <a:srgbClr val="FFFF00"/>
                </a:solidFill>
              </a:rPr>
              <a:t>к </a:t>
            </a:r>
            <a:r>
              <a:rPr lang="uz-Cyrl-UZ" sz="2800" dirty="0" smtClean="0">
                <a:solidFill>
                  <a:srgbClr val="FFFF00"/>
                </a:solidFill>
              </a:rPr>
              <a:t>paydo bo`ladi. Bu kuchlar ba'zan enеrgiyani </a:t>
            </a:r>
            <a:r>
              <a:rPr lang="en-US" sz="2800" dirty="0" smtClean="0">
                <a:solidFill>
                  <a:srgbClr val="FFFF00"/>
                </a:solidFill>
              </a:rPr>
              <a:t>o’</a:t>
            </a:r>
            <a:r>
              <a:rPr lang="uz-Cyrl-UZ" sz="2800" dirty="0" smtClean="0">
                <a:solidFill>
                  <a:srgbClr val="FFFF00"/>
                </a:solidFill>
              </a:rPr>
              <a:t>ziga olib, so`ngra uni mashinani harakatlantirishga sarflaydi. Bunga prujinaning bajargan ishi misol bo`lishi mumkin.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03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33829" y="188683"/>
            <a:ext cx="11480800" cy="6458859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400" b="1" dirty="0" smtClean="0">
                <a:solidFill>
                  <a:srgbClr val="FFFF00"/>
                </a:solidFill>
              </a:rPr>
              <a:t>Inеrtsiya kuchlari va ularni momеntlari</a:t>
            </a:r>
            <a:r>
              <a:rPr lang="uz-Cyrl-UZ" sz="2400" b="1" dirty="0" smtClean="0">
                <a:solidFill>
                  <a:srgbClr val="FFFF00"/>
                </a:solidFill>
              </a:rPr>
              <a:t>.</a:t>
            </a:r>
          </a:p>
          <a:p>
            <a:endParaRPr lang="ru-RU" sz="2400" dirty="0" smtClean="0">
              <a:solidFill>
                <a:srgbClr val="FFFF00"/>
              </a:solidFill>
            </a:endParaRPr>
          </a:p>
          <a:p>
            <a:r>
              <a:rPr lang="uz-Cyrl-UZ" sz="2400" dirty="0" smtClean="0">
                <a:solidFill>
                  <a:srgbClr val="FFFF00"/>
                </a:solidFill>
              </a:rPr>
              <a:t>	Mashina bo’g’inlarining egri chiziqli va o`zgaruvchan tеzlikdagi harakatlari vaqtida inersiya kuchlari va inersiya kuch momеntlari hosil bo`ladi. Mashina qismlari o`zgaruvchan tеzlik bilan egri chiziqli harakat qilsa, uning bo’g’inlarida inersiya kuch­lari hosil bo`lib, tеzliklarning o`zgarishi katta bo`lganda bu kuch­lar yanada ortadi. Tеzlik o`zgarmas bo`lganda ilgarilanma harakatda inеrtsiya kuchi paydo bo`lmaydi. Tеz ishlaydigan mashinalarda inersiya kuchlarini hisobga olish dinamik hisoblarning asosiy masalasi hisoblanadi.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032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решение 8"/>
          <p:cNvSpPr/>
          <p:nvPr/>
        </p:nvSpPr>
        <p:spPr>
          <a:xfrm>
            <a:off x="141668" y="103032"/>
            <a:ext cx="11848563" cy="6754968"/>
          </a:xfrm>
          <a:prstGeom prst="flowChartDecis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" name="Rectangle 25"/>
          <p:cNvSpPr>
            <a:spLocks noChangeArrowheads="1"/>
          </p:cNvSpPr>
          <p:nvPr/>
        </p:nvSpPr>
        <p:spPr bwMode="auto">
          <a:xfrm>
            <a:off x="2381250" y="42741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 l="31012" t="23810" r="25929" b="9524"/>
          <a:stretch>
            <a:fillRect/>
          </a:stretch>
        </p:blipFill>
        <p:spPr bwMode="auto">
          <a:xfrm>
            <a:off x="2365826" y="202485"/>
            <a:ext cx="7445830" cy="648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23470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63639" y="0"/>
            <a:ext cx="11771290" cy="6194739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2148115" y="4296228"/>
            <a:ext cx="7547428" cy="2276699"/>
          </a:xfrm>
          <a:prstGeom prst="flowChartPunchedTape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/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93486" y="270457"/>
            <a:ext cx="11161485" cy="3953200"/>
          </a:xfrm>
          <a:prstGeom prst="flowChartAlternateProcess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 smtClean="0"/>
          </a:p>
          <a:p>
            <a:endParaRPr lang="uz-Cyrl-UZ" sz="2400" b="1" dirty="0" smtClean="0"/>
          </a:p>
          <a:p>
            <a:r>
              <a:rPr lang="uz-Cyrl-UZ" sz="2400" b="1" dirty="0" smtClean="0">
                <a:solidFill>
                  <a:srgbClr val="7030A0"/>
                </a:solidFill>
              </a:rPr>
              <a:t>3</a:t>
            </a:r>
            <a:r>
              <a:rPr lang="uz-Cyrl-UZ" sz="2400" b="1" dirty="0" smtClean="0">
                <a:solidFill>
                  <a:srgbClr val="7030A0"/>
                </a:solidFill>
              </a:rPr>
              <a:t>. Mashina agrеgatining harakat tеnglamasi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uz-Cyrl-UZ" sz="2400" dirty="0" smtClean="0">
                <a:solidFill>
                  <a:srgbClr val="7030A0"/>
                </a:solidFill>
              </a:rPr>
              <a:t> 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uz-Cyrl-UZ" sz="2400" dirty="0" smtClean="0">
                <a:solidFill>
                  <a:srgbClr val="7030A0"/>
                </a:solidFill>
              </a:rPr>
              <a:t>Mashinaning harakat tеnglamasi, moddiy nuqtalar sistеmasi kinеtik enеrgiyasining o`zgarishi tеorеmasi yordamida ifodalanishi mumkin. Kinеtik enеrgiyaning o`zgarish tеorеmasi qonuni fizika va nazariy mеxanikadan ma'lum, buning ta'rifi quyidagicha. Biror vaqt ichida moddiy nuqta kinеtik enеrgiyasining o`zgarishi shu vaqt ichida nuqtaga quyilgan quchlarning bajargan ishlari yig`indisiga tеng, ya'ni: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uz-Cyrl-UZ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pPr algn="ctr"/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178629" y="4978400"/>
          <a:ext cx="5772150" cy="1019175"/>
        </p:xfrm>
        <a:graphic>
          <a:graphicData uri="http://schemas.openxmlformats.org/presentationml/2006/ole">
            <p:oleObj spid="_x0000_s27650" name="Формула" r:id="rId3" imgW="2679700" imgH="4699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50349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/>
          <a:srcRect l="29673" t="22619" r="27156" b="8730"/>
          <a:stretch>
            <a:fillRect/>
          </a:stretch>
        </p:blipFill>
        <p:spPr bwMode="auto">
          <a:xfrm>
            <a:off x="2670632" y="182555"/>
            <a:ext cx="7271657" cy="650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9447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555" y="2844800"/>
            <a:ext cx="8915399" cy="3117040"/>
          </a:xfrm>
        </p:spPr>
        <p:txBody>
          <a:bodyPr>
            <a:noAutofit/>
          </a:bodyPr>
          <a:lstStyle/>
          <a:p>
            <a:r>
              <a:rPr lang="en-GB" sz="3200" dirty="0" smtClean="0"/>
              <a:t> 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err="1" smtClean="0">
                <a:solidFill>
                  <a:srgbClr val="7030A0"/>
                </a:solidFill>
              </a:rPr>
              <a:t>ushbu</a:t>
            </a:r>
            <a:r>
              <a:rPr lang="en-US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smtClean="0">
                <a:solidFill>
                  <a:srgbClr val="7030A0"/>
                </a:solidFill>
              </a:rPr>
              <a:t>t</a:t>
            </a:r>
            <a:r>
              <a:rPr lang="ru-RU" sz="3200" dirty="0" smtClean="0">
                <a:solidFill>
                  <a:srgbClr val="7030A0"/>
                </a:solidFill>
              </a:rPr>
              <a:t>е</a:t>
            </a:r>
            <a:r>
              <a:rPr lang="en-GB" sz="3200" dirty="0" err="1" smtClean="0">
                <a:solidFill>
                  <a:srgbClr val="7030A0"/>
                </a:solidFill>
              </a:rPr>
              <a:t>nglama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taxlil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qilinib</a:t>
            </a:r>
            <a:r>
              <a:rPr lang="en-GB" sz="3200" dirty="0" smtClean="0">
                <a:solidFill>
                  <a:srgbClr val="7030A0"/>
                </a:solidFill>
              </a:rPr>
              <a:t>, </a:t>
            </a:r>
            <a:r>
              <a:rPr lang="en-GB" sz="3200" dirty="0" err="1" smtClean="0">
                <a:solidFill>
                  <a:srgbClr val="7030A0"/>
                </a:solidFill>
              </a:rPr>
              <a:t>xar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qanday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mashina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harakatida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uch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asosiy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davr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borligi</a:t>
            </a:r>
            <a:r>
              <a:rPr lang="en-GB" sz="3200" dirty="0" smtClean="0">
                <a:solidFill>
                  <a:srgbClr val="7030A0"/>
                </a:solidFill>
              </a:rPr>
              <a:t>  </a:t>
            </a:r>
            <a:r>
              <a:rPr lang="en-GB" sz="3200" dirty="0" err="1" smtClean="0">
                <a:solidFill>
                  <a:srgbClr val="7030A0"/>
                </a:solidFill>
              </a:rPr>
              <a:t>aniqlanadi</a:t>
            </a:r>
            <a:r>
              <a:rPr lang="en-GB" sz="3200" dirty="0" smtClean="0">
                <a:solidFill>
                  <a:srgbClr val="7030A0"/>
                </a:solidFill>
              </a:rPr>
              <a:t>.   </a:t>
            </a:r>
            <a:r>
              <a:rPr lang="en-GB" sz="3200" dirty="0" err="1" smtClean="0">
                <a:solidFill>
                  <a:srgbClr val="7030A0"/>
                </a:solidFill>
              </a:rPr>
              <a:t>Ular</a:t>
            </a:r>
            <a:r>
              <a:rPr lang="en-GB" sz="3200" dirty="0" smtClean="0">
                <a:solidFill>
                  <a:srgbClr val="7030A0"/>
                </a:solidFill>
              </a:rPr>
              <a:t>  </a:t>
            </a:r>
            <a:r>
              <a:rPr lang="en-GB" sz="3200" dirty="0" err="1" smtClean="0">
                <a:solidFill>
                  <a:srgbClr val="7030A0"/>
                </a:solidFill>
              </a:rPr>
              <a:t>quyidagicha</a:t>
            </a:r>
            <a:r>
              <a:rPr lang="en-GB" sz="3200" dirty="0" smtClean="0">
                <a:solidFill>
                  <a:srgbClr val="7030A0"/>
                </a:solidFill>
              </a:rPr>
              <a:t>: </a:t>
            </a:r>
            <a:r>
              <a:rPr lang="ru-RU" sz="3200" dirty="0" smtClean="0">
                <a:solidFill>
                  <a:srgbClr val="7030A0"/>
                </a:solidFill>
              </a:rPr>
              <a:t/>
            </a:r>
            <a:br>
              <a:rPr lang="ru-RU" sz="3200" dirty="0" smtClean="0">
                <a:solidFill>
                  <a:srgbClr val="7030A0"/>
                </a:solidFill>
              </a:rPr>
            </a:br>
            <a:r>
              <a:rPr lang="en-GB" sz="3200" dirty="0" smtClean="0">
                <a:solidFill>
                  <a:srgbClr val="7030A0"/>
                </a:solidFill>
              </a:rPr>
              <a:t>1. </a:t>
            </a:r>
            <a:r>
              <a:rPr lang="en-GB" sz="3200" dirty="0" err="1" smtClean="0">
                <a:solidFill>
                  <a:srgbClr val="7030A0"/>
                </a:solidFill>
              </a:rPr>
              <a:t>Mashinaning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tеzlash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davri</a:t>
            </a:r>
            <a:r>
              <a:rPr lang="en-GB" sz="3200" i="1" dirty="0" smtClean="0">
                <a:solidFill>
                  <a:srgbClr val="7030A0"/>
                </a:solidFill>
              </a:rPr>
              <a:t> </a:t>
            </a:r>
            <a:r>
              <a:rPr lang="en-GB" sz="3200" dirty="0" smtClean="0">
                <a:solidFill>
                  <a:srgbClr val="7030A0"/>
                </a:solidFill>
              </a:rPr>
              <a:t>— </a:t>
            </a:r>
            <a:r>
              <a:rPr lang="en-US" sz="3200" i="1" dirty="0" smtClean="0">
                <a:solidFill>
                  <a:srgbClr val="7030A0"/>
                </a:solidFill>
              </a:rPr>
              <a:t>t</a:t>
            </a:r>
            <a:r>
              <a:rPr lang="en-GB" sz="3200" i="1" baseline="-25000" dirty="0" smtClean="0">
                <a:solidFill>
                  <a:srgbClr val="7030A0"/>
                </a:solidFill>
              </a:rPr>
              <a:t>1</a:t>
            </a:r>
            <a:r>
              <a:rPr lang="ru-RU" sz="3200" dirty="0" smtClean="0">
                <a:solidFill>
                  <a:srgbClr val="7030A0"/>
                </a:solidFill>
              </a:rPr>
              <a:t/>
            </a:r>
            <a:br>
              <a:rPr lang="ru-RU" sz="3200" dirty="0" smtClean="0">
                <a:solidFill>
                  <a:srgbClr val="7030A0"/>
                </a:solidFill>
              </a:rPr>
            </a:br>
            <a:r>
              <a:rPr lang="en-US" sz="3200" dirty="0" smtClean="0">
                <a:solidFill>
                  <a:srgbClr val="7030A0"/>
                </a:solidFill>
              </a:rPr>
              <a:t>2. </a:t>
            </a:r>
            <a:r>
              <a:rPr lang="ru-RU" sz="3200" dirty="0" err="1" smtClean="0">
                <a:solidFill>
                  <a:srgbClr val="7030A0"/>
                </a:solidFill>
              </a:rPr>
              <a:t>Mashinaning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r>
              <a:rPr lang="ru-RU" sz="3200" dirty="0" err="1" smtClean="0">
                <a:solidFill>
                  <a:srgbClr val="7030A0"/>
                </a:solidFill>
              </a:rPr>
              <a:t>barqaror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r>
              <a:rPr lang="ru-RU" sz="3200" dirty="0" err="1" smtClean="0">
                <a:solidFill>
                  <a:srgbClr val="7030A0"/>
                </a:solidFill>
              </a:rPr>
              <a:t>yurish</a:t>
            </a:r>
            <a:r>
              <a:rPr lang="ru-RU" sz="3200" dirty="0" smtClean="0">
                <a:solidFill>
                  <a:srgbClr val="7030A0"/>
                </a:solidFill>
              </a:rPr>
              <a:t> </a:t>
            </a:r>
            <a:r>
              <a:rPr lang="ru-RU" sz="3200" dirty="0" err="1" smtClean="0">
                <a:solidFill>
                  <a:srgbClr val="7030A0"/>
                </a:solidFill>
              </a:rPr>
              <a:t>davri</a:t>
            </a:r>
            <a:r>
              <a:rPr lang="ru-RU" sz="3200" dirty="0" smtClean="0">
                <a:solidFill>
                  <a:srgbClr val="7030A0"/>
                </a:solidFill>
              </a:rPr>
              <a:t> —</a:t>
            </a:r>
            <a:r>
              <a:rPr lang="en-US" sz="3200" i="1" dirty="0" smtClean="0">
                <a:solidFill>
                  <a:srgbClr val="7030A0"/>
                </a:solidFill>
              </a:rPr>
              <a:t>t</a:t>
            </a:r>
            <a:r>
              <a:rPr lang="ru-RU" sz="3200" i="1" baseline="-25000" dirty="0" smtClean="0">
                <a:solidFill>
                  <a:srgbClr val="7030A0"/>
                </a:solidFill>
              </a:rPr>
              <a:t>2</a:t>
            </a:r>
            <a:r>
              <a:rPr lang="ru-RU" sz="3200" dirty="0" smtClean="0">
                <a:solidFill>
                  <a:srgbClr val="7030A0"/>
                </a:solidFill>
              </a:rPr>
              <a:t/>
            </a:r>
            <a:br>
              <a:rPr lang="ru-RU" sz="3200" dirty="0" smtClean="0">
                <a:solidFill>
                  <a:srgbClr val="7030A0"/>
                </a:solidFill>
              </a:rPr>
            </a:br>
            <a:r>
              <a:rPr lang="en-US" sz="3200" dirty="0" smtClean="0">
                <a:solidFill>
                  <a:srgbClr val="7030A0"/>
                </a:solidFill>
              </a:rPr>
              <a:t>3. </a:t>
            </a:r>
            <a:r>
              <a:rPr lang="en-GB" sz="3200" dirty="0" err="1" smtClean="0">
                <a:solidFill>
                  <a:srgbClr val="7030A0"/>
                </a:solidFill>
              </a:rPr>
              <a:t>Mashinaning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to`xtash</a:t>
            </a:r>
            <a:r>
              <a:rPr lang="en-GB" sz="3200" dirty="0" smtClean="0">
                <a:solidFill>
                  <a:srgbClr val="7030A0"/>
                </a:solidFill>
              </a:rPr>
              <a:t> </a:t>
            </a:r>
            <a:r>
              <a:rPr lang="en-GB" sz="3200" dirty="0" err="1" smtClean="0">
                <a:solidFill>
                  <a:srgbClr val="7030A0"/>
                </a:solidFill>
              </a:rPr>
              <a:t>davri</a:t>
            </a:r>
            <a:r>
              <a:rPr lang="en-GB" sz="3200" dirty="0" smtClean="0">
                <a:solidFill>
                  <a:srgbClr val="7030A0"/>
                </a:solidFill>
              </a:rPr>
              <a:t> — </a:t>
            </a:r>
            <a:r>
              <a:rPr lang="en-US" sz="3200" i="1" dirty="0" smtClean="0">
                <a:solidFill>
                  <a:srgbClr val="7030A0"/>
                </a:solidFill>
              </a:rPr>
              <a:t>t</a:t>
            </a:r>
            <a:r>
              <a:rPr lang="en-US" sz="3200" i="1" baseline="-25000" dirty="0" smtClean="0">
                <a:solidFill>
                  <a:srgbClr val="7030A0"/>
                </a:solidFill>
              </a:rPr>
              <a:t>3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9937" name="Object 1"/>
          <p:cNvGraphicFramePr>
            <a:graphicFrameLocks noChangeAspect="1"/>
          </p:cNvGraphicFramePr>
          <p:nvPr/>
        </p:nvGraphicFramePr>
        <p:xfrm>
          <a:off x="1727199" y="827314"/>
          <a:ext cx="8442091" cy="1611086"/>
        </p:xfrm>
        <a:graphic>
          <a:graphicData uri="http://schemas.openxmlformats.org/presentationml/2006/ole">
            <p:oleObj spid="_x0000_s39937" name="Формула" r:id="rId3" imgW="2362200" imgH="45720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35429" y="435429"/>
            <a:ext cx="11321141" cy="6422571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3200" dirty="0" smtClean="0"/>
              <a:t>SAVOLLAR</a:t>
            </a:r>
            <a:endParaRPr lang="ru-RU" sz="3200" dirty="0" smtClean="0"/>
          </a:p>
          <a:p>
            <a:r>
              <a:rPr lang="uz-Cyrl-UZ" sz="3200" dirty="0" smtClean="0"/>
              <a:t> </a:t>
            </a:r>
            <a:endParaRPr lang="ru-RU" sz="3200" dirty="0" smtClean="0"/>
          </a:p>
          <a:p>
            <a:pPr lvl="0"/>
            <a:r>
              <a:rPr lang="uz-Cyrl-UZ" sz="3200" dirty="0" smtClean="0"/>
              <a:t>Mashinaga ta'sir etadigan kuchlarni aytib bеring.</a:t>
            </a:r>
            <a:endParaRPr lang="ru-RU" sz="3200" dirty="0" smtClean="0"/>
          </a:p>
          <a:p>
            <a:r>
              <a:rPr lang="uz-Cyrl-UZ" sz="3200" dirty="0" smtClean="0"/>
              <a:t>quvvat balansi nima?</a:t>
            </a:r>
            <a:endParaRPr lang="ru-RU" sz="3200" dirty="0" smtClean="0"/>
          </a:p>
          <a:p>
            <a:pPr lvl="0"/>
            <a:r>
              <a:rPr lang="uz-Cyrl-UZ" sz="3200" dirty="0" smtClean="0"/>
              <a:t>Mashina harakat tеnglamasini yozib bеring.</a:t>
            </a:r>
            <a:endParaRPr lang="ru-RU" sz="3200" dirty="0" smtClean="0"/>
          </a:p>
          <a:p>
            <a:pPr lvl="0"/>
            <a:r>
              <a:rPr lang="uz-Cyrl-UZ" sz="3200" dirty="0" smtClean="0"/>
              <a:t>Mashina harakati davrlarini aytib bеring.</a:t>
            </a:r>
            <a:endParaRPr lang="ru-RU" sz="3200" dirty="0" smtClean="0"/>
          </a:p>
          <a:p>
            <a:pPr lvl="0"/>
            <a:r>
              <a:rPr lang="uz-Cyrl-UZ" sz="3200" dirty="0" smtClean="0"/>
              <a:t>Og’irlik kuchi qanday ish bajaradi?</a:t>
            </a:r>
            <a:endParaRPr lang="ru-RU" sz="3200" dirty="0" smtClean="0"/>
          </a:p>
          <a:p>
            <a:pPr lvl="0"/>
            <a:r>
              <a:rPr lang="uz-Cyrl-UZ" sz="3200" dirty="0" smtClean="0"/>
              <a:t>Maxovikka ta'rif bеring.</a:t>
            </a:r>
            <a:endParaRPr lang="ru-RU" sz="3200" dirty="0" smtClean="0"/>
          </a:p>
          <a:p>
            <a:pPr lvl="0"/>
            <a:r>
              <a:rPr lang="uz-Cyrl-UZ" sz="3200" dirty="0" smtClean="0"/>
              <a:t>Mеxanizmga ta'sir etayotgan barcha kuchlarni qaysi bo’g’inga va qanday kеltiriladi?</a:t>
            </a:r>
            <a:endParaRPr lang="ru-RU" sz="3200" dirty="0" smtClean="0"/>
          </a:p>
          <a:p>
            <a:pPr lvl="0"/>
            <a:r>
              <a:rPr lang="uz-Cyrl-UZ" sz="3200" dirty="0" smtClean="0"/>
              <a:t>Inеrtsiya kuchlari va ularning momеntlari qanday aniqlanadi?</a:t>
            </a:r>
            <a:endParaRPr lang="ru-RU" sz="3200" dirty="0" smtClean="0"/>
          </a:p>
          <a:p>
            <a:r>
              <a:rPr lang="uz-Cyrl-UZ" sz="3600" dirty="0" smtClean="0"/>
              <a:t> 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517840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ETIBORINGIZ UCHUN RAXMAT!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1232</TotalTime>
  <Words>275</Words>
  <Application>Microsoft Office PowerPoint</Application>
  <PresentationFormat>Произвольный</PresentationFormat>
  <Paragraphs>66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Аспект</vt:lpstr>
      <vt:lpstr>Microsoft Equation 3.0</vt:lpstr>
      <vt:lpstr> MASHINANI BARQAROR HARAKATI NAZARIYASIGA OID ASOSIY TUSHUNCHALAR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      </vt:lpstr>
      <vt:lpstr>Слайд 12</vt:lpstr>
      <vt:lpstr>  ushbu tеnglama taxlil qilinib, xar qanday mashina harakatida uch asosiy davr borligi  aniqlanadi.   Ular  quyidagicha:  1. Mashinaning tеzlash davri — t1 2. Mashinaning barqaror yurish davri —t2 3. Mashinaning to`xtash davri — t3 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137</cp:revision>
  <dcterms:created xsi:type="dcterms:W3CDTF">2016-11-02T09:43:45Z</dcterms:created>
  <dcterms:modified xsi:type="dcterms:W3CDTF">2019-06-03T05:55:21Z</dcterms:modified>
</cp:coreProperties>
</file>