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07" r:id="rId2"/>
    <p:sldId id="408" r:id="rId3"/>
    <p:sldId id="409" r:id="rId4"/>
    <p:sldId id="262" r:id="rId5"/>
    <p:sldId id="263" r:id="rId6"/>
    <p:sldId id="411" r:id="rId7"/>
    <p:sldId id="412" r:id="rId8"/>
    <p:sldId id="383" r:id="rId9"/>
    <p:sldId id="413" r:id="rId10"/>
    <p:sldId id="414" r:id="rId11"/>
    <p:sldId id="415" r:id="rId12"/>
    <p:sldId id="281" r:id="rId13"/>
    <p:sldId id="280" r:id="rId14"/>
    <p:sldId id="341" r:id="rId15"/>
    <p:sldId id="342" r:id="rId16"/>
    <p:sldId id="343" r:id="rId17"/>
    <p:sldId id="344" r:id="rId18"/>
    <p:sldId id="416" r:id="rId19"/>
    <p:sldId id="348" r:id="rId20"/>
    <p:sldId id="355" r:id="rId21"/>
    <p:sldId id="358" r:id="rId22"/>
    <p:sldId id="417" r:id="rId23"/>
    <p:sldId id="321" r:id="rId24"/>
    <p:sldId id="322" r:id="rId25"/>
    <p:sldId id="323" r:id="rId26"/>
    <p:sldId id="327" r:id="rId27"/>
    <p:sldId id="395" r:id="rId28"/>
    <p:sldId id="300" r:id="rId29"/>
    <p:sldId id="303" r:id="rId30"/>
    <p:sldId id="430" r:id="rId31"/>
    <p:sldId id="401" r:id="rId32"/>
    <p:sldId id="308" r:id="rId33"/>
    <p:sldId id="396" r:id="rId34"/>
    <p:sldId id="418" r:id="rId35"/>
    <p:sldId id="420" r:id="rId36"/>
    <p:sldId id="429" r:id="rId37"/>
    <p:sldId id="432" r:id="rId38"/>
    <p:sldId id="433" r:id="rId39"/>
    <p:sldId id="431"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081" autoAdjust="0"/>
  </p:normalViewPr>
  <p:slideViewPr>
    <p:cSldViewPr>
      <p:cViewPr>
        <p:scale>
          <a:sx n="95" d="100"/>
          <a:sy n="95" d="100"/>
        </p:scale>
        <p:origin x="-1090" y="-106"/>
      </p:cViewPr>
      <p:guideLst>
        <p:guide orient="horz" pos="2160"/>
        <p:guide pos="2880"/>
      </p:guideLst>
    </p:cSldViewPr>
  </p:slid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wmf"/><Relationship Id="rId7" Type="http://schemas.openxmlformats.org/officeDocument/2006/relationships/image" Target="../media/image13.wmf"/><Relationship Id="rId2" Type="http://schemas.openxmlformats.org/officeDocument/2006/relationships/image" Target="../media/image8.wmf"/><Relationship Id="rId1" Type="http://schemas.openxmlformats.org/officeDocument/2006/relationships/image" Target="../media/image7.wmf"/><Relationship Id="rId6" Type="http://schemas.openxmlformats.org/officeDocument/2006/relationships/image" Target="../media/image12.wmf"/><Relationship Id="rId5" Type="http://schemas.openxmlformats.org/officeDocument/2006/relationships/image" Target="../media/image11.wmf"/><Relationship Id="rId4"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2.wmf"/><Relationship Id="rId7" Type="http://schemas.openxmlformats.org/officeDocument/2006/relationships/image" Target="../media/image26.wmf"/><Relationship Id="rId2" Type="http://schemas.openxmlformats.org/officeDocument/2006/relationships/image" Target="../media/image21.wmf"/><Relationship Id="rId1" Type="http://schemas.openxmlformats.org/officeDocument/2006/relationships/image" Target="../media/image20.wmf"/><Relationship Id="rId6" Type="http://schemas.openxmlformats.org/officeDocument/2006/relationships/image" Target="../media/image25.wmf"/><Relationship Id="rId5" Type="http://schemas.openxmlformats.org/officeDocument/2006/relationships/image" Target="../media/image24.wmf"/><Relationship Id="rId4" Type="http://schemas.openxmlformats.org/officeDocument/2006/relationships/image" Target="../media/image23.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1.wmf"/><Relationship Id="rId7" Type="http://schemas.openxmlformats.org/officeDocument/2006/relationships/image" Target="../media/image35.wmf"/><Relationship Id="rId2" Type="http://schemas.openxmlformats.org/officeDocument/2006/relationships/image" Target="../media/image30.wmf"/><Relationship Id="rId1" Type="http://schemas.openxmlformats.org/officeDocument/2006/relationships/image" Target="../media/image29.wmf"/><Relationship Id="rId6" Type="http://schemas.openxmlformats.org/officeDocument/2006/relationships/image" Target="../media/image34.wmf"/><Relationship Id="rId5" Type="http://schemas.openxmlformats.org/officeDocument/2006/relationships/image" Target="../media/image33.wmf"/><Relationship Id="rId4" Type="http://schemas.openxmlformats.org/officeDocument/2006/relationships/image" Target="../media/image32.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image" Target="../media/image36.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image" Target="../media/image38.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43E85F-B20F-47D2-87F3-7814E68888FF}" type="datetimeFigureOut">
              <a:rPr lang="en-US" smtClean="0"/>
              <a:pPr/>
              <a:t>4/3/2024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09CD3E-9D32-4648-B2A1-D0001F6D1028}" type="slidenum">
              <a:rPr lang="en-US" smtClean="0"/>
              <a:pPr/>
              <a:t>‹#›</a:t>
            </a:fld>
            <a:endParaRPr lang="en-US"/>
          </a:p>
        </p:txBody>
      </p:sp>
    </p:spTree>
    <p:extLst>
      <p:ext uri="{BB962C8B-B14F-4D97-AF65-F5344CB8AC3E}">
        <p14:creationId xmlns:p14="http://schemas.microsoft.com/office/powerpoint/2010/main" val="3204086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93CAB62-0AFE-42B0-8C51-2966B2B6EDFA}" type="slidenum">
              <a:rPr lang="en-US" smtClean="0"/>
              <a:t>27</a:t>
            </a:fld>
            <a:endParaRPr lang="en-US"/>
          </a:p>
        </p:txBody>
      </p:sp>
    </p:spTree>
    <p:extLst>
      <p:ext uri="{BB962C8B-B14F-4D97-AF65-F5344CB8AC3E}">
        <p14:creationId xmlns:p14="http://schemas.microsoft.com/office/powerpoint/2010/main" val="525581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26826D0-D8C8-462F-A13A-C6F37436C0FF}" type="datetime1">
              <a:rPr lang="en-US" smtClean="0"/>
              <a:t>4/3/2024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91EC217-B994-472C-A947-69EDCA5EB0A9}" type="datetime1">
              <a:rPr lang="en-US" smtClean="0"/>
              <a:t>4/3/2024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8D9E9B-660A-40B5-B39F-F4BC3B888433}" type="datetime1">
              <a:rPr lang="en-US" smtClean="0"/>
              <a:t>4/3/2024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8286D9E-E653-4B36-BAA9-635508B85A40}" type="datetime1">
              <a:rPr lang="en-US" smtClean="0"/>
              <a:t>4/3/2024</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8F475A-0F44-413C-9689-2ABEF356075E}" type="datetime1">
              <a:rPr lang="en-US" smtClean="0"/>
              <a:t>4/3/2024</a:t>
            </a:fld>
            <a:endParaRPr lang="en-US"/>
          </a:p>
        </p:txBody>
      </p:sp>
      <p:sp>
        <p:nvSpPr>
          <p:cNvPr id="8" name="Footer Placeholder 7"/>
          <p:cNvSpPr>
            <a:spLocks noGrp="1"/>
          </p:cNvSpPr>
          <p:nvPr>
            <p:ph type="ftr" sz="quarter" idx="11"/>
          </p:nvPr>
        </p:nvSpPr>
        <p:spPr/>
        <p:txBody>
          <a:bodyPr/>
          <a:lstStyle/>
          <a:p>
            <a:r>
              <a:rPr lang="en-US" smtClean="0"/>
              <a:t>Presenter: Dr.Teshome Goa</a:t>
            </a:r>
            <a:endParaRPr lang="en-US"/>
          </a:p>
        </p:txBody>
      </p:sp>
      <p:sp>
        <p:nvSpPr>
          <p:cNvPr id="9" name="Slide Number Placeholder 8"/>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D3D5A1-A046-43EC-8A1F-EE5651FD9C12}" type="datetime1">
              <a:rPr lang="en-US" smtClean="0"/>
              <a:t>4/3/2024</a:t>
            </a:fld>
            <a:endParaRPr lang="en-US"/>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F4A1FF-FFFC-4C70-A31A-3C34561C8B3A}" type="datetime1">
              <a:rPr lang="en-US" smtClean="0"/>
              <a:t>4/3/2024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76B64F-7B2F-446C-8E49-A2B24E3613A9}" type="datetime1">
              <a:rPr lang="en-US" smtClean="0"/>
              <a:t>4/3/2024</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1FBA9D-FAE6-49E7-9465-4B40B3F4A9CD}" type="datetime1">
              <a:rPr lang="en-US" smtClean="0"/>
              <a:t>4/3/2024</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DAFAD1-3B18-40DF-B2FA-0DA1598AB1BE}" type="datetime1">
              <a:rPr lang="en-US" smtClean="0"/>
              <a:t>4/3/2024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6AD358-4CF0-4ACA-988D-9DBF6C2BA312}" type="datetime1">
              <a:rPr lang="en-US" smtClean="0"/>
              <a:t>4/3/2024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3577081" y="113792"/>
            <a:ext cx="1989836" cy="635000"/>
          </a:xfrm>
          <a:prstGeom prst="rect">
            <a:avLst/>
          </a:prstGeom>
        </p:spPr>
        <p:txBody>
          <a:bodyPr wrap="square" lIns="0" tIns="0" rIns="0" bIns="0">
            <a:spAutoFit/>
          </a:bodyPr>
          <a:lstStyle>
            <a:lvl1pPr>
              <a:defRPr sz="4000" b="0" i="0">
                <a:solidFill>
                  <a:schemeClr val="bg1"/>
                </a:solidFill>
                <a:latin typeface="Comic Sans MS"/>
                <a:cs typeface="Comic Sans MS"/>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r>
              <a:rPr lang="en-US" smtClean="0"/>
              <a:t>Presenter: Dr.Teshome Goa</a:t>
            </a:r>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FFE7B8FC-2583-4610-89BB-C7B53108902C}" type="datetime1">
              <a:rPr lang="en-US" smtClean="0"/>
              <a:t>4/3/2024</a:t>
            </a:fld>
            <a:endParaRPr lang="en-US"/>
          </a:p>
        </p:txBody>
      </p:sp>
      <p:sp>
        <p:nvSpPr>
          <p:cNvPr id="6" name="Holder 6"/>
          <p:cNvSpPr>
            <a:spLocks noGrp="1"/>
          </p:cNvSpPr>
          <p:nvPr>
            <p:ph type="sldNum" sz="quarter" idx="7"/>
          </p:nvPr>
        </p:nvSpPr>
        <p:spPr/>
        <p:txBody>
          <a:bodyPr lIns="0" tIns="0" rIns="0" bIns="0"/>
          <a:lstStyle>
            <a:lvl1pPr>
              <a:defRPr sz="1400" b="0" i="0">
                <a:solidFill>
                  <a:schemeClr val="tx1"/>
                </a:solidFill>
                <a:latin typeface="Comic Sans MS"/>
                <a:cs typeface="Comic Sans MS"/>
              </a:defRPr>
            </a:lvl1pPr>
          </a:lstStyle>
          <a:p>
            <a:pPr marL="12700">
              <a:lnSpc>
                <a:spcPct val="100000"/>
              </a:lnSpc>
              <a:spcBef>
                <a:spcPts val="245"/>
              </a:spcBef>
            </a:pPr>
            <a:r>
              <a:rPr dirty="0"/>
              <a:t>Page</a:t>
            </a:r>
            <a:r>
              <a:rPr spc="-35" dirty="0"/>
              <a:t> </a:t>
            </a:r>
            <a:fld id="{81D60167-4931-47E6-BA6A-407CBD079E47}" type="slidenum">
              <a:rPr dirty="0">
                <a:latin typeface="Verdana"/>
                <a:cs typeface="Verdana"/>
              </a:rPr>
              <a:t>‹#›</a:t>
            </a:fld>
            <a:endParaRPr dirty="0">
              <a:latin typeface="Verdana"/>
              <a:cs typeface="Verdana"/>
            </a:endParaRPr>
          </a:p>
        </p:txBody>
      </p:sp>
    </p:spTree>
    <p:extLst>
      <p:ext uri="{BB962C8B-B14F-4D97-AF65-F5344CB8AC3E}">
        <p14:creationId xmlns:p14="http://schemas.microsoft.com/office/powerpoint/2010/main" val="44810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19994A-72DF-4EFA-9AC0-4AB03997F6E5}" type="datetime1">
              <a:rPr lang="en-US" smtClean="0"/>
              <a:t>4/3/2024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Presenter: Dr.Teshome Goa</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DA065-FA52-4A6B-AE36-1AE15AD4FD0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3.wmf"/><Relationship Id="rId13"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2.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4.wmf"/><Relationship Id="rId4" Type="http://schemas.openxmlformats.org/officeDocument/2006/relationships/image" Target="../media/image1.wmf"/><Relationship Id="rId9" Type="http://schemas.openxmlformats.org/officeDocument/2006/relationships/oleObject" Target="../embeddings/oleObject4.bin"/><Relationship Id="rId14" Type="http://schemas.openxmlformats.org/officeDocument/2006/relationships/image" Target="../media/image6.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9.wmf"/><Relationship Id="rId13" Type="http://schemas.openxmlformats.org/officeDocument/2006/relationships/oleObject" Target="../embeddings/oleObject12.bin"/><Relationship Id="rId3" Type="http://schemas.openxmlformats.org/officeDocument/2006/relationships/oleObject" Target="../embeddings/oleObject7.bin"/><Relationship Id="rId7" Type="http://schemas.openxmlformats.org/officeDocument/2006/relationships/oleObject" Target="../embeddings/oleObject9.bin"/><Relationship Id="rId12" Type="http://schemas.openxmlformats.org/officeDocument/2006/relationships/image" Target="../media/image11.wmf"/><Relationship Id="rId2" Type="http://schemas.openxmlformats.org/officeDocument/2006/relationships/slideLayout" Target="../slideLayouts/slideLayout2.xml"/><Relationship Id="rId16" Type="http://schemas.openxmlformats.org/officeDocument/2006/relationships/image" Target="../media/image13.wmf"/><Relationship Id="rId1" Type="http://schemas.openxmlformats.org/officeDocument/2006/relationships/vmlDrawing" Target="../drawings/vmlDrawing2.vml"/><Relationship Id="rId6" Type="http://schemas.openxmlformats.org/officeDocument/2006/relationships/image" Target="../media/image8.wmf"/><Relationship Id="rId11" Type="http://schemas.openxmlformats.org/officeDocument/2006/relationships/oleObject" Target="../embeddings/oleObject11.bin"/><Relationship Id="rId5" Type="http://schemas.openxmlformats.org/officeDocument/2006/relationships/oleObject" Target="../embeddings/oleObject8.bin"/><Relationship Id="rId15" Type="http://schemas.openxmlformats.org/officeDocument/2006/relationships/oleObject" Target="../embeddings/oleObject13.bin"/><Relationship Id="rId10" Type="http://schemas.openxmlformats.org/officeDocument/2006/relationships/image" Target="../media/image10.wmf"/><Relationship Id="rId4" Type="http://schemas.openxmlformats.org/officeDocument/2006/relationships/image" Target="../media/image7.wmf"/><Relationship Id="rId9" Type="http://schemas.openxmlformats.org/officeDocument/2006/relationships/oleObject" Target="../embeddings/oleObject10.bin"/><Relationship Id="rId14" Type="http://schemas.openxmlformats.org/officeDocument/2006/relationships/image" Target="../media/image12.w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5.wmf"/><Relationship Id="rId5" Type="http://schemas.openxmlformats.org/officeDocument/2006/relationships/oleObject" Target="../embeddings/oleObject15.bin"/><Relationship Id="rId4" Type="http://schemas.openxmlformats.org/officeDocument/2006/relationships/image" Target="../media/image14.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16.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7.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18.w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9.wmf"/></Relationships>
</file>

<file path=ppt/slides/_rels/slide25.xml.rels><?xml version="1.0" encoding="UTF-8" standalone="yes"?>
<Relationships xmlns="http://schemas.openxmlformats.org/package/2006/relationships"><Relationship Id="rId8" Type="http://schemas.openxmlformats.org/officeDocument/2006/relationships/image" Target="../media/image22.wmf"/><Relationship Id="rId13" Type="http://schemas.openxmlformats.org/officeDocument/2006/relationships/image" Target="../media/image24.wmf"/><Relationship Id="rId3" Type="http://schemas.openxmlformats.org/officeDocument/2006/relationships/oleObject" Target="../embeddings/oleObject20.bin"/><Relationship Id="rId7" Type="http://schemas.openxmlformats.org/officeDocument/2006/relationships/oleObject" Target="../embeddings/oleObject22.bin"/><Relationship Id="rId12" Type="http://schemas.openxmlformats.org/officeDocument/2006/relationships/oleObject" Target="../embeddings/oleObject25.bin"/><Relationship Id="rId17" Type="http://schemas.openxmlformats.org/officeDocument/2006/relationships/image" Target="../media/image26.wmf"/><Relationship Id="rId2" Type="http://schemas.openxmlformats.org/officeDocument/2006/relationships/slideLayout" Target="../slideLayouts/slideLayout2.xml"/><Relationship Id="rId16" Type="http://schemas.openxmlformats.org/officeDocument/2006/relationships/oleObject" Target="../embeddings/oleObject27.bin"/><Relationship Id="rId1" Type="http://schemas.openxmlformats.org/officeDocument/2006/relationships/vmlDrawing" Target="../drawings/vmlDrawing8.vml"/><Relationship Id="rId6" Type="http://schemas.openxmlformats.org/officeDocument/2006/relationships/image" Target="../media/image21.wmf"/><Relationship Id="rId11" Type="http://schemas.openxmlformats.org/officeDocument/2006/relationships/image" Target="../media/image23.wmf"/><Relationship Id="rId5" Type="http://schemas.openxmlformats.org/officeDocument/2006/relationships/oleObject" Target="../embeddings/oleObject21.bin"/><Relationship Id="rId15" Type="http://schemas.openxmlformats.org/officeDocument/2006/relationships/image" Target="../media/image25.wmf"/><Relationship Id="rId10" Type="http://schemas.openxmlformats.org/officeDocument/2006/relationships/oleObject" Target="../embeddings/oleObject24.bin"/><Relationship Id="rId4" Type="http://schemas.openxmlformats.org/officeDocument/2006/relationships/image" Target="../media/image20.wmf"/><Relationship Id="rId9" Type="http://schemas.openxmlformats.org/officeDocument/2006/relationships/oleObject" Target="../embeddings/oleObject23.bin"/><Relationship Id="rId14" Type="http://schemas.openxmlformats.org/officeDocument/2006/relationships/oleObject" Target="../embeddings/oleObject26.bin"/></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28.wmf"/><Relationship Id="rId5" Type="http://schemas.openxmlformats.org/officeDocument/2006/relationships/oleObject" Target="../embeddings/oleObject29.bin"/><Relationship Id="rId4" Type="http://schemas.openxmlformats.org/officeDocument/2006/relationships/image" Target="../media/image27.wmf"/></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1.wmf"/><Relationship Id="rId13" Type="http://schemas.openxmlformats.org/officeDocument/2006/relationships/oleObject" Target="../embeddings/oleObject35.bin"/><Relationship Id="rId3" Type="http://schemas.openxmlformats.org/officeDocument/2006/relationships/oleObject" Target="../embeddings/oleObject30.bin"/><Relationship Id="rId7" Type="http://schemas.openxmlformats.org/officeDocument/2006/relationships/oleObject" Target="../embeddings/oleObject32.bin"/><Relationship Id="rId12" Type="http://schemas.openxmlformats.org/officeDocument/2006/relationships/image" Target="../media/image33.wmf"/><Relationship Id="rId2" Type="http://schemas.openxmlformats.org/officeDocument/2006/relationships/slideLayout" Target="../slideLayouts/slideLayout12.xml"/><Relationship Id="rId16" Type="http://schemas.openxmlformats.org/officeDocument/2006/relationships/image" Target="../media/image35.wmf"/><Relationship Id="rId1" Type="http://schemas.openxmlformats.org/officeDocument/2006/relationships/vmlDrawing" Target="../drawings/vmlDrawing10.vml"/><Relationship Id="rId6" Type="http://schemas.openxmlformats.org/officeDocument/2006/relationships/image" Target="../media/image30.wmf"/><Relationship Id="rId11" Type="http://schemas.openxmlformats.org/officeDocument/2006/relationships/oleObject" Target="../embeddings/oleObject34.bin"/><Relationship Id="rId5" Type="http://schemas.openxmlformats.org/officeDocument/2006/relationships/oleObject" Target="../embeddings/oleObject31.bin"/><Relationship Id="rId15" Type="http://schemas.openxmlformats.org/officeDocument/2006/relationships/oleObject" Target="../embeddings/oleObject36.bin"/><Relationship Id="rId10" Type="http://schemas.openxmlformats.org/officeDocument/2006/relationships/image" Target="../media/image32.wmf"/><Relationship Id="rId4" Type="http://schemas.openxmlformats.org/officeDocument/2006/relationships/image" Target="../media/image29.wmf"/><Relationship Id="rId9" Type="http://schemas.openxmlformats.org/officeDocument/2006/relationships/oleObject" Target="../embeddings/oleObject33.bin"/><Relationship Id="rId14" Type="http://schemas.openxmlformats.org/officeDocument/2006/relationships/image" Target="../media/image34.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37.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37.wmf"/><Relationship Id="rId5" Type="http://schemas.openxmlformats.org/officeDocument/2006/relationships/oleObject" Target="../embeddings/oleObject38.bin"/><Relationship Id="rId4" Type="http://schemas.openxmlformats.org/officeDocument/2006/relationships/image" Target="../media/image36.wmf"/></Relationships>
</file>

<file path=ppt/slides/_rels/slide31.x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oleObject" Target="../embeddings/oleObject39.bin"/><Relationship Id="rId7" Type="http://schemas.openxmlformats.org/officeDocument/2006/relationships/oleObject" Target="../embeddings/oleObject41.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image" Target="../media/image39.wmf"/><Relationship Id="rId5" Type="http://schemas.openxmlformats.org/officeDocument/2006/relationships/oleObject" Target="../embeddings/oleObject40.bin"/><Relationship Id="rId4" Type="http://schemas.openxmlformats.org/officeDocument/2006/relationships/image" Target="../media/image38.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image" Target="../media/image42.wmf"/><Relationship Id="rId5" Type="http://schemas.openxmlformats.org/officeDocument/2006/relationships/oleObject" Target="../embeddings/oleObject43.bin"/><Relationship Id="rId4" Type="http://schemas.openxmlformats.org/officeDocument/2006/relationships/image" Target="../media/image41.w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1"/>
            <a:ext cx="8686800" cy="914400"/>
          </a:xfrm>
        </p:spPr>
        <p:txBody>
          <a:bodyPr>
            <a:normAutofit/>
          </a:bodyPr>
          <a:lstStyle/>
          <a:p>
            <a:r>
              <a:rPr lang="en-US" sz="3200" b="1" dirty="0">
                <a:latin typeface="Times New Roman" pitchFamily="18" charset="0"/>
                <a:cs typeface="Times New Roman" pitchFamily="18" charset="0"/>
              </a:rPr>
              <a:t>Renewable Energy and Distributed Generations </a:t>
            </a:r>
          </a:p>
        </p:txBody>
      </p:sp>
      <p:sp>
        <p:nvSpPr>
          <p:cNvPr id="3" name="Subtitle 2"/>
          <p:cNvSpPr>
            <a:spLocks noGrp="1"/>
          </p:cNvSpPr>
          <p:nvPr>
            <p:ph type="subTitle" idx="1"/>
          </p:nvPr>
        </p:nvSpPr>
        <p:spPr>
          <a:xfrm>
            <a:off x="76200" y="990600"/>
            <a:ext cx="8915400" cy="5638800"/>
          </a:xfrm>
        </p:spPr>
        <p:txBody>
          <a:bodyPr>
            <a:normAutofit fontScale="55000" lnSpcReduction="20000"/>
          </a:bodyPr>
          <a:lstStyle/>
          <a:p>
            <a:r>
              <a:rPr lang="en-US" sz="5800" b="1" dirty="0" smtClean="0">
                <a:solidFill>
                  <a:schemeClr val="tx1"/>
                </a:solidFill>
                <a:latin typeface="Times New Roman" pitchFamily="18" charset="0"/>
                <a:cs typeface="Times New Roman" pitchFamily="18" charset="0"/>
              </a:rPr>
              <a:t>Lecture 2</a:t>
            </a:r>
          </a:p>
          <a:p>
            <a:r>
              <a:rPr lang="en-US" sz="6000" b="1" dirty="0" smtClean="0">
                <a:solidFill>
                  <a:schemeClr val="tx1"/>
                </a:solidFill>
                <a:latin typeface="Times New Roman" pitchFamily="18" charset="0"/>
                <a:cs typeface="Times New Roman" pitchFamily="18" charset="0"/>
              </a:rPr>
              <a:t>Power Systems Planning Basics</a:t>
            </a:r>
            <a:endParaRPr lang="en-US" sz="6000" b="1" dirty="0" smtClean="0">
              <a:latin typeface="Times New Roman" pitchFamily="18" charset="0"/>
              <a:cs typeface="Times New Roman" pitchFamily="18" charset="0"/>
            </a:endParaRPr>
          </a:p>
          <a:p>
            <a:r>
              <a:rPr lang="en-US" sz="6000" b="1" dirty="0" smtClean="0">
                <a:solidFill>
                  <a:schemeClr val="tx1"/>
                </a:solidFill>
                <a:latin typeface="Times New Roman" pitchFamily="18" charset="0"/>
                <a:cs typeface="Times New Roman" pitchFamily="18" charset="0"/>
              </a:rPr>
              <a:t> Lecturer:</a:t>
            </a:r>
            <a:r>
              <a:rPr lang="en-US" sz="6000" dirty="0" smtClean="0">
                <a:solidFill>
                  <a:schemeClr val="tx1"/>
                </a:solidFill>
                <a:latin typeface="Times New Roman" pitchFamily="18" charset="0"/>
                <a:cs typeface="Times New Roman" pitchFamily="18" charset="0"/>
              </a:rPr>
              <a:t> Teshome Goa (Assist. Prof.)</a:t>
            </a:r>
          </a:p>
          <a:p>
            <a:pPr algn="l"/>
            <a:endParaRPr lang="en-US" sz="6000" b="1" i="1" dirty="0" smtClean="0">
              <a:solidFill>
                <a:schemeClr val="tx1"/>
              </a:solidFill>
              <a:latin typeface="Times New Roman" pitchFamily="18" charset="0"/>
              <a:cs typeface="Times New Roman" pitchFamily="18" charset="0"/>
            </a:endParaRPr>
          </a:p>
          <a:p>
            <a:pPr algn="l"/>
            <a:r>
              <a:rPr lang="en-US" sz="6000" b="1" i="1" dirty="0" smtClean="0">
                <a:solidFill>
                  <a:schemeClr val="tx1"/>
                </a:solidFill>
                <a:latin typeface="Times New Roman" pitchFamily="18" charset="0"/>
                <a:cs typeface="Times New Roman" pitchFamily="18" charset="0"/>
              </a:rPr>
              <a:t>Lecture learning outcomes</a:t>
            </a:r>
            <a:r>
              <a:rPr lang="en-US" sz="6000" dirty="0" smtClean="0">
                <a:solidFill>
                  <a:schemeClr val="tx1"/>
                </a:solidFill>
                <a:latin typeface="Times New Roman" pitchFamily="18" charset="0"/>
                <a:cs typeface="Times New Roman" pitchFamily="18" charset="0"/>
              </a:rPr>
              <a:t>:</a:t>
            </a:r>
          </a:p>
          <a:p>
            <a:pPr algn="l">
              <a:lnSpc>
                <a:spcPct val="170000"/>
              </a:lnSpc>
            </a:pPr>
            <a:r>
              <a:rPr lang="en-US" sz="4400" dirty="0" smtClean="0">
                <a:solidFill>
                  <a:schemeClr val="tx1"/>
                </a:solidFill>
                <a:latin typeface="Times New Roman" pitchFamily="18" charset="0"/>
                <a:cs typeface="Times New Roman" pitchFamily="18" charset="0"/>
              </a:rPr>
              <a:t>At the end of this lecture, you will be able to:</a:t>
            </a:r>
          </a:p>
          <a:p>
            <a:pPr marL="571500" indent="-571500" algn="l">
              <a:lnSpc>
                <a:spcPct val="170000"/>
              </a:lnSpc>
              <a:buAutoNum type="romanLcPeriod"/>
            </a:pPr>
            <a:r>
              <a:rPr lang="en-US" sz="4000" dirty="0" smtClean="0">
                <a:solidFill>
                  <a:schemeClr val="tx1"/>
                </a:solidFill>
                <a:latin typeface="Times New Roman" pitchFamily="18" charset="0"/>
                <a:cs typeface="Times New Roman" pitchFamily="18" charset="0"/>
              </a:rPr>
              <a:t>Define the Basics of Generation Planning </a:t>
            </a:r>
          </a:p>
          <a:p>
            <a:pPr marL="571500" indent="-571500" algn="l">
              <a:lnSpc>
                <a:spcPct val="170000"/>
              </a:lnSpc>
              <a:buAutoNum type="romanLcPeriod"/>
            </a:pPr>
            <a:r>
              <a:rPr lang="en-US" sz="4000" dirty="0" smtClean="0">
                <a:solidFill>
                  <a:schemeClr val="tx1"/>
                </a:solidFill>
                <a:latin typeface="Times New Roman" pitchFamily="18" charset="0"/>
                <a:cs typeface="Times New Roman" pitchFamily="18" charset="0"/>
              </a:rPr>
              <a:t>Understand Transmission and Distribution planning basics </a:t>
            </a:r>
          </a:p>
          <a:p>
            <a:pPr marL="571500" indent="-571500" algn="l">
              <a:lnSpc>
                <a:spcPct val="170000"/>
              </a:lnSpc>
              <a:buAutoNum type="romanLcPeriod"/>
            </a:pPr>
            <a:r>
              <a:rPr lang="en-US" sz="4000" dirty="0" smtClean="0">
                <a:solidFill>
                  <a:schemeClr val="tx1"/>
                </a:solidFill>
                <a:latin typeface="Times New Roman" pitchFamily="18" charset="0"/>
                <a:cs typeface="Times New Roman" pitchFamily="18" charset="0"/>
              </a:rPr>
              <a:t>Explain the objective of Generation, Transmission and Distribution Systems planning </a:t>
            </a: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a:p>
        </p:txBody>
      </p:sp>
    </p:spTree>
    <p:extLst>
      <p:ext uri="{BB962C8B-B14F-4D97-AF65-F5344CB8AC3E}">
        <p14:creationId xmlns:p14="http://schemas.microsoft.com/office/powerpoint/2010/main" val="4289612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28600"/>
            <a:ext cx="9296400" cy="838200"/>
          </a:xfrm>
        </p:spPr>
        <p:txBody>
          <a:bodyPr>
            <a:noAutofit/>
          </a:bodyPr>
          <a:lstStyle/>
          <a:p>
            <a:pPr algn="just"/>
            <a:r>
              <a:rPr lang="en-US" sz="2400" b="1" dirty="0" smtClean="0">
                <a:latin typeface="Times New Roman" pitchFamily="18" charset="0"/>
                <a:cs typeface="Times New Roman" pitchFamily="18" charset="0"/>
              </a:rPr>
              <a:t>Generation, Transmission and Distribution systems (GTDs) Planning.</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smtClean="0">
                <a:latin typeface="Times New Roman" pitchFamily="18" charset="0"/>
                <a:cs typeface="Times New Roman" pitchFamily="18" charset="0"/>
              </a:rPr>
              <a:t>2.Introduction</a:t>
            </a:r>
            <a:endParaRPr lang="en-US" sz="2400" dirty="0"/>
          </a:p>
        </p:txBody>
      </p:sp>
      <p:sp>
        <p:nvSpPr>
          <p:cNvPr id="3" name="Content Placeholder 2"/>
          <p:cNvSpPr>
            <a:spLocks noGrp="1"/>
          </p:cNvSpPr>
          <p:nvPr>
            <p:ph idx="1"/>
          </p:nvPr>
        </p:nvSpPr>
        <p:spPr>
          <a:xfrm>
            <a:off x="76200" y="1066800"/>
            <a:ext cx="9067800" cy="5562600"/>
          </a:xfrm>
        </p:spPr>
        <p:txBody>
          <a:bodyPr>
            <a:normAutofit/>
          </a:bodyPr>
          <a:lstStyle/>
          <a:p>
            <a:pPr algn="just">
              <a:lnSpc>
                <a:spcPct val="200000"/>
              </a:lnSpc>
            </a:pPr>
            <a:r>
              <a:rPr lang="en-US" sz="2400" dirty="0" smtClean="0">
                <a:latin typeface="Times New Roman" pitchFamily="18" charset="0"/>
                <a:cs typeface="Times New Roman" pitchFamily="18" charset="0"/>
              </a:rPr>
              <a:t>The </a:t>
            </a:r>
            <a:r>
              <a:rPr lang="en-US" sz="2400" dirty="0">
                <a:latin typeface="Times New Roman" pitchFamily="18" charset="0"/>
                <a:cs typeface="Times New Roman" pitchFamily="18" charset="0"/>
              </a:rPr>
              <a:t>primary goal of </a:t>
            </a:r>
            <a:r>
              <a:rPr lang="en-US" sz="2400" b="1" dirty="0">
                <a:latin typeface="Times New Roman" pitchFamily="18" charset="0"/>
                <a:cs typeface="Times New Roman" pitchFamily="18" charset="0"/>
              </a:rPr>
              <a:t> GTDs </a:t>
            </a:r>
            <a:r>
              <a:rPr lang="en-US" sz="2400" dirty="0" smtClean="0">
                <a:latin typeface="Times New Roman" pitchFamily="18" charset="0"/>
                <a:cs typeface="Times New Roman" pitchFamily="18" charset="0"/>
              </a:rPr>
              <a:t>planning</a:t>
            </a:r>
            <a:r>
              <a:rPr lang="en-US" sz="2400" dirty="0">
                <a:latin typeface="Times New Roman" pitchFamily="18" charset="0"/>
                <a:cs typeface="Times New Roman" pitchFamily="18" charset="0"/>
              </a:rPr>
              <a:t> is to </a:t>
            </a:r>
            <a:r>
              <a:rPr lang="en-US" sz="2400" dirty="0" smtClean="0">
                <a:latin typeface="Times New Roman" pitchFamily="18" charset="0"/>
                <a:cs typeface="Times New Roman" pitchFamily="18" charset="0"/>
              </a:rPr>
              <a:t>minimize the overall costs  of investment, operation and maintenance while </a:t>
            </a:r>
            <a:r>
              <a:rPr lang="en-US" sz="2400" dirty="0">
                <a:latin typeface="Times New Roman" pitchFamily="18" charset="0"/>
                <a:cs typeface="Times New Roman" pitchFamily="18" charset="0"/>
              </a:rPr>
              <a:t>meeting the </a:t>
            </a:r>
            <a:r>
              <a:rPr lang="en-US" sz="2400" dirty="0" smtClean="0">
                <a:latin typeface="Times New Roman" pitchFamily="18" charset="0"/>
                <a:cs typeface="Times New Roman" pitchFamily="18" charset="0"/>
              </a:rPr>
              <a:t>reliability, generation mix</a:t>
            </a:r>
            <a:r>
              <a:rPr lang="en-US" sz="2400" dirty="0">
                <a:latin typeface="Times New Roman" pitchFamily="18" charset="0"/>
                <a:cs typeface="Times New Roman" pitchFamily="18" charset="0"/>
              </a:rPr>
              <a:t>, and demand </a:t>
            </a:r>
            <a:r>
              <a:rPr lang="en-US" sz="2400" dirty="0" smtClean="0">
                <a:latin typeface="Times New Roman" pitchFamily="18" charset="0"/>
                <a:cs typeface="Times New Roman" pitchFamily="18" charset="0"/>
              </a:rPr>
              <a:t>requirements[1].</a:t>
            </a:r>
          </a:p>
          <a:p>
            <a:pPr marL="0" indent="0" algn="just">
              <a:lnSpc>
                <a:spcPct val="200000"/>
              </a:lnSpc>
              <a:buNone/>
            </a:pPr>
            <a:r>
              <a:rPr lang="en-US" sz="2400" dirty="0" smtClean="0">
                <a:latin typeface="Times New Roman" pitchFamily="18" charset="0"/>
                <a:cs typeface="Times New Roman" pitchFamily="18" charset="0"/>
              </a:rPr>
              <a:t> </a:t>
            </a:r>
            <a:r>
              <a:rPr lang="en-US" sz="2400" b="1" i="1" dirty="0" smtClean="0">
                <a:latin typeface="Times New Roman" pitchFamily="18" charset="0"/>
                <a:cs typeface="Times New Roman" pitchFamily="18" charset="0"/>
              </a:rPr>
              <a:t>For instances</a:t>
            </a:r>
            <a:r>
              <a:rPr lang="en-US" sz="2400" dirty="0" smtClean="0">
                <a:latin typeface="Times New Roman" pitchFamily="18" charset="0"/>
                <a:cs typeface="Times New Roman" pitchFamily="18" charset="0"/>
              </a:rPr>
              <a:t>; </a:t>
            </a:r>
          </a:p>
          <a:p>
            <a:pPr algn="just">
              <a:lnSpc>
                <a:spcPct val="200000"/>
              </a:lnSpc>
            </a:pPr>
            <a:r>
              <a:rPr lang="en-US" sz="2400" dirty="0" smtClean="0">
                <a:latin typeface="Times New Roman" pitchFamily="18" charset="0"/>
                <a:cs typeface="Times New Roman" pitchFamily="18" charset="0"/>
              </a:rPr>
              <a:t>Reducing  the installation cost of additional power plants/units</a:t>
            </a:r>
          </a:p>
          <a:p>
            <a:pPr algn="just">
              <a:lnSpc>
                <a:spcPct val="200000"/>
              </a:lnSpc>
            </a:pPr>
            <a:r>
              <a:rPr lang="en-US" sz="2400" dirty="0" smtClean="0">
                <a:latin typeface="Times New Roman" pitchFamily="18" charset="0"/>
                <a:cs typeface="Times New Roman" pitchFamily="18" charset="0"/>
              </a:rPr>
              <a:t>Minimizing the new transmission and distribution systems cost </a:t>
            </a:r>
          </a:p>
          <a:p>
            <a:pPr algn="just">
              <a:lnSpc>
                <a:spcPct val="200000"/>
              </a:lnSpc>
            </a:pPr>
            <a:r>
              <a:rPr lang="en-US" sz="2400" dirty="0" smtClean="0">
                <a:latin typeface="Times New Roman" pitchFamily="18" charset="0"/>
                <a:cs typeface="Times New Roman" pitchFamily="18" charset="0"/>
              </a:rPr>
              <a:t>  Reducing the Expansion costs of </a:t>
            </a:r>
            <a:r>
              <a:rPr lang="en-US" sz="2400" b="1" dirty="0" smtClean="0">
                <a:latin typeface="Times New Roman" pitchFamily="18" charset="0"/>
                <a:cs typeface="Times New Roman" pitchFamily="18" charset="0"/>
              </a:rPr>
              <a:t>GTDs </a:t>
            </a:r>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spTree>
    <p:extLst>
      <p:ext uri="{BB962C8B-B14F-4D97-AF65-F5344CB8AC3E}">
        <p14:creationId xmlns:p14="http://schemas.microsoft.com/office/powerpoint/2010/main" val="37338215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76200"/>
            <a:ext cx="8534400" cy="639762"/>
          </a:xfrm>
        </p:spPr>
        <p:txBody>
          <a:bodyPr>
            <a:noAutofit/>
          </a:bodyPr>
          <a:lstStyle/>
          <a:p>
            <a:pPr lvl="1" algn="ctr" rtl="0">
              <a:spcBef>
                <a:spcPct val="0"/>
              </a:spcBef>
            </a:pPr>
            <a:r>
              <a:rPr lang="en-AU" sz="2400" b="1" dirty="0" smtClean="0">
                <a:solidFill>
                  <a:schemeClr val="tx1"/>
                </a:solidFill>
                <a:latin typeface="Times New Roman" pitchFamily="18" charset="0"/>
                <a:ea typeface="Calibri" pitchFamily="34" charset="0"/>
                <a:cs typeface="Times New Roman" pitchFamily="18" charset="0"/>
              </a:rPr>
              <a:t>2.1 Generation System Planning(GSP)</a:t>
            </a:r>
            <a:br>
              <a:rPr lang="en-AU" sz="2400" b="1" dirty="0" smtClean="0">
                <a:solidFill>
                  <a:schemeClr val="tx1"/>
                </a:solidFill>
                <a:latin typeface="Times New Roman" pitchFamily="18" charset="0"/>
                <a:ea typeface="Calibri" pitchFamily="34" charset="0"/>
                <a:cs typeface="Times New Roman" pitchFamily="18" charset="0"/>
              </a:rPr>
            </a:br>
            <a:endParaRPr lang="en-US" sz="2400" dirty="0">
              <a:solidFill>
                <a:schemeClr val="tx1"/>
              </a:solidFill>
              <a:latin typeface="Times New Roman" pitchFamily="18" charset="0"/>
              <a:cs typeface="Times New Roman" pitchFamily="18" charset="0"/>
            </a:endParaRPr>
          </a:p>
        </p:txBody>
      </p:sp>
      <p:sp>
        <p:nvSpPr>
          <p:cNvPr id="3" name="Content Placeholder 2"/>
          <p:cNvSpPr>
            <a:spLocks noGrp="1"/>
          </p:cNvSpPr>
          <p:nvPr>
            <p:ph idx="1"/>
          </p:nvPr>
        </p:nvSpPr>
        <p:spPr>
          <a:xfrm>
            <a:off x="0" y="381000"/>
            <a:ext cx="9164053" cy="6553200"/>
          </a:xfrm>
        </p:spPr>
        <p:txBody>
          <a:bodyPr>
            <a:normAutofit lnSpcReduction="10000"/>
          </a:bodyPr>
          <a:lstStyle/>
          <a:p>
            <a:pPr algn="just">
              <a:lnSpc>
                <a:spcPct val="150000"/>
              </a:lnSpc>
              <a:buFont typeface="Wingdings" pitchFamily="2" charset="2"/>
              <a:buChar char="v"/>
            </a:pPr>
            <a:r>
              <a:rPr lang="en-AU" sz="2400" dirty="0" smtClean="0">
                <a:latin typeface="Times New Roman" panose="02020603050405020304" pitchFamily="18" charset="0"/>
                <a:ea typeface="Calibri" pitchFamily="34" charset="0"/>
                <a:cs typeface="Times New Roman" panose="02020603050405020304" pitchFamily="18" charset="0"/>
              </a:rPr>
              <a:t>Generation planning is comes after the load forecasting. Thus, </a:t>
            </a:r>
          </a:p>
          <a:p>
            <a:pPr algn="just">
              <a:lnSpc>
                <a:spcPct val="150000"/>
              </a:lnSpc>
              <a:buFont typeface="Wingdings" pitchFamily="2" charset="2"/>
              <a:buChar char="v"/>
            </a:pPr>
            <a:r>
              <a:rPr lang="en-AU" sz="2400" dirty="0" smtClean="0">
                <a:latin typeface="Times New Roman" panose="02020603050405020304" pitchFamily="18" charset="0"/>
                <a:ea typeface="Calibri" pitchFamily="34" charset="0"/>
                <a:cs typeface="Times New Roman" panose="02020603050405020304" pitchFamily="18" charset="0"/>
              </a:rPr>
              <a:t>The uncertainty of load forecasting due to the randomness of loads at a time and over/under load forecasting should be considered while planning the generation systems[2].</a:t>
            </a:r>
          </a:p>
          <a:p>
            <a:pPr algn="just">
              <a:lnSpc>
                <a:spcPct val="150000"/>
              </a:lnSpc>
              <a:buFont typeface="Wingdings" pitchFamily="2" charset="2"/>
              <a:buChar char="v"/>
            </a:pPr>
            <a:r>
              <a:rPr lang="en-US" sz="2400" dirty="0" smtClean="0">
                <a:latin typeface="Times New Roman" pitchFamily="18" charset="0"/>
                <a:cs typeface="Times New Roman" pitchFamily="18" charset="0"/>
              </a:rPr>
              <a:t>Accordingly, generation planning is defined as the process of </a:t>
            </a:r>
            <a:r>
              <a:rPr lang="en-US" sz="2400" i="1" dirty="0" smtClean="0">
                <a:latin typeface="Times New Roman" pitchFamily="18" charset="0"/>
                <a:cs typeface="Times New Roman" pitchFamily="18" charset="0"/>
              </a:rPr>
              <a:t>minimizing the overall </a:t>
            </a:r>
            <a:r>
              <a:rPr lang="en-US" sz="2400" b="1" dirty="0" smtClean="0">
                <a:latin typeface="Times New Roman" pitchFamily="18" charset="0"/>
                <a:cs typeface="Times New Roman" pitchFamily="18" charset="0"/>
              </a:rPr>
              <a:t>production and operation </a:t>
            </a:r>
            <a:r>
              <a:rPr lang="en-US" sz="2400" dirty="0" smtClean="0">
                <a:latin typeface="Times New Roman" pitchFamily="18" charset="0"/>
                <a:cs typeface="Times New Roman" pitchFamily="18" charset="0"/>
              </a:rPr>
              <a:t>costs of the plants based on:</a:t>
            </a:r>
          </a:p>
          <a:p>
            <a:pPr>
              <a:lnSpc>
                <a:spcPct val="150000"/>
              </a:lnSpc>
            </a:pPr>
            <a:r>
              <a:rPr lang="en-US" sz="2400" dirty="0" smtClean="0">
                <a:latin typeface="Times New Roman" pitchFamily="18" charset="0"/>
                <a:cs typeface="Times New Roman" pitchFamily="18" charset="0"/>
              </a:rPr>
              <a:t>Which </a:t>
            </a:r>
            <a:r>
              <a:rPr lang="en-US" sz="2400" dirty="0">
                <a:latin typeface="Times New Roman" pitchFamily="18" charset="0"/>
                <a:cs typeface="Times New Roman" pitchFamily="18" charset="0"/>
              </a:rPr>
              <a:t>generation units </a:t>
            </a:r>
            <a:r>
              <a:rPr lang="en-US" sz="2400" dirty="0" smtClean="0">
                <a:latin typeface="Times New Roman" pitchFamily="18" charset="0"/>
                <a:cs typeface="Times New Roman" pitchFamily="18" charset="0"/>
              </a:rPr>
              <a:t>to be built</a:t>
            </a:r>
          </a:p>
          <a:p>
            <a:pPr>
              <a:lnSpc>
                <a:spcPct val="150000"/>
              </a:lnSpc>
            </a:pPr>
            <a:r>
              <a:rPr lang="en-US" sz="2400" dirty="0" smtClean="0">
                <a:latin typeface="Times New Roman" pitchFamily="18" charset="0"/>
                <a:cs typeface="Times New Roman" pitchFamily="18" charset="0"/>
              </a:rPr>
              <a:t>When to be built them</a:t>
            </a:r>
          </a:p>
          <a:p>
            <a:pPr>
              <a:lnSpc>
                <a:spcPct val="150000"/>
              </a:lnSpc>
            </a:pPr>
            <a:r>
              <a:rPr lang="en-US" sz="2400" dirty="0">
                <a:latin typeface="Times New Roman" pitchFamily="18" charset="0"/>
                <a:cs typeface="Times New Roman" pitchFamily="18" charset="0"/>
              </a:rPr>
              <a:t>H</a:t>
            </a:r>
            <a:r>
              <a:rPr lang="en-US" sz="2400" dirty="0" smtClean="0">
                <a:latin typeface="Times New Roman" pitchFamily="18" charset="0"/>
                <a:cs typeface="Times New Roman" pitchFamily="18" charset="0"/>
              </a:rPr>
              <a:t>ow </a:t>
            </a:r>
            <a:r>
              <a:rPr lang="en-US" sz="2400" dirty="0">
                <a:latin typeface="Times New Roman" pitchFamily="18" charset="0"/>
                <a:cs typeface="Times New Roman" pitchFamily="18" charset="0"/>
              </a:rPr>
              <a:t>much power to </a:t>
            </a:r>
            <a:r>
              <a:rPr lang="en-US" sz="2400" dirty="0" smtClean="0">
                <a:latin typeface="Times New Roman" pitchFamily="18" charset="0"/>
                <a:cs typeface="Times New Roman" pitchFamily="18" charset="0"/>
              </a:rPr>
              <a:t>produce</a:t>
            </a:r>
          </a:p>
          <a:p>
            <a:pPr>
              <a:lnSpc>
                <a:spcPct val="150000"/>
              </a:lnSpc>
            </a:pPr>
            <a:r>
              <a:rPr lang="en-US" sz="2400" dirty="0" smtClean="0">
                <a:latin typeface="Times New Roman" pitchFamily="18" charset="0"/>
                <a:cs typeface="Times New Roman" pitchFamily="18" charset="0"/>
              </a:rPr>
              <a:t>How much overall cost (Variable and fixed) is needed</a:t>
            </a:r>
          </a:p>
          <a:p>
            <a:pPr marL="0" indent="0">
              <a:lnSpc>
                <a:spcPct val="150000"/>
              </a:lnSpc>
              <a:buNone/>
            </a:pPr>
            <a:endParaRPr lang="en-US" sz="24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42329468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205538" y="461665"/>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3" name="Rectangle 1"/>
          <p:cNvSpPr>
            <a:spLocks noChangeArrowheads="1"/>
          </p:cNvSpPr>
          <p:nvPr/>
        </p:nvSpPr>
        <p:spPr bwMode="ltGray">
          <a:xfrm>
            <a:off x="0" y="765297"/>
            <a:ext cx="9220199" cy="5493812"/>
          </a:xfrm>
          <a:prstGeom prst="rect">
            <a:avLst/>
          </a:prstGeom>
          <a:noFill/>
          <a:ln w="9525" cap="flat" cmpd="sng">
            <a:noFill/>
            <a:prstDash val="solid"/>
            <a:miter lim="800000"/>
            <a:headEnd/>
            <a:tailEnd/>
          </a:ln>
          <a:effectLst/>
        </p:spPr>
        <p:txBody>
          <a:bodyPr wrap="square" anchor="ctr">
            <a:spAutoFit/>
          </a:bodyPr>
          <a:lstStyle/>
          <a:p>
            <a:pPr algn="just" eaLnBrk="0" hangingPunct="0">
              <a:lnSpc>
                <a:spcPct val="150000"/>
              </a:lnSpc>
              <a:tabLst>
                <a:tab pos="685800" algn="l"/>
              </a:tabLst>
              <a:defRPr/>
            </a:pPr>
            <a:r>
              <a:rPr lang="en-AU" sz="2000" b="1" dirty="0" smtClean="0">
                <a:latin typeface="Calibri" pitchFamily="34" charset="0"/>
                <a:ea typeface="Calibri" pitchFamily="34" charset="0"/>
                <a:cs typeface="Times New Roman" pitchFamily="18" charset="0"/>
              </a:rPr>
              <a:t> GSP Objectives:</a:t>
            </a:r>
            <a:endParaRPr lang="en-AU" sz="2200" dirty="0" smtClean="0">
              <a:latin typeface="Times New Roman" panose="02020603050405020304" pitchFamily="18" charset="0"/>
              <a:ea typeface="Calibri" pitchFamily="34" charset="0"/>
              <a:cs typeface="Times New Roman" panose="02020603050405020304" pitchFamily="18" charset="0"/>
            </a:endParaRPr>
          </a:p>
          <a:p>
            <a:pPr marL="342900" indent="-342900" algn="just" eaLnBrk="0" hangingPunct="0">
              <a:lnSpc>
                <a:spcPct val="150000"/>
              </a:lnSpc>
              <a:buFont typeface="Arial" panose="020B0604020202020204" pitchFamily="34" charset="0"/>
              <a:buChar char="•"/>
              <a:tabLst>
                <a:tab pos="685800" algn="l"/>
              </a:tabLst>
              <a:defRPr/>
            </a:pPr>
            <a:r>
              <a:rPr lang="en-AU" sz="2400" dirty="0" smtClean="0">
                <a:latin typeface="Times New Roman" panose="02020603050405020304" pitchFamily="18" charset="0"/>
                <a:ea typeface="Calibri" pitchFamily="34" charset="0"/>
                <a:cs typeface="Times New Roman" panose="02020603050405020304" pitchFamily="18" charset="0"/>
              </a:rPr>
              <a:t>The Main objective is to determine the sustainable and economic scheduling </a:t>
            </a:r>
            <a:r>
              <a:rPr lang="en-AU" sz="2400" dirty="0">
                <a:latin typeface="Times New Roman" panose="02020603050405020304" pitchFamily="18" charset="0"/>
                <a:ea typeface="Calibri" pitchFamily="34" charset="0"/>
                <a:cs typeface="Times New Roman" panose="02020603050405020304" pitchFamily="18" charset="0"/>
              </a:rPr>
              <a:t>of P</a:t>
            </a:r>
            <a:r>
              <a:rPr lang="en-AU" sz="2400" dirty="0" smtClean="0">
                <a:latin typeface="Times New Roman" panose="02020603050405020304" pitchFamily="18" charset="0"/>
                <a:ea typeface="Calibri" pitchFamily="34" charset="0"/>
                <a:cs typeface="Times New Roman" panose="02020603050405020304" pitchFamily="18" charset="0"/>
              </a:rPr>
              <a:t>ower plants(existing and new plants)  based on the forecasted energy demands[3]. </a:t>
            </a:r>
          </a:p>
          <a:p>
            <a:pPr algn="just" eaLnBrk="0" hangingPunct="0">
              <a:lnSpc>
                <a:spcPct val="150000"/>
              </a:lnSpc>
              <a:tabLst>
                <a:tab pos="685800" algn="l"/>
              </a:tabLst>
              <a:defRPr/>
            </a:pPr>
            <a:r>
              <a:rPr lang="en-AU" sz="2200" b="1" dirty="0" smtClean="0">
                <a:latin typeface="Times New Roman" panose="02020603050405020304" pitchFamily="18" charset="0"/>
                <a:ea typeface="Calibri" pitchFamily="34" charset="0"/>
                <a:cs typeface="Times New Roman" panose="02020603050405020304" pitchFamily="18" charset="0"/>
              </a:rPr>
              <a:t>This necessitates , Planning of Generations:</a:t>
            </a:r>
            <a:endParaRPr lang="en-US" sz="2200" b="1" dirty="0">
              <a:latin typeface="Times New Roman" panose="02020603050405020304" pitchFamily="18" charset="0"/>
              <a:cs typeface="Times New Roman" panose="02020603050405020304" pitchFamily="18" charset="0"/>
            </a:endParaRPr>
          </a:p>
          <a:p>
            <a:pPr marL="514350" indent="-514350" algn="just" eaLnBrk="0" hangingPunct="0">
              <a:lnSpc>
                <a:spcPct val="150000"/>
              </a:lnSpc>
              <a:buFont typeface="Wingdings" pitchFamily="2" charset="2"/>
              <a:buChar char="§"/>
              <a:tabLst>
                <a:tab pos="685800" algn="l"/>
              </a:tabLst>
              <a:defRPr/>
            </a:pPr>
            <a:r>
              <a:rPr lang="en-AU" sz="2400" dirty="0" smtClean="0">
                <a:latin typeface="Times New Roman" panose="02020603050405020304" pitchFamily="18" charset="0"/>
                <a:ea typeface="Calibri" pitchFamily="34" charset="0"/>
                <a:cs typeface="Times New Roman" panose="02020603050405020304" pitchFamily="18" charset="0"/>
              </a:rPr>
              <a:t>Type, its location</a:t>
            </a:r>
            <a:r>
              <a:rPr lang="en-AU" sz="2400" dirty="0">
                <a:latin typeface="Times New Roman" panose="02020603050405020304" pitchFamily="18" charset="0"/>
                <a:ea typeface="Calibri" pitchFamily="34" charset="0"/>
                <a:cs typeface="Times New Roman" panose="02020603050405020304" pitchFamily="18" charset="0"/>
              </a:rPr>
              <a:t>, technology, </a:t>
            </a:r>
            <a:r>
              <a:rPr lang="en-AU" sz="2400" dirty="0" smtClean="0">
                <a:latin typeface="Times New Roman" panose="02020603050405020304" pitchFamily="18" charset="0"/>
                <a:ea typeface="Calibri" pitchFamily="34" charset="0"/>
                <a:cs typeface="Times New Roman" panose="02020603050405020304" pitchFamily="18" charset="0"/>
              </a:rPr>
              <a:t>Unit Size</a:t>
            </a:r>
            <a:r>
              <a:rPr lang="en-AU" sz="2400" dirty="0">
                <a:latin typeface="Times New Roman" panose="02020603050405020304" pitchFamily="18" charset="0"/>
                <a:ea typeface="Calibri" pitchFamily="34" charset="0"/>
                <a:cs typeface="Times New Roman" panose="02020603050405020304" pitchFamily="18" charset="0"/>
              </a:rPr>
              <a:t>, </a:t>
            </a:r>
            <a:r>
              <a:rPr lang="en-AU" sz="2400" dirty="0" smtClean="0">
                <a:latin typeface="Times New Roman" panose="02020603050405020304" pitchFamily="18" charset="0"/>
                <a:ea typeface="Calibri" pitchFamily="34" charset="0"/>
                <a:cs typeface="Times New Roman" panose="02020603050405020304" pitchFamily="18" charset="0"/>
              </a:rPr>
              <a:t>Potentials, Construction </a:t>
            </a:r>
            <a:r>
              <a:rPr lang="en-AU" sz="2400" dirty="0">
                <a:latin typeface="Times New Roman" panose="02020603050405020304" pitchFamily="18" charset="0"/>
                <a:ea typeface="Calibri" pitchFamily="34" charset="0"/>
                <a:cs typeface="Times New Roman" panose="02020603050405020304" pitchFamily="18" charset="0"/>
              </a:rPr>
              <a:t>period and timing of future generation </a:t>
            </a:r>
            <a:r>
              <a:rPr lang="en-AU" sz="2400" dirty="0" smtClean="0">
                <a:latin typeface="Times New Roman" panose="02020603050405020304" pitchFamily="18" charset="0"/>
                <a:ea typeface="Calibri" pitchFamily="34" charset="0"/>
                <a:cs typeface="Times New Roman" panose="02020603050405020304" pitchFamily="18" charset="0"/>
              </a:rPr>
              <a:t>plants.</a:t>
            </a:r>
            <a:endParaRPr lang="en-US" sz="2400" dirty="0">
              <a:latin typeface="Times New Roman" panose="02020603050405020304" pitchFamily="18" charset="0"/>
              <a:cs typeface="Times New Roman" panose="02020603050405020304" pitchFamily="18" charset="0"/>
            </a:endParaRPr>
          </a:p>
          <a:p>
            <a:pPr marL="514350" indent="-514350" algn="just" eaLnBrk="0" hangingPunct="0">
              <a:lnSpc>
                <a:spcPct val="150000"/>
              </a:lnSpc>
              <a:buFont typeface="Wingdings" pitchFamily="2" charset="2"/>
              <a:buChar char="§"/>
              <a:tabLst>
                <a:tab pos="685800" algn="l"/>
              </a:tabLst>
              <a:defRPr/>
            </a:pPr>
            <a:r>
              <a:rPr lang="en-AU" sz="2400" dirty="0" smtClean="0">
                <a:latin typeface="Times New Roman" panose="02020603050405020304" pitchFamily="18" charset="0"/>
                <a:ea typeface="Calibri" pitchFamily="34" charset="0"/>
                <a:cs typeface="Times New Roman" panose="02020603050405020304" pitchFamily="18" charset="0"/>
              </a:rPr>
              <a:t>Power economics and costs (investment and operating cost)</a:t>
            </a:r>
            <a:endParaRPr lang="en-AU" sz="2400" dirty="0">
              <a:latin typeface="Times New Roman" panose="02020603050405020304" pitchFamily="18" charset="0"/>
              <a:ea typeface="Calibri" pitchFamily="34" charset="0"/>
              <a:cs typeface="Times New Roman" panose="02020603050405020304" pitchFamily="18" charset="0"/>
            </a:endParaRPr>
          </a:p>
          <a:p>
            <a:pPr marL="514350" indent="-514350" algn="just" eaLnBrk="0" hangingPunct="0">
              <a:lnSpc>
                <a:spcPct val="150000"/>
              </a:lnSpc>
              <a:buFont typeface="Wingdings" pitchFamily="2" charset="2"/>
              <a:buChar char="§"/>
              <a:tabLst>
                <a:tab pos="685800" algn="l"/>
              </a:tabLst>
              <a:defRPr/>
            </a:pPr>
            <a:r>
              <a:rPr lang="en-AU" sz="2400" dirty="0" smtClean="0">
                <a:latin typeface="Times New Roman" panose="02020603050405020304" pitchFamily="18" charset="0"/>
                <a:ea typeface="Calibri" pitchFamily="34" charset="0"/>
                <a:cs typeface="Times New Roman" panose="02020603050405020304" pitchFamily="18" charset="0"/>
              </a:rPr>
              <a:t>Impacts on environment and society </a:t>
            </a:r>
            <a:endParaRPr lang="en-US" sz="2400" dirty="0">
              <a:latin typeface="Times New Roman" panose="02020603050405020304" pitchFamily="18" charset="0"/>
              <a:cs typeface="Times New Roman" panose="02020603050405020304" pitchFamily="18" charset="0"/>
            </a:endParaRPr>
          </a:p>
          <a:p>
            <a:pPr marL="514350" indent="-514350" algn="just" eaLnBrk="0" hangingPunct="0">
              <a:lnSpc>
                <a:spcPct val="150000"/>
              </a:lnSpc>
              <a:buFont typeface="Wingdings" pitchFamily="2" charset="2"/>
              <a:buChar char="§"/>
              <a:tabLst>
                <a:tab pos="685800" algn="l"/>
              </a:tabLst>
              <a:defRPr/>
            </a:pPr>
            <a:r>
              <a:rPr lang="en-AU" sz="2400" dirty="0" smtClean="0">
                <a:latin typeface="Times New Roman" panose="02020603050405020304" pitchFamily="18" charset="0"/>
                <a:ea typeface="Calibri" pitchFamily="34" charset="0"/>
                <a:cs typeface="Times New Roman" panose="02020603050405020304" pitchFamily="18" charset="0"/>
              </a:rPr>
              <a:t>Outage/retirement of the </a:t>
            </a:r>
            <a:r>
              <a:rPr lang="en-AU" sz="2400" dirty="0">
                <a:latin typeface="Times New Roman" panose="02020603050405020304" pitchFamily="18" charset="0"/>
                <a:ea typeface="Calibri" pitchFamily="34" charset="0"/>
                <a:cs typeface="Times New Roman" panose="02020603050405020304" pitchFamily="18" charset="0"/>
              </a:rPr>
              <a:t>E</a:t>
            </a:r>
            <a:r>
              <a:rPr lang="en-AU" sz="2400" dirty="0" smtClean="0">
                <a:latin typeface="Times New Roman" panose="02020603050405020304" pitchFamily="18" charset="0"/>
                <a:ea typeface="Calibri" pitchFamily="34" charset="0"/>
                <a:cs typeface="Times New Roman" panose="02020603050405020304" pitchFamily="18" charset="0"/>
              </a:rPr>
              <a:t>xisting </a:t>
            </a:r>
            <a:r>
              <a:rPr lang="en-AU" sz="2400" dirty="0">
                <a:latin typeface="Times New Roman" panose="02020603050405020304" pitchFamily="18" charset="0"/>
                <a:ea typeface="Calibri" pitchFamily="34" charset="0"/>
                <a:cs typeface="Times New Roman" panose="02020603050405020304" pitchFamily="18" charset="0"/>
              </a:rPr>
              <a:t>U</a:t>
            </a:r>
            <a:r>
              <a:rPr lang="en-AU" sz="2400" dirty="0" smtClean="0">
                <a:latin typeface="Times New Roman" panose="02020603050405020304" pitchFamily="18" charset="0"/>
                <a:ea typeface="Calibri" pitchFamily="34" charset="0"/>
                <a:cs typeface="Times New Roman" panose="02020603050405020304" pitchFamily="18" charset="0"/>
              </a:rPr>
              <a:t>nits and Plants</a:t>
            </a:r>
            <a:endParaRPr lang="en-US" sz="2400" dirty="0">
              <a:latin typeface="Times New Roman" panose="02020603050405020304" pitchFamily="18" charset="0"/>
              <a:cs typeface="Times New Roman" panose="02020603050405020304" pitchFamily="18" charset="0"/>
            </a:endParaRPr>
          </a:p>
        </p:txBody>
      </p:sp>
      <p:sp>
        <p:nvSpPr>
          <p:cNvPr id="5" name="Rectangle 4"/>
          <p:cNvSpPr>
            <a:spLocks noChangeArrowheads="1"/>
          </p:cNvSpPr>
          <p:nvPr/>
        </p:nvSpPr>
        <p:spPr bwMode="auto">
          <a:xfrm>
            <a:off x="110288" y="76200"/>
            <a:ext cx="8877301" cy="461665"/>
          </a:xfrm>
          <a:prstGeom prst="rect">
            <a:avLst/>
          </a:prstGeom>
          <a:noFill/>
          <a:ln w="9525">
            <a:noFill/>
            <a:miter lim="800000"/>
            <a:headEnd/>
            <a:tailEnd/>
          </a:ln>
        </p:spPr>
        <p:txBody>
          <a:bodyPr wrap="square">
            <a:spAutoFit/>
          </a:bodyPr>
          <a:lstStyle/>
          <a:p>
            <a:pPr algn="ctr" eaLnBrk="0" hangingPunct="0">
              <a:tabLst>
                <a:tab pos="685800" algn="l"/>
              </a:tabLst>
            </a:pPr>
            <a:r>
              <a:rPr lang="en-AU" sz="2400" b="1" dirty="0" smtClean="0">
                <a:latin typeface="Times New Roman" pitchFamily="18" charset="0"/>
                <a:ea typeface="Calibri" pitchFamily="34" charset="0"/>
                <a:cs typeface="Times New Roman" pitchFamily="18" charset="0"/>
              </a:rPr>
              <a:t>GSP                                                                                      Cont.…</a:t>
            </a:r>
            <a:endParaRPr lang="en-US" sz="2400" dirty="0">
              <a:latin typeface="Times New Roman" pitchFamily="18" charset="0"/>
              <a:ea typeface="Calibri" pitchFamily="34" charset="0"/>
              <a:cs typeface="Times New Roman" pitchFamily="18" charset="0"/>
            </a:endParaRPr>
          </a:p>
        </p:txBody>
      </p:sp>
      <p:sp>
        <p:nvSpPr>
          <p:cNvPr id="6" name="Slide Number Placeholder 5"/>
          <p:cNvSpPr>
            <a:spLocks noGrp="1"/>
          </p:cNvSpPr>
          <p:nvPr>
            <p:ph type="sldNum" sz="quarter" idx="12"/>
          </p:nvPr>
        </p:nvSpPr>
        <p:spPr/>
        <p:txBody>
          <a:bodyPr/>
          <a:lstStyle/>
          <a:p>
            <a:fld id="{A48DA065-FA52-4A6B-AE36-1AE15AD4FD00}" type="slidenum">
              <a:rPr lang="en-US" smtClean="0"/>
              <a:pPr/>
              <a:t>4</a:t>
            </a:fld>
            <a:endParaRPr lang="en-US"/>
          </a:p>
        </p:txBody>
      </p:sp>
      <p:sp>
        <p:nvSpPr>
          <p:cNvPr id="7" name="Footer Placeholder 6"/>
          <p:cNvSpPr>
            <a:spLocks noGrp="1"/>
          </p:cNvSpPr>
          <p:nvPr>
            <p:ph type="ftr" sz="quarter" idx="11"/>
          </p:nvPr>
        </p:nvSpPr>
        <p:spPr/>
        <p:txBody>
          <a:bodyPr/>
          <a:lstStyle/>
          <a:p>
            <a:r>
              <a:rPr lang="en-US" smtClean="0"/>
              <a:t>Presenter: Dr.Teshome Goa</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04800" y="504855"/>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3" name="Rectangle 1"/>
          <p:cNvSpPr>
            <a:spLocks noChangeArrowheads="1"/>
          </p:cNvSpPr>
          <p:nvPr/>
        </p:nvSpPr>
        <p:spPr bwMode="ltGray">
          <a:xfrm>
            <a:off x="64168" y="542955"/>
            <a:ext cx="8991599" cy="400110"/>
          </a:xfrm>
          <a:prstGeom prst="rect">
            <a:avLst/>
          </a:prstGeom>
          <a:noFill/>
          <a:ln w="9525">
            <a:noFill/>
            <a:miter lim="800000"/>
            <a:headEnd/>
            <a:tailEnd/>
          </a:ln>
        </p:spPr>
        <p:txBody>
          <a:bodyPr wrap="square" anchor="ctr">
            <a:spAutoFit/>
          </a:bodyPr>
          <a:lstStyle/>
          <a:p>
            <a:pPr lvl="1" eaLnBrk="0" hangingPunct="0">
              <a:tabLst>
                <a:tab pos="342900" algn="l"/>
              </a:tabLst>
            </a:pPr>
            <a:r>
              <a:rPr lang="en-AU" sz="2000" b="1" dirty="0" smtClean="0">
                <a:latin typeface="Times New Roman" panose="02020603050405020304" pitchFamily="18" charset="0"/>
                <a:ea typeface="Calibri" pitchFamily="34" charset="0"/>
                <a:cs typeface="Times New Roman" panose="02020603050405020304" pitchFamily="18" charset="0"/>
              </a:rPr>
              <a:t>2.1.2 Unit Size of Power Plant </a:t>
            </a:r>
            <a:r>
              <a:rPr lang="en-AU" sz="2000" b="1" dirty="0">
                <a:latin typeface="Times New Roman" panose="02020603050405020304" pitchFamily="18" charset="0"/>
                <a:ea typeface="Calibri" pitchFamily="34" charset="0"/>
                <a:cs typeface="Times New Roman" panose="02020603050405020304" pitchFamily="18" charset="0"/>
              </a:rPr>
              <a:t>and its </a:t>
            </a:r>
            <a:r>
              <a:rPr lang="en-AU" sz="2000" b="1" dirty="0" smtClean="0">
                <a:latin typeface="Times New Roman" panose="02020603050405020304" pitchFamily="18" charset="0"/>
                <a:ea typeface="Calibri" pitchFamily="34" charset="0"/>
                <a:cs typeface="Times New Roman" panose="02020603050405020304" pitchFamily="18" charset="0"/>
              </a:rPr>
              <a:t>Potentials</a:t>
            </a:r>
            <a:endParaRPr lang="en-AU" sz="2000" dirty="0">
              <a:latin typeface="Times New Roman" panose="02020603050405020304" pitchFamily="18" charset="0"/>
              <a:ea typeface="Calibri" pitchFamily="34" charset="0"/>
              <a:cs typeface="Times New Roman" panose="02020603050405020304" pitchFamily="18" charset="0"/>
            </a:endParaRPr>
          </a:p>
        </p:txBody>
      </p:sp>
      <p:sp>
        <p:nvSpPr>
          <p:cNvPr id="5" name="Rectangle 4"/>
          <p:cNvSpPr>
            <a:spLocks noChangeArrowheads="1"/>
          </p:cNvSpPr>
          <p:nvPr/>
        </p:nvSpPr>
        <p:spPr bwMode="auto">
          <a:xfrm>
            <a:off x="0" y="880540"/>
            <a:ext cx="9144000" cy="3139321"/>
          </a:xfrm>
          <a:prstGeom prst="rect">
            <a:avLst/>
          </a:prstGeom>
          <a:noFill/>
          <a:ln w="9525">
            <a:noFill/>
            <a:miter lim="800000"/>
            <a:headEnd/>
            <a:tailEnd/>
          </a:ln>
        </p:spPr>
        <p:txBody>
          <a:bodyPr wrap="square">
            <a:spAutoFit/>
          </a:bodyPr>
          <a:lstStyle/>
          <a:p>
            <a:pPr marL="342900" indent="-342900">
              <a:lnSpc>
                <a:spcPct val="150000"/>
              </a:lnSpc>
              <a:buFont typeface="Wingdings" pitchFamily="2" charset="2"/>
              <a:buChar char="§"/>
            </a:pPr>
            <a:r>
              <a:rPr lang="en-AU" sz="2200" dirty="0" smtClean="0">
                <a:latin typeface="Times New Roman" panose="02020603050405020304" pitchFamily="18" charset="0"/>
                <a:cs typeface="Times New Roman" panose="02020603050405020304" pitchFamily="18" charset="0"/>
              </a:rPr>
              <a:t>Once the types of power plant is known, it’s followed by sizing the units </a:t>
            </a:r>
          </a:p>
          <a:p>
            <a:pPr marL="342900" indent="-342900">
              <a:lnSpc>
                <a:spcPct val="150000"/>
              </a:lnSpc>
              <a:buFont typeface="Wingdings" pitchFamily="2" charset="2"/>
              <a:buChar char="§"/>
            </a:pPr>
            <a:r>
              <a:rPr lang="en-AU" sz="2200" dirty="0" smtClean="0">
                <a:latin typeface="Times New Roman" panose="02020603050405020304" pitchFamily="18" charset="0"/>
                <a:cs typeface="Times New Roman" panose="02020603050405020304" pitchFamily="18" charset="0"/>
              </a:rPr>
              <a:t>Which needs to know the unit </a:t>
            </a:r>
            <a:r>
              <a:rPr lang="en-AU" sz="2200" dirty="0">
                <a:latin typeface="Times New Roman" panose="02020603050405020304" pitchFamily="18" charset="0"/>
                <a:cs typeface="Times New Roman" panose="02020603050405020304" pitchFamily="18" charset="0"/>
              </a:rPr>
              <a:t>s</a:t>
            </a:r>
            <a:r>
              <a:rPr lang="en-AU" sz="2200" dirty="0" smtClean="0">
                <a:latin typeface="Times New Roman" panose="02020603050405020304" pitchFamily="18" charset="0"/>
                <a:cs typeface="Times New Roman" panose="02020603050405020304" pitchFamily="18" charset="0"/>
              </a:rPr>
              <a:t>izes </a:t>
            </a:r>
            <a:r>
              <a:rPr lang="en-AU" sz="2200" dirty="0">
                <a:latin typeface="Times New Roman" panose="02020603050405020304" pitchFamily="18" charset="0"/>
                <a:cs typeface="Times New Roman" panose="02020603050405020304" pitchFamily="18" charset="0"/>
              </a:rPr>
              <a:t>and </a:t>
            </a:r>
            <a:r>
              <a:rPr lang="en-AU" sz="2200" dirty="0" smtClean="0">
                <a:latin typeface="Times New Roman" panose="02020603050405020304" pitchFamily="18" charset="0"/>
                <a:cs typeface="Times New Roman" panose="02020603050405020304" pitchFamily="18" charset="0"/>
              </a:rPr>
              <a:t>factors </a:t>
            </a:r>
            <a:r>
              <a:rPr lang="en-AU" sz="2200" dirty="0">
                <a:latin typeface="Times New Roman" panose="02020603050405020304" pitchFamily="18" charset="0"/>
                <a:cs typeface="Times New Roman" panose="02020603050405020304" pitchFamily="18" charset="0"/>
              </a:rPr>
              <a:t>that </a:t>
            </a:r>
            <a:r>
              <a:rPr lang="en-AU" sz="2200" dirty="0" smtClean="0">
                <a:latin typeface="Times New Roman" panose="02020603050405020304" pitchFamily="18" charset="0"/>
                <a:cs typeface="Times New Roman" panose="02020603050405020304" pitchFamily="18" charset="0"/>
              </a:rPr>
              <a:t>affects their availability.  </a:t>
            </a:r>
          </a:p>
          <a:p>
            <a:pPr>
              <a:lnSpc>
                <a:spcPct val="150000"/>
              </a:lnSpc>
            </a:pPr>
            <a:r>
              <a:rPr lang="en-AU" sz="2200" i="1" dirty="0" smtClean="0">
                <a:latin typeface="Times New Roman" panose="02020603050405020304" pitchFamily="18" charset="0"/>
                <a:cs typeface="Times New Roman" panose="02020603050405020304" pitchFamily="18" charset="0"/>
              </a:rPr>
              <a:t>The three factors that contributes for </a:t>
            </a:r>
            <a:r>
              <a:rPr lang="en-AU" sz="2200" i="1" dirty="0">
                <a:latin typeface="Times New Roman" panose="02020603050405020304" pitchFamily="18" charset="0"/>
                <a:cs typeface="Times New Roman" panose="02020603050405020304" pitchFamily="18" charset="0"/>
              </a:rPr>
              <a:t>unit availability </a:t>
            </a:r>
            <a:r>
              <a:rPr lang="en-AU" sz="2200" i="1" dirty="0" smtClean="0">
                <a:latin typeface="Times New Roman" panose="02020603050405020304" pitchFamily="18" charset="0"/>
                <a:cs typeface="Times New Roman" panose="02020603050405020304" pitchFamily="18" charset="0"/>
              </a:rPr>
              <a:t>are[4]; </a:t>
            </a:r>
            <a:endParaRPr lang="en-AU" sz="2200" i="1" dirty="0">
              <a:latin typeface="Times New Roman" panose="02020603050405020304" pitchFamily="18" charset="0"/>
              <a:cs typeface="Times New Roman" panose="02020603050405020304" pitchFamily="18" charset="0"/>
            </a:endParaRPr>
          </a:p>
          <a:p>
            <a:pPr marL="342900" indent="-342900">
              <a:lnSpc>
                <a:spcPct val="150000"/>
              </a:lnSpc>
              <a:buFont typeface="Wingdings" pitchFamily="2" charset="2"/>
              <a:buChar char="ü"/>
            </a:pPr>
            <a:r>
              <a:rPr lang="en-AU" sz="2200" dirty="0" smtClean="0">
                <a:latin typeface="Times New Roman" panose="02020603050405020304" pitchFamily="18" charset="0"/>
                <a:cs typeface="Times New Roman" panose="02020603050405020304" pitchFamily="18" charset="0"/>
              </a:rPr>
              <a:t>Forced </a:t>
            </a:r>
            <a:r>
              <a:rPr lang="en-AU" sz="2200" dirty="0">
                <a:latin typeface="Times New Roman" panose="02020603050405020304" pitchFamily="18" charset="0"/>
                <a:cs typeface="Times New Roman" panose="02020603050405020304" pitchFamily="18" charset="0"/>
              </a:rPr>
              <a:t>outage </a:t>
            </a:r>
            <a:r>
              <a:rPr lang="en-AU" sz="2200" dirty="0" smtClean="0">
                <a:latin typeface="Times New Roman" panose="02020603050405020304" pitchFamily="18" charset="0"/>
                <a:cs typeface="Times New Roman" panose="02020603050405020304" pitchFamily="18" charset="0"/>
              </a:rPr>
              <a:t>rates</a:t>
            </a:r>
          </a:p>
          <a:p>
            <a:pPr marL="342900" indent="-342900">
              <a:lnSpc>
                <a:spcPct val="150000"/>
              </a:lnSpc>
              <a:buFont typeface="Wingdings" pitchFamily="2" charset="2"/>
              <a:buChar char="ü"/>
            </a:pPr>
            <a:r>
              <a:rPr lang="en-AU" sz="2200" dirty="0" smtClean="0">
                <a:latin typeface="Times New Roman" panose="02020603050405020304" pitchFamily="18" charset="0"/>
                <a:cs typeface="Times New Roman" panose="02020603050405020304" pitchFamily="18" charset="0"/>
              </a:rPr>
              <a:t>Repair </a:t>
            </a:r>
            <a:r>
              <a:rPr lang="en-AU" sz="2200" dirty="0">
                <a:latin typeface="Times New Roman" panose="02020603050405020304" pitchFamily="18" charset="0"/>
                <a:cs typeface="Times New Roman" panose="02020603050405020304" pitchFamily="18" charset="0"/>
              </a:rPr>
              <a:t>times </a:t>
            </a:r>
            <a:endParaRPr lang="en-AU" sz="2200" dirty="0" smtClean="0">
              <a:latin typeface="Times New Roman" panose="02020603050405020304" pitchFamily="18" charset="0"/>
              <a:cs typeface="Times New Roman" panose="02020603050405020304" pitchFamily="18" charset="0"/>
            </a:endParaRPr>
          </a:p>
          <a:p>
            <a:pPr marL="342900" indent="-342900">
              <a:lnSpc>
                <a:spcPct val="150000"/>
              </a:lnSpc>
              <a:buFont typeface="Wingdings" pitchFamily="2" charset="2"/>
              <a:buChar char="ü"/>
            </a:pPr>
            <a:r>
              <a:rPr lang="en-AU" sz="2200" dirty="0">
                <a:latin typeface="Times New Roman" panose="02020603050405020304" pitchFamily="18" charset="0"/>
                <a:cs typeface="Times New Roman" panose="02020603050405020304" pitchFamily="18" charset="0"/>
              </a:rPr>
              <a:t>S</a:t>
            </a:r>
            <a:r>
              <a:rPr lang="en-AU" sz="2200" dirty="0" smtClean="0">
                <a:latin typeface="Times New Roman" panose="02020603050405020304" pitchFamily="18" charset="0"/>
                <a:cs typeface="Times New Roman" panose="02020603050405020304" pitchFamily="18" charset="0"/>
              </a:rPr>
              <a:t>cheduled maintenance</a:t>
            </a:r>
          </a:p>
        </p:txBody>
      </p:sp>
      <p:sp>
        <p:nvSpPr>
          <p:cNvPr id="6" name="Rectangle 2"/>
          <p:cNvSpPr>
            <a:spLocks noChangeArrowheads="1"/>
          </p:cNvSpPr>
          <p:nvPr/>
        </p:nvSpPr>
        <p:spPr bwMode="ltGray">
          <a:xfrm>
            <a:off x="1" y="4048036"/>
            <a:ext cx="9067798" cy="2400657"/>
          </a:xfrm>
          <a:prstGeom prst="rect">
            <a:avLst/>
          </a:prstGeom>
          <a:noFill/>
          <a:ln w="9525">
            <a:noFill/>
            <a:miter lim="800000"/>
            <a:headEnd/>
            <a:tailEnd/>
          </a:ln>
        </p:spPr>
        <p:txBody>
          <a:bodyPr wrap="square" anchor="ctr">
            <a:spAutoFit/>
          </a:bodyPr>
          <a:lstStyle/>
          <a:p>
            <a:pPr marL="342900" indent="-342900" algn="just" eaLnBrk="0" hangingPunct="0">
              <a:lnSpc>
                <a:spcPct val="150000"/>
              </a:lnSpc>
              <a:buFont typeface="Arial" panose="020B0604020202020204" pitchFamily="34" charset="0"/>
              <a:buChar char="•"/>
            </a:pPr>
            <a:r>
              <a:rPr lang="en-AU" sz="2000" b="1" dirty="0" smtClean="0">
                <a:latin typeface="Times New Roman" panose="02020603050405020304" pitchFamily="18" charset="0"/>
                <a:ea typeface="Tahoma" panose="020B0604030504040204" pitchFamily="34" charset="0"/>
                <a:cs typeface="Times New Roman" panose="02020603050405020304" pitchFamily="18" charset="0"/>
              </a:rPr>
              <a:t>Forced </a:t>
            </a:r>
            <a:r>
              <a:rPr lang="en-AU" sz="2000" b="1" dirty="0">
                <a:latin typeface="Times New Roman" panose="02020603050405020304" pitchFamily="18" charset="0"/>
                <a:ea typeface="Tahoma" panose="020B0604030504040204" pitchFamily="34" charset="0"/>
                <a:cs typeface="Times New Roman" panose="02020603050405020304" pitchFamily="18" charset="0"/>
              </a:rPr>
              <a:t>outage </a:t>
            </a:r>
            <a:r>
              <a:rPr lang="en-AU" sz="2000" b="1" dirty="0" smtClean="0">
                <a:latin typeface="Times New Roman" panose="02020603050405020304" pitchFamily="18" charset="0"/>
                <a:ea typeface="Tahoma" panose="020B0604030504040204" pitchFamily="34" charset="0"/>
                <a:cs typeface="Times New Roman" panose="02020603050405020304" pitchFamily="18" charset="0"/>
              </a:rPr>
              <a:t>rate </a:t>
            </a:r>
            <a:r>
              <a:rPr lang="en-AU" sz="2000" dirty="0" smtClean="0">
                <a:latin typeface="Times New Roman" panose="02020603050405020304" pitchFamily="18" charset="0"/>
                <a:ea typeface="Tahoma" panose="020B0604030504040204" pitchFamily="34" charset="0"/>
                <a:cs typeface="Times New Roman" panose="02020603050405020304" pitchFamily="18" charset="0"/>
              </a:rPr>
              <a:t>is one of the factor that directly affects overall energy availability </a:t>
            </a:r>
          </a:p>
          <a:p>
            <a:pPr marL="342900" indent="-342900" algn="just" eaLnBrk="0" hangingPunct="0">
              <a:lnSpc>
                <a:spcPct val="150000"/>
              </a:lnSpc>
              <a:buFont typeface="Arial" panose="020B0604020202020204" pitchFamily="34" charset="0"/>
              <a:buChar char="•"/>
            </a:pPr>
            <a:r>
              <a:rPr lang="en-AU" sz="2000" dirty="0" smtClean="0">
                <a:latin typeface="Times New Roman" panose="02020603050405020304" pitchFamily="18" charset="0"/>
                <a:ea typeface="Tahoma" panose="020B0604030504040204" pitchFamily="34" charset="0"/>
                <a:cs typeface="Times New Roman" panose="02020603050405020304" pitchFamily="18" charset="0"/>
              </a:rPr>
              <a:t>Example: a Unit </a:t>
            </a:r>
            <a:r>
              <a:rPr lang="en-AU" sz="2000" dirty="0">
                <a:latin typeface="Times New Roman" panose="02020603050405020304" pitchFamily="18" charset="0"/>
                <a:ea typeface="Tahoma" panose="020B0604030504040204" pitchFamily="34" charset="0"/>
                <a:cs typeface="Times New Roman" panose="02020603050405020304" pitchFamily="18" charset="0"/>
              </a:rPr>
              <a:t>rated </a:t>
            </a:r>
            <a:r>
              <a:rPr lang="en-AU" sz="2000" dirty="0" smtClean="0">
                <a:latin typeface="Times New Roman" panose="02020603050405020304" pitchFamily="18" charset="0"/>
                <a:ea typeface="Tahoma" panose="020B0604030504040204" pitchFamily="34" charset="0"/>
                <a:cs typeface="Times New Roman" panose="02020603050405020304" pitchFamily="18" charset="0"/>
              </a:rPr>
              <a:t>as 1870 </a:t>
            </a:r>
            <a:r>
              <a:rPr lang="en-AU" sz="2000" dirty="0">
                <a:latin typeface="Times New Roman" panose="02020603050405020304" pitchFamily="18" charset="0"/>
                <a:ea typeface="Tahoma" panose="020B0604030504040204" pitchFamily="34" charset="0"/>
                <a:cs typeface="Times New Roman" panose="02020603050405020304" pitchFamily="18" charset="0"/>
              </a:rPr>
              <a:t>MW </a:t>
            </a:r>
            <a:r>
              <a:rPr lang="en-AU" sz="2000" dirty="0" smtClean="0">
                <a:latin typeface="Times New Roman" panose="02020603050405020304" pitchFamily="18" charset="0"/>
                <a:ea typeface="Tahoma" panose="020B0604030504040204" pitchFamily="34" charset="0"/>
                <a:cs typeface="Times New Roman" panose="02020603050405020304" pitchFamily="18" charset="0"/>
              </a:rPr>
              <a:t> </a:t>
            </a:r>
            <a:r>
              <a:rPr lang="en-AU" sz="2000" dirty="0">
                <a:latin typeface="Times New Roman" panose="02020603050405020304" pitchFamily="18" charset="0"/>
                <a:ea typeface="Tahoma" panose="020B0604030504040204" pitchFamily="34" charset="0"/>
                <a:cs typeface="Times New Roman" panose="02020603050405020304" pitchFamily="18" charset="0"/>
              </a:rPr>
              <a:t>with a forced outage rate of 10</a:t>
            </a:r>
            <a:r>
              <a:rPr lang="en-AU" sz="2000" dirty="0" smtClean="0">
                <a:latin typeface="Times New Roman" panose="02020603050405020304" pitchFamily="18" charset="0"/>
                <a:ea typeface="Tahoma" panose="020B0604030504040204" pitchFamily="34" charset="0"/>
                <a:cs typeface="Times New Roman" panose="02020603050405020304" pitchFamily="18" charset="0"/>
              </a:rPr>
              <a:t>%(availability of 90%) </a:t>
            </a:r>
            <a:r>
              <a:rPr lang="en-AU" sz="2000" dirty="0">
                <a:latin typeface="Times New Roman" panose="02020603050405020304" pitchFamily="18" charset="0"/>
                <a:ea typeface="Tahoma" panose="020B0604030504040204" pitchFamily="34" charset="0"/>
                <a:cs typeface="Times New Roman" panose="02020603050405020304" pitchFamily="18" charset="0"/>
              </a:rPr>
              <a:t>does </a:t>
            </a:r>
            <a:r>
              <a:rPr lang="en-AU" sz="2000" dirty="0" smtClean="0">
                <a:latin typeface="Times New Roman" panose="02020603050405020304" pitchFamily="18" charset="0"/>
                <a:ea typeface="Tahoma" panose="020B0604030504040204" pitchFamily="34" charset="0"/>
                <a:cs typeface="Times New Roman" panose="02020603050405020304" pitchFamily="18" charset="0"/>
              </a:rPr>
              <a:t>not have the same performance as 10 units, each rated as 187 MW  with </a:t>
            </a:r>
            <a:r>
              <a:rPr lang="en-AU" sz="2000" dirty="0">
                <a:latin typeface="Times New Roman" panose="02020603050405020304" pitchFamily="18" charset="0"/>
                <a:ea typeface="Tahoma" panose="020B0604030504040204" pitchFamily="34" charset="0"/>
                <a:cs typeface="Times New Roman" panose="02020603050405020304" pitchFamily="18" charset="0"/>
              </a:rPr>
              <a:t>forced outage </a:t>
            </a:r>
            <a:r>
              <a:rPr lang="en-AU" sz="2000" dirty="0" smtClean="0">
                <a:latin typeface="Times New Roman" panose="02020603050405020304" pitchFamily="18" charset="0"/>
                <a:ea typeface="Tahoma" panose="020B0604030504040204" pitchFamily="34" charset="0"/>
                <a:cs typeface="Times New Roman" panose="02020603050405020304" pitchFamily="18" charset="0"/>
              </a:rPr>
              <a:t>rate </a:t>
            </a:r>
            <a:r>
              <a:rPr lang="en-AU" sz="2000" dirty="0">
                <a:latin typeface="Times New Roman" panose="02020603050405020304" pitchFamily="18" charset="0"/>
                <a:ea typeface="Tahoma" panose="020B0604030504040204" pitchFamily="34" charset="0"/>
                <a:cs typeface="Times New Roman" panose="02020603050405020304" pitchFamily="18" charset="0"/>
              </a:rPr>
              <a:t>of 10</a:t>
            </a:r>
            <a:r>
              <a:rPr lang="en-AU" sz="2000" dirty="0" smtClean="0">
                <a:latin typeface="Times New Roman" panose="02020603050405020304" pitchFamily="18" charset="0"/>
                <a:ea typeface="Tahoma" panose="020B0604030504040204" pitchFamily="34" charset="0"/>
                <a:cs typeface="Times New Roman" panose="02020603050405020304" pitchFamily="18" charset="0"/>
              </a:rPr>
              <a:t>% (availability of 90% ) each. </a:t>
            </a:r>
            <a:endParaRPr lang="en-AU" sz="2000"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8" name="Rectangle 6"/>
          <p:cNvSpPr>
            <a:spLocks noChangeArrowheads="1"/>
          </p:cNvSpPr>
          <p:nvPr/>
        </p:nvSpPr>
        <p:spPr bwMode="auto">
          <a:xfrm>
            <a:off x="469141" y="104745"/>
            <a:ext cx="8358118" cy="400110"/>
          </a:xfrm>
          <a:prstGeom prst="rect">
            <a:avLst/>
          </a:prstGeom>
          <a:noFill/>
          <a:ln w="9525">
            <a:noFill/>
            <a:miter lim="800000"/>
            <a:headEnd/>
            <a:tailEnd/>
          </a:ln>
        </p:spPr>
        <p:txBody>
          <a:bodyPr wrap="square">
            <a:spAutoFit/>
          </a:bodyPr>
          <a:lstStyle/>
          <a:p>
            <a:r>
              <a:rPr lang="en-AU" sz="2000" b="1" dirty="0">
                <a:latin typeface="Calibri" pitchFamily="34" charset="0"/>
                <a:ea typeface="Calibri" pitchFamily="34" charset="0"/>
                <a:cs typeface="Times New Roman" pitchFamily="18" charset="0"/>
              </a:rPr>
              <a:t>GSP                                                                                    </a:t>
            </a:r>
            <a:r>
              <a:rPr lang="en-AU" sz="2000" b="1" dirty="0" smtClean="0">
                <a:latin typeface="Calibri" pitchFamily="34" charset="0"/>
                <a:ea typeface="Calibri" pitchFamily="34" charset="0"/>
                <a:cs typeface="Times New Roman" pitchFamily="18" charset="0"/>
              </a:rPr>
              <a:t>                           </a:t>
            </a:r>
            <a:r>
              <a:rPr lang="en-AU" sz="2000" b="1" dirty="0">
                <a:latin typeface="Calibri" pitchFamily="34" charset="0"/>
                <a:ea typeface="Calibri" pitchFamily="34" charset="0"/>
                <a:cs typeface="Times New Roman" pitchFamily="18" charset="0"/>
              </a:rPr>
              <a:t>Cont</a:t>
            </a:r>
            <a:r>
              <a:rPr lang="en-AU" sz="2000" b="1" dirty="0" smtClean="0">
                <a:latin typeface="Calibri" pitchFamily="34" charset="0"/>
                <a:ea typeface="Calibri" pitchFamily="34" charset="0"/>
                <a:cs typeface="Times New Roman" pitchFamily="18" charset="0"/>
              </a:rPr>
              <a:t>.…</a:t>
            </a:r>
            <a:endParaRPr lang="en-US" sz="2000" dirty="0">
              <a:ea typeface="Calibri" pitchFamily="34" charset="0"/>
              <a:cs typeface="Times New Roman" pitchFamily="18" charset="0"/>
            </a:endParaRPr>
          </a:p>
        </p:txBody>
      </p:sp>
      <p:sp>
        <p:nvSpPr>
          <p:cNvPr id="7" name="Slide Number Placeholder 6"/>
          <p:cNvSpPr>
            <a:spLocks noGrp="1"/>
          </p:cNvSpPr>
          <p:nvPr>
            <p:ph type="sldNum" sz="quarter" idx="12"/>
          </p:nvPr>
        </p:nvSpPr>
        <p:spPr/>
        <p:txBody>
          <a:bodyPr/>
          <a:lstStyle/>
          <a:p>
            <a:fld id="{A48DA065-FA52-4A6B-AE36-1AE15AD4FD00}" type="slidenum">
              <a:rPr lang="en-US" smtClean="0"/>
              <a:pPr/>
              <a:t>5</a:t>
            </a:fld>
            <a:endParaRPr lang="en-US"/>
          </a:p>
        </p:txBody>
      </p:sp>
      <p:sp>
        <p:nvSpPr>
          <p:cNvPr id="9" name="Footer Placeholder 8"/>
          <p:cNvSpPr>
            <a:spLocks noGrp="1"/>
          </p:cNvSpPr>
          <p:nvPr>
            <p:ph type="ftr" sz="quarter" idx="11"/>
          </p:nvPr>
        </p:nvSpPr>
        <p:spPr/>
        <p:txBody>
          <a:bodyPr/>
          <a:lstStyle/>
          <a:p>
            <a:r>
              <a:rPr lang="en-US" smtClean="0"/>
              <a:t>Presenter: Dr.Teshome Goa</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a:t>
            </a:fld>
            <a:endParaRPr lang="en-US"/>
          </a:p>
        </p:txBody>
      </p:sp>
      <p:sp>
        <p:nvSpPr>
          <p:cNvPr id="4" name="TextBox 3"/>
          <p:cNvSpPr txBox="1"/>
          <p:nvPr/>
        </p:nvSpPr>
        <p:spPr>
          <a:xfrm>
            <a:off x="0" y="228601"/>
            <a:ext cx="9029700" cy="6555641"/>
          </a:xfrm>
          <a:prstGeom prst="rect">
            <a:avLst/>
          </a:prstGeom>
          <a:noFill/>
        </p:spPr>
        <p:txBody>
          <a:bodyPr wrap="square" rtlCol="0">
            <a:spAutoFit/>
          </a:bodyPr>
          <a:lstStyle/>
          <a:p>
            <a:r>
              <a:rPr lang="en-US" sz="2000" dirty="0" smtClean="0">
                <a:latin typeface="Times New Roman" pitchFamily="18" charset="0"/>
                <a:cs typeface="Times New Roman" pitchFamily="18" charset="0"/>
              </a:rPr>
              <a:t>Solution:</a:t>
            </a:r>
          </a:p>
          <a:p>
            <a:r>
              <a:rPr lang="en-US" sz="2000" dirty="0" smtClean="0">
                <a:latin typeface="Times New Roman" pitchFamily="18" charset="0"/>
                <a:cs typeface="Times New Roman" pitchFamily="18" charset="0"/>
              </a:rPr>
              <a:t>The reliability of radial/series (</a:t>
            </a:r>
            <a:r>
              <a:rPr lang="en-US" sz="2000" dirty="0" err="1" smtClean="0">
                <a:latin typeface="Times New Roman" pitchFamily="18" charset="0"/>
                <a:cs typeface="Times New Roman" pitchFamily="18" charset="0"/>
              </a:rPr>
              <a:t>R</a:t>
            </a:r>
            <a:r>
              <a:rPr lang="en-US" sz="2000" baseline="-25000" dirty="0" err="1" smtClean="0">
                <a:latin typeface="Times New Roman" pitchFamily="18" charset="0"/>
                <a:cs typeface="Times New Roman" pitchFamily="18" charset="0"/>
              </a:rPr>
              <a:t>s</a:t>
            </a:r>
            <a:r>
              <a:rPr lang="en-US" sz="2000" dirty="0" smtClean="0">
                <a:latin typeface="Times New Roman" pitchFamily="18" charset="0"/>
                <a:cs typeface="Times New Roman" pitchFamily="18" charset="0"/>
              </a:rPr>
              <a:t>) and parallel connected(</a:t>
            </a:r>
            <a:r>
              <a:rPr lang="en-US" sz="2000" dirty="0" err="1" smtClean="0">
                <a:latin typeface="Times New Roman" pitchFamily="18" charset="0"/>
                <a:cs typeface="Times New Roman" pitchFamily="18" charset="0"/>
              </a:rPr>
              <a:t>R</a:t>
            </a:r>
            <a:r>
              <a:rPr lang="en-US" sz="2000" baseline="-25000" dirty="0" err="1" smtClean="0">
                <a:latin typeface="Times New Roman" pitchFamily="18" charset="0"/>
                <a:cs typeface="Times New Roman" pitchFamily="18" charset="0"/>
              </a:rPr>
              <a:t>p</a:t>
            </a:r>
            <a:r>
              <a:rPr lang="en-US" sz="2000" dirty="0" smtClean="0">
                <a:latin typeface="Times New Roman" pitchFamily="18" charset="0"/>
                <a:cs typeface="Times New Roman" pitchFamily="18" charset="0"/>
              </a:rPr>
              <a:t>) ‘N’ unit/power plant is given by[5];</a:t>
            </a:r>
          </a:p>
          <a:p>
            <a:r>
              <a:rPr lang="en-US" sz="2000" b="1" dirty="0" smtClean="0">
                <a:latin typeface="Times New Roman" pitchFamily="18" charset="0"/>
                <a:cs typeface="Times New Roman" pitchFamily="18" charset="0"/>
              </a:rPr>
              <a:t>Reliability of radially connected system</a:t>
            </a:r>
            <a:r>
              <a:rPr lang="en-US" sz="2000" dirty="0" smtClean="0">
                <a:latin typeface="Times New Roman" pitchFamily="18" charset="0"/>
                <a:cs typeface="Times New Roman" pitchFamily="18" charset="0"/>
              </a:rPr>
              <a:t>      </a:t>
            </a:r>
            <a:r>
              <a:rPr lang="en-US" sz="2000" b="1" i="1" dirty="0" smtClean="0">
                <a:latin typeface="Times New Roman" pitchFamily="18" charset="0"/>
                <a:cs typeface="Times New Roman" pitchFamily="18" charset="0"/>
              </a:rPr>
              <a:t>Reliability </a:t>
            </a:r>
            <a:r>
              <a:rPr lang="en-US" sz="2000" b="1" i="1" dirty="0">
                <a:latin typeface="Times New Roman" pitchFamily="18" charset="0"/>
                <a:cs typeface="Times New Roman" pitchFamily="18" charset="0"/>
              </a:rPr>
              <a:t>of </a:t>
            </a:r>
            <a:r>
              <a:rPr lang="en-US" sz="2000" b="1" i="1" dirty="0" smtClean="0">
                <a:latin typeface="Times New Roman" pitchFamily="18" charset="0"/>
                <a:cs typeface="Times New Roman" pitchFamily="18" charset="0"/>
              </a:rPr>
              <a:t>parallel connected </a:t>
            </a:r>
            <a:r>
              <a:rPr lang="en-US" sz="2000" b="1" i="1" dirty="0">
                <a:latin typeface="Times New Roman" pitchFamily="18" charset="0"/>
                <a:cs typeface="Times New Roman" pitchFamily="18" charset="0"/>
              </a:rPr>
              <a:t>system</a:t>
            </a:r>
            <a:r>
              <a:rPr lang="en-US" sz="2000" dirty="0">
                <a:latin typeface="Times New Roman" pitchFamily="18" charset="0"/>
                <a:cs typeface="Times New Roman" pitchFamily="18" charset="0"/>
              </a:rPr>
              <a:t>                           </a:t>
            </a:r>
          </a:p>
          <a:p>
            <a:r>
              <a:rPr lang="en-US" sz="2000" dirty="0" smtClean="0">
                <a:latin typeface="Times New Roman" pitchFamily="18" charset="0"/>
                <a:cs typeface="Times New Roman" pitchFamily="18" charset="0"/>
              </a:rPr>
              <a:t>                </a:t>
            </a:r>
          </a:p>
          <a:p>
            <a:r>
              <a:rPr lang="en-US" sz="2000" dirty="0" smtClean="0">
                <a:latin typeface="Times New Roman" pitchFamily="18" charset="0"/>
                <a:cs typeface="Times New Roman" pitchFamily="18" charset="0"/>
              </a:rPr>
              <a:t>                                                                                                                       eq.(1)</a:t>
            </a:r>
            <a:endParaRPr lang="en-US" sz="2000" dirty="0">
              <a:latin typeface="Times New Roman" pitchFamily="18" charset="0"/>
              <a:cs typeface="Times New Roman" pitchFamily="18" charset="0"/>
            </a:endParaRPr>
          </a:p>
          <a:p>
            <a:r>
              <a:rPr lang="en-US" sz="2000" dirty="0" smtClean="0">
                <a:latin typeface="Times New Roman" pitchFamily="18" charset="0"/>
                <a:cs typeface="Times New Roman" pitchFamily="18" charset="0"/>
              </a:rPr>
              <a:t>                         </a:t>
            </a:r>
          </a:p>
          <a:p>
            <a:r>
              <a:rPr lang="en-US" sz="2000" dirty="0" smtClean="0">
                <a:latin typeface="Times New Roman" pitchFamily="18" charset="0"/>
                <a:cs typeface="Times New Roman" pitchFamily="18" charset="0"/>
              </a:rPr>
              <a:t>                                               Or </a:t>
            </a:r>
          </a:p>
          <a:p>
            <a:r>
              <a:rPr lang="en-US" sz="2000" dirty="0" smtClean="0">
                <a:latin typeface="Times New Roman" pitchFamily="18" charset="0"/>
                <a:cs typeface="Times New Roman" pitchFamily="18" charset="0"/>
              </a:rPr>
              <a:t>                                                                                                                       eq.(2)</a:t>
            </a:r>
          </a:p>
          <a:p>
            <a:pPr marL="342900" indent="-342900">
              <a:buFont typeface="Wingdings" pitchFamily="2" charset="2"/>
              <a:buChar char="§"/>
            </a:pPr>
            <a:r>
              <a:rPr lang="en-US" sz="2000" dirty="0" smtClean="0">
                <a:latin typeface="Times New Roman" pitchFamily="18" charset="0"/>
                <a:cs typeface="Times New Roman" pitchFamily="18" charset="0"/>
              </a:rPr>
              <a:t>Where, P</a:t>
            </a:r>
            <a:r>
              <a:rPr lang="en-US" sz="2000" baseline="-25000" dirty="0" smtClean="0">
                <a:latin typeface="Times New Roman" pitchFamily="18" charset="0"/>
                <a:cs typeface="Times New Roman" pitchFamily="18" charset="0"/>
              </a:rPr>
              <a:t>i</a:t>
            </a:r>
            <a:r>
              <a:rPr lang="en-US" sz="2000" dirty="0" smtClean="0">
                <a:latin typeface="Times New Roman" pitchFamily="18" charset="0"/>
                <a:cs typeface="Times New Roman" pitchFamily="18" charset="0"/>
              </a:rPr>
              <a:t> is availability of each unit/plant and q</a:t>
            </a:r>
            <a:r>
              <a:rPr lang="en-US" sz="2000" baseline="-25000" dirty="0" smtClean="0">
                <a:latin typeface="Times New Roman" pitchFamily="18" charset="0"/>
                <a:cs typeface="Times New Roman" pitchFamily="18" charset="0"/>
              </a:rPr>
              <a:t>i</a:t>
            </a:r>
            <a:r>
              <a:rPr lang="en-US" sz="2000" dirty="0" smtClean="0">
                <a:latin typeface="Times New Roman" pitchFamily="18" charset="0"/>
                <a:cs typeface="Times New Roman" pitchFamily="18" charset="0"/>
              </a:rPr>
              <a:t> is unavailability/outage rate of each unit/plants. </a:t>
            </a:r>
          </a:p>
          <a:p>
            <a:pPr marL="342900" indent="-342900">
              <a:buFont typeface="Wingdings" pitchFamily="2" charset="2"/>
              <a:buChar char="§"/>
            </a:pPr>
            <a:r>
              <a:rPr lang="en-US" sz="2000" dirty="0" smtClean="0">
                <a:latin typeface="Times New Roman" pitchFamily="18" charset="0"/>
                <a:cs typeface="Times New Roman" pitchFamily="18" charset="0"/>
              </a:rPr>
              <a:t>To recall, always power units/plants are connected in parallel, but not in radial[6].</a:t>
            </a:r>
          </a:p>
          <a:p>
            <a:pPr marL="342900" indent="-342900">
              <a:buFont typeface="Wingdings" pitchFamily="2" charset="2"/>
              <a:buChar char="§"/>
            </a:pPr>
            <a:r>
              <a:rPr lang="en-US" sz="2000" dirty="0">
                <a:latin typeface="Times New Roman" pitchFamily="18" charset="0"/>
                <a:cs typeface="Times New Roman" pitchFamily="18" charset="0"/>
              </a:rPr>
              <a:t>Accordingly, the solution of above </a:t>
            </a:r>
            <a:r>
              <a:rPr lang="en-US" sz="2000" dirty="0" smtClean="0">
                <a:latin typeface="Times New Roman" pitchFamily="18" charset="0"/>
                <a:cs typeface="Times New Roman" pitchFamily="18" charset="0"/>
              </a:rPr>
              <a:t>example(10 units connected parallel) </a:t>
            </a:r>
            <a:r>
              <a:rPr lang="en-US" sz="2000" dirty="0">
                <a:latin typeface="Times New Roman" pitchFamily="18" charset="0"/>
                <a:cs typeface="Times New Roman" pitchFamily="18" charset="0"/>
              </a:rPr>
              <a:t>is given by:</a:t>
            </a:r>
          </a:p>
          <a:p>
            <a:r>
              <a:rPr lang="en-US" sz="2000" dirty="0" smtClean="0">
                <a:latin typeface="Times New Roman" pitchFamily="18" charset="0"/>
                <a:cs typeface="Times New Roman" pitchFamily="18" charset="0"/>
              </a:rPr>
              <a:t>Given: Pi=0.9 &amp; qi=0.1</a:t>
            </a:r>
          </a:p>
          <a:p>
            <a:pPr marL="342900" indent="-342900">
              <a:buFont typeface="Wingdings" pitchFamily="2" charset="2"/>
              <a:buChar char="§"/>
            </a:pPr>
            <a:r>
              <a:rPr lang="en-US" sz="2000" dirty="0" smtClean="0">
                <a:latin typeface="Times New Roman" pitchFamily="18" charset="0"/>
                <a:cs typeface="Times New Roman" pitchFamily="18" charset="0"/>
              </a:rPr>
              <a:t>Then, the availability and unavailability of Ten units connected parallel is given as;</a:t>
            </a:r>
          </a:p>
          <a:p>
            <a:endParaRPr lang="en-US" sz="2000" dirty="0" smtClean="0">
              <a:latin typeface="Times New Roman" pitchFamily="18" charset="0"/>
              <a:cs typeface="Times New Roman" pitchFamily="18" charset="0"/>
            </a:endParaRPr>
          </a:p>
          <a:p>
            <a:r>
              <a:rPr lang="en-US" sz="2000" dirty="0" smtClean="0"/>
              <a:t>                               and </a:t>
            </a:r>
            <a:endParaRPr lang="en-US" sz="2000" dirty="0"/>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It is observed that availability of N units connected parallel is &gt;&gt; better than a single unit, which is 0.9. </a:t>
            </a:r>
            <a:endParaRPr lang="en-US" sz="2000" dirty="0">
              <a:latin typeface="Times New Roman" pitchFamily="18" charset="0"/>
              <a:cs typeface="Times New Roman" pitchFamily="18"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251836218"/>
              </p:ext>
            </p:extLst>
          </p:nvPr>
        </p:nvGraphicFramePr>
        <p:xfrm>
          <a:off x="609600" y="1524000"/>
          <a:ext cx="990600" cy="649341"/>
        </p:xfrm>
        <a:graphic>
          <a:graphicData uri="http://schemas.openxmlformats.org/presentationml/2006/ole">
            <mc:AlternateContent xmlns:mc="http://schemas.openxmlformats.org/markup-compatibility/2006">
              <mc:Choice xmlns:v="urn:schemas-microsoft-com:vml" Requires="v">
                <p:oleObj spid="_x0000_s5890" name="Equation" r:id="rId3" imgW="660113" imgH="431613" progId="Equation.3">
                  <p:embed/>
                </p:oleObj>
              </mc:Choice>
              <mc:Fallback>
                <p:oleObj name="Equation" r:id="rId3" imgW="660113" imgH="431613"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524000"/>
                        <a:ext cx="990600" cy="649341"/>
                      </a:xfrm>
                      <a:prstGeom prst="rect">
                        <a:avLst/>
                      </a:prstGeom>
                      <a:noFill/>
                    </p:spPr>
                  </p:pic>
                </p:oleObj>
              </mc:Fallback>
            </mc:AlternateContent>
          </a:graphicData>
        </a:graphic>
      </p:graphicFrame>
      <p:sp>
        <p:nvSpPr>
          <p:cNvPr id="7"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4230403813"/>
              </p:ext>
            </p:extLst>
          </p:nvPr>
        </p:nvGraphicFramePr>
        <p:xfrm>
          <a:off x="609600" y="2590800"/>
          <a:ext cx="1120775" cy="434975"/>
        </p:xfrm>
        <a:graphic>
          <a:graphicData uri="http://schemas.openxmlformats.org/presentationml/2006/ole">
            <mc:AlternateContent xmlns:mc="http://schemas.openxmlformats.org/markup-compatibility/2006">
              <mc:Choice xmlns:v="urn:schemas-microsoft-com:vml" Requires="v">
                <p:oleObj spid="_x0000_s5891" name="Equation" r:id="rId5" imgW="1117440" imgH="431640" progId="Equation.3">
                  <p:embed/>
                </p:oleObj>
              </mc:Choice>
              <mc:Fallback>
                <p:oleObj name="Equation" r:id="rId5" imgW="1117440" imgH="431640" progId="Equation.3">
                  <p:embed/>
                  <p:pic>
                    <p:nvPicPr>
                      <p:cNvPr id="0" name=""/>
                      <p:cNvPicPr>
                        <a:picLocks noChangeAspect="1" noChangeArrowheads="1"/>
                      </p:cNvPicPr>
                      <p:nvPr/>
                    </p:nvPicPr>
                    <p:blipFill>
                      <a:blip r:embed="rId6"/>
                      <a:srcRect/>
                      <a:stretch>
                        <a:fillRect/>
                      </a:stretch>
                    </p:blipFill>
                    <p:spPr bwMode="auto">
                      <a:xfrm>
                        <a:off x="609600" y="2590800"/>
                        <a:ext cx="1120775" cy="434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3" name="Rectangle 1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 name="Object 13"/>
          <p:cNvGraphicFramePr>
            <a:graphicFrameLocks noChangeAspect="1"/>
          </p:cNvGraphicFramePr>
          <p:nvPr>
            <p:extLst>
              <p:ext uri="{D42A27DB-BD31-4B8C-83A1-F6EECF244321}">
                <p14:modId xmlns:p14="http://schemas.microsoft.com/office/powerpoint/2010/main" val="3083576747"/>
              </p:ext>
            </p:extLst>
          </p:nvPr>
        </p:nvGraphicFramePr>
        <p:xfrm>
          <a:off x="5562600" y="1676400"/>
          <a:ext cx="876300" cy="434975"/>
        </p:xfrm>
        <a:graphic>
          <a:graphicData uri="http://schemas.openxmlformats.org/presentationml/2006/ole">
            <mc:AlternateContent xmlns:mc="http://schemas.openxmlformats.org/markup-compatibility/2006">
              <mc:Choice xmlns:v="urn:schemas-microsoft-com:vml" Requires="v">
                <p:oleObj spid="_x0000_s5892" name="Equation" r:id="rId7" imgW="876300" imgH="431800" progId="Equation.3">
                  <p:embed/>
                </p:oleObj>
              </mc:Choice>
              <mc:Fallback>
                <p:oleObj name="Equation" r:id="rId7" imgW="876300" imgH="4318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62600" y="1676400"/>
                        <a:ext cx="876300" cy="434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Rectangle 2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6" name="Object 15"/>
          <p:cNvGraphicFramePr>
            <a:graphicFrameLocks noChangeAspect="1"/>
          </p:cNvGraphicFramePr>
          <p:nvPr>
            <p:extLst>
              <p:ext uri="{D42A27DB-BD31-4B8C-83A1-F6EECF244321}">
                <p14:modId xmlns:p14="http://schemas.microsoft.com/office/powerpoint/2010/main" val="4156205560"/>
              </p:ext>
            </p:extLst>
          </p:nvPr>
        </p:nvGraphicFramePr>
        <p:xfrm>
          <a:off x="381000" y="5181600"/>
          <a:ext cx="1044575" cy="892175"/>
        </p:xfrm>
        <a:graphic>
          <a:graphicData uri="http://schemas.openxmlformats.org/presentationml/2006/ole">
            <mc:AlternateContent xmlns:mc="http://schemas.openxmlformats.org/markup-compatibility/2006">
              <mc:Choice xmlns:v="urn:schemas-microsoft-com:vml" Requires="v">
                <p:oleObj spid="_x0000_s5893" name="Equation" r:id="rId9" imgW="1040948" imgH="888614" progId="Equation.3">
                  <p:embed/>
                </p:oleObj>
              </mc:Choice>
              <mc:Fallback>
                <p:oleObj name="Equation" r:id="rId9" imgW="1040948" imgH="888614"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1000" y="5181600"/>
                        <a:ext cx="1044575" cy="892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2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2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1" name="Rectangle 2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2" name="Object 21"/>
          <p:cNvGraphicFramePr>
            <a:graphicFrameLocks noChangeAspect="1"/>
          </p:cNvGraphicFramePr>
          <p:nvPr>
            <p:extLst>
              <p:ext uri="{D42A27DB-BD31-4B8C-83A1-F6EECF244321}">
                <p14:modId xmlns:p14="http://schemas.microsoft.com/office/powerpoint/2010/main" val="1121208045"/>
              </p:ext>
            </p:extLst>
          </p:nvPr>
        </p:nvGraphicFramePr>
        <p:xfrm>
          <a:off x="5638800" y="2514600"/>
          <a:ext cx="701675" cy="434975"/>
        </p:xfrm>
        <a:graphic>
          <a:graphicData uri="http://schemas.openxmlformats.org/presentationml/2006/ole">
            <mc:AlternateContent xmlns:mc="http://schemas.openxmlformats.org/markup-compatibility/2006">
              <mc:Choice xmlns:v="urn:schemas-microsoft-com:vml" Requires="v">
                <p:oleObj spid="_x0000_s5894" name="Equation" r:id="rId11" imgW="698197" imgH="431613" progId="Equation.3">
                  <p:embed/>
                </p:oleObj>
              </mc:Choice>
              <mc:Fallback>
                <p:oleObj name="Equation" r:id="rId11" imgW="698197" imgH="431613"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638800" y="2514600"/>
                        <a:ext cx="701675" cy="434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3"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4" name="Object 23"/>
          <p:cNvGraphicFramePr>
            <a:graphicFrameLocks noChangeAspect="1"/>
          </p:cNvGraphicFramePr>
          <p:nvPr>
            <p:extLst>
              <p:ext uri="{D42A27DB-BD31-4B8C-83A1-F6EECF244321}">
                <p14:modId xmlns:p14="http://schemas.microsoft.com/office/powerpoint/2010/main" val="1602135863"/>
              </p:ext>
            </p:extLst>
          </p:nvPr>
        </p:nvGraphicFramePr>
        <p:xfrm>
          <a:off x="5257800" y="5257800"/>
          <a:ext cx="1028700" cy="892175"/>
        </p:xfrm>
        <a:graphic>
          <a:graphicData uri="http://schemas.openxmlformats.org/presentationml/2006/ole">
            <mc:AlternateContent xmlns:mc="http://schemas.openxmlformats.org/markup-compatibility/2006">
              <mc:Choice xmlns:v="urn:schemas-microsoft-com:vml" Requires="v">
                <p:oleObj spid="_x0000_s5895" name="Equation" r:id="rId13" imgW="1028700" imgH="889000" progId="Equation.3">
                  <p:embed/>
                </p:oleObj>
              </mc:Choice>
              <mc:Fallback>
                <p:oleObj name="Equation" r:id="rId13" imgW="1028700" imgH="8890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257800" y="5257800"/>
                        <a:ext cx="1028700" cy="892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7175752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04800" y="504855"/>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5" name="Rectangle 4"/>
          <p:cNvSpPr>
            <a:spLocks noChangeArrowheads="1"/>
          </p:cNvSpPr>
          <p:nvPr/>
        </p:nvSpPr>
        <p:spPr bwMode="auto">
          <a:xfrm>
            <a:off x="0" y="595321"/>
            <a:ext cx="9144000" cy="6186480"/>
          </a:xfrm>
          <a:prstGeom prst="rect">
            <a:avLst/>
          </a:prstGeom>
          <a:noFill/>
          <a:ln w="9525">
            <a:noFill/>
            <a:miter lim="800000"/>
            <a:headEnd/>
            <a:tailEnd/>
          </a:ln>
        </p:spPr>
        <p:txBody>
          <a:bodyPr wrap="square">
            <a:spAutoFit/>
          </a:bodyPr>
          <a:lstStyle/>
          <a:p>
            <a:pPr marL="342900" lvl="1" indent="-342900" algn="just">
              <a:lnSpc>
                <a:spcPct val="150000"/>
              </a:lnSpc>
              <a:buFont typeface="Wingdings" pitchFamily="2" charset="2"/>
              <a:buChar char="§"/>
            </a:pPr>
            <a:r>
              <a:rPr lang="en-AU" sz="2000" dirty="0" smtClean="0">
                <a:latin typeface="Times New Roman" panose="02020603050405020304" pitchFamily="18" charset="0"/>
                <a:ea typeface="Calibri" pitchFamily="34" charset="0"/>
                <a:cs typeface="Times New Roman" panose="02020603050405020304" pitchFamily="18" charset="0"/>
              </a:rPr>
              <a:t>The Unit/Power Plant  Reliability is always </a:t>
            </a:r>
            <a:r>
              <a:rPr lang="en-US" sz="2000" dirty="0" smtClean="0">
                <a:latin typeface="Times New Roman" panose="02020603050405020304" pitchFamily="18" charset="0"/>
                <a:cs typeface="Times New Roman" panose="02020603050405020304" pitchFamily="18" charset="0"/>
              </a:rPr>
              <a:t>probabilistic </a:t>
            </a:r>
            <a:r>
              <a:rPr lang="en-US" sz="2000" dirty="0" smtClean="0">
                <a:latin typeface="Times New Roman" panose="02020603050405020304" pitchFamily="18" charset="0"/>
                <a:cs typeface="Times New Roman" panose="02020603050405020304" pitchFamily="18" charset="0"/>
              </a:rPr>
              <a:t>,</a:t>
            </a:r>
            <a:r>
              <a:rPr lang="en-US" sz="2000" i="1" dirty="0" smtClean="0">
                <a:latin typeface="Times New Roman" panose="02020603050405020304" pitchFamily="18" charset="0"/>
                <a:cs typeface="Times New Roman" panose="02020603050405020304" pitchFamily="18" charset="0"/>
              </a:rPr>
              <a:t>depends on the repair and maintenance time.</a:t>
            </a:r>
          </a:p>
          <a:p>
            <a:pPr marL="342900" lvl="1" indent="-342900" algn="just">
              <a:lnSpc>
                <a:spcPct val="150000"/>
              </a:lnSpc>
              <a:buFont typeface="Wingdings" pitchFamily="2" charset="2"/>
              <a:buChar char="§"/>
            </a:pPr>
            <a:r>
              <a:rPr lang="en-US" sz="2000" dirty="0" smtClean="0">
                <a:latin typeface="Times New Roman" panose="02020603050405020304" pitchFamily="18" charset="0"/>
                <a:cs typeface="Times New Roman" panose="02020603050405020304" pitchFamily="18" charset="0"/>
              </a:rPr>
              <a:t>The probabilistic  availability for all units/plants available is straight forward, which is 100%.</a:t>
            </a:r>
          </a:p>
          <a:p>
            <a:pPr marL="342900" lvl="1" indent="-342900" algn="just">
              <a:lnSpc>
                <a:spcPct val="150000"/>
              </a:lnSpc>
              <a:buFont typeface="Wingdings" pitchFamily="2" charset="2"/>
              <a:buChar char="§"/>
            </a:pPr>
            <a:r>
              <a:rPr lang="en-US" sz="2000" dirty="0" smtClean="0">
                <a:latin typeface="Times New Roman" panose="02020603050405020304" pitchFamily="18" charset="0"/>
                <a:cs typeface="Times New Roman" panose="02020603050405020304" pitchFamily="18" charset="0"/>
              </a:rPr>
              <a:t>But, 100% availability is always ideal. T</a:t>
            </a:r>
            <a:r>
              <a:rPr lang="en-US" sz="2000" i="1" dirty="0" smtClean="0">
                <a:latin typeface="Times New Roman" panose="02020603050405020304" pitchFamily="18" charset="0"/>
                <a:cs typeface="Times New Roman" panose="02020603050405020304" pitchFamily="18" charset="0"/>
              </a:rPr>
              <a:t>he units may not work/generate at full capacity due to several fa</a:t>
            </a:r>
            <a:r>
              <a:rPr lang="en-US" sz="2000" dirty="0" smtClean="0">
                <a:latin typeface="Times New Roman" panose="02020603050405020304" pitchFamily="18" charset="0"/>
                <a:cs typeface="Times New Roman" panose="02020603050405020304" pitchFamily="18" charset="0"/>
              </a:rPr>
              <a:t>ctors like load change, seasonality of resources, man-made and natural scenarios that leads to unavailability.  </a:t>
            </a:r>
          </a:p>
          <a:p>
            <a:pPr marL="342900" lvl="1" indent="-342900" algn="just">
              <a:lnSpc>
                <a:spcPct val="150000"/>
              </a:lnSpc>
              <a:buFont typeface="Wingdings" pitchFamily="2" charset="2"/>
              <a:buChar char="§"/>
            </a:pPr>
            <a:r>
              <a:rPr lang="en-US" sz="2000" dirty="0" smtClean="0">
                <a:latin typeface="Times New Roman" panose="02020603050405020304" pitchFamily="18" charset="0"/>
                <a:cs typeface="Times New Roman" panose="02020603050405020304" pitchFamily="18" charset="0"/>
              </a:rPr>
              <a:t>Which means, there is a probability of </a:t>
            </a:r>
            <a:r>
              <a:rPr lang="en-US" sz="2000" b="1" dirty="0" smtClean="0">
                <a:latin typeface="Times New Roman" panose="02020603050405020304" pitchFamily="18" charset="0"/>
                <a:cs typeface="Times New Roman" panose="02020603050405020304" pitchFamily="18" charset="0"/>
              </a:rPr>
              <a:t>available unit to be failed </a:t>
            </a:r>
            <a:r>
              <a:rPr lang="en-US" sz="2000" dirty="0" smtClean="0">
                <a:latin typeface="Times New Roman" panose="02020603050405020304" pitchFamily="18" charset="0"/>
                <a:cs typeface="Times New Roman" panose="02020603050405020304" pitchFamily="18" charset="0"/>
              </a:rPr>
              <a:t>and unavailable unit will be </a:t>
            </a:r>
            <a:r>
              <a:rPr lang="en-US" sz="2000" b="1" dirty="0" smtClean="0">
                <a:latin typeface="Times New Roman" panose="02020603050405020304" pitchFamily="18" charset="0"/>
                <a:cs typeface="Times New Roman" panose="02020603050405020304" pitchFamily="18" charset="0"/>
              </a:rPr>
              <a:t>available if properly repaired.   </a:t>
            </a:r>
          </a:p>
          <a:p>
            <a:pPr marL="342900" lvl="1" indent="-342900" algn="just">
              <a:lnSpc>
                <a:spcPct val="150000"/>
              </a:lnSpc>
              <a:buFont typeface="Wingdings" pitchFamily="2" charset="2"/>
              <a:buChar char="§"/>
            </a:pPr>
            <a:r>
              <a:rPr lang="en-US" sz="2000" dirty="0" smtClean="0">
                <a:latin typeface="Times New Roman" panose="02020603050405020304" pitchFamily="18" charset="0"/>
                <a:cs typeface="Times New Roman" panose="02020603050405020304" pitchFamily="18" charset="0"/>
              </a:rPr>
              <a:t>Accordingly, the availability and unavailability of units/plants depends on  the Mean Time to Failure(MTTF) and Mean </a:t>
            </a:r>
            <a:r>
              <a:rPr lang="en-US" sz="2000" dirty="0">
                <a:latin typeface="Times New Roman" panose="02020603050405020304" pitchFamily="18" charset="0"/>
                <a:cs typeface="Times New Roman" panose="02020603050405020304" pitchFamily="18" charset="0"/>
              </a:rPr>
              <a:t>T</a:t>
            </a:r>
            <a:r>
              <a:rPr lang="en-US" sz="2000" dirty="0" smtClean="0">
                <a:latin typeface="Times New Roman" panose="02020603050405020304" pitchFamily="18" charset="0"/>
                <a:cs typeface="Times New Roman" panose="02020603050405020304" pitchFamily="18" charset="0"/>
              </a:rPr>
              <a:t>ime to Repair (MTTR) as given by[7];</a:t>
            </a:r>
          </a:p>
          <a:p>
            <a:pPr marL="342900" lvl="1" indent="-342900">
              <a:lnSpc>
                <a:spcPct val="150000"/>
              </a:lnSpc>
              <a:buFont typeface="Wingdings" pitchFamily="2" charset="2"/>
              <a:buChar char="§"/>
            </a:pPr>
            <a:endParaRPr lang="en-US" sz="2000" b="1" dirty="0">
              <a:latin typeface="Times New Roman" panose="02020603050405020304" pitchFamily="18" charset="0"/>
              <a:cs typeface="Times New Roman" panose="02020603050405020304" pitchFamily="18" charset="0"/>
            </a:endParaRPr>
          </a:p>
          <a:p>
            <a:pPr marL="342900" lvl="1" indent="-342900">
              <a:lnSpc>
                <a:spcPct val="150000"/>
              </a:lnSpc>
              <a:buFont typeface="Wingdings" pitchFamily="2" charset="2"/>
              <a:buChar char="§"/>
            </a:pPr>
            <a:endParaRPr lang="en-AU" sz="2000" dirty="0" smtClean="0">
              <a:latin typeface="Times New Roman" panose="02020603050405020304" pitchFamily="18" charset="0"/>
              <a:cs typeface="Times New Roman" panose="02020603050405020304" pitchFamily="18" charset="0"/>
            </a:endParaRPr>
          </a:p>
        </p:txBody>
      </p:sp>
      <p:sp>
        <p:nvSpPr>
          <p:cNvPr id="8" name="Rectangle 6"/>
          <p:cNvSpPr>
            <a:spLocks noChangeArrowheads="1"/>
          </p:cNvSpPr>
          <p:nvPr/>
        </p:nvSpPr>
        <p:spPr bwMode="auto">
          <a:xfrm>
            <a:off x="469141" y="104745"/>
            <a:ext cx="8358118" cy="400110"/>
          </a:xfrm>
          <a:prstGeom prst="rect">
            <a:avLst/>
          </a:prstGeom>
          <a:noFill/>
          <a:ln w="9525">
            <a:noFill/>
            <a:miter lim="800000"/>
            <a:headEnd/>
            <a:tailEnd/>
          </a:ln>
        </p:spPr>
        <p:txBody>
          <a:bodyPr wrap="square">
            <a:spAutoFit/>
          </a:bodyPr>
          <a:lstStyle/>
          <a:p>
            <a:r>
              <a:rPr lang="en-AU" sz="2000" b="1" dirty="0">
                <a:latin typeface="Calibri" pitchFamily="34" charset="0"/>
                <a:ea typeface="Calibri" pitchFamily="34" charset="0"/>
                <a:cs typeface="Times New Roman" pitchFamily="18" charset="0"/>
              </a:rPr>
              <a:t>GSP                                                                                      Cont</a:t>
            </a:r>
            <a:r>
              <a:rPr lang="en-AU" sz="2000" b="1" dirty="0" smtClean="0">
                <a:latin typeface="Calibri" pitchFamily="34" charset="0"/>
                <a:ea typeface="Calibri" pitchFamily="34" charset="0"/>
                <a:cs typeface="Times New Roman" pitchFamily="18" charset="0"/>
              </a:rPr>
              <a:t>.…</a:t>
            </a:r>
            <a:endParaRPr lang="en-US" sz="2000" dirty="0">
              <a:ea typeface="Calibri" pitchFamily="34" charset="0"/>
              <a:cs typeface="Times New Roman" pitchFamily="18" charset="0"/>
            </a:endParaRPr>
          </a:p>
        </p:txBody>
      </p:sp>
      <p:sp>
        <p:nvSpPr>
          <p:cNvPr id="7" name="Slide Number Placeholder 6"/>
          <p:cNvSpPr>
            <a:spLocks noGrp="1"/>
          </p:cNvSpPr>
          <p:nvPr>
            <p:ph type="sldNum" sz="quarter" idx="12"/>
          </p:nvPr>
        </p:nvSpPr>
        <p:spPr/>
        <p:txBody>
          <a:bodyPr/>
          <a:lstStyle/>
          <a:p>
            <a:fld id="{A48DA065-FA52-4A6B-AE36-1AE15AD4FD00}" type="slidenum">
              <a:rPr lang="en-US" smtClean="0"/>
              <a:pPr/>
              <a:t>7</a:t>
            </a:fld>
            <a:endParaRPr lang="en-US"/>
          </a:p>
        </p:txBody>
      </p:sp>
      <p:sp>
        <p:nvSpPr>
          <p:cNvPr id="9" name="Footer Placeholder 8"/>
          <p:cNvSpPr>
            <a:spLocks noGrp="1"/>
          </p:cNvSpPr>
          <p:nvPr>
            <p:ph type="ftr" sz="quarter" idx="11"/>
          </p:nvPr>
        </p:nvSpPr>
        <p:spPr/>
        <p:txBody>
          <a:bodyPr/>
          <a:lstStyle/>
          <a:p>
            <a:r>
              <a:rPr lang="en-US" smtClean="0"/>
              <a:t>Presenter: Dr.Teshome Goa</a:t>
            </a:r>
            <a:endParaRPr lang="en-US"/>
          </a:p>
        </p:txBody>
      </p:sp>
    </p:spTree>
    <p:extLst>
      <p:ext uri="{BB962C8B-B14F-4D97-AF65-F5344CB8AC3E}">
        <p14:creationId xmlns:p14="http://schemas.microsoft.com/office/powerpoint/2010/main" val="30138171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AU" sz="2400" b="1" dirty="0">
                <a:latin typeface="Calibri" pitchFamily="34" charset="0"/>
                <a:ea typeface="Calibri" pitchFamily="34" charset="0"/>
                <a:cs typeface="Times New Roman" pitchFamily="18" charset="0"/>
              </a:rPr>
              <a:t>GSP                                                                                      Cont.…</a:t>
            </a:r>
            <a:endParaRPr lang="en-US" sz="2400" dirty="0">
              <a:ea typeface="Calibri" pitchFamily="34" charset="0"/>
              <a:cs typeface="Times New Roman" pitchFamily="18" charset="0"/>
            </a:endParaRPr>
          </a:p>
        </p:txBody>
      </p:sp>
      <p:sp>
        <p:nvSpPr>
          <p:cNvPr id="3" name="Content Placeholder 2"/>
          <p:cNvSpPr>
            <a:spLocks noGrp="1"/>
          </p:cNvSpPr>
          <p:nvPr>
            <p:ph idx="1"/>
          </p:nvPr>
        </p:nvSpPr>
        <p:spPr>
          <a:xfrm>
            <a:off x="76201" y="685800"/>
            <a:ext cx="9067799" cy="6035675"/>
          </a:xfrm>
        </p:spPr>
        <p:txBody>
          <a:bodyPr>
            <a:normAutofit/>
          </a:bodyPr>
          <a:lstStyle/>
          <a:p>
            <a:pPr algn="just">
              <a:lnSpc>
                <a:spcPct val="150000"/>
              </a:lnSpc>
            </a:pPr>
            <a:r>
              <a:rPr lang="en-US" sz="2000" dirty="0" smtClean="0">
                <a:latin typeface="Times New Roman" pitchFamily="18" charset="0"/>
                <a:cs typeface="Times New Roman" pitchFamily="18" charset="0"/>
              </a:rPr>
              <a:t>The </a:t>
            </a:r>
            <a:r>
              <a:rPr lang="en-US" sz="2000" dirty="0">
                <a:latin typeface="Times New Roman" pitchFamily="18" charset="0"/>
                <a:cs typeface="Times New Roman" pitchFamily="18" charset="0"/>
              </a:rPr>
              <a:t>Mean Time </a:t>
            </a:r>
            <a:r>
              <a:rPr lang="en-US" sz="2000" dirty="0" smtClean="0">
                <a:latin typeface="Times New Roman" pitchFamily="18" charset="0"/>
                <a:cs typeface="Times New Roman" pitchFamily="18" charset="0"/>
              </a:rPr>
              <a:t>to </a:t>
            </a:r>
            <a:r>
              <a:rPr lang="en-US" sz="2000" dirty="0">
                <a:latin typeface="Times New Roman" pitchFamily="18" charset="0"/>
                <a:cs typeface="Times New Roman" pitchFamily="18" charset="0"/>
              </a:rPr>
              <a:t>Failure </a:t>
            </a:r>
            <a:r>
              <a:rPr lang="en-US" sz="2000" dirty="0" smtClean="0">
                <a:latin typeface="Times New Roman" pitchFamily="18" charset="0"/>
                <a:cs typeface="Times New Roman" pitchFamily="18" charset="0"/>
              </a:rPr>
              <a:t>for a given unit/plants is given by;</a:t>
            </a:r>
          </a:p>
          <a:p>
            <a:pPr marL="0" indent="0" algn="just">
              <a:lnSpc>
                <a:spcPct val="150000"/>
              </a:lnSpc>
              <a:buNone/>
            </a:pPr>
            <a:r>
              <a:rPr lang="en-US"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                                                                                                                        eq. (3)</a:t>
            </a:r>
            <a:endParaRPr lang="en-US" sz="2000" dirty="0">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A48DA065-FA52-4A6B-AE36-1AE15AD4FD00}" type="slidenum">
              <a:rPr lang="en-US" smtClean="0"/>
              <a:pPr/>
              <a:t>8</a:t>
            </a:fld>
            <a:endParaRPr lang="en-US"/>
          </a:p>
        </p:txBody>
      </p:sp>
      <p:sp>
        <p:nvSpPr>
          <p:cNvPr id="10" name="Rectangle 9"/>
          <p:cNvSpPr/>
          <p:nvPr/>
        </p:nvSpPr>
        <p:spPr>
          <a:xfrm>
            <a:off x="76201" y="2133600"/>
            <a:ext cx="8946048" cy="1631216"/>
          </a:xfrm>
          <a:prstGeom prst="rect">
            <a:avLst/>
          </a:prstGeom>
        </p:spPr>
        <p:txBody>
          <a:bodyPr wrap="square">
            <a:spAutoFit/>
          </a:bodyPr>
          <a:lstStyle/>
          <a:p>
            <a:pPr algn="just"/>
            <a:r>
              <a:rPr lang="en-US" sz="2000" dirty="0" smtClean="0">
                <a:latin typeface="Times New Roman" panose="02020603050405020304" pitchFamily="18" charset="0"/>
                <a:cs typeface="Times New Roman" panose="02020603050405020304" pitchFamily="18" charset="0"/>
              </a:rPr>
              <a:t>      where, </a:t>
            </a:r>
            <a:r>
              <a:rPr lang="en-US" sz="2000" i="1" dirty="0">
                <a:latin typeface="Times New Roman" panose="02020603050405020304" pitchFamily="18" charset="0"/>
                <a:cs typeface="Times New Roman" panose="02020603050405020304" pitchFamily="18" charset="0"/>
              </a:rPr>
              <a:t>K </a:t>
            </a:r>
            <a:r>
              <a:rPr lang="en-US" sz="2000" dirty="0" smtClean="0">
                <a:latin typeface="Times New Roman" panose="02020603050405020304" pitchFamily="18" charset="0"/>
                <a:cs typeface="Times New Roman" panose="02020603050405020304" pitchFamily="18" charset="0"/>
              </a:rPr>
              <a:t>is the </a:t>
            </a:r>
            <a:r>
              <a:rPr lang="en-US" sz="2000" dirty="0">
                <a:latin typeface="Times New Roman" panose="02020603050405020304" pitchFamily="18" charset="0"/>
                <a:cs typeface="Times New Roman" panose="02020603050405020304" pitchFamily="18" charset="0"/>
              </a:rPr>
              <a:t>number of periods when the power plant is </a:t>
            </a:r>
            <a:r>
              <a:rPr lang="en-US" sz="2000" dirty="0" smtClean="0">
                <a:latin typeface="Times New Roman" panose="02020603050405020304" pitchFamily="18" charset="0"/>
                <a:cs typeface="Times New Roman" panose="02020603050405020304" pitchFamily="18" charset="0"/>
              </a:rPr>
              <a:t>available, </a:t>
            </a:r>
            <a:r>
              <a:rPr lang="en-US" sz="2000" i="1" dirty="0" err="1" smtClean="0">
                <a:latin typeface="Times New Roman" panose="02020603050405020304" pitchFamily="18" charset="0"/>
                <a:cs typeface="Times New Roman" panose="02020603050405020304" pitchFamily="18" charset="0"/>
              </a:rPr>
              <a:t>t</a:t>
            </a:r>
            <a:r>
              <a:rPr lang="en-US" sz="2000" i="1" baseline="-25000" dirty="0" err="1" smtClean="0">
                <a:latin typeface="Times New Roman" panose="02020603050405020304" pitchFamily="18" charset="0"/>
                <a:cs typeface="Times New Roman" panose="02020603050405020304" pitchFamily="18" charset="0"/>
              </a:rPr>
              <a:t>i</a:t>
            </a:r>
            <a:r>
              <a:rPr lang="en-US" sz="2000" baseline="-25000" dirty="0" smtClean="0">
                <a:latin typeface="Times New Roman" panose="02020603050405020304" pitchFamily="18" charset="0"/>
                <a:cs typeface="Times New Roman" panose="02020603050405020304" pitchFamily="18" charset="0"/>
              </a:rPr>
              <a:t>(</a:t>
            </a:r>
            <a:r>
              <a:rPr lang="en-US" sz="2000" i="1" baseline="-25000" dirty="0" smtClean="0">
                <a:latin typeface="Times New Roman" panose="02020603050405020304" pitchFamily="18" charset="0"/>
                <a:cs typeface="Times New Roman" panose="02020603050405020304" pitchFamily="18" charset="0"/>
              </a:rPr>
              <a:t>k</a:t>
            </a:r>
            <a:r>
              <a:rPr lang="en-US" sz="2000" baseline="-25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 the duration of each of these </a:t>
            </a:r>
            <a:r>
              <a:rPr lang="en-US" sz="2000" dirty="0" smtClean="0">
                <a:latin typeface="Times New Roman" panose="02020603050405020304" pitchFamily="18" charset="0"/>
                <a:cs typeface="Times New Roman" panose="02020603050405020304" pitchFamily="18" charset="0"/>
              </a:rPr>
              <a:t>periods and i is the number of unit/power plant.</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smtClean="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eq.(4)</a:t>
            </a:r>
            <a:endParaRPr lang="en-US" sz="2000" dirty="0">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p:txBody>
          <a:bodyPr/>
          <a:lstStyle/>
          <a:p>
            <a:r>
              <a:rPr lang="en-US" smtClean="0"/>
              <a:t>Presenter: Dr.Teshome Goa</a:t>
            </a:r>
            <a:endParaRPr lang="en-US"/>
          </a:p>
        </p:txBody>
      </p:sp>
      <p:cxnSp>
        <p:nvCxnSpPr>
          <p:cNvPr id="8" name="Straight Connector 7"/>
          <p:cNvCxnSpPr/>
          <p:nvPr/>
        </p:nvCxnSpPr>
        <p:spPr>
          <a:xfrm flipV="1">
            <a:off x="335449" y="6858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925499965"/>
              </p:ext>
            </p:extLst>
          </p:nvPr>
        </p:nvGraphicFramePr>
        <p:xfrm>
          <a:off x="1484313" y="1314450"/>
          <a:ext cx="179387" cy="342900"/>
        </p:xfrm>
        <a:graphic>
          <a:graphicData uri="http://schemas.openxmlformats.org/presentationml/2006/ole">
            <mc:AlternateContent xmlns:mc="http://schemas.openxmlformats.org/markup-compatibility/2006">
              <mc:Choice xmlns:v="urn:schemas-microsoft-com:vml" Requires="v">
                <p:oleObj spid="_x0000_s6989" name="Equation" r:id="rId3" imgW="114120" imgH="215640" progId="Equation.3">
                  <p:embed/>
                </p:oleObj>
              </mc:Choice>
              <mc:Fallback>
                <p:oleObj name="Equation" r:id="rId3" imgW="114120" imgH="215640" progId="Equation.3">
                  <p:embed/>
                  <p:pic>
                    <p:nvPicPr>
                      <p:cNvPr id="0" name="Object 1"/>
                      <p:cNvPicPr>
                        <a:picLocks noChangeAspect="1" noChangeArrowheads="1"/>
                      </p:cNvPicPr>
                      <p:nvPr/>
                    </p:nvPicPr>
                    <p:blipFill>
                      <a:blip r:embed="rId4"/>
                      <a:srcRect/>
                      <a:stretch>
                        <a:fillRect/>
                      </a:stretch>
                    </p:blipFill>
                    <p:spPr bwMode="auto">
                      <a:xfrm>
                        <a:off x="1484313" y="1314450"/>
                        <a:ext cx="179387" cy="342900"/>
                      </a:xfrm>
                      <a:prstGeom prst="rect">
                        <a:avLst/>
                      </a:prstGeom>
                      <a:noFill/>
                    </p:spPr>
                  </p:pic>
                </p:oleObj>
              </mc:Fallback>
            </mc:AlternateContent>
          </a:graphicData>
        </a:graphic>
      </p:graphicFrame>
      <p:sp>
        <p:nvSpPr>
          <p:cNvPr id="11"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3"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 name="Object 13"/>
          <p:cNvGraphicFramePr>
            <a:graphicFrameLocks noChangeAspect="1"/>
          </p:cNvGraphicFramePr>
          <p:nvPr>
            <p:extLst>
              <p:ext uri="{D42A27DB-BD31-4B8C-83A1-F6EECF244321}">
                <p14:modId xmlns:p14="http://schemas.microsoft.com/office/powerpoint/2010/main" val="1093110704"/>
              </p:ext>
            </p:extLst>
          </p:nvPr>
        </p:nvGraphicFramePr>
        <p:xfrm>
          <a:off x="609600" y="3200400"/>
          <a:ext cx="2057400" cy="538937"/>
        </p:xfrm>
        <a:graphic>
          <a:graphicData uri="http://schemas.openxmlformats.org/presentationml/2006/ole">
            <mc:AlternateContent xmlns:mc="http://schemas.openxmlformats.org/markup-compatibility/2006">
              <mc:Choice xmlns:v="urn:schemas-microsoft-com:vml" Requires="v">
                <p:oleObj spid="_x0000_s6990" name="Equation" r:id="rId5" imgW="1663700" imgH="431800" progId="Equation.3">
                  <p:embed/>
                </p:oleObj>
              </mc:Choice>
              <mc:Fallback>
                <p:oleObj name="Equation" r:id="rId5" imgW="1663700" imgH="431800"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 y="3200400"/>
                        <a:ext cx="2057400" cy="538937"/>
                      </a:xfrm>
                      <a:prstGeom prst="rect">
                        <a:avLst/>
                      </a:prstGeom>
                      <a:noFill/>
                    </p:spPr>
                  </p:pic>
                </p:oleObj>
              </mc:Fallback>
            </mc:AlternateContent>
          </a:graphicData>
        </a:graphic>
      </p:graphicFrame>
      <p:sp>
        <p:nvSpPr>
          <p:cNvPr id="15"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6" name="Object 15"/>
          <p:cNvGraphicFramePr>
            <a:graphicFrameLocks noChangeAspect="1"/>
          </p:cNvGraphicFramePr>
          <p:nvPr>
            <p:extLst>
              <p:ext uri="{D42A27DB-BD31-4B8C-83A1-F6EECF244321}">
                <p14:modId xmlns:p14="http://schemas.microsoft.com/office/powerpoint/2010/main" val="883185036"/>
              </p:ext>
            </p:extLst>
          </p:nvPr>
        </p:nvGraphicFramePr>
        <p:xfrm>
          <a:off x="533400" y="1295400"/>
          <a:ext cx="2286000" cy="585387"/>
        </p:xfrm>
        <a:graphic>
          <a:graphicData uri="http://schemas.openxmlformats.org/presentationml/2006/ole">
            <mc:AlternateContent xmlns:mc="http://schemas.openxmlformats.org/markup-compatibility/2006">
              <mc:Choice xmlns:v="urn:schemas-microsoft-com:vml" Requires="v">
                <p:oleObj spid="_x0000_s6991" name="Equation" r:id="rId7" imgW="1701800" imgH="431800" progId="Equation.3">
                  <p:embed/>
                </p:oleObj>
              </mc:Choice>
              <mc:Fallback>
                <p:oleObj name="Equation" r:id="rId7" imgW="1701800" imgH="431800"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3400" y="1295400"/>
                        <a:ext cx="2286000" cy="585387"/>
                      </a:xfrm>
                      <a:prstGeom prst="rect">
                        <a:avLst/>
                      </a:prstGeom>
                      <a:noFill/>
                    </p:spPr>
                  </p:pic>
                </p:oleObj>
              </mc:Fallback>
            </mc:AlternateContent>
          </a:graphicData>
        </a:graphic>
      </p:graphicFrame>
      <p:sp>
        <p:nvSpPr>
          <p:cNvPr id="17" name="Rectangle 16"/>
          <p:cNvSpPr/>
          <p:nvPr/>
        </p:nvSpPr>
        <p:spPr>
          <a:xfrm>
            <a:off x="76202" y="3764816"/>
            <a:ext cx="8946048" cy="707886"/>
          </a:xfrm>
          <a:prstGeom prst="rect">
            <a:avLst/>
          </a:prstGeom>
        </p:spPr>
        <p:txBody>
          <a:bodyPr wrap="square">
            <a:spAutoFit/>
          </a:bodyPr>
          <a:lstStyle/>
          <a:p>
            <a:pPr algn="just"/>
            <a:r>
              <a:rPr lang="en-US" sz="2000" dirty="0" smtClean="0">
                <a:latin typeface="Times New Roman" panose="02020603050405020304" pitchFamily="18" charset="0"/>
                <a:cs typeface="Times New Roman" panose="02020603050405020304" pitchFamily="18" charset="0"/>
              </a:rPr>
              <a:t>where, </a:t>
            </a:r>
            <a:r>
              <a:rPr lang="en-US" sz="2000" i="1" dirty="0">
                <a:latin typeface="Times New Roman" panose="02020603050405020304" pitchFamily="18" charset="0"/>
                <a:cs typeface="Times New Roman" panose="02020603050405020304" pitchFamily="18" charset="0"/>
              </a:rPr>
              <a:t>L</a:t>
            </a:r>
            <a:r>
              <a:rPr lang="en-US" sz="2000" i="1"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is the </a:t>
            </a:r>
            <a:r>
              <a:rPr lang="en-US" sz="2000" dirty="0">
                <a:latin typeface="Times New Roman" panose="02020603050405020304" pitchFamily="18" charset="0"/>
                <a:cs typeface="Times New Roman" panose="02020603050405020304" pitchFamily="18" charset="0"/>
              </a:rPr>
              <a:t>number of periods when the power plant is </a:t>
            </a:r>
            <a:r>
              <a:rPr lang="en-US" sz="2000" dirty="0" smtClean="0">
                <a:latin typeface="Times New Roman" panose="02020603050405020304" pitchFamily="18" charset="0"/>
                <a:cs typeface="Times New Roman" panose="02020603050405020304" pitchFamily="18" charset="0"/>
              </a:rPr>
              <a:t>unavailable, </a:t>
            </a:r>
            <a:r>
              <a:rPr lang="en-US" sz="2000" i="1" dirty="0" err="1" smtClean="0">
                <a:latin typeface="Times New Roman" panose="02020603050405020304" pitchFamily="18" charset="0"/>
                <a:cs typeface="Times New Roman" panose="02020603050405020304" pitchFamily="18" charset="0"/>
              </a:rPr>
              <a:t>t</a:t>
            </a:r>
            <a:r>
              <a:rPr lang="en-US" sz="2000" i="1" baseline="-25000" dirty="0" err="1" smtClean="0">
                <a:latin typeface="Times New Roman" panose="02020603050405020304" pitchFamily="18" charset="0"/>
                <a:cs typeface="Times New Roman" panose="02020603050405020304" pitchFamily="18" charset="0"/>
              </a:rPr>
              <a:t>i</a:t>
            </a:r>
            <a:r>
              <a:rPr lang="en-US" sz="2000" baseline="-25000" dirty="0" smtClean="0">
                <a:latin typeface="Times New Roman" panose="02020603050405020304" pitchFamily="18" charset="0"/>
                <a:cs typeface="Times New Roman" panose="02020603050405020304" pitchFamily="18" charset="0"/>
              </a:rPr>
              <a:t>(</a:t>
            </a:r>
            <a:r>
              <a:rPr lang="en-US" sz="2000" i="1" baseline="-25000" dirty="0">
                <a:latin typeface="Times New Roman" panose="02020603050405020304" pitchFamily="18" charset="0"/>
                <a:cs typeface="Times New Roman" panose="02020603050405020304" pitchFamily="18" charset="0"/>
              </a:rPr>
              <a:t>l</a:t>
            </a:r>
            <a:r>
              <a:rPr lang="en-US" sz="2000" baseline="-25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 the duration of each of these </a:t>
            </a:r>
            <a:r>
              <a:rPr lang="en-US" sz="2000" dirty="0" smtClean="0">
                <a:latin typeface="Times New Roman" panose="02020603050405020304" pitchFamily="18" charset="0"/>
                <a:cs typeface="Times New Roman" panose="02020603050405020304" pitchFamily="18" charset="0"/>
              </a:rPr>
              <a:t>periods and i is the number of unit/power plant.</a:t>
            </a:r>
            <a:endParaRPr lang="en-US" sz="2000" dirty="0">
              <a:latin typeface="Times New Roman" panose="02020603050405020304" pitchFamily="18" charset="0"/>
              <a:cs typeface="Times New Roman" panose="02020603050405020304" pitchFamily="18" charset="0"/>
            </a:endParaRPr>
          </a:p>
        </p:txBody>
      </p:sp>
      <p:sp>
        <p:nvSpPr>
          <p:cNvPr id="18" name="Rectangle 17"/>
          <p:cNvSpPr/>
          <p:nvPr/>
        </p:nvSpPr>
        <p:spPr>
          <a:xfrm>
            <a:off x="76202" y="4648200"/>
            <a:ext cx="9067798" cy="1754326"/>
          </a:xfrm>
          <a:prstGeom prst="rect">
            <a:avLst/>
          </a:prstGeom>
        </p:spPr>
        <p:txBody>
          <a:bodyPr wrap="square">
            <a:spAutoFit/>
          </a:bodyPr>
          <a:lstStyle/>
          <a:p>
            <a:pPr marL="342900" indent="-34290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Then, the failure </a:t>
            </a:r>
            <a:r>
              <a:rPr lang="en-US" dirty="0" smtClean="0">
                <a:latin typeface="Times New Roman" panose="02020603050405020304" pitchFamily="18" charset="0"/>
                <a:cs typeface="Times New Roman" panose="02020603050405020304" pitchFamily="18" charset="0"/>
              </a:rPr>
              <a:t>rate(    ) and </a:t>
            </a:r>
            <a:r>
              <a:rPr lang="en-US" dirty="0">
                <a:latin typeface="Times New Roman" panose="02020603050405020304" pitchFamily="18" charset="0"/>
                <a:cs typeface="Times New Roman" panose="02020603050405020304" pitchFamily="18" charset="0"/>
              </a:rPr>
              <a:t>repair </a:t>
            </a:r>
            <a:r>
              <a:rPr lang="en-US" dirty="0" smtClean="0">
                <a:latin typeface="Times New Roman" panose="02020603050405020304" pitchFamily="18" charset="0"/>
                <a:cs typeface="Times New Roman" panose="02020603050405020304" pitchFamily="18" charset="0"/>
              </a:rPr>
              <a:t>rate(    ) that </a:t>
            </a:r>
            <a:r>
              <a:rPr lang="en-US" dirty="0">
                <a:latin typeface="Times New Roman" panose="02020603050405020304" pitchFamily="18" charset="0"/>
                <a:cs typeface="Times New Roman" panose="02020603050405020304" pitchFamily="18" charset="0"/>
              </a:rPr>
              <a:t>the probability of </a:t>
            </a:r>
            <a:r>
              <a:rPr lang="en-US" dirty="0" smtClean="0">
                <a:latin typeface="Times New Roman" panose="02020603050405020304" pitchFamily="18" charset="0"/>
                <a:cs typeface="Times New Roman" panose="02020603050405020304" pitchFamily="18" charset="0"/>
              </a:rPr>
              <a:t>available </a:t>
            </a:r>
            <a:r>
              <a:rPr lang="en-US" dirty="0">
                <a:latin typeface="Times New Roman" panose="02020603050405020304" pitchFamily="18" charset="0"/>
                <a:cs typeface="Times New Roman" panose="02020603050405020304" pitchFamily="18" charset="0"/>
              </a:rPr>
              <a:t>unit will fail </a:t>
            </a:r>
            <a:r>
              <a:rPr lang="en-US" dirty="0" smtClean="0">
                <a:latin typeface="Times New Roman" panose="02020603050405020304" pitchFamily="18" charset="0"/>
                <a:cs typeface="Times New Roman" panose="02020603050405020304" pitchFamily="18" charset="0"/>
              </a:rPr>
              <a:t>and</a:t>
            </a:r>
            <a:r>
              <a:rPr lang="en-US" dirty="0">
                <a:latin typeface="Times New Roman" panose="02020603050405020304" pitchFamily="18" charset="0"/>
                <a:cs typeface="Times New Roman" panose="02020603050405020304" pitchFamily="18" charset="0"/>
              </a:rPr>
              <a:t> unavailable unit will be </a:t>
            </a:r>
            <a:r>
              <a:rPr lang="en-US" dirty="0" smtClean="0">
                <a:latin typeface="Times New Roman" panose="02020603050405020304" pitchFamily="18" charset="0"/>
                <a:cs typeface="Times New Roman" panose="02020603050405020304" pitchFamily="18" charset="0"/>
              </a:rPr>
              <a:t>repaired(available), respectively are estimated </a:t>
            </a:r>
            <a:r>
              <a:rPr lang="en-US" dirty="0">
                <a:latin typeface="Times New Roman" panose="02020603050405020304" pitchFamily="18" charset="0"/>
                <a:cs typeface="Times New Roman" panose="02020603050405020304" pitchFamily="18" charset="0"/>
              </a:rPr>
              <a:t>by</a:t>
            </a:r>
            <a:r>
              <a:rPr lang="en-US" dirty="0" smtClean="0">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                                                                                                                                     eq.(5)</a:t>
            </a: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                                                                                                                                     eq.(6)</a:t>
            </a:r>
            <a:endParaRPr lang="en-US" dirty="0">
              <a:latin typeface="Times New Roman" panose="02020603050405020304" pitchFamily="18" charset="0"/>
              <a:cs typeface="Times New Roman" panose="02020603050405020304" pitchFamily="18" charset="0"/>
            </a:endParaRPr>
          </a:p>
        </p:txBody>
      </p:sp>
      <p:sp>
        <p:nvSpPr>
          <p:cNvPr id="19" name="Rectangle 1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0" name="Object 19"/>
          <p:cNvGraphicFramePr>
            <a:graphicFrameLocks noChangeAspect="1"/>
          </p:cNvGraphicFramePr>
          <p:nvPr>
            <p:extLst>
              <p:ext uri="{D42A27DB-BD31-4B8C-83A1-F6EECF244321}">
                <p14:modId xmlns:p14="http://schemas.microsoft.com/office/powerpoint/2010/main" val="973166452"/>
              </p:ext>
            </p:extLst>
          </p:nvPr>
        </p:nvGraphicFramePr>
        <p:xfrm>
          <a:off x="1524000" y="5257800"/>
          <a:ext cx="925791" cy="496669"/>
        </p:xfrm>
        <a:graphic>
          <a:graphicData uri="http://schemas.openxmlformats.org/presentationml/2006/ole">
            <mc:AlternateContent xmlns:mc="http://schemas.openxmlformats.org/markup-compatibility/2006">
              <mc:Choice xmlns:v="urn:schemas-microsoft-com:vml" Requires="v">
                <p:oleObj spid="_x0000_s6992" name="Equation" r:id="rId9" imgW="736280" imgH="393529" progId="Equation.3">
                  <p:embed/>
                </p:oleObj>
              </mc:Choice>
              <mc:Fallback>
                <p:oleObj name="Equation" r:id="rId9" imgW="736280" imgH="393529" progId="Equation.3">
                  <p:embed/>
                  <p:pic>
                    <p:nvPicPr>
                      <p:cNvPr id="0" name="Object 1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5257800"/>
                        <a:ext cx="925791" cy="496669"/>
                      </a:xfrm>
                      <a:prstGeom prst="rect">
                        <a:avLst/>
                      </a:prstGeom>
                      <a:noFill/>
                    </p:spPr>
                  </p:pic>
                </p:oleObj>
              </mc:Fallback>
            </mc:AlternateContent>
          </a:graphicData>
        </a:graphic>
      </p:graphicFrame>
      <p:graphicFrame>
        <p:nvGraphicFramePr>
          <p:cNvPr id="21" name="Object 20"/>
          <p:cNvGraphicFramePr>
            <a:graphicFrameLocks noChangeAspect="1"/>
          </p:cNvGraphicFramePr>
          <p:nvPr>
            <p:extLst>
              <p:ext uri="{D42A27DB-BD31-4B8C-83A1-F6EECF244321}">
                <p14:modId xmlns:p14="http://schemas.microsoft.com/office/powerpoint/2010/main" val="4130003002"/>
              </p:ext>
            </p:extLst>
          </p:nvPr>
        </p:nvGraphicFramePr>
        <p:xfrm>
          <a:off x="2590800" y="4793565"/>
          <a:ext cx="139700" cy="177800"/>
        </p:xfrm>
        <a:graphic>
          <a:graphicData uri="http://schemas.openxmlformats.org/presentationml/2006/ole">
            <mc:AlternateContent xmlns:mc="http://schemas.openxmlformats.org/markup-compatibility/2006">
              <mc:Choice xmlns:v="urn:schemas-microsoft-com:vml" Requires="v">
                <p:oleObj spid="_x0000_s6993" name="Equation" r:id="rId11" imgW="139680" imgH="177480" progId="Equation.3">
                  <p:embed/>
                </p:oleObj>
              </mc:Choice>
              <mc:Fallback>
                <p:oleObj name="Equation" r:id="rId11" imgW="139680" imgH="177480" progId="Equation.3">
                  <p:embed/>
                  <p:pic>
                    <p:nvPicPr>
                      <p:cNvPr id="0" name=""/>
                      <p:cNvPicPr/>
                      <p:nvPr/>
                    </p:nvPicPr>
                    <p:blipFill>
                      <a:blip r:embed="rId12"/>
                      <a:stretch>
                        <a:fillRect/>
                      </a:stretch>
                    </p:blipFill>
                    <p:spPr>
                      <a:xfrm>
                        <a:off x="2590800" y="4793565"/>
                        <a:ext cx="139700" cy="177800"/>
                      </a:xfrm>
                      <a:prstGeom prst="rect">
                        <a:avLst/>
                      </a:prstGeom>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2392894755"/>
              </p:ext>
            </p:extLst>
          </p:nvPr>
        </p:nvGraphicFramePr>
        <p:xfrm>
          <a:off x="4526448" y="4724400"/>
          <a:ext cx="211015" cy="228600"/>
        </p:xfrm>
        <a:graphic>
          <a:graphicData uri="http://schemas.openxmlformats.org/presentationml/2006/ole">
            <mc:AlternateContent xmlns:mc="http://schemas.openxmlformats.org/markup-compatibility/2006">
              <mc:Choice xmlns:v="urn:schemas-microsoft-com:vml" Requires="v">
                <p:oleObj spid="_x0000_s6994" name="Equation" r:id="rId13" imgW="152280" imgH="164880" progId="Equation.3">
                  <p:embed/>
                </p:oleObj>
              </mc:Choice>
              <mc:Fallback>
                <p:oleObj name="Equation" r:id="rId13" imgW="152280" imgH="164880" progId="Equation.3">
                  <p:embed/>
                  <p:pic>
                    <p:nvPicPr>
                      <p:cNvPr id="0" name=""/>
                      <p:cNvPicPr/>
                      <p:nvPr/>
                    </p:nvPicPr>
                    <p:blipFill>
                      <a:blip r:embed="rId14"/>
                      <a:stretch>
                        <a:fillRect/>
                      </a:stretch>
                    </p:blipFill>
                    <p:spPr>
                      <a:xfrm>
                        <a:off x="4526448" y="4724400"/>
                        <a:ext cx="211015" cy="228600"/>
                      </a:xfrm>
                      <a:prstGeom prst="rect">
                        <a:avLst/>
                      </a:prstGeom>
                    </p:spPr>
                  </p:pic>
                </p:oleObj>
              </mc:Fallback>
            </mc:AlternateContent>
          </a:graphicData>
        </a:graphic>
      </p:graphicFrame>
      <p:sp>
        <p:nvSpPr>
          <p:cNvPr id="23" name="Rectangle 1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4" name="Object 23"/>
          <p:cNvGraphicFramePr>
            <a:graphicFrameLocks noChangeAspect="1"/>
          </p:cNvGraphicFramePr>
          <p:nvPr>
            <p:extLst>
              <p:ext uri="{D42A27DB-BD31-4B8C-83A1-F6EECF244321}">
                <p14:modId xmlns:p14="http://schemas.microsoft.com/office/powerpoint/2010/main" val="2770532363"/>
              </p:ext>
            </p:extLst>
          </p:nvPr>
        </p:nvGraphicFramePr>
        <p:xfrm>
          <a:off x="1600200" y="5791200"/>
          <a:ext cx="1066800" cy="584868"/>
        </p:xfrm>
        <a:graphic>
          <a:graphicData uri="http://schemas.openxmlformats.org/presentationml/2006/ole">
            <mc:AlternateContent xmlns:mc="http://schemas.openxmlformats.org/markup-compatibility/2006">
              <mc:Choice xmlns:v="urn:schemas-microsoft-com:vml" Requires="v">
                <p:oleObj spid="_x0000_s6995" name="Equation" r:id="rId15" imgW="723586" imgH="393529" progId="Equation.3">
                  <p:embed/>
                </p:oleObj>
              </mc:Choice>
              <mc:Fallback>
                <p:oleObj name="Equation" r:id="rId15" imgW="723586" imgH="393529" progId="Equation.3">
                  <p:embed/>
                  <p:pic>
                    <p:nvPicPr>
                      <p:cNvPr id="0" name="Object 17"/>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600200" y="5791200"/>
                        <a:ext cx="1066800" cy="584868"/>
                      </a:xfrm>
                      <a:prstGeom prst="rect">
                        <a:avLst/>
                      </a:prstGeom>
                      <a:noFill/>
                    </p:spPr>
                  </p:pic>
                </p:oleObj>
              </mc:Fallback>
            </mc:AlternateContent>
          </a:graphicData>
        </a:graphic>
      </p:graphicFrame>
    </p:spTree>
    <p:extLst>
      <p:ext uri="{BB962C8B-B14F-4D97-AF65-F5344CB8AC3E}">
        <p14:creationId xmlns:p14="http://schemas.microsoft.com/office/powerpoint/2010/main" val="40334939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34400" cy="487362"/>
          </a:xfrm>
        </p:spPr>
        <p:txBody>
          <a:bodyPr>
            <a:noAutofit/>
          </a:bodyPr>
          <a:lstStyle/>
          <a:p>
            <a:pPr algn="l"/>
            <a:r>
              <a:rPr lang="en-AU" sz="3200" b="1" dirty="0" smtClean="0">
                <a:latin typeface="Times New Roman" pitchFamily="18" charset="0"/>
                <a:ea typeface="Calibri" pitchFamily="34" charset="0"/>
                <a:cs typeface="Times New Roman" pitchFamily="18" charset="0"/>
              </a:rPr>
              <a:t>GSP                                                          Cont</a:t>
            </a:r>
            <a:r>
              <a:rPr lang="en-AU" sz="3200" b="1" dirty="0">
                <a:latin typeface="Times New Roman" pitchFamily="18" charset="0"/>
                <a:ea typeface="Calibri" pitchFamily="34" charset="0"/>
                <a:cs typeface="Times New Roman" pitchFamily="18" charset="0"/>
              </a:rPr>
              <a: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152400" y="1066800"/>
            <a:ext cx="8991600" cy="5638800"/>
          </a:xfrm>
        </p:spPr>
        <p:txBody>
          <a:bodyPr/>
          <a:lstStyle/>
          <a:p>
            <a:pPr algn="just"/>
            <a:r>
              <a:rPr lang="en-US" sz="2400" dirty="0" smtClean="0">
                <a:latin typeface="Times New Roman" panose="02020603050405020304" pitchFamily="18" charset="0"/>
                <a:cs typeface="Times New Roman" panose="02020603050405020304" pitchFamily="18" charset="0"/>
              </a:rPr>
              <a:t>The Probability of availability (P) that </a:t>
            </a:r>
            <a:r>
              <a:rPr lang="en-US" sz="2400" dirty="0">
                <a:latin typeface="Times New Roman" panose="02020603050405020304" pitchFamily="18" charset="0"/>
                <a:cs typeface="Times New Roman" panose="02020603050405020304" pitchFamily="18" charset="0"/>
              </a:rPr>
              <a:t>a power plant will be </a:t>
            </a:r>
            <a:r>
              <a:rPr lang="en-US" sz="2400" dirty="0" smtClean="0">
                <a:latin typeface="Times New Roman" panose="02020603050405020304" pitchFamily="18" charset="0"/>
                <a:cs typeface="Times New Roman" panose="02020603050405020304" pitchFamily="18" charset="0"/>
              </a:rPr>
              <a:t>available, which is estimated based on the </a:t>
            </a:r>
            <a:r>
              <a:rPr lang="en-US" sz="2400" dirty="0">
                <a:latin typeface="Times New Roman" panose="02020603050405020304" pitchFamily="18" charset="0"/>
                <a:cs typeface="Times New Roman" panose="02020603050405020304" pitchFamily="18" charset="0"/>
              </a:rPr>
              <a:t>share of a longer time period </a:t>
            </a:r>
            <a:r>
              <a:rPr lang="en-US" sz="2400" dirty="0" smtClean="0">
                <a:latin typeface="Times New Roman" panose="02020603050405020304" pitchFamily="18" charset="0"/>
                <a:cs typeface="Times New Roman" panose="02020603050405020304" pitchFamily="18" charset="0"/>
              </a:rPr>
              <a:t>in which </a:t>
            </a:r>
            <a:r>
              <a:rPr lang="en-US" sz="2400" dirty="0">
                <a:latin typeface="Times New Roman" panose="02020603050405020304" pitchFamily="18" charset="0"/>
                <a:cs typeface="Times New Roman" panose="02020603050405020304" pitchFamily="18" charset="0"/>
              </a:rPr>
              <a:t>the unit is </a:t>
            </a:r>
            <a:r>
              <a:rPr lang="en-US" sz="2400" dirty="0" smtClean="0">
                <a:latin typeface="Times New Roman" panose="02020603050405020304" pitchFamily="18" charset="0"/>
                <a:cs typeface="Times New Roman" panose="02020603050405020304" pitchFamily="18" charset="0"/>
              </a:rPr>
              <a:t>available is given as ;</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eq.(7)</a:t>
            </a:r>
          </a:p>
          <a:p>
            <a:pPr algn="just"/>
            <a:r>
              <a:rPr lang="en-US" sz="2400" dirty="0" smtClean="0">
                <a:latin typeface="Times New Roman" panose="02020603050405020304" pitchFamily="18" charset="0"/>
                <a:cs typeface="Times New Roman" panose="02020603050405020304" pitchFamily="18" charset="0"/>
              </a:rPr>
              <a:t>Then, the probability of unavailability(q) that </a:t>
            </a:r>
            <a:r>
              <a:rPr lang="en-US" sz="2400" dirty="0">
                <a:latin typeface="Times New Roman" panose="02020603050405020304" pitchFamily="18" charset="0"/>
                <a:cs typeface="Times New Roman" panose="02020603050405020304" pitchFamily="18" charset="0"/>
              </a:rPr>
              <a:t>a power plant will be unavailable </a:t>
            </a:r>
            <a:r>
              <a:rPr lang="en-US" sz="2400" dirty="0" smtClean="0">
                <a:latin typeface="Times New Roman" panose="02020603050405020304" pitchFamily="18" charset="0"/>
                <a:cs typeface="Times New Roman" panose="02020603050405020304" pitchFamily="18" charset="0"/>
              </a:rPr>
              <a:t>is estimated by;</a:t>
            </a:r>
            <a:endParaRPr lang="en-US" sz="24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marL="0" indent="0">
              <a:buNone/>
            </a:pPr>
            <a:r>
              <a:rPr lang="en-US" dirty="0"/>
              <a:t> </a:t>
            </a:r>
            <a:r>
              <a:rPr lang="en-US" dirty="0" smtClean="0"/>
              <a:t>                                                                                      </a:t>
            </a:r>
            <a:r>
              <a:rPr lang="en-US" sz="2400" dirty="0" smtClean="0">
                <a:latin typeface="Times New Roman" pitchFamily="18" charset="0"/>
                <a:cs typeface="Times New Roman" pitchFamily="18" charset="0"/>
              </a:rPr>
              <a:t>eq.(8)</a:t>
            </a:r>
            <a:endParaRPr lang="en-US" sz="24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cxnSp>
        <p:nvCxnSpPr>
          <p:cNvPr id="6" name="Straight Connector 5"/>
          <p:cNvCxnSpPr/>
          <p:nvPr/>
        </p:nvCxnSpPr>
        <p:spPr>
          <a:xfrm flipV="1">
            <a:off x="152400" y="762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737381513"/>
              </p:ext>
            </p:extLst>
          </p:nvPr>
        </p:nvGraphicFramePr>
        <p:xfrm>
          <a:off x="1219200" y="2438400"/>
          <a:ext cx="1524000" cy="998352"/>
        </p:xfrm>
        <a:graphic>
          <a:graphicData uri="http://schemas.openxmlformats.org/presentationml/2006/ole">
            <mc:AlternateContent xmlns:mc="http://schemas.openxmlformats.org/markup-compatibility/2006">
              <mc:Choice xmlns:v="urn:schemas-microsoft-com:vml" Requires="v">
                <p:oleObj spid="_x0000_s7406" name="Equation" r:id="rId3" imgW="1282700" imgH="838200" progId="Equation.3">
                  <p:embed/>
                </p:oleObj>
              </mc:Choice>
              <mc:Fallback>
                <p:oleObj name="Equation" r:id="rId3" imgW="1282700" imgH="838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2438400"/>
                        <a:ext cx="1524000" cy="998352"/>
                      </a:xfrm>
                      <a:prstGeom prst="rect">
                        <a:avLst/>
                      </a:prstGeom>
                      <a:noFill/>
                    </p:spPr>
                  </p:pic>
                </p:oleObj>
              </mc:Fallback>
            </mc:AlternateContent>
          </a:graphicData>
        </a:graphic>
      </p:graphicFrame>
      <p:sp>
        <p:nvSpPr>
          <p:cNvPr id="9"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530044472"/>
              </p:ext>
            </p:extLst>
          </p:nvPr>
        </p:nvGraphicFramePr>
        <p:xfrm>
          <a:off x="1752600" y="4953000"/>
          <a:ext cx="1447800" cy="1202844"/>
        </p:xfrm>
        <a:graphic>
          <a:graphicData uri="http://schemas.openxmlformats.org/presentationml/2006/ole">
            <mc:AlternateContent xmlns:mc="http://schemas.openxmlformats.org/markup-compatibility/2006">
              <mc:Choice xmlns:v="urn:schemas-microsoft-com:vml" Requires="v">
                <p:oleObj spid="_x0000_s7407" name="Equation" r:id="rId5" imgW="1257300" imgH="1041400" progId="Equation.3">
                  <p:embed/>
                </p:oleObj>
              </mc:Choice>
              <mc:Fallback>
                <p:oleObj name="Equation" r:id="rId5" imgW="1257300" imgH="10414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52600" y="4953000"/>
                        <a:ext cx="1447800" cy="1202844"/>
                      </a:xfrm>
                      <a:prstGeom prst="rect">
                        <a:avLst/>
                      </a:prstGeom>
                      <a:noFill/>
                    </p:spPr>
                  </p:pic>
                </p:oleObj>
              </mc:Fallback>
            </mc:AlternateContent>
          </a:graphicData>
        </a:graphic>
      </p:graphicFrame>
    </p:spTree>
    <p:extLst>
      <p:ext uri="{BB962C8B-B14F-4D97-AF65-F5344CB8AC3E}">
        <p14:creationId xmlns:p14="http://schemas.microsoft.com/office/powerpoint/2010/main" val="4221353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8686800" cy="487362"/>
          </a:xfrm>
        </p:spPr>
        <p:txBody>
          <a:bodyPr>
            <a:noAutofit/>
          </a:bodyPr>
          <a:lstStyle/>
          <a:p>
            <a:r>
              <a:rPr lang="en-AU" sz="2800" b="1" dirty="0">
                <a:latin typeface="Times New Roman" pitchFamily="18" charset="0"/>
                <a:ea typeface="Calibri" pitchFamily="34" charset="0"/>
                <a:cs typeface="Times New Roman" pitchFamily="18" charset="0"/>
              </a:rPr>
              <a:t>GSP                                                          Cont</a:t>
            </a:r>
            <a:r>
              <a:rPr lang="en-AU" sz="2800" b="1" dirty="0" smtClean="0">
                <a:latin typeface="Times New Roman" pitchFamily="18" charset="0"/>
                <a:ea typeface="Calibri" pitchFamily="34" charset="0"/>
                <a:cs typeface="Times New Roman" pitchFamily="18" charset="0"/>
              </a:rPr>
              <a:t>.…</a:t>
            </a:r>
            <a:br>
              <a:rPr lang="en-AU" sz="2800" b="1" dirty="0" smtClean="0">
                <a:latin typeface="Times New Roman" pitchFamily="18" charset="0"/>
                <a:ea typeface="Calibri" pitchFamily="34" charset="0"/>
                <a:cs typeface="Times New Roman" pitchFamily="18" charset="0"/>
              </a:rPr>
            </a:br>
            <a:endParaRPr lang="en-US" sz="2800" dirty="0"/>
          </a:p>
        </p:txBody>
      </p:sp>
      <p:sp>
        <p:nvSpPr>
          <p:cNvPr id="3" name="Content Placeholder 2"/>
          <p:cNvSpPr>
            <a:spLocks noGrp="1"/>
          </p:cNvSpPr>
          <p:nvPr>
            <p:ph idx="1"/>
          </p:nvPr>
        </p:nvSpPr>
        <p:spPr>
          <a:xfrm>
            <a:off x="0" y="838200"/>
            <a:ext cx="9144000" cy="6019800"/>
          </a:xfrm>
        </p:spPr>
        <p:txBody>
          <a:bodyPr>
            <a:normAutofit/>
          </a:bodyPr>
          <a:lstStyle/>
          <a:p>
            <a:pPr algn="just">
              <a:lnSpc>
                <a:spcPct val="150000"/>
              </a:lnSpc>
            </a:pPr>
            <a:r>
              <a:rPr lang="en-US" sz="2400" b="1" dirty="0" smtClean="0">
                <a:latin typeface="Times New Roman" pitchFamily="18" charset="0"/>
                <a:cs typeface="Times New Roman" pitchFamily="18" charset="0"/>
              </a:rPr>
              <a:t>Accordingly</a:t>
            </a:r>
            <a:r>
              <a:rPr lang="en-US" sz="2400" dirty="0" smtClean="0">
                <a:latin typeface="Times New Roman" pitchFamily="18" charset="0"/>
                <a:cs typeface="Times New Roman" pitchFamily="18" charset="0"/>
              </a:rPr>
              <a:t>, it’s very important to maintain the power availability:</a:t>
            </a:r>
          </a:p>
          <a:p>
            <a:pPr algn="just">
              <a:lnSpc>
                <a:spcPct val="150000"/>
              </a:lnSpc>
            </a:pPr>
            <a:r>
              <a:rPr lang="en-US" sz="2400" dirty="0" smtClean="0">
                <a:latin typeface="Times New Roman" pitchFamily="18" charset="0"/>
                <a:cs typeface="Times New Roman" pitchFamily="18" charset="0"/>
              </a:rPr>
              <a:t>Thus, the generation, operation and utilization limits has to maintained or should not be violated.   </a:t>
            </a:r>
          </a:p>
          <a:p>
            <a:pPr marL="0" indent="0" algn="just">
              <a:lnSpc>
                <a:spcPct val="150000"/>
              </a:lnSpc>
              <a:buNone/>
            </a:pPr>
            <a:r>
              <a:rPr lang="en-US" sz="2400" i="1" dirty="0" smtClean="0">
                <a:latin typeface="Times New Roman" pitchFamily="18" charset="0"/>
                <a:cs typeface="Times New Roman" pitchFamily="18" charset="0"/>
              </a:rPr>
              <a:t>The following points should be known;</a:t>
            </a:r>
          </a:p>
          <a:p>
            <a:pPr algn="just">
              <a:lnSpc>
                <a:spcPct val="150000"/>
              </a:lnSpc>
            </a:pPr>
            <a:r>
              <a:rPr lang="en-US" sz="2400" b="1" dirty="0" smtClean="0">
                <a:latin typeface="Times New Roman" pitchFamily="18" charset="0"/>
                <a:cs typeface="Times New Roman" pitchFamily="18" charset="0"/>
              </a:rPr>
              <a:t>Capacity factor</a:t>
            </a:r>
            <a:r>
              <a:rPr lang="en-US" sz="2400" dirty="0" smtClean="0">
                <a:latin typeface="Times New Roman" pitchFamily="18" charset="0"/>
                <a:cs typeface="Times New Roman" pitchFamily="18" charset="0"/>
              </a:rPr>
              <a:t>: Average available capacity/installed capacity</a:t>
            </a:r>
          </a:p>
          <a:p>
            <a:pPr algn="just">
              <a:lnSpc>
                <a:spcPct val="150000"/>
              </a:lnSpc>
            </a:pPr>
            <a:r>
              <a:rPr lang="en-US" sz="2400" b="1" dirty="0" smtClean="0">
                <a:latin typeface="Times New Roman" pitchFamily="18" charset="0"/>
                <a:cs typeface="Times New Roman" pitchFamily="18" charset="0"/>
              </a:rPr>
              <a:t>Utilization factor</a:t>
            </a:r>
            <a:r>
              <a:rPr lang="en-US" sz="2400" dirty="0" smtClean="0">
                <a:latin typeface="Times New Roman" pitchFamily="18" charset="0"/>
                <a:cs typeface="Times New Roman" pitchFamily="18" charset="0"/>
              </a:rPr>
              <a:t>: average real generation divide by the installed capacity</a:t>
            </a:r>
          </a:p>
          <a:p>
            <a:pPr algn="just">
              <a:lnSpc>
                <a:spcPct val="150000"/>
              </a:lnSpc>
            </a:pPr>
            <a:r>
              <a:rPr lang="en-US" sz="2400" b="1" dirty="0" smtClean="0">
                <a:latin typeface="Times New Roman" pitchFamily="18" charset="0"/>
                <a:cs typeface="Times New Roman" pitchFamily="18" charset="0"/>
              </a:rPr>
              <a:t>Full load hours</a:t>
            </a:r>
            <a:r>
              <a:rPr lang="en-US" sz="2400" dirty="0" smtClean="0">
                <a:latin typeface="Times New Roman" pitchFamily="18" charset="0"/>
                <a:cs typeface="Times New Roman" pitchFamily="18" charset="0"/>
              </a:rPr>
              <a:t>: the number of hours  a unit would able to generate its full capacity without exceeding the pre-adjusted annual generation </a:t>
            </a:r>
          </a:p>
          <a:p>
            <a:pPr algn="just"/>
            <a:endParaRPr lang="en-US" sz="2400" dirty="0" smtClean="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cxnSp>
        <p:nvCxnSpPr>
          <p:cNvPr id="6" name="Straight Connector 5"/>
          <p:cNvCxnSpPr/>
          <p:nvPr/>
        </p:nvCxnSpPr>
        <p:spPr>
          <a:xfrm flipV="1">
            <a:off x="152400" y="762000"/>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41029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411162"/>
          </a:xfrm>
        </p:spPr>
        <p:txBody>
          <a:bodyPr>
            <a:normAutofit fontScale="90000"/>
          </a:bodyPr>
          <a:lstStyle/>
          <a:p>
            <a:r>
              <a:rPr lang="en-AU" sz="3200" b="1" dirty="0">
                <a:latin typeface="Times New Roman" pitchFamily="18" charset="0"/>
                <a:ea typeface="Calibri" pitchFamily="34" charset="0"/>
                <a:cs typeface="Times New Roman" pitchFamily="18" charset="0"/>
              </a:rPr>
              <a:t>GSP                                                          Cont.…</a:t>
            </a:r>
            <a:br>
              <a:rPr lang="en-AU" sz="3200" b="1" dirty="0">
                <a:latin typeface="Times New Roman" pitchFamily="18" charset="0"/>
                <a:ea typeface="Calibri" pitchFamily="34" charset="0"/>
                <a:cs typeface="Times New Roman" pitchFamily="18" charset="0"/>
              </a:rPr>
            </a:br>
            <a:endParaRPr lang="en-US" sz="3200" dirty="0"/>
          </a:p>
        </p:txBody>
      </p:sp>
      <p:sp>
        <p:nvSpPr>
          <p:cNvPr id="3" name="Content Placeholder 2"/>
          <p:cNvSpPr>
            <a:spLocks noGrp="1"/>
          </p:cNvSpPr>
          <p:nvPr>
            <p:ph idx="1"/>
          </p:nvPr>
        </p:nvSpPr>
        <p:spPr>
          <a:xfrm>
            <a:off x="152400" y="838200"/>
            <a:ext cx="8991600" cy="6019800"/>
          </a:xfrm>
        </p:spPr>
        <p:txBody>
          <a:bodyPr/>
          <a:lstStyle/>
          <a:p>
            <a:pPr algn="just">
              <a:lnSpc>
                <a:spcPct val="150000"/>
              </a:lnSpc>
            </a:pPr>
            <a:r>
              <a:rPr lang="en-AU" sz="2400" dirty="0" smtClean="0">
                <a:latin typeface="Times New Roman" pitchFamily="18" charset="0"/>
                <a:ea typeface="Calibri" pitchFamily="34" charset="0"/>
                <a:cs typeface="Times New Roman" pitchFamily="18" charset="0"/>
              </a:rPr>
              <a:t>The plant capacity </a:t>
            </a:r>
            <a:r>
              <a:rPr lang="en-AU" sz="2400" dirty="0">
                <a:latin typeface="Times New Roman" pitchFamily="18" charset="0"/>
                <a:ea typeface="Calibri" pitchFamily="34" charset="0"/>
                <a:cs typeface="Times New Roman" pitchFamily="18" charset="0"/>
              </a:rPr>
              <a:t>f</a:t>
            </a:r>
            <a:r>
              <a:rPr lang="en-AU" sz="2400" dirty="0" smtClean="0">
                <a:latin typeface="Times New Roman" pitchFamily="18" charset="0"/>
                <a:ea typeface="Calibri" pitchFamily="34" charset="0"/>
                <a:cs typeface="Times New Roman" pitchFamily="18" charset="0"/>
              </a:rPr>
              <a:t>actor(PCF) defines the </a:t>
            </a:r>
            <a:r>
              <a:rPr lang="en-AU" sz="2400" b="1" dirty="0">
                <a:latin typeface="Times New Roman" pitchFamily="18" charset="0"/>
                <a:ea typeface="Calibri" pitchFamily="34" charset="0"/>
                <a:cs typeface="Times New Roman" pitchFamily="18" charset="0"/>
              </a:rPr>
              <a:t>rate</a:t>
            </a:r>
            <a:r>
              <a:rPr lang="en-AU" sz="2400" dirty="0">
                <a:latin typeface="Times New Roman" pitchFamily="18" charset="0"/>
                <a:ea typeface="Calibri" pitchFamily="34" charset="0"/>
                <a:cs typeface="Times New Roman" pitchFamily="18" charset="0"/>
              </a:rPr>
              <a:t> at which the plant operates throughout a year</a:t>
            </a:r>
            <a:r>
              <a:rPr lang="en-AU" sz="2400" dirty="0" smtClean="0">
                <a:latin typeface="Times New Roman" panose="02020603050405020304" pitchFamily="18" charset="0"/>
                <a:ea typeface="Calibri" pitchFamily="34" charset="0"/>
                <a:cs typeface="Times New Roman" panose="02020603050405020304" pitchFamily="18" charset="0"/>
              </a:rPr>
              <a:t>. </a:t>
            </a:r>
          </a:p>
          <a:p>
            <a:pPr algn="just">
              <a:lnSpc>
                <a:spcPct val="150000"/>
              </a:lnSpc>
            </a:pPr>
            <a:r>
              <a:rPr lang="en-AU" sz="2400" dirty="0">
                <a:latin typeface="Times New Roman" panose="02020603050405020304" pitchFamily="18" charset="0"/>
                <a:ea typeface="Calibri" pitchFamily="34" charset="0"/>
                <a:cs typeface="Times New Roman" panose="02020603050405020304" pitchFamily="18" charset="0"/>
              </a:rPr>
              <a:t>The plant capacity factor is the ratio of the actual energy produced to the maximum possible energy that could have been produced during the same </a:t>
            </a:r>
            <a:r>
              <a:rPr lang="en-AU" sz="2400" dirty="0" smtClean="0">
                <a:latin typeface="Times New Roman" panose="02020603050405020304" pitchFamily="18" charset="0"/>
                <a:ea typeface="Calibri" pitchFamily="34" charset="0"/>
                <a:cs typeface="Times New Roman" panose="02020603050405020304" pitchFamily="18" charset="0"/>
              </a:rPr>
              <a:t>period[8]. </a:t>
            </a:r>
          </a:p>
          <a:p>
            <a:pPr algn="just" eaLnBrk="0" hangingPunct="0">
              <a:lnSpc>
                <a:spcPct val="150000"/>
              </a:lnSpc>
            </a:pPr>
            <a:r>
              <a:rPr lang="en-AU" sz="2400" dirty="0" smtClean="0">
                <a:latin typeface="Times New Roman" panose="02020603050405020304" pitchFamily="18" charset="0"/>
                <a:ea typeface="Calibri" pitchFamily="34" charset="0"/>
                <a:cs typeface="Times New Roman" panose="02020603050405020304" pitchFamily="18" charset="0"/>
              </a:rPr>
              <a:t>Based on the PCF, the </a:t>
            </a:r>
            <a:r>
              <a:rPr lang="en-AU" sz="2400" dirty="0">
                <a:latin typeface="Times New Roman" panose="02020603050405020304" pitchFamily="18" charset="0"/>
                <a:ea typeface="Calibri" pitchFamily="34" charset="0"/>
                <a:cs typeface="Times New Roman" panose="02020603050405020304" pitchFamily="18" charset="0"/>
              </a:rPr>
              <a:t>existing types of power plants </a:t>
            </a:r>
            <a:r>
              <a:rPr lang="en-AU" sz="2400" dirty="0" smtClean="0">
                <a:latin typeface="Times New Roman" panose="02020603050405020304" pitchFamily="18" charset="0"/>
                <a:ea typeface="Calibri" pitchFamily="34" charset="0"/>
                <a:cs typeface="Times New Roman" panose="02020603050405020304" pitchFamily="18" charset="0"/>
              </a:rPr>
              <a:t>is categorized into three groups;</a:t>
            </a:r>
            <a:endParaRPr lang="en-AU" sz="2400" dirty="0">
              <a:latin typeface="Times New Roman" panose="02020603050405020304" pitchFamily="18" charset="0"/>
              <a:ea typeface="Calibri" pitchFamily="34" charset="0"/>
              <a:cs typeface="Times New Roman" panose="02020603050405020304" pitchFamily="18" charset="0"/>
            </a:endParaRPr>
          </a:p>
          <a:p>
            <a:pPr algn="just" eaLnBrk="0" hangingPunct="0">
              <a:buFont typeface="Wingdings" pitchFamily="2" charset="2"/>
              <a:buChar char="ü"/>
            </a:pPr>
            <a:r>
              <a:rPr lang="en-AU" sz="2400" dirty="0" smtClean="0">
                <a:latin typeface="Times New Roman" panose="02020603050405020304" pitchFamily="18" charset="0"/>
                <a:ea typeface="Calibri" pitchFamily="34" charset="0"/>
                <a:cs typeface="Times New Roman" panose="02020603050405020304" pitchFamily="18" charset="0"/>
              </a:rPr>
              <a:t>Base</a:t>
            </a:r>
            <a:endParaRPr lang="en-AU" sz="2400" dirty="0">
              <a:latin typeface="Times New Roman" panose="02020603050405020304" pitchFamily="18" charset="0"/>
              <a:ea typeface="Calibri" pitchFamily="34" charset="0"/>
              <a:cs typeface="Times New Roman" panose="02020603050405020304" pitchFamily="18" charset="0"/>
            </a:endParaRPr>
          </a:p>
          <a:p>
            <a:pPr algn="just" eaLnBrk="0" hangingPunct="0">
              <a:buFont typeface="Wingdings" pitchFamily="2" charset="2"/>
              <a:buChar char="ü"/>
            </a:pPr>
            <a:r>
              <a:rPr lang="en-AU" sz="2400" dirty="0" smtClean="0">
                <a:latin typeface="Times New Roman" panose="02020603050405020304" pitchFamily="18" charset="0"/>
                <a:ea typeface="Calibri" pitchFamily="34" charset="0"/>
                <a:cs typeface="Times New Roman" panose="02020603050405020304" pitchFamily="18" charset="0"/>
              </a:rPr>
              <a:t>Intermediate </a:t>
            </a:r>
            <a:r>
              <a:rPr lang="en-AU" sz="2400" dirty="0">
                <a:latin typeface="Times New Roman" panose="02020603050405020304" pitchFamily="18" charset="0"/>
                <a:ea typeface="Calibri" pitchFamily="34" charset="0"/>
                <a:cs typeface="Times New Roman" panose="02020603050405020304" pitchFamily="18" charset="0"/>
              </a:rPr>
              <a:t>and</a:t>
            </a:r>
          </a:p>
          <a:p>
            <a:pPr algn="just" eaLnBrk="0" hangingPunct="0">
              <a:buFont typeface="Wingdings" pitchFamily="2" charset="2"/>
              <a:buChar char="ü"/>
            </a:pPr>
            <a:r>
              <a:rPr lang="en-AU" sz="2400" dirty="0" smtClean="0">
                <a:latin typeface="Times New Roman" panose="02020603050405020304" pitchFamily="18" charset="0"/>
                <a:ea typeface="Calibri" pitchFamily="34" charset="0"/>
                <a:cs typeface="Times New Roman" panose="02020603050405020304" pitchFamily="18" charset="0"/>
              </a:rPr>
              <a:t>Peak loads</a:t>
            </a:r>
            <a:endParaRPr lang="en-AU" sz="2400" dirty="0">
              <a:latin typeface="Times New Roman" panose="02020603050405020304" pitchFamily="18" charset="0"/>
              <a:ea typeface="Calibri" pitchFamily="34" charset="0"/>
              <a:cs typeface="Times New Roman" panose="02020603050405020304" pitchFamily="18"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cxnSp>
        <p:nvCxnSpPr>
          <p:cNvPr id="6" name="Straight Connector 5"/>
          <p:cNvCxnSpPr/>
          <p:nvPr/>
        </p:nvCxnSpPr>
        <p:spPr>
          <a:xfrm flipV="1">
            <a:off x="152400" y="457200"/>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67290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04800" y="762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5" name="Rectangle 6"/>
          <p:cNvSpPr>
            <a:spLocks noChangeArrowheads="1"/>
          </p:cNvSpPr>
          <p:nvPr/>
        </p:nvSpPr>
        <p:spPr bwMode="auto">
          <a:xfrm>
            <a:off x="340895" y="183105"/>
            <a:ext cx="8534400" cy="707886"/>
          </a:xfrm>
          <a:prstGeom prst="rect">
            <a:avLst/>
          </a:prstGeom>
          <a:noFill/>
          <a:ln w="9525">
            <a:noFill/>
            <a:miter lim="800000"/>
            <a:headEnd/>
            <a:tailEnd/>
          </a:ln>
        </p:spPr>
        <p:txBody>
          <a:bodyPr wrap="square">
            <a:spAutoFit/>
          </a:bodyPr>
          <a:lstStyle/>
          <a:p>
            <a:r>
              <a:rPr lang="en-AU" sz="2000" b="1" dirty="0">
                <a:latin typeface="Times New Roman" pitchFamily="18" charset="0"/>
                <a:ea typeface="Calibri" pitchFamily="34" charset="0"/>
                <a:cs typeface="Times New Roman" pitchFamily="18" charset="0"/>
              </a:rPr>
              <a:t>GSP                                                     </a:t>
            </a:r>
            <a:r>
              <a:rPr lang="en-AU" sz="2000" b="1" dirty="0" smtClean="0">
                <a:latin typeface="Times New Roman" pitchFamily="18" charset="0"/>
                <a:ea typeface="Calibri" pitchFamily="34" charset="0"/>
                <a:cs typeface="Times New Roman" pitchFamily="18" charset="0"/>
              </a:rPr>
              <a:t>                                                </a:t>
            </a:r>
            <a:r>
              <a:rPr lang="en-AU" sz="2000" b="1" dirty="0">
                <a:latin typeface="Times New Roman" pitchFamily="18" charset="0"/>
                <a:ea typeface="Calibri" pitchFamily="34" charset="0"/>
                <a:cs typeface="Times New Roman" pitchFamily="18" charset="0"/>
              </a:rPr>
              <a:t>Cont.…</a:t>
            </a:r>
            <a:br>
              <a:rPr lang="en-AU" sz="2000" b="1" dirty="0">
                <a:latin typeface="Times New Roman" pitchFamily="18" charset="0"/>
                <a:ea typeface="Calibri" pitchFamily="34" charset="0"/>
                <a:cs typeface="Times New Roman" pitchFamily="18" charset="0"/>
              </a:rPr>
            </a:br>
            <a:endParaRPr lang="en-US" sz="2000" b="1" dirty="0">
              <a:latin typeface="Kokila" pitchFamily="34" charset="0"/>
            </a:endParaRPr>
          </a:p>
        </p:txBody>
      </p:sp>
      <p:sp>
        <p:nvSpPr>
          <p:cNvPr id="7" name="Rectangle 6"/>
          <p:cNvSpPr/>
          <p:nvPr/>
        </p:nvSpPr>
        <p:spPr>
          <a:xfrm>
            <a:off x="0" y="3657600"/>
            <a:ext cx="9065795" cy="2400657"/>
          </a:xfrm>
          <a:prstGeom prst="rect">
            <a:avLst/>
          </a:prstGeom>
        </p:spPr>
        <p:txBody>
          <a:bodyPr wrap="square">
            <a:spAutoFit/>
          </a:bodyPr>
          <a:lstStyle/>
          <a:p>
            <a:pPr eaLnBrk="0" hangingPunct="0">
              <a:lnSpc>
                <a:spcPct val="150000"/>
              </a:lnSpc>
            </a:pPr>
            <a:r>
              <a:rPr lang="en-AU" sz="2000" b="1" dirty="0">
                <a:latin typeface="Times New Roman" panose="02020603050405020304" pitchFamily="18" charset="0"/>
                <a:ea typeface="Calibri" pitchFamily="34" charset="0"/>
                <a:cs typeface="Times New Roman" panose="02020603050405020304" pitchFamily="18" charset="0"/>
              </a:rPr>
              <a:t>For a peak load operations the desired requirements are:</a:t>
            </a:r>
          </a:p>
          <a:p>
            <a:pPr marL="971550" lvl="1" indent="-514350" algn="just" eaLnBrk="0" hangingPunct="0">
              <a:lnSpc>
                <a:spcPct val="150000"/>
              </a:lnSpc>
              <a:buFont typeface="Wingdings" pitchFamily="2" charset="2"/>
              <a:buChar char="§"/>
            </a:pPr>
            <a:r>
              <a:rPr lang="en-AU" sz="2000" dirty="0">
                <a:solidFill>
                  <a:srgbClr val="FF0000"/>
                </a:solidFill>
                <a:latin typeface="Times New Roman" panose="02020603050405020304" pitchFamily="18" charset="0"/>
                <a:ea typeface="Calibri" pitchFamily="34" charset="0"/>
                <a:cs typeface="Times New Roman" panose="02020603050405020304" pitchFamily="18" charset="0"/>
              </a:rPr>
              <a:t>Ability to start and provide full output </a:t>
            </a:r>
            <a:r>
              <a:rPr lang="en-AU" sz="2000" dirty="0" smtClean="0">
                <a:solidFill>
                  <a:srgbClr val="FF0000"/>
                </a:solidFill>
                <a:latin typeface="Times New Roman" panose="02020603050405020304" pitchFamily="18" charset="0"/>
                <a:ea typeface="Calibri" pitchFamily="34" charset="0"/>
                <a:cs typeface="Times New Roman" panose="02020603050405020304" pitchFamily="18" charset="0"/>
              </a:rPr>
              <a:t>within</a:t>
            </a:r>
            <a:r>
              <a:rPr lang="en-AU" sz="2000" dirty="0">
                <a:latin typeface="Times New Roman" panose="02020603050405020304" pitchFamily="18" charset="0"/>
                <a:ea typeface="Calibri" pitchFamily="34" charset="0"/>
                <a:cs typeface="Times New Roman" panose="02020603050405020304" pitchFamily="18" charset="0"/>
              </a:rPr>
              <a:t> </a:t>
            </a:r>
            <a:r>
              <a:rPr lang="en-AU" sz="2000" dirty="0" smtClean="0">
                <a:latin typeface="Times New Roman" panose="02020603050405020304" pitchFamily="18" charset="0"/>
                <a:ea typeface="Calibri" pitchFamily="34" charset="0"/>
                <a:cs typeface="Times New Roman" panose="02020603050405020304" pitchFamily="18" charset="0"/>
              </a:rPr>
              <a:t>short period of time is needed </a:t>
            </a:r>
            <a:endParaRPr lang="en-AU" sz="20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000" dirty="0">
                <a:latin typeface="Times New Roman" panose="02020603050405020304" pitchFamily="18" charset="0"/>
                <a:ea typeface="Calibri" pitchFamily="34" charset="0"/>
                <a:cs typeface="Times New Roman" panose="02020603050405020304" pitchFamily="18" charset="0"/>
              </a:rPr>
              <a:t>Low capital </a:t>
            </a:r>
            <a:r>
              <a:rPr lang="en-AU" sz="2000" dirty="0" smtClean="0">
                <a:latin typeface="Times New Roman" panose="02020603050405020304" pitchFamily="18" charset="0"/>
                <a:ea typeface="Calibri" pitchFamily="34" charset="0"/>
                <a:cs typeface="Times New Roman" panose="02020603050405020304" pitchFamily="18" charset="0"/>
              </a:rPr>
              <a:t>cost, </a:t>
            </a:r>
            <a:r>
              <a:rPr lang="en-AU" sz="2000" dirty="0">
                <a:latin typeface="Times New Roman" panose="02020603050405020304" pitchFamily="18" charset="0"/>
                <a:ea typeface="Calibri" pitchFamily="34" charset="0"/>
                <a:cs typeface="Times New Roman" panose="02020603050405020304" pitchFamily="18" charset="0"/>
              </a:rPr>
              <a:t>with operating cost being only secondary considerations</a:t>
            </a:r>
          </a:p>
          <a:p>
            <a:pPr marL="971550" lvl="1" indent="-514350" algn="just" eaLnBrk="0" hangingPunct="0">
              <a:lnSpc>
                <a:spcPct val="150000"/>
              </a:lnSpc>
              <a:buFont typeface="Wingdings" pitchFamily="2" charset="2"/>
              <a:buChar char="§"/>
            </a:pPr>
            <a:r>
              <a:rPr lang="en-AU" sz="2000" dirty="0">
                <a:latin typeface="Times New Roman" panose="02020603050405020304" pitchFamily="18" charset="0"/>
                <a:ea typeface="Calibri" pitchFamily="34" charset="0"/>
                <a:cs typeface="Times New Roman" panose="02020603050405020304" pitchFamily="18" charset="0"/>
              </a:rPr>
              <a:t>A siting near generation centres or accessible transmission facilities so as to minimize transmission costs and losses</a:t>
            </a:r>
            <a:r>
              <a:rPr lang="en-AU" sz="2000" dirty="0" smtClean="0">
                <a:latin typeface="Times New Roman" panose="02020603050405020304" pitchFamily="18" charset="0"/>
                <a:ea typeface="Calibri" pitchFamily="34" charset="0"/>
                <a:cs typeface="Times New Roman" panose="02020603050405020304" pitchFamily="18" charset="0"/>
              </a:rPr>
              <a:t>.</a:t>
            </a:r>
            <a:endParaRPr lang="en-AU" sz="2000" dirty="0">
              <a:latin typeface="Times New Roman" panose="02020603050405020304" pitchFamily="18" charset="0"/>
              <a:ea typeface="Calibri" pitchFamily="34" charset="0"/>
              <a:cs typeface="Times New Roman" panose="02020603050405020304" pitchFamily="18" charset="0"/>
            </a:endParaRPr>
          </a:p>
        </p:txBody>
      </p:sp>
      <p:sp>
        <p:nvSpPr>
          <p:cNvPr id="8" name="Rectangle 2"/>
          <p:cNvSpPr>
            <a:spLocks noChangeArrowheads="1"/>
          </p:cNvSpPr>
          <p:nvPr/>
        </p:nvSpPr>
        <p:spPr bwMode="ltGray">
          <a:xfrm>
            <a:off x="92242" y="850613"/>
            <a:ext cx="8517731" cy="2806987"/>
          </a:xfrm>
          <a:prstGeom prst="rect">
            <a:avLst/>
          </a:prstGeom>
          <a:noFill/>
          <a:ln w="9525">
            <a:noFill/>
            <a:miter lim="800000"/>
            <a:headEnd/>
            <a:tailEnd/>
          </a:ln>
        </p:spPr>
        <p:txBody>
          <a:bodyPr wrap="square" anchor="ctr">
            <a:spAutoFit/>
          </a:bodyPr>
          <a:lstStyle/>
          <a:p>
            <a:pPr eaLnBrk="0" hangingPunct="0">
              <a:lnSpc>
                <a:spcPct val="150000"/>
              </a:lnSpc>
            </a:pPr>
            <a:r>
              <a:rPr lang="en-AU" sz="2000" b="1" dirty="0">
                <a:latin typeface="Times New Roman" panose="02020603050405020304" pitchFamily="18" charset="0"/>
                <a:ea typeface="Calibri" pitchFamily="34" charset="0"/>
                <a:cs typeface="Times New Roman" panose="02020603050405020304" pitchFamily="18" charset="0"/>
              </a:rPr>
              <a:t>For base load operation the chief requirements are </a:t>
            </a:r>
            <a:r>
              <a:rPr lang="en-AU" sz="2000" b="1" dirty="0" smtClean="0">
                <a:latin typeface="Times New Roman" panose="02020603050405020304" pitchFamily="18" charset="0"/>
                <a:ea typeface="Calibri" pitchFamily="34" charset="0"/>
                <a:cs typeface="Times New Roman" panose="02020603050405020304" pitchFamily="18" charset="0"/>
              </a:rPr>
              <a:t>:</a:t>
            </a:r>
            <a:endParaRPr lang="en-AU" sz="2000" b="1"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000" dirty="0">
                <a:latin typeface="Times New Roman" panose="02020603050405020304" pitchFamily="18" charset="0"/>
                <a:ea typeface="Calibri" pitchFamily="34" charset="0"/>
                <a:cs typeface="Times New Roman" panose="02020603050405020304" pitchFamily="18" charset="0"/>
              </a:rPr>
              <a:t>low specific operating </a:t>
            </a:r>
            <a:r>
              <a:rPr lang="en-AU" sz="2000" dirty="0" smtClean="0">
                <a:latin typeface="Times New Roman" panose="02020603050405020304" pitchFamily="18" charset="0"/>
                <a:ea typeface="Calibri" pitchFamily="34" charset="0"/>
                <a:cs typeface="Times New Roman" panose="02020603050405020304" pitchFamily="18" charset="0"/>
              </a:rPr>
              <a:t>cost, reduced  </a:t>
            </a:r>
            <a:r>
              <a:rPr lang="en-AU" sz="2000" dirty="0">
                <a:latin typeface="Times New Roman" panose="02020603050405020304" pitchFamily="18" charset="0"/>
                <a:ea typeface="Calibri" pitchFamily="34" charset="0"/>
                <a:cs typeface="Times New Roman" panose="02020603050405020304" pitchFamily="18" charset="0"/>
              </a:rPr>
              <a:t>cost/kWh </a:t>
            </a:r>
            <a:r>
              <a:rPr lang="en-AU" sz="2000" dirty="0" smtClean="0">
                <a:latin typeface="Times New Roman" panose="02020603050405020304" pitchFamily="18" charset="0"/>
                <a:ea typeface="Calibri" pitchFamily="34" charset="0"/>
                <a:cs typeface="Times New Roman" panose="02020603050405020304" pitchFamily="18" charset="0"/>
              </a:rPr>
              <a:t>supplied </a:t>
            </a:r>
            <a:endParaRPr lang="en-AU" sz="20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000" dirty="0" smtClean="0">
                <a:latin typeface="Times New Roman" panose="02020603050405020304" pitchFamily="18" charset="0"/>
                <a:ea typeface="Calibri" pitchFamily="34" charset="0"/>
                <a:cs typeface="Times New Roman" panose="02020603050405020304" pitchFamily="18" charset="0"/>
              </a:rPr>
              <a:t>Improved reliability/availability and reduced unavailability </a:t>
            </a:r>
            <a:endParaRPr lang="en-AU" sz="20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000" dirty="0">
                <a:latin typeface="Times New Roman" panose="02020603050405020304" pitchFamily="18" charset="0"/>
                <a:ea typeface="Calibri" pitchFamily="34" charset="0"/>
                <a:cs typeface="Times New Roman" panose="02020603050405020304" pitchFamily="18" charset="0"/>
              </a:rPr>
              <a:t>High </a:t>
            </a:r>
            <a:r>
              <a:rPr lang="en-AU" sz="2000" dirty="0" smtClean="0">
                <a:latin typeface="Times New Roman" panose="02020603050405020304" pitchFamily="18" charset="0"/>
                <a:ea typeface="Calibri" pitchFamily="34" charset="0"/>
                <a:cs typeface="Times New Roman" panose="02020603050405020304" pitchFamily="18" charset="0"/>
              </a:rPr>
              <a:t>investment/ capital cost</a:t>
            </a:r>
            <a:r>
              <a:rPr lang="en-AU" sz="2000" dirty="0">
                <a:latin typeface="Times New Roman" panose="02020603050405020304" pitchFamily="18" charset="0"/>
                <a:ea typeface="Calibri" pitchFamily="34" charset="0"/>
                <a:cs typeface="Times New Roman" panose="02020603050405020304" pitchFamily="18" charset="0"/>
              </a:rPr>
              <a:t>, since it can be spread over a large amount of energy, is normally acceptable</a:t>
            </a:r>
          </a:p>
          <a:p>
            <a:pPr marL="971550" lvl="1" indent="-514350" algn="just" eaLnBrk="0" hangingPunct="0">
              <a:lnSpc>
                <a:spcPct val="150000"/>
              </a:lnSpc>
              <a:buFont typeface="Wingdings" pitchFamily="2" charset="2"/>
              <a:buChar char="§"/>
            </a:pPr>
            <a:r>
              <a:rPr lang="en-AU" sz="2000" dirty="0">
                <a:latin typeface="Times New Roman" panose="02020603050405020304" pitchFamily="18" charset="0"/>
                <a:ea typeface="Calibri" pitchFamily="34" charset="0"/>
                <a:cs typeface="Times New Roman" panose="02020603050405020304" pitchFamily="18" charset="0"/>
              </a:rPr>
              <a:t>The ability to provide a rapidly changing output is not important</a:t>
            </a:r>
          </a:p>
        </p:txBody>
      </p:sp>
      <p:sp>
        <p:nvSpPr>
          <p:cNvPr id="6" name="Slide Number Placeholder 5"/>
          <p:cNvSpPr>
            <a:spLocks noGrp="1"/>
          </p:cNvSpPr>
          <p:nvPr>
            <p:ph type="sldNum" sz="quarter" idx="12"/>
          </p:nvPr>
        </p:nvSpPr>
        <p:spPr/>
        <p:txBody>
          <a:bodyPr/>
          <a:lstStyle/>
          <a:p>
            <a:fld id="{A48DA065-FA52-4A6B-AE36-1AE15AD4FD00}" type="slidenum">
              <a:rPr lang="en-US" smtClean="0"/>
              <a:pPr/>
              <a:t>12</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04800" y="762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5" name="Rectangle 6"/>
          <p:cNvSpPr>
            <a:spLocks noChangeArrowheads="1"/>
          </p:cNvSpPr>
          <p:nvPr/>
        </p:nvSpPr>
        <p:spPr bwMode="auto">
          <a:xfrm>
            <a:off x="381000" y="381001"/>
            <a:ext cx="8763000" cy="707886"/>
          </a:xfrm>
          <a:prstGeom prst="rect">
            <a:avLst/>
          </a:prstGeom>
          <a:noFill/>
          <a:ln w="9525">
            <a:noFill/>
            <a:miter lim="800000"/>
            <a:headEnd/>
            <a:tailEnd/>
          </a:ln>
        </p:spPr>
        <p:txBody>
          <a:bodyPr wrap="square">
            <a:spAutoFit/>
          </a:bodyPr>
          <a:lstStyle/>
          <a:p>
            <a:r>
              <a:rPr lang="en-AU" sz="2000" b="1" dirty="0">
                <a:latin typeface="Times New Roman" pitchFamily="18" charset="0"/>
                <a:ea typeface="Calibri" pitchFamily="34" charset="0"/>
                <a:cs typeface="Times New Roman" pitchFamily="18" charset="0"/>
              </a:rPr>
              <a:t>GSP                                                                                                     Cont.…</a:t>
            </a:r>
            <a:br>
              <a:rPr lang="en-AU" sz="2000" b="1" dirty="0">
                <a:latin typeface="Times New Roman" pitchFamily="18" charset="0"/>
                <a:ea typeface="Calibri" pitchFamily="34" charset="0"/>
                <a:cs typeface="Times New Roman" pitchFamily="18" charset="0"/>
              </a:rPr>
            </a:br>
            <a:endParaRPr lang="en-US" sz="2000" b="1" dirty="0">
              <a:latin typeface="Kokila" pitchFamily="34" charset="0"/>
            </a:endParaRPr>
          </a:p>
        </p:txBody>
      </p:sp>
      <p:sp>
        <p:nvSpPr>
          <p:cNvPr id="6" name="Rectangle 3"/>
          <p:cNvSpPr>
            <a:spLocks noChangeArrowheads="1"/>
          </p:cNvSpPr>
          <p:nvPr/>
        </p:nvSpPr>
        <p:spPr bwMode="auto">
          <a:xfrm>
            <a:off x="0" y="914400"/>
            <a:ext cx="9144000" cy="5262979"/>
          </a:xfrm>
          <a:prstGeom prst="rect">
            <a:avLst/>
          </a:prstGeom>
          <a:noFill/>
          <a:ln w="9525">
            <a:noFill/>
            <a:miter lim="800000"/>
            <a:headEnd/>
            <a:tailEnd/>
          </a:ln>
        </p:spPr>
        <p:txBody>
          <a:bodyPr wrap="square">
            <a:spAutoFit/>
          </a:bodyPr>
          <a:lstStyle/>
          <a:p>
            <a:pPr marL="342900" indent="-342900" algn="just">
              <a:lnSpc>
                <a:spcPct val="200000"/>
              </a:lnSpc>
              <a:buFont typeface="Arial" pitchFamily="34" charset="0"/>
              <a:buChar char="•"/>
            </a:pPr>
            <a:r>
              <a:rPr lang="en-AU" sz="2400" dirty="0">
                <a:latin typeface="Times New Roman" pitchFamily="18" charset="0"/>
                <a:cs typeface="Times New Roman" pitchFamily="18" charset="0"/>
              </a:rPr>
              <a:t>For maximum </a:t>
            </a:r>
            <a:r>
              <a:rPr lang="en-AU" sz="2400" dirty="0" smtClean="0">
                <a:latin typeface="Times New Roman" pitchFamily="18" charset="0"/>
                <a:cs typeface="Times New Roman" pitchFamily="18" charset="0"/>
              </a:rPr>
              <a:t>reliability </a:t>
            </a:r>
            <a:r>
              <a:rPr lang="en-AU" sz="2400" dirty="0">
                <a:latin typeface="Times New Roman" pitchFamily="18" charset="0"/>
                <a:cs typeface="Times New Roman" pitchFamily="18" charset="0"/>
              </a:rPr>
              <a:t>and </a:t>
            </a:r>
            <a:r>
              <a:rPr lang="en-AU" sz="2400" dirty="0" smtClean="0">
                <a:latin typeface="Times New Roman" pitchFamily="18" charset="0"/>
                <a:cs typeface="Times New Roman" pitchFamily="18" charset="0"/>
              </a:rPr>
              <a:t>economy,  </a:t>
            </a:r>
            <a:r>
              <a:rPr lang="en-AU" sz="2400" dirty="0">
                <a:latin typeface="Times New Roman" pitchFamily="18" charset="0"/>
                <a:cs typeface="Times New Roman" pitchFamily="18" charset="0"/>
              </a:rPr>
              <a:t>it </a:t>
            </a:r>
            <a:r>
              <a:rPr lang="en-AU" sz="2400" dirty="0" smtClean="0">
                <a:latin typeface="Times New Roman" pitchFamily="18" charset="0"/>
                <a:cs typeface="Times New Roman" pitchFamily="18" charset="0"/>
              </a:rPr>
              <a:t>is advisable to </a:t>
            </a:r>
            <a:r>
              <a:rPr lang="en-AU" sz="2400" dirty="0">
                <a:latin typeface="Times New Roman" pitchFamily="18" charset="0"/>
                <a:cs typeface="Times New Roman" pitchFamily="18" charset="0"/>
              </a:rPr>
              <a:t>have </a:t>
            </a:r>
            <a:r>
              <a:rPr lang="en-AU" sz="2400" dirty="0" smtClean="0">
                <a:latin typeface="Times New Roman" pitchFamily="18" charset="0"/>
                <a:cs typeface="Times New Roman" pitchFamily="18" charset="0"/>
              </a:rPr>
              <a:t>generation capacity should be  greater than demand</a:t>
            </a:r>
            <a:r>
              <a:rPr lang="en-AU" sz="2400" dirty="0">
                <a:latin typeface="Times New Roman" pitchFamily="18" charset="0"/>
                <a:cs typeface="Times New Roman" pitchFamily="18" charset="0"/>
              </a:rPr>
              <a:t>. </a:t>
            </a:r>
            <a:endParaRPr lang="en-AU" sz="2400" dirty="0" smtClean="0">
              <a:latin typeface="Times New Roman" pitchFamily="18" charset="0"/>
              <a:cs typeface="Times New Roman" pitchFamily="18" charset="0"/>
            </a:endParaRPr>
          </a:p>
          <a:p>
            <a:pPr marL="342900" indent="-342900" algn="just">
              <a:lnSpc>
                <a:spcPct val="200000"/>
              </a:lnSpc>
              <a:buFont typeface="Arial" pitchFamily="34" charset="0"/>
              <a:buChar char="•"/>
            </a:pPr>
            <a:r>
              <a:rPr lang="en-AU" sz="2400" dirty="0" smtClean="0">
                <a:latin typeface="Times New Roman" pitchFamily="18" charset="0"/>
                <a:cs typeface="Times New Roman" pitchFamily="18" charset="0"/>
              </a:rPr>
              <a:t>The </a:t>
            </a:r>
            <a:r>
              <a:rPr lang="en-AU" sz="2400" dirty="0">
                <a:latin typeface="Times New Roman" pitchFamily="18" charset="0"/>
                <a:cs typeface="Times New Roman" pitchFamily="18" charset="0"/>
              </a:rPr>
              <a:t>power system planner should take these factors into account when considering system requirements. </a:t>
            </a:r>
            <a:endParaRPr lang="en-AU" sz="2400" dirty="0" smtClean="0">
              <a:latin typeface="Times New Roman" pitchFamily="18" charset="0"/>
              <a:cs typeface="Times New Roman" pitchFamily="18" charset="0"/>
            </a:endParaRPr>
          </a:p>
          <a:p>
            <a:pPr marL="342900" indent="-342900" algn="just">
              <a:lnSpc>
                <a:spcPct val="200000"/>
              </a:lnSpc>
              <a:buFont typeface="Arial" pitchFamily="34" charset="0"/>
              <a:buChar char="•"/>
            </a:pPr>
            <a:r>
              <a:rPr lang="en-AU" sz="2400" dirty="0" smtClean="0">
                <a:latin typeface="Times New Roman" pitchFamily="18" charset="0"/>
                <a:cs typeface="Times New Roman" pitchFamily="18" charset="0"/>
              </a:rPr>
              <a:t>Finally, the plant planner should consider </a:t>
            </a:r>
            <a:r>
              <a:rPr lang="en-AU" sz="2400" b="1" dirty="0" smtClean="0">
                <a:latin typeface="Times New Roman" pitchFamily="18" charset="0"/>
                <a:cs typeface="Times New Roman" pitchFamily="18" charset="0"/>
              </a:rPr>
              <a:t>mixing</a:t>
            </a:r>
            <a:r>
              <a:rPr lang="en-AU" sz="2400" dirty="0" smtClean="0">
                <a:latin typeface="Times New Roman" pitchFamily="18" charset="0"/>
                <a:cs typeface="Times New Roman" pitchFamily="18" charset="0"/>
              </a:rPr>
              <a:t> different generation units/plants for enhanced reliability during the base, intermediate and peak load operation conditions </a:t>
            </a:r>
            <a:endParaRPr lang="en-AU" sz="2400" dirty="0">
              <a:latin typeface="Times New Roman" pitchFamily="18" charset="0"/>
              <a:cs typeface="Times New Roman" pitchFamily="18" charset="0"/>
            </a:endParaRPr>
          </a:p>
        </p:txBody>
      </p:sp>
      <p:sp>
        <p:nvSpPr>
          <p:cNvPr id="8" name="Slide Number Placeholder 7"/>
          <p:cNvSpPr>
            <a:spLocks noGrp="1"/>
          </p:cNvSpPr>
          <p:nvPr>
            <p:ph type="sldNum" sz="quarter" idx="12"/>
          </p:nvPr>
        </p:nvSpPr>
        <p:spPr/>
        <p:txBody>
          <a:bodyPr/>
          <a:lstStyle/>
          <a:p>
            <a:fld id="{A48DA065-FA52-4A6B-AE36-1AE15AD4FD00}" type="slidenum">
              <a:rPr lang="en-US" smtClean="0"/>
              <a:pPr/>
              <a:t>13</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1000" cy="411162"/>
          </a:xfrm>
        </p:spPr>
        <p:txBody>
          <a:bodyPr>
            <a:noAutofit/>
          </a:bodyPr>
          <a:lstStyle/>
          <a:p>
            <a:r>
              <a:rPr lang="en-AU" sz="2000" b="1" dirty="0">
                <a:latin typeface="Times New Roman" pitchFamily="18" charset="0"/>
                <a:ea typeface="Calibri" pitchFamily="34" charset="0"/>
                <a:cs typeface="Times New Roman" pitchFamily="18" charset="0"/>
              </a:rPr>
              <a:t>GSP                                                                                                     </a:t>
            </a:r>
            <a:r>
              <a:rPr lang="en-AU" sz="2000" b="1" dirty="0" smtClean="0">
                <a:latin typeface="Times New Roman" pitchFamily="18" charset="0"/>
                <a:ea typeface="Calibri" pitchFamily="34" charset="0"/>
                <a:cs typeface="Times New Roman" pitchFamily="18" charset="0"/>
              </a:rPr>
              <a:t>Cont.…</a:t>
            </a:r>
            <a:br>
              <a:rPr lang="en-AU" sz="2000" b="1" dirty="0" smtClean="0">
                <a:latin typeface="Times New Roman" pitchFamily="18" charset="0"/>
                <a:ea typeface="Calibri" pitchFamily="34" charset="0"/>
                <a:cs typeface="Times New Roman" pitchFamily="18" charset="0"/>
              </a:rPr>
            </a:br>
            <a:r>
              <a:rPr lang="en-US" sz="2000" b="1" dirty="0">
                <a:latin typeface="Kokila" pitchFamily="34" charset="0"/>
              </a:rPr>
              <a:t/>
            </a:r>
            <a:br>
              <a:rPr lang="en-US" sz="2000" b="1" dirty="0">
                <a:latin typeface="Kokila" pitchFamily="34" charset="0"/>
              </a:rPr>
            </a:br>
            <a:endParaRPr lang="en-US" sz="2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533400"/>
            <a:ext cx="9067800" cy="6188075"/>
          </a:xfrm>
        </p:spPr>
        <p:txBody>
          <a:bodyPr>
            <a:normAutofit/>
          </a:bodyPr>
          <a:lstStyle/>
          <a:p>
            <a:pPr marL="0" indent="0">
              <a:buNone/>
            </a:pPr>
            <a:r>
              <a:rPr lang="en-AU" sz="2000" b="1" dirty="0">
                <a:latin typeface="Times New Roman" pitchFamily="18" charset="0"/>
                <a:ea typeface="Calibri" pitchFamily="34" charset="0"/>
                <a:cs typeface="Times New Roman" pitchFamily="18" charset="0"/>
              </a:rPr>
              <a:t>2.1.3 Short Term-GSP </a:t>
            </a:r>
            <a:r>
              <a:rPr lang="en-AU" sz="2000" b="1" dirty="0" smtClean="0">
                <a:latin typeface="Times New Roman" pitchFamily="18" charset="0"/>
                <a:ea typeface="Calibri" pitchFamily="34" charset="0"/>
                <a:cs typeface="Times New Roman" pitchFamily="18" charset="0"/>
              </a:rPr>
              <a:t>(ST-GSP)[9]</a:t>
            </a:r>
          </a:p>
          <a:p>
            <a:pPr>
              <a:lnSpc>
                <a:spcPct val="150000"/>
              </a:lnSpc>
              <a:buFont typeface="Wingdings" pitchFamily="2" charset="2"/>
              <a:buChar char="§"/>
            </a:pPr>
            <a:r>
              <a:rPr lang="en-AU" sz="2400" dirty="0" smtClean="0">
                <a:latin typeface="Times New Roman" pitchFamily="18" charset="0"/>
                <a:ea typeface="Calibri" pitchFamily="34" charset="0"/>
                <a:cs typeface="Times New Roman" pitchFamily="18" charset="0"/>
              </a:rPr>
              <a:t>It doesn’t need construction of large power plants, and </a:t>
            </a:r>
            <a:r>
              <a:rPr lang="en-US" sz="2400" dirty="0" smtClean="0">
                <a:latin typeface="Times New Roman" panose="02020603050405020304" pitchFamily="18" charset="0"/>
                <a:cs typeface="Times New Roman" panose="02020603050405020304" pitchFamily="18" charset="0"/>
              </a:rPr>
              <a:t>needs the following basic points; </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Contingency analysis, modeling and operation of the network</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Time step: 1 </a:t>
            </a:r>
            <a:r>
              <a:rPr lang="en-US" sz="2400" dirty="0" smtClean="0">
                <a:latin typeface="Times New Roman" panose="02020603050405020304" pitchFamily="18" charset="0"/>
                <a:cs typeface="Times New Roman" panose="02020603050405020304" pitchFamily="18" charset="0"/>
              </a:rPr>
              <a:t>hour to 24 hours or some times greater</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i="1" dirty="0" smtClean="0">
                <a:latin typeface="Times New Roman" panose="02020603050405020304" pitchFamily="18" charset="0"/>
                <a:cs typeface="Times New Roman" panose="02020603050405020304" pitchFamily="18" charset="0"/>
              </a:rPr>
              <a:t>The </a:t>
            </a:r>
            <a:r>
              <a:rPr lang="en-US" sz="2400" i="1" dirty="0">
                <a:latin typeface="Times New Roman" panose="02020603050405020304" pitchFamily="18" charset="0"/>
                <a:cs typeface="Times New Roman" panose="02020603050405020304" pitchFamily="18" charset="0"/>
              </a:rPr>
              <a:t>general objective </a:t>
            </a:r>
            <a:r>
              <a:rPr lang="en-US" sz="2400" i="1" dirty="0" smtClean="0">
                <a:latin typeface="Times New Roman" panose="02020603050405020304" pitchFamily="18" charset="0"/>
                <a:cs typeface="Times New Roman" panose="02020603050405020304" pitchFamily="18" charset="0"/>
              </a:rPr>
              <a:t>of </a:t>
            </a:r>
            <a:r>
              <a:rPr lang="en-AU" sz="2400" i="1" dirty="0" smtClean="0">
                <a:latin typeface="Times New Roman" pitchFamily="18" charset="0"/>
                <a:ea typeface="Calibri" pitchFamily="34" charset="0"/>
                <a:cs typeface="Times New Roman" pitchFamily="18" charset="0"/>
              </a:rPr>
              <a:t>ST-GSP </a:t>
            </a:r>
            <a:r>
              <a:rPr lang="en-US" sz="2400" i="1" dirty="0" smtClean="0">
                <a:latin typeface="Times New Roman" panose="02020603050405020304" pitchFamily="18" charset="0"/>
                <a:cs typeface="Times New Roman" panose="02020603050405020304" pitchFamily="18" charset="0"/>
              </a:rPr>
              <a:t>is;</a:t>
            </a:r>
            <a:endParaRPr lang="en-US" sz="2400" i="1"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smtClean="0">
                <a:latin typeface="Times New Roman" panose="02020603050405020304" pitchFamily="18" charset="0"/>
                <a:cs typeface="Times New Roman" panose="02020603050405020304" pitchFamily="18" charset="0"/>
              </a:rPr>
              <a:t>Maximizing  </a:t>
            </a:r>
            <a:r>
              <a:rPr lang="en-US" sz="2400" i="1" dirty="0">
                <a:latin typeface="Times New Roman" panose="02020603050405020304" pitchFamily="18" charset="0"/>
                <a:cs typeface="Times New Roman" panose="02020603050405020304" pitchFamily="18" charset="0"/>
              </a:rPr>
              <a:t>profit = I</a:t>
            </a:r>
            <a:r>
              <a:rPr lang="en-US" sz="2400" i="1" dirty="0" smtClean="0">
                <a:latin typeface="Times New Roman" panose="02020603050405020304" pitchFamily="18" charset="0"/>
                <a:cs typeface="Times New Roman" panose="02020603050405020304" pitchFamily="18" charset="0"/>
              </a:rPr>
              <a:t>ncome </a:t>
            </a:r>
            <a:r>
              <a:rPr lang="en-US" sz="2400" i="1" dirty="0">
                <a:latin typeface="Times New Roman" panose="02020603050405020304" pitchFamily="18" charset="0"/>
                <a:cs typeface="Times New Roman" panose="02020603050405020304" pitchFamily="18" charset="0"/>
              </a:rPr>
              <a:t>– costs, </a:t>
            </a:r>
            <a:r>
              <a:rPr lang="en-US" sz="2400" dirty="0">
                <a:latin typeface="Times New Roman" panose="02020603050405020304" pitchFamily="18" charset="0"/>
                <a:cs typeface="Times New Roman" panose="02020603050405020304" pitchFamily="18" charset="0"/>
              </a:rPr>
              <a:t>subject to </a:t>
            </a:r>
            <a:r>
              <a:rPr lang="en-US" sz="2400" i="1" dirty="0">
                <a:latin typeface="Times New Roman" panose="02020603050405020304" pitchFamily="18" charset="0"/>
                <a:cs typeface="Times New Roman" panose="02020603050405020304" pitchFamily="18" charset="0"/>
              </a:rPr>
              <a:t>physical limitations</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contracts</a:t>
            </a:r>
            <a:r>
              <a:rPr lang="en-US" sz="2400" dirty="0">
                <a:latin typeface="Times New Roman" panose="02020603050405020304" pitchFamily="18" charset="0"/>
                <a:cs typeface="Times New Roman" panose="02020603050405020304" pitchFamily="18" charset="0"/>
              </a:rPr>
              <a:t>, </a:t>
            </a:r>
            <a:r>
              <a:rPr lang="en-US" sz="2400" i="1" dirty="0" smtClean="0">
                <a:latin typeface="Times New Roman" panose="02020603050405020304" pitchFamily="18" charset="0"/>
                <a:cs typeface="Times New Roman" panose="02020603050405020304" pitchFamily="18" charset="0"/>
              </a:rPr>
              <a:t>Different restrictions</a:t>
            </a:r>
            <a:endParaRPr lang="en-US" sz="2400" dirty="0">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cxnSp>
        <p:nvCxnSpPr>
          <p:cNvPr id="7" name="Straight Connector 6"/>
          <p:cNvCxnSpPr/>
          <p:nvPr/>
        </p:nvCxnSpPr>
        <p:spPr>
          <a:xfrm flipV="1">
            <a:off x="76200" y="304800"/>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383955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8839200" cy="609600"/>
          </a:xfrm>
        </p:spPr>
        <p:txBody>
          <a:bodyPr>
            <a:noAutofit/>
          </a:bodyPr>
          <a:lstStyle/>
          <a:p>
            <a:pPr algn="l"/>
            <a:r>
              <a:rPr lang="en-AU" sz="2400" b="1" dirty="0">
                <a:latin typeface="Times New Roman" pitchFamily="18" charset="0"/>
                <a:ea typeface="Calibri" pitchFamily="34" charset="0"/>
                <a:cs typeface="Times New Roman" pitchFamily="18" charset="0"/>
              </a:rPr>
              <a:t>GSP   </a:t>
            </a:r>
            <a:r>
              <a:rPr lang="en-AU" sz="2400" b="1" dirty="0" smtClean="0">
                <a:latin typeface="Times New Roman" pitchFamily="18" charset="0"/>
                <a:ea typeface="Calibri" pitchFamily="34" charset="0"/>
                <a:cs typeface="Times New Roman" pitchFamily="18" charset="0"/>
              </a:rPr>
              <a:t>                                                                                         Cont</a:t>
            </a:r>
            <a:r>
              <a:rPr lang="en-AU" sz="2400" b="1" dirty="0">
                <a:latin typeface="Times New Roman" pitchFamily="18" charset="0"/>
                <a:ea typeface="Calibri" pitchFamily="34" charset="0"/>
                <a:cs typeface="Times New Roman" pitchFamily="18" charset="0"/>
              </a:rPr>
              <a:t>.…</a:t>
            </a:r>
            <a:br>
              <a:rPr lang="en-AU" sz="2400" b="1" dirty="0">
                <a:latin typeface="Times New Roman" pitchFamily="18" charset="0"/>
                <a:ea typeface="Calibri" pitchFamily="34" charset="0"/>
                <a:cs typeface="Times New Roman" pitchFamily="18" charset="0"/>
              </a:rPr>
            </a:b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 y="533400"/>
            <a:ext cx="8991600" cy="6324600"/>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 </a:t>
            </a:r>
            <a:r>
              <a:rPr lang="en-AU" sz="2400" dirty="0" smtClean="0">
                <a:latin typeface="Times New Roman" pitchFamily="18" charset="0"/>
                <a:ea typeface="Calibri" pitchFamily="34" charset="0"/>
                <a:cs typeface="Times New Roman" pitchFamily="18" charset="0"/>
              </a:rPr>
              <a:t> </a:t>
            </a:r>
            <a:r>
              <a:rPr lang="en-AU" sz="2400" dirty="0">
                <a:latin typeface="Times New Roman" pitchFamily="18" charset="0"/>
                <a:ea typeface="Calibri" pitchFamily="34" charset="0"/>
                <a:cs typeface="Times New Roman" pitchFamily="18" charset="0"/>
              </a:rPr>
              <a:t>Short </a:t>
            </a:r>
            <a:r>
              <a:rPr lang="en-AU" sz="2400" dirty="0" smtClean="0">
                <a:latin typeface="Times New Roman" pitchFamily="18" charset="0"/>
                <a:ea typeface="Calibri" pitchFamily="34" charset="0"/>
                <a:cs typeface="Times New Roman" pitchFamily="18" charset="0"/>
              </a:rPr>
              <a:t>Term </a:t>
            </a:r>
            <a:r>
              <a:rPr lang="en-US" sz="2400" dirty="0" smtClean="0">
                <a:latin typeface="Times New Roman" panose="02020603050405020304" pitchFamily="18" charset="0"/>
                <a:cs typeface="Times New Roman" panose="02020603050405020304" pitchFamily="18" charset="0"/>
              </a:rPr>
              <a:t>Hydro-power Plant(HPP) planning</a:t>
            </a:r>
            <a:endParaRPr lang="en-US" sz="2400" dirty="0">
              <a:latin typeface="Times New Roman" panose="02020603050405020304" pitchFamily="18" charset="0"/>
              <a:cs typeface="Times New Roman" panose="02020603050405020304" pitchFamily="18" charset="0"/>
            </a:endParaRPr>
          </a:p>
          <a:p>
            <a:pPr algn="just">
              <a:lnSpc>
                <a:spcPct val="150000"/>
              </a:lnSpc>
            </a:pPr>
            <a:r>
              <a:rPr lang="en-US" sz="2400" dirty="0" smtClean="0">
                <a:latin typeface="Times New Roman" panose="02020603050405020304" pitchFamily="18" charset="0"/>
                <a:cs typeface="Times New Roman" panose="02020603050405020304" pitchFamily="18" charset="0"/>
              </a:rPr>
              <a:t>HPP, generates </a:t>
            </a:r>
            <a:r>
              <a:rPr lang="en-US" sz="2400" dirty="0">
                <a:latin typeface="Times New Roman" panose="02020603050405020304" pitchFamily="18" charset="0"/>
                <a:cs typeface="Times New Roman" panose="02020603050405020304" pitchFamily="18" charset="0"/>
              </a:rPr>
              <a:t>power using the difference in potential energy between </a:t>
            </a:r>
            <a:r>
              <a:rPr lang="en-US" sz="2400" dirty="0" smtClean="0">
                <a:latin typeface="Times New Roman" panose="02020603050405020304" pitchFamily="18" charset="0"/>
                <a:cs typeface="Times New Roman" panose="02020603050405020304" pitchFamily="18" charset="0"/>
              </a:rPr>
              <a:t>the upper </a:t>
            </a:r>
            <a:r>
              <a:rPr lang="en-US" sz="2400" dirty="0">
                <a:latin typeface="Times New Roman" panose="02020603050405020304" pitchFamily="18" charset="0"/>
                <a:cs typeface="Times New Roman" panose="02020603050405020304" pitchFamily="18" charset="0"/>
              </a:rPr>
              <a:t>and a lower water level to </a:t>
            </a: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turbine, which powers an electric generator.</a:t>
            </a:r>
          </a:p>
          <a:p>
            <a:pPr algn="just">
              <a:lnSpc>
                <a:spcPct val="150000"/>
              </a:lnSpc>
            </a:pP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Most </a:t>
            </a:r>
            <a:r>
              <a:rPr lang="en-US" sz="2400" dirty="0" smtClean="0">
                <a:latin typeface="Times New Roman" panose="02020603050405020304" pitchFamily="18" charset="0"/>
                <a:cs typeface="Times New Roman" panose="02020603050405020304" pitchFamily="18" charset="0"/>
              </a:rPr>
              <a:t>hydro-power </a:t>
            </a:r>
            <a:r>
              <a:rPr lang="en-US" sz="2400" dirty="0">
                <a:latin typeface="Times New Roman" panose="02020603050405020304" pitchFamily="18" charset="0"/>
                <a:cs typeface="Times New Roman" panose="02020603050405020304" pitchFamily="18" charset="0"/>
              </a:rPr>
              <a:t>plants have a </a:t>
            </a:r>
            <a:r>
              <a:rPr lang="en-US" sz="2400" dirty="0" smtClean="0">
                <a:latin typeface="Times New Roman" panose="02020603050405020304" pitchFamily="18" charset="0"/>
                <a:cs typeface="Times New Roman" panose="02020603050405020304" pitchFamily="18" charset="0"/>
              </a:rPr>
              <a:t>reservoir and very </a:t>
            </a:r>
            <a:r>
              <a:rPr lang="en-US" sz="2400" dirty="0">
                <a:latin typeface="Times New Roman" panose="02020603050405020304" pitchFamily="18" charset="0"/>
                <a:cs typeface="Times New Roman" panose="02020603050405020304" pitchFamily="18" charset="0"/>
              </a:rPr>
              <a:t>flexible. (Large changes can be performed within minutes!)</a:t>
            </a:r>
          </a:p>
          <a:p>
            <a:pPr algn="just">
              <a:lnSpc>
                <a:spcPct val="150000"/>
              </a:lnSpc>
            </a:pP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However, there is a hydrological coupling between power plants in the same river </a:t>
            </a:r>
            <a:r>
              <a:rPr lang="en-US" sz="2400" dirty="0" smtClean="0">
                <a:latin typeface="Times New Roman" panose="02020603050405020304" pitchFamily="18" charset="0"/>
                <a:cs typeface="Times New Roman" panose="02020603050405020304" pitchFamily="18" charset="0"/>
              </a:rPr>
              <a:t>system</a:t>
            </a:r>
            <a:endParaRPr lang="en-US" sz="2400" dirty="0">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cxnSp>
        <p:nvCxnSpPr>
          <p:cNvPr id="7" name="Straight Connector 6"/>
          <p:cNvCxnSpPr/>
          <p:nvPr/>
        </p:nvCxnSpPr>
        <p:spPr>
          <a:xfrm flipV="1">
            <a:off x="76200" y="304800"/>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251475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79" y="304800"/>
            <a:ext cx="8694821" cy="533400"/>
          </a:xfrm>
        </p:spPr>
        <p:txBody>
          <a:bodyPr>
            <a:noAutofit/>
          </a:bodyPr>
          <a:lstStyle/>
          <a:p>
            <a:r>
              <a:rPr lang="en-AU" sz="2400" b="1" dirty="0">
                <a:latin typeface="Times New Roman" pitchFamily="18" charset="0"/>
                <a:ea typeface="Calibri" pitchFamily="34" charset="0"/>
                <a:cs typeface="Times New Roman" pitchFamily="18" charset="0"/>
              </a:rPr>
              <a:t>GSP    </a:t>
            </a:r>
            <a:r>
              <a:rPr lang="en-AU" sz="2400" b="1" dirty="0" smtClean="0">
                <a:latin typeface="Times New Roman" pitchFamily="18" charset="0"/>
                <a:ea typeface="Calibri" pitchFamily="34" charset="0"/>
                <a:cs typeface="Times New Roman" pitchFamily="18" charset="0"/>
              </a:rPr>
              <a:t>                                                                                      </a:t>
            </a:r>
            <a:r>
              <a:rPr lang="en-AU" sz="2400" b="1" dirty="0">
                <a:latin typeface="Times New Roman" pitchFamily="18" charset="0"/>
                <a:ea typeface="Calibri" pitchFamily="34" charset="0"/>
                <a:cs typeface="Times New Roman" pitchFamily="18" charset="0"/>
              </a:rPr>
              <a:t>Cont.…</a:t>
            </a:r>
            <a:br>
              <a:rPr lang="en-AU" sz="2400" b="1" dirty="0">
                <a:latin typeface="Times New Roman" pitchFamily="18" charset="0"/>
                <a:ea typeface="Calibri" pitchFamily="34" charset="0"/>
                <a:cs typeface="Times New Roman" pitchFamily="18" charset="0"/>
              </a:rPr>
            </a:b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 y="762000"/>
            <a:ext cx="9067800" cy="6019799"/>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Optimization </a:t>
            </a:r>
            <a:r>
              <a:rPr lang="en-US" sz="2400" b="1" dirty="0" smtClean="0">
                <a:latin typeface="Times New Roman" panose="02020603050405020304" pitchFamily="18" charset="0"/>
                <a:cs typeface="Times New Roman" panose="02020603050405020304" pitchFamily="18" charset="0"/>
              </a:rPr>
              <a:t>variables of HPP</a:t>
            </a:r>
            <a:endParaRPr lang="en-US" sz="2400" dirty="0" smtClean="0">
              <a:latin typeface="Times New Roman" panose="02020603050405020304" pitchFamily="18" charset="0"/>
              <a:cs typeface="Times New Roman" panose="02020603050405020304" pitchFamily="18" charset="0"/>
            </a:endParaRPr>
          </a:p>
          <a:p>
            <a:pPr algn="just">
              <a:lnSpc>
                <a:spcPct val="150000"/>
              </a:lnSpc>
            </a:pPr>
            <a:r>
              <a:rPr lang="en-US" sz="2400" dirty="0" smtClean="0">
                <a:latin typeface="Times New Roman" panose="02020603050405020304" pitchFamily="18" charset="0"/>
                <a:cs typeface="Times New Roman" panose="02020603050405020304" pitchFamily="18" charset="0"/>
              </a:rPr>
              <a:t>The </a:t>
            </a:r>
            <a:r>
              <a:rPr lang="en-US" sz="2400" dirty="0">
                <a:solidFill>
                  <a:srgbClr val="FF0000"/>
                </a:solidFill>
                <a:latin typeface="Times New Roman" panose="02020603050405020304" pitchFamily="18" charset="0"/>
                <a:cs typeface="Times New Roman" panose="02020603050405020304" pitchFamily="18" charset="0"/>
              </a:rPr>
              <a:t>discharge</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Q</a:t>
            </a:r>
            <a:r>
              <a:rPr lang="en-US" sz="2400" dirty="0">
                <a:latin typeface="Times New Roman" panose="02020603050405020304" pitchFamily="18" charset="0"/>
                <a:cs typeface="Times New Roman" panose="02020603050405020304" pitchFamily="18" charset="0"/>
              </a:rPr>
              <a:t>, is water that is released through the turbines (and thus used for electricity generation).</a:t>
            </a:r>
          </a:p>
          <a:p>
            <a:pPr algn="just">
              <a:lnSpc>
                <a:spcPct val="150000"/>
              </a:lnSpc>
            </a:pPr>
            <a:r>
              <a:rPr lang="en-US" sz="2400" dirty="0">
                <a:latin typeface="Times New Roman" panose="02020603050405020304" pitchFamily="18" charset="0"/>
                <a:cs typeface="Times New Roman" panose="02020603050405020304" pitchFamily="18" charset="0"/>
              </a:rPr>
              <a:t>The </a:t>
            </a:r>
            <a:r>
              <a:rPr lang="en-US" sz="2400" dirty="0">
                <a:solidFill>
                  <a:srgbClr val="FF0000"/>
                </a:solidFill>
                <a:latin typeface="Times New Roman" panose="02020603050405020304" pitchFamily="18" charset="0"/>
                <a:cs typeface="Times New Roman" panose="02020603050405020304" pitchFamily="18" charset="0"/>
              </a:rPr>
              <a:t>spillage</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S</a:t>
            </a:r>
            <a:r>
              <a:rPr lang="en-US" sz="2400" dirty="0">
                <a:latin typeface="Times New Roman" panose="02020603050405020304" pitchFamily="18" charset="0"/>
                <a:cs typeface="Times New Roman" panose="02020603050405020304" pitchFamily="18" charset="0"/>
              </a:rPr>
              <a:t>, is water that is released through spillways to avoid overflowing the dam.</a:t>
            </a:r>
          </a:p>
          <a:p>
            <a:pPr algn="just">
              <a:lnSpc>
                <a:spcPct val="150000"/>
              </a:lnSpc>
            </a:pPr>
            <a:r>
              <a:rPr lang="en-US" sz="2400" dirty="0">
                <a:latin typeface="Times New Roman" panose="02020603050405020304" pitchFamily="18" charset="0"/>
                <a:cs typeface="Times New Roman" panose="02020603050405020304" pitchFamily="18" charset="0"/>
              </a:rPr>
              <a:t>The </a:t>
            </a:r>
            <a:r>
              <a:rPr lang="en-US" sz="2400" dirty="0">
                <a:solidFill>
                  <a:srgbClr val="FF0000"/>
                </a:solidFill>
                <a:latin typeface="Times New Roman" panose="02020603050405020304" pitchFamily="18" charset="0"/>
                <a:cs typeface="Times New Roman" panose="02020603050405020304" pitchFamily="18" charset="0"/>
              </a:rPr>
              <a:t>reservoir</a:t>
            </a:r>
            <a:r>
              <a:rPr lang="en-US" sz="2400" dirty="0">
                <a:latin typeface="Times New Roman" panose="02020603050405020304" pitchFamily="18" charset="0"/>
                <a:cs typeface="Times New Roman" panose="02020603050405020304" pitchFamily="18" charset="0"/>
              </a:rPr>
              <a:t> content, </a:t>
            </a:r>
            <a:r>
              <a:rPr lang="en-US" sz="2400" i="1" dirty="0">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 is the amount of water that is stored in the reservoir.</a:t>
            </a:r>
          </a:p>
          <a:p>
            <a:pPr algn="just">
              <a:lnSpc>
                <a:spcPct val="150000"/>
              </a:lnSpc>
            </a:pPr>
            <a:r>
              <a:rPr lang="en-US" sz="2400" dirty="0">
                <a:latin typeface="Times New Roman" panose="02020603050405020304" pitchFamily="18" charset="0"/>
                <a:cs typeface="Times New Roman" panose="02020603050405020304" pitchFamily="18" charset="0"/>
              </a:rPr>
              <a:t>All these quantities </a:t>
            </a:r>
            <a:r>
              <a:rPr lang="en-US" sz="2400" dirty="0">
                <a:solidFill>
                  <a:srgbClr val="FF0000"/>
                </a:solidFill>
                <a:latin typeface="Times New Roman" panose="02020603050405020304" pitchFamily="18" charset="0"/>
                <a:cs typeface="Times New Roman" panose="02020603050405020304" pitchFamily="18" charset="0"/>
              </a:rPr>
              <a:t>are measured in hour </a:t>
            </a:r>
            <a:r>
              <a:rPr lang="en-US" sz="2400" dirty="0" smtClean="0">
                <a:solidFill>
                  <a:srgbClr val="FF0000"/>
                </a:solidFill>
                <a:latin typeface="Times New Roman" panose="02020603050405020304" pitchFamily="18" charset="0"/>
                <a:cs typeface="Times New Roman" panose="02020603050405020304" pitchFamily="18" charset="0"/>
              </a:rPr>
              <a:t>equivalents</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which is defined as 1 </a:t>
            </a:r>
            <a:r>
              <a:rPr lang="en-US" sz="2400" dirty="0" smtClean="0">
                <a:latin typeface="Times New Roman" panose="02020603050405020304" pitchFamily="18" charset="0"/>
                <a:cs typeface="Times New Roman" panose="02020603050405020304" pitchFamily="18" charset="0"/>
              </a:rPr>
              <a:t>m</a:t>
            </a:r>
            <a:r>
              <a:rPr lang="en-US" sz="2400" baseline="30000" dirty="0" smtClean="0">
                <a:latin typeface="Times New Roman" panose="02020603050405020304" pitchFamily="18" charset="0"/>
                <a:cs typeface="Times New Roman" panose="02020603050405020304" pitchFamily="18" charset="0"/>
              </a:rPr>
              <a:t>3</a:t>
            </a:r>
            <a:r>
              <a:rPr lang="en-US" sz="2400" dirty="0" smtClean="0">
                <a:latin typeface="Times New Roman" panose="02020603050405020304" pitchFamily="18" charset="0"/>
                <a:cs typeface="Times New Roman" panose="02020603050405020304" pitchFamily="18" charset="0"/>
              </a:rPr>
              <a:t>/s </a:t>
            </a:r>
            <a:r>
              <a:rPr lang="en-US" sz="2400" dirty="0">
                <a:latin typeface="Times New Roman" panose="02020603050405020304" pitchFamily="18" charset="0"/>
                <a:cs typeface="Times New Roman" panose="02020603050405020304" pitchFamily="18" charset="0"/>
              </a:rPr>
              <a:t>released during </a:t>
            </a:r>
            <a:r>
              <a:rPr lang="en-US" sz="2400" dirty="0" smtClean="0">
                <a:latin typeface="Times New Roman" panose="02020603050405020304" pitchFamily="18" charset="0"/>
                <a:cs typeface="Times New Roman" panose="02020603050405020304" pitchFamily="18" charset="0"/>
              </a:rPr>
              <a:t>an hour.</a:t>
            </a:r>
            <a:endParaRPr lang="en-US" sz="2400" dirty="0">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A48DA065-FA52-4A6B-AE36-1AE15AD4FD00}" type="slidenum">
              <a:rPr lang="en-US" smtClean="0"/>
              <a:pPr/>
              <a:t>16</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cxnSp>
        <p:nvCxnSpPr>
          <p:cNvPr id="7" name="Straight Connector 6"/>
          <p:cNvCxnSpPr/>
          <p:nvPr/>
        </p:nvCxnSpPr>
        <p:spPr>
          <a:xfrm flipV="1">
            <a:off x="0" y="533400"/>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058045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48DA065-FA52-4A6B-AE36-1AE15AD4FD00}" type="slidenum">
              <a:rPr lang="en-US" smtClean="0"/>
              <a:pPr/>
              <a:t>17</a:t>
            </a:fld>
            <a:endParaRPr lang="en-US"/>
          </a:p>
        </p:txBody>
      </p:sp>
      <p:sp>
        <p:nvSpPr>
          <p:cNvPr id="4" name="Rectangle 3"/>
          <p:cNvSpPr/>
          <p:nvPr/>
        </p:nvSpPr>
        <p:spPr>
          <a:xfrm>
            <a:off x="0" y="76200"/>
            <a:ext cx="9144000" cy="6186309"/>
          </a:xfrm>
          <a:prstGeom prst="rect">
            <a:avLst/>
          </a:prstGeom>
        </p:spPr>
        <p:txBody>
          <a:bodyPr wrap="square">
            <a:spAutoFit/>
          </a:bodyPr>
          <a:lstStyle/>
          <a:p>
            <a:pPr algn="just">
              <a:lnSpc>
                <a:spcPct val="150000"/>
              </a:lnSpc>
            </a:pPr>
            <a:r>
              <a:rPr lang="en-AU" sz="2400" b="1" dirty="0">
                <a:latin typeface="Times New Roman" pitchFamily="18" charset="0"/>
                <a:ea typeface="Calibri" pitchFamily="34" charset="0"/>
                <a:cs typeface="Times New Roman" pitchFamily="18" charset="0"/>
              </a:rPr>
              <a:t>GSP                                                                                          Cont</a:t>
            </a:r>
            <a:r>
              <a:rPr lang="en-AU" sz="2400" b="1" dirty="0" smtClean="0">
                <a:latin typeface="Times New Roman" pitchFamily="18" charset="0"/>
                <a:ea typeface="Calibri" pitchFamily="34" charset="0"/>
                <a:cs typeface="Times New Roman" pitchFamily="18" charset="0"/>
              </a:rPr>
              <a:t>.…</a:t>
            </a:r>
            <a:endParaRPr lang="en-US" sz="2400" dirty="0" smtClean="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objective of </a:t>
            </a:r>
            <a:r>
              <a:rPr lang="en-US" sz="2400" dirty="0" smtClean="0">
                <a:latin typeface="Times New Roman" panose="02020603050405020304" pitchFamily="18" charset="0"/>
                <a:cs typeface="Times New Roman" panose="02020603050405020304" pitchFamily="18" charset="0"/>
              </a:rPr>
              <a:t>short-Term </a:t>
            </a:r>
            <a:r>
              <a:rPr lang="en-US" sz="2400" dirty="0">
                <a:latin typeface="Times New Roman" panose="02020603050405020304" pitchFamily="18" charset="0"/>
                <a:cs typeface="Times New Roman" panose="02020603050405020304" pitchFamily="18" charset="0"/>
              </a:rPr>
              <a:t>hydro power </a:t>
            </a:r>
            <a:r>
              <a:rPr lang="en-US" sz="2400" dirty="0" smtClean="0">
                <a:latin typeface="Times New Roman" panose="02020603050405020304" pitchFamily="18" charset="0"/>
                <a:cs typeface="Times New Roman" panose="02020603050405020304" pitchFamily="18" charset="0"/>
              </a:rPr>
              <a:t>plant planning </a:t>
            </a:r>
            <a:r>
              <a:rPr lang="en-US" sz="2400" dirty="0">
                <a:latin typeface="Times New Roman" panose="02020603050405020304" pitchFamily="18" charset="0"/>
                <a:cs typeface="Times New Roman" panose="02020603050405020304" pitchFamily="18" charset="0"/>
              </a:rPr>
              <a:t>problems are;</a:t>
            </a:r>
          </a:p>
          <a:p>
            <a:pPr marL="342900" indent="-342900">
              <a:lnSpc>
                <a:spcPct val="150000"/>
              </a:lnSpc>
              <a:buFont typeface="Wingdings" pitchFamily="2" charset="2"/>
              <a:buChar char="§"/>
            </a:pPr>
            <a:r>
              <a:rPr lang="en-US" sz="2400" i="1" dirty="0" smtClean="0">
                <a:latin typeface="Times New Roman" panose="02020603050405020304" pitchFamily="18" charset="0"/>
                <a:cs typeface="Times New Roman" panose="02020603050405020304" pitchFamily="18" charset="0"/>
              </a:rPr>
              <a:t>Max.  </a:t>
            </a:r>
            <a:r>
              <a:rPr lang="en-US" sz="2400" i="1" dirty="0">
                <a:latin typeface="Times New Roman" panose="02020603050405020304" pitchFamily="18" charset="0"/>
                <a:cs typeface="Times New Roman" panose="02020603050405020304" pitchFamily="18" charset="0"/>
              </a:rPr>
              <a:t>value of </a:t>
            </a:r>
            <a:r>
              <a:rPr lang="en-US" sz="2400" i="1" dirty="0" smtClean="0">
                <a:latin typeface="Times New Roman" panose="02020603050405020304" pitchFamily="18" charset="0"/>
                <a:cs typeface="Times New Roman" panose="02020603050405020304" pitchFamily="18" charset="0"/>
              </a:rPr>
              <a:t>Sold </a:t>
            </a:r>
            <a:r>
              <a:rPr lang="en-US" sz="2400" i="1" dirty="0">
                <a:latin typeface="Times New Roman" panose="02020603050405020304" pitchFamily="18" charset="0"/>
                <a:cs typeface="Times New Roman" panose="02020603050405020304" pitchFamily="18" charset="0"/>
              </a:rPr>
              <a:t>electricity </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value of stored water</a:t>
            </a:r>
          </a:p>
          <a:p>
            <a:pPr>
              <a:lnSpc>
                <a:spcPct val="150000"/>
              </a:lnSpc>
            </a:pPr>
            <a:r>
              <a:rPr lang="en-US" sz="2400" dirty="0" smtClean="0">
                <a:latin typeface="Times New Roman" panose="02020603050405020304" pitchFamily="18" charset="0"/>
                <a:cs typeface="Times New Roman" panose="02020603050405020304" pitchFamily="18" charset="0"/>
              </a:rPr>
              <a:t>Subject to  </a:t>
            </a:r>
            <a:r>
              <a:rPr lang="en-US" sz="2400" dirty="0">
                <a:latin typeface="Times New Roman" panose="02020603050405020304" pitchFamily="18" charset="0"/>
                <a:cs typeface="Times New Roman" panose="02020603050405020304" pitchFamily="18" charset="0"/>
              </a:rPr>
              <a:t>hydrological coupling, limitations in </a:t>
            </a:r>
            <a:r>
              <a:rPr lang="en-US" sz="2400" dirty="0" smtClean="0">
                <a:latin typeface="Times New Roman" panose="02020603050405020304" pitchFamily="18" charset="0"/>
                <a:cs typeface="Times New Roman" panose="02020603050405020304" pitchFamily="18" charset="0"/>
              </a:rPr>
              <a:t>generation &amp; reservoirs</a:t>
            </a:r>
            <a:r>
              <a:rPr lang="en-US" sz="2400" dirty="0">
                <a:latin typeface="Times New Roman" panose="02020603050405020304" pitchFamily="18" charset="0"/>
                <a:cs typeface="Times New Roman" panose="02020603050405020304" pitchFamily="18" charset="0"/>
              </a:rPr>
              <a:t>, discharge and </a:t>
            </a:r>
            <a:r>
              <a:rPr lang="en-US" sz="2400" dirty="0" smtClean="0">
                <a:latin typeface="Times New Roman" panose="02020603050405020304" pitchFamily="18" charset="0"/>
                <a:cs typeface="Times New Roman" panose="02020603050405020304" pitchFamily="18" charset="0"/>
              </a:rPr>
              <a:t>Spillage.</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b="1" dirty="0" smtClean="0">
                <a:latin typeface="Times New Roman" panose="02020603050405020304" pitchFamily="18" charset="0"/>
                <a:cs typeface="Times New Roman" panose="02020603050405020304" pitchFamily="18" charset="0"/>
              </a:rPr>
              <a:t>The objective of ST-HPP is achieved by </a:t>
            </a:r>
            <a:endParaRPr lang="en-US" sz="2400" b="1"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Modeling, scheduling and rescheduling  </a:t>
            </a:r>
            <a:r>
              <a:rPr lang="en-US" sz="2400" dirty="0">
                <a:latin typeface="Times New Roman" panose="02020603050405020304" pitchFamily="18" charset="0"/>
                <a:cs typeface="Times New Roman" panose="02020603050405020304" pitchFamily="18" charset="0"/>
              </a:rPr>
              <a:t>of </a:t>
            </a:r>
            <a:r>
              <a:rPr lang="en-US" sz="2400" dirty="0" smtClean="0">
                <a:latin typeface="Times New Roman" panose="02020603050405020304" pitchFamily="18" charset="0"/>
                <a:cs typeface="Times New Roman" panose="02020603050405020304" pitchFamily="18" charset="0"/>
              </a:rPr>
              <a:t>the generation based on the demand  (Existing and New if needed)</a:t>
            </a:r>
            <a:endParaRPr lang="en-US" sz="2400" dirty="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Modeling and optimizing electricity generation pricing. Generation is as a function of:</a:t>
            </a:r>
          </a:p>
          <a:p>
            <a:pPr>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US" smtClean="0"/>
              <a:t>Presenter: Dr.Teshome Goa</a:t>
            </a:r>
            <a:endParaRPr lang="en-US"/>
          </a:p>
        </p:txBody>
      </p:sp>
      <p:cxnSp>
        <p:nvCxnSpPr>
          <p:cNvPr id="6" name="Straight Connector 5"/>
          <p:cNvCxnSpPr/>
          <p:nvPr/>
        </p:nvCxnSpPr>
        <p:spPr>
          <a:xfrm flipV="1">
            <a:off x="0" y="5334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572880699"/>
              </p:ext>
            </p:extLst>
          </p:nvPr>
        </p:nvGraphicFramePr>
        <p:xfrm>
          <a:off x="4572000" y="5791200"/>
          <a:ext cx="2532185" cy="381000"/>
        </p:xfrm>
        <a:graphic>
          <a:graphicData uri="http://schemas.openxmlformats.org/presentationml/2006/ole">
            <mc:AlternateContent xmlns:mc="http://schemas.openxmlformats.org/markup-compatibility/2006">
              <mc:Choice xmlns:v="urn:schemas-microsoft-com:vml" Requires="v">
                <p:oleObj spid="_x0000_s8286" name="Equation" r:id="rId3" imgW="1371600" imgH="203200" progId="Equation.3">
                  <p:embed/>
                </p:oleObj>
              </mc:Choice>
              <mc:Fallback>
                <p:oleObj name="Equation" r:id="rId3" imgW="1371600" imgH="203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5791200"/>
                        <a:ext cx="2532185" cy="381000"/>
                      </a:xfrm>
                      <a:prstGeom prst="rect">
                        <a:avLst/>
                      </a:prstGeom>
                      <a:noFill/>
                    </p:spPr>
                  </p:pic>
                </p:oleObj>
              </mc:Fallback>
            </mc:AlternateContent>
          </a:graphicData>
        </a:graphic>
      </p:graphicFrame>
    </p:spTree>
    <p:extLst>
      <p:ext uri="{BB962C8B-B14F-4D97-AF65-F5344CB8AC3E}">
        <p14:creationId xmlns:p14="http://schemas.microsoft.com/office/powerpoint/2010/main" val="29605739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8915400" cy="609600"/>
          </a:xfrm>
        </p:spPr>
        <p:txBody>
          <a:bodyPr>
            <a:noAutofit/>
          </a:bodyPr>
          <a:lstStyle/>
          <a:p>
            <a:r>
              <a:rPr lang="en-AU" sz="2400" b="1" dirty="0">
                <a:latin typeface="Times New Roman" pitchFamily="18" charset="0"/>
                <a:ea typeface="Calibri" pitchFamily="34" charset="0"/>
                <a:cs typeface="Times New Roman" pitchFamily="18" charset="0"/>
              </a:rPr>
              <a:t>GSP  </a:t>
            </a:r>
            <a:r>
              <a:rPr lang="en-AU" sz="2400" b="1" dirty="0" smtClean="0">
                <a:latin typeface="Times New Roman" pitchFamily="18" charset="0"/>
                <a:ea typeface="Calibri" pitchFamily="34" charset="0"/>
                <a:cs typeface="Times New Roman" pitchFamily="18" charset="0"/>
              </a:rPr>
              <a:t>                                                                           Cont</a:t>
            </a:r>
            <a:r>
              <a:rPr lang="en-AU" sz="2400" b="1" dirty="0">
                <a:latin typeface="Times New Roman" pitchFamily="18" charset="0"/>
                <a:ea typeface="Calibri" pitchFamily="34" charset="0"/>
                <a:cs typeface="Times New Roman" pitchFamily="18" charset="0"/>
              </a:rPr>
              <a:t>.…</a:t>
            </a:r>
            <a:r>
              <a:rPr lang="en-US" sz="2400" dirty="0">
                <a:solidFill>
                  <a:srgbClr val="FF0000"/>
                </a:solidFill>
                <a:latin typeface="Times New Roman" panose="02020603050405020304" pitchFamily="18" charset="0"/>
                <a:cs typeface="Times New Roman" panose="02020603050405020304" pitchFamily="18" charset="0"/>
              </a:rPr>
              <a:t/>
            </a:r>
            <a:br>
              <a:rPr lang="en-US" sz="2400" dirty="0">
                <a:solidFill>
                  <a:srgbClr val="FF0000"/>
                </a:solidFill>
                <a:latin typeface="Times New Roman" panose="02020603050405020304" pitchFamily="18" charset="0"/>
                <a:cs typeface="Times New Roman" panose="02020603050405020304" pitchFamily="18" charset="0"/>
              </a:rPr>
            </a:br>
            <a:endParaRPr lang="en-US" sz="2400" dirty="0"/>
          </a:p>
        </p:txBody>
      </p:sp>
      <p:sp>
        <p:nvSpPr>
          <p:cNvPr id="3" name="Content Placeholder 2"/>
          <p:cNvSpPr>
            <a:spLocks noGrp="1"/>
          </p:cNvSpPr>
          <p:nvPr>
            <p:ph idx="1"/>
          </p:nvPr>
        </p:nvSpPr>
        <p:spPr>
          <a:xfrm>
            <a:off x="76200" y="609600"/>
            <a:ext cx="9067800" cy="6172200"/>
          </a:xfrm>
        </p:spPr>
        <p:txBody>
          <a:bodyPr/>
          <a:lstStyle/>
          <a:p>
            <a:pPr marL="0" indent="0">
              <a:buNone/>
            </a:pPr>
            <a:r>
              <a:rPr lang="en-US" sz="2400" b="1" dirty="0" smtClean="0">
                <a:latin typeface="Times New Roman" pitchFamily="18" charset="0"/>
                <a:cs typeface="Times New Roman" pitchFamily="18" charset="0"/>
              </a:rPr>
              <a:t>Maximizing Value </a:t>
            </a:r>
            <a:r>
              <a:rPr lang="en-US" sz="2400" b="1" dirty="0">
                <a:latin typeface="Times New Roman" pitchFamily="18" charset="0"/>
                <a:cs typeface="Times New Roman" pitchFamily="18" charset="0"/>
              </a:rPr>
              <a:t>of sold </a:t>
            </a:r>
            <a:r>
              <a:rPr lang="en-US" sz="2400" b="1" dirty="0" smtClean="0">
                <a:latin typeface="Times New Roman" pitchFamily="18" charset="0"/>
                <a:cs typeface="Times New Roman" pitchFamily="18" charset="0"/>
              </a:rPr>
              <a:t>electricity(</a:t>
            </a:r>
            <a:r>
              <a:rPr lang="en-US" sz="2400" b="1" dirty="0" err="1" smtClean="0">
                <a:latin typeface="Times New Roman" pitchFamily="18" charset="0"/>
                <a:cs typeface="Times New Roman" pitchFamily="18" charset="0"/>
              </a:rPr>
              <a:t>Vse</a:t>
            </a:r>
            <a:r>
              <a:rPr lang="en-US" sz="2400" b="1"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algn="just"/>
            <a:r>
              <a:rPr lang="en-US" sz="2400" dirty="0" smtClean="0">
                <a:latin typeface="Times New Roman" panose="02020603050405020304" pitchFamily="18" charset="0"/>
                <a:cs typeface="Times New Roman" panose="02020603050405020304" pitchFamily="18" charset="0"/>
              </a:rPr>
              <a:t>It’s simply defined as  the product of  </a:t>
            </a:r>
            <a:r>
              <a:rPr lang="en-US" sz="2400" dirty="0">
                <a:latin typeface="Times New Roman" panose="02020603050405020304" pitchFamily="18" charset="0"/>
                <a:cs typeface="Times New Roman" panose="02020603050405020304" pitchFamily="18" charset="0"/>
              </a:rPr>
              <a:t>electricity generation per hour </a:t>
            </a:r>
            <a:r>
              <a:rPr lang="en-US" sz="2400" dirty="0" smtClean="0">
                <a:latin typeface="Times New Roman" panose="02020603050405020304" pitchFamily="18" charset="0"/>
                <a:cs typeface="Times New Roman" panose="02020603050405020304" pitchFamily="18" charset="0"/>
              </a:rPr>
              <a:t>and its hourly price (</a:t>
            </a:r>
            <a:r>
              <a:rPr lang="en-US" sz="2400" dirty="0" err="1" smtClean="0">
                <a:latin typeface="Times New Roman" panose="02020603050405020304" pitchFamily="18" charset="0"/>
                <a:cs typeface="Times New Roman" panose="02020603050405020304" pitchFamily="18" charset="0"/>
              </a:rPr>
              <a:t>h</a:t>
            </a:r>
            <a:r>
              <a:rPr lang="en-US" sz="2400" baseline="-25000" dirty="0" err="1" smtClean="0">
                <a:latin typeface="Times New Roman" panose="02020603050405020304" pitchFamily="18" charset="0"/>
                <a:cs typeface="Times New Roman" panose="02020603050405020304" pitchFamily="18" charset="0"/>
              </a:rPr>
              <a:t>pr</a:t>
            </a:r>
            <a:r>
              <a:rPr lang="en-US" sz="2400" dirty="0" smtClean="0">
                <a:latin typeface="Times New Roman" panose="02020603050405020304" pitchFamily="18" charset="0"/>
                <a:cs typeface="Times New Roman" panose="02020603050405020304" pitchFamily="18" charset="0"/>
              </a:rPr>
              <a:t>). </a:t>
            </a:r>
          </a:p>
          <a:p>
            <a:pPr algn="just"/>
            <a:r>
              <a:rPr lang="en-US" sz="2400" dirty="0" smtClean="0">
                <a:latin typeface="Times New Roman" panose="02020603050405020304" pitchFamily="18" charset="0"/>
                <a:cs typeface="Times New Roman" panose="02020603050405020304" pitchFamily="18" charset="0"/>
              </a:rPr>
              <a:t>Value </a:t>
            </a:r>
            <a:r>
              <a:rPr lang="en-US" sz="2400" dirty="0">
                <a:latin typeface="Times New Roman" panose="02020603050405020304" pitchFamily="18" charset="0"/>
                <a:cs typeface="Times New Roman" panose="02020603050405020304" pitchFamily="18" charset="0"/>
              </a:rPr>
              <a:t>of sold electricity = </a:t>
            </a:r>
            <a:r>
              <a:rPr lang="en-US" sz="2400" dirty="0" err="1" smtClean="0">
                <a:latin typeface="Times New Roman" panose="02020603050405020304" pitchFamily="18" charset="0"/>
                <a:cs typeface="Times New Roman" panose="02020603050405020304" pitchFamily="18" charset="0"/>
              </a:rPr>
              <a:t>h</a:t>
            </a:r>
            <a:r>
              <a:rPr lang="en-US" sz="2400" baseline="-25000" dirty="0" err="1" smtClean="0">
                <a:latin typeface="Times New Roman" panose="02020603050405020304" pitchFamily="18" charset="0"/>
                <a:cs typeface="Times New Roman" panose="02020603050405020304" pitchFamily="18" charset="0"/>
              </a:rPr>
              <a:t>pr</a:t>
            </a:r>
            <a:r>
              <a:rPr lang="en-US" sz="2400" baseline="-250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marginal production </a:t>
            </a:r>
            <a:r>
              <a:rPr lang="en-US" sz="2400" dirty="0" smtClean="0">
                <a:latin typeface="Times New Roman" panose="02020603050405020304" pitchFamily="18" charset="0"/>
                <a:cs typeface="Times New Roman" panose="02020603050405020304" pitchFamily="18" charset="0"/>
              </a:rPr>
              <a:t>equivalent(</a:t>
            </a:r>
            <a:r>
              <a:rPr lang="en-US" sz="2400" dirty="0" err="1" smtClean="0">
                <a:latin typeface="Times New Roman" panose="02020603050405020304" pitchFamily="18" charset="0"/>
                <a:cs typeface="Times New Roman" panose="02020603050405020304" pitchFamily="18" charset="0"/>
              </a:rPr>
              <a:t>Mpe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discharge(Q).</a:t>
            </a:r>
          </a:p>
          <a:p>
            <a:pPr marL="0" indent="0" algn="just">
              <a:buNone/>
            </a:pPr>
            <a:r>
              <a:rPr lang="en-US" sz="2400" dirty="0">
                <a:latin typeface="Times New Roman" panose="02020603050405020304" pitchFamily="18" charset="0"/>
                <a:cs typeface="Times New Roman" panose="02020603050405020304" pitchFamily="18" charset="0"/>
              </a:rPr>
              <a:t>Accordingly, it’s given as</a:t>
            </a:r>
            <a:r>
              <a:rPr lang="en-US" sz="2400" dirty="0" smtClean="0">
                <a:latin typeface="Times New Roman" panose="02020603050405020304" pitchFamily="18" charset="0"/>
                <a:cs typeface="Times New Roman" panose="02020603050405020304" pitchFamily="18" charset="0"/>
              </a:rPr>
              <a:t>;</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smtClean="0">
                <a:latin typeface="Times New Roman" pitchFamily="18" charset="0"/>
                <a:cs typeface="Times New Roman" pitchFamily="18" charset="0"/>
              </a:rPr>
              <a:t>                                                                                                  eq.(10)</a:t>
            </a:r>
          </a:p>
          <a:p>
            <a:pPr marL="0" indent="0" algn="just">
              <a:buNone/>
            </a:pPr>
            <a:r>
              <a:rPr lang="en-US" sz="2400" b="1" dirty="0" smtClean="0">
                <a:latin typeface="Times New Roman" pitchFamily="18" charset="0"/>
                <a:cs typeface="Times New Roman" pitchFamily="18" charset="0"/>
              </a:rPr>
              <a:t>Maximizing Value </a:t>
            </a:r>
            <a:r>
              <a:rPr lang="en-US" sz="2400" b="1" dirty="0">
                <a:latin typeface="Times New Roman" pitchFamily="18" charset="0"/>
                <a:cs typeface="Times New Roman" pitchFamily="18" charset="0"/>
              </a:rPr>
              <a:t>of stored </a:t>
            </a:r>
            <a:r>
              <a:rPr lang="en-US" sz="2400" b="1" dirty="0" smtClean="0">
                <a:latin typeface="Times New Roman" pitchFamily="18" charset="0"/>
                <a:cs typeface="Times New Roman" pitchFamily="18" charset="0"/>
              </a:rPr>
              <a:t>water(</a:t>
            </a:r>
            <a:r>
              <a:rPr lang="en-US" sz="2400" b="1" dirty="0" err="1" smtClean="0">
                <a:latin typeface="Times New Roman" pitchFamily="18" charset="0"/>
                <a:cs typeface="Times New Roman" pitchFamily="18" charset="0"/>
              </a:rPr>
              <a:t>Vsw</a:t>
            </a:r>
            <a:r>
              <a:rPr lang="en-US" sz="2400" b="1"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algn="just">
              <a:lnSpc>
                <a:spcPct val="150000"/>
              </a:lnSpc>
              <a:buFont typeface="Wingdings" pitchFamily="2" charset="2"/>
              <a:buChar char="§"/>
            </a:pPr>
            <a:r>
              <a:rPr lang="en-US" sz="2200" dirty="0" smtClean="0">
                <a:latin typeface="Times New Roman" panose="02020603050405020304" pitchFamily="18" charset="0"/>
                <a:cs typeface="Times New Roman" panose="02020603050405020304" pitchFamily="18" charset="0"/>
              </a:rPr>
              <a:t>It’s equivalent to the product of forecasted future price of electricity(</a:t>
            </a:r>
            <a:r>
              <a:rPr lang="en-US" sz="2200" dirty="0" err="1" smtClean="0">
                <a:latin typeface="Times New Roman" panose="02020603050405020304" pitchFamily="18" charset="0"/>
                <a:cs typeface="Times New Roman" panose="02020603050405020304" pitchFamily="18" charset="0"/>
              </a:rPr>
              <a:t>F</a:t>
            </a:r>
            <a:r>
              <a:rPr lang="en-US" sz="2200" baseline="-25000" dirty="0" err="1" smtClean="0">
                <a:latin typeface="Times New Roman" panose="02020603050405020304" pitchFamily="18" charset="0"/>
                <a:cs typeface="Times New Roman" panose="02020603050405020304" pitchFamily="18" charset="0"/>
              </a:rPr>
              <a:t>pre</a:t>
            </a:r>
            <a:r>
              <a:rPr lang="en-US" sz="2200" dirty="0" smtClean="0">
                <a:latin typeface="Times New Roman" panose="02020603050405020304" pitchFamily="18" charset="0"/>
                <a:cs typeface="Times New Roman" panose="02020603050405020304" pitchFamily="18" charset="0"/>
              </a:rPr>
              <a:t>) and the amount of energy going to be generated(AEG).</a:t>
            </a:r>
          </a:p>
          <a:p>
            <a:pPr algn="just">
              <a:lnSpc>
                <a:spcPct val="150000"/>
              </a:lnSpc>
              <a:buFont typeface="Wingdings" pitchFamily="2" charset="2"/>
              <a:buChar char="§"/>
            </a:pPr>
            <a:r>
              <a:rPr lang="en-US" sz="2000" dirty="0" smtClean="0">
                <a:latin typeface="Times New Roman" panose="02020603050405020304" pitchFamily="18" charset="0"/>
                <a:cs typeface="Times New Roman" panose="02020603050405020304" pitchFamily="18" charset="0"/>
              </a:rPr>
              <a:t>The AEG depends </a:t>
            </a:r>
            <a:r>
              <a:rPr lang="en-US" sz="2000" dirty="0">
                <a:latin typeface="Times New Roman" panose="02020603050405020304" pitchFamily="18" charset="0"/>
                <a:cs typeface="Times New Roman" panose="02020603050405020304" pitchFamily="18" charset="0"/>
              </a:rPr>
              <a:t>on future production </a:t>
            </a:r>
            <a:r>
              <a:rPr lang="en-US" sz="2000" dirty="0" smtClean="0">
                <a:latin typeface="Times New Roman" panose="02020603050405020304" pitchFamily="18" charset="0"/>
                <a:cs typeface="Times New Roman" panose="02020603050405020304" pitchFamily="18" charset="0"/>
              </a:rPr>
              <a:t>equivalents based on the  future stored </a:t>
            </a:r>
            <a:r>
              <a:rPr lang="en-US" sz="2000" dirty="0">
                <a:latin typeface="Times New Roman" panose="02020603050405020304" pitchFamily="18" charset="0"/>
                <a:cs typeface="Times New Roman" panose="02020603050405020304" pitchFamily="18" charset="0"/>
              </a:rPr>
              <a:t>water </a:t>
            </a:r>
            <a:r>
              <a:rPr lang="en-US" sz="2000" dirty="0" smtClean="0">
                <a:latin typeface="Times New Roman" panose="02020603050405020304" pitchFamily="18" charset="0"/>
                <a:cs typeface="Times New Roman" panose="02020603050405020304" pitchFamily="18" charset="0"/>
              </a:rPr>
              <a:t>and forecasted </a:t>
            </a:r>
            <a:r>
              <a:rPr lang="en-US" sz="2000" dirty="0">
                <a:latin typeface="Times New Roman" panose="02020603050405020304" pitchFamily="18" charset="0"/>
                <a:cs typeface="Times New Roman" panose="02020603050405020304" pitchFamily="18" charset="0"/>
              </a:rPr>
              <a:t>demands</a:t>
            </a:r>
            <a:r>
              <a:rPr lang="en-US" sz="2000" dirty="0" smtClean="0">
                <a:latin typeface="Times New Roman" panose="02020603050405020304" pitchFamily="18" charset="0"/>
                <a:cs typeface="Times New Roman" panose="02020603050405020304" pitchFamily="18" charset="0"/>
              </a:rPr>
              <a:t>. Whereas, </a:t>
            </a:r>
            <a:endParaRPr lang="en-US" sz="2000" dirty="0">
              <a:latin typeface="Times New Roman" panose="02020603050405020304" pitchFamily="18" charset="0"/>
              <a:cs typeface="Times New Roman" panose="02020603050405020304" pitchFamily="18" charset="0"/>
            </a:endParaRPr>
          </a:p>
          <a:p>
            <a:pPr algn="just">
              <a:buFont typeface="Wingdings" pitchFamily="2" charset="2"/>
              <a:buChar char="§"/>
            </a:pPr>
            <a:endParaRPr lang="en-US" sz="22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18</a:t>
            </a:fld>
            <a:endParaRPr lang="en-US"/>
          </a:p>
        </p:txBody>
      </p:sp>
      <p:cxnSp>
        <p:nvCxnSpPr>
          <p:cNvPr id="6" name="Straight Connector 5"/>
          <p:cNvCxnSpPr/>
          <p:nvPr/>
        </p:nvCxnSpPr>
        <p:spPr>
          <a:xfrm flipV="1">
            <a:off x="0" y="5334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58768919"/>
              </p:ext>
            </p:extLst>
          </p:nvPr>
        </p:nvGraphicFramePr>
        <p:xfrm>
          <a:off x="381001" y="3505200"/>
          <a:ext cx="2667000" cy="412750"/>
        </p:xfrm>
        <a:graphic>
          <a:graphicData uri="http://schemas.openxmlformats.org/presentationml/2006/ole">
            <mc:AlternateContent xmlns:mc="http://schemas.openxmlformats.org/markup-compatibility/2006">
              <mc:Choice xmlns:v="urn:schemas-microsoft-com:vml" Requires="v">
                <p:oleObj spid="_x0000_s9307" name="Equation" r:id="rId3" imgW="1333500" imgH="203200" progId="Equation.3">
                  <p:embed/>
                </p:oleObj>
              </mc:Choice>
              <mc:Fallback>
                <p:oleObj name="Equation" r:id="rId3" imgW="1333500" imgH="2032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1" y="3505200"/>
                        <a:ext cx="2667000" cy="412750"/>
                      </a:xfrm>
                      <a:prstGeom prst="rect">
                        <a:avLst/>
                      </a:prstGeom>
                      <a:noFill/>
                    </p:spPr>
                  </p:pic>
                </p:oleObj>
              </mc:Fallback>
            </mc:AlternateContent>
          </a:graphicData>
        </a:graphic>
      </p:graphicFrame>
    </p:spTree>
    <p:extLst>
      <p:ext uri="{BB962C8B-B14F-4D97-AF65-F5344CB8AC3E}">
        <p14:creationId xmlns:p14="http://schemas.microsoft.com/office/powerpoint/2010/main" val="15330739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48DA065-FA52-4A6B-AE36-1AE15AD4FD00}" type="slidenum">
              <a:rPr lang="en-US" smtClean="0"/>
              <a:pPr/>
              <a:t>19</a:t>
            </a:fld>
            <a:endParaRPr lang="en-US"/>
          </a:p>
        </p:txBody>
      </p:sp>
      <p:sp>
        <p:nvSpPr>
          <p:cNvPr id="7" name="Rectangle 6"/>
          <p:cNvSpPr/>
          <p:nvPr/>
        </p:nvSpPr>
        <p:spPr>
          <a:xfrm>
            <a:off x="76200" y="304800"/>
            <a:ext cx="9143999" cy="4939814"/>
          </a:xfrm>
          <a:prstGeom prst="rect">
            <a:avLst/>
          </a:prstGeom>
        </p:spPr>
        <p:txBody>
          <a:bodyPr wrap="square">
            <a:spAutoFit/>
          </a:bodyPr>
          <a:lstStyle/>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itchFamily="2" charset="2"/>
              <a:buChar char="§"/>
            </a:pPr>
            <a:r>
              <a:rPr lang="en-US" sz="2400" dirty="0" smtClean="0">
                <a:latin typeface="Times New Roman" panose="02020603050405020304" pitchFamily="18" charset="0"/>
                <a:cs typeface="Times New Roman" panose="02020603050405020304" pitchFamily="18" charset="0"/>
              </a:rPr>
              <a:t>The future </a:t>
            </a:r>
            <a:r>
              <a:rPr lang="en-US" sz="2400" dirty="0">
                <a:latin typeface="Times New Roman" panose="02020603050405020304" pitchFamily="18" charset="0"/>
                <a:cs typeface="Times New Roman" panose="02020603050405020304" pitchFamily="18" charset="0"/>
              </a:rPr>
              <a:t>electricity price </a:t>
            </a:r>
            <a:r>
              <a:rPr lang="en-US" sz="2400" i="1" dirty="0" smtClean="0">
                <a:latin typeface="Times New Roman" panose="02020603050405020304" pitchFamily="18" charset="0"/>
                <a:cs typeface="Times New Roman" panose="02020603050405020304" pitchFamily="18" charset="0"/>
              </a:rPr>
              <a:t>should be assumed and </a:t>
            </a:r>
            <a:r>
              <a:rPr lang="en-US" sz="2400" dirty="0" smtClean="0">
                <a:latin typeface="Times New Roman" panose="02020603050405020304" pitchFamily="18" charset="0"/>
                <a:cs typeface="Times New Roman" panose="02020603050405020304" pitchFamily="18" charset="0"/>
              </a:rPr>
              <a:t>.</a:t>
            </a:r>
          </a:p>
          <a:p>
            <a:pPr marL="342900" indent="-342900" algn="just">
              <a:lnSpc>
                <a:spcPct val="150000"/>
              </a:lnSpc>
              <a:buFont typeface="Wingdings" pitchFamily="2" charset="2"/>
              <a:buChar char="§"/>
            </a:pPr>
            <a:r>
              <a:rPr lang="en-US" sz="2400" dirty="0" smtClean="0">
                <a:latin typeface="Times New Roman" panose="02020603050405020304" pitchFamily="18" charset="0"/>
                <a:cs typeface="Times New Roman" panose="02020603050405020304" pitchFamily="18" charset="0"/>
              </a:rPr>
              <a:t>Accordingly, the value of stored water is as a function of;</a:t>
            </a:r>
            <a:endParaRPr lang="en-US" sz="2400" dirty="0">
              <a:latin typeface="Times New Roman" panose="02020603050405020304" pitchFamily="18" charset="0"/>
              <a:cs typeface="Times New Roman" panose="02020603050405020304" pitchFamily="18" charset="0"/>
            </a:endParaRPr>
          </a:p>
          <a:p>
            <a:pPr marL="342900" indent="-342900" algn="just">
              <a:lnSpc>
                <a:spcPct val="150000"/>
              </a:lnSpc>
              <a:buFont typeface="Wingdings" pitchFamily="2" charset="2"/>
              <a:buChar char="§"/>
            </a:pPr>
            <a:r>
              <a:rPr lang="en-US" sz="2400" dirty="0">
                <a:latin typeface="Times New Roman" panose="02020603050405020304" pitchFamily="18" charset="0"/>
                <a:cs typeface="Times New Roman" panose="02020603050405020304" pitchFamily="18" charset="0"/>
              </a:rPr>
              <a:t>V</a:t>
            </a:r>
            <a:r>
              <a:rPr lang="en-US" sz="2400" dirty="0" smtClean="0">
                <a:latin typeface="Times New Roman" panose="02020603050405020304" pitchFamily="18" charset="0"/>
                <a:cs typeface="Times New Roman" panose="02020603050405020304" pitchFamily="18" charset="0"/>
              </a:rPr>
              <a:t>alue </a:t>
            </a:r>
            <a:r>
              <a:rPr lang="en-US" sz="2400" dirty="0">
                <a:latin typeface="Times New Roman" panose="02020603050405020304" pitchFamily="18" charset="0"/>
                <a:cs typeface="Times New Roman" panose="02020603050405020304" pitchFamily="18" charset="0"/>
              </a:rPr>
              <a:t>of stored </a:t>
            </a:r>
            <a:r>
              <a:rPr lang="en-US" sz="2400" dirty="0" smtClean="0">
                <a:latin typeface="Times New Roman" panose="02020603050405020304" pitchFamily="18" charset="0"/>
                <a:cs typeface="Times New Roman" panose="02020603050405020304" pitchFamily="18" charset="0"/>
              </a:rPr>
              <a:t>water(</a:t>
            </a:r>
            <a:r>
              <a:rPr lang="en-US" sz="2400" dirty="0" err="1" smtClean="0">
                <a:latin typeface="Times New Roman" panose="02020603050405020304" pitchFamily="18" charset="0"/>
                <a:cs typeface="Times New Roman" panose="02020603050405020304" pitchFamily="18" charset="0"/>
              </a:rPr>
              <a:t>V</a:t>
            </a:r>
            <a:r>
              <a:rPr lang="en-US" sz="2400" baseline="-25000" dirty="0" err="1" smtClean="0">
                <a:latin typeface="Times New Roman" panose="02020603050405020304" pitchFamily="18" charset="0"/>
                <a:cs typeface="Times New Roman" panose="02020603050405020304" pitchFamily="18" charset="0"/>
              </a:rPr>
              <a:t>sw</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future </a:t>
            </a:r>
            <a:r>
              <a:rPr lang="en-US" sz="2400" i="1" dirty="0" smtClean="0">
                <a:latin typeface="Times New Roman" panose="02020603050405020304" pitchFamily="18" charset="0"/>
                <a:cs typeface="Times New Roman" panose="02020603050405020304" pitchFamily="18" charset="0"/>
              </a:rPr>
              <a:t>price of electricity </a:t>
            </a: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F</a:t>
            </a:r>
            <a:r>
              <a:rPr lang="en-US" sz="2400" baseline="-25000" dirty="0" err="1" smtClean="0">
                <a:latin typeface="Times New Roman" panose="02020603050405020304" pitchFamily="18" charset="0"/>
                <a:cs typeface="Times New Roman" panose="02020603050405020304" pitchFamily="18" charset="0"/>
              </a:rPr>
              <a:t>pre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S</a:t>
            </a:r>
            <a:r>
              <a:rPr lang="en-US" sz="2400" dirty="0" smtClean="0">
                <a:latin typeface="Times New Roman" panose="02020603050405020304" pitchFamily="18" charset="0"/>
                <a:cs typeface="Times New Roman" panose="02020603050405020304" pitchFamily="18" charset="0"/>
              </a:rPr>
              <a:t>um </a:t>
            </a:r>
            <a:r>
              <a:rPr lang="en-US" sz="2400" dirty="0">
                <a:latin typeface="Times New Roman" panose="02020603050405020304" pitchFamily="18" charset="0"/>
                <a:cs typeface="Times New Roman" panose="02020603050405020304" pitchFamily="18" charset="0"/>
              </a:rPr>
              <a:t>of future production equivalents </a:t>
            </a:r>
            <a:r>
              <a:rPr lang="en-US" sz="2400" dirty="0" smtClean="0">
                <a:latin typeface="Times New Roman" panose="02020603050405020304" pitchFamily="18" charset="0"/>
                <a:cs typeface="Times New Roman" panose="02020603050405020304" pitchFamily="18" charset="0"/>
              </a:rPr>
              <a:t>downstream of </a:t>
            </a:r>
            <a:r>
              <a:rPr lang="en-US" sz="2400" dirty="0">
                <a:latin typeface="Times New Roman" panose="02020603050405020304" pitchFamily="18" charset="0"/>
                <a:cs typeface="Times New Roman" panose="02020603050405020304" pitchFamily="18" charset="0"/>
              </a:rPr>
              <a:t>the </a:t>
            </a:r>
            <a:r>
              <a:rPr lang="en-US" sz="2400" dirty="0" smtClean="0">
                <a:latin typeface="Times New Roman" panose="02020603050405020304" pitchFamily="18" charset="0"/>
                <a:cs typeface="Times New Roman" panose="02020603050405020304" pitchFamily="18" charset="0"/>
              </a:rPr>
              <a:t>reservoir(Sum of </a:t>
            </a:r>
            <a:r>
              <a:rPr lang="en-US" sz="2400" dirty="0" err="1" smtClean="0">
                <a:latin typeface="Times New Roman" panose="02020603050405020304" pitchFamily="18" charset="0"/>
                <a:cs typeface="Times New Roman" panose="02020603050405020304" pitchFamily="18" charset="0"/>
              </a:rPr>
              <a:t>Gi</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reservoir content at the end of the planning </a:t>
            </a:r>
            <a:r>
              <a:rPr lang="en-US" sz="2400" dirty="0" smtClean="0">
                <a:latin typeface="Times New Roman" panose="02020603050405020304" pitchFamily="18" charset="0"/>
                <a:cs typeface="Times New Roman" panose="02020603050405020304" pitchFamily="18" charset="0"/>
              </a:rPr>
              <a:t>period(R).</a:t>
            </a:r>
          </a:p>
          <a:p>
            <a:pPr algn="just">
              <a:lnSpc>
                <a:spcPct val="150000"/>
              </a:lnSpc>
            </a:pPr>
            <a:endParaRPr lang="en-US" sz="2400" i="1" dirty="0" smtClean="0">
              <a:latin typeface="Times New Roman" panose="02020603050405020304" pitchFamily="18" charset="0"/>
              <a:cs typeface="Times New Roman" panose="02020603050405020304" pitchFamily="18" charset="0"/>
            </a:endParaRPr>
          </a:p>
          <a:p>
            <a:pPr algn="just">
              <a:lnSpc>
                <a:spcPct val="150000"/>
              </a:lnSpc>
            </a:pPr>
            <a:r>
              <a:rPr lang="en-US" sz="2400" dirty="0" smtClean="0">
                <a:latin typeface="Times New Roman" panose="02020603050405020304" pitchFamily="18" charset="0"/>
                <a:cs typeface="Times New Roman" panose="02020603050405020304" pitchFamily="18" charset="0"/>
              </a:rPr>
              <a:t>                                                                                             eq.(11</a:t>
            </a:r>
            <a:r>
              <a:rPr lang="en-US" sz="2400" i="1" dirty="0" smtClean="0">
                <a:latin typeface="Times New Roman" panose="02020603050405020304" pitchFamily="18" charset="0"/>
                <a:cs typeface="Times New Roman" panose="02020603050405020304" pitchFamily="18" charset="0"/>
              </a:rPr>
              <a:t>)</a:t>
            </a:r>
            <a:endParaRPr lang="en-US" sz="2400" i="1"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Footer Placeholder 7"/>
          <p:cNvSpPr>
            <a:spLocks noGrp="1"/>
          </p:cNvSpPr>
          <p:nvPr>
            <p:ph type="ftr" sz="quarter" idx="11"/>
          </p:nvPr>
        </p:nvSpPr>
        <p:spPr/>
        <p:txBody>
          <a:bodyPr/>
          <a:lstStyle/>
          <a:p>
            <a:r>
              <a:rPr lang="en-US" smtClean="0"/>
              <a:t>Presenter: Dr.Teshome Goa</a:t>
            </a:r>
            <a:endParaRPr lang="en-US"/>
          </a:p>
        </p:txBody>
      </p:sp>
      <p:sp>
        <p:nvSpPr>
          <p:cNvPr id="9" name="Title 1"/>
          <p:cNvSpPr txBox="1">
            <a:spLocks/>
          </p:cNvSpPr>
          <p:nvPr/>
        </p:nvSpPr>
        <p:spPr>
          <a:xfrm>
            <a:off x="152400" y="228600"/>
            <a:ext cx="8915400" cy="6096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AU" sz="2400" b="1" dirty="0" smtClean="0">
                <a:latin typeface="Times New Roman" pitchFamily="18" charset="0"/>
                <a:ea typeface="Calibri" pitchFamily="34" charset="0"/>
                <a:cs typeface="Times New Roman" pitchFamily="18" charset="0"/>
              </a:rPr>
              <a:t>GSP                                                                             Cont.…</a:t>
            </a:r>
            <a:r>
              <a:rPr lang="en-US" sz="2400" dirty="0" smtClean="0">
                <a:solidFill>
                  <a:srgbClr val="FF0000"/>
                </a:solidFill>
                <a:latin typeface="Times New Roman" panose="02020603050405020304" pitchFamily="18" charset="0"/>
                <a:cs typeface="Times New Roman" panose="02020603050405020304" pitchFamily="18" charset="0"/>
              </a:rPr>
              <a:t/>
            </a:r>
            <a:br>
              <a:rPr lang="en-US" sz="2400" dirty="0" smtClean="0">
                <a:solidFill>
                  <a:srgbClr val="FF0000"/>
                </a:solidFill>
                <a:latin typeface="Times New Roman" panose="02020603050405020304" pitchFamily="18" charset="0"/>
                <a:cs typeface="Times New Roman" panose="02020603050405020304" pitchFamily="18" charset="0"/>
              </a:rPr>
            </a:br>
            <a:endParaRPr lang="en-US" sz="2400" dirty="0"/>
          </a:p>
        </p:txBody>
      </p:sp>
      <p:cxnSp>
        <p:nvCxnSpPr>
          <p:cNvPr id="10" name="Straight Connector 9"/>
          <p:cNvCxnSpPr/>
          <p:nvPr/>
        </p:nvCxnSpPr>
        <p:spPr>
          <a:xfrm flipV="1">
            <a:off x="-4011" y="6096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651302395"/>
              </p:ext>
            </p:extLst>
          </p:nvPr>
        </p:nvGraphicFramePr>
        <p:xfrm>
          <a:off x="990600" y="4267200"/>
          <a:ext cx="2209800" cy="671270"/>
        </p:xfrm>
        <a:graphic>
          <a:graphicData uri="http://schemas.openxmlformats.org/presentationml/2006/ole">
            <mc:AlternateContent xmlns:mc="http://schemas.openxmlformats.org/markup-compatibility/2006">
              <mc:Choice xmlns:v="urn:schemas-microsoft-com:vml" Requires="v">
                <p:oleObj spid="_x0000_s10327" name="Equation" r:id="rId3" imgW="1435100" imgH="431800" progId="Equation.3">
                  <p:embed/>
                </p:oleObj>
              </mc:Choice>
              <mc:Fallback>
                <p:oleObj name="Equation" r:id="rId3" imgW="14351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4267200"/>
                        <a:ext cx="2209800" cy="671270"/>
                      </a:xfrm>
                      <a:prstGeom prst="rect">
                        <a:avLst/>
                      </a:prstGeom>
                      <a:noFill/>
                    </p:spPr>
                  </p:pic>
                </p:oleObj>
              </mc:Fallback>
            </mc:AlternateContent>
          </a:graphicData>
        </a:graphic>
      </p:graphicFrame>
    </p:spTree>
    <p:extLst>
      <p:ext uri="{BB962C8B-B14F-4D97-AF65-F5344CB8AC3E}">
        <p14:creationId xmlns:p14="http://schemas.microsoft.com/office/powerpoint/2010/main" val="31490300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48DA065-FA52-4A6B-AE36-1AE15AD4FD00}" type="slidenum">
              <a:rPr lang="en-US" smtClean="0"/>
              <a:pPr/>
              <a:t>20</a:t>
            </a:fld>
            <a:endParaRPr lang="en-US"/>
          </a:p>
        </p:txBody>
      </p:sp>
      <p:sp>
        <p:nvSpPr>
          <p:cNvPr id="4" name="Rectangle 3"/>
          <p:cNvSpPr/>
          <p:nvPr/>
        </p:nvSpPr>
        <p:spPr>
          <a:xfrm>
            <a:off x="-4010" y="76200"/>
            <a:ext cx="9095874" cy="5262979"/>
          </a:xfrm>
          <a:prstGeom prst="rect">
            <a:avLst/>
          </a:prstGeom>
        </p:spPr>
        <p:txBody>
          <a:bodyPr wrap="square">
            <a:spAutoFit/>
          </a:bodyPr>
          <a:lstStyle/>
          <a:p>
            <a:pPr algn="ctr"/>
            <a:endParaRPr lang="en-US" sz="2400" b="1" dirty="0" smtClean="0">
              <a:latin typeface="Arial" panose="020B0604020202020204" pitchFamily="34" charset="0"/>
            </a:endParaRPr>
          </a:p>
          <a:p>
            <a:pPr algn="ctr"/>
            <a:endParaRPr lang="en-US" sz="2400" b="1" dirty="0" smtClean="0">
              <a:latin typeface="Arial" panose="020B0604020202020204" pitchFamily="34" charset="0"/>
            </a:endParaRPr>
          </a:p>
          <a:p>
            <a:r>
              <a:rPr lang="en-US" sz="2400" b="1" dirty="0" smtClean="0">
                <a:latin typeface="Times New Roman" pitchFamily="18" charset="0"/>
                <a:ea typeface="Tahoma" pitchFamily="34" charset="0"/>
                <a:cs typeface="Times New Roman" pitchFamily="18" charset="0"/>
              </a:rPr>
              <a:t>ii. Short-Term Thermal power Plant  </a:t>
            </a:r>
            <a:r>
              <a:rPr lang="en-US" sz="2400" b="1" dirty="0">
                <a:latin typeface="Times New Roman" pitchFamily="18" charset="0"/>
                <a:ea typeface="Tahoma" pitchFamily="34" charset="0"/>
                <a:cs typeface="Times New Roman" pitchFamily="18" charset="0"/>
              </a:rPr>
              <a:t>planning</a:t>
            </a:r>
          </a:p>
          <a:p>
            <a:pPr algn="just">
              <a:lnSpc>
                <a:spcPct val="200000"/>
              </a:lnSpc>
            </a:pPr>
            <a:r>
              <a:rPr lang="en-US" sz="2200" b="1" dirty="0">
                <a:latin typeface="Times New Roman" panose="02020603050405020304" pitchFamily="18" charset="0"/>
                <a:cs typeface="Times New Roman" panose="02020603050405020304" pitchFamily="18" charset="0"/>
              </a:rPr>
              <a:t>• </a:t>
            </a:r>
            <a:r>
              <a:rPr lang="en-US" sz="2200" b="1" dirty="0" smtClean="0">
                <a:latin typeface="Times New Roman" panose="02020603050405020304" pitchFamily="18" charset="0"/>
                <a:cs typeface="Times New Roman" panose="02020603050405020304" pitchFamily="18" charset="0"/>
              </a:rPr>
              <a:t>Thermal power plant g</a:t>
            </a:r>
            <a:r>
              <a:rPr lang="en-US" sz="2200" dirty="0" smtClean="0">
                <a:latin typeface="Times New Roman" panose="02020603050405020304" pitchFamily="18" charset="0"/>
                <a:cs typeface="Times New Roman" panose="02020603050405020304" pitchFamily="18" charset="0"/>
              </a:rPr>
              <a:t>enerates </a:t>
            </a:r>
            <a:r>
              <a:rPr lang="en-US" sz="2200" dirty="0">
                <a:latin typeface="Times New Roman" panose="02020603050405020304" pitchFamily="18" charset="0"/>
                <a:cs typeface="Times New Roman" panose="02020603050405020304" pitchFamily="18" charset="0"/>
              </a:rPr>
              <a:t>power using a heat engine. </a:t>
            </a:r>
            <a:endParaRPr lang="en-US" sz="2200" dirty="0" smtClean="0">
              <a:latin typeface="Times New Roman" panose="02020603050405020304" pitchFamily="18" charset="0"/>
              <a:cs typeface="Times New Roman" panose="02020603050405020304" pitchFamily="18" charset="0"/>
            </a:endParaRPr>
          </a:p>
          <a:p>
            <a:pPr marL="342900" indent="-342900" algn="just">
              <a:lnSpc>
                <a:spcPct val="200000"/>
              </a:lnSpc>
              <a:buFont typeface="Wingdings" pitchFamily="2" charset="2"/>
              <a:buChar char="§"/>
            </a:pPr>
            <a:r>
              <a:rPr lang="en-US" sz="2200" dirty="0" smtClean="0">
                <a:latin typeface="Times New Roman" panose="02020603050405020304" pitchFamily="18" charset="0"/>
                <a:cs typeface="Times New Roman" panose="02020603050405020304" pitchFamily="18" charset="0"/>
              </a:rPr>
              <a:t>It generates energy from the combustion </a:t>
            </a:r>
            <a:r>
              <a:rPr lang="en-US" sz="2200" dirty="0">
                <a:latin typeface="Times New Roman" panose="02020603050405020304" pitchFamily="18" charset="0"/>
                <a:cs typeface="Times New Roman" panose="02020603050405020304" pitchFamily="18" charset="0"/>
              </a:rPr>
              <a:t>of a fuel (oil, gas, coal, biomass, etc</a:t>
            </a:r>
            <a:r>
              <a:rPr lang="en-US" sz="2200" dirty="0" smtClean="0">
                <a:latin typeface="Times New Roman" panose="02020603050405020304" pitchFamily="18" charset="0"/>
                <a:cs typeface="Times New Roman" panose="02020603050405020304" pitchFamily="18" charset="0"/>
              </a:rPr>
              <a:t>.) and renewable </a:t>
            </a:r>
            <a:r>
              <a:rPr lang="en-US" sz="2200" dirty="0">
                <a:latin typeface="Times New Roman" panose="02020603050405020304" pitchFamily="18" charset="0"/>
                <a:cs typeface="Times New Roman" panose="02020603050405020304" pitchFamily="18" charset="0"/>
              </a:rPr>
              <a:t>sources (geothermal, solar thermal).</a:t>
            </a:r>
          </a:p>
          <a:p>
            <a:pPr algn="just">
              <a:lnSpc>
                <a:spcPct val="200000"/>
              </a:lnSpc>
            </a:pPr>
            <a:r>
              <a:rPr lang="en-US" sz="2200" b="1"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Small thermal power plants use an internal combustion engine to power a generator.</a:t>
            </a:r>
          </a:p>
          <a:p>
            <a:pPr algn="just">
              <a:lnSpc>
                <a:spcPct val="200000"/>
              </a:lnSpc>
            </a:pPr>
            <a:r>
              <a:rPr lang="en-US" sz="2200" b="1"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Large thermal power plants use a </a:t>
            </a:r>
            <a:r>
              <a:rPr lang="en-US" sz="2200" dirty="0" smtClean="0">
                <a:latin typeface="Times New Roman" panose="02020603050405020304" pitchFamily="18" charset="0"/>
                <a:cs typeface="Times New Roman" panose="02020603050405020304" pitchFamily="18" charset="0"/>
              </a:rPr>
              <a:t>steam-cycle </a:t>
            </a:r>
            <a:r>
              <a:rPr lang="en-US" sz="2200" dirty="0">
                <a:latin typeface="Times New Roman" panose="02020603050405020304" pitchFamily="18" charset="0"/>
                <a:cs typeface="Times New Roman" panose="02020603050405020304" pitchFamily="18" charset="0"/>
              </a:rPr>
              <a:t>to power a generator.</a:t>
            </a:r>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Title 1"/>
          <p:cNvSpPr txBox="1">
            <a:spLocks/>
          </p:cNvSpPr>
          <p:nvPr/>
        </p:nvSpPr>
        <p:spPr>
          <a:xfrm>
            <a:off x="76200" y="88232"/>
            <a:ext cx="9015663" cy="559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AU" sz="2400" b="1" dirty="0" smtClean="0">
                <a:latin typeface="Times New Roman" pitchFamily="18" charset="0"/>
                <a:ea typeface="Calibri" pitchFamily="34" charset="0"/>
                <a:cs typeface="Times New Roman" pitchFamily="18" charset="0"/>
              </a:rPr>
              <a:t>GSP                                                                             Cont.…</a:t>
            </a:r>
            <a:r>
              <a:rPr lang="en-US" sz="2400" dirty="0" smtClean="0">
                <a:solidFill>
                  <a:srgbClr val="FF0000"/>
                </a:solidFill>
                <a:latin typeface="Times New Roman" panose="02020603050405020304" pitchFamily="18" charset="0"/>
                <a:cs typeface="Times New Roman" panose="02020603050405020304" pitchFamily="18" charset="0"/>
              </a:rPr>
              <a:t/>
            </a:r>
            <a:br>
              <a:rPr lang="en-US" sz="2400" dirty="0" smtClean="0">
                <a:solidFill>
                  <a:srgbClr val="FF0000"/>
                </a:solidFill>
                <a:latin typeface="Times New Roman" panose="02020603050405020304" pitchFamily="18" charset="0"/>
                <a:cs typeface="Times New Roman" panose="02020603050405020304" pitchFamily="18" charset="0"/>
              </a:rPr>
            </a:br>
            <a:endParaRPr lang="en-US" sz="2400" dirty="0"/>
          </a:p>
        </p:txBody>
      </p:sp>
      <p:cxnSp>
        <p:nvCxnSpPr>
          <p:cNvPr id="7" name="Straight Connector 6"/>
          <p:cNvCxnSpPr/>
          <p:nvPr/>
        </p:nvCxnSpPr>
        <p:spPr>
          <a:xfrm flipV="1">
            <a:off x="-4011" y="609600"/>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429889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48DA065-FA52-4A6B-AE36-1AE15AD4FD00}" type="slidenum">
              <a:rPr lang="en-US" smtClean="0"/>
              <a:pPr/>
              <a:t>21</a:t>
            </a:fld>
            <a:endParaRPr lang="en-US"/>
          </a:p>
        </p:txBody>
      </p:sp>
      <p:sp>
        <p:nvSpPr>
          <p:cNvPr id="4" name="Rectangle 3"/>
          <p:cNvSpPr/>
          <p:nvPr/>
        </p:nvSpPr>
        <p:spPr>
          <a:xfrm>
            <a:off x="76200" y="76200"/>
            <a:ext cx="8991600" cy="5447645"/>
          </a:xfrm>
          <a:prstGeom prst="rect">
            <a:avLst/>
          </a:prstGeom>
        </p:spPr>
        <p:txBody>
          <a:bodyPr wrap="square">
            <a:spAutoFit/>
          </a:bodyPr>
          <a:lstStyle/>
          <a:p>
            <a:r>
              <a:rPr lang="en-AU" sz="2400" b="1" dirty="0">
                <a:latin typeface="Times New Roman" pitchFamily="18" charset="0"/>
                <a:ea typeface="Calibri" pitchFamily="34" charset="0"/>
                <a:cs typeface="Times New Roman" pitchFamily="18" charset="0"/>
              </a:rPr>
              <a:t>GSP                                                                             Cont.…</a:t>
            </a:r>
            <a:r>
              <a:rPr lang="en-US" sz="2400" dirty="0">
                <a:solidFill>
                  <a:srgbClr val="FF0000"/>
                </a:solidFill>
                <a:latin typeface="Times New Roman" panose="02020603050405020304" pitchFamily="18" charset="0"/>
                <a:cs typeface="Times New Roman" panose="02020603050405020304" pitchFamily="18" charset="0"/>
              </a:rPr>
              <a:t/>
            </a:r>
            <a:br>
              <a:rPr lang="en-US" sz="2400" dirty="0">
                <a:solidFill>
                  <a:srgbClr val="FF0000"/>
                </a:solidFill>
                <a:latin typeface="Times New Roman" panose="02020603050405020304" pitchFamily="18" charset="0"/>
                <a:cs typeface="Times New Roman" panose="02020603050405020304" pitchFamily="18" charset="0"/>
              </a:rPr>
            </a:br>
            <a:endParaRPr lang="en-US" sz="2400" dirty="0"/>
          </a:p>
          <a:p>
            <a:pPr algn="just">
              <a:lnSpc>
                <a:spcPct val="150000"/>
              </a:lnSpc>
            </a:pPr>
            <a:r>
              <a:rPr lang="en-US" sz="2400" b="1" dirty="0" smtClean="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Small-thermal </a:t>
            </a:r>
            <a:r>
              <a:rPr lang="en-US" sz="2200" dirty="0">
                <a:latin typeface="Times New Roman" panose="02020603050405020304" pitchFamily="18" charset="0"/>
                <a:cs typeface="Times New Roman" panose="02020603050405020304" pitchFamily="18" charset="0"/>
              </a:rPr>
              <a:t>power plants are quite flexible. (Large changes can be performed within minutes.)</a:t>
            </a:r>
          </a:p>
          <a:p>
            <a:pPr algn="just">
              <a:lnSpc>
                <a:spcPct val="150000"/>
              </a:lnSpc>
            </a:pPr>
            <a:r>
              <a:rPr lang="en-US" sz="2200" b="1"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Large thermal </a:t>
            </a:r>
            <a:r>
              <a:rPr lang="en-US" sz="2200" dirty="0" smtClean="0">
                <a:latin typeface="Times New Roman" panose="02020603050405020304" pitchFamily="18" charset="0"/>
                <a:cs typeface="Times New Roman" panose="02020603050405020304" pitchFamily="18" charset="0"/>
              </a:rPr>
              <a:t>plants needs </a:t>
            </a:r>
            <a:r>
              <a:rPr lang="en-US" sz="2200" dirty="0">
                <a:latin typeface="Times New Roman" panose="02020603050405020304" pitchFamily="18" charset="0"/>
                <a:cs typeface="Times New Roman" panose="02020603050405020304" pitchFamily="18" charset="0"/>
              </a:rPr>
              <a:t>a considerable time to </a:t>
            </a:r>
            <a:r>
              <a:rPr lang="en-US" sz="2200" dirty="0" smtClean="0">
                <a:latin typeface="Times New Roman" panose="02020603050405020304" pitchFamily="18" charset="0"/>
                <a:cs typeface="Times New Roman" panose="02020603050405020304" pitchFamily="18" charset="0"/>
              </a:rPr>
              <a:t>operate </a:t>
            </a:r>
            <a:r>
              <a:rPr lang="en-US" sz="2200" dirty="0">
                <a:latin typeface="Times New Roman" panose="02020603050405020304" pitchFamily="18" charset="0"/>
                <a:cs typeface="Times New Roman" panose="02020603050405020304" pitchFamily="18" charset="0"/>
              </a:rPr>
              <a:t>(start-up time).</a:t>
            </a:r>
          </a:p>
          <a:p>
            <a:pPr algn="just">
              <a:lnSpc>
                <a:spcPct val="150000"/>
              </a:lnSpc>
            </a:pPr>
            <a:r>
              <a:rPr lang="en-US" sz="2200" b="1"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The generation in large thermal power plants cannot change too rapidly</a:t>
            </a:r>
            <a:r>
              <a:rPr lang="en-US" sz="2200" dirty="0" smtClean="0">
                <a:latin typeface="Times New Roman" panose="02020603050405020304" pitchFamily="18" charset="0"/>
                <a:cs typeface="Times New Roman" panose="02020603050405020304" pitchFamily="18" charset="0"/>
              </a:rPr>
              <a:t>;</a:t>
            </a:r>
          </a:p>
          <a:p>
            <a:pPr algn="just">
              <a:lnSpc>
                <a:spcPct val="150000"/>
              </a:lnSpc>
            </a:pPr>
            <a:r>
              <a:rPr lang="en-US" sz="2200" b="1" dirty="0" smtClean="0">
                <a:latin typeface="Times New Roman" panose="02020603050405020304" pitchFamily="18" charset="0"/>
                <a:cs typeface="Times New Roman" panose="02020603050405020304" pitchFamily="18" charset="0"/>
              </a:rPr>
              <a:t>Optimization parameters are:</a:t>
            </a:r>
          </a:p>
          <a:p>
            <a:pPr marL="342900" indent="-342900" algn="just">
              <a:lnSpc>
                <a:spcPct val="150000"/>
              </a:lnSpc>
              <a:buFont typeface="Wingdings" pitchFamily="2" charset="2"/>
              <a:buChar char="§"/>
            </a:pPr>
            <a:r>
              <a:rPr lang="en-US" sz="2200" dirty="0" smtClean="0">
                <a:latin typeface="Times New Roman" panose="02020603050405020304" pitchFamily="18" charset="0"/>
                <a:cs typeface="Times New Roman" panose="02020603050405020304" pitchFamily="18" charset="0"/>
              </a:rPr>
              <a:t>The generation G</a:t>
            </a:r>
          </a:p>
          <a:p>
            <a:pPr marL="342900" indent="-342900" algn="just">
              <a:lnSpc>
                <a:spcPct val="150000"/>
              </a:lnSpc>
              <a:buFont typeface="Wingdings" pitchFamily="2" charset="2"/>
              <a:buChar char="§"/>
            </a:pPr>
            <a:r>
              <a:rPr lang="en-US" sz="2200" dirty="0" smtClean="0">
                <a:latin typeface="Times New Roman" panose="02020603050405020304" pitchFamily="18" charset="0"/>
                <a:cs typeface="Times New Roman" panose="02020603050405020304" pitchFamily="18" charset="0"/>
              </a:rPr>
              <a:t>Start-up cost</a:t>
            </a:r>
          </a:p>
          <a:p>
            <a:pPr marL="342900" indent="-342900" algn="just">
              <a:lnSpc>
                <a:spcPct val="150000"/>
              </a:lnSpc>
              <a:buFont typeface="Wingdings" pitchFamily="2" charset="2"/>
              <a:buChar char="§"/>
            </a:pPr>
            <a:r>
              <a:rPr lang="en-US" sz="2200" dirty="0" smtClean="0">
                <a:latin typeface="Times New Roman" panose="02020603050405020304" pitchFamily="18" charset="0"/>
                <a:cs typeface="Times New Roman" panose="02020603050405020304" pitchFamily="18" charset="0"/>
              </a:rPr>
              <a:t>Relation between unit commitments, start-up and stop </a:t>
            </a:r>
          </a:p>
          <a:p>
            <a:pPr marL="342900" indent="-342900" algn="just">
              <a:lnSpc>
                <a:spcPct val="150000"/>
              </a:lnSpc>
              <a:buFont typeface="Wingdings" pitchFamily="2" charset="2"/>
              <a:buChar char="§"/>
            </a:pPr>
            <a:r>
              <a:rPr lang="en-US" sz="2200" dirty="0" smtClean="0">
                <a:latin typeface="Times New Roman" panose="02020603050405020304" pitchFamily="18" charset="0"/>
                <a:cs typeface="Times New Roman" panose="02020603050405020304" pitchFamily="18" charset="0"/>
              </a:rPr>
              <a:t>Subjects to generation limits </a:t>
            </a:r>
            <a:endParaRPr lang="en-US" sz="2200" dirty="0">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p:txBody>
          <a:bodyPr/>
          <a:lstStyle/>
          <a:p>
            <a:r>
              <a:rPr lang="en-US" smtClean="0"/>
              <a:t>Presenter: Dr.Teshome Goa</a:t>
            </a:r>
            <a:endParaRPr lang="en-US"/>
          </a:p>
        </p:txBody>
      </p:sp>
      <p:cxnSp>
        <p:nvCxnSpPr>
          <p:cNvPr id="8" name="Straight Connector 7"/>
          <p:cNvCxnSpPr/>
          <p:nvPr/>
        </p:nvCxnSpPr>
        <p:spPr>
          <a:xfrm flipV="1">
            <a:off x="-4011" y="609600"/>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134946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21" y="213519"/>
            <a:ext cx="8678779" cy="334962"/>
          </a:xfrm>
        </p:spPr>
        <p:txBody>
          <a:bodyPr>
            <a:noAutofit/>
          </a:bodyPr>
          <a:lstStyle/>
          <a:p>
            <a:pPr algn="l"/>
            <a:r>
              <a:rPr lang="en-AU" sz="2800" b="1" dirty="0">
                <a:latin typeface="Times New Roman" pitchFamily="18" charset="0"/>
                <a:ea typeface="Calibri" pitchFamily="34" charset="0"/>
                <a:cs typeface="Times New Roman" pitchFamily="18" charset="0"/>
              </a:rPr>
              <a:t>GSP                                                                         </a:t>
            </a:r>
            <a:r>
              <a:rPr lang="en-AU" sz="2800" b="1" dirty="0" smtClean="0">
                <a:latin typeface="Times New Roman" pitchFamily="18" charset="0"/>
                <a:ea typeface="Calibri" pitchFamily="34" charset="0"/>
                <a:cs typeface="Times New Roman" pitchFamily="18" charset="0"/>
              </a:rPr>
              <a:t>Cont</a:t>
            </a:r>
            <a:r>
              <a:rPr lang="en-AU" sz="2800" b="1" dirty="0">
                <a:latin typeface="Times New Roman" pitchFamily="18" charset="0"/>
                <a:ea typeface="Calibri" pitchFamily="34" charset="0"/>
                <a:cs typeface="Times New Roman" pitchFamily="18" charset="0"/>
              </a:rPr>
              <a:t>.…</a:t>
            </a:r>
            <a:r>
              <a:rPr lang="en-US" sz="2800" dirty="0">
                <a:solidFill>
                  <a:srgbClr val="FF0000"/>
                </a:solidFill>
                <a:latin typeface="Times New Roman" panose="02020603050405020304" pitchFamily="18" charset="0"/>
                <a:cs typeface="Times New Roman" panose="02020603050405020304" pitchFamily="18" charset="0"/>
              </a:rPr>
              <a:t/>
            </a:r>
            <a:br>
              <a:rPr lang="en-US" sz="2800" dirty="0">
                <a:solidFill>
                  <a:srgbClr val="FF0000"/>
                </a:solidFill>
                <a:latin typeface="Times New Roman" panose="02020603050405020304" pitchFamily="18" charset="0"/>
                <a:cs typeface="Times New Roman" panose="02020603050405020304" pitchFamily="18" charset="0"/>
              </a:rPr>
            </a:br>
            <a:endParaRPr lang="en-US" sz="2800" dirty="0"/>
          </a:p>
        </p:txBody>
      </p:sp>
      <p:sp>
        <p:nvSpPr>
          <p:cNvPr id="3" name="Content Placeholder 2"/>
          <p:cNvSpPr>
            <a:spLocks noGrp="1"/>
          </p:cNvSpPr>
          <p:nvPr>
            <p:ph idx="1"/>
          </p:nvPr>
        </p:nvSpPr>
        <p:spPr>
          <a:xfrm>
            <a:off x="1" y="364958"/>
            <a:ext cx="9144000" cy="6416842"/>
          </a:xfrm>
        </p:spPr>
        <p:txBody>
          <a:bodyPr>
            <a:normAutofit/>
          </a:bodyPr>
          <a:lstStyle/>
          <a:p>
            <a:pPr marL="0" indent="0">
              <a:buNone/>
            </a:pPr>
            <a:r>
              <a:rPr lang="en-US" sz="2400" b="1" dirty="0" smtClean="0">
                <a:latin typeface="Times New Roman" pitchFamily="18" charset="0"/>
                <a:cs typeface="Times New Roman" pitchFamily="18" charset="0"/>
              </a:rPr>
              <a:t>iii. Other Renewable energy resource Planning's</a:t>
            </a:r>
          </a:p>
          <a:p>
            <a:pPr marL="0" indent="0">
              <a:buNone/>
            </a:pPr>
            <a:r>
              <a:rPr lang="en-US" sz="2000" b="1" dirty="0" smtClean="0">
                <a:latin typeface="Times New Roman" pitchFamily="18" charset="0"/>
                <a:cs typeface="Times New Roman" pitchFamily="18" charset="0"/>
              </a:rPr>
              <a:t>a. Wind power plants</a:t>
            </a:r>
          </a:p>
          <a:p>
            <a:pPr>
              <a:buFont typeface="Wingdings" pitchFamily="2" charset="2"/>
              <a:buChar char="§"/>
            </a:pPr>
            <a:r>
              <a:rPr lang="en-US" sz="2000" dirty="0" smtClean="0">
                <a:latin typeface="Times New Roman" pitchFamily="18" charset="0"/>
                <a:cs typeface="Times New Roman" pitchFamily="18" charset="0"/>
              </a:rPr>
              <a:t>Speed and power prediction</a:t>
            </a:r>
          </a:p>
          <a:p>
            <a:pPr>
              <a:buFont typeface="Wingdings" pitchFamily="2" charset="2"/>
              <a:buChar char="§"/>
            </a:pPr>
            <a:r>
              <a:rPr lang="en-US" sz="2000" dirty="0" smtClean="0">
                <a:latin typeface="Times New Roman" pitchFamily="18" charset="0"/>
                <a:cs typeface="Times New Roman" pitchFamily="18" charset="0"/>
              </a:rPr>
              <a:t>Wind direction </a:t>
            </a:r>
          </a:p>
          <a:p>
            <a:pPr>
              <a:buFont typeface="Wingdings" pitchFamily="2" charset="2"/>
              <a:buChar char="§"/>
            </a:pPr>
            <a:r>
              <a:rPr lang="en-US" sz="2000" dirty="0" smtClean="0">
                <a:latin typeface="Times New Roman" pitchFamily="18" charset="0"/>
                <a:cs typeface="Times New Roman" pitchFamily="18" charset="0"/>
              </a:rPr>
              <a:t>Generator type selection  </a:t>
            </a:r>
          </a:p>
          <a:p>
            <a:pPr>
              <a:buFont typeface="Wingdings" pitchFamily="2" charset="2"/>
              <a:buChar char="§"/>
            </a:pPr>
            <a:r>
              <a:rPr lang="en-US" sz="2000" dirty="0" smtClean="0">
                <a:latin typeface="Times New Roman" pitchFamily="18" charset="0"/>
                <a:cs typeface="Times New Roman" pitchFamily="18" charset="0"/>
              </a:rPr>
              <a:t>Maximum power harvesting </a:t>
            </a:r>
          </a:p>
          <a:p>
            <a:pPr>
              <a:buFont typeface="Wingdings" pitchFamily="2" charset="2"/>
              <a:buChar char="§"/>
            </a:pPr>
            <a:r>
              <a:rPr lang="en-US" sz="2000" dirty="0" smtClean="0">
                <a:latin typeface="Times New Roman" pitchFamily="18" charset="0"/>
                <a:cs typeface="Times New Roman" pitchFamily="18" charset="0"/>
              </a:rPr>
              <a:t>Grid integration /synchronizations </a:t>
            </a:r>
          </a:p>
          <a:p>
            <a:pPr marL="0" indent="0">
              <a:buNone/>
            </a:pPr>
            <a:r>
              <a:rPr lang="en-US" sz="2000" b="1" dirty="0" smtClean="0">
                <a:latin typeface="Times New Roman" pitchFamily="18" charset="0"/>
                <a:cs typeface="Times New Roman" pitchFamily="18" charset="0"/>
              </a:rPr>
              <a:t>b. Solar PV power plants</a:t>
            </a:r>
          </a:p>
          <a:p>
            <a:pPr>
              <a:buFont typeface="Wingdings" pitchFamily="2" charset="2"/>
              <a:buChar char="§"/>
            </a:pPr>
            <a:r>
              <a:rPr lang="en-US" sz="2000" dirty="0" smtClean="0">
                <a:latin typeface="Times New Roman" pitchFamily="18" charset="0"/>
                <a:cs typeface="Times New Roman" pitchFamily="18" charset="0"/>
              </a:rPr>
              <a:t>Solar insolation </a:t>
            </a:r>
          </a:p>
          <a:p>
            <a:pPr>
              <a:buFont typeface="Wingdings" pitchFamily="2" charset="2"/>
              <a:buChar char="§"/>
            </a:pPr>
            <a:r>
              <a:rPr lang="en-US" sz="2000" dirty="0" smtClean="0">
                <a:latin typeface="Times New Roman" pitchFamily="18" charset="0"/>
                <a:cs typeface="Times New Roman" pitchFamily="18" charset="0"/>
              </a:rPr>
              <a:t>Temperature</a:t>
            </a:r>
          </a:p>
          <a:p>
            <a:pPr>
              <a:buFont typeface="Wingdings" pitchFamily="2" charset="2"/>
              <a:buChar char="§"/>
            </a:pPr>
            <a:r>
              <a:rPr lang="en-US" sz="2000" dirty="0" smtClean="0">
                <a:latin typeface="Times New Roman" pitchFamily="18" charset="0"/>
                <a:cs typeface="Times New Roman" pitchFamily="18" charset="0"/>
              </a:rPr>
              <a:t>Selection of module/power electronics devices </a:t>
            </a:r>
          </a:p>
          <a:p>
            <a:pPr>
              <a:buFont typeface="Wingdings" pitchFamily="2" charset="2"/>
              <a:buChar char="§"/>
            </a:pPr>
            <a:r>
              <a:rPr lang="en-US" sz="2000" dirty="0" smtClean="0">
                <a:latin typeface="Times New Roman" pitchFamily="18" charset="0"/>
                <a:cs typeface="Times New Roman" pitchFamily="18" charset="0"/>
              </a:rPr>
              <a:t>Convertor technology and configuration </a:t>
            </a:r>
          </a:p>
          <a:p>
            <a:pPr marL="0" indent="0">
              <a:buNone/>
            </a:pPr>
            <a:r>
              <a:rPr lang="en-US" sz="2400" b="1" dirty="0" smtClean="0">
                <a:latin typeface="Times New Roman" pitchFamily="18" charset="0"/>
                <a:cs typeface="Times New Roman" pitchFamily="18" charset="0"/>
              </a:rPr>
              <a:t>C. biomass energy </a:t>
            </a:r>
          </a:p>
          <a:p>
            <a:pPr>
              <a:buFont typeface="Wingdings" pitchFamily="2" charset="2"/>
              <a:buChar char="§"/>
            </a:pPr>
            <a:r>
              <a:rPr lang="en-US" sz="2400" dirty="0">
                <a:latin typeface="Times New Roman" pitchFamily="18" charset="0"/>
                <a:cs typeface="Times New Roman" pitchFamily="18" charset="0"/>
              </a:rPr>
              <a:t>A</a:t>
            </a:r>
            <a:r>
              <a:rPr lang="en-US" sz="2400" dirty="0" smtClean="0">
                <a:latin typeface="Times New Roman" pitchFamily="18" charset="0"/>
                <a:cs typeface="Times New Roman" pitchFamily="18" charset="0"/>
              </a:rPr>
              <a:t>ssess resource availability &amp; its quality</a:t>
            </a:r>
          </a:p>
          <a:p>
            <a:pPr>
              <a:buFont typeface="Wingdings" pitchFamily="2" charset="2"/>
              <a:buChar char="§"/>
            </a:pP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cost of </a:t>
            </a:r>
            <a:r>
              <a:rPr lang="en-US" sz="2400" dirty="0" smtClean="0">
                <a:latin typeface="Times New Roman" pitchFamily="18" charset="0"/>
                <a:cs typeface="Times New Roman" pitchFamily="18" charset="0"/>
              </a:rPr>
              <a:t>the biomass resources</a:t>
            </a:r>
          </a:p>
          <a:p>
            <a:pPr>
              <a:buFont typeface="Wingdings" pitchFamily="2" charset="2"/>
              <a:buChar char="§"/>
            </a:pPr>
            <a:r>
              <a:rPr lang="en-US" sz="2400" dirty="0" smtClean="0">
                <a:latin typeface="Times New Roman" pitchFamily="18" charset="0"/>
                <a:cs typeface="Times New Roman" pitchFamily="18" charset="0"/>
              </a:rPr>
              <a:t>moisture content, energy density and chemical compositions </a:t>
            </a:r>
            <a:endParaRPr lang="en-US" sz="24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cxnSp>
        <p:nvCxnSpPr>
          <p:cNvPr id="6" name="Straight Connector 5"/>
          <p:cNvCxnSpPr/>
          <p:nvPr/>
        </p:nvCxnSpPr>
        <p:spPr>
          <a:xfrm flipV="1">
            <a:off x="8021" y="288758"/>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231729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687883" cy="411956"/>
          </a:xfrm>
        </p:spPr>
        <p:txBody>
          <a:bodyPr>
            <a:noAutofit/>
          </a:bodyPr>
          <a:lstStyle/>
          <a:p>
            <a:pPr algn="l"/>
            <a:r>
              <a:rPr lang="en-AU" sz="2400" b="1" dirty="0">
                <a:latin typeface="Times New Roman" pitchFamily="18" charset="0"/>
                <a:ea typeface="Calibri" pitchFamily="34" charset="0"/>
                <a:cs typeface="Times New Roman" pitchFamily="18" charset="0"/>
              </a:rPr>
              <a:t>GSP                                                                         Cont.…</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2.1.4 </a:t>
            </a:r>
            <a:r>
              <a:rPr lang="en-AU" sz="2400" b="1" kern="0" dirty="0" smtClean="0">
                <a:latin typeface="Times New Roman" panose="02020603050405020304" pitchFamily="18" charset="0"/>
                <a:cs typeface="Times New Roman" panose="02020603050405020304" pitchFamily="18" charset="0"/>
              </a:rPr>
              <a:t>Long-Term Generation System Planning(LT-GSP)</a:t>
            </a:r>
            <a:r>
              <a:rPr lang="en-AU" sz="2400" b="1" kern="0" dirty="0">
                <a:latin typeface="Times New Roman" panose="02020603050405020304" pitchFamily="18" charset="0"/>
                <a:cs typeface="Times New Roman" panose="02020603050405020304" pitchFamily="18" charset="0"/>
              </a:rPr>
              <a:t/>
            </a:r>
            <a:br>
              <a:rPr lang="en-AU" sz="2400" b="1" kern="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022" y="685800"/>
            <a:ext cx="9059778" cy="6347222"/>
          </a:xfrm>
        </p:spPr>
        <p:txBody>
          <a:bodyPr>
            <a:normAutofit/>
          </a:bodyPr>
          <a:lstStyle/>
          <a:p>
            <a:pPr algn="just">
              <a:lnSpc>
                <a:spcPct val="150000"/>
              </a:lnSpc>
            </a:pPr>
            <a:r>
              <a:rPr lang="en-AU" sz="2400" b="1" kern="0" dirty="0" smtClean="0">
                <a:latin typeface="Times New Roman" panose="02020603050405020304" pitchFamily="18" charset="0"/>
                <a:cs typeface="Times New Roman" panose="02020603050405020304" pitchFamily="18" charset="0"/>
              </a:rPr>
              <a:t>LT-GSP is also known as </a:t>
            </a:r>
            <a:r>
              <a:rPr lang="en-US" sz="2400" dirty="0" smtClean="0">
                <a:latin typeface="Times New Roman" panose="02020603050405020304" pitchFamily="18" charset="0"/>
                <a:cs typeface="Times New Roman" panose="02020603050405020304" pitchFamily="18" charset="0"/>
              </a:rPr>
              <a:t>Generation </a:t>
            </a:r>
            <a:r>
              <a:rPr lang="en-US" sz="2400" dirty="0">
                <a:latin typeface="Times New Roman" panose="02020603050405020304" pitchFamily="18" charset="0"/>
                <a:cs typeface="Times New Roman" panose="02020603050405020304" pitchFamily="18" charset="0"/>
              </a:rPr>
              <a:t>Expansion Planning (GEP) is the first crucial step in long-term planning issues, after the load is properly </a:t>
            </a:r>
            <a:r>
              <a:rPr lang="en-US" sz="2400" dirty="0" smtClean="0">
                <a:latin typeface="Times New Roman" panose="02020603050405020304" pitchFamily="18" charset="0"/>
                <a:cs typeface="Times New Roman" panose="02020603050405020304" pitchFamily="18" charset="0"/>
              </a:rPr>
              <a:t>forecasted[10].</a:t>
            </a:r>
            <a:endParaRPr lang="en-US" sz="2400" dirty="0">
              <a:latin typeface="Times New Roman" panose="02020603050405020304" pitchFamily="18" charset="0"/>
              <a:cs typeface="Times New Roman" panose="02020603050405020304" pitchFamily="18" charset="0"/>
            </a:endParaRPr>
          </a:p>
          <a:p>
            <a:pPr algn="just">
              <a:lnSpc>
                <a:spcPct val="150000"/>
              </a:lnSpc>
            </a:pPr>
            <a:r>
              <a:rPr lang="en-US" sz="2400" dirty="0">
                <a:latin typeface="Times New Roman" panose="02020603050405020304" pitchFamily="18" charset="0"/>
                <a:cs typeface="Times New Roman" panose="02020603050405020304" pitchFamily="18" charset="0"/>
              </a:rPr>
              <a:t> GEP is, in fact, the problem of determining </a:t>
            </a:r>
            <a:r>
              <a:rPr lang="en-US" sz="2400" i="1" dirty="0">
                <a:latin typeface="Times New Roman" panose="02020603050405020304" pitchFamily="18" charset="0"/>
                <a:cs typeface="Times New Roman" panose="02020603050405020304" pitchFamily="18" charset="0"/>
              </a:rPr>
              <a:t>when, what and where </a:t>
            </a:r>
            <a:r>
              <a:rPr lang="en-US" sz="2400" dirty="0">
                <a:latin typeface="Times New Roman" panose="02020603050405020304" pitchFamily="18" charset="0"/>
                <a:cs typeface="Times New Roman" panose="02020603050405020304" pitchFamily="18" charset="0"/>
              </a:rPr>
              <a:t>the generation plants are </a:t>
            </a:r>
            <a:r>
              <a:rPr lang="en-US" sz="2400" dirty="0" smtClean="0">
                <a:latin typeface="Times New Roman" panose="02020603050405020304" pitchFamily="18" charset="0"/>
                <a:cs typeface="Times New Roman" panose="02020603050405020304" pitchFamily="18" charset="0"/>
              </a:rPr>
              <a:t>required.</a:t>
            </a:r>
            <a:endParaRPr lang="en-US" sz="2400" dirty="0">
              <a:latin typeface="Times New Roman" panose="02020603050405020304" pitchFamily="18" charset="0"/>
              <a:cs typeface="Times New Roman" panose="02020603050405020304" pitchFamily="18" charset="0"/>
            </a:endParaRPr>
          </a:p>
          <a:p>
            <a:pPr algn="just">
              <a:lnSpc>
                <a:spcPct val="150000"/>
              </a:lnSpc>
            </a:pPr>
            <a:r>
              <a:rPr lang="en-US" sz="2400" dirty="0" smtClean="0">
                <a:latin typeface="Times New Roman" panose="02020603050405020304" pitchFamily="18" charset="0"/>
                <a:cs typeface="Times New Roman" panose="02020603050405020304" pitchFamily="18" charset="0"/>
              </a:rPr>
              <a:t>There are two ways of GEP: Single-Bus </a:t>
            </a:r>
            <a:r>
              <a:rPr lang="en-US" sz="2400" dirty="0">
                <a:latin typeface="Times New Roman" panose="02020603050405020304" pitchFamily="18" charset="0"/>
                <a:cs typeface="Times New Roman" panose="02020603050405020304" pitchFamily="18" charset="0"/>
              </a:rPr>
              <a:t>GEP </a:t>
            </a:r>
            <a:r>
              <a:rPr lang="en-US" sz="2400" dirty="0" smtClean="0">
                <a:latin typeface="Times New Roman" panose="02020603050405020304" pitchFamily="18" charset="0"/>
                <a:cs typeface="Times New Roman" panose="02020603050405020304" pitchFamily="18" charset="0"/>
              </a:rPr>
              <a:t>&amp; Multi-Bus </a:t>
            </a:r>
            <a:r>
              <a:rPr lang="en-US" sz="2400" dirty="0">
                <a:latin typeface="Times New Roman" panose="02020603050405020304" pitchFamily="18" charset="0"/>
                <a:cs typeface="Times New Roman" panose="02020603050405020304" pitchFamily="18" charset="0"/>
              </a:rPr>
              <a:t>GEP in </a:t>
            </a:r>
            <a:r>
              <a:rPr lang="en-US" sz="2400" dirty="0" smtClean="0">
                <a:latin typeface="Times New Roman" panose="02020603050405020304" pitchFamily="18" charset="0"/>
                <a:cs typeface="Times New Roman" panose="02020603050405020304" pitchFamily="18" charset="0"/>
              </a:rPr>
              <a:t>which the Transmission </a:t>
            </a:r>
            <a:r>
              <a:rPr lang="en-US" sz="2400" dirty="0">
                <a:latin typeface="Times New Roman" panose="02020603050405020304" pitchFamily="18" charset="0"/>
                <a:cs typeface="Times New Roman" panose="02020603050405020304" pitchFamily="18" charset="0"/>
              </a:rPr>
              <a:t>S</a:t>
            </a:r>
            <a:r>
              <a:rPr lang="en-US" sz="2400" dirty="0" smtClean="0">
                <a:latin typeface="Times New Roman" panose="02020603050405020304" pitchFamily="18" charset="0"/>
                <a:cs typeface="Times New Roman" panose="02020603050405020304" pitchFamily="18" charset="0"/>
              </a:rPr>
              <a:t>ystem effects is considered</a:t>
            </a:r>
            <a:r>
              <a:rPr lang="en-US" sz="2400" dirty="0">
                <a:latin typeface="Times New Roman" panose="02020603050405020304" pitchFamily="18" charset="0"/>
                <a:cs typeface="Times New Roman" panose="02020603050405020304" pitchFamily="18" charset="0"/>
              </a:rPr>
              <a:t>.</a:t>
            </a:r>
          </a:p>
          <a:p>
            <a:pPr algn="just">
              <a:lnSpc>
                <a:spcPct val="150000"/>
              </a:lnSpc>
            </a:pPr>
            <a:r>
              <a:rPr lang="en-US" sz="2400" i="1" dirty="0">
                <a:latin typeface="Times New Roman" panose="02020603050405020304" pitchFamily="18" charset="0"/>
                <a:cs typeface="Times New Roman" panose="02020603050405020304" pitchFamily="18" charset="0"/>
              </a:rPr>
              <a:t>The single generation planning comprises :</a:t>
            </a:r>
          </a:p>
          <a:p>
            <a:pPr algn="just">
              <a:lnSpc>
                <a:spcPct val="150000"/>
              </a:lnSpc>
            </a:pPr>
            <a:r>
              <a:rPr lang="en-US" sz="2400" dirty="0">
                <a:latin typeface="Times New Roman" panose="02020603050405020304" pitchFamily="18" charset="0"/>
                <a:cs typeface="Times New Roman" panose="02020603050405020304" pitchFamily="18" charset="0"/>
              </a:rPr>
              <a:t> Problem definition descriptions, A detailed mathematical modeling's and the solution procedure</a:t>
            </a:r>
            <a:endParaRPr lang="en-US" sz="2400" b="1"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23</a:t>
            </a:fld>
            <a:endParaRPr lang="en-US"/>
          </a:p>
        </p:txBody>
      </p:sp>
      <p:cxnSp>
        <p:nvCxnSpPr>
          <p:cNvPr id="6" name="Straight Connector 5"/>
          <p:cNvCxnSpPr/>
          <p:nvPr/>
        </p:nvCxnSpPr>
        <p:spPr>
          <a:xfrm flipV="1">
            <a:off x="8021" y="336884"/>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36111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7775619" cy="141500"/>
          </a:xfrm>
        </p:spPr>
        <p:txBody>
          <a:bodyPr>
            <a:noAutofit/>
          </a:bodyPr>
          <a:lstStyle/>
          <a:p>
            <a:r>
              <a:rPr lang="en-AU" sz="2400" b="1" dirty="0">
                <a:latin typeface="Times New Roman" pitchFamily="18" charset="0"/>
                <a:ea typeface="Calibri" pitchFamily="34" charset="0"/>
                <a:cs typeface="Times New Roman" pitchFamily="18" charset="0"/>
              </a:rPr>
              <a:t>GSP                                                                         Cont.…</a:t>
            </a:r>
            <a:r>
              <a:rPr lang="en-US" sz="2400" dirty="0"/>
              <a:t/>
            </a:r>
            <a:br>
              <a:rPr lang="en-US" sz="2400" dirty="0"/>
            </a:b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609600"/>
            <a:ext cx="8915400" cy="6248399"/>
          </a:xfrm>
        </p:spPr>
        <p:txBody>
          <a:bodyPr>
            <a:normAutofit/>
          </a:bodyPr>
          <a:lstStyle/>
          <a:p>
            <a:pPr algn="just">
              <a:lnSpc>
                <a:spcPct val="150000"/>
              </a:lnSpc>
            </a:pPr>
            <a:r>
              <a:rPr lang="en-US" sz="1800" dirty="0">
                <a:latin typeface="Times New Roman" pitchFamily="18" charset="0"/>
                <a:cs typeface="Times New Roman" panose="02020603050405020304" pitchFamily="18" charset="0"/>
              </a:rPr>
              <a:t>The goal of </a:t>
            </a:r>
            <a:r>
              <a:rPr lang="en-US" sz="1800" dirty="0" smtClean="0">
                <a:latin typeface="Times New Roman" pitchFamily="18" charset="0"/>
                <a:cs typeface="Times New Roman" panose="02020603050405020304" pitchFamily="18" charset="0"/>
              </a:rPr>
              <a:t>GEP is </a:t>
            </a:r>
            <a:r>
              <a:rPr lang="en-US" sz="1800" dirty="0">
                <a:latin typeface="Times New Roman" pitchFamily="18" charset="0"/>
                <a:cs typeface="Times New Roman" panose="02020603050405020304" pitchFamily="18" charset="0"/>
              </a:rPr>
              <a:t>to identify the next generation </a:t>
            </a:r>
            <a:r>
              <a:rPr lang="en-US" sz="1800" dirty="0" smtClean="0">
                <a:latin typeface="Times New Roman" pitchFamily="18" charset="0"/>
                <a:cs typeface="Times New Roman" panose="02020603050405020304" pitchFamily="18" charset="0"/>
              </a:rPr>
              <a:t>in a manner to answer the "WH</a:t>
            </a:r>
            <a:r>
              <a:rPr lang="en-US" sz="1800" dirty="0">
                <a:latin typeface="Times New Roman" pitchFamily="18" charset="0"/>
                <a:cs typeface="Times New Roman" panose="02020603050405020304" pitchFamily="18" charset="0"/>
              </a:rPr>
              <a:t>" questions, such as where, when, and what kind of allocation </a:t>
            </a:r>
            <a:r>
              <a:rPr lang="en-US" sz="1800" dirty="0" smtClean="0">
                <a:latin typeface="Times New Roman" pitchFamily="18" charset="0"/>
                <a:cs typeface="Times New Roman" panose="02020603050405020304" pitchFamily="18" charset="0"/>
              </a:rPr>
              <a:t>for optimized objective </a:t>
            </a:r>
            <a:r>
              <a:rPr lang="en-US" sz="1800" dirty="0">
                <a:latin typeface="Times New Roman" pitchFamily="18" charset="0"/>
                <a:cs typeface="Times New Roman" panose="02020603050405020304" pitchFamily="18" charset="0"/>
              </a:rPr>
              <a:t>function and </a:t>
            </a:r>
            <a:r>
              <a:rPr lang="en-US" sz="1800" dirty="0" smtClean="0">
                <a:latin typeface="Times New Roman" pitchFamily="18" charset="0"/>
                <a:cs typeface="Times New Roman" panose="02020603050405020304" pitchFamily="18" charset="0"/>
              </a:rPr>
              <a:t>achieving constraints</a:t>
            </a:r>
          </a:p>
          <a:p>
            <a:pPr marL="0" indent="0" algn="just">
              <a:lnSpc>
                <a:spcPct val="150000"/>
              </a:lnSpc>
              <a:buNone/>
            </a:pPr>
            <a:r>
              <a:rPr lang="en-US" sz="1800" b="1" dirty="0" smtClean="0">
                <a:latin typeface="Times New Roman" panose="02020603050405020304" pitchFamily="18" charset="0"/>
                <a:cs typeface="Times New Roman" panose="02020603050405020304" pitchFamily="18" charset="0"/>
              </a:rPr>
              <a:t>The </a:t>
            </a:r>
            <a:r>
              <a:rPr lang="en-US" sz="1800" b="1" dirty="0">
                <a:latin typeface="Times New Roman" panose="02020603050405020304" pitchFamily="18" charset="0"/>
                <a:cs typeface="Times New Roman" panose="02020603050405020304" pitchFamily="18" charset="0"/>
              </a:rPr>
              <a:t>objective function </a:t>
            </a:r>
            <a:r>
              <a:rPr lang="en-US" sz="1800" b="1" dirty="0" smtClean="0">
                <a:latin typeface="Times New Roman" panose="02020603050405020304" pitchFamily="18" charset="0"/>
                <a:cs typeface="Times New Roman" panose="02020603050405020304" pitchFamily="18" charset="0"/>
              </a:rPr>
              <a:t>is  minimizing</a:t>
            </a:r>
            <a:r>
              <a:rPr lang="en-US" sz="1800" dirty="0" smtClean="0">
                <a:latin typeface="Times New Roman" panose="02020603050405020304" pitchFamily="18" charset="0"/>
                <a:cs typeface="Times New Roman" panose="02020603050405020304" pitchFamily="18" charset="0"/>
              </a:rPr>
              <a:t>;</a:t>
            </a:r>
            <a:endParaRPr lang="en-US" sz="1800" dirty="0">
              <a:latin typeface="Times New Roman" panose="02020603050405020304" pitchFamily="18" charset="0"/>
              <a:cs typeface="Times New Roman" panose="02020603050405020304" pitchFamily="18" charset="0"/>
            </a:endParaRPr>
          </a:p>
          <a:p>
            <a:pPr marL="0" indent="0" algn="just">
              <a:lnSpc>
                <a:spcPct val="150000"/>
              </a:lnSpc>
              <a:buNone/>
            </a:pPr>
            <a:r>
              <a:rPr lang="en-US" sz="1800" dirty="0" smtClean="0">
                <a:latin typeface="Times New Roman" panose="02020603050405020304" pitchFamily="18" charset="0"/>
                <a:cs typeface="Times New Roman" panose="02020603050405020304" pitchFamily="18" charset="0"/>
              </a:rPr>
              <a:t>                                                                                                                         eq.(12)</a:t>
            </a:r>
            <a:endParaRPr lang="en-US" sz="1800" dirty="0">
              <a:latin typeface="Times New Roman" panose="02020603050405020304" pitchFamily="18" charset="0"/>
              <a:cs typeface="Times New Roman" panose="02020603050405020304" pitchFamily="18" charset="0"/>
            </a:endParaRPr>
          </a:p>
          <a:p>
            <a:pPr marL="0" indent="0">
              <a:lnSpc>
                <a:spcPct val="150000"/>
              </a:lnSpc>
              <a:buNone/>
            </a:pPr>
            <a:r>
              <a:rPr lang="en-US" sz="1800" dirty="0" smtClean="0">
                <a:solidFill>
                  <a:srgbClr val="FF0000"/>
                </a:solidFill>
                <a:latin typeface="Times New Roman" pitchFamily="18" charset="0"/>
                <a:cs typeface="Times New Roman" pitchFamily="18" charset="0"/>
              </a:rPr>
              <a:t>Capital cost, </a:t>
            </a:r>
            <a:r>
              <a:rPr lang="en-US" sz="1800" dirty="0">
                <a:solidFill>
                  <a:srgbClr val="FF0000"/>
                </a:solidFill>
                <a:latin typeface="Times New Roman" pitchFamily="18" charset="0"/>
                <a:cs typeface="Times New Roman" pitchFamily="18" charset="0"/>
              </a:rPr>
              <a:t>mainly due </a:t>
            </a:r>
            <a:r>
              <a:rPr lang="en-US" sz="1800" dirty="0">
                <a:latin typeface="Times New Roman" panose="02020603050405020304" pitchFamily="18" charset="0"/>
                <a:cs typeface="Times New Roman" panose="02020603050405020304" pitchFamily="18" charset="0"/>
              </a:rPr>
              <a:t>to</a:t>
            </a:r>
          </a:p>
          <a:p>
            <a:pPr marL="137160">
              <a:lnSpc>
                <a:spcPct val="150000"/>
              </a:lnSpc>
              <a:buNone/>
            </a:pPr>
            <a:r>
              <a:rPr lang="en-US" sz="1800" dirty="0">
                <a:latin typeface="Times New Roman" panose="02020603050405020304" pitchFamily="18" charset="0"/>
                <a:cs typeface="Times New Roman" panose="02020603050405020304" pitchFamily="18" charset="0"/>
              </a:rPr>
              <a:t>     • Investment costs (</a:t>
            </a:r>
            <a:r>
              <a:rPr lang="en-US" sz="1800" dirty="0" err="1">
                <a:latin typeface="Times New Roman" panose="02020603050405020304" pitchFamily="18" charset="0"/>
                <a:cs typeface="Times New Roman" panose="02020603050405020304" pitchFamily="18" charset="0"/>
              </a:rPr>
              <a:t>C</a:t>
            </a:r>
            <a:r>
              <a:rPr lang="en-US" sz="1800" baseline="-25000" dirty="0" err="1">
                <a:latin typeface="Times New Roman" panose="02020603050405020304" pitchFamily="18" charset="0"/>
                <a:cs typeface="Times New Roman" panose="02020603050405020304" pitchFamily="18" charset="0"/>
              </a:rPr>
              <a:t>inv</a:t>
            </a:r>
            <a:r>
              <a:rPr lang="en-US" sz="1800" dirty="0">
                <a:latin typeface="Times New Roman" panose="02020603050405020304" pitchFamily="18" charset="0"/>
                <a:cs typeface="Times New Roman" panose="02020603050405020304" pitchFamily="18" charset="0"/>
              </a:rPr>
              <a:t>)</a:t>
            </a:r>
          </a:p>
          <a:p>
            <a:pPr marL="137160">
              <a:lnSpc>
                <a:spcPct val="150000"/>
              </a:lnSpc>
              <a:buNone/>
            </a:pPr>
            <a:r>
              <a:rPr lang="en-US" sz="1800" dirty="0">
                <a:latin typeface="Times New Roman" panose="02020603050405020304" pitchFamily="18" charset="0"/>
                <a:cs typeface="Times New Roman" panose="02020603050405020304" pitchFamily="18" charset="0"/>
              </a:rPr>
              <a:t>     • Salvation value of investment costs (</a:t>
            </a:r>
            <a:r>
              <a:rPr lang="en-US" sz="1800" dirty="0" err="1">
                <a:latin typeface="Times New Roman" panose="02020603050405020304" pitchFamily="18" charset="0"/>
                <a:cs typeface="Times New Roman" panose="02020603050405020304" pitchFamily="18" charset="0"/>
              </a:rPr>
              <a:t>C</a:t>
            </a:r>
            <a:r>
              <a:rPr lang="en-US" sz="1800" baseline="-25000" dirty="0" err="1">
                <a:latin typeface="Times New Roman" panose="02020603050405020304" pitchFamily="18" charset="0"/>
                <a:cs typeface="Times New Roman" panose="02020603050405020304" pitchFamily="18" charset="0"/>
              </a:rPr>
              <a:t>salv</a:t>
            </a:r>
            <a:r>
              <a:rPr lang="en-US" sz="1800" dirty="0">
                <a:latin typeface="Times New Roman" panose="02020603050405020304" pitchFamily="18" charset="0"/>
                <a:cs typeface="Times New Roman" panose="02020603050405020304" pitchFamily="18" charset="0"/>
              </a:rPr>
              <a:t>)</a:t>
            </a:r>
          </a:p>
          <a:p>
            <a:pPr marL="137160">
              <a:lnSpc>
                <a:spcPct val="150000"/>
              </a:lnSpc>
              <a:buNone/>
            </a:pPr>
            <a:r>
              <a:rPr lang="en-US" sz="1800" dirty="0">
                <a:latin typeface="Times New Roman" panose="02020603050405020304" pitchFamily="18" charset="0"/>
                <a:cs typeface="Times New Roman" panose="02020603050405020304" pitchFamily="18" charset="0"/>
              </a:rPr>
              <a:t>     • Fuel inventory costs (</a:t>
            </a:r>
            <a:r>
              <a:rPr lang="en-US" sz="1800" dirty="0" err="1">
                <a:latin typeface="Times New Roman" panose="02020603050405020304" pitchFamily="18" charset="0"/>
                <a:cs typeface="Times New Roman" panose="02020603050405020304" pitchFamily="18" charset="0"/>
              </a:rPr>
              <a:t>C</a:t>
            </a:r>
            <a:r>
              <a:rPr lang="en-US" sz="1800" baseline="-25000" dirty="0" err="1">
                <a:latin typeface="Times New Roman" panose="02020603050405020304" pitchFamily="18" charset="0"/>
                <a:cs typeface="Times New Roman" panose="02020603050405020304" pitchFamily="18" charset="0"/>
              </a:rPr>
              <a:t>finv</a:t>
            </a:r>
            <a:r>
              <a:rPr lang="en-US" sz="1800" dirty="0">
                <a:latin typeface="Times New Roman" panose="02020603050405020304" pitchFamily="18" charset="0"/>
                <a:cs typeface="Times New Roman" panose="02020603050405020304" pitchFamily="18" charset="0"/>
              </a:rPr>
              <a:t>)</a:t>
            </a:r>
          </a:p>
          <a:p>
            <a:pPr marL="0" indent="0">
              <a:lnSpc>
                <a:spcPct val="150000"/>
              </a:lnSpc>
              <a:buNone/>
            </a:pPr>
            <a:r>
              <a:rPr lang="en-US" sz="1800" dirty="0">
                <a:solidFill>
                  <a:srgbClr val="FF0000"/>
                </a:solidFill>
                <a:latin typeface="Times New Roman" panose="02020603050405020304" pitchFamily="18" charset="0"/>
                <a:cs typeface="Times New Roman" panose="02020603050405020304" pitchFamily="18" charset="0"/>
              </a:rPr>
              <a:t>W</a:t>
            </a:r>
            <a:r>
              <a:rPr lang="en-US" sz="1800" dirty="0" smtClean="0">
                <a:solidFill>
                  <a:srgbClr val="FF0000"/>
                </a:solidFill>
                <a:latin typeface="Times New Roman" panose="02020603050405020304" pitchFamily="18" charset="0"/>
                <a:cs typeface="Times New Roman" panose="02020603050405020304" pitchFamily="18" charset="0"/>
              </a:rPr>
              <a:t>hile</a:t>
            </a:r>
            <a:r>
              <a:rPr lang="en-US" sz="1800" dirty="0">
                <a:solidFill>
                  <a:srgbClr val="FF0000"/>
                </a:solidFill>
                <a:latin typeface="Times New Roman" panose="02020603050405020304" pitchFamily="18" charset="0"/>
                <a:cs typeface="Times New Roman" panose="02020603050405020304" pitchFamily="18" charset="0"/>
              </a:rPr>
              <a:t>, </a:t>
            </a:r>
            <a:r>
              <a:rPr lang="en-US" sz="1800" dirty="0" smtClean="0">
                <a:solidFill>
                  <a:srgbClr val="FF0000"/>
                </a:solidFill>
                <a:latin typeface="Times New Roman" panose="02020603050405020304" pitchFamily="18" charset="0"/>
                <a:cs typeface="Times New Roman" panose="02020603050405020304" pitchFamily="18" charset="0"/>
              </a:rPr>
              <a:t>operation cost</a:t>
            </a:r>
            <a:r>
              <a:rPr lang="en-US" sz="1800" dirty="0" smtClean="0">
                <a:latin typeface="Times New Roman" panose="02020603050405020304" pitchFamily="18" charset="0"/>
                <a:cs typeface="Times New Roman" panose="02020603050405020304" pitchFamily="18" charset="0"/>
              </a:rPr>
              <a:t>, consists of;</a:t>
            </a:r>
            <a:endParaRPr lang="en-US" sz="1800" dirty="0">
              <a:latin typeface="Times New Roman" panose="02020603050405020304" pitchFamily="18" charset="0"/>
              <a:cs typeface="Times New Roman" panose="02020603050405020304" pitchFamily="18" charset="0"/>
            </a:endParaRPr>
          </a:p>
          <a:p>
            <a:pPr marL="0" indent="0">
              <a:lnSpc>
                <a:spcPct val="150000"/>
              </a:lnSpc>
              <a:buNone/>
            </a:pPr>
            <a:r>
              <a:rPr lang="en-US" sz="1800" dirty="0">
                <a:latin typeface="Times New Roman" panose="02020603050405020304" pitchFamily="18" charset="0"/>
                <a:cs typeface="Times New Roman" panose="02020603050405020304" pitchFamily="18" charset="0"/>
              </a:rPr>
              <a:t>     • Fuel costs (</a:t>
            </a:r>
            <a:r>
              <a:rPr lang="en-US" sz="1800" dirty="0" err="1">
                <a:latin typeface="Times New Roman" panose="02020603050405020304" pitchFamily="18" charset="0"/>
                <a:cs typeface="Times New Roman" panose="02020603050405020304" pitchFamily="18" charset="0"/>
              </a:rPr>
              <a:t>C</a:t>
            </a:r>
            <a:r>
              <a:rPr lang="en-US" sz="1800" baseline="-25000" dirty="0" err="1">
                <a:latin typeface="Times New Roman" panose="02020603050405020304" pitchFamily="18" charset="0"/>
                <a:cs typeface="Times New Roman" panose="02020603050405020304" pitchFamily="18" charset="0"/>
              </a:rPr>
              <a:t>fuel</a:t>
            </a:r>
            <a:r>
              <a:rPr lang="en-US" sz="1800" dirty="0">
                <a:latin typeface="Times New Roman" panose="02020603050405020304" pitchFamily="18" charset="0"/>
                <a:cs typeface="Times New Roman" panose="02020603050405020304" pitchFamily="18" charset="0"/>
              </a:rPr>
              <a:t>)</a:t>
            </a:r>
          </a:p>
          <a:p>
            <a:pPr marL="0" indent="0">
              <a:lnSpc>
                <a:spcPct val="150000"/>
              </a:lnSpc>
              <a:buNone/>
            </a:pPr>
            <a:r>
              <a:rPr lang="en-US" sz="1800" dirty="0">
                <a:latin typeface="Times New Roman" panose="02020603050405020304" pitchFamily="18" charset="0"/>
                <a:cs typeface="Times New Roman" panose="02020603050405020304" pitchFamily="18" charset="0"/>
              </a:rPr>
              <a:t>     • </a:t>
            </a:r>
            <a:r>
              <a:rPr lang="en-US" sz="1800" dirty="0" smtClean="0">
                <a:latin typeface="Times New Roman" panose="02020603050405020304" pitchFamily="18" charset="0"/>
                <a:cs typeface="Times New Roman" panose="02020603050405020304" pitchFamily="18" charset="0"/>
              </a:rPr>
              <a:t>Operation and </a:t>
            </a:r>
            <a:r>
              <a:rPr lang="en-US" sz="1800" dirty="0">
                <a:latin typeface="Times New Roman" panose="02020603050405020304" pitchFamily="18" charset="0"/>
                <a:cs typeface="Times New Roman" panose="02020603050405020304" pitchFamily="18" charset="0"/>
              </a:rPr>
              <a:t>maintenance costs (C</a:t>
            </a:r>
            <a:r>
              <a:rPr lang="en-US" sz="1800" baseline="-25000" dirty="0">
                <a:latin typeface="Times New Roman" panose="02020603050405020304" pitchFamily="18" charset="0"/>
                <a:cs typeface="Times New Roman" panose="02020603050405020304" pitchFamily="18" charset="0"/>
              </a:rPr>
              <a:t>O</a:t>
            </a:r>
            <a:r>
              <a:rPr lang="en-US" sz="1800" dirty="0">
                <a:latin typeface="Times New Roman" panose="02020603050405020304" pitchFamily="18" charset="0"/>
                <a:cs typeface="Times New Roman" panose="02020603050405020304" pitchFamily="18" charset="0"/>
              </a:rPr>
              <a:t>&amp; M)</a:t>
            </a:r>
          </a:p>
          <a:p>
            <a:pPr marL="0" indent="0">
              <a:lnSpc>
                <a:spcPct val="150000"/>
              </a:lnSpc>
              <a:buNone/>
            </a:pPr>
            <a:r>
              <a:rPr lang="en-US" sz="1800" dirty="0">
                <a:latin typeface="Times New Roman" panose="02020603050405020304" pitchFamily="18" charset="0"/>
                <a:cs typeface="Times New Roman" panose="02020603050405020304" pitchFamily="18" charset="0"/>
              </a:rPr>
              <a:t>      • Cost of energy not served (C</a:t>
            </a:r>
            <a:r>
              <a:rPr lang="en-US" sz="1800" baseline="-25000" dirty="0">
                <a:latin typeface="Times New Roman" panose="02020603050405020304" pitchFamily="18" charset="0"/>
                <a:cs typeface="Times New Roman" panose="02020603050405020304" pitchFamily="18" charset="0"/>
              </a:rPr>
              <a:t>ENS</a:t>
            </a:r>
            <a:r>
              <a:rPr lang="en-US" sz="1800" dirty="0">
                <a:latin typeface="Times New Roman" panose="02020603050405020304" pitchFamily="18" charset="0"/>
                <a:cs typeface="Times New Roman" panose="02020603050405020304" pitchFamily="18" charset="0"/>
              </a:rPr>
              <a:t>)</a:t>
            </a:r>
          </a:p>
        </p:txBody>
      </p:sp>
      <p:graphicFrame>
        <p:nvGraphicFramePr>
          <p:cNvPr id="4" name="Object 3"/>
          <p:cNvGraphicFramePr>
            <a:graphicFrameLocks noChangeAspect="1"/>
          </p:cNvGraphicFramePr>
          <p:nvPr>
            <p:extLst>
              <p:ext uri="{D42A27DB-BD31-4B8C-83A1-F6EECF244321}">
                <p14:modId xmlns:p14="http://schemas.microsoft.com/office/powerpoint/2010/main" val="548835085"/>
              </p:ext>
            </p:extLst>
          </p:nvPr>
        </p:nvGraphicFramePr>
        <p:xfrm>
          <a:off x="381000" y="2438400"/>
          <a:ext cx="4554335" cy="280267"/>
        </p:xfrm>
        <a:graphic>
          <a:graphicData uri="http://schemas.openxmlformats.org/presentationml/2006/ole">
            <mc:AlternateContent xmlns:mc="http://schemas.openxmlformats.org/markup-compatibility/2006">
              <mc:Choice xmlns:v="urn:schemas-microsoft-com:vml" Requires="v">
                <p:oleObj spid="_x0000_s1175" name="Equation" r:id="rId3" imgW="3301920" imgH="203040" progId="Equation.DSMT4">
                  <p:embed/>
                </p:oleObj>
              </mc:Choice>
              <mc:Fallback>
                <p:oleObj name="Equation" r:id="rId3" imgW="3301920" imgH="203040" progId="Equation.DSMT4">
                  <p:embed/>
                  <p:pic>
                    <p:nvPicPr>
                      <p:cNvPr id="0" name=""/>
                      <p:cNvPicPr/>
                      <p:nvPr/>
                    </p:nvPicPr>
                    <p:blipFill>
                      <a:blip r:embed="rId4"/>
                      <a:stretch>
                        <a:fillRect/>
                      </a:stretch>
                    </p:blipFill>
                    <p:spPr>
                      <a:xfrm>
                        <a:off x="381000" y="2438400"/>
                        <a:ext cx="4554335" cy="280267"/>
                      </a:xfrm>
                      <a:prstGeom prst="rect">
                        <a:avLst/>
                      </a:prstGeom>
                    </p:spPr>
                  </p:pic>
                </p:oleObj>
              </mc:Fallback>
            </mc:AlternateContent>
          </a:graphicData>
        </a:graphic>
      </p:graphicFrame>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24</a:t>
            </a:fld>
            <a:endParaRPr lang="en-US"/>
          </a:p>
        </p:txBody>
      </p:sp>
      <p:cxnSp>
        <p:nvCxnSpPr>
          <p:cNvPr id="8" name="Straight Connector 7"/>
          <p:cNvCxnSpPr/>
          <p:nvPr/>
        </p:nvCxnSpPr>
        <p:spPr>
          <a:xfrm flipV="1">
            <a:off x="76200" y="457200"/>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07985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533400"/>
            <a:ext cx="9143999" cy="6324600"/>
          </a:xfrm>
        </p:spPr>
        <p:txBody>
          <a:bodyPr>
            <a:normAutofit fontScale="77500" lnSpcReduction="20000"/>
          </a:bodyPr>
          <a:lstStyle/>
          <a:p>
            <a:pPr marL="0" indent="0" algn="just">
              <a:buNone/>
            </a:pPr>
            <a:r>
              <a:rPr lang="en-US" sz="2000" dirty="0">
                <a:latin typeface="Times New Roman" panose="02020603050405020304" pitchFamily="18" charset="0"/>
                <a:cs typeface="Times New Roman" panose="02020603050405020304" pitchFamily="18" charset="0"/>
              </a:rPr>
              <a:t>T</a:t>
            </a:r>
            <a:r>
              <a:rPr lang="en-US" sz="2000" dirty="0" smtClean="0">
                <a:latin typeface="Times New Roman" panose="02020603050405020304" pitchFamily="18" charset="0"/>
                <a:cs typeface="Times New Roman" panose="02020603050405020304" pitchFamily="18" charset="0"/>
              </a:rPr>
              <a:t>o come up with the objective </a:t>
            </a:r>
            <a:r>
              <a:rPr lang="en-US" sz="2000" dirty="0">
                <a:latin typeface="Times New Roman" panose="02020603050405020304" pitchFamily="18" charset="0"/>
                <a:cs typeface="Times New Roman" panose="02020603050405020304" pitchFamily="18" charset="0"/>
              </a:rPr>
              <a:t>function, </a:t>
            </a:r>
            <a:r>
              <a:rPr lang="en-US" sz="2000" dirty="0" smtClean="0">
                <a:latin typeface="Times New Roman" panose="02020603050405020304" pitchFamily="18" charset="0"/>
                <a:cs typeface="Times New Roman" panose="02020603050405020304" pitchFamily="18" charset="0"/>
              </a:rPr>
              <a:t>the following constraints should </a:t>
            </a:r>
            <a:r>
              <a:rPr lang="en-US" sz="2000" dirty="0">
                <a:latin typeface="Times New Roman" panose="02020603050405020304" pitchFamily="18" charset="0"/>
                <a:cs typeface="Times New Roman" panose="02020603050405020304" pitchFamily="18" charset="0"/>
              </a:rPr>
              <a:t>met. </a:t>
            </a:r>
          </a:p>
          <a:p>
            <a:pPr marL="457200" indent="-457200" algn="just">
              <a:buAutoNum type="alphaLcPeriod"/>
            </a:pPr>
            <a:r>
              <a:rPr lang="en-US" sz="2000" dirty="0" smtClean="0">
                <a:latin typeface="Times New Roman" panose="02020603050405020304" pitchFamily="18" charset="0"/>
                <a:cs typeface="Times New Roman" panose="02020603050405020304" pitchFamily="18" charset="0"/>
              </a:rPr>
              <a:t>Energy conservation  </a:t>
            </a:r>
          </a:p>
          <a:p>
            <a:pPr marL="0" indent="0" algn="just">
              <a:buNone/>
            </a:pPr>
            <a:r>
              <a:rPr lang="en-US" sz="2000" dirty="0" smtClean="0">
                <a:latin typeface="Times New Roman" panose="02020603050405020304" pitchFamily="18" charset="0"/>
                <a:cs typeface="Times New Roman" panose="02020603050405020304" pitchFamily="18" charset="0"/>
              </a:rPr>
              <a:t>                                                                                                                                          eq. (13)</a:t>
            </a: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smtClean="0">
                <a:latin typeface="Times New Roman" panose="02020603050405020304" pitchFamily="18" charset="0"/>
                <a:cs typeface="Times New Roman" panose="02020603050405020304" pitchFamily="18" charset="0"/>
              </a:rPr>
              <a:t>b. Reserve </a:t>
            </a:r>
            <a:r>
              <a:rPr lang="en-US" sz="2000" dirty="0">
                <a:latin typeface="Times New Roman" panose="02020603050405020304" pitchFamily="18" charset="0"/>
                <a:cs typeface="Times New Roman" panose="02020603050405020304" pitchFamily="18" charset="0"/>
              </a:rPr>
              <a:t>margin </a:t>
            </a:r>
            <a:r>
              <a:rPr lang="en-US" sz="2000" dirty="0" smtClean="0">
                <a:latin typeface="Times New Roman" panose="02020603050405020304" pitchFamily="18" charset="0"/>
                <a:cs typeface="Times New Roman" panose="02020603050405020304" pitchFamily="18" charset="0"/>
              </a:rPr>
              <a:t>should be considered</a:t>
            </a:r>
          </a:p>
          <a:p>
            <a:pPr marL="0" indent="0" algn="just">
              <a:buNone/>
            </a:pPr>
            <a:r>
              <a:rPr lang="en-US" sz="2000" dirty="0" smtClean="0">
                <a:latin typeface="Times New Roman" panose="02020603050405020304" pitchFamily="18" charset="0"/>
                <a:cs typeface="Times New Roman" panose="02020603050405020304" pitchFamily="18" charset="0"/>
              </a:rPr>
              <a:t>c. Loss of load  probability (LOLP) should be also considered</a:t>
            </a:r>
          </a:p>
          <a:p>
            <a:pPr algn="just">
              <a:lnSpc>
                <a:spcPct val="200000"/>
              </a:lnSpc>
              <a:buFont typeface="Wingdings" pitchFamily="2" charset="2"/>
              <a:buChar char="§"/>
            </a:pPr>
            <a:r>
              <a:rPr lang="en-US" sz="2000" dirty="0" smtClean="0">
                <a:latin typeface="Times New Roman" panose="02020603050405020304" pitchFamily="18" charset="0"/>
                <a:cs typeface="Times New Roman" panose="02020603050405020304" pitchFamily="18" charset="0"/>
              </a:rPr>
              <a:t>Although </a:t>
            </a:r>
            <a:r>
              <a:rPr lang="en-US" sz="2000" dirty="0">
                <a:latin typeface="Times New Roman" panose="02020603050405020304" pitchFamily="18" charset="0"/>
                <a:cs typeface="Times New Roman" panose="02020603050405020304" pitchFamily="18" charset="0"/>
              </a:rPr>
              <a:t>power plants are maintained regularly, </a:t>
            </a:r>
            <a:r>
              <a:rPr lang="en-US" sz="2000" i="1" dirty="0">
                <a:latin typeface="Times New Roman" panose="02020603050405020304" pitchFamily="18" charset="0"/>
                <a:cs typeface="Times New Roman" panose="02020603050405020304" pitchFamily="18" charset="0"/>
              </a:rPr>
              <a:t>they may have unexpected outage due </a:t>
            </a:r>
            <a:r>
              <a:rPr lang="en-US" sz="2000" dirty="0">
                <a:latin typeface="Times New Roman" panose="02020603050405020304" pitchFamily="18" charset="0"/>
                <a:cs typeface="Times New Roman" panose="02020603050405020304" pitchFamily="18" charset="0"/>
              </a:rPr>
              <a:t>to any reason. </a:t>
            </a: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probability of such a failure is defined as Forced Outage Rate (FOR). </a:t>
            </a:r>
          </a:p>
          <a:p>
            <a:r>
              <a:rPr lang="en-US" sz="2000" dirty="0" smtClean="0">
                <a:latin typeface="Times New Roman" panose="02020603050405020304" pitchFamily="18" charset="0"/>
                <a:cs typeface="Times New Roman" panose="02020603050405020304" pitchFamily="18" charset="0"/>
              </a:rPr>
              <a:t>Assume, the objective is to determine the total generation for </a:t>
            </a:r>
            <a:r>
              <a:rPr lang="en-US" sz="2000" dirty="0">
                <a:solidFill>
                  <a:srgbClr val="FF0000"/>
                </a:solidFill>
                <a:latin typeface="Times New Roman" panose="02020603050405020304" pitchFamily="18" charset="0"/>
                <a:cs typeface="Times New Roman" panose="02020603050405020304" pitchFamily="18" charset="0"/>
              </a:rPr>
              <a:t>year</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t(     ) </a:t>
            </a:r>
            <a:r>
              <a:rPr lang="en-US" sz="2000" dirty="0" smtClean="0">
                <a:solidFill>
                  <a:srgbClr val="FF0000"/>
                </a:solidFill>
                <a:latin typeface="Times New Roman" panose="02020603050405020304" pitchFamily="18" charset="0"/>
                <a:cs typeface="Times New Roman" panose="02020603050405020304" pitchFamily="18" charset="0"/>
              </a:rPr>
              <a:t>for the forecasted peak </a:t>
            </a:r>
            <a:r>
              <a:rPr lang="en-US" sz="2000" dirty="0">
                <a:solidFill>
                  <a:srgbClr val="FF0000"/>
                </a:solidFill>
                <a:latin typeface="Times New Roman" panose="02020603050405020304" pitchFamily="18" charset="0"/>
                <a:cs typeface="Times New Roman" panose="02020603050405020304" pitchFamily="18" charset="0"/>
              </a:rPr>
              <a:t>load </a:t>
            </a:r>
            <a:r>
              <a:rPr lang="en-US" sz="2000" dirty="0" smtClean="0">
                <a:solidFill>
                  <a:srgbClr val="FF0000"/>
                </a:solidFill>
                <a:latin typeface="Times New Roman" panose="02020603050405020304" pitchFamily="18" charset="0"/>
                <a:cs typeface="Times New Roman" panose="02020603050405020304" pitchFamily="18" charset="0"/>
              </a:rPr>
              <a:t>of </a:t>
            </a:r>
            <a:r>
              <a:rPr lang="en-US" sz="2000" dirty="0" err="1" smtClean="0">
                <a:latin typeface="Times New Roman" panose="02020603050405020304" pitchFamily="18" charset="0"/>
                <a:cs typeface="Times New Roman" panose="02020603050405020304" pitchFamily="18" charset="0"/>
              </a:rPr>
              <a:t>P</a:t>
            </a:r>
            <a:r>
              <a:rPr lang="en-US" sz="2000" baseline="-25000" dirty="0" err="1" smtClean="0">
                <a:latin typeface="Times New Roman" panose="02020603050405020304" pitchFamily="18" charset="0"/>
                <a:cs typeface="Times New Roman" panose="02020603050405020304" pitchFamily="18" charset="0"/>
              </a:rPr>
              <a:t>L</a:t>
            </a:r>
            <a:r>
              <a:rPr lang="en-US" sz="2000" baseline="30000" dirty="0" err="1" smtClean="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p>
          <a:p>
            <a:pPr algn="just"/>
            <a:r>
              <a:rPr lang="en-US" sz="2400" dirty="0" smtClean="0">
                <a:latin typeface="Times New Roman" panose="02020603050405020304" pitchFamily="18" charset="0"/>
                <a:cs typeface="Times New Roman" panose="02020603050405020304" pitchFamily="18" charset="0"/>
              </a:rPr>
              <a:t>Then, the power </a:t>
            </a:r>
            <a:r>
              <a:rPr lang="en-US" sz="2400" dirty="0">
                <a:latin typeface="Times New Roman" panose="02020603050405020304" pitchFamily="18" charset="0"/>
                <a:cs typeface="Times New Roman" panose="02020603050405020304" pitchFamily="18" charset="0"/>
              </a:rPr>
              <a:t>generation </a:t>
            </a:r>
            <a:r>
              <a:rPr lang="en-US" sz="2400" dirty="0" smtClean="0">
                <a:latin typeface="Times New Roman" panose="02020603050405020304" pitchFamily="18" charset="0"/>
                <a:cs typeface="Times New Roman" panose="02020603050405020304" pitchFamily="18" charset="0"/>
              </a:rPr>
              <a:t>(    )  is as a function of existing generation (     ) , power generation new(    ) minus the existing power generation going to be retired/out (   ) as given by;</a:t>
            </a:r>
            <a:endParaRPr lang="en-US" sz="2400" baseline="30000" dirty="0">
              <a:latin typeface="Times New Roman" panose="02020603050405020304" pitchFamily="18" charset="0"/>
              <a:cs typeface="Times New Roman" panose="02020603050405020304" pitchFamily="18" charset="0"/>
            </a:endParaRPr>
          </a:p>
          <a:p>
            <a:pPr marL="0" indent="0">
              <a:buNone/>
            </a:pPr>
            <a:endParaRPr lang="en-US" sz="2000" dirty="0" smtClean="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                                                                                                                                             eq. (14)</a:t>
            </a:r>
          </a:p>
          <a:p>
            <a:pPr marL="0" indent="0">
              <a:buNone/>
            </a:pPr>
            <a:endParaRPr lang="en-US" sz="2000" dirty="0">
              <a:latin typeface="Times New Roman" panose="02020603050405020304" pitchFamily="18" charset="0"/>
              <a:cs typeface="Times New Roman" panose="02020603050405020304" pitchFamily="18" charset="0"/>
            </a:endParaRPr>
          </a:p>
          <a:p>
            <a:pPr>
              <a:buFont typeface="Wingdings" pitchFamily="2" charset="2"/>
              <a:buChar char="§"/>
            </a:pPr>
            <a:r>
              <a:rPr lang="en-US" sz="2400" dirty="0" smtClean="0">
                <a:latin typeface="Times New Roman" panose="02020603050405020304" pitchFamily="18" charset="0"/>
                <a:cs typeface="Times New Roman" panose="02020603050405020304" pitchFamily="18" charset="0"/>
              </a:rPr>
              <a:t>It’s observed that there are two unknowns (total power generation capacity at year t &amp; new required power generation, needs another eqn. based on constraints b.</a:t>
            </a:r>
          </a:p>
          <a:p>
            <a:pPr marL="0" indent="0">
              <a:buNone/>
            </a:pPr>
            <a:endParaRPr lang="en-US" sz="2400" dirty="0">
              <a:latin typeface="Times New Roman" panose="02020603050405020304" pitchFamily="18" charset="0"/>
              <a:cs typeface="Times New Roman" panose="02020603050405020304" pitchFamily="18" charset="0"/>
            </a:endParaRPr>
          </a:p>
          <a:p>
            <a:pPr>
              <a:buFont typeface="Wingdings" pitchFamily="2" charset="2"/>
              <a:buChar char="§"/>
            </a:pPr>
            <a:r>
              <a:rPr lang="en-US" sz="2400" dirty="0" smtClean="0">
                <a:latin typeface="Times New Roman" panose="02020603050405020304" pitchFamily="18" charset="0"/>
                <a:cs typeface="Times New Roman" panose="02020603050405020304" pitchFamily="18" charset="0"/>
              </a:rPr>
              <a:t>That the power utility company should set the </a:t>
            </a:r>
            <a:r>
              <a:rPr lang="en-US" sz="2400" dirty="0">
                <a:latin typeface="Times New Roman" panose="02020603050405020304" pitchFamily="18" charset="0"/>
                <a:cs typeface="Times New Roman" panose="02020603050405020304" pitchFamily="18" charset="0"/>
              </a:rPr>
              <a:t>minimum reserve </a:t>
            </a:r>
            <a:r>
              <a:rPr lang="en-US" sz="2400" dirty="0" smtClean="0">
                <a:latin typeface="Times New Roman" panose="02020603050405020304" pitchFamily="18" charset="0"/>
                <a:cs typeface="Times New Roman" panose="02020603050405020304" pitchFamily="18" charset="0"/>
              </a:rPr>
              <a:t>margin, </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est</a:t>
            </a:r>
            <a:r>
              <a:rPr lang="en-US" sz="2400" dirty="0" smtClean="0">
                <a:latin typeface="Times New Roman" panose="02020603050405020304" pitchFamily="18" charset="0"/>
                <a:cs typeface="Times New Roman" panose="02020603050405020304" pitchFamily="18" charset="0"/>
              </a:rPr>
              <a:t> (in  </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as given by;</a:t>
            </a:r>
            <a:endParaRPr lang="en-US" sz="2400" dirty="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                                                                                                                                                eq. (15)</a:t>
            </a:r>
            <a:endParaRPr lang="en-US" sz="2000" dirty="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25</a:t>
            </a:fld>
            <a:endParaRPr lang="en-US"/>
          </a:p>
        </p:txBody>
      </p:sp>
      <p:sp>
        <p:nvSpPr>
          <p:cNvPr id="9" name="Title 8"/>
          <p:cNvSpPr>
            <a:spLocks noGrp="1"/>
          </p:cNvSpPr>
          <p:nvPr>
            <p:ph type="title"/>
          </p:nvPr>
        </p:nvSpPr>
        <p:spPr>
          <a:xfrm>
            <a:off x="114300" y="79756"/>
            <a:ext cx="8458200" cy="461665"/>
          </a:xfrm>
          <a:prstGeom prst="rect">
            <a:avLst/>
          </a:prstGeom>
        </p:spPr>
        <p:txBody>
          <a:bodyPr wrap="square">
            <a:spAutoFit/>
          </a:bodyPr>
          <a:lstStyle/>
          <a:p>
            <a:r>
              <a:rPr lang="en-AU" sz="2400" b="1" dirty="0">
                <a:latin typeface="Times New Roman" pitchFamily="18" charset="0"/>
                <a:ea typeface="Calibri" pitchFamily="34" charset="0"/>
                <a:cs typeface="Times New Roman" pitchFamily="18" charset="0"/>
              </a:rPr>
              <a:t>GSP                                                                         Cont</a:t>
            </a:r>
            <a:r>
              <a:rPr lang="en-AU" sz="2400" b="1" dirty="0" smtClean="0">
                <a:latin typeface="Times New Roman" pitchFamily="18" charset="0"/>
                <a:ea typeface="Calibri" pitchFamily="34" charset="0"/>
                <a:cs typeface="Times New Roman" pitchFamily="18" charset="0"/>
              </a:rPr>
              <a:t>.…</a:t>
            </a:r>
            <a:endParaRPr lang="en-US" sz="2400" dirty="0"/>
          </a:p>
        </p:txBody>
      </p:sp>
      <p:cxnSp>
        <p:nvCxnSpPr>
          <p:cNvPr id="10" name="Straight Connector 9"/>
          <p:cNvCxnSpPr/>
          <p:nvPr/>
        </p:nvCxnSpPr>
        <p:spPr>
          <a:xfrm flipV="1">
            <a:off x="0" y="381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2" name="Rectangle 17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661690979"/>
              </p:ext>
            </p:extLst>
          </p:nvPr>
        </p:nvGraphicFramePr>
        <p:xfrm>
          <a:off x="3124200" y="762000"/>
          <a:ext cx="1219200" cy="461768"/>
        </p:xfrm>
        <a:graphic>
          <a:graphicData uri="http://schemas.openxmlformats.org/presentationml/2006/ole">
            <mc:AlternateContent xmlns:mc="http://schemas.openxmlformats.org/markup-compatibility/2006">
              <mc:Choice xmlns:v="urn:schemas-microsoft-com:vml" Requires="v">
                <p:oleObj spid="_x0000_s2742" name="Equation" r:id="rId3" imgW="1167893" imgH="444307" progId="Equation.3">
                  <p:embed/>
                </p:oleObj>
              </mc:Choice>
              <mc:Fallback>
                <p:oleObj name="Equation" r:id="rId3" imgW="1167893" imgH="444307" progId="Equation.3">
                  <p:embed/>
                  <p:pic>
                    <p:nvPicPr>
                      <p:cNvPr id="0" name="Object 17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762000"/>
                        <a:ext cx="1219200" cy="461768"/>
                      </a:xfrm>
                      <a:prstGeom prst="rect">
                        <a:avLst/>
                      </a:prstGeom>
                      <a:noFill/>
                    </p:spPr>
                  </p:pic>
                </p:oleObj>
              </mc:Fallback>
            </mc:AlternateContent>
          </a:graphicData>
        </a:graphic>
      </p:graphicFrame>
      <p:sp>
        <p:nvSpPr>
          <p:cNvPr id="11" name="Rectangle 18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2329263209"/>
              </p:ext>
            </p:extLst>
          </p:nvPr>
        </p:nvGraphicFramePr>
        <p:xfrm>
          <a:off x="1676400" y="3962400"/>
          <a:ext cx="1905000" cy="412315"/>
        </p:xfrm>
        <a:graphic>
          <a:graphicData uri="http://schemas.openxmlformats.org/presentationml/2006/ole">
            <mc:AlternateContent xmlns:mc="http://schemas.openxmlformats.org/markup-compatibility/2006">
              <mc:Choice xmlns:v="urn:schemas-microsoft-com:vml" Requires="v">
                <p:oleObj spid="_x0000_s2743" name="Equation" r:id="rId5" imgW="1155700" imgH="254000" progId="Equation.3">
                  <p:embed/>
                </p:oleObj>
              </mc:Choice>
              <mc:Fallback>
                <p:oleObj name="Equation" r:id="rId5" imgW="1155700" imgH="254000" progId="Equation.3">
                  <p:embed/>
                  <p:pic>
                    <p:nvPicPr>
                      <p:cNvPr id="0" name="Object 18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76400" y="3962400"/>
                        <a:ext cx="1905000" cy="412315"/>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2662504079"/>
              </p:ext>
            </p:extLst>
          </p:nvPr>
        </p:nvGraphicFramePr>
        <p:xfrm>
          <a:off x="3352800" y="3124200"/>
          <a:ext cx="266700" cy="355600"/>
        </p:xfrm>
        <a:graphic>
          <a:graphicData uri="http://schemas.openxmlformats.org/presentationml/2006/ole">
            <mc:AlternateContent xmlns:mc="http://schemas.openxmlformats.org/markup-compatibility/2006">
              <mc:Choice xmlns:v="urn:schemas-microsoft-com:vml" Requires="v">
                <p:oleObj spid="_x0000_s2744" name="Equation" r:id="rId7" imgW="190440" imgH="253800" progId="Equation.3">
                  <p:embed/>
                </p:oleObj>
              </mc:Choice>
              <mc:Fallback>
                <p:oleObj name="Equation" r:id="rId7" imgW="190440" imgH="253800" progId="Equation.3">
                  <p:embed/>
                  <p:pic>
                    <p:nvPicPr>
                      <p:cNvPr id="0" name=""/>
                      <p:cNvPicPr/>
                      <p:nvPr/>
                    </p:nvPicPr>
                    <p:blipFill>
                      <a:blip r:embed="rId8"/>
                      <a:stretch>
                        <a:fillRect/>
                      </a:stretch>
                    </p:blipFill>
                    <p:spPr>
                      <a:xfrm>
                        <a:off x="3352800" y="3124200"/>
                        <a:ext cx="266700" cy="355600"/>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577160993"/>
              </p:ext>
            </p:extLst>
          </p:nvPr>
        </p:nvGraphicFramePr>
        <p:xfrm>
          <a:off x="6019800" y="2667000"/>
          <a:ext cx="304800" cy="406400"/>
        </p:xfrm>
        <a:graphic>
          <a:graphicData uri="http://schemas.openxmlformats.org/presentationml/2006/ole">
            <mc:AlternateContent xmlns:mc="http://schemas.openxmlformats.org/markup-compatibility/2006">
              <mc:Choice xmlns:v="urn:schemas-microsoft-com:vml" Requires="v">
                <p:oleObj spid="_x0000_s2745" name="Equation" r:id="rId9" imgW="190440" imgH="253800" progId="Equation.3">
                  <p:embed/>
                </p:oleObj>
              </mc:Choice>
              <mc:Fallback>
                <p:oleObj name="Equation" r:id="rId9" imgW="190440" imgH="253800" progId="Equation.3">
                  <p:embed/>
                  <p:pic>
                    <p:nvPicPr>
                      <p:cNvPr id="0" name=""/>
                      <p:cNvPicPr/>
                      <p:nvPr/>
                    </p:nvPicPr>
                    <p:blipFill>
                      <a:blip r:embed="rId8"/>
                      <a:stretch>
                        <a:fillRect/>
                      </a:stretch>
                    </p:blipFill>
                    <p:spPr>
                      <a:xfrm>
                        <a:off x="6019800" y="2667000"/>
                        <a:ext cx="304800" cy="406400"/>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774724626"/>
              </p:ext>
            </p:extLst>
          </p:nvPr>
        </p:nvGraphicFramePr>
        <p:xfrm>
          <a:off x="7772400" y="3124200"/>
          <a:ext cx="304800" cy="406400"/>
        </p:xfrm>
        <a:graphic>
          <a:graphicData uri="http://schemas.openxmlformats.org/presentationml/2006/ole">
            <mc:AlternateContent xmlns:mc="http://schemas.openxmlformats.org/markup-compatibility/2006">
              <mc:Choice xmlns:v="urn:schemas-microsoft-com:vml" Requires="v">
                <p:oleObj spid="_x0000_s2746" name="Equation" r:id="rId10" imgW="190440" imgH="253800" progId="Equation.3">
                  <p:embed/>
                </p:oleObj>
              </mc:Choice>
              <mc:Fallback>
                <p:oleObj name="Equation" r:id="rId10" imgW="190440" imgH="253800" progId="Equation.3">
                  <p:embed/>
                  <p:pic>
                    <p:nvPicPr>
                      <p:cNvPr id="0" name=""/>
                      <p:cNvPicPr/>
                      <p:nvPr/>
                    </p:nvPicPr>
                    <p:blipFill>
                      <a:blip r:embed="rId11"/>
                      <a:stretch>
                        <a:fillRect/>
                      </a:stretch>
                    </p:blipFill>
                    <p:spPr>
                      <a:xfrm>
                        <a:off x="7772400" y="3124200"/>
                        <a:ext cx="304800" cy="406400"/>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1095049051"/>
              </p:ext>
            </p:extLst>
          </p:nvPr>
        </p:nvGraphicFramePr>
        <p:xfrm>
          <a:off x="2057400" y="3429000"/>
          <a:ext cx="243840" cy="304800"/>
        </p:xfrm>
        <a:graphic>
          <a:graphicData uri="http://schemas.openxmlformats.org/presentationml/2006/ole">
            <mc:AlternateContent xmlns:mc="http://schemas.openxmlformats.org/markup-compatibility/2006">
              <mc:Choice xmlns:v="urn:schemas-microsoft-com:vml" Requires="v">
                <p:oleObj spid="_x0000_s2747" name="Equation" r:id="rId12" imgW="203040" imgH="253800" progId="Equation.3">
                  <p:embed/>
                </p:oleObj>
              </mc:Choice>
              <mc:Fallback>
                <p:oleObj name="Equation" r:id="rId12" imgW="203040" imgH="253800" progId="Equation.3">
                  <p:embed/>
                  <p:pic>
                    <p:nvPicPr>
                      <p:cNvPr id="0" name=""/>
                      <p:cNvPicPr/>
                      <p:nvPr/>
                    </p:nvPicPr>
                    <p:blipFill>
                      <a:blip r:embed="rId13"/>
                      <a:stretch>
                        <a:fillRect/>
                      </a:stretch>
                    </p:blipFill>
                    <p:spPr>
                      <a:xfrm>
                        <a:off x="2057400" y="3429000"/>
                        <a:ext cx="243840" cy="304800"/>
                      </a:xfrm>
                      <a:prstGeom prst="rect">
                        <a:avLst/>
                      </a:prstGeom>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3763150587"/>
              </p:ext>
            </p:extLst>
          </p:nvPr>
        </p:nvGraphicFramePr>
        <p:xfrm>
          <a:off x="8458200" y="3352800"/>
          <a:ext cx="304800" cy="320842"/>
        </p:xfrm>
        <a:graphic>
          <a:graphicData uri="http://schemas.openxmlformats.org/presentationml/2006/ole">
            <mc:AlternateContent xmlns:mc="http://schemas.openxmlformats.org/markup-compatibility/2006">
              <mc:Choice xmlns:v="urn:schemas-microsoft-com:vml" Requires="v">
                <p:oleObj spid="_x0000_s2748" name="Equation" r:id="rId14" imgW="241200" imgH="253800" progId="Equation.3">
                  <p:embed/>
                </p:oleObj>
              </mc:Choice>
              <mc:Fallback>
                <p:oleObj name="Equation" r:id="rId14" imgW="241200" imgH="253800" progId="Equation.3">
                  <p:embed/>
                  <p:pic>
                    <p:nvPicPr>
                      <p:cNvPr id="0" name=""/>
                      <p:cNvPicPr/>
                      <p:nvPr/>
                    </p:nvPicPr>
                    <p:blipFill>
                      <a:blip r:embed="rId15"/>
                      <a:stretch>
                        <a:fillRect/>
                      </a:stretch>
                    </p:blipFill>
                    <p:spPr>
                      <a:xfrm>
                        <a:off x="8458200" y="3352800"/>
                        <a:ext cx="304800" cy="320842"/>
                      </a:xfrm>
                      <a:prstGeom prst="rect">
                        <a:avLst/>
                      </a:prstGeom>
                    </p:spPr>
                  </p:pic>
                </p:oleObj>
              </mc:Fallback>
            </mc:AlternateContent>
          </a:graphicData>
        </a:graphic>
      </p:graphicFrame>
      <p:sp>
        <p:nvSpPr>
          <p:cNvPr id="18" name="Rectangle 19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9" name="Object 18"/>
          <p:cNvGraphicFramePr>
            <a:graphicFrameLocks noChangeAspect="1"/>
          </p:cNvGraphicFramePr>
          <p:nvPr>
            <p:extLst>
              <p:ext uri="{D42A27DB-BD31-4B8C-83A1-F6EECF244321}">
                <p14:modId xmlns:p14="http://schemas.microsoft.com/office/powerpoint/2010/main" val="1210913780"/>
              </p:ext>
            </p:extLst>
          </p:nvPr>
        </p:nvGraphicFramePr>
        <p:xfrm>
          <a:off x="1828800" y="6019800"/>
          <a:ext cx="1371600" cy="529168"/>
        </p:xfrm>
        <a:graphic>
          <a:graphicData uri="http://schemas.openxmlformats.org/presentationml/2006/ole">
            <mc:AlternateContent xmlns:mc="http://schemas.openxmlformats.org/markup-compatibility/2006">
              <mc:Choice xmlns:v="urn:schemas-microsoft-com:vml" Requires="v">
                <p:oleObj spid="_x0000_s2749" name="Equation" r:id="rId16" imgW="1028254" imgH="393529" progId="Equation.3">
                  <p:embed/>
                </p:oleObj>
              </mc:Choice>
              <mc:Fallback>
                <p:oleObj name="Equation" r:id="rId16" imgW="1028254" imgH="393529" progId="Equation.3">
                  <p:embed/>
                  <p:pic>
                    <p:nvPicPr>
                      <p:cNvPr id="0" name="Object 19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28800" y="6019800"/>
                        <a:ext cx="1371600" cy="529168"/>
                      </a:xfrm>
                      <a:prstGeom prst="rect">
                        <a:avLst/>
                      </a:prstGeom>
                      <a:noFill/>
                    </p:spPr>
                  </p:pic>
                </p:oleObj>
              </mc:Fallback>
            </mc:AlternateContent>
          </a:graphicData>
        </a:graphic>
      </p:graphicFrame>
    </p:spTree>
    <p:extLst>
      <p:ext uri="{BB962C8B-B14F-4D97-AF65-F5344CB8AC3E}">
        <p14:creationId xmlns:p14="http://schemas.microsoft.com/office/powerpoint/2010/main" val="14512676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85800"/>
            <a:ext cx="9144000" cy="6096000"/>
          </a:xfrm>
        </p:spPr>
        <p:txBody>
          <a:bodyPr>
            <a:normAutofit/>
          </a:bodyPr>
          <a:lstStyle/>
          <a:p>
            <a:pPr marL="0" indent="0" algn="just">
              <a:lnSpc>
                <a:spcPct val="150000"/>
              </a:lnSpc>
              <a:buNone/>
            </a:pPr>
            <a:r>
              <a:rPr lang="en-US" sz="1800" dirty="0">
                <a:latin typeface="Times New Roman" panose="02020603050405020304" pitchFamily="18" charset="0"/>
                <a:cs typeface="Times New Roman" panose="02020603050405020304" pitchFamily="18" charset="0"/>
              </a:rPr>
              <a:t>Example: </a:t>
            </a:r>
            <a:r>
              <a:rPr lang="en-US" sz="1800" dirty="0" smtClean="0">
                <a:latin typeface="Times New Roman" panose="02020603050405020304" pitchFamily="18" charset="0"/>
                <a:cs typeface="Times New Roman" panose="02020603050405020304" pitchFamily="18" charset="0"/>
              </a:rPr>
              <a:t> Determine the total power generation capacity Power utility company needed to satisfy the total forecasted load of 32, 000MW after 20 years considering reserve capacity of 20 %.  Consider  the current year maximum generation capacity is 6000 MW , which is generated from three power plants(A, B, C) each generates 2000 MW.   Assume, three units of generation B,  total capacity of 800 MW  is going to be retired after 19 years. </a:t>
            </a:r>
          </a:p>
          <a:p>
            <a:pPr marL="0" indent="0">
              <a:lnSpc>
                <a:spcPct val="150000"/>
              </a:lnSpc>
              <a:buNone/>
            </a:pPr>
            <a:r>
              <a:rPr lang="en-US" sz="1800" b="1" dirty="0" smtClean="0">
                <a:latin typeface="Times New Roman" panose="02020603050405020304" pitchFamily="18" charset="0"/>
                <a:cs typeface="Times New Roman" panose="02020603050405020304" pitchFamily="18" charset="0"/>
              </a:rPr>
              <a:t>Solution:</a:t>
            </a:r>
          </a:p>
          <a:p>
            <a:pPr marL="0" indent="0">
              <a:lnSpc>
                <a:spcPct val="150000"/>
              </a:lnSpc>
              <a:buNone/>
            </a:pPr>
            <a:r>
              <a:rPr lang="en-US" sz="1800" dirty="0" smtClean="0">
                <a:latin typeface="Times New Roman" panose="02020603050405020304" pitchFamily="18" charset="0"/>
                <a:cs typeface="Times New Roman" panose="02020603050405020304" pitchFamily="18" charset="0"/>
              </a:rPr>
              <a:t>From eq.(15), the total power generation after 20 years is given by:</a:t>
            </a:r>
          </a:p>
          <a:p>
            <a:pPr marL="0" indent="0">
              <a:lnSpc>
                <a:spcPct val="150000"/>
              </a:lnSpc>
              <a:buNone/>
            </a:pPr>
            <a:endParaRPr lang="en-US" sz="1800" dirty="0">
              <a:latin typeface="Times New Roman" panose="02020603050405020304" pitchFamily="18" charset="0"/>
              <a:cs typeface="Times New Roman" panose="02020603050405020304" pitchFamily="18" charset="0"/>
            </a:endParaRPr>
          </a:p>
          <a:p>
            <a:pPr marL="0" indent="0">
              <a:lnSpc>
                <a:spcPct val="150000"/>
              </a:lnSpc>
              <a:buNone/>
            </a:pPr>
            <a:endParaRPr lang="en-US" sz="1800" dirty="0">
              <a:latin typeface="Times New Roman" panose="02020603050405020304" pitchFamily="18" charset="0"/>
              <a:cs typeface="Times New Roman" panose="02020603050405020304" pitchFamily="18" charset="0"/>
            </a:endParaRPr>
          </a:p>
          <a:p>
            <a:pPr marL="0" indent="0">
              <a:lnSpc>
                <a:spcPct val="150000"/>
              </a:lnSpc>
              <a:buNone/>
            </a:pPr>
            <a:r>
              <a:rPr lang="en-US" sz="1800" dirty="0" smtClean="0">
                <a:latin typeface="Times New Roman" panose="02020603050405020304" pitchFamily="18" charset="0"/>
                <a:cs typeface="Times New Roman" panose="02020603050405020304" pitchFamily="18" charset="0"/>
              </a:rPr>
              <a:t>Then, from eq.(14), the power generation new required after 20 years is given by;</a:t>
            </a:r>
            <a:endParaRPr lang="en-US" sz="18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4082998723"/>
              </p:ext>
            </p:extLst>
          </p:nvPr>
        </p:nvGraphicFramePr>
        <p:xfrm>
          <a:off x="914400" y="3657600"/>
          <a:ext cx="1666875" cy="1143000"/>
        </p:xfrm>
        <a:graphic>
          <a:graphicData uri="http://schemas.openxmlformats.org/presentationml/2006/ole">
            <mc:AlternateContent xmlns:mc="http://schemas.openxmlformats.org/markup-compatibility/2006">
              <mc:Choice xmlns:v="urn:schemas-microsoft-com:vml" Requires="v">
                <p:oleObj spid="_x0000_s11387" name="Equation" r:id="rId3" imgW="1333500" imgH="914400" progId="Equation.3">
                  <p:embed/>
                </p:oleObj>
              </mc:Choice>
              <mc:Fallback>
                <p:oleObj name="Equation" r:id="rId3" imgW="1333500" imgH="914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3657600"/>
                        <a:ext cx="1666875" cy="114300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224146101"/>
              </p:ext>
            </p:extLst>
          </p:nvPr>
        </p:nvGraphicFramePr>
        <p:xfrm>
          <a:off x="1295400" y="5181600"/>
          <a:ext cx="1983658" cy="976086"/>
        </p:xfrm>
        <a:graphic>
          <a:graphicData uri="http://schemas.openxmlformats.org/presentationml/2006/ole">
            <mc:AlternateContent xmlns:mc="http://schemas.openxmlformats.org/markup-compatibility/2006">
              <mc:Choice xmlns:v="urn:schemas-microsoft-com:vml" Requires="v">
                <p:oleObj spid="_x0000_s11388" name="Equation" r:id="rId5" imgW="1574640" imgH="787320" progId="Equation.3">
                  <p:embed/>
                </p:oleObj>
              </mc:Choice>
              <mc:Fallback>
                <p:oleObj name="Equation" r:id="rId5" imgW="1574640" imgH="787320" progId="Equation.3">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5400" y="5181600"/>
                        <a:ext cx="1983658" cy="976086"/>
                      </a:xfrm>
                      <a:prstGeom prst="rect">
                        <a:avLst/>
                      </a:prstGeom>
                      <a:noFill/>
                      <a:ln>
                        <a:noFill/>
                      </a:ln>
                    </p:spPr>
                  </p:pic>
                </p:oleObj>
              </mc:Fallback>
            </mc:AlternateContent>
          </a:graphicData>
        </a:graphic>
      </p:graphicFrame>
      <p:sp>
        <p:nvSpPr>
          <p:cNvPr id="12" name="Title 8"/>
          <p:cNvSpPr>
            <a:spLocks noGrp="1"/>
          </p:cNvSpPr>
          <p:nvPr>
            <p:ph type="title"/>
          </p:nvPr>
        </p:nvSpPr>
        <p:spPr>
          <a:xfrm>
            <a:off x="152400" y="0"/>
            <a:ext cx="8610600" cy="461665"/>
          </a:xfrm>
          <a:prstGeom prst="rect">
            <a:avLst/>
          </a:prstGeom>
        </p:spPr>
        <p:txBody>
          <a:bodyPr wrap="square">
            <a:spAutoFit/>
          </a:bodyPr>
          <a:lstStyle/>
          <a:p>
            <a:r>
              <a:rPr lang="en-AU" sz="2400" b="1" dirty="0">
                <a:latin typeface="Times New Roman" pitchFamily="18" charset="0"/>
                <a:ea typeface="Calibri" pitchFamily="34" charset="0"/>
                <a:cs typeface="Times New Roman" pitchFamily="18" charset="0"/>
              </a:rPr>
              <a:t>GSP                                                                         Cont</a:t>
            </a:r>
            <a:r>
              <a:rPr lang="en-AU" sz="2400" b="1" dirty="0" smtClean="0">
                <a:latin typeface="Times New Roman" pitchFamily="18" charset="0"/>
                <a:ea typeface="Calibri" pitchFamily="34" charset="0"/>
                <a:cs typeface="Times New Roman" pitchFamily="18" charset="0"/>
              </a:rPr>
              <a:t>.…</a:t>
            </a:r>
            <a:endParaRPr lang="en-US" sz="2400" dirty="0"/>
          </a:p>
        </p:txBody>
      </p:sp>
      <p:cxnSp>
        <p:nvCxnSpPr>
          <p:cNvPr id="13" name="Straight Connector 12"/>
          <p:cNvCxnSpPr/>
          <p:nvPr/>
        </p:nvCxnSpPr>
        <p:spPr>
          <a:xfrm flipV="1">
            <a:off x="0" y="381000"/>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520429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609600"/>
            <a:ext cx="9144000" cy="38100"/>
          </a:xfrm>
          <a:custGeom>
            <a:avLst/>
            <a:gdLst/>
            <a:ahLst/>
            <a:cxnLst/>
            <a:rect l="l" t="t" r="r" b="b"/>
            <a:pathLst>
              <a:path w="9144000" h="38100">
                <a:moveTo>
                  <a:pt x="0" y="38100"/>
                </a:moveTo>
                <a:lnTo>
                  <a:pt x="9144000" y="38100"/>
                </a:lnTo>
                <a:lnTo>
                  <a:pt x="9144000" y="0"/>
                </a:lnTo>
                <a:lnTo>
                  <a:pt x="0" y="0"/>
                </a:lnTo>
                <a:lnTo>
                  <a:pt x="0" y="38100"/>
                </a:lnTo>
                <a:close/>
              </a:path>
            </a:pathLst>
          </a:custGeom>
          <a:solidFill>
            <a:srgbClr val="008000"/>
          </a:solidFill>
        </p:spPr>
        <p:txBody>
          <a:bodyPr wrap="square" lIns="0" tIns="0" rIns="0" bIns="0" rtlCol="0"/>
          <a:lstStyle/>
          <a:p>
            <a:endParaRPr/>
          </a:p>
        </p:txBody>
      </p:sp>
      <p:sp>
        <p:nvSpPr>
          <p:cNvPr id="3" name="object 3"/>
          <p:cNvSpPr txBox="1"/>
          <p:nvPr/>
        </p:nvSpPr>
        <p:spPr>
          <a:xfrm>
            <a:off x="0" y="609600"/>
            <a:ext cx="9067800" cy="6219885"/>
          </a:xfrm>
          <a:prstGeom prst="rect">
            <a:avLst/>
          </a:prstGeom>
        </p:spPr>
        <p:txBody>
          <a:bodyPr vert="horz" wrap="square" lIns="0" tIns="12700" rIns="0" bIns="0" rtlCol="0">
            <a:spAutoFit/>
          </a:bodyPr>
          <a:lstStyle/>
          <a:p>
            <a:pPr marL="12700" marR="5080" algn="just">
              <a:lnSpc>
                <a:spcPct val="200000"/>
              </a:lnSpc>
              <a:spcBef>
                <a:spcPts val="100"/>
              </a:spcBef>
              <a:buSzPct val="95833"/>
              <a:buFont typeface="Wingdings"/>
              <a:buChar char=""/>
              <a:tabLst>
                <a:tab pos="153035" algn="l"/>
              </a:tabLst>
            </a:pPr>
            <a:r>
              <a:rPr lang="en-US" sz="2400" spc="-5" dirty="0" smtClean="0">
                <a:latin typeface="Times New Roman" pitchFamily="18" charset="0"/>
                <a:cs typeface="Times New Roman" pitchFamily="18" charset="0"/>
              </a:rPr>
              <a:t>It is </a:t>
            </a:r>
            <a:r>
              <a:rPr sz="2400" spc="-5" dirty="0" smtClean="0">
                <a:latin typeface="Times New Roman" pitchFamily="18" charset="0"/>
                <a:cs typeface="Times New Roman" pitchFamily="18" charset="0"/>
              </a:rPr>
              <a:t>designed </a:t>
            </a:r>
            <a:r>
              <a:rPr sz="2400" spc="-5" dirty="0">
                <a:latin typeface="Times New Roman" pitchFamily="18" charset="0"/>
                <a:cs typeface="Times New Roman" pitchFamily="18" charset="0"/>
              </a:rPr>
              <a:t>to interconnect </a:t>
            </a:r>
            <a:r>
              <a:rPr lang="en-US" sz="2400" spc="-5" dirty="0" smtClean="0">
                <a:latin typeface="Times New Roman" pitchFamily="18" charset="0"/>
                <a:cs typeface="Times New Roman" pitchFamily="18" charset="0"/>
              </a:rPr>
              <a:t>the generated power </a:t>
            </a:r>
            <a:r>
              <a:rPr lang="en-US" sz="2400" dirty="0" smtClean="0">
                <a:latin typeface="Times New Roman" pitchFamily="18" charset="0"/>
                <a:cs typeface="Times New Roman" pitchFamily="18" charset="0"/>
              </a:rPr>
              <a:t>and </a:t>
            </a:r>
            <a:r>
              <a:rPr sz="2400" spc="-5" dirty="0" smtClean="0">
                <a:latin typeface="Times New Roman" pitchFamily="18" charset="0"/>
                <a:cs typeface="Times New Roman" pitchFamily="18" charset="0"/>
              </a:rPr>
              <a:t>electrical </a:t>
            </a:r>
            <a:r>
              <a:rPr sz="2400" dirty="0">
                <a:latin typeface="Times New Roman" pitchFamily="18" charset="0"/>
                <a:cs typeface="Times New Roman" pitchFamily="18" charset="0"/>
              </a:rPr>
              <a:t>utility </a:t>
            </a:r>
            <a:r>
              <a:rPr sz="2400" spc="-5" dirty="0">
                <a:latin typeface="Times New Roman" pitchFamily="18" charset="0"/>
                <a:cs typeface="Times New Roman" pitchFamily="18" charset="0"/>
              </a:rPr>
              <a:t>systems </a:t>
            </a:r>
            <a:r>
              <a:rPr lang="en-US" sz="2400" dirty="0" smtClean="0">
                <a:latin typeface="Times New Roman" pitchFamily="18" charset="0"/>
                <a:cs typeface="Times New Roman" pitchFamily="18" charset="0"/>
              </a:rPr>
              <a:t>while </a:t>
            </a:r>
            <a:r>
              <a:rPr sz="2400" spc="-10" dirty="0" smtClean="0">
                <a:latin typeface="Times New Roman" pitchFamily="18" charset="0"/>
                <a:cs typeface="Times New Roman" pitchFamily="18" charset="0"/>
              </a:rPr>
              <a:t>transmitting</a:t>
            </a:r>
            <a:r>
              <a:rPr lang="en-US" sz="2400" spc="-10" dirty="0" smtClean="0">
                <a:latin typeface="Times New Roman" pitchFamily="18" charset="0"/>
                <a:cs typeface="Times New Roman" pitchFamily="18" charset="0"/>
              </a:rPr>
              <a:t> </a:t>
            </a:r>
            <a:r>
              <a:rPr sz="2400" spc="-10" dirty="0" smtClean="0">
                <a:latin typeface="Times New Roman" pitchFamily="18" charset="0"/>
                <a:cs typeface="Times New Roman" pitchFamily="18" charset="0"/>
              </a:rPr>
              <a:t> </a:t>
            </a:r>
            <a:r>
              <a:rPr lang="en-US" sz="2400" spc="-10" dirty="0" smtClean="0">
                <a:latin typeface="Times New Roman" pitchFamily="18" charset="0"/>
                <a:cs typeface="Times New Roman" pitchFamily="18" charset="0"/>
              </a:rPr>
              <a:t>the </a:t>
            </a:r>
            <a:r>
              <a:rPr sz="2400" spc="-5" dirty="0" smtClean="0">
                <a:latin typeface="Times New Roman" pitchFamily="18" charset="0"/>
                <a:cs typeface="Times New Roman" pitchFamily="18" charset="0"/>
              </a:rPr>
              <a:t>power </a:t>
            </a:r>
            <a:r>
              <a:rPr sz="2400" spc="-5" dirty="0">
                <a:latin typeface="Times New Roman" pitchFamily="18" charset="0"/>
                <a:cs typeface="Times New Roman" pitchFamily="18" charset="0"/>
              </a:rPr>
              <a:t>from </a:t>
            </a:r>
            <a:r>
              <a:rPr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generation station </a:t>
            </a:r>
            <a:r>
              <a:rPr sz="2400" spc="-5" dirty="0" smtClean="0">
                <a:latin typeface="Times New Roman" pitchFamily="18" charset="0"/>
                <a:cs typeface="Times New Roman" pitchFamily="18" charset="0"/>
              </a:rPr>
              <a:t>to</a:t>
            </a:r>
            <a:r>
              <a:rPr sz="2400" spc="-15" dirty="0" smtClean="0">
                <a:latin typeface="Times New Roman" pitchFamily="18" charset="0"/>
                <a:cs typeface="Times New Roman" pitchFamily="18" charset="0"/>
              </a:rPr>
              <a:t> </a:t>
            </a:r>
            <a:r>
              <a:rPr lang="en-US" sz="2400" spc="-5" dirty="0" smtClean="0">
                <a:latin typeface="Times New Roman" pitchFamily="18" charset="0"/>
                <a:cs typeface="Times New Roman" pitchFamily="18" charset="0"/>
              </a:rPr>
              <a:t>the </a:t>
            </a:r>
            <a:r>
              <a:rPr sz="2400" spc="-5" dirty="0" smtClean="0">
                <a:latin typeface="Times New Roman" pitchFamily="18" charset="0"/>
                <a:cs typeface="Times New Roman" pitchFamily="18" charset="0"/>
              </a:rPr>
              <a:t>load</a:t>
            </a:r>
            <a:r>
              <a:rPr sz="2400" spc="5" dirty="0" smtClean="0">
                <a:latin typeface="Times New Roman" pitchFamily="18" charset="0"/>
                <a:cs typeface="Times New Roman" pitchFamily="18" charset="0"/>
              </a:rPr>
              <a:t> </a:t>
            </a:r>
            <a:r>
              <a:rPr sz="2400" spc="-5" dirty="0">
                <a:latin typeface="Times New Roman" pitchFamily="18" charset="0"/>
                <a:cs typeface="Times New Roman" pitchFamily="18" charset="0"/>
              </a:rPr>
              <a:t>centers.</a:t>
            </a:r>
            <a:endParaRPr sz="2400" dirty="0">
              <a:latin typeface="Times New Roman" pitchFamily="18" charset="0"/>
              <a:cs typeface="Times New Roman" pitchFamily="18" charset="0"/>
            </a:endParaRPr>
          </a:p>
          <a:p>
            <a:pPr marL="12700" marR="5715" algn="just">
              <a:lnSpc>
                <a:spcPct val="200000"/>
              </a:lnSpc>
              <a:spcBef>
                <a:spcPts val="575"/>
              </a:spcBef>
              <a:buSzPct val="95833"/>
              <a:tabLst>
                <a:tab pos="153035" algn="l"/>
              </a:tabLst>
            </a:pPr>
            <a:r>
              <a:rPr lang="en-US" sz="2400" b="1" dirty="0" smtClean="0">
                <a:latin typeface="Times New Roman" pitchFamily="18" charset="0"/>
                <a:cs typeface="Times New Roman" pitchFamily="18" charset="0"/>
              </a:rPr>
              <a:t>Transmission and Distribution </a:t>
            </a:r>
            <a:r>
              <a:rPr sz="2400" b="1" spc="-5" dirty="0" smtClean="0">
                <a:latin typeface="Times New Roman" pitchFamily="18" charset="0"/>
                <a:cs typeface="Times New Roman" pitchFamily="18" charset="0"/>
              </a:rPr>
              <a:t>system</a:t>
            </a:r>
            <a:r>
              <a:rPr sz="2400" b="1" dirty="0" smtClean="0">
                <a:latin typeface="Times New Roman" pitchFamily="18" charset="0"/>
                <a:cs typeface="Times New Roman" pitchFamily="18" charset="0"/>
              </a:rPr>
              <a:t> </a:t>
            </a:r>
            <a:r>
              <a:rPr sz="2400" b="1" dirty="0">
                <a:latin typeface="Times New Roman" pitchFamily="18" charset="0"/>
                <a:cs typeface="Times New Roman" pitchFamily="18" charset="0"/>
              </a:rPr>
              <a:t>planning</a:t>
            </a:r>
            <a:r>
              <a:rPr sz="2400" b="1" spc="5" dirty="0">
                <a:latin typeface="Times New Roman" pitchFamily="18" charset="0"/>
                <a:cs typeface="Times New Roman" pitchFamily="18" charset="0"/>
              </a:rPr>
              <a:t> </a:t>
            </a:r>
            <a:r>
              <a:rPr sz="2400" b="1" spc="-5" dirty="0" smtClean="0">
                <a:latin typeface="Times New Roman" pitchFamily="18" charset="0"/>
                <a:cs typeface="Times New Roman" pitchFamily="18" charset="0"/>
              </a:rPr>
              <a:t>determine</a:t>
            </a:r>
            <a:r>
              <a:rPr lang="en-US" sz="2400" b="1" spc="-5" dirty="0" smtClean="0">
                <a:latin typeface="Times New Roman" pitchFamily="18" charset="0"/>
                <a:cs typeface="Times New Roman" pitchFamily="18" charset="0"/>
              </a:rPr>
              <a:t>s[11]:</a:t>
            </a:r>
          </a:p>
          <a:p>
            <a:pPr marL="12700" marR="5715" algn="just">
              <a:lnSpc>
                <a:spcPct val="200000"/>
              </a:lnSpc>
              <a:spcBef>
                <a:spcPts val="575"/>
              </a:spcBef>
              <a:buSzPct val="95833"/>
              <a:buFont typeface="Wingdings"/>
              <a:buChar char=""/>
              <a:tabLst>
                <a:tab pos="153035" algn="l"/>
              </a:tabLst>
            </a:pPr>
            <a:r>
              <a:rPr sz="2400" spc="-5" dirty="0" smtClean="0">
                <a:latin typeface="Times New Roman" pitchFamily="18" charset="0"/>
                <a:cs typeface="Times New Roman" pitchFamily="18" charset="0"/>
              </a:rPr>
              <a:t> </a:t>
            </a:r>
            <a:r>
              <a:rPr lang="en-US" sz="2400" spc="-5" dirty="0">
                <a:latin typeface="Times New Roman" pitchFamily="18" charset="0"/>
                <a:cs typeface="Times New Roman" pitchFamily="18" charset="0"/>
              </a:rPr>
              <a:t>T</a:t>
            </a:r>
            <a:r>
              <a:rPr sz="2400" spc="-5" dirty="0" smtClean="0">
                <a:latin typeface="Times New Roman" pitchFamily="18" charset="0"/>
                <a:cs typeface="Times New Roman" pitchFamily="18" charset="0"/>
              </a:rPr>
              <a:t>he </a:t>
            </a:r>
            <a:r>
              <a:rPr sz="2400" spc="-5" dirty="0">
                <a:latin typeface="Times New Roman" pitchFamily="18" charset="0"/>
                <a:cs typeface="Times New Roman" pitchFamily="18" charset="0"/>
              </a:rPr>
              <a:t>timing </a:t>
            </a:r>
            <a:r>
              <a:rPr sz="2400" dirty="0">
                <a:latin typeface="Times New Roman" pitchFamily="18" charset="0"/>
                <a:cs typeface="Times New Roman" pitchFamily="18" charset="0"/>
              </a:rPr>
              <a:t>and </a:t>
            </a:r>
            <a:r>
              <a:rPr sz="2400" spc="-5" dirty="0">
                <a:latin typeface="Times New Roman" pitchFamily="18" charset="0"/>
                <a:cs typeface="Times New Roman" pitchFamily="18" charset="0"/>
              </a:rPr>
              <a:t>type </a:t>
            </a:r>
            <a:r>
              <a:rPr sz="2400" spc="-10" dirty="0">
                <a:latin typeface="Times New Roman" pitchFamily="18" charset="0"/>
                <a:cs typeface="Times New Roman" pitchFamily="18" charset="0"/>
              </a:rPr>
              <a:t>of </a:t>
            </a:r>
            <a:r>
              <a:rPr sz="2400" spc="-5" dirty="0">
                <a:latin typeface="Times New Roman" pitchFamily="18" charset="0"/>
                <a:cs typeface="Times New Roman" pitchFamily="18" charset="0"/>
              </a:rPr>
              <a:t>new </a:t>
            </a:r>
            <a:r>
              <a:rPr sz="2400" spc="-10" dirty="0" smtClean="0">
                <a:latin typeface="Times New Roman" pitchFamily="18" charset="0"/>
                <a:cs typeface="Times New Roman" pitchFamily="18" charset="0"/>
              </a:rPr>
              <a:t>transmission</a:t>
            </a:r>
            <a:r>
              <a:rPr lang="en-US" sz="2400" spc="-10" dirty="0" smtClean="0">
                <a:latin typeface="Times New Roman" pitchFamily="18" charset="0"/>
                <a:cs typeface="Times New Roman" pitchFamily="18" charset="0"/>
              </a:rPr>
              <a:t> and distribution </a:t>
            </a:r>
            <a:r>
              <a:rPr sz="2400" spc="-10" dirty="0" smtClean="0">
                <a:latin typeface="Times New Roman" pitchFamily="18" charset="0"/>
                <a:cs typeface="Times New Roman" pitchFamily="18" charset="0"/>
              </a:rPr>
              <a:t> </a:t>
            </a:r>
            <a:r>
              <a:rPr sz="2400" spc="-5" dirty="0" smtClean="0">
                <a:latin typeface="Times New Roman" pitchFamily="18" charset="0"/>
                <a:cs typeface="Times New Roman" pitchFamily="18" charset="0"/>
              </a:rPr>
              <a:t>facilities</a:t>
            </a:r>
            <a:r>
              <a:rPr lang="en-US" sz="2400" spc="-5" dirty="0" smtClean="0">
                <a:latin typeface="Times New Roman" pitchFamily="18" charset="0"/>
                <a:cs typeface="Times New Roman" pitchFamily="18" charset="0"/>
              </a:rPr>
              <a:t> </a:t>
            </a:r>
          </a:p>
          <a:p>
            <a:pPr marL="12700" marR="5715" algn="just">
              <a:lnSpc>
                <a:spcPct val="200000"/>
              </a:lnSpc>
              <a:spcBef>
                <a:spcPts val="575"/>
              </a:spcBef>
              <a:buSzPct val="95833"/>
              <a:buFont typeface="Wingdings"/>
              <a:buChar char=""/>
              <a:tabLst>
                <a:tab pos="153035" algn="l"/>
              </a:tabLst>
            </a:pPr>
            <a:r>
              <a:rPr lang="en-US" sz="2400" spc="-5" dirty="0">
                <a:latin typeface="Times New Roman" pitchFamily="18" charset="0"/>
                <a:cs typeface="Times New Roman" pitchFamily="18" charset="0"/>
              </a:rPr>
              <a:t>The timing </a:t>
            </a:r>
            <a:r>
              <a:rPr lang="en-US" sz="2400" dirty="0">
                <a:latin typeface="Times New Roman" pitchFamily="18" charset="0"/>
                <a:cs typeface="Times New Roman" pitchFamily="18" charset="0"/>
              </a:rPr>
              <a:t>and </a:t>
            </a:r>
            <a:r>
              <a:rPr lang="en-US" sz="2400" spc="-5" dirty="0">
                <a:latin typeface="Times New Roman" pitchFamily="18" charset="0"/>
                <a:cs typeface="Times New Roman" pitchFamily="18" charset="0"/>
              </a:rPr>
              <a:t>type </a:t>
            </a:r>
            <a:r>
              <a:rPr lang="en-US" sz="2400" spc="-10" dirty="0">
                <a:latin typeface="Times New Roman" pitchFamily="18" charset="0"/>
                <a:cs typeface="Times New Roman" pitchFamily="18" charset="0"/>
              </a:rPr>
              <a:t>of </a:t>
            </a:r>
            <a:r>
              <a:rPr lang="en-US" sz="2400" spc="-5" dirty="0">
                <a:latin typeface="Times New Roman" pitchFamily="18" charset="0"/>
                <a:cs typeface="Times New Roman" pitchFamily="18" charset="0"/>
              </a:rPr>
              <a:t>new </a:t>
            </a:r>
            <a:r>
              <a:rPr lang="en-US" sz="2400" spc="-10" dirty="0" smtClean="0">
                <a:latin typeface="Times New Roman" pitchFamily="18" charset="0"/>
                <a:cs typeface="Times New Roman" pitchFamily="18" charset="0"/>
              </a:rPr>
              <a:t>Substations </a:t>
            </a:r>
            <a:r>
              <a:rPr lang="en-US" sz="2400" spc="-5" dirty="0" smtClean="0">
                <a:latin typeface="Times New Roman" pitchFamily="18" charset="0"/>
                <a:cs typeface="Times New Roman" pitchFamily="18" charset="0"/>
              </a:rPr>
              <a:t>facilities</a:t>
            </a:r>
          </a:p>
          <a:p>
            <a:pPr marL="12700" marR="5715" algn="just">
              <a:lnSpc>
                <a:spcPct val="200000"/>
              </a:lnSpc>
              <a:spcBef>
                <a:spcPts val="575"/>
              </a:spcBef>
              <a:buSzPct val="95833"/>
              <a:buFont typeface="Wingdings"/>
              <a:buChar char=""/>
              <a:tabLst>
                <a:tab pos="153035" algn="l"/>
              </a:tabLst>
            </a:pPr>
            <a:r>
              <a:rPr lang="en-US" sz="2400" spc="-5" dirty="0" smtClean="0">
                <a:latin typeface="Times New Roman" pitchFamily="18" charset="0"/>
                <a:cs typeface="Times New Roman" pitchFamily="18" charset="0"/>
              </a:rPr>
              <a:t>Expansion of the existing lines and feeders based on the future generation and demands </a:t>
            </a:r>
            <a:endParaRPr sz="2400" dirty="0">
              <a:latin typeface="Times New Roman" pitchFamily="18" charset="0"/>
              <a:cs typeface="Times New Roman" pitchFamily="18" charset="0"/>
            </a:endParaRPr>
          </a:p>
        </p:txBody>
      </p:sp>
      <p:sp>
        <p:nvSpPr>
          <p:cNvPr id="5" name="object 5"/>
          <p:cNvSpPr txBox="1">
            <a:spLocks noGrp="1"/>
          </p:cNvSpPr>
          <p:nvPr>
            <p:ph type="sldNum" sz="quarter" idx="7"/>
          </p:nvPr>
        </p:nvSpPr>
        <p:spPr>
          <a:xfrm>
            <a:off x="8152638" y="6485422"/>
            <a:ext cx="709929" cy="274320"/>
          </a:xfrm>
          <a:prstGeom prst="rect">
            <a:avLst/>
          </a:prstGeom>
        </p:spPr>
        <p:txBody>
          <a:bodyPr vert="horz" wrap="square" lIns="0" tIns="0" rIns="0" bIns="0" rtlCol="0">
            <a:spAutoFit/>
          </a:bodyPr>
          <a:lstStyle>
            <a:defPPr>
              <a:defRPr lang="en-US"/>
            </a:defPPr>
            <a:lvl1pPr marL="0" algn="l" defTabSz="914400" rtl="0" eaLnBrk="1" latinLnBrk="0" hangingPunct="1">
              <a:defRPr sz="1400" b="0" i="0" kern="1200">
                <a:solidFill>
                  <a:schemeClr val="tx1"/>
                </a:solidFill>
                <a:latin typeface="Comic Sans MS"/>
                <a:ea typeface="+mn-ea"/>
                <a:cs typeface="Comic Sans M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ct val="100000"/>
              </a:lnSpc>
              <a:spcBef>
                <a:spcPts val="245"/>
              </a:spcBef>
            </a:pPr>
            <a:r>
              <a:rPr lang="en-US"/>
              <a:t>Page</a:t>
            </a:r>
            <a:r>
              <a:rPr lang="en-US" spc="-35"/>
              <a:t> </a:t>
            </a:r>
            <a:fld id="{81D60167-4931-47E6-BA6A-407CBD079E47}" type="slidenum">
              <a:rPr smtClean="0">
                <a:latin typeface="Verdana"/>
                <a:cs typeface="Verdana"/>
              </a:rPr>
              <a:pPr marL="12700">
                <a:lnSpc>
                  <a:spcPct val="100000"/>
                </a:lnSpc>
                <a:spcBef>
                  <a:spcPts val="245"/>
                </a:spcBef>
              </a:pPr>
              <a:t>27</a:t>
            </a:fld>
            <a:endParaRPr dirty="0">
              <a:latin typeface="Verdana"/>
              <a:cs typeface="Verdana"/>
            </a:endParaRPr>
          </a:p>
        </p:txBody>
      </p:sp>
      <p:sp>
        <p:nvSpPr>
          <p:cNvPr id="4" name="object 4"/>
          <p:cNvSpPr txBox="1">
            <a:spLocks noGrp="1"/>
          </p:cNvSpPr>
          <p:nvPr>
            <p:ph type="title"/>
          </p:nvPr>
        </p:nvSpPr>
        <p:spPr>
          <a:xfrm>
            <a:off x="0" y="-76200"/>
            <a:ext cx="8448903" cy="443711"/>
          </a:xfrm>
          <a:prstGeom prst="rect">
            <a:avLst/>
          </a:prstGeom>
        </p:spPr>
        <p:txBody>
          <a:bodyPr vert="horz" wrap="square" lIns="0" tIns="12700" rIns="0" bIns="0" rtlCol="0">
            <a:spAutoFit/>
          </a:bodyPr>
          <a:lstStyle/>
          <a:p>
            <a:pPr marL="12700">
              <a:lnSpc>
                <a:spcPct val="100000"/>
              </a:lnSpc>
              <a:spcBef>
                <a:spcPts val="100"/>
              </a:spcBef>
            </a:pPr>
            <a:r>
              <a:rPr lang="en-US" sz="2800" b="1" dirty="0">
                <a:latin typeface="Times New Roman" panose="02020603050405020304" pitchFamily="18" charset="0"/>
                <a:cs typeface="Times New Roman" panose="02020603050405020304" pitchFamily="18" charset="0"/>
              </a:rPr>
              <a:t>2.2 : </a:t>
            </a:r>
            <a:r>
              <a:rPr sz="2800" b="1" dirty="0">
                <a:latin typeface="Times New Roman" panose="02020603050405020304" pitchFamily="18" charset="0"/>
                <a:cs typeface="Times New Roman" panose="02020603050405020304" pitchFamily="18" charset="0"/>
              </a:rPr>
              <a:t>Transmission</a:t>
            </a:r>
            <a:r>
              <a:rPr sz="2800" b="1" spc="-80" dirty="0">
                <a:latin typeface="Times New Roman" panose="02020603050405020304" pitchFamily="18" charset="0"/>
                <a:cs typeface="Times New Roman" panose="02020603050405020304" pitchFamily="18" charset="0"/>
              </a:rPr>
              <a:t> </a:t>
            </a:r>
            <a:r>
              <a:rPr lang="en-US" sz="2800" b="1" spc="-80" dirty="0">
                <a:latin typeface="Times New Roman" panose="02020603050405020304" pitchFamily="18" charset="0"/>
                <a:cs typeface="Times New Roman" panose="02020603050405020304" pitchFamily="18" charset="0"/>
              </a:rPr>
              <a:t>&amp; distribution system </a:t>
            </a:r>
            <a:r>
              <a:rPr sz="2800" b="1" dirty="0">
                <a:latin typeface="Times New Roman" panose="02020603050405020304" pitchFamily="18" charset="0"/>
                <a:cs typeface="Times New Roman" panose="02020603050405020304" pitchFamily="18" charset="0"/>
              </a:rPr>
              <a:t>Planning</a:t>
            </a:r>
          </a:p>
        </p:txBody>
      </p:sp>
      <p:sp>
        <p:nvSpPr>
          <p:cNvPr id="6" name="Footer Placeholder 5"/>
          <p:cNvSpPr>
            <a:spLocks noGrp="1"/>
          </p:cNvSpPr>
          <p:nvPr>
            <p:ph type="ftr" sz="quarter" idx="11"/>
          </p:nvPr>
        </p:nvSpPr>
        <p:spPr/>
        <p:txBody>
          <a:bodyPr/>
          <a:lstStyle/>
          <a:p>
            <a:r>
              <a:rPr lang="en-US" smtClean="0"/>
              <a:t>Presenter: Dr.Teshome Goa</a:t>
            </a: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04800" y="599551"/>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6" name="Rectangle 1"/>
          <p:cNvSpPr>
            <a:spLocks noChangeArrowheads="1"/>
          </p:cNvSpPr>
          <p:nvPr/>
        </p:nvSpPr>
        <p:spPr bwMode="ltGray">
          <a:xfrm>
            <a:off x="152400" y="762001"/>
            <a:ext cx="8991600" cy="5627980"/>
          </a:xfrm>
          <a:prstGeom prst="rect">
            <a:avLst/>
          </a:prstGeom>
          <a:noFill/>
          <a:ln w="9525">
            <a:noFill/>
            <a:miter lim="800000"/>
            <a:headEnd/>
            <a:tailEnd/>
          </a:ln>
        </p:spPr>
        <p:txBody>
          <a:bodyPr wrap="square" anchor="ctr">
            <a:spAutoFit/>
          </a:bodyPr>
          <a:lstStyle/>
          <a:p>
            <a:pPr marL="342900" indent="-342900" algn="just" eaLnBrk="0" hangingPunct="0">
              <a:lnSpc>
                <a:spcPct val="150000"/>
              </a:lnSpc>
              <a:buFont typeface="Wingdings" pitchFamily="2" charset="2"/>
              <a:buChar char="§"/>
            </a:pPr>
            <a:r>
              <a:rPr lang="en-AU" sz="2000" dirty="0" smtClean="0">
                <a:latin typeface="Times New Roman" panose="02020603050405020304" pitchFamily="18" charset="0"/>
                <a:ea typeface="Calibri" pitchFamily="34" charset="0"/>
                <a:cs typeface="Times New Roman" panose="02020603050405020304" pitchFamily="18" charset="0"/>
              </a:rPr>
              <a:t>The main objective of transmission line planning, specifically the new TSP is to determine:</a:t>
            </a:r>
            <a:endParaRPr lang="en-AU" sz="20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400" dirty="0">
                <a:latin typeface="Times New Roman" panose="02020603050405020304" pitchFamily="18" charset="0"/>
                <a:ea typeface="Calibri" pitchFamily="34" charset="0"/>
                <a:cs typeface="Times New Roman" panose="02020603050405020304" pitchFamily="18" charset="0"/>
              </a:rPr>
              <a:t>The shortest path and better </a:t>
            </a:r>
            <a:r>
              <a:rPr lang="en-AU" sz="2400" dirty="0" smtClean="0">
                <a:latin typeface="Times New Roman" panose="02020603050405020304" pitchFamily="18" charset="0"/>
                <a:ea typeface="Calibri" pitchFamily="34" charset="0"/>
                <a:cs typeface="Times New Roman" panose="02020603050405020304" pitchFamily="18" charset="0"/>
              </a:rPr>
              <a:t>rout </a:t>
            </a:r>
            <a:r>
              <a:rPr lang="en-AU" sz="2400" dirty="0">
                <a:latin typeface="Times New Roman" panose="02020603050405020304" pitchFamily="18" charset="0"/>
                <a:ea typeface="Calibri" pitchFamily="34" charset="0"/>
                <a:cs typeface="Times New Roman" panose="02020603050405020304" pitchFamily="18" charset="0"/>
              </a:rPr>
              <a:t>path alternatives </a:t>
            </a:r>
            <a:endParaRPr lang="en-US" sz="24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400" dirty="0" smtClean="0">
                <a:latin typeface="Times New Roman" panose="02020603050405020304" pitchFamily="18" charset="0"/>
                <a:ea typeface="Calibri" pitchFamily="34" charset="0"/>
                <a:cs typeface="Times New Roman" panose="02020603050405020304" pitchFamily="18" charset="0"/>
              </a:rPr>
              <a:t>Line </a:t>
            </a:r>
            <a:r>
              <a:rPr lang="en-AU" sz="2400" dirty="0">
                <a:latin typeface="Times New Roman" panose="02020603050405020304" pitchFamily="18" charset="0"/>
                <a:ea typeface="Calibri" pitchFamily="34" charset="0"/>
                <a:cs typeface="Times New Roman" panose="02020603050405020304" pitchFamily="18" charset="0"/>
              </a:rPr>
              <a:t>loading </a:t>
            </a:r>
            <a:r>
              <a:rPr lang="en-AU" sz="2400" dirty="0" smtClean="0">
                <a:latin typeface="Times New Roman" panose="02020603050405020304" pitchFamily="18" charset="0"/>
                <a:ea typeface="Calibri" pitchFamily="34" charset="0"/>
                <a:cs typeface="Times New Roman" panose="02020603050405020304" pitchFamily="18" charset="0"/>
              </a:rPr>
              <a:t>of existing system and newly proposed line </a:t>
            </a:r>
            <a:endParaRPr lang="en-US" sz="24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400" dirty="0">
                <a:latin typeface="Times New Roman" panose="02020603050405020304" pitchFamily="18" charset="0"/>
                <a:ea typeface="Calibri" pitchFamily="34" charset="0"/>
                <a:cs typeface="Times New Roman" panose="02020603050405020304" pitchFamily="18" charset="0"/>
              </a:rPr>
              <a:t>Voltage level and </a:t>
            </a:r>
            <a:r>
              <a:rPr lang="en-AU" sz="2400" dirty="0" smtClean="0">
                <a:latin typeface="Times New Roman" panose="02020603050405020304" pitchFamily="18" charset="0"/>
                <a:ea typeface="Calibri" pitchFamily="34" charset="0"/>
                <a:cs typeface="Times New Roman" panose="02020603050405020304" pitchFamily="18" charset="0"/>
              </a:rPr>
              <a:t>required high tension line numbers</a:t>
            </a:r>
            <a:endParaRPr lang="en-US" sz="24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US" sz="2400" dirty="0" smtClean="0">
                <a:latin typeface="Times New Roman" panose="02020603050405020304" pitchFamily="18" charset="0"/>
                <a:ea typeface="Calibri" pitchFamily="34" charset="0"/>
                <a:cs typeface="Times New Roman" panose="02020603050405020304" pitchFamily="18" charset="0"/>
              </a:rPr>
              <a:t>Power controlling mechanisms (for switching, surge voltage and transients) </a:t>
            </a:r>
            <a:endParaRPr lang="en-US" sz="24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400" dirty="0" smtClean="0">
                <a:latin typeface="Times New Roman" panose="02020603050405020304" pitchFamily="18" charset="0"/>
                <a:ea typeface="Calibri" pitchFamily="34" charset="0"/>
                <a:cs typeface="Times New Roman" panose="02020603050405020304" pitchFamily="18" charset="0"/>
              </a:rPr>
              <a:t>Power-flows </a:t>
            </a:r>
            <a:r>
              <a:rPr lang="en-AU" sz="2400" dirty="0">
                <a:latin typeface="Times New Roman" panose="02020603050405020304" pitchFamily="18" charset="0"/>
                <a:ea typeface="Calibri" pitchFamily="34" charset="0"/>
                <a:cs typeface="Times New Roman" panose="02020603050405020304" pitchFamily="18" charset="0"/>
              </a:rPr>
              <a:t>and </a:t>
            </a:r>
            <a:r>
              <a:rPr lang="en-AU" sz="2400" dirty="0" smtClean="0">
                <a:latin typeface="Times New Roman" panose="02020603050405020304" pitchFamily="18" charset="0"/>
                <a:ea typeface="Calibri" pitchFamily="34" charset="0"/>
                <a:cs typeface="Times New Roman" panose="02020603050405020304" pitchFamily="18" charset="0"/>
              </a:rPr>
              <a:t>overall stability</a:t>
            </a:r>
            <a:r>
              <a:rPr lang="en-AU" sz="2400" dirty="0">
                <a:latin typeface="Times New Roman" panose="02020603050405020304" pitchFamily="18" charset="0"/>
                <a:ea typeface="Calibri" pitchFamily="34" charset="0"/>
                <a:cs typeface="Times New Roman" panose="02020603050405020304" pitchFamily="18" charset="0"/>
              </a:rPr>
              <a:t>,</a:t>
            </a:r>
            <a:endParaRPr lang="en-US" sz="24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400" dirty="0" smtClean="0">
                <a:latin typeface="Times New Roman" panose="02020603050405020304" pitchFamily="18" charset="0"/>
                <a:ea typeface="Calibri" pitchFamily="34" charset="0"/>
                <a:cs typeface="Times New Roman" panose="02020603050405020304" pitchFamily="18" charset="0"/>
              </a:rPr>
              <a:t>Short-circuit level of lines ,</a:t>
            </a:r>
            <a:endParaRPr lang="en-US" sz="2400" dirty="0">
              <a:latin typeface="Times New Roman" panose="02020603050405020304" pitchFamily="18" charset="0"/>
              <a:ea typeface="Calibri" pitchFamily="34" charset="0"/>
              <a:cs typeface="Times New Roman" panose="02020603050405020304" pitchFamily="18" charset="0"/>
            </a:endParaRPr>
          </a:p>
          <a:p>
            <a:pPr marL="971550" lvl="1" indent="-514350" algn="just" eaLnBrk="0" hangingPunct="0">
              <a:lnSpc>
                <a:spcPct val="150000"/>
              </a:lnSpc>
              <a:buFont typeface="Wingdings" pitchFamily="2" charset="2"/>
              <a:buChar char="§"/>
            </a:pPr>
            <a:r>
              <a:rPr lang="en-AU" sz="2400" dirty="0">
                <a:latin typeface="Times New Roman" panose="02020603050405020304" pitchFamily="18" charset="0"/>
                <a:ea typeface="Calibri" pitchFamily="34" charset="0"/>
                <a:cs typeface="Times New Roman" panose="02020603050405020304" pitchFamily="18" charset="0"/>
              </a:rPr>
              <a:t>Reliability evaluation and Contingency evaluations.</a:t>
            </a:r>
          </a:p>
        </p:txBody>
      </p:sp>
      <p:sp>
        <p:nvSpPr>
          <p:cNvPr id="8" name="Rectangle 6"/>
          <p:cNvSpPr>
            <a:spLocks noChangeArrowheads="1"/>
          </p:cNvSpPr>
          <p:nvPr/>
        </p:nvSpPr>
        <p:spPr bwMode="auto">
          <a:xfrm>
            <a:off x="381000" y="248376"/>
            <a:ext cx="6438900" cy="400050"/>
          </a:xfrm>
          <a:prstGeom prst="rect">
            <a:avLst/>
          </a:prstGeom>
          <a:noFill/>
          <a:ln w="9525">
            <a:noFill/>
            <a:miter lim="800000"/>
            <a:headEnd/>
            <a:tailEnd/>
          </a:ln>
        </p:spPr>
        <p:txBody>
          <a:bodyPr>
            <a:spAutoFit/>
          </a:bodyPr>
          <a:lstStyle/>
          <a:p>
            <a:r>
              <a:rPr lang="en-US" sz="2000" b="1" dirty="0" smtClean="0">
                <a:latin typeface="Kokila" pitchFamily="34" charset="0"/>
              </a:rPr>
              <a:t>2.2.1 Transmission </a:t>
            </a:r>
            <a:r>
              <a:rPr lang="en-US" sz="2000" b="1" dirty="0">
                <a:latin typeface="Kokila" pitchFamily="34" charset="0"/>
              </a:rPr>
              <a:t>System </a:t>
            </a:r>
            <a:r>
              <a:rPr lang="en-US" sz="2000" b="1" dirty="0" smtClean="0">
                <a:latin typeface="Kokila" pitchFamily="34" charset="0"/>
              </a:rPr>
              <a:t>Planning(TSP)</a:t>
            </a:r>
            <a:endParaRPr lang="en-US" sz="2000" dirty="0">
              <a:latin typeface="Kokila" pitchFamily="34" charset="0"/>
            </a:endParaRPr>
          </a:p>
        </p:txBody>
      </p:sp>
      <p:sp>
        <p:nvSpPr>
          <p:cNvPr id="2" name="Footer Placeholder 1"/>
          <p:cNvSpPr>
            <a:spLocks noGrp="1"/>
          </p:cNvSpPr>
          <p:nvPr>
            <p:ph type="ftr" sz="quarter" idx="5"/>
          </p:nvPr>
        </p:nvSpPr>
        <p:spPr/>
        <p:txBody>
          <a:bodyPr/>
          <a:lstStyle/>
          <a:p>
            <a:r>
              <a:rPr lang="en-US" smtClean="0"/>
              <a:t>Presenter: Dr.Teshome Goa</a:t>
            </a:r>
            <a:endParaRPr lang="en-US"/>
          </a:p>
        </p:txBody>
      </p:sp>
      <p:sp>
        <p:nvSpPr>
          <p:cNvPr id="3" name="Slide Number Placeholder 2"/>
          <p:cNvSpPr>
            <a:spLocks noGrp="1"/>
          </p:cNvSpPr>
          <p:nvPr>
            <p:ph type="sldNum" sz="quarter" idx="7"/>
          </p:nvPr>
        </p:nvSpPr>
        <p:spPr/>
        <p:txBody>
          <a:bodyPr/>
          <a:lstStyle/>
          <a:p>
            <a:pPr marL="12700">
              <a:lnSpc>
                <a:spcPct val="100000"/>
              </a:lnSpc>
              <a:spcBef>
                <a:spcPts val="245"/>
              </a:spcBef>
            </a:pPr>
            <a:r>
              <a:rPr lang="en-US" smtClean="0"/>
              <a:t>Page</a:t>
            </a:r>
            <a:r>
              <a:rPr lang="en-US" spc="-35" smtClean="0"/>
              <a:t> </a:t>
            </a:r>
            <a:fld id="{81D60167-4931-47E6-BA6A-407CBD079E47}" type="slidenum">
              <a:rPr lang="en-US" smtClean="0">
                <a:latin typeface="Verdana"/>
                <a:cs typeface="Verdana"/>
              </a:rPr>
              <a:t>28</a:t>
            </a:fld>
            <a:endParaRPr lang="en-US" dirty="0">
              <a:latin typeface="Verdana"/>
              <a:cs typeface="Verdana"/>
            </a:endParaRPr>
          </a:p>
        </p:txBody>
      </p:sp>
    </p:spTree>
    <p:extLst>
      <p:ext uri="{BB962C8B-B14F-4D97-AF65-F5344CB8AC3E}">
        <p14:creationId xmlns:p14="http://schemas.microsoft.com/office/powerpoint/2010/main" val="37859778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04800" y="563768"/>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6" name="Rectangle 2"/>
          <p:cNvSpPr>
            <a:spLocks noChangeArrowheads="1"/>
          </p:cNvSpPr>
          <p:nvPr/>
        </p:nvSpPr>
        <p:spPr bwMode="ltGray">
          <a:xfrm>
            <a:off x="44116" y="-235022"/>
            <a:ext cx="8991600" cy="5324535"/>
          </a:xfrm>
          <a:prstGeom prst="rect">
            <a:avLst/>
          </a:prstGeom>
          <a:noFill/>
          <a:ln w="9525">
            <a:noFill/>
            <a:miter lim="800000"/>
            <a:headEnd/>
            <a:tailEnd/>
          </a:ln>
        </p:spPr>
        <p:txBody>
          <a:bodyPr wrap="square" anchor="ctr">
            <a:spAutoFit/>
          </a:bodyPr>
          <a:lstStyle/>
          <a:p>
            <a:pPr marL="342900" indent="-342900" algn="just" eaLnBrk="0" hangingPunct="0">
              <a:lnSpc>
                <a:spcPct val="150000"/>
              </a:lnSpc>
              <a:buFont typeface="Arial" panose="020B0604020202020204" pitchFamily="34" charset="0"/>
              <a:buChar char="•"/>
            </a:pPr>
            <a:endParaRPr lang="en-AU" sz="2000" dirty="0" smtClean="0">
              <a:latin typeface="Times New Roman" panose="02020603050405020304" pitchFamily="18" charset="0"/>
              <a:ea typeface="Calibri" pitchFamily="34" charset="0"/>
              <a:cs typeface="Times New Roman" panose="02020603050405020304" pitchFamily="18" charset="0"/>
            </a:endParaRPr>
          </a:p>
          <a:p>
            <a:pPr algn="just" eaLnBrk="0" hangingPunct="0">
              <a:lnSpc>
                <a:spcPct val="150000"/>
              </a:lnSpc>
            </a:pPr>
            <a:endParaRPr lang="en-AU" sz="2000" dirty="0">
              <a:latin typeface="Times New Roman" panose="02020603050405020304" pitchFamily="18" charset="0"/>
              <a:ea typeface="Calibri" pitchFamily="34" charset="0"/>
              <a:cs typeface="Times New Roman" panose="02020603050405020304" pitchFamily="18" charset="0"/>
            </a:endParaRPr>
          </a:p>
          <a:p>
            <a:pPr marL="342900" indent="-342900" algn="just" eaLnBrk="0" hangingPunct="0">
              <a:lnSpc>
                <a:spcPct val="150000"/>
              </a:lnSpc>
              <a:buFont typeface="Arial" panose="020B0604020202020204" pitchFamily="34" charset="0"/>
              <a:buChar char="•"/>
            </a:pPr>
            <a:r>
              <a:rPr lang="en-AU" sz="2000" dirty="0" smtClean="0">
                <a:latin typeface="Times New Roman" panose="02020603050405020304" pitchFamily="18" charset="0"/>
                <a:ea typeface="Calibri" pitchFamily="34" charset="0"/>
                <a:cs typeface="Times New Roman" panose="02020603050405020304" pitchFamily="18" charset="0"/>
              </a:rPr>
              <a:t>Selecting </a:t>
            </a:r>
            <a:r>
              <a:rPr lang="en-AU" sz="2000" b="1" i="1" dirty="0" smtClean="0">
                <a:latin typeface="Times New Roman" panose="02020603050405020304" pitchFamily="18" charset="0"/>
                <a:ea typeface="Calibri" pitchFamily="34" charset="0"/>
                <a:cs typeface="Times New Roman" panose="02020603050405020304" pitchFamily="18" charset="0"/>
              </a:rPr>
              <a:t>the system </a:t>
            </a:r>
            <a:r>
              <a:rPr lang="en-AU" sz="2000" b="1" i="1" dirty="0">
                <a:latin typeface="Times New Roman" panose="02020603050405020304" pitchFamily="18" charset="0"/>
                <a:ea typeface="Calibri" pitchFamily="34" charset="0"/>
                <a:cs typeface="Times New Roman" panose="02020603050405020304" pitchFamily="18" charset="0"/>
              </a:rPr>
              <a:t>voltage </a:t>
            </a:r>
            <a:r>
              <a:rPr lang="en-AU" sz="2000" b="1" i="1" dirty="0" smtClean="0">
                <a:latin typeface="Times New Roman" panose="02020603050405020304" pitchFamily="18" charset="0"/>
                <a:ea typeface="Calibri" pitchFamily="34" charset="0"/>
                <a:cs typeface="Times New Roman" panose="02020603050405020304" pitchFamily="18" charset="0"/>
              </a:rPr>
              <a:t>takes </a:t>
            </a:r>
            <a:r>
              <a:rPr lang="en-AU" sz="2000" dirty="0" smtClean="0">
                <a:latin typeface="Times New Roman" panose="02020603050405020304" pitchFamily="18" charset="0"/>
                <a:ea typeface="Calibri" pitchFamily="34" charset="0"/>
                <a:cs typeface="Times New Roman" panose="02020603050405020304" pitchFamily="18" charset="0"/>
              </a:rPr>
              <a:t>paramount while planning optimal transmission line, because;</a:t>
            </a:r>
            <a:endParaRPr lang="en-AU" sz="2000" dirty="0">
              <a:latin typeface="Times New Roman" panose="02020603050405020304" pitchFamily="18" charset="0"/>
              <a:ea typeface="Calibri" pitchFamily="34" charset="0"/>
              <a:cs typeface="Times New Roman" panose="02020603050405020304" pitchFamily="18" charset="0"/>
            </a:endParaRPr>
          </a:p>
          <a:p>
            <a:pPr marL="342900" indent="-342900" algn="just" eaLnBrk="0" hangingPunct="0">
              <a:lnSpc>
                <a:spcPct val="150000"/>
              </a:lnSpc>
              <a:buFont typeface="Arial" panose="020B0604020202020204" pitchFamily="34" charset="0"/>
              <a:buChar char="•"/>
            </a:pPr>
            <a:r>
              <a:rPr lang="en-AU" sz="2000" dirty="0" smtClean="0">
                <a:latin typeface="Times New Roman" panose="02020603050405020304" pitchFamily="18" charset="0"/>
                <a:ea typeface="Calibri" pitchFamily="34" charset="0"/>
                <a:cs typeface="Times New Roman" panose="02020603050405020304" pitchFamily="18" charset="0"/>
              </a:rPr>
              <a:t>The </a:t>
            </a:r>
            <a:r>
              <a:rPr lang="en-AU" sz="2000" dirty="0">
                <a:latin typeface="Times New Roman" panose="02020603050405020304" pitchFamily="18" charset="0"/>
                <a:ea typeface="Calibri" pitchFamily="34" charset="0"/>
                <a:cs typeface="Times New Roman" panose="02020603050405020304" pitchFamily="18" charset="0"/>
              </a:rPr>
              <a:t>weight of </a:t>
            </a:r>
            <a:r>
              <a:rPr lang="en-AU" sz="2000" dirty="0" smtClean="0">
                <a:latin typeface="Times New Roman" panose="02020603050405020304" pitchFamily="18" charset="0"/>
                <a:ea typeface="Calibri" pitchFamily="34" charset="0"/>
                <a:cs typeface="Times New Roman" panose="02020603050405020304" pitchFamily="18" charset="0"/>
              </a:rPr>
              <a:t>conductor, Line efficiency, its voltage </a:t>
            </a:r>
            <a:r>
              <a:rPr lang="en-AU" sz="2000" dirty="0">
                <a:latin typeface="Times New Roman" panose="02020603050405020304" pitchFamily="18" charset="0"/>
                <a:ea typeface="Calibri" pitchFamily="34" charset="0"/>
                <a:cs typeface="Times New Roman" panose="02020603050405020304" pitchFamily="18" charset="0"/>
              </a:rPr>
              <a:t>drop </a:t>
            </a:r>
            <a:r>
              <a:rPr lang="en-AU" sz="2000" dirty="0" smtClean="0">
                <a:latin typeface="Times New Roman" panose="02020603050405020304" pitchFamily="18" charset="0"/>
                <a:ea typeface="Calibri" pitchFamily="34" charset="0"/>
                <a:cs typeface="Times New Roman" panose="02020603050405020304" pitchFamily="18" charset="0"/>
              </a:rPr>
              <a:t>and the overall system stability mainly depend on voltage </a:t>
            </a:r>
            <a:endParaRPr lang="en-AU" sz="2000" dirty="0">
              <a:latin typeface="Times New Roman" panose="02020603050405020304" pitchFamily="18" charset="0"/>
              <a:ea typeface="Calibri" pitchFamily="34" charset="0"/>
              <a:cs typeface="Times New Roman" panose="02020603050405020304" pitchFamily="18" charset="0"/>
            </a:endParaRPr>
          </a:p>
          <a:p>
            <a:pPr marL="342900" indent="-342900" algn="just" eaLnBrk="0" hangingPunct="0">
              <a:lnSpc>
                <a:spcPct val="150000"/>
              </a:lnSpc>
              <a:buFont typeface="Arial" panose="020B0604020202020204" pitchFamily="34" charset="0"/>
              <a:buChar char="•"/>
            </a:pPr>
            <a:r>
              <a:rPr lang="en-AU" sz="2000" dirty="0" smtClean="0">
                <a:latin typeface="Times New Roman" panose="02020603050405020304" pitchFamily="18" charset="0"/>
                <a:ea typeface="Calibri" pitchFamily="34" charset="0"/>
                <a:cs typeface="Times New Roman" panose="02020603050405020304" pitchFamily="18" charset="0"/>
              </a:rPr>
              <a:t>Consider </a:t>
            </a:r>
            <a:r>
              <a:rPr lang="en-AU" sz="2000" dirty="0">
                <a:latin typeface="Times New Roman" panose="02020603050405020304" pitchFamily="18" charset="0"/>
                <a:ea typeface="Calibri" pitchFamily="34" charset="0"/>
                <a:cs typeface="Times New Roman" panose="02020603050405020304" pitchFamily="18" charset="0"/>
              </a:rPr>
              <a:t>an n-phase system of transmission, </a:t>
            </a:r>
            <a:r>
              <a:rPr lang="en-AU" sz="2000" dirty="0" smtClean="0">
                <a:latin typeface="Times New Roman" panose="02020603050405020304" pitchFamily="18" charset="0"/>
                <a:ea typeface="Calibri" pitchFamily="34" charset="0"/>
                <a:cs typeface="Times New Roman" panose="02020603050405020304" pitchFamily="18" charset="0"/>
              </a:rPr>
              <a:t>let</a:t>
            </a:r>
          </a:p>
          <a:p>
            <a:pPr algn="just" eaLnBrk="0" hangingPunct="0">
              <a:lnSpc>
                <a:spcPct val="150000"/>
              </a:lnSpc>
            </a:pPr>
            <a:r>
              <a:rPr lang="en-US" sz="2000" dirty="0" smtClean="0">
                <a:latin typeface="Times New Roman" panose="02020603050405020304" pitchFamily="18" charset="0"/>
                <a:ea typeface="Calibri" pitchFamily="34" charset="0"/>
                <a:cs typeface="Times New Roman" panose="02020603050405020304" pitchFamily="18" charset="0"/>
              </a:rPr>
              <a:t>                                ,                                                                                     eq.(16)</a:t>
            </a:r>
          </a:p>
          <a:p>
            <a:pPr algn="just" eaLnBrk="0" hangingPunct="0">
              <a:lnSpc>
                <a:spcPct val="150000"/>
              </a:lnSpc>
            </a:pPr>
            <a:r>
              <a:rPr lang="en-US" sz="2000" dirty="0">
                <a:latin typeface="Times New Roman" pitchFamily="18" charset="0"/>
                <a:cs typeface="Times New Roman" pitchFamily="18" charset="0"/>
              </a:rPr>
              <a:t>The relation between current and its density is;</a:t>
            </a:r>
          </a:p>
          <a:p>
            <a:pPr algn="just" eaLnBrk="0" hangingPunct="0">
              <a:lnSpc>
                <a:spcPct val="150000"/>
              </a:lnSpc>
            </a:pPr>
            <a:r>
              <a:rPr lang="en-US" sz="2000" dirty="0" smtClean="0">
                <a:latin typeface="Times New Roman" panose="02020603050405020304" pitchFamily="18" charset="0"/>
                <a:ea typeface="Calibri" pitchFamily="34" charset="0"/>
                <a:cs typeface="Times New Roman" panose="02020603050405020304" pitchFamily="18" charset="0"/>
              </a:rPr>
              <a:t>                                                                                                                        eq.(17)</a:t>
            </a:r>
            <a:endParaRPr lang="en-US" sz="2000" dirty="0">
              <a:latin typeface="Times New Roman" panose="02020603050405020304" pitchFamily="18" charset="0"/>
              <a:ea typeface="Calibri" pitchFamily="34" charset="0"/>
              <a:cs typeface="Times New Roman" panose="02020603050405020304" pitchFamily="18" charset="0"/>
            </a:endParaRPr>
          </a:p>
          <a:p>
            <a:pPr algn="just" eaLnBrk="0" hangingPunct="0"/>
            <a:endParaRPr lang="en-US" sz="2000" dirty="0" smtClean="0">
              <a:ea typeface="Calibri" pitchFamily="34" charset="0"/>
              <a:cs typeface="Times New Roman" pitchFamily="18" charset="0"/>
            </a:endParaRPr>
          </a:p>
          <a:p>
            <a:pPr algn="just" eaLnBrk="0" hangingPunct="0"/>
            <a:endParaRPr lang="en-US" sz="2000" dirty="0">
              <a:ea typeface="Calibri" pitchFamily="34" charset="0"/>
              <a:cs typeface="Times New Roman" pitchFamily="18" charset="0"/>
            </a:endParaRPr>
          </a:p>
        </p:txBody>
      </p:sp>
      <p:sp>
        <p:nvSpPr>
          <p:cNvPr id="7" name="Rectangle 6"/>
          <p:cNvSpPr>
            <a:spLocks noChangeArrowheads="1"/>
          </p:cNvSpPr>
          <p:nvPr/>
        </p:nvSpPr>
        <p:spPr bwMode="auto">
          <a:xfrm>
            <a:off x="304800" y="81438"/>
            <a:ext cx="8686800" cy="400110"/>
          </a:xfrm>
          <a:prstGeom prst="rect">
            <a:avLst/>
          </a:prstGeom>
          <a:noFill/>
          <a:ln w="9525">
            <a:noFill/>
            <a:miter lim="800000"/>
            <a:headEnd/>
            <a:tailEnd/>
          </a:ln>
        </p:spPr>
        <p:txBody>
          <a:bodyPr wrap="square">
            <a:spAutoFit/>
          </a:bodyPr>
          <a:lstStyle/>
          <a:p>
            <a:r>
              <a:rPr lang="en-US" sz="2000" b="1" dirty="0" smtClean="0">
                <a:latin typeface="Kokila" pitchFamily="34" charset="0"/>
              </a:rPr>
              <a:t>TSP                                                                                         Cont.…</a:t>
            </a:r>
            <a:endParaRPr lang="en-US" sz="2000" i="1" dirty="0">
              <a:solidFill>
                <a:srgbClr val="FF0000"/>
              </a:solidFill>
            </a:endParaRPr>
          </a:p>
        </p:txBody>
      </p:sp>
      <p:sp>
        <p:nvSpPr>
          <p:cNvPr id="2" name="Footer Placeholder 1"/>
          <p:cNvSpPr>
            <a:spLocks noGrp="1"/>
          </p:cNvSpPr>
          <p:nvPr>
            <p:ph type="ftr" sz="quarter" idx="5"/>
          </p:nvPr>
        </p:nvSpPr>
        <p:spPr/>
        <p:txBody>
          <a:bodyPr/>
          <a:lstStyle/>
          <a:p>
            <a:r>
              <a:rPr lang="en-US" smtClean="0"/>
              <a:t>Presenter: Dr.Teshome Goa</a:t>
            </a:r>
            <a:endParaRPr lang="en-US"/>
          </a:p>
        </p:txBody>
      </p:sp>
      <p:sp>
        <p:nvSpPr>
          <p:cNvPr id="3" name="Slide Number Placeholder 2"/>
          <p:cNvSpPr>
            <a:spLocks noGrp="1"/>
          </p:cNvSpPr>
          <p:nvPr>
            <p:ph type="sldNum" sz="quarter" idx="7"/>
          </p:nvPr>
        </p:nvSpPr>
        <p:spPr/>
        <p:txBody>
          <a:bodyPr/>
          <a:lstStyle/>
          <a:p>
            <a:pPr marL="12700">
              <a:lnSpc>
                <a:spcPct val="100000"/>
              </a:lnSpc>
              <a:spcBef>
                <a:spcPts val="245"/>
              </a:spcBef>
            </a:pPr>
            <a:r>
              <a:rPr lang="en-US" smtClean="0"/>
              <a:t>Page</a:t>
            </a:r>
            <a:r>
              <a:rPr lang="en-US" spc="-35" smtClean="0"/>
              <a:t> </a:t>
            </a:r>
            <a:fld id="{81D60167-4931-47E6-BA6A-407CBD079E47}" type="slidenum">
              <a:rPr lang="en-US" smtClean="0">
                <a:latin typeface="Verdana"/>
                <a:cs typeface="Verdana"/>
              </a:rPr>
              <a:t>29</a:t>
            </a:fld>
            <a:endParaRPr lang="en-US" dirty="0">
              <a:latin typeface="Verdana"/>
              <a:cs typeface="Verdana"/>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13315902"/>
              </p:ext>
            </p:extLst>
          </p:nvPr>
        </p:nvGraphicFramePr>
        <p:xfrm>
          <a:off x="990600" y="3200400"/>
          <a:ext cx="1125414" cy="304800"/>
        </p:xfrm>
        <a:graphic>
          <a:graphicData uri="http://schemas.openxmlformats.org/presentationml/2006/ole">
            <mc:AlternateContent xmlns:mc="http://schemas.openxmlformats.org/markup-compatibility/2006">
              <mc:Choice xmlns:v="urn:schemas-microsoft-com:vml" Requires="v">
                <p:oleObj spid="_x0000_s12659" name="Equation" r:id="rId3" imgW="761669" imgH="203112" progId="Equation.3">
                  <p:embed/>
                </p:oleObj>
              </mc:Choice>
              <mc:Fallback>
                <p:oleObj name="Equation" r:id="rId3" imgW="761669" imgH="203112"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3200400"/>
                        <a:ext cx="1125414" cy="304800"/>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62142622"/>
              </p:ext>
            </p:extLst>
          </p:nvPr>
        </p:nvGraphicFramePr>
        <p:xfrm>
          <a:off x="2514600" y="3124200"/>
          <a:ext cx="723900" cy="419100"/>
        </p:xfrm>
        <a:graphic>
          <a:graphicData uri="http://schemas.openxmlformats.org/presentationml/2006/ole">
            <mc:AlternateContent xmlns:mc="http://schemas.openxmlformats.org/markup-compatibility/2006">
              <mc:Choice xmlns:v="urn:schemas-microsoft-com:vml" Requires="v">
                <p:oleObj spid="_x0000_s12660" name="Equation" r:id="rId5" imgW="723586" imgH="418918" progId="Equation.3">
                  <p:embed/>
                </p:oleObj>
              </mc:Choice>
              <mc:Fallback>
                <p:oleObj name="Equation" r:id="rId5" imgW="723586" imgH="418918"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4600" y="3124200"/>
                        <a:ext cx="723900" cy="41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Rectangle 6"/>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7"/>
          <p:cNvSpPr>
            <a:spLocks noChangeArrowheads="1"/>
          </p:cNvSpPr>
          <p:nvPr/>
        </p:nvSpPr>
        <p:spPr bwMode="auto">
          <a:xfrm>
            <a:off x="0" y="6635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 name="Object 13"/>
          <p:cNvGraphicFramePr>
            <a:graphicFrameLocks noChangeAspect="1"/>
          </p:cNvGraphicFramePr>
          <p:nvPr>
            <p:extLst>
              <p:ext uri="{D42A27DB-BD31-4B8C-83A1-F6EECF244321}">
                <p14:modId xmlns:p14="http://schemas.microsoft.com/office/powerpoint/2010/main" val="2080576162"/>
              </p:ext>
            </p:extLst>
          </p:nvPr>
        </p:nvGraphicFramePr>
        <p:xfrm>
          <a:off x="914400" y="3810000"/>
          <a:ext cx="1828800" cy="535259"/>
        </p:xfrm>
        <a:graphic>
          <a:graphicData uri="http://schemas.openxmlformats.org/presentationml/2006/ole">
            <mc:AlternateContent xmlns:mc="http://schemas.openxmlformats.org/markup-compatibility/2006">
              <mc:Choice xmlns:v="urn:schemas-microsoft-com:vml" Requires="v">
                <p:oleObj spid="_x0000_s12661" name="Equation" r:id="rId7" imgW="1435100" imgH="419100" progId="Equation.3">
                  <p:embed/>
                </p:oleObj>
              </mc:Choice>
              <mc:Fallback>
                <p:oleObj name="Equation" r:id="rId7" imgW="1435100" imgH="419100" progId="Equation.3">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400" y="3810000"/>
                        <a:ext cx="1828800" cy="535259"/>
                      </a:xfrm>
                      <a:prstGeom prst="rect">
                        <a:avLst/>
                      </a:prstGeom>
                      <a:noFill/>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1796912880"/>
              </p:ext>
            </p:extLst>
          </p:nvPr>
        </p:nvGraphicFramePr>
        <p:xfrm>
          <a:off x="1066800" y="4724400"/>
          <a:ext cx="1355725" cy="396875"/>
        </p:xfrm>
        <a:graphic>
          <a:graphicData uri="http://schemas.openxmlformats.org/presentationml/2006/ole">
            <mc:AlternateContent xmlns:mc="http://schemas.openxmlformats.org/markup-compatibility/2006">
              <mc:Choice xmlns:v="urn:schemas-microsoft-com:vml" Requires="v">
                <p:oleObj spid="_x0000_s12662" name="Equation" r:id="rId9" imgW="1358310" imgH="393529" progId="Equation.3">
                  <p:embed/>
                </p:oleObj>
              </mc:Choice>
              <mc:Fallback>
                <p:oleObj name="Equation" r:id="rId9" imgW="1358310" imgH="393529" progId="Equation.3">
                  <p:embed/>
                  <p:pic>
                    <p:nvPicPr>
                      <p:cNvPr id="0" name="Object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66800" y="4724400"/>
                        <a:ext cx="1355725" cy="396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16"/>
          <p:cNvSpPr/>
          <p:nvPr/>
        </p:nvSpPr>
        <p:spPr>
          <a:xfrm>
            <a:off x="76200" y="4191000"/>
            <a:ext cx="8915400" cy="1785104"/>
          </a:xfrm>
          <a:prstGeom prst="rect">
            <a:avLst/>
          </a:prstGeom>
        </p:spPr>
        <p:txBody>
          <a:bodyPr wrap="square">
            <a:spAutoFit/>
          </a:bodyPr>
          <a:lstStyle/>
          <a:p>
            <a:pPr marL="285750" lvl="0" indent="-285750" fontAlgn="base">
              <a:spcBef>
                <a:spcPct val="0"/>
              </a:spcBef>
              <a:spcAft>
                <a:spcPct val="0"/>
              </a:spcAft>
              <a:buFont typeface="Wingdings" pitchFamily="2" charset="2"/>
              <a:buChar char="§"/>
            </a:pPr>
            <a:r>
              <a:rPr lang="en-US" dirty="0">
                <a:latin typeface="Times New Roman" pitchFamily="18" charset="0"/>
                <a:ea typeface="Calibri" pitchFamily="34" charset="0"/>
                <a:cs typeface="Times New Roman" pitchFamily="18" charset="0"/>
              </a:rPr>
              <a:t>The resistance of conductor </a:t>
            </a:r>
            <a:r>
              <a:rPr lang="en-US" dirty="0" smtClean="0">
                <a:latin typeface="Times New Roman" pitchFamily="18" charset="0"/>
                <a:ea typeface="Calibri" pitchFamily="34" charset="0"/>
                <a:cs typeface="Times New Roman" pitchFamily="18" charset="0"/>
              </a:rPr>
              <a:t>and power loss(PL) are given by;</a:t>
            </a:r>
          </a:p>
          <a:p>
            <a:pPr lvl="0" fontAlgn="base">
              <a:spcBef>
                <a:spcPct val="0"/>
              </a:spcBef>
              <a:spcAft>
                <a:spcPct val="0"/>
              </a:spcAft>
            </a:pPr>
            <a:endParaRPr lang="en-US" dirty="0" smtClean="0">
              <a:latin typeface="Times New Roman" pitchFamily="18" charset="0"/>
              <a:ea typeface="Calibri" pitchFamily="34" charset="0"/>
              <a:cs typeface="Times New Roman" pitchFamily="18" charset="0"/>
            </a:endParaRPr>
          </a:p>
          <a:p>
            <a:pPr lvl="0" fontAlgn="base">
              <a:spcBef>
                <a:spcPct val="0"/>
              </a:spcBef>
              <a:spcAft>
                <a:spcPct val="0"/>
              </a:spcAft>
            </a:pPr>
            <a:r>
              <a:rPr lang="en-US" dirty="0" smtClean="0">
                <a:latin typeface="Times New Roman" pitchFamily="18" charset="0"/>
                <a:ea typeface="Calibri" pitchFamily="34" charset="0"/>
                <a:cs typeface="Times New Roman" pitchFamily="18" charset="0"/>
              </a:rPr>
              <a:t>                                                                                                                                        eq.(18)</a:t>
            </a:r>
          </a:p>
          <a:p>
            <a:pPr lvl="0" fontAlgn="base">
              <a:spcBef>
                <a:spcPct val="0"/>
              </a:spcBef>
              <a:spcAft>
                <a:spcPct val="0"/>
              </a:spcAft>
            </a:pPr>
            <a:endParaRPr lang="en-US" dirty="0">
              <a:latin typeface="Times New Roman" pitchFamily="18" charset="0"/>
              <a:ea typeface="Calibri" pitchFamily="34" charset="0"/>
              <a:cs typeface="Times New Roman" pitchFamily="18" charset="0"/>
            </a:endParaRPr>
          </a:p>
          <a:p>
            <a:pPr lvl="0" fontAlgn="base">
              <a:spcBef>
                <a:spcPct val="0"/>
              </a:spcBef>
              <a:spcAft>
                <a:spcPct val="0"/>
              </a:spcAft>
            </a:pPr>
            <a:r>
              <a:rPr lang="en-US" dirty="0" smtClean="0">
                <a:latin typeface="Times New Roman" pitchFamily="18" charset="0"/>
                <a:ea typeface="Calibri" pitchFamily="34" charset="0"/>
                <a:cs typeface="Times New Roman" pitchFamily="18" charset="0"/>
              </a:rPr>
              <a:t>Voltage drop and percentage voltage drop are given as:</a:t>
            </a:r>
          </a:p>
          <a:p>
            <a:pPr lvl="0" fontAlgn="base">
              <a:spcBef>
                <a:spcPct val="0"/>
              </a:spcBef>
              <a:spcAft>
                <a:spcPct val="0"/>
              </a:spcAft>
            </a:pPr>
            <a:r>
              <a:rPr lang="en-US" sz="8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eq.(19)                              </a:t>
            </a:r>
            <a:endParaRPr lang="en-US" sz="2000" dirty="0">
              <a:latin typeface="Times New Roman" pitchFamily="18" charset="0"/>
              <a:cs typeface="Times New Roman" pitchFamily="18" charset="0"/>
            </a:endParaRPr>
          </a:p>
        </p:txBody>
      </p:sp>
      <p:sp>
        <p:nvSpPr>
          <p:cNvPr id="18" name="Rectangle 1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9" name="Object 18"/>
          <p:cNvGraphicFramePr>
            <a:graphicFrameLocks noChangeAspect="1"/>
          </p:cNvGraphicFramePr>
          <p:nvPr>
            <p:extLst>
              <p:ext uri="{D42A27DB-BD31-4B8C-83A1-F6EECF244321}">
                <p14:modId xmlns:p14="http://schemas.microsoft.com/office/powerpoint/2010/main" val="1733231606"/>
              </p:ext>
            </p:extLst>
          </p:nvPr>
        </p:nvGraphicFramePr>
        <p:xfrm>
          <a:off x="4724400" y="4663023"/>
          <a:ext cx="1483078" cy="471726"/>
        </p:xfrm>
        <a:graphic>
          <a:graphicData uri="http://schemas.openxmlformats.org/presentationml/2006/ole">
            <mc:AlternateContent xmlns:mc="http://schemas.openxmlformats.org/markup-compatibility/2006">
              <mc:Choice xmlns:v="urn:schemas-microsoft-com:vml" Requires="v">
                <p:oleObj spid="_x0000_s12663" name="Equation" r:id="rId11" imgW="1320227" imgH="418918" progId="Equation.3">
                  <p:embed/>
                </p:oleObj>
              </mc:Choice>
              <mc:Fallback>
                <p:oleObj name="Equation" r:id="rId11" imgW="1320227" imgH="418918" progId="Equation.3">
                  <p:embed/>
                  <p:pic>
                    <p:nvPicPr>
                      <p:cNvPr id="0" name="Object 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24400" y="4663023"/>
                        <a:ext cx="1483078" cy="471726"/>
                      </a:xfrm>
                      <a:prstGeom prst="rect">
                        <a:avLst/>
                      </a:prstGeom>
                      <a:noFill/>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3576256627"/>
              </p:ext>
            </p:extLst>
          </p:nvPr>
        </p:nvGraphicFramePr>
        <p:xfrm>
          <a:off x="1295400" y="5791200"/>
          <a:ext cx="1371600" cy="323850"/>
        </p:xfrm>
        <a:graphic>
          <a:graphicData uri="http://schemas.openxmlformats.org/presentationml/2006/ole">
            <mc:AlternateContent xmlns:mc="http://schemas.openxmlformats.org/markup-compatibility/2006">
              <mc:Choice xmlns:v="urn:schemas-microsoft-com:vml" Requires="v">
                <p:oleObj spid="_x0000_s12664" name="Equation" r:id="rId13" imgW="914400" imgH="215640" progId="Equation.3">
                  <p:embed/>
                </p:oleObj>
              </mc:Choice>
              <mc:Fallback>
                <p:oleObj name="Equation" r:id="rId13" imgW="914400" imgH="215640" progId="Equation.3">
                  <p:embed/>
                  <p:pic>
                    <p:nvPicPr>
                      <p:cNvPr id="0" name=""/>
                      <p:cNvPicPr/>
                      <p:nvPr/>
                    </p:nvPicPr>
                    <p:blipFill>
                      <a:blip r:embed="rId14"/>
                      <a:stretch>
                        <a:fillRect/>
                      </a:stretch>
                    </p:blipFill>
                    <p:spPr>
                      <a:xfrm>
                        <a:off x="1295400" y="5791200"/>
                        <a:ext cx="1371600" cy="323850"/>
                      </a:xfrm>
                      <a:prstGeom prst="rect">
                        <a:avLst/>
                      </a:prstGeom>
                    </p:spPr>
                  </p:pic>
                </p:oleObj>
              </mc:Fallback>
            </mc:AlternateContent>
          </a:graphicData>
        </a:graphic>
      </p:graphicFrame>
      <p:sp>
        <p:nvSpPr>
          <p:cNvPr id="21" name="Rectangle 2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2" name="Object 21"/>
          <p:cNvGraphicFramePr>
            <a:graphicFrameLocks noChangeAspect="1"/>
          </p:cNvGraphicFramePr>
          <p:nvPr>
            <p:extLst>
              <p:ext uri="{D42A27DB-BD31-4B8C-83A1-F6EECF244321}">
                <p14:modId xmlns:p14="http://schemas.microsoft.com/office/powerpoint/2010/main" val="3041024651"/>
              </p:ext>
            </p:extLst>
          </p:nvPr>
        </p:nvGraphicFramePr>
        <p:xfrm>
          <a:off x="4648200" y="5777666"/>
          <a:ext cx="1752600" cy="396875"/>
        </p:xfrm>
        <a:graphic>
          <a:graphicData uri="http://schemas.openxmlformats.org/presentationml/2006/ole">
            <mc:AlternateContent xmlns:mc="http://schemas.openxmlformats.org/markup-compatibility/2006">
              <mc:Choice xmlns:v="urn:schemas-microsoft-com:vml" Requires="v">
                <p:oleObj spid="_x0000_s12665" name="Equation" r:id="rId15" imgW="1752600" imgH="393700" progId="Equation.3">
                  <p:embed/>
                </p:oleObj>
              </mc:Choice>
              <mc:Fallback>
                <p:oleObj name="Equation" r:id="rId15" imgW="1752600" imgH="393700" progId="Equation.3">
                  <p:embed/>
                  <p:pic>
                    <p:nvPicPr>
                      <p:cNvPr id="0" name="Object 2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648200" y="5777666"/>
                        <a:ext cx="1752600" cy="396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39709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991600" cy="258762"/>
          </a:xfrm>
        </p:spPr>
        <p:txBody>
          <a:bodyPr>
            <a:noAutofit/>
          </a:bodyPr>
          <a:lstStyle/>
          <a:p>
            <a:pPr algn="l"/>
            <a:r>
              <a:rPr lang="en-US" sz="2400" b="1" dirty="0">
                <a:latin typeface="Times New Roman" pitchFamily="18" charset="0"/>
                <a:cs typeface="Times New Roman" pitchFamily="18" charset="0"/>
              </a:rPr>
              <a:t>TSP                                                                                   </a:t>
            </a:r>
            <a:r>
              <a:rPr lang="en-US" sz="2400" b="1" dirty="0" smtClean="0">
                <a:latin typeface="Times New Roman" pitchFamily="18" charset="0"/>
                <a:cs typeface="Times New Roman" pitchFamily="18" charset="0"/>
              </a:rPr>
              <a:t>Cont</a:t>
            </a:r>
            <a:r>
              <a:rPr lang="en-US" sz="2400" b="1" dirty="0">
                <a:latin typeface="Times New Roman" pitchFamily="18" charset="0"/>
                <a:cs typeface="Times New Roman" pitchFamily="18" charset="0"/>
              </a:rPr>
              <a:t>.…</a:t>
            </a:r>
            <a:r>
              <a:rPr lang="en-US" sz="2400" i="1" dirty="0">
                <a:solidFill>
                  <a:srgbClr val="FF0000"/>
                </a:solidFill>
                <a:latin typeface="Times New Roman" pitchFamily="18" charset="0"/>
                <a:cs typeface="Times New Roman" pitchFamily="18" charset="0"/>
              </a:rPr>
              <a:t/>
            </a:r>
            <a:br>
              <a:rPr lang="en-US" sz="2400" i="1" dirty="0">
                <a:solidFill>
                  <a:srgbClr val="FF0000"/>
                </a:solidFill>
                <a:latin typeface="Times New Roman" pitchFamily="18" charset="0"/>
                <a:cs typeface="Times New Roman" pitchFamily="18" charset="0"/>
              </a:rPr>
            </a:b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a:xfrm>
            <a:off x="0" y="457200"/>
            <a:ext cx="9144000" cy="6248400"/>
          </a:xfrm>
        </p:spPr>
        <p:txBody>
          <a:bodyPr>
            <a:normAutofit/>
          </a:bodyPr>
          <a:lstStyle/>
          <a:p>
            <a:r>
              <a:rPr lang="en-US" sz="2400" dirty="0" smtClean="0">
                <a:latin typeface="Times New Roman" pitchFamily="18" charset="0"/>
                <a:cs typeface="Times New Roman" pitchFamily="18" charset="0"/>
              </a:rPr>
              <a:t>The weight of conductor(w), which is a function of the transmission line length(L), density(</a:t>
            </a:r>
            <a:r>
              <a:rPr lang="el-GR" sz="2400" dirty="0" smtClean="0">
                <a:latin typeface="Times New Roman" pitchFamily="18" charset="0"/>
                <a:cs typeface="Times New Roman" pitchFamily="18" charset="0"/>
              </a:rPr>
              <a:t>δ</a:t>
            </a:r>
            <a:r>
              <a:rPr lang="en-US" sz="2400" dirty="0" smtClean="0">
                <a:latin typeface="Times New Roman" pitchFamily="18" charset="0"/>
                <a:cs typeface="Times New Roman" pitchFamily="18" charset="0"/>
              </a:rPr>
              <a:t>) and area  of the conductor(A) as given by;</a:t>
            </a:r>
          </a:p>
          <a:p>
            <a:pPr marL="0" indent="0">
              <a:buNone/>
            </a:pP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eq.(20)</a:t>
            </a:r>
          </a:p>
          <a:p>
            <a:pPr>
              <a:buFont typeface="Wingdings" pitchFamily="2" charset="2"/>
              <a:buChar char="§"/>
            </a:pPr>
            <a:r>
              <a:rPr lang="en-US" sz="2400" dirty="0" smtClean="0">
                <a:latin typeface="Times New Roman" pitchFamily="18" charset="0"/>
                <a:cs typeface="Times New Roman" pitchFamily="18" charset="0"/>
              </a:rPr>
              <a:t>Then, the overall power transmission efficiency is given by;</a:t>
            </a:r>
          </a:p>
          <a:p>
            <a:pPr marL="0" indent="0">
              <a:buNone/>
            </a:pPr>
            <a:endParaRPr lang="en-US" sz="2400" dirty="0">
              <a:latin typeface="Times New Roman" pitchFamily="18" charset="0"/>
              <a:cs typeface="Times New Roman" pitchFamily="18" charset="0"/>
            </a:endParaRPr>
          </a:p>
          <a:p>
            <a:pPr marL="0" indent="0">
              <a:buNone/>
            </a:pPr>
            <a:r>
              <a:rPr lang="en-US" sz="2400" dirty="0" smtClean="0">
                <a:latin typeface="Times New Roman" pitchFamily="18" charset="0"/>
                <a:cs typeface="Times New Roman" pitchFamily="18" charset="0"/>
              </a:rPr>
              <a:t>                                                                                                      eq.(21)</a:t>
            </a:r>
          </a:p>
          <a:p>
            <a:pPr marL="0" indent="0">
              <a:buNone/>
            </a:pPr>
            <a:endParaRPr lang="en-US" sz="2400" dirty="0">
              <a:latin typeface="Times New Roman" pitchFamily="18" charset="0"/>
              <a:cs typeface="Times New Roman" pitchFamily="18" charset="0"/>
            </a:endParaRPr>
          </a:p>
          <a:p>
            <a:pPr marL="0" indent="0">
              <a:buNone/>
            </a:pPr>
            <a:endParaRPr lang="en-US" sz="2400" dirty="0" smtClean="0">
              <a:latin typeface="Times New Roman" pitchFamily="18" charset="0"/>
              <a:cs typeface="Times New Roman" pitchFamily="18" charset="0"/>
            </a:endParaRPr>
          </a:p>
          <a:p>
            <a:pPr marL="0" indent="0">
              <a:buNone/>
            </a:pPr>
            <a:endParaRPr lang="en-US" sz="2400" dirty="0">
              <a:latin typeface="Times New Roman" pitchFamily="18" charset="0"/>
              <a:cs typeface="Times New Roman" pitchFamily="18" charset="0"/>
            </a:endParaRPr>
          </a:p>
          <a:p>
            <a:pPr>
              <a:buFont typeface="Wingdings" pitchFamily="2" charset="2"/>
              <a:buChar char="§"/>
            </a:pPr>
            <a:r>
              <a:rPr lang="en-US" sz="2400" dirty="0" smtClean="0">
                <a:latin typeface="Times New Roman" pitchFamily="18" charset="0"/>
                <a:cs typeface="Times New Roman" pitchFamily="18" charset="0"/>
              </a:rPr>
              <a:t>It is observed that the power transmission efficiency increases as we increase the voltage. </a:t>
            </a:r>
            <a:endParaRPr lang="en-US" sz="2400"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815362938"/>
              </p:ext>
            </p:extLst>
          </p:nvPr>
        </p:nvGraphicFramePr>
        <p:xfrm>
          <a:off x="1219200" y="1371600"/>
          <a:ext cx="1512166" cy="495300"/>
        </p:xfrm>
        <a:graphic>
          <a:graphicData uri="http://schemas.openxmlformats.org/presentationml/2006/ole">
            <mc:AlternateContent xmlns:mc="http://schemas.openxmlformats.org/markup-compatibility/2006">
              <mc:Choice xmlns:v="urn:schemas-microsoft-com:vml" Requires="v">
                <p:oleObj spid="_x0000_s13411" name="Equation" r:id="rId3" imgW="1282700" imgH="419100" progId="Equation.3">
                  <p:embed/>
                </p:oleObj>
              </mc:Choice>
              <mc:Fallback>
                <p:oleObj name="Equation" r:id="rId3" imgW="1282700" imgH="419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371600"/>
                        <a:ext cx="1512166" cy="495300"/>
                      </a:xfrm>
                      <a:prstGeom prst="rect">
                        <a:avLst/>
                      </a:prstGeom>
                      <a:noFill/>
                    </p:spPr>
                  </p:pic>
                </p:oleObj>
              </mc:Fallback>
            </mc:AlternateContent>
          </a:graphicData>
        </a:graphic>
      </p:graphicFrame>
      <p:sp>
        <p:nvSpPr>
          <p:cNvPr id="8"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586479330"/>
              </p:ext>
            </p:extLst>
          </p:nvPr>
        </p:nvGraphicFramePr>
        <p:xfrm>
          <a:off x="1524000" y="2438400"/>
          <a:ext cx="3048000" cy="1603301"/>
        </p:xfrm>
        <a:graphic>
          <a:graphicData uri="http://schemas.openxmlformats.org/presentationml/2006/ole">
            <mc:AlternateContent xmlns:mc="http://schemas.openxmlformats.org/markup-compatibility/2006">
              <mc:Choice xmlns:v="urn:schemas-microsoft-com:vml" Requires="v">
                <p:oleObj spid="_x0000_s13412" name="Equation" r:id="rId5" imgW="1638300" imgH="1041400" progId="Equation.3">
                  <p:embed/>
                </p:oleObj>
              </mc:Choice>
              <mc:Fallback>
                <p:oleObj name="Equation" r:id="rId5" imgW="1638300" imgH="10414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0" y="2438400"/>
                        <a:ext cx="3048000" cy="1603301"/>
                      </a:xfrm>
                      <a:prstGeom prst="rect">
                        <a:avLst/>
                      </a:prstGeom>
                      <a:noFill/>
                    </p:spPr>
                  </p:pic>
                </p:oleObj>
              </mc:Fallback>
            </mc:AlternateContent>
          </a:graphicData>
        </a:graphic>
      </p:graphicFrame>
      <p:cxnSp>
        <p:nvCxnSpPr>
          <p:cNvPr id="10" name="Straight Connector 9"/>
          <p:cNvCxnSpPr/>
          <p:nvPr/>
        </p:nvCxnSpPr>
        <p:spPr>
          <a:xfrm flipV="1">
            <a:off x="32084" y="381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11" name="Rectangle 2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8230748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84" y="0"/>
            <a:ext cx="9111916" cy="533400"/>
          </a:xfrm>
        </p:spPr>
        <p:txBody>
          <a:bodyPr>
            <a:noAutofit/>
          </a:bodyPr>
          <a:lstStyle/>
          <a:p>
            <a:r>
              <a:rPr lang="en-US" sz="2400" b="1" dirty="0" smtClean="0">
                <a:latin typeface="Times New Roman" pitchFamily="18" charset="0"/>
                <a:ea typeface="Tahoma" pitchFamily="34" charset="0"/>
                <a:cs typeface="Times New Roman" pitchFamily="18" charset="0"/>
              </a:rPr>
              <a:t>TSP                                                                                   </a:t>
            </a:r>
            <a:r>
              <a:rPr lang="en-US" sz="2400" b="1" dirty="0">
                <a:latin typeface="Times New Roman" pitchFamily="18" charset="0"/>
                <a:ea typeface="Tahoma" pitchFamily="34" charset="0"/>
                <a:cs typeface="Times New Roman" pitchFamily="18" charset="0"/>
              </a:rPr>
              <a:t>Cont</a:t>
            </a:r>
            <a:r>
              <a:rPr lang="en-US" sz="2400" b="1" dirty="0" smtClean="0">
                <a:latin typeface="Times New Roman" pitchFamily="18" charset="0"/>
                <a:ea typeface="Tahoma" pitchFamily="34" charset="0"/>
                <a:cs typeface="Times New Roman" pitchFamily="18" charset="0"/>
              </a:rPr>
              <a:t>.…</a:t>
            </a:r>
            <a:endParaRPr lang="en-US" sz="2400" dirty="0">
              <a:latin typeface="Times New Roman" pitchFamily="18" charset="0"/>
              <a:ea typeface="Tahoma" pitchFamily="34" charset="0"/>
              <a:cs typeface="Times New Roman" pitchFamily="18" charset="0"/>
            </a:endParaRPr>
          </a:p>
        </p:txBody>
      </p:sp>
      <p:sp>
        <p:nvSpPr>
          <p:cNvPr id="3" name="Text Placeholder 2"/>
          <p:cNvSpPr>
            <a:spLocks noGrp="1"/>
          </p:cNvSpPr>
          <p:nvPr>
            <p:ph type="body" idx="1"/>
          </p:nvPr>
        </p:nvSpPr>
        <p:spPr>
          <a:xfrm>
            <a:off x="0" y="381001"/>
            <a:ext cx="9144000" cy="3048000"/>
          </a:xfrm>
        </p:spPr>
        <p:txBody>
          <a:bodyPr>
            <a:noAutofit/>
          </a:bodyPr>
          <a:lstStyle/>
          <a:p>
            <a:pPr marL="167876" marR="26860" indent="-137353" algn="just">
              <a:lnSpc>
                <a:spcPct val="150000"/>
              </a:lnSpc>
            </a:pPr>
            <a:r>
              <a:rPr lang="en-US" sz="2000" spc="-5" dirty="0" smtClean="0">
                <a:latin typeface="Times New Roman"/>
                <a:cs typeface="Times New Roman"/>
              </a:rPr>
              <a:t>In addition, using HV/EHV/UHV AC system increases the power transfer capability as given by;</a:t>
            </a:r>
            <a:endParaRPr lang="en-US" sz="2000" dirty="0">
              <a:latin typeface="Times New Roman"/>
              <a:cs typeface="Times New Roman"/>
            </a:endParaRPr>
          </a:p>
          <a:p>
            <a:pPr marL="167876" marR="26860" indent="-137353" algn="just">
              <a:lnSpc>
                <a:spcPct val="150000"/>
              </a:lnSpc>
            </a:pPr>
            <a:r>
              <a:rPr lang="en-US" sz="2000" spc="-2" dirty="0" smtClean="0">
                <a:latin typeface="Times New Roman"/>
                <a:cs typeface="Times New Roman"/>
              </a:rPr>
              <a:t>If the </a:t>
            </a:r>
            <a:r>
              <a:rPr lang="en-US" sz="2000" spc="-2" dirty="0" smtClean="0">
                <a:solidFill>
                  <a:srgbClr val="FF0000"/>
                </a:solidFill>
                <a:latin typeface="Times New Roman"/>
                <a:cs typeface="Times New Roman"/>
              </a:rPr>
              <a:t>line resistance </a:t>
            </a:r>
            <a:r>
              <a:rPr lang="en-US" sz="2000" spc="-5" dirty="0">
                <a:solidFill>
                  <a:srgbClr val="FF0000"/>
                </a:solidFill>
                <a:latin typeface="Times New Roman"/>
                <a:cs typeface="Times New Roman"/>
              </a:rPr>
              <a:t>is </a:t>
            </a:r>
            <a:r>
              <a:rPr lang="en-US" sz="2000" spc="-2" dirty="0">
                <a:solidFill>
                  <a:srgbClr val="FF0000"/>
                </a:solidFill>
                <a:latin typeface="Times New Roman"/>
                <a:cs typeface="Times New Roman"/>
              </a:rPr>
              <a:t>neglected, </a:t>
            </a:r>
            <a:r>
              <a:rPr lang="en-US" sz="2000" spc="-2" dirty="0">
                <a:latin typeface="Times New Roman"/>
                <a:cs typeface="Times New Roman"/>
              </a:rPr>
              <a:t>the power </a:t>
            </a:r>
            <a:r>
              <a:rPr lang="en-US" sz="2000" spc="-2" dirty="0" smtClean="0">
                <a:latin typeface="Times New Roman"/>
                <a:cs typeface="Times New Roman"/>
              </a:rPr>
              <a:t>transfer depends on; </a:t>
            </a:r>
          </a:p>
          <a:p>
            <a:pPr marL="544873" marR="26860" indent="-514350" algn="just">
              <a:lnSpc>
                <a:spcPct val="150000"/>
              </a:lnSpc>
              <a:buAutoNum type="romanLcPeriod"/>
            </a:pPr>
            <a:r>
              <a:rPr lang="en-US" sz="2000" spc="-2" dirty="0" smtClean="0">
                <a:latin typeface="Times New Roman"/>
                <a:cs typeface="Times New Roman"/>
              </a:rPr>
              <a:t>The </a:t>
            </a:r>
            <a:r>
              <a:rPr lang="en-US" sz="2000" spc="-2" dirty="0">
                <a:latin typeface="Times New Roman"/>
                <a:cs typeface="Times New Roman"/>
              </a:rPr>
              <a:t>magnitudes </a:t>
            </a:r>
            <a:r>
              <a:rPr lang="en-US" sz="2000" dirty="0">
                <a:latin typeface="Times New Roman"/>
                <a:cs typeface="Times New Roman"/>
              </a:rPr>
              <a:t>of </a:t>
            </a:r>
            <a:r>
              <a:rPr lang="en-US" sz="2000" dirty="0" smtClean="0">
                <a:latin typeface="Times New Roman"/>
                <a:cs typeface="Times New Roman"/>
              </a:rPr>
              <a:t>sending and receiving end voltages</a:t>
            </a:r>
            <a:r>
              <a:rPr lang="en-US" sz="2000" spc="2" dirty="0" smtClean="0">
                <a:latin typeface="Times New Roman"/>
                <a:cs typeface="Times New Roman"/>
              </a:rPr>
              <a:t>(</a:t>
            </a:r>
            <a:r>
              <a:rPr lang="en-US" sz="2000" i="1" spc="2" dirty="0" err="1">
                <a:latin typeface="Times New Roman"/>
                <a:cs typeface="Times New Roman"/>
              </a:rPr>
              <a:t>V</a:t>
            </a:r>
            <a:r>
              <a:rPr lang="en-US" sz="2000" i="1" spc="3" baseline="-9259" dirty="0" err="1" smtClean="0">
                <a:latin typeface="Times New Roman"/>
                <a:cs typeface="Times New Roman"/>
              </a:rPr>
              <a:t>s</a:t>
            </a:r>
            <a:r>
              <a:rPr lang="en-US" sz="2000" i="1" spc="2" dirty="0">
                <a:latin typeface="Times New Roman"/>
                <a:cs typeface="Times New Roman"/>
              </a:rPr>
              <a:t>, </a:t>
            </a:r>
            <a:r>
              <a:rPr lang="en-US" sz="2000" i="1" spc="-2" dirty="0" err="1">
                <a:latin typeface="Times New Roman"/>
                <a:cs typeface="Times New Roman"/>
              </a:rPr>
              <a:t>V</a:t>
            </a:r>
            <a:r>
              <a:rPr lang="en-US" sz="2000" i="1" spc="-3" baseline="-9259" dirty="0" err="1" smtClean="0">
                <a:latin typeface="Times New Roman"/>
                <a:cs typeface="Times New Roman"/>
              </a:rPr>
              <a:t>r</a:t>
            </a:r>
            <a:r>
              <a:rPr lang="en-US" sz="2000" spc="-2" dirty="0" smtClean="0">
                <a:latin typeface="Times New Roman"/>
                <a:cs typeface="Times New Roman"/>
              </a:rPr>
              <a:t>)</a:t>
            </a:r>
          </a:p>
          <a:p>
            <a:pPr marL="544873" marR="26860" indent="-514350" algn="just">
              <a:lnSpc>
                <a:spcPct val="150000"/>
              </a:lnSpc>
              <a:buAutoNum type="romanLcPeriod"/>
            </a:pPr>
            <a:r>
              <a:rPr lang="en-US" sz="2000" spc="-2" dirty="0" smtClean="0">
                <a:latin typeface="Times New Roman"/>
                <a:cs typeface="Times New Roman"/>
              </a:rPr>
              <a:t>Their </a:t>
            </a:r>
            <a:r>
              <a:rPr lang="en-US" sz="2000" spc="-2" dirty="0">
                <a:latin typeface="Times New Roman"/>
                <a:cs typeface="Times New Roman"/>
              </a:rPr>
              <a:t>phase </a:t>
            </a:r>
            <a:r>
              <a:rPr lang="en-US" sz="2000" spc="-2" dirty="0" smtClean="0">
                <a:latin typeface="Times New Roman"/>
                <a:cs typeface="Times New Roman"/>
              </a:rPr>
              <a:t>difference</a:t>
            </a:r>
            <a:endParaRPr lang="en-US" sz="2000" spc="-2" dirty="0">
              <a:latin typeface="Times New Roman"/>
              <a:cs typeface="Times New Roman"/>
            </a:endParaRPr>
          </a:p>
          <a:p>
            <a:pPr marL="544873" marR="26860" indent="-514350" algn="just">
              <a:lnSpc>
                <a:spcPct val="150000"/>
              </a:lnSpc>
              <a:buAutoNum type="romanLcPeriod"/>
            </a:pPr>
            <a:r>
              <a:rPr lang="en-US" sz="2000" dirty="0" smtClean="0">
                <a:latin typeface="Times New Roman"/>
                <a:cs typeface="Times New Roman"/>
              </a:rPr>
              <a:t> </a:t>
            </a:r>
            <a:r>
              <a:rPr lang="en-US" sz="2000" spc="-2" dirty="0">
                <a:latin typeface="Times New Roman"/>
                <a:cs typeface="Times New Roman"/>
              </a:rPr>
              <a:t>the total positive sequence reactance </a:t>
            </a:r>
            <a:r>
              <a:rPr lang="en-US" sz="2000" i="1" dirty="0">
                <a:latin typeface="Times New Roman"/>
                <a:cs typeface="Times New Roman"/>
              </a:rPr>
              <a:t>X </a:t>
            </a:r>
            <a:r>
              <a:rPr lang="en-US" sz="2000" spc="-2" dirty="0">
                <a:latin typeface="Times New Roman"/>
                <a:cs typeface="Times New Roman"/>
              </a:rPr>
              <a:t>per </a:t>
            </a:r>
            <a:r>
              <a:rPr lang="en-US" sz="2000" spc="-2" dirty="0" smtClean="0">
                <a:latin typeface="Times New Roman"/>
                <a:cs typeface="Times New Roman"/>
              </a:rPr>
              <a:t>phase if the acceptance is neglected.</a:t>
            </a:r>
            <a:endParaRPr lang="en-US" sz="2000" spc="-2" dirty="0">
              <a:latin typeface="Times New Roman"/>
              <a:cs typeface="Times New Roman"/>
            </a:endParaRPr>
          </a:p>
          <a:p>
            <a:pPr marL="30523" marR="26860" indent="0" algn="just">
              <a:lnSpc>
                <a:spcPct val="150000"/>
              </a:lnSpc>
              <a:buNone/>
            </a:pPr>
            <a:r>
              <a:rPr lang="en-US" sz="2000" spc="-2" dirty="0" smtClean="0">
                <a:latin typeface="Times New Roman"/>
                <a:cs typeface="Times New Roman"/>
              </a:rPr>
              <a:t>                                                                                                                            eq.(22)</a:t>
            </a:r>
          </a:p>
          <a:p>
            <a:pPr marL="30523" marR="26860" indent="0" algn="just">
              <a:lnSpc>
                <a:spcPct val="150000"/>
              </a:lnSpc>
              <a:buNone/>
            </a:pPr>
            <a:r>
              <a:rPr lang="en-US" sz="2000" spc="-2" dirty="0" smtClean="0">
                <a:latin typeface="Times New Roman"/>
                <a:cs typeface="Times New Roman"/>
              </a:rPr>
              <a:t>Assume, the sending and receiving end voltages are equal(</a:t>
            </a:r>
            <a:r>
              <a:rPr lang="en-US" sz="2000" spc="-2" dirty="0" err="1" smtClean="0">
                <a:latin typeface="Times New Roman"/>
                <a:cs typeface="Times New Roman"/>
              </a:rPr>
              <a:t>V</a:t>
            </a:r>
            <a:r>
              <a:rPr lang="en-US" sz="2000" spc="-2" baseline="-25000" dirty="0" err="1" smtClean="0">
                <a:latin typeface="Times New Roman"/>
                <a:cs typeface="Times New Roman"/>
              </a:rPr>
              <a:t>s</a:t>
            </a:r>
            <a:r>
              <a:rPr lang="en-US" sz="2000" spc="-2" dirty="0" smtClean="0">
                <a:latin typeface="Times New Roman"/>
                <a:cs typeface="Times New Roman"/>
              </a:rPr>
              <a:t>=</a:t>
            </a:r>
            <a:r>
              <a:rPr lang="en-US" sz="2000" spc="-2" dirty="0" err="1" smtClean="0">
                <a:latin typeface="Times New Roman"/>
                <a:cs typeface="Times New Roman"/>
              </a:rPr>
              <a:t>V</a:t>
            </a:r>
            <a:r>
              <a:rPr lang="en-US" sz="2000" spc="-2" baseline="-25000" dirty="0" err="1" smtClean="0">
                <a:latin typeface="Times New Roman"/>
                <a:cs typeface="Times New Roman"/>
              </a:rPr>
              <a:t>r</a:t>
            </a:r>
            <a:r>
              <a:rPr lang="en-US" sz="2000" spc="-2" dirty="0" smtClean="0">
                <a:latin typeface="Times New Roman"/>
                <a:cs typeface="Times New Roman"/>
              </a:rPr>
              <a:t>=V);</a:t>
            </a:r>
          </a:p>
          <a:p>
            <a:pPr marL="30523" marR="26860" indent="0" algn="just">
              <a:lnSpc>
                <a:spcPct val="150000"/>
              </a:lnSpc>
              <a:buNone/>
            </a:pPr>
            <a:endParaRPr lang="en-US" sz="2000" spc="-2" dirty="0">
              <a:latin typeface="Times New Roman"/>
              <a:cs typeface="Times New Roman"/>
            </a:endParaRPr>
          </a:p>
          <a:p>
            <a:pPr marL="30523" marR="26860" indent="0" algn="just">
              <a:lnSpc>
                <a:spcPct val="150000"/>
              </a:lnSpc>
              <a:buNone/>
            </a:pPr>
            <a:r>
              <a:rPr lang="en-US" sz="2000" spc="-2" dirty="0" smtClean="0">
                <a:latin typeface="Times New Roman"/>
                <a:cs typeface="Times New Roman"/>
              </a:rPr>
              <a:t>If unity power factor is assumed at load, the current I from power equation is given by;</a:t>
            </a:r>
          </a:p>
          <a:p>
            <a:pPr marL="30523" marR="26860" indent="0" algn="just">
              <a:lnSpc>
                <a:spcPct val="150000"/>
              </a:lnSpc>
              <a:buNone/>
            </a:pPr>
            <a:r>
              <a:rPr lang="en-US" sz="2000" spc="-2" dirty="0">
                <a:latin typeface="Times New Roman"/>
                <a:cs typeface="Times New Roman"/>
              </a:rPr>
              <a:t> </a:t>
            </a:r>
            <a:r>
              <a:rPr lang="en-US" sz="2000" spc="-2" dirty="0" smtClean="0">
                <a:latin typeface="Times New Roman"/>
                <a:cs typeface="Times New Roman"/>
              </a:rPr>
              <a:t>                                                                                                                             eq.(23)</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31</a:t>
            </a:fld>
            <a:endParaRPr lang="en-US"/>
          </a:p>
        </p:txBody>
      </p:sp>
      <p:cxnSp>
        <p:nvCxnSpPr>
          <p:cNvPr id="7" name="Straight Connector 6"/>
          <p:cNvCxnSpPr/>
          <p:nvPr/>
        </p:nvCxnSpPr>
        <p:spPr>
          <a:xfrm>
            <a:off x="32084" y="381000"/>
            <a:ext cx="8686800" cy="0"/>
          </a:xfrm>
          <a:prstGeom prst="line">
            <a:avLst/>
          </a:prstGeom>
        </p:spPr>
        <p:style>
          <a:lnRef idx="3">
            <a:schemeClr val="accent1"/>
          </a:lnRef>
          <a:fillRef idx="0">
            <a:schemeClr val="accent1"/>
          </a:fillRef>
          <a:effectRef idx="2">
            <a:schemeClr val="accent1"/>
          </a:effectRef>
          <a:fontRef idx="minor">
            <a:schemeClr val="tx1"/>
          </a:fontRef>
        </p:style>
      </p:cxnSp>
      <p:sp>
        <p:nvSpPr>
          <p:cNvPr id="9"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1884670901"/>
              </p:ext>
            </p:extLst>
          </p:nvPr>
        </p:nvGraphicFramePr>
        <p:xfrm>
          <a:off x="1371600" y="3505200"/>
          <a:ext cx="1371600" cy="585154"/>
        </p:xfrm>
        <a:graphic>
          <a:graphicData uri="http://schemas.openxmlformats.org/presentationml/2006/ole">
            <mc:AlternateContent xmlns:mc="http://schemas.openxmlformats.org/markup-compatibility/2006">
              <mc:Choice xmlns:v="urn:schemas-microsoft-com:vml" Requires="v">
                <p:oleObj spid="_x0000_s14461" name="Equation" r:id="rId3" imgW="926698" imgH="393529" progId="Equation.3">
                  <p:embed/>
                </p:oleObj>
              </mc:Choice>
              <mc:Fallback>
                <p:oleObj name="Equation" r:id="rId3" imgW="926698" imgH="39352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3505200"/>
                        <a:ext cx="1371600" cy="585154"/>
                      </a:xfrm>
                      <a:prstGeom prst="rect">
                        <a:avLst/>
                      </a:prstGeom>
                      <a:noFill/>
                    </p:spPr>
                  </p:pic>
                </p:oleObj>
              </mc:Fallback>
            </mc:AlternateContent>
          </a:graphicData>
        </a:graphic>
      </p:graphicFrame>
      <p:sp>
        <p:nvSpPr>
          <p:cNvPr id="11"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3977161240"/>
              </p:ext>
            </p:extLst>
          </p:nvPr>
        </p:nvGraphicFramePr>
        <p:xfrm>
          <a:off x="1828800" y="4648201"/>
          <a:ext cx="1066800" cy="523486"/>
        </p:xfrm>
        <a:graphic>
          <a:graphicData uri="http://schemas.openxmlformats.org/presentationml/2006/ole">
            <mc:AlternateContent xmlns:mc="http://schemas.openxmlformats.org/markup-compatibility/2006">
              <mc:Choice xmlns:v="urn:schemas-microsoft-com:vml" Requires="v">
                <p:oleObj spid="_x0000_s14462" name="Equation" r:id="rId5" imgW="850531" imgH="418918" progId="Equation.3">
                  <p:embed/>
                </p:oleObj>
              </mc:Choice>
              <mc:Fallback>
                <p:oleObj name="Equation" r:id="rId5" imgW="850531" imgH="418918"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8800" y="4648201"/>
                        <a:ext cx="1066800" cy="523486"/>
                      </a:xfrm>
                      <a:prstGeom prst="rect">
                        <a:avLst/>
                      </a:prstGeom>
                      <a:noFill/>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824883353"/>
              </p:ext>
            </p:extLst>
          </p:nvPr>
        </p:nvGraphicFramePr>
        <p:xfrm>
          <a:off x="2174875" y="5486400"/>
          <a:ext cx="1185863" cy="685800"/>
        </p:xfrm>
        <a:graphic>
          <a:graphicData uri="http://schemas.openxmlformats.org/presentationml/2006/ole">
            <mc:AlternateContent xmlns:mc="http://schemas.openxmlformats.org/markup-compatibility/2006">
              <mc:Choice xmlns:v="urn:schemas-microsoft-com:vml" Requires="v">
                <p:oleObj spid="_x0000_s14463" name="Equation" r:id="rId7" imgW="1054080" imgH="609480" progId="Equation.3">
                  <p:embed/>
                </p:oleObj>
              </mc:Choice>
              <mc:Fallback>
                <p:oleObj name="Equation" r:id="rId7" imgW="1054080" imgH="609480" progId="Equation.3">
                  <p:embed/>
                  <p:pic>
                    <p:nvPicPr>
                      <p:cNvPr id="0" name="Object 11"/>
                      <p:cNvPicPr>
                        <a:picLocks noChangeAspect="1" noChangeArrowheads="1"/>
                      </p:cNvPicPr>
                      <p:nvPr/>
                    </p:nvPicPr>
                    <p:blipFill>
                      <a:blip r:embed="rId8"/>
                      <a:srcRect/>
                      <a:stretch>
                        <a:fillRect/>
                      </a:stretch>
                    </p:blipFill>
                    <p:spPr bwMode="auto">
                      <a:xfrm>
                        <a:off x="2174875" y="5486400"/>
                        <a:ext cx="1185863" cy="68580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2719009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09600"/>
            <a:ext cx="9144000" cy="5632311"/>
          </a:xfrm>
          <a:prstGeom prst="rect">
            <a:avLst/>
          </a:prstGeom>
        </p:spPr>
        <p:txBody>
          <a:bodyPr wrap="square">
            <a:spAutoFit/>
          </a:bodyPr>
          <a:lstStyle/>
          <a:p>
            <a:pPr marL="476895" indent="-342900">
              <a:lnSpc>
                <a:spcPct val="150000"/>
              </a:lnSpc>
              <a:buFont typeface="Arial" pitchFamily="34" charset="0"/>
              <a:buChar char="•"/>
            </a:pPr>
            <a:r>
              <a:rPr lang="en-US" sz="2400" spc="-2" dirty="0" smtClean="0">
                <a:latin typeface="Times New Roman"/>
                <a:cs typeface="Times New Roman"/>
              </a:rPr>
              <a:t>Then, the total </a:t>
            </a:r>
            <a:r>
              <a:rPr lang="en-US" sz="2400" spc="-2" dirty="0">
                <a:latin typeface="Times New Roman"/>
                <a:cs typeface="Times New Roman"/>
              </a:rPr>
              <a:t>power loss </a:t>
            </a:r>
            <a:r>
              <a:rPr lang="en-US" sz="2400" dirty="0">
                <a:latin typeface="Times New Roman"/>
                <a:cs typeface="Times New Roman"/>
              </a:rPr>
              <a:t>in </a:t>
            </a:r>
            <a:r>
              <a:rPr lang="en-US" sz="2400" dirty="0" smtClean="0">
                <a:latin typeface="Times New Roman"/>
                <a:cs typeface="Times New Roman"/>
              </a:rPr>
              <a:t>3-phase system is given by;</a:t>
            </a:r>
          </a:p>
          <a:p>
            <a:pPr marL="133995">
              <a:lnSpc>
                <a:spcPct val="150000"/>
              </a:lnSpc>
            </a:pPr>
            <a:endParaRPr lang="en-US" sz="2400" dirty="0">
              <a:latin typeface="Times New Roman"/>
              <a:cs typeface="Times New Roman"/>
            </a:endParaRPr>
          </a:p>
          <a:p>
            <a:pPr marL="133995">
              <a:lnSpc>
                <a:spcPct val="150000"/>
              </a:lnSpc>
            </a:pPr>
            <a:r>
              <a:rPr lang="en-US" sz="2400" dirty="0" smtClean="0">
                <a:latin typeface="Times New Roman"/>
                <a:cs typeface="Times New Roman"/>
              </a:rPr>
              <a:t>                                                                                            eq.(24)</a:t>
            </a:r>
          </a:p>
          <a:p>
            <a:pPr marL="476895" indent="-342900">
              <a:lnSpc>
                <a:spcPct val="150000"/>
              </a:lnSpc>
              <a:buFont typeface="Wingdings" pitchFamily="2" charset="2"/>
              <a:buChar char="§"/>
            </a:pPr>
            <a:r>
              <a:rPr lang="en-US" sz="2400" dirty="0" smtClean="0">
                <a:latin typeface="Times New Roman"/>
                <a:cs typeface="Times New Roman"/>
              </a:rPr>
              <a:t>And, the percentage power loss is given by:</a:t>
            </a:r>
          </a:p>
          <a:p>
            <a:pPr marL="133995">
              <a:lnSpc>
                <a:spcPct val="150000"/>
              </a:lnSpc>
            </a:pPr>
            <a:endParaRPr lang="en-US" sz="2400" dirty="0" smtClean="0">
              <a:latin typeface="Times New Roman"/>
              <a:cs typeface="Times New Roman"/>
            </a:endParaRPr>
          </a:p>
          <a:p>
            <a:pPr marL="133995">
              <a:lnSpc>
                <a:spcPct val="150000"/>
              </a:lnSpc>
            </a:pPr>
            <a:r>
              <a:rPr lang="en-US" sz="2400" dirty="0" smtClean="0">
                <a:latin typeface="Times New Roman"/>
                <a:cs typeface="Times New Roman"/>
              </a:rPr>
              <a:t>                                                                                           eq.(25)</a:t>
            </a:r>
          </a:p>
          <a:p>
            <a:pPr marL="133995">
              <a:lnSpc>
                <a:spcPct val="150000"/>
              </a:lnSpc>
            </a:pPr>
            <a:endParaRPr lang="en-US" sz="2400" dirty="0">
              <a:latin typeface="Times New Roman"/>
              <a:cs typeface="Times New Roman"/>
            </a:endParaRPr>
          </a:p>
          <a:p>
            <a:pPr marL="476895" indent="-342900">
              <a:lnSpc>
                <a:spcPct val="150000"/>
              </a:lnSpc>
              <a:buFont typeface="Wingdings" pitchFamily="2" charset="2"/>
              <a:buChar char="§"/>
            </a:pPr>
            <a:r>
              <a:rPr lang="en-US" sz="2400" dirty="0" smtClean="0">
                <a:latin typeface="Times New Roman"/>
                <a:cs typeface="Times New Roman"/>
              </a:rPr>
              <a:t>It’s also observed that as we increase the transmission </a:t>
            </a:r>
            <a:r>
              <a:rPr lang="en-US" sz="2400" dirty="0" err="1" smtClean="0">
                <a:latin typeface="Times New Roman"/>
                <a:cs typeface="Times New Roman"/>
              </a:rPr>
              <a:t>Kv</a:t>
            </a:r>
            <a:r>
              <a:rPr lang="en-US" sz="2400" dirty="0" smtClean="0">
                <a:latin typeface="Times New Roman"/>
                <a:cs typeface="Times New Roman"/>
              </a:rPr>
              <a:t>, the power transfer also increases.</a:t>
            </a:r>
            <a:endParaRPr lang="en-US" sz="2400" dirty="0">
              <a:latin typeface="Times New Roman"/>
              <a:cs typeface="Times New Roman"/>
            </a:endParaRPr>
          </a:p>
          <a:p>
            <a:pPr marL="133995">
              <a:lnSpc>
                <a:spcPct val="150000"/>
              </a:lnSpc>
            </a:pPr>
            <a:endParaRPr lang="en-US" sz="2400" dirty="0">
              <a:latin typeface="Times New Roman"/>
              <a:cs typeface="Times New Roman"/>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32</a:t>
            </a:fld>
            <a:endParaRPr lang="en-US"/>
          </a:p>
        </p:txBody>
      </p:sp>
      <p:sp>
        <p:nvSpPr>
          <p:cNvPr id="5" name="Title 1"/>
          <p:cNvSpPr txBox="1">
            <a:spLocks/>
          </p:cNvSpPr>
          <p:nvPr/>
        </p:nvSpPr>
        <p:spPr>
          <a:xfrm>
            <a:off x="32084" y="0"/>
            <a:ext cx="9111916" cy="5334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smtClean="0">
                <a:latin typeface="Times New Roman" pitchFamily="18" charset="0"/>
                <a:ea typeface="Tahoma" pitchFamily="34" charset="0"/>
                <a:cs typeface="Times New Roman" pitchFamily="18" charset="0"/>
              </a:rPr>
              <a:t>TSP                                                                                   Cont.…</a:t>
            </a:r>
            <a:endParaRPr lang="en-US" sz="2400" dirty="0">
              <a:latin typeface="Times New Roman" pitchFamily="18" charset="0"/>
              <a:ea typeface="Tahoma" pitchFamily="34" charset="0"/>
              <a:cs typeface="Times New Roman" pitchFamily="18" charset="0"/>
            </a:endParaRPr>
          </a:p>
        </p:txBody>
      </p:sp>
      <p:cxnSp>
        <p:nvCxnSpPr>
          <p:cNvPr id="6" name="Straight Connector 5"/>
          <p:cNvCxnSpPr/>
          <p:nvPr/>
        </p:nvCxnSpPr>
        <p:spPr>
          <a:xfrm>
            <a:off x="32084" y="381000"/>
            <a:ext cx="86868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2629146277"/>
              </p:ext>
            </p:extLst>
          </p:nvPr>
        </p:nvGraphicFramePr>
        <p:xfrm>
          <a:off x="914400" y="1371600"/>
          <a:ext cx="1143000" cy="829469"/>
        </p:xfrm>
        <a:graphic>
          <a:graphicData uri="http://schemas.openxmlformats.org/presentationml/2006/ole">
            <mc:AlternateContent xmlns:mc="http://schemas.openxmlformats.org/markup-compatibility/2006">
              <mc:Choice xmlns:v="urn:schemas-microsoft-com:vml" Requires="v">
                <p:oleObj spid="_x0000_s15445" name="Equation" r:id="rId3" imgW="914400" imgH="660400" progId="Equation.3">
                  <p:embed/>
                </p:oleObj>
              </mc:Choice>
              <mc:Fallback>
                <p:oleObj name="Equation" r:id="rId3" imgW="914400" imgH="660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1371600"/>
                        <a:ext cx="1143000" cy="829469"/>
                      </a:xfrm>
                      <a:prstGeom prst="rect">
                        <a:avLst/>
                      </a:prstGeom>
                      <a:noFill/>
                    </p:spPr>
                  </p:pic>
                </p:oleObj>
              </mc:Fallback>
            </mc:AlternateContent>
          </a:graphicData>
        </a:graphic>
      </p:graphicFrame>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160750911"/>
              </p:ext>
            </p:extLst>
          </p:nvPr>
        </p:nvGraphicFramePr>
        <p:xfrm>
          <a:off x="990600" y="3456888"/>
          <a:ext cx="1889125" cy="685800"/>
        </p:xfrm>
        <a:graphic>
          <a:graphicData uri="http://schemas.openxmlformats.org/presentationml/2006/ole">
            <mc:AlternateContent xmlns:mc="http://schemas.openxmlformats.org/markup-compatibility/2006">
              <mc:Choice xmlns:v="urn:schemas-microsoft-com:vml" Requires="v">
                <p:oleObj spid="_x0000_s15446" name="Equation" r:id="rId5" imgW="1892300" imgH="685800" progId="Equation.3">
                  <p:embed/>
                </p:oleObj>
              </mc:Choice>
              <mc:Fallback>
                <p:oleObj name="Equation" r:id="rId5" imgW="1892300" imgH="6858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0600" y="3456888"/>
                        <a:ext cx="1889125" cy="68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1569142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4063" y="457200"/>
            <a:ext cx="9144000" cy="38100"/>
          </a:xfrm>
          <a:custGeom>
            <a:avLst/>
            <a:gdLst/>
            <a:ahLst/>
            <a:cxnLst/>
            <a:rect l="l" t="t" r="r" b="b"/>
            <a:pathLst>
              <a:path w="9144000" h="38100">
                <a:moveTo>
                  <a:pt x="0" y="38100"/>
                </a:moveTo>
                <a:lnTo>
                  <a:pt x="9144000" y="38100"/>
                </a:lnTo>
                <a:lnTo>
                  <a:pt x="9144000" y="0"/>
                </a:lnTo>
                <a:lnTo>
                  <a:pt x="0" y="0"/>
                </a:lnTo>
                <a:lnTo>
                  <a:pt x="0" y="38100"/>
                </a:lnTo>
                <a:close/>
              </a:path>
            </a:pathLst>
          </a:custGeom>
          <a:solidFill>
            <a:srgbClr val="008000"/>
          </a:solidFill>
        </p:spPr>
        <p:txBody>
          <a:bodyPr wrap="square" lIns="0" tIns="0" rIns="0" bIns="0" rtlCol="0"/>
          <a:lstStyle/>
          <a:p>
            <a:endParaRPr/>
          </a:p>
        </p:txBody>
      </p:sp>
      <p:sp>
        <p:nvSpPr>
          <p:cNvPr id="3" name="object 3"/>
          <p:cNvSpPr txBox="1"/>
          <p:nvPr/>
        </p:nvSpPr>
        <p:spPr>
          <a:xfrm>
            <a:off x="76199" y="495300"/>
            <a:ext cx="8991601" cy="6204967"/>
          </a:xfrm>
          <a:prstGeom prst="rect">
            <a:avLst/>
          </a:prstGeom>
        </p:spPr>
        <p:txBody>
          <a:bodyPr vert="horz" wrap="square" lIns="0" tIns="12700" rIns="0" bIns="0" rtlCol="0">
            <a:spAutoFit/>
          </a:bodyPr>
          <a:lstStyle/>
          <a:p>
            <a:pPr marL="12700" marR="5715" algn="just">
              <a:lnSpc>
                <a:spcPct val="150000"/>
              </a:lnSpc>
              <a:spcBef>
                <a:spcPts val="100"/>
              </a:spcBef>
              <a:buSzPct val="95833"/>
              <a:buFont typeface="Wingdings"/>
              <a:buChar char=""/>
              <a:tabLst>
                <a:tab pos="153035" algn="l"/>
              </a:tabLst>
            </a:pPr>
            <a:r>
              <a:rPr lang="en-US" sz="2400" spc="-5" dirty="0" smtClean="0">
                <a:latin typeface="Times New Roman" pitchFamily="18" charset="0"/>
                <a:cs typeface="Times New Roman" pitchFamily="18" charset="0"/>
              </a:rPr>
              <a:t>TSP </a:t>
            </a:r>
            <a:r>
              <a:rPr sz="2400" spc="-5" dirty="0" smtClean="0">
                <a:latin typeface="Times New Roman" pitchFamily="18" charset="0"/>
                <a:cs typeface="Times New Roman" pitchFamily="18" charset="0"/>
              </a:rPr>
              <a:t>may </a:t>
            </a:r>
            <a:r>
              <a:rPr sz="2400" spc="-5" dirty="0">
                <a:latin typeface="Times New Roman" pitchFamily="18" charset="0"/>
                <a:cs typeface="Times New Roman" pitchFamily="18" charset="0"/>
              </a:rPr>
              <a:t>include </a:t>
            </a:r>
            <a:r>
              <a:rPr sz="2400" i="1" spc="-5" dirty="0">
                <a:latin typeface="Times New Roman" pitchFamily="18" charset="0"/>
                <a:cs typeface="Times New Roman" pitchFamily="18" charset="0"/>
              </a:rPr>
              <a:t>not </a:t>
            </a:r>
            <a:r>
              <a:rPr sz="2400" i="1" dirty="0">
                <a:latin typeface="Times New Roman" pitchFamily="18" charset="0"/>
                <a:cs typeface="Times New Roman" pitchFamily="18" charset="0"/>
              </a:rPr>
              <a:t>only </a:t>
            </a:r>
            <a:r>
              <a:rPr lang="en-US" sz="2400" i="1" spc="-5" dirty="0">
                <a:latin typeface="Times New Roman" pitchFamily="18" charset="0"/>
                <a:cs typeface="Times New Roman" pitchFamily="18" charset="0"/>
              </a:rPr>
              <a:t>the new design</a:t>
            </a:r>
            <a:r>
              <a:rPr sz="2400" i="1" spc="-5" dirty="0">
                <a:latin typeface="Times New Roman" pitchFamily="18" charset="0"/>
                <a:cs typeface="Times New Roman" pitchFamily="18" charset="0"/>
              </a:rPr>
              <a:t> </a:t>
            </a:r>
            <a:r>
              <a:rPr sz="2400" spc="-5" dirty="0">
                <a:latin typeface="Times New Roman" pitchFamily="18" charset="0"/>
                <a:cs typeface="Times New Roman" pitchFamily="18" charset="0"/>
              </a:rPr>
              <a:t>but also </a:t>
            </a:r>
            <a:r>
              <a:rPr sz="2400" spc="-705" dirty="0">
                <a:latin typeface="Times New Roman" pitchFamily="18" charset="0"/>
                <a:cs typeface="Times New Roman" pitchFamily="18" charset="0"/>
              </a:rPr>
              <a:t> </a:t>
            </a:r>
            <a:r>
              <a:rPr lang="en-US" sz="2400" dirty="0">
                <a:latin typeface="Times New Roman" pitchFamily="18" charset="0"/>
                <a:cs typeface="Times New Roman" pitchFamily="18" charset="0"/>
              </a:rPr>
              <a:t>the </a:t>
            </a:r>
            <a:r>
              <a:rPr sz="2400" spc="-35" dirty="0">
                <a:latin typeface="Times New Roman" pitchFamily="18" charset="0"/>
                <a:cs typeface="Times New Roman" pitchFamily="18" charset="0"/>
              </a:rPr>
              <a:t> </a:t>
            </a:r>
            <a:r>
              <a:rPr lang="en-US" sz="2400" dirty="0">
                <a:latin typeface="Times New Roman" pitchFamily="18" charset="0"/>
                <a:cs typeface="Times New Roman" pitchFamily="18" charset="0"/>
              </a:rPr>
              <a:t>existing lines</a:t>
            </a:r>
            <a:r>
              <a:rPr sz="2400" spc="-5" dirty="0">
                <a:latin typeface="Times New Roman" pitchFamily="18" charset="0"/>
                <a:cs typeface="Times New Roman" pitchFamily="18" charset="0"/>
              </a:rPr>
              <a:t>.</a:t>
            </a:r>
            <a:endParaRPr sz="2400" dirty="0">
              <a:latin typeface="Times New Roman" pitchFamily="18" charset="0"/>
              <a:cs typeface="Times New Roman" pitchFamily="18" charset="0"/>
            </a:endParaRPr>
          </a:p>
          <a:p>
            <a:pPr marL="12700" marR="6350" algn="just">
              <a:lnSpc>
                <a:spcPct val="150000"/>
              </a:lnSpc>
              <a:spcBef>
                <a:spcPts val="575"/>
              </a:spcBef>
              <a:buSzPct val="95833"/>
              <a:buFont typeface="Wingdings"/>
              <a:buChar char=""/>
              <a:tabLst>
                <a:tab pos="153035" algn="l"/>
              </a:tabLst>
            </a:pPr>
            <a:r>
              <a:rPr sz="2400" dirty="0">
                <a:latin typeface="Times New Roman" pitchFamily="18" charset="0"/>
                <a:cs typeface="Times New Roman" pitchFamily="18" charset="0"/>
              </a:rPr>
              <a:t>The </a:t>
            </a:r>
            <a:r>
              <a:rPr sz="2400" spc="-10" dirty="0">
                <a:latin typeface="Times New Roman" pitchFamily="18" charset="0"/>
                <a:cs typeface="Times New Roman" pitchFamily="18" charset="0"/>
              </a:rPr>
              <a:t>starting </a:t>
            </a:r>
            <a:r>
              <a:rPr sz="2400" dirty="0">
                <a:latin typeface="Times New Roman" pitchFamily="18" charset="0"/>
                <a:cs typeface="Times New Roman" pitchFamily="18" charset="0"/>
              </a:rPr>
              <a:t>point </a:t>
            </a:r>
            <a:r>
              <a:rPr sz="2400" spc="-5" dirty="0" smtClean="0">
                <a:latin typeface="Times New Roman" pitchFamily="18" charset="0"/>
                <a:cs typeface="Times New Roman" pitchFamily="18" charset="0"/>
              </a:rPr>
              <a:t>is </a:t>
            </a:r>
            <a:r>
              <a:rPr sz="2400" spc="-5" dirty="0">
                <a:latin typeface="Times New Roman" pitchFamily="18" charset="0"/>
                <a:cs typeface="Times New Roman" pitchFamily="18" charset="0"/>
              </a:rPr>
              <a:t>to develop </a:t>
            </a:r>
            <a:r>
              <a:rPr sz="2400" dirty="0">
                <a:latin typeface="Times New Roman" pitchFamily="18" charset="0"/>
                <a:cs typeface="Times New Roman" pitchFamily="18" charset="0"/>
              </a:rPr>
              <a:t> </a:t>
            </a:r>
            <a:r>
              <a:rPr sz="2400" spc="-5" dirty="0">
                <a:latin typeface="Times New Roman" pitchFamily="18" charset="0"/>
                <a:cs typeface="Times New Roman" pitchFamily="18" charset="0"/>
              </a:rPr>
              <a:t>load</a:t>
            </a:r>
            <a:r>
              <a:rPr sz="2400" dirty="0">
                <a:latin typeface="Times New Roman" pitchFamily="18" charset="0"/>
                <a:cs typeface="Times New Roman" pitchFamily="18" charset="0"/>
              </a:rPr>
              <a:t> </a:t>
            </a:r>
            <a:r>
              <a:rPr sz="2400" spc="-5" dirty="0">
                <a:latin typeface="Times New Roman" pitchFamily="18" charset="0"/>
                <a:cs typeface="Times New Roman" pitchFamily="18" charset="0"/>
              </a:rPr>
              <a:t>forecasts</a:t>
            </a:r>
            <a:r>
              <a:rPr sz="2400" dirty="0">
                <a:latin typeface="Times New Roman" pitchFamily="18" charset="0"/>
                <a:cs typeface="Times New Roman" pitchFamily="18" charset="0"/>
              </a:rPr>
              <a:t> </a:t>
            </a:r>
            <a:r>
              <a:rPr sz="2400" spc="-5" dirty="0">
                <a:latin typeface="Times New Roman" pitchFamily="18" charset="0"/>
                <a:cs typeface="Times New Roman" pitchFamily="18" charset="0"/>
              </a:rPr>
              <a:t>in</a:t>
            </a:r>
            <a:r>
              <a:rPr sz="2400" dirty="0">
                <a:latin typeface="Times New Roman" pitchFamily="18" charset="0"/>
                <a:cs typeface="Times New Roman" pitchFamily="18" charset="0"/>
              </a:rPr>
              <a:t> </a:t>
            </a:r>
            <a:r>
              <a:rPr sz="2400" spc="-10" dirty="0">
                <a:latin typeface="Times New Roman" pitchFamily="18" charset="0"/>
                <a:cs typeface="Times New Roman" pitchFamily="18" charset="0"/>
              </a:rPr>
              <a:t>terms</a:t>
            </a:r>
            <a:r>
              <a:rPr sz="2400" spc="-5" dirty="0">
                <a:latin typeface="Times New Roman" pitchFamily="18" charset="0"/>
                <a:cs typeface="Times New Roman" pitchFamily="18" charset="0"/>
              </a:rPr>
              <a:t> of</a:t>
            </a:r>
            <a:r>
              <a:rPr sz="2400" dirty="0">
                <a:latin typeface="Times New Roman" pitchFamily="18" charset="0"/>
                <a:cs typeface="Times New Roman" pitchFamily="18" charset="0"/>
              </a:rPr>
              <a:t> annual</a:t>
            </a:r>
            <a:r>
              <a:rPr sz="2400" spc="5" dirty="0">
                <a:latin typeface="Times New Roman" pitchFamily="18" charset="0"/>
                <a:cs typeface="Times New Roman" pitchFamily="18" charset="0"/>
              </a:rPr>
              <a:t> </a:t>
            </a:r>
            <a:r>
              <a:rPr sz="2400" dirty="0">
                <a:latin typeface="Times New Roman" pitchFamily="18" charset="0"/>
                <a:cs typeface="Times New Roman" pitchFamily="18" charset="0"/>
              </a:rPr>
              <a:t>peak</a:t>
            </a:r>
            <a:r>
              <a:rPr sz="2400" spc="5" dirty="0">
                <a:latin typeface="Times New Roman" pitchFamily="18" charset="0"/>
                <a:cs typeface="Times New Roman" pitchFamily="18" charset="0"/>
              </a:rPr>
              <a:t> </a:t>
            </a:r>
            <a:r>
              <a:rPr sz="2400" spc="-5" dirty="0">
                <a:latin typeface="Times New Roman" pitchFamily="18" charset="0"/>
                <a:cs typeface="Times New Roman" pitchFamily="18" charset="0"/>
              </a:rPr>
              <a:t>demand</a:t>
            </a:r>
            <a:r>
              <a:rPr sz="2400" dirty="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marL="12700" marR="6350" algn="just">
              <a:lnSpc>
                <a:spcPct val="150000"/>
              </a:lnSpc>
              <a:spcBef>
                <a:spcPts val="575"/>
              </a:spcBef>
              <a:buSzPct val="95833"/>
              <a:buFont typeface="Wingdings"/>
              <a:buChar char=""/>
              <a:tabLst>
                <a:tab pos="153035" algn="l"/>
              </a:tabLst>
            </a:pPr>
            <a:r>
              <a:rPr sz="2400" dirty="0" smtClean="0">
                <a:latin typeface="Times New Roman" pitchFamily="18" charset="0"/>
                <a:cs typeface="Times New Roman" pitchFamily="18" charset="0"/>
              </a:rPr>
              <a:t>The</a:t>
            </a:r>
            <a:r>
              <a:rPr lang="en-US" sz="2400" dirty="0" smtClean="0">
                <a:latin typeface="Times New Roman" pitchFamily="18" charset="0"/>
                <a:cs typeface="Times New Roman" pitchFamily="18" charset="0"/>
              </a:rPr>
              <a:t>n, the </a:t>
            </a:r>
            <a:r>
              <a:rPr sz="2400" spc="145" dirty="0" smtClean="0">
                <a:latin typeface="Times New Roman" pitchFamily="18" charset="0"/>
                <a:cs typeface="Times New Roman" pitchFamily="18" charset="0"/>
              </a:rPr>
              <a:t> </a:t>
            </a:r>
            <a:r>
              <a:rPr sz="2400" spc="-10" dirty="0">
                <a:latin typeface="Times New Roman" pitchFamily="18" charset="0"/>
                <a:cs typeface="Times New Roman" pitchFamily="18" charset="0"/>
              </a:rPr>
              <a:t>system</a:t>
            </a:r>
            <a:r>
              <a:rPr sz="2400" spc="130" dirty="0">
                <a:latin typeface="Times New Roman" pitchFamily="18" charset="0"/>
                <a:cs typeface="Times New Roman" pitchFamily="18" charset="0"/>
              </a:rPr>
              <a:t> </a:t>
            </a:r>
            <a:r>
              <a:rPr sz="2400" spc="-5" dirty="0">
                <a:latin typeface="Times New Roman" pitchFamily="18" charset="0"/>
                <a:cs typeface="Times New Roman" pitchFamily="18" charset="0"/>
              </a:rPr>
              <a:t>performance</a:t>
            </a:r>
            <a:r>
              <a:rPr sz="2400" spc="145" dirty="0">
                <a:latin typeface="Times New Roman" pitchFamily="18" charset="0"/>
                <a:cs typeface="Times New Roman" pitchFamily="18" charset="0"/>
              </a:rPr>
              <a:t> </a:t>
            </a:r>
            <a:r>
              <a:rPr sz="2400" spc="-5" dirty="0">
                <a:latin typeface="Times New Roman" pitchFamily="18" charset="0"/>
                <a:cs typeface="Times New Roman" pitchFamily="18" charset="0"/>
              </a:rPr>
              <a:t>is</a:t>
            </a:r>
            <a:r>
              <a:rPr sz="2400" spc="130" dirty="0">
                <a:latin typeface="Times New Roman" pitchFamily="18" charset="0"/>
                <a:cs typeface="Times New Roman" pitchFamily="18" charset="0"/>
              </a:rPr>
              <a:t> </a:t>
            </a:r>
            <a:r>
              <a:rPr sz="2400" spc="-10" dirty="0">
                <a:latin typeface="Times New Roman" pitchFamily="18" charset="0"/>
                <a:cs typeface="Times New Roman" pitchFamily="18" charset="0"/>
              </a:rPr>
              <a:t>tested</a:t>
            </a:r>
            <a:r>
              <a:rPr sz="2400" spc="130" dirty="0">
                <a:latin typeface="Times New Roman" pitchFamily="18" charset="0"/>
                <a:cs typeface="Times New Roman" pitchFamily="18" charset="0"/>
              </a:rPr>
              <a:t> </a:t>
            </a:r>
            <a:r>
              <a:rPr sz="2400" dirty="0">
                <a:latin typeface="Times New Roman" pitchFamily="18" charset="0"/>
                <a:cs typeface="Times New Roman" pitchFamily="18" charset="0"/>
              </a:rPr>
              <a:t>under</a:t>
            </a:r>
            <a:r>
              <a:rPr sz="2400" spc="135" dirty="0">
                <a:latin typeface="Times New Roman" pitchFamily="18" charset="0"/>
                <a:cs typeface="Times New Roman" pitchFamily="18" charset="0"/>
              </a:rPr>
              <a:t> </a:t>
            </a:r>
            <a:r>
              <a:rPr sz="2400" spc="-5" dirty="0">
                <a:latin typeface="Times New Roman" pitchFamily="18" charset="0"/>
                <a:cs typeface="Times New Roman" pitchFamily="18" charset="0"/>
              </a:rPr>
              <a:t>steady-state</a:t>
            </a:r>
            <a:r>
              <a:rPr sz="2400" spc="140" dirty="0">
                <a:latin typeface="Times New Roman" pitchFamily="18" charset="0"/>
                <a:cs typeface="Times New Roman" pitchFamily="18" charset="0"/>
              </a:rPr>
              <a:t> </a:t>
            </a:r>
            <a:r>
              <a:rPr sz="2400" dirty="0" smtClean="0">
                <a:latin typeface="Times New Roman" pitchFamily="18" charset="0"/>
                <a:cs typeface="Times New Roman" pitchFamily="18" charset="0"/>
              </a:rPr>
              <a:t>and</a:t>
            </a:r>
            <a:r>
              <a:rPr lang="en-US" sz="2400" dirty="0" smtClean="0">
                <a:latin typeface="Times New Roman" pitchFamily="18" charset="0"/>
                <a:cs typeface="Times New Roman" pitchFamily="18" charset="0"/>
              </a:rPr>
              <a:t> </a:t>
            </a:r>
            <a:r>
              <a:rPr sz="2400" dirty="0" smtClean="0">
                <a:latin typeface="Times New Roman" pitchFamily="18" charset="0"/>
                <a:cs typeface="Times New Roman" pitchFamily="18" charset="0"/>
              </a:rPr>
              <a:t>contingency</a:t>
            </a:r>
            <a:r>
              <a:rPr sz="2400" spc="-35" dirty="0" smtClean="0">
                <a:latin typeface="Times New Roman" pitchFamily="18" charset="0"/>
                <a:cs typeface="Times New Roman" pitchFamily="18" charset="0"/>
              </a:rPr>
              <a:t> </a:t>
            </a:r>
            <a:r>
              <a:rPr sz="2400" spc="-5" dirty="0">
                <a:latin typeface="Times New Roman" pitchFamily="18" charset="0"/>
                <a:cs typeface="Times New Roman" pitchFamily="18" charset="0"/>
              </a:rPr>
              <a:t>conditions.</a:t>
            </a:r>
            <a:endParaRPr sz="2400" dirty="0">
              <a:latin typeface="Times New Roman" pitchFamily="18" charset="0"/>
              <a:cs typeface="Times New Roman" pitchFamily="18" charset="0"/>
            </a:endParaRPr>
          </a:p>
          <a:p>
            <a:pPr marL="12700" marR="8255" algn="just">
              <a:lnSpc>
                <a:spcPct val="150000"/>
              </a:lnSpc>
              <a:spcBef>
                <a:spcPts val="575"/>
              </a:spcBef>
              <a:buSzPct val="95833"/>
              <a:buFont typeface="Wingdings"/>
              <a:buChar char=""/>
              <a:tabLst>
                <a:tab pos="153035" algn="l"/>
              </a:tabLst>
            </a:pPr>
            <a:r>
              <a:rPr lang="en-US" sz="2400" dirty="0" smtClean="0">
                <a:latin typeface="Times New Roman" pitchFamily="18" charset="0"/>
                <a:cs typeface="Times New Roman" pitchFamily="18" charset="0"/>
              </a:rPr>
              <a:t>It is followed by checking t</a:t>
            </a:r>
            <a:r>
              <a:rPr sz="2400" dirty="0" smtClean="0">
                <a:latin typeface="Times New Roman" pitchFamily="18" charset="0"/>
                <a:cs typeface="Times New Roman" pitchFamily="18" charset="0"/>
              </a:rPr>
              <a:t>he</a:t>
            </a:r>
            <a:r>
              <a:rPr sz="2400" spc="405" dirty="0" smtClean="0">
                <a:latin typeface="Times New Roman" pitchFamily="18" charset="0"/>
                <a:cs typeface="Times New Roman" pitchFamily="18" charset="0"/>
              </a:rPr>
              <a:t> </a:t>
            </a:r>
            <a:r>
              <a:rPr sz="2400" spc="-5" dirty="0">
                <a:latin typeface="Times New Roman" pitchFamily="18" charset="0"/>
                <a:cs typeface="Times New Roman" pitchFamily="18" charset="0"/>
              </a:rPr>
              <a:t>effectiveness</a:t>
            </a:r>
            <a:r>
              <a:rPr sz="2400" spc="380" dirty="0">
                <a:latin typeface="Times New Roman" pitchFamily="18" charset="0"/>
                <a:cs typeface="Times New Roman" pitchFamily="18" charset="0"/>
              </a:rPr>
              <a:t> </a:t>
            </a:r>
            <a:r>
              <a:rPr sz="2400" spc="-5" dirty="0">
                <a:latin typeface="Times New Roman" pitchFamily="18" charset="0"/>
                <a:cs typeface="Times New Roman" pitchFamily="18" charset="0"/>
              </a:rPr>
              <a:t>of</a:t>
            </a:r>
            <a:r>
              <a:rPr sz="2400" spc="405" dirty="0">
                <a:latin typeface="Times New Roman" pitchFamily="18" charset="0"/>
                <a:cs typeface="Times New Roman" pitchFamily="18" charset="0"/>
              </a:rPr>
              <a:t> </a:t>
            </a:r>
            <a:r>
              <a:rPr sz="2400" spc="-5" dirty="0">
                <a:latin typeface="Times New Roman" pitchFamily="18" charset="0"/>
                <a:cs typeface="Times New Roman" pitchFamily="18" charset="0"/>
              </a:rPr>
              <a:t>the</a:t>
            </a:r>
            <a:r>
              <a:rPr sz="2400" spc="405" dirty="0">
                <a:latin typeface="Times New Roman" pitchFamily="18" charset="0"/>
                <a:cs typeface="Times New Roman" pitchFamily="18" charset="0"/>
              </a:rPr>
              <a:t> </a:t>
            </a:r>
            <a:r>
              <a:rPr sz="2400" spc="-5" dirty="0">
                <a:latin typeface="Times New Roman" pitchFamily="18" charset="0"/>
                <a:cs typeface="Times New Roman" pitchFamily="18" charset="0"/>
              </a:rPr>
              <a:t>alternative</a:t>
            </a:r>
            <a:r>
              <a:rPr sz="2400" spc="395" dirty="0">
                <a:latin typeface="Times New Roman" pitchFamily="18" charset="0"/>
                <a:cs typeface="Times New Roman" pitchFamily="18" charset="0"/>
              </a:rPr>
              <a:t> </a:t>
            </a:r>
            <a:r>
              <a:rPr sz="2400" dirty="0" smtClean="0">
                <a:latin typeface="Times New Roman" pitchFamily="18" charset="0"/>
                <a:cs typeface="Times New Roman" pitchFamily="18" charset="0"/>
              </a:rPr>
              <a:t>plans</a:t>
            </a:r>
            <a:r>
              <a:rPr lang="en-US" sz="2400" dirty="0" smtClean="0">
                <a:latin typeface="Times New Roman" pitchFamily="18" charset="0"/>
                <a:cs typeface="Times New Roman" pitchFamily="18" charset="0"/>
              </a:rPr>
              <a:t>, which</a:t>
            </a:r>
            <a:r>
              <a:rPr sz="2400" spc="390" dirty="0" smtClean="0">
                <a:latin typeface="Times New Roman" pitchFamily="18" charset="0"/>
                <a:cs typeface="Times New Roman" pitchFamily="18" charset="0"/>
              </a:rPr>
              <a:t> </a:t>
            </a:r>
            <a:r>
              <a:rPr sz="2400" spc="-5" dirty="0">
                <a:latin typeface="Times New Roman" pitchFamily="18" charset="0"/>
                <a:cs typeface="Times New Roman" pitchFamily="18" charset="0"/>
              </a:rPr>
              <a:t>is</a:t>
            </a:r>
            <a:r>
              <a:rPr sz="2400" spc="400" dirty="0">
                <a:latin typeface="Times New Roman" pitchFamily="18" charset="0"/>
                <a:cs typeface="Times New Roman" pitchFamily="18" charset="0"/>
              </a:rPr>
              <a:t> </a:t>
            </a:r>
            <a:r>
              <a:rPr sz="2400" spc="-10" dirty="0">
                <a:latin typeface="Times New Roman" pitchFamily="18" charset="0"/>
                <a:cs typeface="Times New Roman" pitchFamily="18" charset="0"/>
              </a:rPr>
              <a:t>determined </a:t>
            </a:r>
            <a:r>
              <a:rPr sz="2400" spc="-705" dirty="0">
                <a:latin typeface="Times New Roman" pitchFamily="18" charset="0"/>
                <a:cs typeface="Times New Roman" pitchFamily="18" charset="0"/>
              </a:rPr>
              <a:t> </a:t>
            </a:r>
            <a:r>
              <a:rPr sz="2400" dirty="0" smtClean="0">
                <a:latin typeface="Times New Roman" pitchFamily="18" charset="0"/>
                <a:cs typeface="Times New Roman" pitchFamily="18" charset="0"/>
              </a:rPr>
              <a:t>by</a:t>
            </a:r>
            <a:r>
              <a:rPr lang="en-US" sz="2400" dirty="0" smtClean="0">
                <a:latin typeface="Times New Roman" pitchFamily="18" charset="0"/>
                <a:cs typeface="Times New Roman" pitchFamily="18" charset="0"/>
              </a:rPr>
              <a:t>;</a:t>
            </a:r>
          </a:p>
          <a:p>
            <a:pPr marL="12700" marR="8255" algn="just">
              <a:lnSpc>
                <a:spcPct val="150000"/>
              </a:lnSpc>
              <a:spcBef>
                <a:spcPts val="575"/>
              </a:spcBef>
              <a:buSzPct val="95833"/>
              <a:buFont typeface="Wingdings"/>
              <a:buChar char=""/>
              <a:tabLst>
                <a:tab pos="153035" algn="l"/>
              </a:tabLst>
            </a:pPr>
            <a:r>
              <a:rPr sz="2400" spc="5" dirty="0" smtClean="0">
                <a:latin typeface="Times New Roman" pitchFamily="18" charset="0"/>
                <a:cs typeface="Times New Roman" pitchFamily="18" charset="0"/>
              </a:rPr>
              <a:t> </a:t>
            </a:r>
            <a:r>
              <a:rPr sz="2400" spc="-5" dirty="0">
                <a:latin typeface="Times New Roman" pitchFamily="18" charset="0"/>
                <a:cs typeface="Times New Roman" pitchFamily="18" charset="0"/>
              </a:rPr>
              <a:t>load-flow</a:t>
            </a:r>
            <a:r>
              <a:rPr sz="2400" dirty="0">
                <a:latin typeface="Times New Roman" pitchFamily="18" charset="0"/>
                <a:cs typeface="Times New Roman" pitchFamily="18" charset="0"/>
              </a:rPr>
              <a:t> </a:t>
            </a:r>
            <a:r>
              <a:rPr sz="2400" spc="-5" dirty="0">
                <a:latin typeface="Times New Roman" pitchFamily="18" charset="0"/>
                <a:cs typeface="Times New Roman" pitchFamily="18" charset="0"/>
              </a:rPr>
              <a:t>studies</a:t>
            </a:r>
            <a:r>
              <a:rPr sz="2400" dirty="0">
                <a:latin typeface="Times New Roman" pitchFamily="18" charset="0"/>
                <a:cs typeface="Times New Roman" pitchFamily="18" charset="0"/>
              </a:rPr>
              <a:t> under</a:t>
            </a:r>
            <a:r>
              <a:rPr sz="2400" spc="5" dirty="0">
                <a:latin typeface="Times New Roman" pitchFamily="18" charset="0"/>
                <a:cs typeface="Times New Roman" pitchFamily="18" charset="0"/>
              </a:rPr>
              <a:t> </a:t>
            </a:r>
            <a:r>
              <a:rPr sz="2400" spc="-5" dirty="0">
                <a:latin typeface="Times New Roman" pitchFamily="18" charset="0"/>
                <a:cs typeface="Times New Roman" pitchFamily="18" charset="0"/>
              </a:rPr>
              <a:t>both</a:t>
            </a:r>
            <a:r>
              <a:rPr sz="2400" dirty="0">
                <a:latin typeface="Times New Roman" pitchFamily="18" charset="0"/>
                <a:cs typeface="Times New Roman" pitchFamily="18" charset="0"/>
              </a:rPr>
              <a:t> </a:t>
            </a:r>
            <a:r>
              <a:rPr sz="2400" spc="-10" dirty="0">
                <a:latin typeface="Times New Roman" pitchFamily="18" charset="0"/>
                <a:cs typeface="Times New Roman" pitchFamily="18" charset="0"/>
              </a:rPr>
              <a:t>normal</a:t>
            </a:r>
            <a:r>
              <a:rPr sz="2400" spc="-5" dirty="0">
                <a:latin typeface="Times New Roman" pitchFamily="18" charset="0"/>
                <a:cs typeface="Times New Roman" pitchFamily="18" charset="0"/>
              </a:rPr>
              <a:t> </a:t>
            </a:r>
            <a:r>
              <a:rPr sz="2400" dirty="0">
                <a:latin typeface="Times New Roman" pitchFamily="18" charset="0"/>
                <a:cs typeface="Times New Roman" pitchFamily="18" charset="0"/>
              </a:rPr>
              <a:t>and</a:t>
            </a:r>
            <a:r>
              <a:rPr sz="2400" spc="5" dirty="0">
                <a:latin typeface="Times New Roman" pitchFamily="18" charset="0"/>
                <a:cs typeface="Times New Roman" pitchFamily="18" charset="0"/>
              </a:rPr>
              <a:t> </a:t>
            </a:r>
            <a:r>
              <a:rPr sz="2400" spc="-5" dirty="0">
                <a:latin typeface="Times New Roman" pitchFamily="18" charset="0"/>
                <a:cs typeface="Times New Roman" pitchFamily="18" charset="0"/>
              </a:rPr>
              <a:t>emergency </a:t>
            </a:r>
            <a:r>
              <a:rPr sz="2400" dirty="0">
                <a:latin typeface="Times New Roman" pitchFamily="18" charset="0"/>
                <a:cs typeface="Times New Roman" pitchFamily="18" charset="0"/>
              </a:rPr>
              <a:t> </a:t>
            </a:r>
            <a:r>
              <a:rPr sz="2400" spc="-5" dirty="0" smtClean="0">
                <a:latin typeface="Times New Roman" pitchFamily="18" charset="0"/>
                <a:cs typeface="Times New Roman" pitchFamily="18" charset="0"/>
              </a:rPr>
              <a:t>operations</a:t>
            </a:r>
            <a:endParaRPr lang="en-US" sz="2400" spc="-5" dirty="0" smtClean="0">
              <a:latin typeface="Times New Roman" pitchFamily="18" charset="0"/>
              <a:cs typeface="Times New Roman" pitchFamily="18" charset="0"/>
            </a:endParaRPr>
          </a:p>
          <a:p>
            <a:pPr marL="12700" marR="8255" algn="just">
              <a:lnSpc>
                <a:spcPct val="150000"/>
              </a:lnSpc>
              <a:spcBef>
                <a:spcPts val="575"/>
              </a:spcBef>
              <a:buSzPct val="95833"/>
              <a:buFont typeface="Wingdings"/>
              <a:buChar char=""/>
              <a:tabLst>
                <a:tab pos="153035" algn="l"/>
              </a:tabLst>
            </a:pPr>
            <a:r>
              <a:rPr lang="en-US" sz="2400" spc="-5" dirty="0" smtClean="0">
                <a:latin typeface="Times New Roman" pitchFamily="18" charset="0"/>
                <a:cs typeface="Times New Roman" pitchFamily="18" charset="0"/>
              </a:rPr>
              <a:t>Short-circuit analysis </a:t>
            </a:r>
          </a:p>
          <a:p>
            <a:pPr marL="12700" marR="8255" algn="just">
              <a:lnSpc>
                <a:spcPct val="150000"/>
              </a:lnSpc>
              <a:spcBef>
                <a:spcPts val="575"/>
              </a:spcBef>
              <a:buSzPct val="95833"/>
              <a:buFont typeface="Wingdings"/>
              <a:buChar char=""/>
              <a:tabLst>
                <a:tab pos="153035" algn="l"/>
              </a:tabLst>
            </a:pPr>
            <a:r>
              <a:rPr lang="en-US" sz="2400" spc="-5" dirty="0" smtClean="0">
                <a:latin typeface="Times New Roman" pitchFamily="18" charset="0"/>
                <a:cs typeface="Times New Roman" pitchFamily="18" charset="0"/>
              </a:rPr>
              <a:t>Stability analysis </a:t>
            </a:r>
            <a:endParaRPr sz="2400" dirty="0">
              <a:latin typeface="Times New Roman" pitchFamily="18" charset="0"/>
              <a:cs typeface="Times New Roman" pitchFamily="18" charset="0"/>
            </a:endParaRPr>
          </a:p>
        </p:txBody>
      </p:sp>
      <p:sp>
        <p:nvSpPr>
          <p:cNvPr id="5" name="object 5"/>
          <p:cNvSpPr txBox="1">
            <a:spLocks noGrp="1"/>
          </p:cNvSpPr>
          <p:nvPr>
            <p:ph type="sldNum" sz="quarter" idx="7"/>
          </p:nvPr>
        </p:nvSpPr>
        <p:spPr>
          <a:xfrm>
            <a:off x="8152638" y="6485422"/>
            <a:ext cx="709929" cy="274320"/>
          </a:xfrm>
          <a:prstGeom prst="rect">
            <a:avLst/>
          </a:prstGeom>
        </p:spPr>
        <p:txBody>
          <a:bodyPr vert="horz" wrap="square" lIns="0" tIns="0" rIns="0" bIns="0" rtlCol="0">
            <a:spAutoFit/>
          </a:bodyPr>
          <a:lstStyle>
            <a:defPPr>
              <a:defRPr lang="en-US"/>
            </a:defPPr>
            <a:lvl1pPr marL="0" algn="l" defTabSz="914400" rtl="0" eaLnBrk="1" latinLnBrk="0" hangingPunct="1">
              <a:defRPr sz="1400" b="0" i="0" kern="1200">
                <a:solidFill>
                  <a:schemeClr val="tx1"/>
                </a:solidFill>
                <a:latin typeface="Comic Sans MS"/>
                <a:ea typeface="+mn-ea"/>
                <a:cs typeface="Comic Sans M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ct val="100000"/>
              </a:lnSpc>
              <a:spcBef>
                <a:spcPts val="245"/>
              </a:spcBef>
            </a:pPr>
            <a:r>
              <a:rPr lang="en-US"/>
              <a:t>Page</a:t>
            </a:r>
            <a:r>
              <a:rPr lang="en-US" spc="-35"/>
              <a:t> </a:t>
            </a:r>
            <a:fld id="{81D60167-4931-47E6-BA6A-407CBD079E47}" type="slidenum">
              <a:rPr smtClean="0">
                <a:latin typeface="Verdana"/>
                <a:cs typeface="Verdana"/>
              </a:rPr>
              <a:pPr marL="12700">
                <a:lnSpc>
                  <a:spcPct val="100000"/>
                </a:lnSpc>
                <a:spcBef>
                  <a:spcPts val="245"/>
                </a:spcBef>
              </a:pPr>
              <a:t>33</a:t>
            </a:fld>
            <a:endParaRPr dirty="0">
              <a:latin typeface="Verdana"/>
              <a:cs typeface="Verdana"/>
            </a:endParaRPr>
          </a:p>
        </p:txBody>
      </p:sp>
      <p:sp>
        <p:nvSpPr>
          <p:cNvPr id="4" name="object 4"/>
          <p:cNvSpPr txBox="1">
            <a:spLocks noGrp="1"/>
          </p:cNvSpPr>
          <p:nvPr>
            <p:ph type="title"/>
          </p:nvPr>
        </p:nvSpPr>
        <p:spPr>
          <a:xfrm>
            <a:off x="457198" y="-48204"/>
            <a:ext cx="8229600" cy="382156"/>
          </a:xfrm>
          <a:prstGeom prst="rect">
            <a:avLst/>
          </a:prstGeom>
        </p:spPr>
        <p:txBody>
          <a:bodyPr vert="horz" wrap="square" lIns="0" tIns="12700" rIns="0" bIns="0" rtlCol="0">
            <a:spAutoFit/>
          </a:bodyPr>
          <a:lstStyle/>
          <a:p>
            <a:r>
              <a:rPr lang="en-US" sz="2400" b="1" dirty="0">
                <a:latin typeface="Times New Roman" pitchFamily="18" charset="0"/>
                <a:ea typeface="Tahoma" pitchFamily="34" charset="0"/>
                <a:cs typeface="Times New Roman" pitchFamily="18" charset="0"/>
              </a:rPr>
              <a:t>TSP                                                                                   Cont.…</a:t>
            </a:r>
            <a:endParaRPr lang="en-US" sz="2400" dirty="0">
              <a:latin typeface="Times New Roman" pitchFamily="18" charset="0"/>
              <a:ea typeface="Tahoma" pitchFamily="34" charset="0"/>
              <a:cs typeface="Times New Roman" pitchFamily="18" charset="0"/>
            </a:endParaRPr>
          </a:p>
        </p:txBody>
      </p:sp>
      <p:sp>
        <p:nvSpPr>
          <p:cNvPr id="6" name="Footer Placeholder 5"/>
          <p:cNvSpPr>
            <a:spLocks noGrp="1"/>
          </p:cNvSpPr>
          <p:nvPr>
            <p:ph type="ftr" sz="quarter" idx="11"/>
          </p:nvPr>
        </p:nvSpPr>
        <p:spPr/>
        <p:txBody>
          <a:bodyPr/>
          <a:lstStyle/>
          <a:p>
            <a:r>
              <a:rPr lang="en-US" smtClean="0"/>
              <a:t>Presenter: Dr.Teshome Goa</a:t>
            </a: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49C513-29DE-4E4D-98BC-15ED466691A8}"/>
              </a:ext>
            </a:extLst>
          </p:cNvPr>
          <p:cNvSpPr>
            <a:spLocks noGrp="1"/>
          </p:cNvSpPr>
          <p:nvPr>
            <p:ph type="title"/>
          </p:nvPr>
        </p:nvSpPr>
        <p:spPr>
          <a:xfrm>
            <a:off x="0" y="80263"/>
            <a:ext cx="9067800" cy="605537"/>
          </a:xfrm>
        </p:spPr>
        <p:txBody>
          <a:bodyPr>
            <a:normAutofit/>
          </a:bodyPr>
          <a:lstStyle/>
          <a:p>
            <a:pPr algn="ctr"/>
            <a:r>
              <a:rPr lang="en-US" sz="2400" b="1" i="0" u="none" strike="noStrike" baseline="0" dirty="0" smtClean="0">
                <a:latin typeface="Times New Roman" panose="02020603050405020304" pitchFamily="18" charset="0"/>
                <a:cs typeface="Times New Roman" panose="02020603050405020304" pitchFamily="18" charset="0"/>
              </a:rPr>
              <a:t>2.2.2 Substation </a:t>
            </a:r>
            <a:r>
              <a:rPr lang="en-US" sz="2400" b="1" i="0" u="none" strike="noStrike" baseline="0" dirty="0">
                <a:latin typeface="Times New Roman" panose="02020603050405020304" pitchFamily="18" charset="0"/>
                <a:cs typeface="Times New Roman" panose="02020603050405020304" pitchFamily="18" charset="0"/>
              </a:rPr>
              <a:t>Expansion </a:t>
            </a:r>
            <a:r>
              <a:rPr lang="en-US" sz="2400" b="1" i="0" u="none" strike="noStrike" baseline="0" dirty="0" smtClean="0">
                <a:latin typeface="Times New Roman" panose="02020603050405020304" pitchFamily="18" charset="0"/>
                <a:cs typeface="Times New Roman" panose="02020603050405020304" pitchFamily="18" charset="0"/>
              </a:rPr>
              <a:t>Planning(SEP)</a:t>
            </a:r>
            <a:endParaRPr lang="en-US" sz="2400" b="1"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 xmlns:a16="http://schemas.microsoft.com/office/drawing/2014/main" id="{672AC626-551E-41B2-AC03-198E6319C8AB}"/>
              </a:ext>
            </a:extLst>
          </p:cNvPr>
          <p:cNvSpPr>
            <a:spLocks noGrp="1"/>
          </p:cNvSpPr>
          <p:nvPr>
            <p:ph type="body" idx="1"/>
          </p:nvPr>
        </p:nvSpPr>
        <p:spPr>
          <a:xfrm>
            <a:off x="0" y="762000"/>
            <a:ext cx="9144000" cy="6019800"/>
          </a:xfrm>
        </p:spPr>
        <p:txBody>
          <a:bodyPr/>
          <a:lstStyle/>
          <a:p>
            <a:pPr marL="342900" indent="-342900" algn="just">
              <a:lnSpc>
                <a:spcPct val="200000"/>
              </a:lnSpc>
              <a:buFont typeface="Arial" panose="020B0604020202020204" pitchFamily="34" charset="0"/>
              <a:buChar char="•"/>
            </a:pPr>
            <a:r>
              <a:rPr lang="en-US" sz="2000" b="0" i="0" u="none" strike="noStrike" baseline="0" dirty="0" smtClean="0">
                <a:latin typeface="Times New Roman" panose="02020603050405020304" pitchFamily="18" charset="0"/>
                <a:cs typeface="Times New Roman" panose="02020603050405020304" pitchFamily="18" charset="0"/>
              </a:rPr>
              <a:t>The SEP</a:t>
            </a:r>
            <a:r>
              <a:rPr lang="en-US" sz="2000" b="0" i="0" u="none" strike="noStrike" dirty="0" smtClean="0">
                <a:latin typeface="Times New Roman" panose="02020603050405020304" pitchFamily="18" charset="0"/>
                <a:cs typeface="Times New Roman" panose="02020603050405020304" pitchFamily="18" charset="0"/>
              </a:rPr>
              <a:t> is aims at </a:t>
            </a:r>
            <a:r>
              <a:rPr lang="en-US" sz="2000" b="0" i="0" u="none" strike="noStrike" baseline="0" dirty="0" smtClean="0">
                <a:latin typeface="Times New Roman" panose="02020603050405020304" pitchFamily="18" charset="0"/>
                <a:cs typeface="Times New Roman" panose="02020603050405020304" pitchFamily="18" charset="0"/>
              </a:rPr>
              <a:t>determining the </a:t>
            </a:r>
            <a:r>
              <a:rPr lang="en-US" sz="2000" b="0" i="0" u="none" strike="noStrike" baseline="0" dirty="0">
                <a:latin typeface="Times New Roman" panose="02020603050405020304" pitchFamily="18" charset="0"/>
                <a:cs typeface="Times New Roman" panose="02020603050405020304" pitchFamily="18" charset="0"/>
              </a:rPr>
              <a:t>required </a:t>
            </a:r>
            <a:r>
              <a:rPr lang="en-US" sz="2000" b="0" i="0" u="none" strike="noStrike" baseline="0" dirty="0" smtClean="0">
                <a:latin typeface="Times New Roman" panose="02020603050405020304" pitchFamily="18" charset="0"/>
                <a:cs typeface="Times New Roman" panose="02020603050405020304" pitchFamily="18" charset="0"/>
              </a:rPr>
              <a:t>expansion </a:t>
            </a:r>
            <a:r>
              <a:rPr lang="en-US" sz="2000" b="0" i="0" u="none" strike="noStrike" baseline="0" dirty="0">
                <a:latin typeface="Times New Roman" panose="02020603050405020304" pitchFamily="18" charset="0"/>
                <a:cs typeface="Times New Roman" panose="02020603050405020304" pitchFamily="18" charset="0"/>
              </a:rPr>
              <a:t>of </a:t>
            </a:r>
            <a:r>
              <a:rPr lang="en-US" sz="2000" b="0" i="1" u="none" strike="noStrike" baseline="0" dirty="0">
                <a:latin typeface="Times New Roman" panose="02020603050405020304" pitchFamily="18" charset="0"/>
                <a:cs typeface="Times New Roman" panose="02020603050405020304" pitchFamily="18" charset="0"/>
              </a:rPr>
              <a:t>the existing </a:t>
            </a:r>
            <a:r>
              <a:rPr lang="en-US" sz="2000" b="0" i="1" u="none" strike="noStrike" baseline="0" dirty="0" smtClean="0">
                <a:latin typeface="Times New Roman" panose="02020603050405020304" pitchFamily="18" charset="0"/>
                <a:cs typeface="Times New Roman" panose="02020603050405020304" pitchFamily="18" charset="0"/>
              </a:rPr>
              <a:t>as </a:t>
            </a:r>
            <a:r>
              <a:rPr lang="en-US" sz="2000" b="0" i="1" u="none" strike="noStrike" baseline="0" dirty="0">
                <a:latin typeface="Times New Roman" panose="02020603050405020304" pitchFamily="18" charset="0"/>
                <a:cs typeface="Times New Roman" panose="02020603050405020304" pitchFamily="18" charset="0"/>
              </a:rPr>
              <a:t>well </a:t>
            </a:r>
            <a:r>
              <a:rPr lang="en-US" sz="2000" b="0" i="0" u="none" strike="noStrike" baseline="0" dirty="0">
                <a:latin typeface="Times New Roman" panose="02020603050405020304" pitchFamily="18" charset="0"/>
                <a:cs typeface="Times New Roman" panose="02020603050405020304" pitchFamily="18" charset="0"/>
              </a:rPr>
              <a:t>as the locations and the sizes of new substations </a:t>
            </a:r>
            <a:r>
              <a:rPr lang="en-US" sz="2000" b="0" i="0" u="none" strike="noStrike" baseline="0" dirty="0" smtClean="0">
                <a:latin typeface="Times New Roman" panose="02020603050405020304" pitchFamily="18" charset="0"/>
                <a:cs typeface="Times New Roman" panose="02020603050405020304" pitchFamily="18" charset="0"/>
              </a:rPr>
              <a:t>together with the required facilities.</a:t>
            </a:r>
          </a:p>
          <a:p>
            <a:pPr marL="342900" indent="-342900" algn="just">
              <a:lnSpc>
                <a:spcPct val="200000"/>
              </a:lnSpc>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It needs determining the loads based on their characteristics, </a:t>
            </a:r>
            <a:r>
              <a:rPr lang="en-US" sz="2000" b="0" i="0" u="none" strike="noStrike" baseline="0" dirty="0" smtClean="0">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loads to be supplied are widely </a:t>
            </a:r>
            <a:r>
              <a:rPr lang="en-US" sz="2000" b="0" i="0" u="none" strike="noStrike" baseline="0" dirty="0" smtClean="0">
                <a:latin typeface="Times New Roman" panose="02020603050405020304" pitchFamily="18" charset="0"/>
                <a:cs typeface="Times New Roman" panose="02020603050405020304" pitchFamily="18" charset="0"/>
              </a:rPr>
              <a:t>distributed</a:t>
            </a:r>
            <a:r>
              <a:rPr lang="en-US" sz="2000" b="0" i="0" u="none" strike="noStrike" baseline="0" dirty="0">
                <a:latin typeface="Times New Roman" panose="02020603050405020304" pitchFamily="18" charset="0"/>
                <a:cs typeface="Times New Roman" panose="02020603050405020304" pitchFamily="18" charset="0"/>
              </a:rPr>
              <a:t>. </a:t>
            </a:r>
            <a:endParaRPr lang="en-US" sz="2000" b="0" i="0" u="none" strike="noStrike" baseline="0" dirty="0" smtClean="0">
              <a:latin typeface="Times New Roman" panose="02020603050405020304" pitchFamily="18" charset="0"/>
              <a:cs typeface="Times New Roman" panose="02020603050405020304" pitchFamily="18" charset="0"/>
            </a:endParaRPr>
          </a:p>
          <a:p>
            <a:pPr marL="342900" indent="-342900" algn="just">
              <a:lnSpc>
                <a:spcPct val="200000"/>
              </a:lnSpc>
              <a:buFont typeface="Arial" panose="020B0604020202020204" pitchFamily="34" charset="0"/>
              <a:buChar char="•"/>
            </a:pPr>
            <a:r>
              <a:rPr lang="en-US" sz="2000" b="0" i="0" u="none" strike="noStrike" baseline="0" dirty="0" smtClean="0">
                <a:latin typeface="Times New Roman" panose="02020603050405020304" pitchFamily="18" charset="0"/>
                <a:cs typeface="Times New Roman" panose="02020603050405020304" pitchFamily="18" charset="0"/>
              </a:rPr>
              <a:t>SEP</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starts with </a:t>
            </a:r>
            <a:r>
              <a:rPr lang="en-US" sz="2000" b="0" i="0" u="none" strike="noStrike" baseline="0" dirty="0" smtClean="0">
                <a:latin typeface="Times New Roman" panose="02020603050405020304" pitchFamily="18" charset="0"/>
                <a:cs typeface="Times New Roman" panose="02020603050405020304" pitchFamily="18" charset="0"/>
              </a:rPr>
              <a:t>determining </a:t>
            </a:r>
            <a:r>
              <a:rPr lang="en-US" sz="2000" b="0" i="0" u="none" strike="noStrike" baseline="0" dirty="0">
                <a:latin typeface="Times New Roman" panose="02020603050405020304" pitchFamily="18" charset="0"/>
                <a:cs typeface="Times New Roman" panose="02020603050405020304" pitchFamily="18" charset="0"/>
              </a:rPr>
              <a:t>the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distribution substation requirements </a:t>
            </a:r>
            <a:r>
              <a:rPr lang="en-US" sz="2000" b="0" i="0" u="none" strike="noStrike" baseline="0" dirty="0">
                <a:latin typeface="Times New Roman" panose="02020603050405020304" pitchFamily="18" charset="0"/>
                <a:cs typeface="Times New Roman" panose="02020603050405020304" pitchFamily="18" charset="0"/>
              </a:rPr>
              <a:t>and moving upward, to finally determine the </a:t>
            </a:r>
            <a:r>
              <a:rPr lang="en-US" sz="2000" b="0" i="0" u="none" strike="noStrike" baseline="0" dirty="0" smtClean="0">
                <a:latin typeface="Times New Roman" panose="02020603050405020304" pitchFamily="18" charset="0"/>
                <a:cs typeface="Times New Roman" panose="02020603050405020304" pitchFamily="18" charset="0"/>
              </a:rPr>
              <a:t>transmission</a:t>
            </a:r>
            <a:r>
              <a:rPr lang="en-US" sz="2000" b="0" i="0" u="none" strike="noStrike" dirty="0" smtClean="0">
                <a:latin typeface="Times New Roman" panose="02020603050405020304" pitchFamily="18" charset="0"/>
                <a:cs typeface="Times New Roman" panose="02020603050405020304" pitchFamily="18" charset="0"/>
              </a:rPr>
              <a:t> </a:t>
            </a:r>
            <a:r>
              <a:rPr lang="en-US" sz="2000" b="0" i="0" u="none" strike="noStrike" baseline="0" dirty="0" smtClean="0">
                <a:latin typeface="Times New Roman" panose="02020603050405020304" pitchFamily="18" charset="0"/>
                <a:cs typeface="Times New Roman" panose="02020603050405020304" pitchFamily="18" charset="0"/>
              </a:rPr>
              <a:t>substation </a:t>
            </a:r>
            <a:r>
              <a:rPr lang="en-US" sz="2000" b="0" i="0" u="none" strike="noStrike" baseline="0" dirty="0">
                <a:latin typeface="Times New Roman" panose="02020603050405020304" pitchFamily="18" charset="0"/>
                <a:cs typeface="Times New Roman" panose="02020603050405020304" pitchFamily="18" charset="0"/>
              </a:rPr>
              <a:t>requirements. </a:t>
            </a:r>
          </a:p>
          <a:p>
            <a:pPr marL="342900" indent="-342900" algn="just">
              <a:lnSpc>
                <a:spcPct val="200000"/>
              </a:lnSpc>
              <a:buFont typeface="Arial" panose="020B0604020202020204" pitchFamily="34" charset="0"/>
              <a:buChar char="•"/>
            </a:pPr>
            <a:r>
              <a:rPr lang="en-US" sz="2000" b="0" i="0" u="none" strike="noStrike" baseline="0" dirty="0" smtClean="0">
                <a:latin typeface="Times New Roman" panose="02020603050405020304" pitchFamily="18" charset="0"/>
                <a:cs typeface="Times New Roman" panose="02020603050405020304" pitchFamily="18" charset="0"/>
              </a:rPr>
              <a:t>It determine </a:t>
            </a:r>
            <a:r>
              <a:rPr lang="en-US" sz="2000" b="0" i="0" u="none" strike="noStrike" baseline="0" dirty="0">
                <a:latin typeface="Times New Roman" panose="02020603050405020304" pitchFamily="18" charset="0"/>
                <a:cs typeface="Times New Roman" panose="02020603050405020304" pitchFamily="18" charset="0"/>
              </a:rPr>
              <a:t>the possible allocations and sizes of the substations (either new or expansion of existing</a:t>
            </a:r>
            <a:r>
              <a:rPr lang="en-US" sz="2000" b="0" i="0" u="none" strike="noStrike" baseline="0" dirty="0" smtClean="0">
                <a:latin typeface="Times New Roman" panose="02020603050405020304" pitchFamily="18" charset="0"/>
                <a:cs typeface="Times New Roman" panose="02020603050405020304" pitchFamily="18" charset="0"/>
              </a:rPr>
              <a:t>)</a:t>
            </a:r>
            <a:endParaRPr lang="en-US" sz="2000" b="0" i="0" u="none" strike="noStrike" baseline="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34</a:t>
            </a:fld>
            <a:endParaRPr lang="en-US"/>
          </a:p>
        </p:txBody>
      </p:sp>
      <p:sp>
        <p:nvSpPr>
          <p:cNvPr id="6" name="object 2"/>
          <p:cNvSpPr/>
          <p:nvPr/>
        </p:nvSpPr>
        <p:spPr>
          <a:xfrm>
            <a:off x="28074" y="609600"/>
            <a:ext cx="9144000" cy="38100"/>
          </a:xfrm>
          <a:custGeom>
            <a:avLst/>
            <a:gdLst/>
            <a:ahLst/>
            <a:cxnLst/>
            <a:rect l="l" t="t" r="r" b="b"/>
            <a:pathLst>
              <a:path w="9144000" h="38100">
                <a:moveTo>
                  <a:pt x="0" y="38100"/>
                </a:moveTo>
                <a:lnTo>
                  <a:pt x="9144000" y="38100"/>
                </a:lnTo>
                <a:lnTo>
                  <a:pt x="9144000" y="0"/>
                </a:lnTo>
                <a:lnTo>
                  <a:pt x="0" y="0"/>
                </a:lnTo>
                <a:lnTo>
                  <a:pt x="0" y="38100"/>
                </a:lnTo>
                <a:close/>
              </a:path>
            </a:pathLst>
          </a:custGeom>
          <a:solidFill>
            <a:srgbClr val="008000"/>
          </a:solidFill>
        </p:spPr>
        <p:txBody>
          <a:bodyPr wrap="square" lIns="0" tIns="0" rIns="0" bIns="0" rtlCol="0"/>
          <a:lstStyle/>
          <a:p>
            <a:endParaRPr/>
          </a:p>
        </p:txBody>
      </p:sp>
    </p:spTree>
    <p:extLst>
      <p:ext uri="{BB962C8B-B14F-4D97-AF65-F5344CB8AC3E}">
        <p14:creationId xmlns:p14="http://schemas.microsoft.com/office/powerpoint/2010/main" val="114851308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47AF70B-6968-4883-A2CD-12EDBA1A3BE9}"/>
              </a:ext>
            </a:extLst>
          </p:cNvPr>
          <p:cNvSpPr>
            <a:spLocks noGrp="1"/>
          </p:cNvSpPr>
          <p:nvPr>
            <p:ph type="title"/>
          </p:nvPr>
        </p:nvSpPr>
        <p:spPr>
          <a:xfrm>
            <a:off x="50131" y="76200"/>
            <a:ext cx="9043737" cy="381000"/>
          </a:xfrm>
        </p:spPr>
        <p:txBody>
          <a:bodyPr>
            <a:noAutofit/>
          </a:bodyPr>
          <a:lstStyle/>
          <a:p>
            <a:r>
              <a:rPr lang="en-US" sz="2400" b="1" i="0" u="none" strike="noStrike" baseline="0" dirty="0" smtClean="0">
                <a:solidFill>
                  <a:schemeClr val="tx1"/>
                </a:solidFill>
                <a:latin typeface="Times New Roman" panose="02020603050405020304" pitchFamily="18" charset="0"/>
                <a:cs typeface="Times New Roman" panose="02020603050405020304" pitchFamily="18" charset="0"/>
              </a:rPr>
              <a:t>SEP                                                           Cont.…</a:t>
            </a:r>
            <a:endParaRPr lang="en-US" sz="2400" b="1" dirty="0"/>
          </a:p>
        </p:txBody>
      </p:sp>
      <p:sp>
        <p:nvSpPr>
          <p:cNvPr id="3" name="Text Placeholder 2">
            <a:extLst>
              <a:ext uri="{FF2B5EF4-FFF2-40B4-BE49-F238E27FC236}">
                <a16:creationId xmlns="" xmlns:a16="http://schemas.microsoft.com/office/drawing/2014/main" id="{F12380C3-F629-42BD-A43F-3B580BCCC249}"/>
              </a:ext>
            </a:extLst>
          </p:cNvPr>
          <p:cNvSpPr>
            <a:spLocks noGrp="1"/>
          </p:cNvSpPr>
          <p:nvPr>
            <p:ph type="body" idx="1"/>
          </p:nvPr>
        </p:nvSpPr>
        <p:spPr>
          <a:xfrm>
            <a:off x="0" y="457200"/>
            <a:ext cx="9143999" cy="4724401"/>
          </a:xfrm>
        </p:spPr>
        <p:txBody>
          <a:bodyPr>
            <a:normAutofit/>
          </a:bodyPr>
          <a:lstStyle/>
          <a:p>
            <a:pPr marL="342900" indent="-342900" algn="just">
              <a:lnSpc>
                <a:spcPct val="150000"/>
              </a:lnSpc>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SEP </a:t>
            </a:r>
            <a:r>
              <a:rPr lang="en-US" sz="2400" b="0" i="0" u="none" strike="noStrike" baseline="0" dirty="0" smtClean="0">
                <a:latin typeface="Times New Roman" panose="02020603050405020304" pitchFamily="18" charset="0"/>
                <a:cs typeface="Times New Roman" panose="02020603050405020304" pitchFamily="18" charset="0"/>
              </a:rPr>
              <a:t>is</a:t>
            </a:r>
            <a:r>
              <a:rPr lang="en-US" sz="2400" b="0" i="0" u="none" strike="noStrike" dirty="0" smtClean="0">
                <a:latin typeface="Times New Roman" panose="02020603050405020304" pitchFamily="18" charset="0"/>
                <a:cs typeface="Times New Roman" panose="02020603050405020304" pitchFamily="18" charset="0"/>
              </a:rPr>
              <a:t> </a:t>
            </a:r>
            <a:r>
              <a:rPr lang="en-US" sz="2400" b="0" i="0" u="none" strike="noStrike" baseline="0" dirty="0" smtClean="0">
                <a:latin typeface="Times New Roman" panose="02020603050405020304" pitchFamily="18" charset="0"/>
                <a:cs typeface="Times New Roman" panose="02020603050405020304" pitchFamily="18" charset="0"/>
              </a:rPr>
              <a:t>defined </a:t>
            </a:r>
            <a:r>
              <a:rPr lang="en-US" sz="2400" b="0" i="0" u="none" strike="noStrike" baseline="0" dirty="0">
                <a:latin typeface="Times New Roman" panose="02020603050405020304" pitchFamily="18" charset="0"/>
                <a:cs typeface="Times New Roman" panose="02020603050405020304" pitchFamily="18" charset="0"/>
              </a:rPr>
              <a:t>as an optimization problem in which </a:t>
            </a:r>
            <a:r>
              <a:rPr lang="en-US" sz="2400" b="0" i="0" u="none" strike="noStrike" baseline="0" dirty="0" smtClean="0">
                <a:latin typeface="Times New Roman" panose="02020603050405020304" pitchFamily="18" charset="0"/>
                <a:cs typeface="Times New Roman" panose="02020603050405020304" pitchFamily="18" charset="0"/>
              </a:rPr>
              <a:t>the investment and operational </a:t>
            </a:r>
            <a:r>
              <a:rPr lang="en-US" sz="2400" b="0" i="0" u="none" strike="noStrike" baseline="0" dirty="0">
                <a:latin typeface="Times New Roman" panose="02020603050405020304" pitchFamily="18" charset="0"/>
                <a:cs typeface="Times New Roman" panose="02020603050405020304" pitchFamily="18" charset="0"/>
              </a:rPr>
              <a:t>costs have to be minimized, while various constraints are met. </a:t>
            </a:r>
          </a:p>
          <a:p>
            <a:pPr algn="just">
              <a:lnSpc>
                <a:spcPct val="150000"/>
              </a:lnSpc>
            </a:pPr>
            <a:r>
              <a:rPr lang="en-US" sz="2400" b="1" i="0" u="none" strike="noStrike" baseline="0" dirty="0" smtClean="0">
                <a:solidFill>
                  <a:schemeClr val="tx1"/>
                </a:solidFill>
                <a:latin typeface="Times New Roman" panose="02020603050405020304" pitchFamily="18" charset="0"/>
                <a:cs typeface="Times New Roman" panose="02020603050405020304" pitchFamily="18" charset="0"/>
              </a:rPr>
              <a:t>The solution should determine;</a:t>
            </a:r>
          </a:p>
          <a:p>
            <a:pPr algn="just">
              <a:lnSpc>
                <a:spcPct val="150000"/>
              </a:lnSpc>
            </a:pPr>
            <a:r>
              <a:rPr lang="en-US" sz="2400" b="0" i="0" u="none" strike="noStrike" baseline="0" dirty="0" smtClean="0">
                <a:solidFill>
                  <a:schemeClr val="tx1"/>
                </a:solidFill>
                <a:latin typeface="Times New Roman" panose="02020603050405020304" pitchFamily="18" charset="0"/>
                <a:cs typeface="Times New Roman" panose="02020603050405020304" pitchFamily="18" charset="0"/>
              </a:rPr>
              <a:t> The expansion capacity of any existing substation (provided feasible),</a:t>
            </a:r>
          </a:p>
          <a:p>
            <a:pPr algn="just">
              <a:lnSpc>
                <a:spcPct val="150000"/>
              </a:lnSpc>
            </a:pPr>
            <a:r>
              <a:rPr lang="en-US" sz="2400" b="0" i="0" u="none" strike="noStrike" baseline="0" dirty="0" smtClean="0">
                <a:solidFill>
                  <a:schemeClr val="tx1"/>
                </a:solidFill>
                <a:latin typeface="Times New Roman" panose="02020603050405020304" pitchFamily="18" charset="0"/>
                <a:cs typeface="Times New Roman" panose="02020603050405020304" pitchFamily="18" charset="0"/>
              </a:rPr>
              <a:t> </a:t>
            </a:r>
            <a:r>
              <a:rPr lang="en-US" sz="2400" b="0" i="0" u="none" strike="noStrike" baseline="0" dirty="0">
                <a:solidFill>
                  <a:schemeClr val="tx1"/>
                </a:solidFill>
                <a:latin typeface="Times New Roman" panose="02020603050405020304" pitchFamily="18" charset="0"/>
                <a:cs typeface="Times New Roman" panose="02020603050405020304" pitchFamily="18" charset="0"/>
              </a:rPr>
              <a:t>The allocation and the size of any new substation,</a:t>
            </a:r>
          </a:p>
          <a:p>
            <a:pPr algn="just">
              <a:lnSpc>
                <a:spcPct val="150000"/>
              </a:lnSpc>
            </a:pPr>
            <a:r>
              <a:rPr lang="en-US" sz="2400" b="0" i="0" u="none" strike="noStrike" baseline="0" dirty="0" smtClean="0">
                <a:solidFill>
                  <a:schemeClr val="tx1"/>
                </a:solidFill>
                <a:latin typeface="Times New Roman" panose="02020603050405020304" pitchFamily="18" charset="0"/>
                <a:cs typeface="Times New Roman" panose="02020603050405020304" pitchFamily="18" charset="0"/>
              </a:rPr>
              <a:t>The </a:t>
            </a:r>
            <a:r>
              <a:rPr lang="en-US" sz="2400" b="0" i="0" u="none" strike="noStrike" baseline="0" dirty="0">
                <a:solidFill>
                  <a:schemeClr val="tx1"/>
                </a:solidFill>
                <a:latin typeface="Times New Roman" panose="02020603050405020304" pitchFamily="18" charset="0"/>
                <a:cs typeface="Times New Roman" panose="02020603050405020304" pitchFamily="18" charset="0"/>
              </a:rPr>
              <a:t>investment costs</a:t>
            </a:r>
            <a:r>
              <a:rPr lang="en-US" sz="2400" b="0" i="0" u="none" strike="noStrike" baseline="0" dirty="0" smtClean="0">
                <a:solidFill>
                  <a:schemeClr val="tx1"/>
                </a:solidFill>
                <a:latin typeface="Times New Roman" panose="02020603050405020304" pitchFamily="18" charset="0"/>
                <a:cs typeface="Times New Roman" panose="02020603050405020304" pitchFamily="18" charset="0"/>
              </a:rPr>
              <a:t>.</a:t>
            </a:r>
            <a:endParaRPr lang="en-US" sz="2400" b="0" i="0" u="none" strike="noStrike" baseline="0" dirty="0">
              <a:solidFill>
                <a:schemeClr val="tx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CC873D27-0331-4BBE-8063-DEF5B85E0A82}"/>
              </a:ext>
            </a:extLst>
          </p:cNvPr>
          <p:cNvSpPr txBox="1"/>
          <p:nvPr/>
        </p:nvSpPr>
        <p:spPr>
          <a:xfrm>
            <a:off x="381000" y="4844534"/>
            <a:ext cx="7467600" cy="400110"/>
          </a:xfrm>
          <a:prstGeom prst="rect">
            <a:avLst/>
          </a:prstGeom>
          <a:noFill/>
        </p:spPr>
        <p:txBody>
          <a:bodyPr wrap="square">
            <a:spAutoFit/>
          </a:bodyPr>
          <a:lstStyle/>
          <a:p>
            <a:r>
              <a:rPr lang="en-US" sz="2000" dirty="0">
                <a:latin typeface="Times New Roman" pitchFamily="18" charset="0"/>
                <a:cs typeface="Times New Roman" pitchFamily="18" charset="0"/>
              </a:rPr>
              <a:t>Minimize </a:t>
            </a:r>
            <a:r>
              <a:rPr lang="en-US" sz="2000" dirty="0" err="1">
                <a:latin typeface="Times New Roman" pitchFamily="18" charset="0"/>
                <a:cs typeface="Times New Roman" pitchFamily="18" charset="0"/>
              </a:rPr>
              <a:t>C</a:t>
            </a:r>
            <a:r>
              <a:rPr lang="en-US" sz="2000" baseline="-25000" dirty="0" err="1">
                <a:latin typeface="Times New Roman" pitchFamily="18" charset="0"/>
                <a:cs typeface="Times New Roman" pitchFamily="18" charset="0"/>
              </a:rPr>
              <a:t>total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t>
            </a:r>
            <a:r>
              <a:rPr lang="en-US" sz="2000" baseline="-25000" dirty="0" err="1">
                <a:latin typeface="Times New Roman" pitchFamily="18" charset="0"/>
                <a:cs typeface="Times New Roman" pitchFamily="18" charset="0"/>
              </a:rPr>
              <a:t>inv</a:t>
            </a:r>
            <a:r>
              <a:rPr lang="en-US" sz="2000" dirty="0">
                <a:latin typeface="Times New Roman" pitchFamily="18" charset="0"/>
                <a:cs typeface="Times New Roman" pitchFamily="18" charset="0"/>
              </a:rPr>
              <a:t> + C</a:t>
            </a:r>
            <a:r>
              <a:rPr lang="en-US" sz="2000" baseline="-25000" dirty="0">
                <a:latin typeface="Times New Roman" pitchFamily="18" charset="0"/>
                <a:cs typeface="Times New Roman" pitchFamily="18" charset="0"/>
              </a:rPr>
              <a:t>opt</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35</a:t>
            </a:fld>
            <a:endParaRPr lang="en-US"/>
          </a:p>
        </p:txBody>
      </p:sp>
      <p:sp>
        <p:nvSpPr>
          <p:cNvPr id="7" name="object 2"/>
          <p:cNvSpPr/>
          <p:nvPr/>
        </p:nvSpPr>
        <p:spPr>
          <a:xfrm>
            <a:off x="24063" y="457200"/>
            <a:ext cx="9144000" cy="38100"/>
          </a:xfrm>
          <a:custGeom>
            <a:avLst/>
            <a:gdLst/>
            <a:ahLst/>
            <a:cxnLst/>
            <a:rect l="l" t="t" r="r" b="b"/>
            <a:pathLst>
              <a:path w="9144000" h="38100">
                <a:moveTo>
                  <a:pt x="0" y="38100"/>
                </a:moveTo>
                <a:lnTo>
                  <a:pt x="9144000" y="38100"/>
                </a:lnTo>
                <a:lnTo>
                  <a:pt x="9144000" y="0"/>
                </a:lnTo>
                <a:lnTo>
                  <a:pt x="0" y="0"/>
                </a:lnTo>
                <a:lnTo>
                  <a:pt x="0" y="38100"/>
                </a:lnTo>
                <a:close/>
              </a:path>
            </a:pathLst>
          </a:custGeom>
          <a:solidFill>
            <a:srgbClr val="008000"/>
          </a:solidFill>
        </p:spPr>
        <p:txBody>
          <a:bodyPr wrap="square" lIns="0" tIns="0" rIns="0" bIns="0" rtlCol="0"/>
          <a:lstStyle/>
          <a:p>
            <a:endParaRPr/>
          </a:p>
        </p:txBody>
      </p:sp>
    </p:spTree>
    <p:extLst>
      <p:ext uri="{BB962C8B-B14F-4D97-AF65-F5344CB8AC3E}">
        <p14:creationId xmlns:p14="http://schemas.microsoft.com/office/powerpoint/2010/main" val="37543305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228600" y="546966"/>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5" name="Rectangle 6"/>
          <p:cNvSpPr>
            <a:spLocks noChangeArrowheads="1"/>
          </p:cNvSpPr>
          <p:nvPr/>
        </p:nvSpPr>
        <p:spPr bwMode="auto">
          <a:xfrm>
            <a:off x="304800" y="184956"/>
            <a:ext cx="7772400" cy="400110"/>
          </a:xfrm>
          <a:prstGeom prst="rect">
            <a:avLst/>
          </a:prstGeom>
          <a:noFill/>
          <a:ln w="9525">
            <a:noFill/>
            <a:miter lim="800000"/>
            <a:headEnd/>
            <a:tailEnd/>
          </a:ln>
        </p:spPr>
        <p:txBody>
          <a:bodyPr wrap="square">
            <a:spAutoFit/>
          </a:bodyPr>
          <a:lstStyle/>
          <a:p>
            <a:r>
              <a:rPr lang="en-AU" sz="2000" b="1" dirty="0" smtClean="0">
                <a:latin typeface="Calibri" pitchFamily="34" charset="0"/>
                <a:ea typeface="Calibri" pitchFamily="34" charset="0"/>
                <a:cs typeface="Times New Roman" pitchFamily="18" charset="0"/>
              </a:rPr>
              <a:t>2.2.3   Distribution </a:t>
            </a:r>
            <a:r>
              <a:rPr lang="en-AU" sz="2000" b="1" dirty="0">
                <a:latin typeface="Calibri" pitchFamily="34" charset="0"/>
                <a:ea typeface="Calibri" pitchFamily="34" charset="0"/>
                <a:cs typeface="Times New Roman" pitchFamily="18" charset="0"/>
              </a:rPr>
              <a:t>system </a:t>
            </a:r>
            <a:r>
              <a:rPr lang="en-AU" sz="2000" b="1" dirty="0" smtClean="0">
                <a:latin typeface="Calibri" pitchFamily="34" charset="0"/>
                <a:ea typeface="Calibri" pitchFamily="34" charset="0"/>
                <a:cs typeface="Times New Roman" pitchFamily="18" charset="0"/>
              </a:rPr>
              <a:t>planning(DSP)</a:t>
            </a:r>
            <a:endParaRPr lang="en-US" sz="2000" i="1" dirty="0">
              <a:solidFill>
                <a:srgbClr val="FF0000"/>
              </a:solidFill>
            </a:endParaRPr>
          </a:p>
        </p:txBody>
      </p:sp>
      <p:sp>
        <p:nvSpPr>
          <p:cNvPr id="1025" name="Rectangle 1"/>
          <p:cNvSpPr>
            <a:spLocks noChangeArrowheads="1"/>
          </p:cNvSpPr>
          <p:nvPr/>
        </p:nvSpPr>
        <p:spPr bwMode="auto">
          <a:xfrm>
            <a:off x="0" y="645301"/>
            <a:ext cx="9067799"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1" fontAlgn="base" latinLnBrk="0" hangingPunct="1">
              <a:lnSpc>
                <a:spcPct val="200000"/>
              </a:lnSpc>
              <a:spcBef>
                <a:spcPct val="0"/>
              </a:spcBef>
              <a:spcAft>
                <a:spcPct val="0"/>
              </a:spcAft>
              <a:buClrTx/>
              <a:buSzTx/>
              <a:buFont typeface="Arial" panose="020B0604020202020204" pitchFamily="34" charset="0"/>
              <a:buChar char="•"/>
              <a:tabLst/>
            </a:pPr>
            <a:r>
              <a:rPr kumimoji="0" lang="en-AU" sz="24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Distribution planners must determine the peak load magnitude and its geographic location. </a:t>
            </a:r>
          </a:p>
          <a:p>
            <a:pPr marL="342900" marR="0" lvl="0" indent="-342900" algn="just" defTabSz="914400" rtl="0" eaLnBrk="1" fontAlgn="base" latinLnBrk="0" hangingPunct="1">
              <a:lnSpc>
                <a:spcPct val="200000"/>
              </a:lnSpc>
              <a:spcBef>
                <a:spcPct val="0"/>
              </a:spcBef>
              <a:spcAft>
                <a:spcPct val="0"/>
              </a:spcAft>
              <a:buClrTx/>
              <a:buSzTx/>
              <a:buFont typeface="Arial" panose="020B0604020202020204" pitchFamily="34" charset="0"/>
              <a:buChar char="•"/>
              <a:tabLst/>
            </a:pPr>
            <a:r>
              <a:rPr kumimoji="0" lang="en-AU" sz="24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Then distribution substations must be placed and sized in such a way as to serve a certain load at minimum cost by minimizing feeder losses and </a:t>
            </a:r>
            <a:r>
              <a:rPr kumimoji="0" lang="en-AU" sz="24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reduced construction costs</a:t>
            </a:r>
          </a:p>
          <a:p>
            <a:pPr marL="342900" lvl="0" indent="-342900" algn="just" fontAlgn="base">
              <a:lnSpc>
                <a:spcPct val="200000"/>
              </a:lnSpc>
              <a:spcBef>
                <a:spcPct val="0"/>
              </a:spcBef>
              <a:spcAft>
                <a:spcPct val="0"/>
              </a:spcAft>
              <a:buFont typeface="Arial" panose="020B0604020202020204" pitchFamily="34" charset="0"/>
              <a:buChar char="•"/>
            </a:pPr>
            <a:r>
              <a:rPr lang="en-AU" sz="2400" dirty="0">
                <a:latin typeface="Times New Roman" panose="02020603050405020304" pitchFamily="18" charset="0"/>
                <a:ea typeface="Calibri" pitchFamily="34" charset="0"/>
                <a:cs typeface="Times New Roman" panose="02020603050405020304" pitchFamily="18" charset="0"/>
              </a:rPr>
              <a:t>Physically, the primary distribution system can be divided into two distinct subsystems: the substations and the primary feeder circuit. </a:t>
            </a:r>
            <a:endParaRPr lang="en-AU" sz="2400" dirty="0" smtClean="0">
              <a:latin typeface="Times New Roman" panose="02020603050405020304" pitchFamily="18" charset="0"/>
              <a:ea typeface="Calibri" pitchFamily="34" charset="0"/>
              <a:cs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36</a:t>
            </a:fld>
            <a:endParaRPr lang="en-US"/>
          </a:p>
        </p:txBody>
      </p:sp>
    </p:spTree>
    <p:extLst>
      <p:ext uri="{BB962C8B-B14F-4D97-AF65-F5344CB8AC3E}">
        <p14:creationId xmlns:p14="http://schemas.microsoft.com/office/powerpoint/2010/main" val="7881624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161402"/>
            <a:ext cx="8305800" cy="563562"/>
          </a:xfrm>
        </p:spPr>
        <p:txBody>
          <a:bodyPr>
            <a:normAutofit/>
          </a:bodyPr>
          <a:lstStyle/>
          <a:p>
            <a:r>
              <a:rPr lang="en-US" sz="2400" b="1" dirty="0" smtClean="0">
                <a:latin typeface="Times New Roman" pitchFamily="18" charset="0"/>
                <a:cs typeface="Times New Roman" pitchFamily="18" charset="0"/>
              </a:rPr>
              <a:t>DSP                                                                       Cont.…</a:t>
            </a:r>
            <a:endParaRPr lang="en-US"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0" y="914400"/>
            <a:ext cx="9067800" cy="5211763"/>
          </a:xfrm>
        </p:spPr>
        <p:txBody>
          <a:bodyPr>
            <a:normAutofit/>
          </a:bodyPr>
          <a:lstStyle/>
          <a:p>
            <a:pPr lvl="0" algn="just" fontAlgn="base">
              <a:lnSpc>
                <a:spcPct val="150000"/>
              </a:lnSpc>
              <a:spcBef>
                <a:spcPct val="0"/>
              </a:spcBef>
              <a:spcAft>
                <a:spcPct val="0"/>
              </a:spcAft>
            </a:pPr>
            <a:r>
              <a:rPr lang="en-AU" sz="2400" dirty="0">
                <a:latin typeface="Times New Roman" panose="02020603050405020304" pitchFamily="18" charset="0"/>
                <a:ea typeface="Calibri" pitchFamily="34" charset="0"/>
                <a:cs typeface="Times New Roman" panose="02020603050405020304" pitchFamily="18" charset="0"/>
              </a:rPr>
              <a:t>In each </a:t>
            </a:r>
            <a:r>
              <a:rPr lang="en-AU" sz="2400" dirty="0" smtClean="0">
                <a:latin typeface="Times New Roman" panose="02020603050405020304" pitchFamily="18" charset="0"/>
                <a:ea typeface="Calibri" pitchFamily="34" charset="0"/>
                <a:cs typeface="Times New Roman" panose="02020603050405020304" pitchFamily="18" charset="0"/>
              </a:rPr>
              <a:t>subsystem, </a:t>
            </a:r>
            <a:r>
              <a:rPr lang="en-AU" sz="2400" dirty="0">
                <a:latin typeface="Times New Roman" panose="02020603050405020304" pitchFamily="18" charset="0"/>
                <a:ea typeface="Calibri" pitchFamily="34" charset="0"/>
                <a:cs typeface="Times New Roman" panose="02020603050405020304" pitchFamily="18" charset="0"/>
              </a:rPr>
              <a:t>a number of variables must be considered in the planning </a:t>
            </a:r>
            <a:r>
              <a:rPr lang="en-AU" sz="2400" dirty="0" smtClean="0">
                <a:latin typeface="Times New Roman" panose="02020603050405020304" pitchFamily="18" charset="0"/>
                <a:ea typeface="Calibri" pitchFamily="34" charset="0"/>
                <a:cs typeface="Times New Roman" panose="02020603050405020304" pitchFamily="18" charset="0"/>
              </a:rPr>
              <a:t>stage are;</a:t>
            </a:r>
            <a:endParaRPr lang="en-US" sz="2400" dirty="0">
              <a:latin typeface="Times New Roman" panose="02020603050405020304" pitchFamily="18" charset="0"/>
              <a:cs typeface="Times New Roman" panose="02020603050405020304" pitchFamily="18" charset="0"/>
            </a:endParaRPr>
          </a:p>
          <a:p>
            <a:pPr lvl="0" algn="just" eaLnBrk="0" fontAlgn="base" hangingPunct="0">
              <a:lnSpc>
                <a:spcPct val="150000"/>
              </a:lnSpc>
              <a:spcBef>
                <a:spcPct val="0"/>
              </a:spcBef>
              <a:spcAft>
                <a:spcPct val="0"/>
              </a:spcAft>
            </a:pPr>
            <a:r>
              <a:rPr lang="en-AU" sz="2400" dirty="0" smtClean="0">
                <a:latin typeface="Times New Roman" panose="02020603050405020304" pitchFamily="18" charset="0"/>
                <a:ea typeface="Calibri" pitchFamily="34" charset="0"/>
                <a:cs typeface="Times New Roman" panose="02020603050405020304" pitchFamily="18" charset="0"/>
              </a:rPr>
              <a:t> </a:t>
            </a:r>
            <a:r>
              <a:rPr lang="en-AU" sz="2400" dirty="0">
                <a:latin typeface="Times New Roman" panose="02020603050405020304" pitchFamily="18" charset="0"/>
                <a:ea typeface="Calibri" pitchFamily="34" charset="0"/>
                <a:cs typeface="Times New Roman" panose="02020603050405020304" pitchFamily="18" charset="0"/>
              </a:rPr>
              <a:t>Substations: location, number, transformer rating and loading, and service areas;</a:t>
            </a:r>
            <a:endParaRPr lang="en-US" sz="2400" dirty="0">
              <a:latin typeface="Times New Roman" panose="02020603050405020304" pitchFamily="18" charset="0"/>
              <a:cs typeface="Times New Roman" panose="02020603050405020304" pitchFamily="18" charset="0"/>
            </a:endParaRPr>
          </a:p>
          <a:p>
            <a:pPr lvl="0" algn="just" eaLnBrk="0" fontAlgn="base" hangingPunct="0">
              <a:lnSpc>
                <a:spcPct val="150000"/>
              </a:lnSpc>
              <a:spcBef>
                <a:spcPct val="0"/>
              </a:spcBef>
              <a:spcAft>
                <a:spcPct val="0"/>
              </a:spcAft>
            </a:pPr>
            <a:r>
              <a:rPr lang="en-AU" sz="2400" dirty="0" smtClean="0">
                <a:latin typeface="Times New Roman" panose="02020603050405020304" pitchFamily="18" charset="0"/>
                <a:ea typeface="Calibri" pitchFamily="34" charset="0"/>
                <a:cs typeface="Times New Roman" panose="02020603050405020304" pitchFamily="18" charset="0"/>
              </a:rPr>
              <a:t>Primary </a:t>
            </a:r>
            <a:r>
              <a:rPr lang="en-AU" sz="2400" dirty="0">
                <a:latin typeface="Times New Roman" panose="02020603050405020304" pitchFamily="18" charset="0"/>
                <a:ea typeface="Calibri" pitchFamily="34" charset="0"/>
                <a:cs typeface="Times New Roman" panose="02020603050405020304" pitchFamily="18" charset="0"/>
              </a:rPr>
              <a:t>feeder circuit: number of primary feeders, feeder routing, feeder branch loading, and conductor size.</a:t>
            </a:r>
            <a:endParaRPr lang="en-AU" sz="2400"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37</a:t>
            </a:fld>
            <a:endParaRPr lang="en-US"/>
          </a:p>
        </p:txBody>
      </p:sp>
      <p:cxnSp>
        <p:nvCxnSpPr>
          <p:cNvPr id="6" name="Straight Connector 5"/>
          <p:cNvCxnSpPr/>
          <p:nvPr/>
        </p:nvCxnSpPr>
        <p:spPr>
          <a:xfrm flipV="1">
            <a:off x="228600" y="628711"/>
            <a:ext cx="8686800" cy="7620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486905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38</a:t>
            </a:fld>
            <a:endParaRPr lang="en-US"/>
          </a:p>
        </p:txBody>
      </p:sp>
      <p:sp>
        <p:nvSpPr>
          <p:cNvPr id="4" name="Rectangle 3"/>
          <p:cNvSpPr/>
          <p:nvPr/>
        </p:nvSpPr>
        <p:spPr>
          <a:xfrm>
            <a:off x="0" y="76200"/>
            <a:ext cx="9156032" cy="6431042"/>
          </a:xfrm>
          <a:prstGeom prst="rect">
            <a:avLst/>
          </a:prstGeom>
        </p:spPr>
        <p:txBody>
          <a:bodyPr wrap="square">
            <a:spAutoFit/>
          </a:bodyPr>
          <a:lstStyle/>
          <a:p>
            <a:pPr algn="just"/>
            <a:r>
              <a:rPr lang="en-US" b="1" dirty="0">
                <a:latin typeface="Times New Roman" pitchFamily="18" charset="0"/>
                <a:cs typeface="Times New Roman" pitchFamily="18" charset="0"/>
              </a:rPr>
              <a:t>References </a:t>
            </a:r>
            <a:endParaRPr lang="en-US" dirty="0">
              <a:latin typeface="Times New Roman" pitchFamily="18" charset="0"/>
              <a:cs typeface="Times New Roman" pitchFamily="18" charset="0"/>
            </a:endParaRPr>
          </a:p>
          <a:p>
            <a:pPr algn="just"/>
            <a:r>
              <a:rPr lang="en-US" sz="1600" dirty="0">
                <a:latin typeface="Times New Roman" pitchFamily="18" charset="0"/>
                <a:cs typeface="Times New Roman" pitchFamily="18" charset="0"/>
              </a:rPr>
              <a:t>[1]. </a:t>
            </a:r>
            <a:r>
              <a:rPr lang="en-US" sz="1600" dirty="0" smtClean="0">
                <a:latin typeface="Times New Roman" pitchFamily="18" charset="0"/>
                <a:cs typeface="Times New Roman" pitchFamily="18" charset="0"/>
              </a:rPr>
              <a:t>L., </a:t>
            </a:r>
            <a:r>
              <a:rPr lang="en-US" sz="1600" dirty="0" err="1" smtClean="0">
                <a:latin typeface="Times New Roman" pitchFamily="18" charset="0"/>
                <a:cs typeface="Times New Roman" pitchFamily="18" charset="0"/>
              </a:rPr>
              <a:t>Fang;Y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L.,Yang</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etl</a:t>
            </a:r>
            <a:r>
              <a:rPr lang="en-US" sz="1600" dirty="0" smtClean="0">
                <a:latin typeface="Times New Roman" pitchFamily="18" charset="0"/>
                <a:cs typeface="Times New Roman" pitchFamily="18" charset="0"/>
              </a:rPr>
              <a:t>. </a:t>
            </a:r>
            <a:r>
              <a:rPr lang="en-US" sz="1600" dirty="0">
                <a:latin typeface="Times New Roman" pitchFamily="18" charset="0"/>
                <a:cs typeface="Times New Roman" pitchFamily="18" charset="0"/>
              </a:rPr>
              <a:t>‘Research on a new power system development planning model based on two-tier planning</a:t>
            </a:r>
            <a:r>
              <a:rPr lang="en-US" sz="1600" i="1" dirty="0">
                <a:latin typeface="Times New Roman" pitchFamily="18" charset="0"/>
                <a:cs typeface="Times New Roman" pitchFamily="18" charset="0"/>
              </a:rPr>
              <a:t>’’. Energy Res</a:t>
            </a:r>
            <a:r>
              <a:rPr lang="en-US" sz="1600" dirty="0" smtClean="0">
                <a:latin typeface="Times New Roman" pitchFamily="18" charset="0"/>
                <a:cs typeface="Times New Roman" pitchFamily="18" charset="0"/>
              </a:rPr>
              <a:t>. 2024</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doi</a:t>
            </a:r>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10.3389/fenrg.2023.1221555</a:t>
            </a:r>
          </a:p>
          <a:p>
            <a:pPr algn="just"/>
            <a:r>
              <a:rPr lang="en-US" sz="1600" dirty="0" smtClean="0">
                <a:latin typeface="Times New Roman" pitchFamily="18" charset="0"/>
                <a:cs typeface="Times New Roman" pitchFamily="18" charset="0"/>
              </a:rPr>
              <a:t>[2]. L., </a:t>
            </a:r>
            <a:r>
              <a:rPr lang="en-US" sz="1600" dirty="0" err="1" smtClean="0">
                <a:latin typeface="Times New Roman" pitchFamily="18" charset="0"/>
                <a:cs typeface="Times New Roman" pitchFamily="18" charset="0"/>
              </a:rPr>
              <a:t>Qingtao</a:t>
            </a:r>
            <a:r>
              <a:rPr lang="en-US" sz="1600" dirty="0" smtClean="0">
                <a:latin typeface="Times New Roman" pitchFamily="18" charset="0"/>
                <a:cs typeface="Times New Roman" pitchFamily="18" charset="0"/>
              </a:rPr>
              <a:t>; W., </a:t>
            </a:r>
            <a:r>
              <a:rPr lang="en-US" sz="1600" dirty="0" err="1" smtClean="0">
                <a:latin typeface="Times New Roman" pitchFamily="18" charset="0"/>
                <a:cs typeface="Times New Roman" pitchFamily="18" charset="0"/>
              </a:rPr>
              <a:t>Jianxue</a:t>
            </a:r>
            <a:r>
              <a:rPr lang="en-US" sz="1600" dirty="0" smtClean="0">
                <a:latin typeface="Times New Roman" pitchFamily="18" charset="0"/>
                <a:cs typeface="Times New Roman" pitchFamily="18" charset="0"/>
              </a:rPr>
              <a:t>; Z., </a:t>
            </a:r>
            <a:r>
              <a:rPr lang="en-US" sz="1600" dirty="0">
                <a:latin typeface="Times New Roman" pitchFamily="18" charset="0"/>
                <a:cs typeface="Times New Roman" pitchFamily="18" charset="0"/>
              </a:rPr>
              <a:t>Yao </a:t>
            </a:r>
            <a:r>
              <a:rPr lang="en-US" sz="1600" dirty="0" smtClean="0">
                <a:latin typeface="Times New Roman" pitchFamily="18" charset="0"/>
                <a:cs typeface="Times New Roman" pitchFamily="18" charset="0"/>
              </a:rPr>
              <a:t>Zhang and </a:t>
            </a:r>
            <a:r>
              <a:rPr lang="en-US" sz="1600" dirty="0" err="1" smtClean="0">
                <a:latin typeface="Times New Roman" pitchFamily="18" charset="0"/>
                <a:cs typeface="Times New Roman" pitchFamily="18" charset="0"/>
              </a:rPr>
              <a:t>etl</a:t>
            </a:r>
            <a:r>
              <a:rPr lang="en-US" sz="1600" dirty="0">
                <a:latin typeface="Times New Roman" pitchFamily="18" charset="0"/>
                <a:cs typeface="Times New Roman" pitchFamily="18" charset="0"/>
              </a:rPr>
              <a:t>. ‘’ Multi-Period Generation Expansion Planning </a:t>
            </a:r>
            <a:r>
              <a:rPr lang="en-US" sz="1600" dirty="0" smtClean="0">
                <a:latin typeface="Times New Roman" pitchFamily="18" charset="0"/>
                <a:cs typeface="Times New Roman" pitchFamily="18" charset="0"/>
              </a:rPr>
              <a:t>for </a:t>
            </a:r>
            <a:r>
              <a:rPr lang="en-US" sz="1600" dirty="0">
                <a:latin typeface="Times New Roman" pitchFamily="18" charset="0"/>
                <a:cs typeface="Times New Roman" pitchFamily="18" charset="0"/>
              </a:rPr>
              <a:t>Sustainable Power Systems to Maximize </a:t>
            </a:r>
            <a:r>
              <a:rPr lang="en-US" sz="1600" dirty="0" smtClean="0">
                <a:latin typeface="Times New Roman" pitchFamily="18" charset="0"/>
                <a:cs typeface="Times New Roman" pitchFamily="18" charset="0"/>
              </a:rPr>
              <a:t>the Utilization </a:t>
            </a:r>
            <a:r>
              <a:rPr lang="en-US" sz="1600" dirty="0">
                <a:latin typeface="Times New Roman" pitchFamily="18" charset="0"/>
                <a:cs typeface="Times New Roman" pitchFamily="18" charset="0"/>
              </a:rPr>
              <a:t>of Renewable Energy </a:t>
            </a:r>
            <a:r>
              <a:rPr lang="en-US" sz="1600" dirty="0" smtClean="0">
                <a:latin typeface="Times New Roman" pitchFamily="18" charset="0"/>
                <a:cs typeface="Times New Roman" pitchFamily="18" charset="0"/>
              </a:rPr>
              <a:t>Sources’’. </a:t>
            </a:r>
            <a:r>
              <a:rPr lang="en-US" sz="1600" i="1" dirty="0" smtClean="0">
                <a:latin typeface="Times New Roman" pitchFamily="18" charset="0"/>
                <a:cs typeface="Times New Roman" pitchFamily="18" charset="0"/>
              </a:rPr>
              <a:t>Sustainability</a:t>
            </a:r>
            <a:r>
              <a:rPr lang="en-US" sz="1600" dirty="0">
                <a:latin typeface="Times New Roman" pitchFamily="18" charset="0"/>
                <a:cs typeface="Times New Roman" pitchFamily="18" charset="0"/>
              </a:rPr>
              <a:t>.2020, </a:t>
            </a:r>
            <a:r>
              <a:rPr lang="en-US" sz="1600" dirty="0" smtClean="0">
                <a:latin typeface="Times New Roman" pitchFamily="18" charset="0"/>
                <a:cs typeface="Times New Roman" pitchFamily="18" charset="0"/>
              </a:rPr>
              <a:t>doi:10.3390/su12031083</a:t>
            </a:r>
          </a:p>
          <a:p>
            <a:pPr algn="just"/>
            <a:r>
              <a:rPr lang="en-US" sz="1600" dirty="0">
                <a:latin typeface="Times New Roman" pitchFamily="18" charset="0"/>
                <a:cs typeface="Times New Roman" pitchFamily="18" charset="0"/>
              </a:rPr>
              <a:t>[3]. </a:t>
            </a:r>
            <a:r>
              <a:rPr lang="en-US" sz="1600" dirty="0" smtClean="0">
                <a:latin typeface="Times New Roman" pitchFamily="18" charset="0"/>
                <a:cs typeface="Times New Roman" pitchFamily="18" charset="0"/>
              </a:rPr>
              <a:t>P., </a:t>
            </a:r>
            <a:r>
              <a:rPr lang="en-US" sz="1600" dirty="0" err="1" smtClean="0">
                <a:latin typeface="Times New Roman" pitchFamily="18" charset="0"/>
                <a:cs typeface="Times New Roman" pitchFamily="18" charset="0"/>
              </a:rPr>
              <a:t>Rajendra</a:t>
            </a:r>
            <a:r>
              <a:rPr lang="en-US" sz="1600" dirty="0" smtClean="0">
                <a:latin typeface="Times New Roman" pitchFamily="18" charset="0"/>
                <a:cs typeface="Times New Roman" pitchFamily="18" charset="0"/>
              </a:rPr>
              <a:t>; S.,  </a:t>
            </a:r>
            <a:r>
              <a:rPr lang="en-US" sz="1600" dirty="0" err="1">
                <a:latin typeface="Times New Roman" pitchFamily="18" charset="0"/>
                <a:cs typeface="Times New Roman" pitchFamily="18" charset="0"/>
              </a:rPr>
              <a:t>Asheesh</a:t>
            </a:r>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and S.,Singh1. </a:t>
            </a:r>
            <a:r>
              <a:rPr lang="en-US" sz="1600" dirty="0">
                <a:latin typeface="Times New Roman" pitchFamily="18" charset="0"/>
                <a:cs typeface="Times New Roman" pitchFamily="18" charset="0"/>
              </a:rPr>
              <a:t>‘’ Review of distributed generation </a:t>
            </a:r>
            <a:r>
              <a:rPr lang="en-US" sz="1600" dirty="0" smtClean="0">
                <a:latin typeface="Times New Roman" pitchFamily="18" charset="0"/>
                <a:cs typeface="Times New Roman" pitchFamily="18" charset="0"/>
              </a:rPr>
              <a:t>planning: objectives</a:t>
            </a:r>
            <a:r>
              <a:rPr lang="en-US" sz="1600" dirty="0">
                <a:latin typeface="Times New Roman" pitchFamily="18" charset="0"/>
                <a:cs typeface="Times New Roman" pitchFamily="18" charset="0"/>
              </a:rPr>
              <a:t>, constraints, and  Algorithms’’. </a:t>
            </a:r>
            <a:r>
              <a:rPr lang="en-US" sz="1600" i="1" dirty="0">
                <a:latin typeface="Times New Roman" pitchFamily="18" charset="0"/>
                <a:cs typeface="Times New Roman" pitchFamily="18" charset="0"/>
              </a:rPr>
              <a:t>International Journal of Engineering, Science and Technology</a:t>
            </a:r>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 Vol. 3(3), 2011.</a:t>
            </a:r>
          </a:p>
          <a:p>
            <a:pPr algn="just"/>
            <a:r>
              <a:rPr lang="en-US" sz="1600" dirty="0" smtClean="0">
                <a:latin typeface="Times New Roman" pitchFamily="18" charset="0"/>
                <a:cs typeface="Times New Roman" pitchFamily="18" charset="0"/>
              </a:rPr>
              <a:t>[4]. S.S., </a:t>
            </a:r>
            <a:r>
              <a:rPr lang="pt-BR" sz="1600" dirty="0" smtClean="0">
                <a:latin typeface="Times New Roman" pitchFamily="18" charset="0"/>
                <a:cs typeface="Times New Roman" pitchFamily="18" charset="0"/>
              </a:rPr>
              <a:t>Leonardo. ‘’</a:t>
            </a:r>
            <a:r>
              <a:rPr lang="en-US" sz="1600" dirty="0">
                <a:latin typeface="Times New Roman" pitchFamily="18" charset="0"/>
                <a:cs typeface="Times New Roman" pitchFamily="18" charset="0"/>
              </a:rPr>
              <a:t> Forced Outage Analysis of Brazilian Thermal Power Plants </a:t>
            </a:r>
            <a:r>
              <a:rPr lang="en-US" sz="1600" dirty="0" smtClean="0">
                <a:latin typeface="Times New Roman" pitchFamily="18" charset="0"/>
                <a:cs typeface="Times New Roman" pitchFamily="18" charset="0"/>
              </a:rPr>
              <a:t> using </a:t>
            </a:r>
            <a:r>
              <a:rPr lang="en-US" sz="1600" dirty="0">
                <a:latin typeface="Times New Roman" pitchFamily="18" charset="0"/>
                <a:cs typeface="Times New Roman" pitchFamily="18" charset="0"/>
              </a:rPr>
              <a:t>the </a:t>
            </a:r>
            <a:r>
              <a:rPr lang="en-US" sz="1600" dirty="0" err="1">
                <a:latin typeface="Times New Roman" pitchFamily="18" charset="0"/>
                <a:cs typeface="Times New Roman" pitchFamily="18" charset="0"/>
              </a:rPr>
              <a:t>Kruskal</a:t>
            </a:r>
            <a:r>
              <a:rPr lang="en-US" sz="1600" dirty="0">
                <a:latin typeface="Times New Roman" pitchFamily="18" charset="0"/>
                <a:cs typeface="Times New Roman" pitchFamily="18" charset="0"/>
              </a:rPr>
              <a:t>-Wallis Test’’. </a:t>
            </a:r>
            <a:r>
              <a:rPr lang="en-US" sz="1600" i="1" dirty="0">
                <a:latin typeface="Times New Roman" pitchFamily="18" charset="0"/>
                <a:cs typeface="Times New Roman" pitchFamily="18" charset="0"/>
              </a:rPr>
              <a:t>Asian Institute of </a:t>
            </a:r>
            <a:r>
              <a:rPr lang="en-US" sz="1600" i="1" dirty="0" smtClean="0">
                <a:latin typeface="Times New Roman" pitchFamily="18" charset="0"/>
                <a:cs typeface="Times New Roman" pitchFamily="18" charset="0"/>
              </a:rPr>
              <a:t>Research. Vol.2(3), 2020.</a:t>
            </a:r>
          </a:p>
          <a:p>
            <a:pPr algn="just"/>
            <a:r>
              <a:rPr lang="en-US" sz="1600" dirty="0" smtClean="0">
                <a:latin typeface="Times New Roman" pitchFamily="18" charset="0"/>
                <a:cs typeface="Times New Roman" pitchFamily="18" charset="0"/>
              </a:rPr>
              <a:t>[5</a:t>
            </a:r>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S.,</a:t>
            </a:r>
            <a:r>
              <a:rPr lang="en-US" sz="1600" dirty="0" err="1" smtClean="0">
                <a:latin typeface="Times New Roman" pitchFamily="18" charset="0"/>
                <a:cs typeface="Times New Roman" pitchFamily="18" charset="0"/>
              </a:rPr>
              <a:t>Yuming</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Xiuting</a:t>
            </a:r>
            <a:r>
              <a:rPr lang="en-US" sz="1600" dirty="0" smtClean="0">
                <a:latin typeface="Times New Roman" pitchFamily="18" charset="0"/>
                <a:cs typeface="Times New Roman" pitchFamily="18" charset="0"/>
              </a:rPr>
              <a:t> M., Jing and </a:t>
            </a:r>
            <a:r>
              <a:rPr lang="en-US" sz="1600" dirty="0" err="1" smtClean="0">
                <a:latin typeface="Times New Roman" pitchFamily="18" charset="0"/>
                <a:cs typeface="Times New Roman" pitchFamily="18" charset="0"/>
              </a:rPr>
              <a:t>etl</a:t>
            </a:r>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‘’A </a:t>
            </a:r>
            <a:r>
              <a:rPr lang="en-US" sz="1600" dirty="0">
                <a:latin typeface="Times New Roman" pitchFamily="18" charset="0"/>
                <a:cs typeface="Times New Roman" pitchFamily="18" charset="0"/>
              </a:rPr>
              <a:t>reliability review on electrical </a:t>
            </a:r>
            <a:r>
              <a:rPr lang="en-US" sz="1600" dirty="0" smtClean="0">
                <a:latin typeface="Times New Roman" pitchFamily="18" charset="0"/>
                <a:cs typeface="Times New Roman" pitchFamily="18" charset="0"/>
              </a:rPr>
              <a:t>collection system </a:t>
            </a:r>
            <a:r>
              <a:rPr lang="en-US" sz="1600" dirty="0">
                <a:latin typeface="Times New Roman" pitchFamily="18" charset="0"/>
                <a:cs typeface="Times New Roman" pitchFamily="18" charset="0"/>
              </a:rPr>
              <a:t>of battery energy storage </a:t>
            </a:r>
            <a:r>
              <a:rPr lang="en-US" sz="1600" dirty="0" smtClean="0">
                <a:latin typeface="Times New Roman" pitchFamily="18" charset="0"/>
                <a:cs typeface="Times New Roman" pitchFamily="18" charset="0"/>
              </a:rPr>
              <a:t>power station’’. </a:t>
            </a:r>
            <a:r>
              <a:rPr lang="en-US" sz="1600" i="1" dirty="0">
                <a:latin typeface="Times New Roman" pitchFamily="18" charset="0"/>
                <a:cs typeface="Times New Roman" pitchFamily="18" charset="0"/>
              </a:rPr>
              <a:t>Energy </a:t>
            </a:r>
            <a:r>
              <a:rPr lang="en-US" sz="1600" i="1" dirty="0" smtClean="0">
                <a:latin typeface="Times New Roman" pitchFamily="18" charset="0"/>
                <a:cs typeface="Times New Roman" pitchFamily="18" charset="0"/>
              </a:rPr>
              <a:t>Report. </a:t>
            </a:r>
            <a:r>
              <a:rPr lang="en-US" sz="1600" dirty="0" smtClean="0">
                <a:latin typeface="Times New Roman" pitchFamily="18" charset="0"/>
                <a:cs typeface="Times New Roman" pitchFamily="18" charset="0"/>
              </a:rPr>
              <a:t>Vol.7(7), 2021. </a:t>
            </a:r>
          </a:p>
          <a:p>
            <a:pPr algn="just"/>
            <a:r>
              <a:rPr lang="en-US" sz="1600" dirty="0">
                <a:latin typeface="Times New Roman" pitchFamily="18" charset="0"/>
                <a:cs typeface="Times New Roman" pitchFamily="18" charset="0"/>
              </a:rPr>
              <a:t>[6]. </a:t>
            </a:r>
            <a:r>
              <a:rPr lang="en-US" sz="1600" dirty="0" smtClean="0">
                <a:latin typeface="Times New Roman" pitchFamily="18" charset="0"/>
                <a:cs typeface="Times New Roman" pitchFamily="18" charset="0"/>
              </a:rPr>
              <a:t>C., </a:t>
            </a:r>
            <a:r>
              <a:rPr lang="en-US" sz="1600" dirty="0" err="1" smtClean="0">
                <a:latin typeface="Times New Roman" pitchFamily="18" charset="0"/>
                <a:cs typeface="Times New Roman" pitchFamily="18" charset="0"/>
              </a:rPr>
              <a:t>A</a:t>
            </a:r>
            <a:r>
              <a:rPr lang="en-US" sz="1600" dirty="0" err="1" smtClean="0">
                <a:latin typeface="Times New Roman" pitchFamily="18" charset="0"/>
                <a:ea typeface="Tahoma" pitchFamily="34" charset="0"/>
                <a:cs typeface="Times New Roman" pitchFamily="18" charset="0"/>
              </a:rPr>
              <a:t>lessia</a:t>
            </a:r>
            <a:r>
              <a:rPr lang="en-US" sz="1600" dirty="0">
                <a:latin typeface="Times New Roman" pitchFamily="18" charset="0"/>
                <a:cs typeface="Times New Roman" pitchFamily="18" charset="0"/>
              </a:rPr>
              <a:t>. ‘’ Parallel Operation of Grid-Forming </a:t>
            </a:r>
            <a:r>
              <a:rPr lang="en-US" sz="1600" dirty="0" smtClean="0">
                <a:latin typeface="Times New Roman" pitchFamily="18" charset="0"/>
                <a:cs typeface="Times New Roman" pitchFamily="18" charset="0"/>
              </a:rPr>
              <a:t>Power </a:t>
            </a:r>
            <a:r>
              <a:rPr lang="en-US" sz="1600" dirty="0">
                <a:latin typeface="Times New Roman" pitchFamily="18" charset="0"/>
                <a:cs typeface="Times New Roman" pitchFamily="18" charset="0"/>
              </a:rPr>
              <a:t>Inverters </a:t>
            </a:r>
            <a:r>
              <a:rPr lang="en-US" sz="1600" dirty="0" smtClean="0">
                <a:latin typeface="Times New Roman" pitchFamily="18" charset="0"/>
                <a:cs typeface="Times New Roman" pitchFamily="18" charset="0"/>
              </a:rPr>
              <a:t>‘’. KTH, 2023. </a:t>
            </a:r>
          </a:p>
          <a:p>
            <a:pPr algn="just"/>
            <a:r>
              <a:rPr lang="en-US" sz="1600" dirty="0">
                <a:latin typeface="Times New Roman" pitchFamily="18" charset="0"/>
                <a:cs typeface="Times New Roman" pitchFamily="18" charset="0"/>
              </a:rPr>
              <a:t>[7</a:t>
            </a:r>
            <a:r>
              <a:rPr lang="en-US" sz="1600" dirty="0" smtClean="0">
                <a:latin typeface="Times New Roman" pitchFamily="18" charset="0"/>
                <a:cs typeface="Times New Roman" pitchFamily="18" charset="0"/>
              </a:rPr>
              <a:t>]. O., </a:t>
            </a:r>
            <a:r>
              <a:rPr lang="en-US" sz="1600" dirty="0">
                <a:latin typeface="Times New Roman" pitchFamily="18" charset="0"/>
                <a:cs typeface="Times New Roman" pitchFamily="18" charset="0"/>
              </a:rPr>
              <a:t>Martin </a:t>
            </a:r>
            <a:r>
              <a:rPr lang="en-US" sz="1600" dirty="0" smtClean="0">
                <a:latin typeface="Times New Roman" pitchFamily="18" charset="0"/>
                <a:cs typeface="Times New Roman" pitchFamily="18" charset="0"/>
              </a:rPr>
              <a:t>; Y.,</a:t>
            </a:r>
            <a:r>
              <a:rPr lang="en-US" sz="1600" dirty="0" err="1" smtClean="0">
                <a:latin typeface="Times New Roman" pitchFamily="18" charset="0"/>
                <a:cs typeface="Times New Roman" pitchFamily="18" charset="0"/>
              </a:rPr>
              <a:t>JunyouYang</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L.,Zhenjiang</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etl</a:t>
            </a:r>
            <a:r>
              <a:rPr lang="en-US" sz="1600" dirty="0">
                <a:latin typeface="Times New Roman" pitchFamily="18" charset="0"/>
                <a:cs typeface="Times New Roman" pitchFamily="18" charset="0"/>
              </a:rPr>
              <a:t>. ‘’ Predictive Reliability Assessment of</a:t>
            </a:r>
          </a:p>
          <a:p>
            <a:pPr algn="just"/>
            <a:r>
              <a:rPr lang="en-US" sz="1600" dirty="0">
                <a:latin typeface="Times New Roman" pitchFamily="18" charset="0"/>
                <a:cs typeface="Times New Roman" pitchFamily="18" charset="0"/>
              </a:rPr>
              <a:t> Generation </a:t>
            </a:r>
            <a:r>
              <a:rPr lang="en-US" sz="1600" dirty="0" err="1" smtClean="0">
                <a:latin typeface="Times New Roman" pitchFamily="18" charset="0"/>
                <a:cs typeface="Times New Roman" pitchFamily="18" charset="0"/>
              </a:rPr>
              <a:t>Syste</a:t>
            </a:r>
            <a:r>
              <a:rPr lang="en-US" sz="1600" dirty="0" smtClean="0">
                <a:latin typeface="Times New Roman" pitchFamily="18" charset="0"/>
                <a:cs typeface="Times New Roman" pitchFamily="18" charset="0"/>
              </a:rPr>
              <a:t>’’.</a:t>
            </a:r>
            <a:r>
              <a:rPr lang="en-US" sz="1600" i="1" dirty="0" smtClean="0">
                <a:latin typeface="Times New Roman" pitchFamily="18" charset="0"/>
                <a:cs typeface="Times New Roman" pitchFamily="18" charset="0"/>
              </a:rPr>
              <a:t> MDPI</a:t>
            </a:r>
            <a:r>
              <a:rPr lang="en-US" sz="1600" dirty="0" smtClean="0">
                <a:latin typeface="Times New Roman" pitchFamily="18" charset="0"/>
                <a:cs typeface="Times New Roman" pitchFamily="18" charset="0"/>
              </a:rPr>
              <a:t>, 2020. </a:t>
            </a:r>
            <a:endParaRPr lang="en-US" sz="1600" dirty="0">
              <a:latin typeface="Times New Roman" pitchFamily="18" charset="0"/>
              <a:cs typeface="Times New Roman" pitchFamily="18" charset="0"/>
            </a:endParaRPr>
          </a:p>
          <a:p>
            <a:pPr algn="just"/>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[8]. </a:t>
            </a:r>
            <a:r>
              <a:rPr lang="pt-BR" sz="1600" dirty="0" smtClean="0">
                <a:latin typeface="Times New Roman" pitchFamily="18" charset="0"/>
                <a:cs typeface="Times New Roman" pitchFamily="18" charset="0"/>
              </a:rPr>
              <a:t>G., Febrian; A., Supriyanto and H., Purwanto. ‘’ </a:t>
            </a:r>
            <a:r>
              <a:rPr lang="en-US" sz="1600" dirty="0">
                <a:latin typeface="Times New Roman" pitchFamily="18" charset="0"/>
                <a:cs typeface="Times New Roman" pitchFamily="18" charset="0"/>
              </a:rPr>
              <a:t>Calculating the energy capacity and capacity factor of floating </a:t>
            </a:r>
            <a:r>
              <a:rPr lang="en-US" sz="1600" dirty="0" smtClean="0">
                <a:latin typeface="Times New Roman" pitchFamily="18" charset="0"/>
                <a:cs typeface="Times New Roman" pitchFamily="18" charset="0"/>
              </a:rPr>
              <a:t> photovoltaic </a:t>
            </a:r>
            <a:r>
              <a:rPr lang="en-US" sz="1600" dirty="0">
                <a:latin typeface="Times New Roman" pitchFamily="18" charset="0"/>
                <a:cs typeface="Times New Roman" pitchFamily="18" charset="0"/>
              </a:rPr>
              <a:t>(FPV) power plant in the </a:t>
            </a:r>
            <a:r>
              <a:rPr lang="en-US" sz="1600" dirty="0" err="1">
                <a:latin typeface="Times New Roman" pitchFamily="18" charset="0"/>
                <a:cs typeface="Times New Roman" pitchFamily="18" charset="0"/>
              </a:rPr>
              <a:t>cirata</a:t>
            </a:r>
            <a:r>
              <a:rPr lang="en-US" sz="1600" dirty="0">
                <a:latin typeface="Times New Roman" pitchFamily="18" charset="0"/>
                <a:cs typeface="Times New Roman" pitchFamily="18" charset="0"/>
              </a:rPr>
              <a:t> reservoir using </a:t>
            </a:r>
            <a:r>
              <a:rPr lang="en-US" sz="1600" dirty="0" smtClean="0">
                <a:latin typeface="Times New Roman" pitchFamily="18" charset="0"/>
                <a:cs typeface="Times New Roman" pitchFamily="18" charset="0"/>
              </a:rPr>
              <a:t> different </a:t>
            </a:r>
            <a:r>
              <a:rPr lang="en-US" sz="1600" dirty="0">
                <a:latin typeface="Times New Roman" pitchFamily="18" charset="0"/>
                <a:cs typeface="Times New Roman" pitchFamily="18" charset="0"/>
              </a:rPr>
              <a:t>types of solar panels’’. </a:t>
            </a:r>
            <a:r>
              <a:rPr lang="en-US" sz="1600" i="1" dirty="0">
                <a:latin typeface="Times New Roman" pitchFamily="18" charset="0"/>
                <a:cs typeface="Times New Roman" pitchFamily="18" charset="0"/>
              </a:rPr>
              <a:t>International Conference on Physics and Its Applications (ICOPIA 2022). </a:t>
            </a:r>
            <a:r>
              <a:rPr lang="en-US" sz="1600" dirty="0" smtClean="0">
                <a:latin typeface="Times New Roman" pitchFamily="18" charset="0"/>
                <a:cs typeface="Times New Roman" pitchFamily="18" charset="0"/>
              </a:rPr>
              <a:t>doi:10.1088/1742-6596/2498/1/012007.</a:t>
            </a:r>
          </a:p>
          <a:p>
            <a:pPr algn="just"/>
            <a:r>
              <a:rPr lang="en-US" sz="1600" dirty="0">
                <a:latin typeface="Times New Roman" pitchFamily="18" charset="0"/>
                <a:cs typeface="Times New Roman" pitchFamily="18" charset="0"/>
              </a:rPr>
              <a:t>[9]. </a:t>
            </a:r>
            <a:r>
              <a:rPr lang="en-US" sz="1600" dirty="0" smtClean="0">
                <a:latin typeface="Times New Roman" pitchFamily="18" charset="0"/>
                <a:cs typeface="Times New Roman" pitchFamily="18" charset="0"/>
              </a:rPr>
              <a:t>F., Olav</a:t>
            </a:r>
            <a:r>
              <a:rPr lang="en-US" sz="1600" dirty="0">
                <a:latin typeface="Times New Roman" pitchFamily="18" charset="0"/>
                <a:cs typeface="Times New Roman" pitchFamily="18" charset="0"/>
              </a:rPr>
              <a:t>. ‘’ Short-term and Medium-term Generation Scheduling in the Norwegian Hydro System under </a:t>
            </a:r>
            <a:r>
              <a:rPr lang="en-US" sz="1600" dirty="0" smtClean="0">
                <a:latin typeface="Times New Roman" pitchFamily="18" charset="0"/>
                <a:cs typeface="Times New Roman" pitchFamily="18" charset="0"/>
              </a:rPr>
              <a:t>a Competitive </a:t>
            </a:r>
            <a:r>
              <a:rPr lang="en-US" sz="1600" dirty="0">
                <a:latin typeface="Times New Roman" pitchFamily="18" charset="0"/>
                <a:cs typeface="Times New Roman" pitchFamily="18" charset="0"/>
              </a:rPr>
              <a:t>Power Market </a:t>
            </a:r>
            <a:r>
              <a:rPr lang="en-US" sz="1600" dirty="0" smtClean="0">
                <a:latin typeface="Times New Roman" pitchFamily="18" charset="0"/>
                <a:cs typeface="Times New Roman" pitchFamily="18" charset="0"/>
              </a:rPr>
              <a:t>Structure’’. </a:t>
            </a:r>
            <a:r>
              <a:rPr lang="en-US" sz="1600" i="1" dirty="0" smtClean="0">
                <a:latin typeface="Times New Roman" pitchFamily="18" charset="0"/>
                <a:cs typeface="Times New Roman" pitchFamily="18" charset="0"/>
              </a:rPr>
              <a:t>NTNU</a:t>
            </a:r>
            <a:r>
              <a:rPr lang="en-US" sz="1600" dirty="0" smtClean="0">
                <a:latin typeface="Times New Roman" pitchFamily="18" charset="0"/>
                <a:cs typeface="Times New Roman" pitchFamily="18" charset="0"/>
              </a:rPr>
              <a:t>, 2016</a:t>
            </a:r>
          </a:p>
          <a:p>
            <a:pPr algn="just"/>
            <a:r>
              <a:rPr lang="en-US" sz="1600" dirty="0">
                <a:latin typeface="Times New Roman" pitchFamily="18" charset="0"/>
                <a:cs typeface="Times New Roman" pitchFamily="18" charset="0"/>
              </a:rPr>
              <a:t>[10]. </a:t>
            </a:r>
            <a:r>
              <a:rPr lang="en-US" sz="1600" dirty="0" smtClean="0">
                <a:latin typeface="Times New Roman" pitchFamily="18" charset="0"/>
                <a:cs typeface="Times New Roman" pitchFamily="18" charset="0"/>
              </a:rPr>
              <a:t>A., Omar; A., Abdalla1 and A., Abu Adma1. ‘’ Generation </a:t>
            </a:r>
            <a:r>
              <a:rPr lang="en-US" sz="1600" dirty="0">
                <a:latin typeface="Times New Roman" pitchFamily="18" charset="0"/>
                <a:cs typeface="Times New Roman" pitchFamily="18" charset="0"/>
              </a:rPr>
              <a:t>expansion planning </a:t>
            </a:r>
            <a:r>
              <a:rPr lang="en-US" sz="1600" dirty="0" smtClean="0">
                <a:latin typeface="Times New Roman" pitchFamily="18" charset="0"/>
                <a:cs typeface="Times New Roman" pitchFamily="18" charset="0"/>
              </a:rPr>
              <a:t>under correlated </a:t>
            </a:r>
            <a:r>
              <a:rPr lang="en-US" sz="1600" dirty="0">
                <a:latin typeface="Times New Roman" pitchFamily="18" charset="0"/>
                <a:cs typeface="Times New Roman" pitchFamily="18" charset="0"/>
              </a:rPr>
              <a:t>uncertainty of mass </a:t>
            </a:r>
            <a:r>
              <a:rPr lang="en-US" sz="1600" dirty="0" smtClean="0">
                <a:latin typeface="Times New Roman" pitchFamily="18" charset="0"/>
                <a:cs typeface="Times New Roman" pitchFamily="18" charset="0"/>
              </a:rPr>
              <a:t>penetration renewable </a:t>
            </a:r>
            <a:r>
              <a:rPr lang="en-US" sz="1600" dirty="0">
                <a:latin typeface="Times New Roman" pitchFamily="18" charset="0"/>
                <a:cs typeface="Times New Roman" pitchFamily="18" charset="0"/>
              </a:rPr>
              <a:t>energy sources</a:t>
            </a:r>
            <a:r>
              <a:rPr lang="en-US" sz="1600" i="1" dirty="0">
                <a:latin typeface="Times New Roman" pitchFamily="18" charset="0"/>
                <a:cs typeface="Times New Roman" pitchFamily="18" charset="0"/>
              </a:rPr>
              <a:t>’’. </a:t>
            </a:r>
            <a:r>
              <a:rPr lang="en-US" sz="1600" i="1" dirty="0" smtClean="0">
                <a:latin typeface="Times New Roman" pitchFamily="18" charset="0"/>
                <a:cs typeface="Times New Roman" pitchFamily="18" charset="0"/>
              </a:rPr>
              <a:t>IET Energy Systems Integration. </a:t>
            </a:r>
            <a:r>
              <a:rPr lang="en-US" sz="1600" i="1" dirty="0">
                <a:latin typeface="Times New Roman" pitchFamily="18" charset="0"/>
                <a:cs typeface="Times New Roman" pitchFamily="18" charset="0"/>
              </a:rPr>
              <a:t>2020, </a:t>
            </a:r>
            <a:r>
              <a:rPr lang="en-US" sz="1600" i="1" dirty="0" err="1">
                <a:latin typeface="Times New Roman" pitchFamily="18" charset="0"/>
                <a:cs typeface="Times New Roman" pitchFamily="18" charset="0"/>
              </a:rPr>
              <a:t>doi</a:t>
            </a:r>
            <a:r>
              <a:rPr lang="en-US" sz="1600" i="1" dirty="0">
                <a:latin typeface="Times New Roman" pitchFamily="18" charset="0"/>
                <a:cs typeface="Times New Roman" pitchFamily="18" charset="0"/>
              </a:rPr>
              <a:t>: 10.1049/iet-esi.2020.0008</a:t>
            </a:r>
          </a:p>
        </p:txBody>
      </p:sp>
    </p:spTree>
    <p:extLst>
      <p:ext uri="{BB962C8B-B14F-4D97-AF65-F5344CB8AC3E}">
        <p14:creationId xmlns:p14="http://schemas.microsoft.com/office/powerpoint/2010/main" val="5358396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39</a:t>
            </a:fld>
            <a:endParaRPr lang="en-US"/>
          </a:p>
        </p:txBody>
      </p:sp>
      <p:sp>
        <p:nvSpPr>
          <p:cNvPr id="4" name="TextBox 3"/>
          <p:cNvSpPr txBox="1"/>
          <p:nvPr/>
        </p:nvSpPr>
        <p:spPr>
          <a:xfrm>
            <a:off x="3810000" y="2743200"/>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186499518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2454</TotalTime>
  <Words>3717</Words>
  <Application>Microsoft Office PowerPoint</Application>
  <PresentationFormat>On-screen Show (4:3)</PresentationFormat>
  <Paragraphs>413</Paragraphs>
  <Slides>39</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1" baseType="lpstr">
      <vt:lpstr>Office Theme</vt:lpstr>
      <vt:lpstr>Equation</vt:lpstr>
      <vt:lpstr>Renewable Energy and Distributed Generations </vt:lpstr>
      <vt:lpstr>Generation, Transmission and Distribution systems (GTDs) Planning. 2.Introduction</vt:lpstr>
      <vt:lpstr>2.1 Generation System Planning(GSP) </vt:lpstr>
      <vt:lpstr>PowerPoint Presentation</vt:lpstr>
      <vt:lpstr>PowerPoint Presentation</vt:lpstr>
      <vt:lpstr>PowerPoint Presentation</vt:lpstr>
      <vt:lpstr>PowerPoint Presentation</vt:lpstr>
      <vt:lpstr>GSP                                                                                      Cont.…</vt:lpstr>
      <vt:lpstr>GSP                                                          Cont.…</vt:lpstr>
      <vt:lpstr>GSP                                                          Cont.… </vt:lpstr>
      <vt:lpstr>GSP                                                          Cont.… </vt:lpstr>
      <vt:lpstr>PowerPoint Presentation</vt:lpstr>
      <vt:lpstr>PowerPoint Presentation</vt:lpstr>
      <vt:lpstr>GSP                                                                                                     Cont.…  </vt:lpstr>
      <vt:lpstr>GSP                                                                                            Cont.…  </vt:lpstr>
      <vt:lpstr>GSP                                                                                          Cont.…  </vt:lpstr>
      <vt:lpstr>PowerPoint Presentation</vt:lpstr>
      <vt:lpstr>GSP                                                                             Cont.… </vt:lpstr>
      <vt:lpstr>PowerPoint Presentation</vt:lpstr>
      <vt:lpstr>PowerPoint Presentation</vt:lpstr>
      <vt:lpstr>PowerPoint Presentation</vt:lpstr>
      <vt:lpstr>GSP                                                                         Cont.… </vt:lpstr>
      <vt:lpstr>GSP                                                                         Cont.… 2.1.4 Long-Term Generation System Planning(LT-GSP) </vt:lpstr>
      <vt:lpstr>GSP                                                                         Cont.… </vt:lpstr>
      <vt:lpstr>GSP                                                                         Cont.…</vt:lpstr>
      <vt:lpstr>GSP                                                                         Cont.…</vt:lpstr>
      <vt:lpstr>2.2 : Transmission &amp; distribution system Planning</vt:lpstr>
      <vt:lpstr>PowerPoint Presentation</vt:lpstr>
      <vt:lpstr>PowerPoint Presentation</vt:lpstr>
      <vt:lpstr>TSP                                                                                   Cont.… </vt:lpstr>
      <vt:lpstr>TSP                                                                                   Cont.…</vt:lpstr>
      <vt:lpstr>PowerPoint Presentation</vt:lpstr>
      <vt:lpstr>TSP                                                                                   Cont.…</vt:lpstr>
      <vt:lpstr>2.2.2 Substation Expansion Planning(SEP)</vt:lpstr>
      <vt:lpstr>SEP                                                           Cont.…</vt:lpstr>
      <vt:lpstr>PowerPoint Presentation</vt:lpstr>
      <vt:lpstr>DSP                                                                       Cont.…</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Tahaguas</dc:creator>
  <cp:lastModifiedBy>HP</cp:lastModifiedBy>
  <cp:revision>230</cp:revision>
  <dcterms:created xsi:type="dcterms:W3CDTF">2013-07-07T11:33:10Z</dcterms:created>
  <dcterms:modified xsi:type="dcterms:W3CDTF">2024-04-03T11:47:38Z</dcterms:modified>
</cp:coreProperties>
</file>