
<file path=[Content_Types].xml><?xml version="1.0" encoding="utf-8"?>
<Types xmlns="http://schemas.openxmlformats.org/package/2006/content-types">
  <Default ContentType="application/vnd.openxmlformats-officedocument.spreadsheetml.sheet" Extension="xlsx"/>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drawingml.chart+xml" PartName="/ppt/charts/chart1.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1" roundtripDataSignature="AMtx7mj/qW/HkNJ/zbYVZhFiS6aAtWWq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8.0476905592986439E-2"/>
          <c:y val="2.2166666666666668E-2"/>
          <c:w val="0.89890453770598266"/>
          <c:h val="0.83248871391076118"/>
        </c:manualLayout>
      </c:layout>
      <c:barChart>
        <c:barDir val="col"/>
        <c:grouping val="clustered"/>
        <c:varyColors val="0"/>
        <c:ser>
          <c:idx val="0"/>
          <c:order val="0"/>
          <c:tx>
            <c:strRef>
              <c:f>Sheet1!$B$1</c:f>
              <c:strCache>
                <c:ptCount val="1"/>
                <c:pt idx="0">
                  <c:v>Series 1</c:v>
                </c:pt>
              </c:strCache>
            </c:strRef>
          </c:tx>
          <c:invertIfNegative val="0"/>
          <c:dPt>
            <c:idx val="5"/>
            <c:invertIfNegative val="0"/>
            <c:bubble3D val="0"/>
            <c:spPr>
              <a:effectLst>
                <a:outerShdw blurRad="50800" dist="50800" dir="5400000" algn="ctr" rotWithShape="0">
                  <a:srgbClr val="00B050"/>
                </a:outerShdw>
              </a:effectLst>
            </c:spPr>
          </c:dPt>
          <c:cat>
            <c:strRef>
              <c:f>Sheet1!$A$2:$A$7</c:f>
              <c:strCache>
                <c:ptCount val="6"/>
                <c:pt idx="0">
                  <c:v> Hydro</c:v>
                </c:pt>
                <c:pt idx="1">
                  <c:v>nuclear</c:v>
                </c:pt>
                <c:pt idx="2">
                  <c:v>Wind and solar</c:v>
                </c:pt>
                <c:pt idx="3">
                  <c:v>Bioenergy</c:v>
                </c:pt>
                <c:pt idx="4">
                  <c:v>other renewables</c:v>
                </c:pt>
                <c:pt idx="5">
                  <c:v>fossil fuels</c:v>
                </c:pt>
              </c:strCache>
            </c:strRef>
          </c:cat>
          <c:val>
            <c:numRef>
              <c:f>Sheet1!$B$2:$B$7</c:f>
              <c:numCache>
                <c:formatCode>General</c:formatCode>
                <c:ptCount val="6"/>
                <c:pt idx="0">
                  <c:v>15</c:v>
                </c:pt>
                <c:pt idx="1">
                  <c:v>9</c:v>
                </c:pt>
                <c:pt idx="2">
                  <c:v>12</c:v>
                </c:pt>
                <c:pt idx="3">
                  <c:v>2.4</c:v>
                </c:pt>
                <c:pt idx="4">
                  <c:v>0.4</c:v>
                </c:pt>
                <c:pt idx="5">
                  <c:v>61</c:v>
                </c:pt>
              </c:numCache>
            </c:numRef>
          </c:val>
        </c:ser>
        <c:dLbls>
          <c:showLegendKey val="0"/>
          <c:showVal val="0"/>
          <c:showCatName val="0"/>
          <c:showSerName val="0"/>
          <c:showPercent val="0"/>
          <c:showBubbleSize val="0"/>
        </c:dLbls>
        <c:gapWidth val="150"/>
        <c:axId val="143046144"/>
        <c:axId val="143047680"/>
      </c:barChart>
      <c:catAx>
        <c:axId val="143046144"/>
        <c:scaling>
          <c:orientation val="minMax"/>
        </c:scaling>
        <c:delete val="0"/>
        <c:axPos val="b"/>
        <c:majorTickMark val="none"/>
        <c:minorTickMark val="none"/>
        <c:tickLblPos val="nextTo"/>
        <c:crossAx val="143047680"/>
        <c:crosses val="autoZero"/>
        <c:auto val="1"/>
        <c:lblAlgn val="ctr"/>
        <c:lblOffset val="100"/>
        <c:noMultiLvlLbl val="0"/>
      </c:catAx>
      <c:valAx>
        <c:axId val="143047680"/>
        <c:scaling>
          <c:orientation val="minMax"/>
        </c:scaling>
        <c:delete val="0"/>
        <c:axPos val="l"/>
        <c:majorGridlines/>
        <c:title>
          <c:tx>
            <c:rich>
              <a:bodyPr/>
              <a:lstStyle/>
              <a:p>
                <a:pPr>
                  <a:defRPr/>
                </a:pPr>
                <a:r>
                  <a:rPr lang="en-US" baseline="0" dirty="0" smtClean="0"/>
                  <a:t>Contribution energy resources  </a:t>
                </a:r>
                <a:r>
                  <a:rPr lang="en-US" baseline="0" dirty="0"/>
                  <a:t>(%)</a:t>
                </a:r>
                <a:endParaRPr lang="en-US" dirty="0"/>
              </a:p>
            </c:rich>
          </c:tx>
          <c:layout/>
          <c:overlay val="0"/>
        </c:title>
        <c:numFmt formatCode="General" sourceLinked="1"/>
        <c:majorTickMark val="none"/>
        <c:minorTickMark val="none"/>
        <c:tickLblPos val="nextTo"/>
        <c:crossAx val="143046144"/>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2" name="Google Shape;132;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latin typeface="Arial"/>
              <a:ea typeface="Arial"/>
              <a:cs typeface="Arial"/>
              <a:sym typeface="Arial"/>
            </a:endParaRPr>
          </a:p>
        </p:txBody>
      </p:sp>
      <p:sp>
        <p:nvSpPr>
          <p:cNvPr id="133" name="Google Shape;133;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rgbClr val="888888"/>
              </a:buClr>
              <a:buSzPts val="2800"/>
              <a:buNone/>
              <a:defRPr>
                <a:solidFill>
                  <a:srgbClr val="888888"/>
                </a:solidFill>
              </a:defRPr>
            </a:lvl1pPr>
            <a:lvl2pPr lvl="1" algn="ctr">
              <a:lnSpc>
                <a:spcPct val="90000"/>
              </a:lnSpc>
              <a:spcBef>
                <a:spcPts val="500"/>
              </a:spcBef>
              <a:spcAft>
                <a:spcPts val="0"/>
              </a:spcAft>
              <a:buClr>
                <a:srgbClr val="888888"/>
              </a:buClr>
              <a:buSzPts val="2400"/>
              <a:buNone/>
              <a:defRPr>
                <a:solidFill>
                  <a:srgbClr val="888888"/>
                </a:solidFill>
              </a:defRPr>
            </a:lvl2pPr>
            <a:lvl3pPr lvl="2" algn="ctr">
              <a:lnSpc>
                <a:spcPct val="90000"/>
              </a:lnSpc>
              <a:spcBef>
                <a:spcPts val="500"/>
              </a:spcBef>
              <a:spcAft>
                <a:spcPts val="0"/>
              </a:spcAft>
              <a:buClr>
                <a:srgbClr val="888888"/>
              </a:buClr>
              <a:buSzPts val="2000"/>
              <a:buNone/>
              <a:defRPr>
                <a:solidFill>
                  <a:srgbClr val="888888"/>
                </a:solidFill>
              </a:defRPr>
            </a:lvl3pPr>
            <a:lvl4pPr lvl="3" algn="ctr">
              <a:lnSpc>
                <a:spcPct val="90000"/>
              </a:lnSpc>
              <a:spcBef>
                <a:spcPts val="500"/>
              </a:spcBef>
              <a:spcAft>
                <a:spcPts val="0"/>
              </a:spcAft>
              <a:buClr>
                <a:srgbClr val="888888"/>
              </a:buClr>
              <a:buSzPts val="1800"/>
              <a:buNone/>
              <a:defRPr>
                <a:solidFill>
                  <a:srgbClr val="888888"/>
                </a:solidFill>
              </a:defRPr>
            </a:lvl4pPr>
            <a:lvl5pPr lvl="4" algn="ctr">
              <a:lnSpc>
                <a:spcPct val="90000"/>
              </a:lnSpc>
              <a:spcBef>
                <a:spcPts val="500"/>
              </a:spcBef>
              <a:spcAft>
                <a:spcPts val="0"/>
              </a:spcAft>
              <a:buClr>
                <a:srgbClr val="888888"/>
              </a:buClr>
              <a:buSzPts val="1800"/>
              <a:buNone/>
              <a:defRPr>
                <a:solidFill>
                  <a:srgbClr val="888888"/>
                </a:solidFill>
              </a:defRPr>
            </a:lvl5pPr>
            <a:lvl6pPr lvl="5" algn="ctr">
              <a:lnSpc>
                <a:spcPct val="90000"/>
              </a:lnSpc>
              <a:spcBef>
                <a:spcPts val="500"/>
              </a:spcBef>
              <a:spcAft>
                <a:spcPts val="0"/>
              </a:spcAft>
              <a:buClr>
                <a:srgbClr val="888888"/>
              </a:buClr>
              <a:buSzPts val="1800"/>
              <a:buNone/>
              <a:defRPr>
                <a:solidFill>
                  <a:srgbClr val="888888"/>
                </a:solidFill>
              </a:defRPr>
            </a:lvl6pPr>
            <a:lvl7pPr lvl="6" algn="ctr">
              <a:lnSpc>
                <a:spcPct val="90000"/>
              </a:lnSpc>
              <a:spcBef>
                <a:spcPts val="500"/>
              </a:spcBef>
              <a:spcAft>
                <a:spcPts val="0"/>
              </a:spcAft>
              <a:buClr>
                <a:srgbClr val="888888"/>
              </a:buClr>
              <a:buSzPts val="1800"/>
              <a:buNone/>
              <a:defRPr>
                <a:solidFill>
                  <a:srgbClr val="888888"/>
                </a:solidFill>
              </a:defRPr>
            </a:lvl7pPr>
            <a:lvl8pPr lvl="7" algn="ctr">
              <a:lnSpc>
                <a:spcPct val="90000"/>
              </a:lnSpc>
              <a:spcBef>
                <a:spcPts val="500"/>
              </a:spcBef>
              <a:spcAft>
                <a:spcPts val="0"/>
              </a:spcAft>
              <a:buClr>
                <a:srgbClr val="888888"/>
              </a:buClr>
              <a:buSzPts val="1800"/>
              <a:buNone/>
              <a:defRPr>
                <a:solidFill>
                  <a:srgbClr val="888888"/>
                </a:solidFill>
              </a:defRPr>
            </a:lvl8pPr>
            <a:lvl9pPr lvl="8" algn="ctr">
              <a:lnSpc>
                <a:spcPct val="90000"/>
              </a:lnSpc>
              <a:spcBef>
                <a:spcPts val="500"/>
              </a:spcBef>
              <a:spcAft>
                <a:spcPts val="0"/>
              </a:spcAft>
              <a:buClr>
                <a:srgbClr val="888888"/>
              </a:buClr>
              <a:buSzPts val="1800"/>
              <a:buNone/>
              <a:defRPr>
                <a:solidFill>
                  <a:srgbClr val="888888"/>
                </a:solidFill>
              </a:defRPr>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표지">
  <p:cSld name="표지">
    <p:spTree>
      <p:nvGrpSpPr>
        <p:cNvPr id="31" name="Shape 31"/>
        <p:cNvGrpSpPr/>
        <p:nvPr/>
      </p:nvGrpSpPr>
      <p:grpSpPr>
        <a:xfrm>
          <a:off x="0" y="0"/>
          <a:ext cx="0" cy="0"/>
          <a:chOff x="0" y="0"/>
          <a:chExt cx="0" cy="0"/>
        </a:xfrm>
      </p:grpSpPr>
      <p:pic>
        <p:nvPicPr>
          <p:cNvPr id="32" name="Google Shape;32;p40"/>
          <p:cNvPicPr preferRelativeResize="0"/>
          <p:nvPr/>
        </p:nvPicPr>
        <p:blipFill rotWithShape="1">
          <a:blip r:embed="rId2">
            <a:alphaModFix/>
          </a:blip>
          <a:srcRect b="0" l="0" r="0" t="0"/>
          <a:stretch/>
        </p:blipFill>
        <p:spPr>
          <a:xfrm rot="-494469">
            <a:off x="6020906" y="1345035"/>
            <a:ext cx="7004124" cy="5805700"/>
          </a:xfrm>
          <a:prstGeom prst="rect">
            <a:avLst/>
          </a:prstGeom>
          <a:noFill/>
          <a:ln>
            <a:noFill/>
          </a:ln>
        </p:spPr>
      </p:pic>
      <p:sp>
        <p:nvSpPr>
          <p:cNvPr id="33" name="Google Shape;33;p40"/>
          <p:cNvSpPr/>
          <p:nvPr/>
        </p:nvSpPr>
        <p:spPr>
          <a:xfrm>
            <a:off x="5628319" y="1815966"/>
            <a:ext cx="4602079" cy="5042034"/>
          </a:xfrm>
          <a:custGeom>
            <a:rect b="b" l="l" r="r" t="t"/>
            <a:pathLst>
              <a:path extrusionOk="0" h="5410200" w="4602079">
                <a:moveTo>
                  <a:pt x="0" y="0"/>
                </a:moveTo>
                <a:lnTo>
                  <a:pt x="1241659" y="0"/>
                </a:lnTo>
                <a:lnTo>
                  <a:pt x="4602079" y="5410200"/>
                </a:lnTo>
                <a:lnTo>
                  <a:pt x="336042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4" name="Google Shape;34;p40"/>
          <p:cNvSpPr/>
          <p:nvPr/>
        </p:nvSpPr>
        <p:spPr>
          <a:xfrm>
            <a:off x="0" y="1371826"/>
            <a:ext cx="6067033" cy="5042033"/>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5" name="Google Shape;35;p40"/>
          <p:cNvSpPr/>
          <p:nvPr/>
        </p:nvSpPr>
        <p:spPr>
          <a:xfrm>
            <a:off x="0" y="592754"/>
            <a:ext cx="8815537" cy="5042034"/>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6" name="Google Shape;36;p40"/>
          <p:cNvSpPr/>
          <p:nvPr/>
        </p:nvSpPr>
        <p:spPr>
          <a:xfrm rot="10800000">
            <a:off x="404660" y="1024399"/>
            <a:ext cx="2415448" cy="2770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t/>
            </a:r>
            <a:endParaRPr b="1" i="0" sz="1200" u="none" cap="none" strike="noStrike">
              <a:solidFill>
                <a:schemeClr val="lt1"/>
              </a:solidFill>
              <a:latin typeface="Arial"/>
              <a:ea typeface="Arial"/>
              <a:cs typeface="Arial"/>
              <a:sym typeface="Arial"/>
            </a:endParaRPr>
          </a:p>
        </p:txBody>
      </p:sp>
      <p:pic>
        <p:nvPicPr>
          <p:cNvPr id="37" name="Google Shape;37;p40"/>
          <p:cNvPicPr preferRelativeResize="0"/>
          <p:nvPr/>
        </p:nvPicPr>
        <p:blipFill rotWithShape="1">
          <a:blip r:embed="rId3">
            <a:alphaModFix/>
          </a:blip>
          <a:srcRect b="12243" l="27344" r="0" t="0"/>
          <a:stretch/>
        </p:blipFill>
        <p:spPr>
          <a:xfrm>
            <a:off x="-1914980" y="829517"/>
            <a:ext cx="7561807" cy="6028483"/>
          </a:xfrm>
          <a:prstGeom prst="rect">
            <a:avLst/>
          </a:prstGeom>
          <a:noFill/>
          <a:ln>
            <a:noFill/>
          </a:ln>
        </p:spPr>
      </p:pic>
      <p:sp>
        <p:nvSpPr>
          <p:cNvPr id="38" name="Google Shape;38;p40"/>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9" name="Google Shape;39;p40"/>
          <p:cNvSpPr/>
          <p:nvPr/>
        </p:nvSpPr>
        <p:spPr>
          <a:xfrm>
            <a:off x="-4265411" y="-386447"/>
            <a:ext cx="6987820" cy="6023983"/>
          </a:xfrm>
          <a:prstGeom prst="triangle">
            <a:avLst>
              <a:gd fmla="val 50000" name="adj"/>
            </a:avLst>
          </a:prstGeom>
          <a:solidFill>
            <a:srgbClr val="152375">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0" name="Google Shape;40;p40"/>
          <p:cNvSpPr txBox="1"/>
          <p:nvPr>
            <p:ph type="ctrTitle"/>
          </p:nvPr>
        </p:nvSpPr>
        <p:spPr>
          <a:xfrm>
            <a:off x="459692" y="2735225"/>
            <a:ext cx="6197962" cy="14773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0"/>
          <p:cNvSpPr txBox="1"/>
          <p:nvPr>
            <p:ph idx="1" type="subTitle"/>
          </p:nvPr>
        </p:nvSpPr>
        <p:spPr>
          <a:xfrm>
            <a:off x="9128490" y="195861"/>
            <a:ext cx="3963517" cy="424732"/>
          </a:xfrm>
          <a:prstGeom prst="rect">
            <a:avLst/>
          </a:prstGeom>
          <a:noFill/>
          <a:ln>
            <a:noFill/>
          </a:ln>
        </p:spPr>
        <p:txBody>
          <a:bodyPr anchorCtr="0" anchor="t" bIns="45700" lIns="91425" spcFirstLastPara="1" rIns="91425" wrap="square" tIns="45700">
            <a:spAutoFit/>
          </a:bodyPr>
          <a:lstStyle>
            <a:lvl1pPr lvl="0" algn="l">
              <a:lnSpc>
                <a:spcPct val="90000"/>
              </a:lnSpc>
              <a:spcBef>
                <a:spcPts val="1000"/>
              </a:spcBef>
              <a:spcAft>
                <a:spcPts val="0"/>
              </a:spcAft>
              <a:buClr>
                <a:schemeClr val="lt1"/>
              </a:buClr>
              <a:buSzPts val="3000"/>
              <a:buNone/>
              <a:defRPr b="1" i="0" sz="3000" u="none" cap="none" strike="noStrik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bg">
  <p:cSld name="본문_bg">
    <p:spTree>
      <p:nvGrpSpPr>
        <p:cNvPr id="42" name="Shape 42"/>
        <p:cNvGrpSpPr/>
        <p:nvPr/>
      </p:nvGrpSpPr>
      <p:grpSpPr>
        <a:xfrm>
          <a:off x="0" y="0"/>
          <a:ext cx="0" cy="0"/>
          <a:chOff x="0" y="0"/>
          <a:chExt cx="0" cy="0"/>
        </a:xfrm>
      </p:grpSpPr>
      <p:pic>
        <p:nvPicPr>
          <p:cNvPr id="43" name="Google Shape;43;p41"/>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44" name="Google Shape;44;p41"/>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5" name="Google Shape;45;p41"/>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6" name="Google Shape;46;p41"/>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7" name="Google Shape;47;p41"/>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8" name="Google Shape;48;p41"/>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9" name="Google Shape;49;p41"/>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기본">
  <p:cSld name="본문_기본">
    <p:spTree>
      <p:nvGrpSpPr>
        <p:cNvPr id="50" name="Shape 50"/>
        <p:cNvGrpSpPr/>
        <p:nvPr/>
      </p:nvGrpSpPr>
      <p:grpSpPr>
        <a:xfrm>
          <a:off x="0" y="0"/>
          <a:ext cx="0" cy="0"/>
          <a:chOff x="0" y="0"/>
          <a:chExt cx="0" cy="0"/>
        </a:xfrm>
      </p:grpSpPr>
      <p:pic>
        <p:nvPicPr>
          <p:cNvPr id="51" name="Google Shape;51;p42"/>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52" name="Google Shape;52;p42"/>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3" name="Google Shape;53;p42"/>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4" name="Google Shape;54;p42"/>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5" name="Google Shape;55;p42"/>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6" name="Google Shape;56;p42"/>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7" name="Google Shape;57;p42"/>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2"/>
          <p:cNvSpPr txBox="1"/>
          <p:nvPr>
            <p:ph idx="1" type="body"/>
          </p:nvPr>
        </p:nvSpPr>
        <p:spPr>
          <a:xfrm>
            <a:off x="446482" y="1233348"/>
            <a:ext cx="9026291" cy="5351094"/>
          </a:xfrm>
          <a:prstGeom prst="rect">
            <a:avLst/>
          </a:prstGeom>
          <a:noFill/>
          <a:ln>
            <a:noFill/>
          </a:ln>
        </p:spPr>
        <p:txBody>
          <a:bodyPr anchorCtr="0" anchor="t" bIns="45700" lIns="91425" spcFirstLastPara="1" rIns="91425" wrap="square" tIns="45700">
            <a:normAutofit/>
          </a:bodyPr>
          <a:lstStyle>
            <a:lvl1pPr indent="-431800" lvl="0" marL="457200" algn="l">
              <a:lnSpc>
                <a:spcPct val="120000"/>
              </a:lnSpc>
              <a:spcBef>
                <a:spcPts val="1000"/>
              </a:spcBef>
              <a:spcAft>
                <a:spcPts val="0"/>
              </a:spcAft>
              <a:buClr>
                <a:srgbClr val="D5B8EA"/>
              </a:buClr>
              <a:buSzPts val="3200"/>
              <a:buFont typeface="Arial"/>
              <a:buChar char="•"/>
              <a:defRPr b="1" sz="3200">
                <a:latin typeface="Arial"/>
                <a:ea typeface="Arial"/>
                <a:cs typeface="Arial"/>
                <a:sym typeface="Arial"/>
              </a:defRPr>
            </a:lvl1pPr>
            <a:lvl2pPr indent="-419100" lvl="1" marL="9144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indent="-406400" lvl="2" marL="13716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목차">
  <p:cSld name="목차">
    <p:spTree>
      <p:nvGrpSpPr>
        <p:cNvPr id="59" name="Shape 59"/>
        <p:cNvGrpSpPr/>
        <p:nvPr/>
      </p:nvGrpSpPr>
      <p:grpSpPr>
        <a:xfrm>
          <a:off x="0" y="0"/>
          <a:ext cx="0" cy="0"/>
          <a:chOff x="0" y="0"/>
          <a:chExt cx="0" cy="0"/>
        </a:xfrm>
      </p:grpSpPr>
      <p:sp>
        <p:nvSpPr>
          <p:cNvPr id="60" name="Google Shape;60;p43"/>
          <p:cNvSpPr/>
          <p:nvPr/>
        </p:nvSpPr>
        <p:spPr>
          <a:xfrm>
            <a:off x="0" y="-58141"/>
            <a:ext cx="10053114" cy="6913497"/>
          </a:xfrm>
          <a:custGeom>
            <a:rect b="b" l="l" r="r" t="t"/>
            <a:pathLst>
              <a:path extrusionOk="0" h="6914139" w="9984402">
                <a:moveTo>
                  <a:pt x="0" y="45719"/>
                </a:moveTo>
                <a:lnTo>
                  <a:pt x="9984402" y="0"/>
                </a:lnTo>
                <a:lnTo>
                  <a:pt x="6569938" y="6914139"/>
                </a:lnTo>
                <a:lnTo>
                  <a:pt x="0" y="6910201"/>
                </a:lnTo>
                <a:lnTo>
                  <a:pt x="0" y="45719"/>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1" name="Google Shape;61;p43"/>
          <p:cNvSpPr/>
          <p:nvPr/>
        </p:nvSpPr>
        <p:spPr>
          <a:xfrm>
            <a:off x="768815" y="124361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2" name="Google Shape;62;p43"/>
          <p:cNvSpPr/>
          <p:nvPr/>
        </p:nvSpPr>
        <p:spPr>
          <a:xfrm>
            <a:off x="11495" y="84502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3" name="Google Shape;63;p43"/>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4" name="Google Shape;64;p43"/>
          <p:cNvPicPr preferRelativeResize="0"/>
          <p:nvPr/>
        </p:nvPicPr>
        <p:blipFill rotWithShape="1">
          <a:blip r:embed="rId2">
            <a:alphaModFix/>
          </a:blip>
          <a:srcRect b="12243" l="27344" r="0" t="0"/>
          <a:stretch/>
        </p:blipFill>
        <p:spPr>
          <a:xfrm rot="10800000">
            <a:off x="4641688" y="805103"/>
            <a:ext cx="7561807" cy="607466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절제목_간지" type="titleOnly">
  <p:cSld name="TITLE_ONLY">
    <p:spTree>
      <p:nvGrpSpPr>
        <p:cNvPr id="65" name="Shape 65"/>
        <p:cNvGrpSpPr/>
        <p:nvPr/>
      </p:nvGrpSpPr>
      <p:grpSpPr>
        <a:xfrm>
          <a:off x="0" y="0"/>
          <a:ext cx="0" cy="0"/>
          <a:chOff x="0" y="0"/>
          <a:chExt cx="0" cy="0"/>
        </a:xfrm>
      </p:grpSpPr>
      <p:sp>
        <p:nvSpPr>
          <p:cNvPr id="66" name="Google Shape;66;p44"/>
          <p:cNvSpPr/>
          <p:nvPr/>
        </p:nvSpPr>
        <p:spPr>
          <a:xfrm rot="10800000">
            <a:off x="7666723" y="132125"/>
            <a:ext cx="4394137" cy="3651766"/>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7" name="Google Shape;67;p44"/>
          <p:cNvSpPr/>
          <p:nvPr/>
        </p:nvSpPr>
        <p:spPr>
          <a:xfrm>
            <a:off x="556097" y="1613463"/>
            <a:ext cx="11079805" cy="4105072"/>
          </a:xfrm>
          <a:prstGeom prst="roundRect">
            <a:avLst>
              <a:gd fmla="val 16667" name="adj"/>
            </a:avLst>
          </a:prstGeom>
          <a:solidFill>
            <a:schemeClr val="lt1">
              <a:alpha val="49803"/>
            </a:schemeClr>
          </a:solidFill>
          <a:ln cap="flat" cmpd="sng" w="127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8" name="Google Shape;68;p44"/>
          <p:cNvPicPr preferRelativeResize="0"/>
          <p:nvPr/>
        </p:nvPicPr>
        <p:blipFill rotWithShape="1">
          <a:blip r:embed="rId2">
            <a:alphaModFix/>
          </a:blip>
          <a:srcRect b="12243" l="27344" r="0" t="0"/>
          <a:stretch/>
        </p:blipFill>
        <p:spPr>
          <a:xfrm rot="10800000">
            <a:off x="3575174" y="-645"/>
            <a:ext cx="8616826" cy="6858002"/>
          </a:xfrm>
          <a:prstGeom prst="rect">
            <a:avLst/>
          </a:prstGeom>
          <a:noFill/>
          <a:ln>
            <a:noFill/>
          </a:ln>
        </p:spPr>
      </p:pic>
      <p:pic>
        <p:nvPicPr>
          <p:cNvPr id="69" name="Google Shape;69;p44"/>
          <p:cNvPicPr preferRelativeResize="0"/>
          <p:nvPr/>
        </p:nvPicPr>
        <p:blipFill rotWithShape="1">
          <a:blip r:embed="rId3">
            <a:alphaModFix/>
          </a:blip>
          <a:srcRect b="0" l="0" r="0" t="0"/>
          <a:stretch/>
        </p:blipFill>
        <p:spPr>
          <a:xfrm rot="-494469">
            <a:off x="7071037" y="2495151"/>
            <a:ext cx="7004124" cy="5805700"/>
          </a:xfrm>
          <a:prstGeom prst="rect">
            <a:avLst/>
          </a:prstGeom>
          <a:noFill/>
          <a:ln>
            <a:noFill/>
          </a:ln>
        </p:spPr>
      </p:pic>
      <p:sp>
        <p:nvSpPr>
          <p:cNvPr id="70" name="Google Shape;70;p44"/>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다음시간안내">
  <p:cSld name="다음시간안내">
    <p:spTree>
      <p:nvGrpSpPr>
        <p:cNvPr id="71" name="Shape 71"/>
        <p:cNvGrpSpPr/>
        <p:nvPr/>
      </p:nvGrpSpPr>
      <p:grpSpPr>
        <a:xfrm>
          <a:off x="0" y="0"/>
          <a:ext cx="0" cy="0"/>
          <a:chOff x="0" y="0"/>
          <a:chExt cx="0" cy="0"/>
        </a:xfrm>
      </p:grpSpPr>
      <p:sp>
        <p:nvSpPr>
          <p:cNvPr id="72" name="Google Shape;72;p45"/>
          <p:cNvSpPr/>
          <p:nvPr/>
        </p:nvSpPr>
        <p:spPr>
          <a:xfrm>
            <a:off x="-1" y="-2945"/>
            <a:ext cx="8942227" cy="6879996"/>
          </a:xfrm>
          <a:custGeom>
            <a:rect b="b" l="l" r="r" t="t"/>
            <a:pathLst>
              <a:path extrusionOk="0" h="6844840" w="8896350">
                <a:moveTo>
                  <a:pt x="0" y="0"/>
                </a:moveTo>
                <a:lnTo>
                  <a:pt x="8896350" y="0"/>
                </a:lnTo>
                <a:lnTo>
                  <a:pt x="5486400" y="6835315"/>
                </a:lnTo>
                <a:lnTo>
                  <a:pt x="0" y="6844840"/>
                </a:lnTo>
                <a:lnTo>
                  <a:pt x="0" y="0"/>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73" name="Google Shape;73;p45"/>
          <p:cNvPicPr preferRelativeResize="0"/>
          <p:nvPr/>
        </p:nvPicPr>
        <p:blipFill rotWithShape="1">
          <a:blip r:embed="rId2">
            <a:alphaModFix/>
          </a:blip>
          <a:srcRect b="37766" l="0" r="0" t="0"/>
          <a:stretch/>
        </p:blipFill>
        <p:spPr>
          <a:xfrm>
            <a:off x="9524" y="-1849374"/>
            <a:ext cx="7004124" cy="3613135"/>
          </a:xfrm>
          <a:prstGeom prst="rect">
            <a:avLst/>
          </a:prstGeom>
          <a:noFill/>
          <a:ln>
            <a:noFill/>
          </a:ln>
        </p:spPr>
      </p:pic>
      <p:sp>
        <p:nvSpPr>
          <p:cNvPr id="74" name="Google Shape;74;p45"/>
          <p:cNvSpPr/>
          <p:nvPr/>
        </p:nvSpPr>
        <p:spPr>
          <a:xfrm>
            <a:off x="0" y="-13063"/>
            <a:ext cx="12192000" cy="1784842"/>
          </a:xfrm>
          <a:prstGeom prst="rect">
            <a:avLst/>
          </a:prstGeom>
          <a:solidFill>
            <a:srgbClr val="1F3864">
              <a:alpha val="4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grpSp>
        <p:nvGrpSpPr>
          <p:cNvPr id="75" name="Google Shape;75;p45"/>
          <p:cNvGrpSpPr/>
          <p:nvPr/>
        </p:nvGrpSpPr>
        <p:grpSpPr>
          <a:xfrm>
            <a:off x="857294" y="2370244"/>
            <a:ext cx="4756327" cy="2536467"/>
            <a:chOff x="857294" y="2370244"/>
            <a:chExt cx="4756327" cy="2536467"/>
          </a:xfrm>
        </p:grpSpPr>
        <p:cxnSp>
          <p:nvCxnSpPr>
            <p:cNvPr id="76" name="Google Shape;76;p45"/>
            <p:cNvCxnSpPr/>
            <p:nvPr/>
          </p:nvCxnSpPr>
          <p:spPr>
            <a:xfrm>
              <a:off x="857294" y="4906711"/>
              <a:ext cx="4756327" cy="0"/>
            </a:xfrm>
            <a:prstGeom prst="straightConnector1">
              <a:avLst/>
            </a:prstGeom>
            <a:noFill/>
            <a:ln cap="flat" cmpd="sng" w="9525">
              <a:solidFill>
                <a:srgbClr val="2F5496"/>
              </a:solidFill>
              <a:prstDash val="dash"/>
              <a:miter lim="800000"/>
              <a:headEnd len="sm" w="sm" type="none"/>
              <a:tailEnd len="sm" w="sm" type="none"/>
            </a:ln>
          </p:spPr>
        </p:cxnSp>
        <p:cxnSp>
          <p:nvCxnSpPr>
            <p:cNvPr id="77" name="Google Shape;77;p45"/>
            <p:cNvCxnSpPr/>
            <p:nvPr/>
          </p:nvCxnSpPr>
          <p:spPr>
            <a:xfrm>
              <a:off x="857294" y="2370244"/>
              <a:ext cx="4756327" cy="0"/>
            </a:xfrm>
            <a:prstGeom prst="straightConnector1">
              <a:avLst/>
            </a:prstGeom>
            <a:noFill/>
            <a:ln cap="flat" cmpd="sng" w="9525">
              <a:solidFill>
                <a:srgbClr val="2F5496"/>
              </a:solidFill>
              <a:prstDash val="dash"/>
              <a:miter lim="800000"/>
              <a:headEnd len="sm" w="sm" type="none"/>
              <a:tailEnd len="sm" w="sm" type="none"/>
            </a:ln>
          </p:spPr>
        </p:cxnSp>
      </p:grpSp>
      <p:sp>
        <p:nvSpPr>
          <p:cNvPr id="78" name="Google Shape;78;p45"/>
          <p:cNvSpPr txBox="1"/>
          <p:nvPr>
            <p:ph type="title"/>
          </p:nvPr>
        </p:nvSpPr>
        <p:spPr>
          <a:xfrm>
            <a:off x="857294" y="2439211"/>
            <a:ext cx="5186199" cy="2554545"/>
          </a:xfrm>
          <a:prstGeom prst="rect">
            <a:avLst/>
          </a:prstGeom>
          <a:noFill/>
          <a:ln>
            <a:noFill/>
          </a:ln>
        </p:spPr>
        <p:txBody>
          <a:bodyPr anchorCtr="0" anchor="ctr" bIns="45700" lIns="91425" spcFirstLastPara="1" rIns="91425" wrap="square" tIns="4570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5"/>
                                        </p:tgtEl>
                                        <p:attrNameLst>
                                          <p:attrName>style.visibility</p:attrName>
                                        </p:attrNameLst>
                                      </p:cBhvr>
                                      <p:to>
                                        <p:strVal val="visible"/>
                                      </p:to>
                                    </p:set>
                                    <p:animEffect filter="fade" transition="in">
                                      <p:cBhvr>
                                        <p:cTn dur="500"/>
                                        <p:tgtEl>
                                          <p:spTgt spid="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정리하기">
  <p:cSld name="정리하기">
    <p:spTree>
      <p:nvGrpSpPr>
        <p:cNvPr id="79" name="Shape 79"/>
        <p:cNvGrpSpPr/>
        <p:nvPr/>
      </p:nvGrpSpPr>
      <p:grpSpPr>
        <a:xfrm>
          <a:off x="0" y="0"/>
          <a:ext cx="0" cy="0"/>
          <a:chOff x="0" y="0"/>
          <a:chExt cx="0" cy="0"/>
        </a:xfrm>
      </p:grpSpPr>
      <p:pic>
        <p:nvPicPr>
          <p:cNvPr id="80" name="Google Shape;80;p46"/>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81" name="Google Shape;81;p46"/>
          <p:cNvSpPr/>
          <p:nvPr/>
        </p:nvSpPr>
        <p:spPr>
          <a:xfrm>
            <a:off x="13750" y="823551"/>
            <a:ext cx="12185048" cy="6027166"/>
          </a:xfrm>
          <a:prstGeom prst="rect">
            <a:avLst/>
          </a:prstGeom>
          <a:solidFill>
            <a:schemeClr val="lt1">
              <a:alpha val="4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82" name="Google Shape;82;p46"/>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83" name="Google Shape;83;p46"/>
          <p:cNvSpPr/>
          <p:nvPr/>
        </p:nvSpPr>
        <p:spPr>
          <a:xfrm>
            <a:off x="9247671" y="833398"/>
            <a:ext cx="6987820" cy="6023983"/>
          </a:xfrm>
          <a:prstGeom prst="triangle">
            <a:avLst>
              <a:gd fmla="val 50000" name="adj"/>
            </a:avLst>
          </a:prstGeom>
          <a:solidFill>
            <a:srgbClr val="2F5496">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84" name="Google Shape;84;p46"/>
          <p:cNvSpPr/>
          <p:nvPr/>
        </p:nvSpPr>
        <p:spPr>
          <a:xfrm>
            <a:off x="446482" y="413245"/>
            <a:ext cx="2417191" cy="907308"/>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85" name="Google Shape;85;p46"/>
          <p:cNvSpPr/>
          <p:nvPr/>
        </p:nvSpPr>
        <p:spPr>
          <a:xfrm>
            <a:off x="296353" y="272411"/>
            <a:ext cx="2417191" cy="907308"/>
          </a:xfrm>
          <a:prstGeom prst="round2DiagRect">
            <a:avLst>
              <a:gd fmla="val 34495" name="adj1"/>
              <a:gd fmla="val 0" name="adj2"/>
            </a:avLst>
          </a:pr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86" name="Google Shape;86;p46"/>
          <p:cNvSpPr/>
          <p:nvPr/>
        </p:nvSpPr>
        <p:spPr>
          <a:xfrm>
            <a:off x="68241" y="365404"/>
            <a:ext cx="2417191"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t/>
            </a:r>
            <a:endParaRPr b="1" i="0" sz="4000" u="none" cap="none" strike="noStrike">
              <a:solidFill>
                <a:schemeClr val="lt1"/>
              </a:solidFill>
              <a:latin typeface="Arial"/>
              <a:ea typeface="Arial"/>
              <a:cs typeface="Arial"/>
              <a:sym typeface="Arial"/>
            </a:endParaRPr>
          </a:p>
        </p:txBody>
      </p:sp>
      <p:pic>
        <p:nvPicPr>
          <p:cNvPr id="87" name="Google Shape;87;p46"/>
          <p:cNvPicPr preferRelativeResize="0"/>
          <p:nvPr/>
        </p:nvPicPr>
        <p:blipFill rotWithShape="1">
          <a:blip r:embed="rId3">
            <a:alphaModFix/>
          </a:blip>
          <a:srcRect b="0" l="0" r="0" t="0"/>
          <a:stretch/>
        </p:blipFill>
        <p:spPr>
          <a:xfrm rot="5400000">
            <a:off x="460700" y="434443"/>
            <a:ext cx="238271" cy="198287"/>
          </a:xfrm>
          <a:prstGeom prst="rect">
            <a:avLst/>
          </a:prstGeom>
          <a:noFill/>
          <a:ln>
            <a:noFill/>
          </a:ln>
        </p:spPr>
      </p:pic>
      <p:pic>
        <p:nvPicPr>
          <p:cNvPr id="88" name="Google Shape;88;p46"/>
          <p:cNvPicPr preferRelativeResize="0"/>
          <p:nvPr/>
        </p:nvPicPr>
        <p:blipFill rotWithShape="1">
          <a:blip r:embed="rId4">
            <a:alphaModFix/>
          </a:blip>
          <a:srcRect b="0" l="0" r="0" t="0"/>
          <a:stretch/>
        </p:blipFill>
        <p:spPr>
          <a:xfrm rot="817888">
            <a:off x="9061189" y="2125299"/>
            <a:ext cx="7004124" cy="5805700"/>
          </a:xfrm>
          <a:prstGeom prst="rect">
            <a:avLst/>
          </a:prstGeom>
          <a:noFill/>
          <a:ln>
            <a:noFill/>
          </a:ln>
        </p:spPr>
      </p:pic>
      <p:sp>
        <p:nvSpPr>
          <p:cNvPr id="89" name="Google Shape;89;p46"/>
          <p:cNvSpPr txBox="1"/>
          <p:nvPr>
            <p:ph idx="1" type="body"/>
          </p:nvPr>
        </p:nvSpPr>
        <p:spPr>
          <a:xfrm>
            <a:off x="446482" y="1513530"/>
            <a:ext cx="9026291" cy="4351338"/>
          </a:xfrm>
          <a:prstGeom prst="rect">
            <a:avLst/>
          </a:prstGeom>
          <a:noFill/>
          <a:ln>
            <a:noFill/>
          </a:ln>
        </p:spPr>
        <p:txBody>
          <a:bodyPr anchorCtr="0" anchor="t" bIns="45700" lIns="91425" spcFirstLastPara="1" rIns="91425" wrap="square" tIns="45700">
            <a:normAutofit/>
          </a:bodyPr>
          <a:lstStyle>
            <a:lvl1pPr indent="-360680" lvl="0" marL="45720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indent="-393700" lvl="1" marL="9144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indent="-393700" lvl="2" marL="1371600" algn="l">
              <a:lnSpc>
                <a:spcPct val="90000"/>
              </a:lnSpc>
              <a:spcBef>
                <a:spcPts val="500"/>
              </a:spcBef>
              <a:spcAft>
                <a:spcPts val="0"/>
              </a:spcAft>
              <a:buClr>
                <a:schemeClr val="dk1"/>
              </a:buClr>
              <a:buSzPts val="2600"/>
              <a:buChar char="•"/>
              <a:defRPr sz="26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2.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1E8">
            <a:alpha val="61960"/>
          </a:srgbClr>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chart" Target="../charts/char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5.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304800" y="152401"/>
            <a:ext cx="11582400" cy="9144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Renewable Energy and Distributed Generations </a:t>
            </a:r>
            <a:endParaRPr/>
          </a:p>
        </p:txBody>
      </p:sp>
      <p:sp>
        <p:nvSpPr>
          <p:cNvPr id="95" name="Google Shape;95;p1"/>
          <p:cNvSpPr txBox="1"/>
          <p:nvPr>
            <p:ph idx="1" type="subTitle"/>
          </p:nvPr>
        </p:nvSpPr>
        <p:spPr>
          <a:xfrm>
            <a:off x="101600" y="990600"/>
            <a:ext cx="11887200" cy="56388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90000"/>
              </a:lnSpc>
              <a:spcBef>
                <a:spcPts val="0"/>
              </a:spcBef>
              <a:spcAft>
                <a:spcPts val="0"/>
              </a:spcAft>
              <a:buClr>
                <a:schemeClr val="dk1"/>
              </a:buClr>
              <a:buSzPct val="100000"/>
              <a:buNone/>
            </a:pPr>
            <a:r>
              <a:rPr b="1" lang="en-US" sz="3600">
                <a:solidFill>
                  <a:schemeClr val="dk1"/>
                </a:solidFill>
                <a:latin typeface="Arial"/>
                <a:ea typeface="Arial"/>
                <a:cs typeface="Arial"/>
                <a:sym typeface="Arial"/>
              </a:rPr>
              <a:t>Lecture 3</a:t>
            </a:r>
            <a:endParaRPr/>
          </a:p>
          <a:p>
            <a:pPr indent="0" lvl="0" marL="0" rtl="0" algn="ctr">
              <a:lnSpc>
                <a:spcPct val="90000"/>
              </a:lnSpc>
              <a:spcBef>
                <a:spcPts val="1000"/>
              </a:spcBef>
              <a:spcAft>
                <a:spcPts val="0"/>
              </a:spcAft>
              <a:buClr>
                <a:schemeClr val="dk1"/>
              </a:buClr>
              <a:buSzPct val="100000"/>
              <a:buNone/>
            </a:pPr>
            <a:r>
              <a:rPr b="1" lang="en-US" sz="3600">
                <a:solidFill>
                  <a:schemeClr val="dk1"/>
                </a:solidFill>
                <a:latin typeface="Arial"/>
                <a:ea typeface="Arial"/>
                <a:cs typeface="Arial"/>
                <a:sym typeface="Arial"/>
              </a:rPr>
              <a:t>Introduction on Renewable Energy (RE)Technology </a:t>
            </a:r>
            <a:endParaRPr/>
          </a:p>
          <a:p>
            <a:pPr indent="0" lvl="0" marL="0" rtl="0" algn="ctr">
              <a:lnSpc>
                <a:spcPct val="90000"/>
              </a:lnSpc>
              <a:spcBef>
                <a:spcPts val="1000"/>
              </a:spcBef>
              <a:spcAft>
                <a:spcPts val="0"/>
              </a:spcAft>
              <a:buClr>
                <a:schemeClr val="dk1"/>
              </a:buClr>
              <a:buSzPct val="100000"/>
              <a:buNone/>
            </a:pPr>
            <a:r>
              <a:rPr b="1" lang="en-US" sz="3600">
                <a:solidFill>
                  <a:schemeClr val="dk1"/>
                </a:solidFill>
                <a:latin typeface="Arial"/>
                <a:ea typeface="Arial"/>
                <a:cs typeface="Arial"/>
                <a:sym typeface="Arial"/>
              </a:rPr>
              <a:t> Lecturer:</a:t>
            </a:r>
            <a:r>
              <a:rPr lang="en-US" sz="3600">
                <a:solidFill>
                  <a:schemeClr val="dk1"/>
                </a:solidFill>
                <a:latin typeface="Arial"/>
                <a:ea typeface="Arial"/>
                <a:cs typeface="Arial"/>
                <a:sym typeface="Arial"/>
              </a:rPr>
              <a:t> Teshome Goa (Assist. Prof.)</a:t>
            </a:r>
            <a:endParaRPr/>
          </a:p>
          <a:p>
            <a:pPr indent="0" lvl="0" marL="0" rtl="0" algn="l">
              <a:lnSpc>
                <a:spcPct val="90000"/>
              </a:lnSpc>
              <a:spcBef>
                <a:spcPts val="1000"/>
              </a:spcBef>
              <a:spcAft>
                <a:spcPts val="0"/>
              </a:spcAft>
              <a:buClr>
                <a:srgbClr val="888888"/>
              </a:buClr>
              <a:buSzPct val="100000"/>
              <a:buNone/>
            </a:pPr>
            <a:r>
              <a:t/>
            </a:r>
            <a:endParaRPr b="1" i="1" sz="6000">
              <a:solidFill>
                <a:schemeClr val="dk1"/>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b="1" i="1" lang="en-US" sz="6000">
                <a:solidFill>
                  <a:schemeClr val="dk1"/>
                </a:solidFill>
                <a:latin typeface="Arial"/>
                <a:ea typeface="Arial"/>
                <a:cs typeface="Arial"/>
                <a:sym typeface="Arial"/>
              </a:rPr>
              <a:t>Lecture learning outcomes</a:t>
            </a:r>
            <a:r>
              <a:rPr lang="en-US" sz="6000">
                <a:solidFill>
                  <a:schemeClr val="dk1"/>
                </a:solidFill>
                <a:latin typeface="Arial"/>
                <a:ea typeface="Arial"/>
                <a:cs typeface="Arial"/>
                <a:sym typeface="Arial"/>
              </a:rPr>
              <a:t>:</a:t>
            </a:r>
            <a:endParaRPr/>
          </a:p>
          <a:p>
            <a:pPr indent="0" lvl="0" marL="0" rtl="0" algn="l">
              <a:lnSpc>
                <a:spcPct val="170000"/>
              </a:lnSpc>
              <a:spcBef>
                <a:spcPts val="1000"/>
              </a:spcBef>
              <a:spcAft>
                <a:spcPts val="0"/>
              </a:spcAft>
              <a:buClr>
                <a:schemeClr val="dk1"/>
              </a:buClr>
              <a:buSzPct val="100000"/>
              <a:buNone/>
            </a:pPr>
            <a:r>
              <a:rPr lang="en-US" sz="4400">
                <a:solidFill>
                  <a:schemeClr val="dk1"/>
                </a:solidFill>
                <a:latin typeface="Arial"/>
                <a:ea typeface="Arial"/>
                <a:cs typeface="Arial"/>
                <a:sym typeface="Arial"/>
              </a:rPr>
              <a:t>At the end of this lecture, you will be able to:</a:t>
            </a:r>
            <a:endParaRPr/>
          </a:p>
          <a:p>
            <a:pPr indent="-571500" lvl="0" marL="571500" rtl="0" algn="l">
              <a:lnSpc>
                <a:spcPct val="170000"/>
              </a:lnSpc>
              <a:spcBef>
                <a:spcPts val="1000"/>
              </a:spcBef>
              <a:spcAft>
                <a:spcPts val="0"/>
              </a:spcAft>
              <a:buClr>
                <a:schemeClr val="dk1"/>
              </a:buClr>
              <a:buSzPct val="100000"/>
              <a:buAutoNum type="romanLcPeriod"/>
            </a:pPr>
            <a:r>
              <a:rPr lang="en-US" sz="4000">
                <a:solidFill>
                  <a:schemeClr val="dk1"/>
                </a:solidFill>
                <a:latin typeface="Arial"/>
                <a:ea typeface="Arial"/>
                <a:cs typeface="Arial"/>
                <a:sym typeface="Arial"/>
              </a:rPr>
              <a:t>Define the Renewable Energy Generation </a:t>
            </a:r>
            <a:endParaRPr/>
          </a:p>
          <a:p>
            <a:pPr indent="-571500" lvl="0" marL="571500" rtl="0" algn="l">
              <a:lnSpc>
                <a:spcPct val="170000"/>
              </a:lnSpc>
              <a:spcBef>
                <a:spcPts val="1000"/>
              </a:spcBef>
              <a:spcAft>
                <a:spcPts val="0"/>
              </a:spcAft>
              <a:buClr>
                <a:schemeClr val="dk1"/>
              </a:buClr>
              <a:buSzPct val="100000"/>
              <a:buAutoNum type="romanLcPeriod"/>
            </a:pPr>
            <a:r>
              <a:rPr lang="en-US" sz="4000">
                <a:solidFill>
                  <a:schemeClr val="dk1"/>
                </a:solidFill>
                <a:latin typeface="Arial"/>
                <a:ea typeface="Arial"/>
                <a:cs typeface="Arial"/>
                <a:sym typeface="Arial"/>
              </a:rPr>
              <a:t>Understand the global Trends in Renewable energy </a:t>
            </a:r>
            <a:endParaRPr/>
          </a:p>
          <a:p>
            <a:pPr indent="-571500" lvl="0" marL="571500" rtl="0" algn="l">
              <a:lnSpc>
                <a:spcPct val="170000"/>
              </a:lnSpc>
              <a:spcBef>
                <a:spcPts val="1000"/>
              </a:spcBef>
              <a:spcAft>
                <a:spcPts val="0"/>
              </a:spcAft>
              <a:buClr>
                <a:schemeClr val="dk1"/>
              </a:buClr>
              <a:buSzPct val="100000"/>
              <a:buAutoNum type="romanLcPeriod"/>
            </a:pPr>
            <a:r>
              <a:rPr lang="en-US" sz="4000">
                <a:solidFill>
                  <a:schemeClr val="dk1"/>
                </a:solidFill>
                <a:latin typeface="Arial"/>
                <a:ea typeface="Arial"/>
                <a:cs typeface="Arial"/>
                <a:sym typeface="Arial"/>
              </a:rPr>
              <a:t>Identify the Way Forwards for Energy Transitions </a:t>
            </a:r>
            <a:endParaRPr/>
          </a:p>
          <a:p>
            <a:pPr indent="-393700" lvl="0" marL="571500" rtl="0" algn="l">
              <a:lnSpc>
                <a:spcPct val="170000"/>
              </a:lnSpc>
              <a:spcBef>
                <a:spcPts val="1000"/>
              </a:spcBef>
              <a:spcAft>
                <a:spcPts val="0"/>
              </a:spcAft>
              <a:buClr>
                <a:srgbClr val="888888"/>
              </a:buClr>
              <a:buSzPct val="100000"/>
              <a:buNone/>
            </a:pPr>
            <a:r>
              <a:t/>
            </a:r>
            <a:endParaRPr sz="4000">
              <a:solidFill>
                <a:schemeClr val="dk1"/>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888888"/>
              </a:buClr>
              <a:buSzPct val="100000"/>
              <a:buNone/>
            </a:pPr>
            <a:r>
              <a:t/>
            </a:r>
            <a:endParaRPr sz="6000">
              <a:solidFill>
                <a:schemeClr val="dk1"/>
              </a:solidFill>
              <a:latin typeface="Times New Roman"/>
              <a:ea typeface="Times New Roman"/>
              <a:cs typeface="Times New Roman"/>
              <a:sym typeface="Times New Roman"/>
            </a:endParaRPr>
          </a:p>
        </p:txBody>
      </p:sp>
      <p:sp>
        <p:nvSpPr>
          <p:cNvPr id="96" name="Google Shape;96;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solidFill>
                  <a:schemeClr val="dk1"/>
                </a:solidFill>
                <a:latin typeface="Times New Roman"/>
                <a:ea typeface="Times New Roman"/>
                <a:cs typeface="Times New Roman"/>
                <a:sym typeface="Times New Roman"/>
              </a:rPr>
              <a:t>Presenter: Dr.Teshome Goa</a:t>
            </a:r>
            <a:endParaRPr b="1">
              <a:solidFill>
                <a:schemeClr val="dk1"/>
              </a:solidFill>
              <a:latin typeface="Times New Roman"/>
              <a:ea typeface="Times New Roman"/>
              <a:cs typeface="Times New Roman"/>
              <a:sym typeface="Times New Roman"/>
            </a:endParaRPr>
          </a:p>
        </p:txBody>
      </p:sp>
      <p:sp>
        <p:nvSpPr>
          <p:cNvPr id="97" name="Google Shape;97;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ph type="title"/>
          </p:nvPr>
        </p:nvSpPr>
        <p:spPr>
          <a:xfrm>
            <a:off x="0" y="274638"/>
            <a:ext cx="11582400" cy="7159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Outlines </a:t>
            </a:r>
            <a:endParaRPr b="1" sz="3000">
              <a:latin typeface="Arial"/>
              <a:ea typeface="Arial"/>
              <a:cs typeface="Arial"/>
              <a:sym typeface="Arial"/>
            </a:endParaRPr>
          </a:p>
        </p:txBody>
      </p:sp>
      <p:sp>
        <p:nvSpPr>
          <p:cNvPr id="103" name="Google Shape;103;p2"/>
          <p:cNvSpPr txBox="1"/>
          <p:nvPr>
            <p:ph idx="1" type="body"/>
          </p:nvPr>
        </p:nvSpPr>
        <p:spPr>
          <a:xfrm>
            <a:off x="101600" y="1143000"/>
            <a:ext cx="11785600" cy="556260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000"/>
              <a:buNone/>
            </a:pPr>
            <a:r>
              <a:rPr lang="en-US" sz="2000">
                <a:latin typeface="Arial"/>
                <a:ea typeface="Arial"/>
                <a:cs typeface="Arial"/>
                <a:sym typeface="Arial"/>
              </a:rPr>
              <a:t>1. Introduction  </a:t>
            </a:r>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1.1 Global energy Trends </a:t>
            </a:r>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1.2 Energy and Climate </a:t>
            </a:r>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1.3 Alternative energy solution </a:t>
            </a:r>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1.4 Way Forewords to net-zero carbon emission </a:t>
            </a:r>
            <a:endParaRPr sz="2000">
              <a:latin typeface="Arial"/>
              <a:ea typeface="Arial"/>
              <a:cs typeface="Arial"/>
              <a:sym typeface="Arial"/>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1.5 Higher institutions (HI) motivation towards RE Transitions </a:t>
            </a:r>
            <a:endParaRPr sz="2000">
              <a:latin typeface="Arial"/>
              <a:ea typeface="Arial"/>
              <a:cs typeface="Arial"/>
              <a:sym typeface="Arial"/>
            </a:endParaRPr>
          </a:p>
          <a:p>
            <a:pPr indent="0" lvl="0" marL="0" rtl="0" algn="l">
              <a:lnSpc>
                <a:spcPct val="150000"/>
              </a:lnSpc>
              <a:spcBef>
                <a:spcPts val="1000"/>
              </a:spcBef>
              <a:spcAft>
                <a:spcPts val="0"/>
              </a:spcAft>
              <a:buClr>
                <a:schemeClr val="dk1"/>
              </a:buClr>
              <a:buSzPts val="2000"/>
              <a:buNone/>
            </a:pPr>
            <a:r>
              <a:rPr lang="en-US" sz="2000">
                <a:latin typeface="Arial"/>
                <a:ea typeface="Arial"/>
                <a:cs typeface="Arial"/>
                <a:sym typeface="Arial"/>
              </a:rPr>
              <a:t>    Summary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104" name="Google Shape;104;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05" name="Google Shape;105;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0" y="76200"/>
            <a:ext cx="12293600" cy="6096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 Introduction: Renewable Energy &amp; Distributed Generations</a:t>
            </a:r>
            <a:endParaRPr/>
          </a:p>
        </p:txBody>
      </p:sp>
      <p:sp>
        <p:nvSpPr>
          <p:cNvPr id="111" name="Google Shape;111;p3"/>
          <p:cNvSpPr txBox="1"/>
          <p:nvPr>
            <p:ph idx="1" type="body"/>
          </p:nvPr>
        </p:nvSpPr>
        <p:spPr>
          <a:xfrm>
            <a:off x="13776" y="990600"/>
            <a:ext cx="12178224" cy="5867400"/>
          </a:xfrm>
          <a:prstGeom prst="rect">
            <a:avLst/>
          </a:prstGeom>
          <a:noFill/>
          <a:ln>
            <a:noFill/>
          </a:ln>
        </p:spPr>
        <p:txBody>
          <a:bodyPr anchorCtr="0" anchor="t" bIns="45700" lIns="91425" spcFirstLastPara="1" rIns="91425" wrap="square" tIns="45700">
            <a:normAutofit/>
          </a:bodyPr>
          <a:lstStyle/>
          <a:p>
            <a:pPr indent="-228600" lvl="0" marL="228600" rtl="0" algn="just">
              <a:lnSpc>
                <a:spcPct val="200000"/>
              </a:lnSpc>
              <a:spcBef>
                <a:spcPts val="0"/>
              </a:spcBef>
              <a:spcAft>
                <a:spcPts val="0"/>
              </a:spcAft>
              <a:buClr>
                <a:schemeClr val="dk1"/>
              </a:buClr>
              <a:buSzPts val="2000"/>
              <a:buChar char="•"/>
            </a:pPr>
            <a:r>
              <a:rPr lang="en-US" sz="2000">
                <a:latin typeface="Arial"/>
                <a:ea typeface="Arial"/>
                <a:cs typeface="Arial"/>
                <a:sym typeface="Arial"/>
              </a:rPr>
              <a:t>Energy is what makes you able to work. It’s the driving force for modern industrial applications </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Energy is one of the most crucial elements of the economic infrastructure. </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The two categories of energy sources based on the rate at which they can be replenished are:</a:t>
            </a:r>
            <a:endParaRPr sz="2000">
              <a:latin typeface="Arial"/>
              <a:ea typeface="Arial"/>
              <a:cs typeface="Arial"/>
              <a:sym typeface="Arial"/>
            </a:endParaRPr>
          </a:p>
          <a:p>
            <a:pPr indent="0" lvl="0" marL="0" rtl="0" algn="just">
              <a:lnSpc>
                <a:spcPct val="200000"/>
              </a:lnSpc>
              <a:spcBef>
                <a:spcPts val="1000"/>
              </a:spcBef>
              <a:spcAft>
                <a:spcPts val="0"/>
              </a:spcAft>
              <a:buClr>
                <a:schemeClr val="dk1"/>
              </a:buClr>
              <a:buSzPts val="2000"/>
              <a:buNone/>
            </a:pPr>
            <a:r>
              <a:rPr lang="en-US" sz="2000">
                <a:latin typeface="Arial"/>
                <a:ea typeface="Arial"/>
                <a:cs typeface="Arial"/>
                <a:sym typeface="Arial"/>
              </a:rPr>
              <a:t>i. Conventional energy resources (CER)</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CER uses fossil fuel for energy generation, which is matured type of generation with limited resources and non-renewable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
        <p:nvSpPr>
          <p:cNvPr id="112" name="Google Shape;112;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13" name="Google Shape;113;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0" y="76200"/>
            <a:ext cx="12192000" cy="7620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Introduction                                       Cont.…. </a:t>
            </a:r>
            <a:endParaRPr b="1" sz="3000">
              <a:latin typeface="Arial"/>
              <a:ea typeface="Arial"/>
              <a:cs typeface="Arial"/>
              <a:sym typeface="Arial"/>
            </a:endParaRPr>
          </a:p>
        </p:txBody>
      </p:sp>
      <p:sp>
        <p:nvSpPr>
          <p:cNvPr id="119" name="Google Shape;119;p4"/>
          <p:cNvSpPr txBox="1"/>
          <p:nvPr>
            <p:ph idx="1" type="body"/>
          </p:nvPr>
        </p:nvSpPr>
        <p:spPr>
          <a:xfrm>
            <a:off x="-101600" y="838200"/>
            <a:ext cx="12293600" cy="5954486"/>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000"/>
              <a:buNone/>
            </a:pPr>
            <a:r>
              <a:rPr lang="en-US" sz="2000">
                <a:latin typeface="Arial"/>
                <a:ea typeface="Arial"/>
                <a:cs typeface="Arial"/>
                <a:sym typeface="Arial"/>
              </a:rPr>
              <a:t>ii.  Renewable Energy Resources (RE):</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RE is derived from renewable energy resources, abundant availability and renewable </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Renewable energy is derived from </a:t>
            </a:r>
            <a:r>
              <a:rPr i="1" lang="en-US" sz="2000">
                <a:solidFill>
                  <a:srgbClr val="FF0000"/>
                </a:solidFill>
                <a:latin typeface="Arial"/>
                <a:ea typeface="Arial"/>
                <a:cs typeface="Arial"/>
                <a:sym typeface="Arial"/>
              </a:rPr>
              <a:t>unlimited, naturally </a:t>
            </a:r>
            <a:r>
              <a:rPr i="1" lang="en-US" sz="2000">
                <a:latin typeface="Arial"/>
                <a:ea typeface="Arial"/>
                <a:cs typeface="Arial"/>
                <a:sym typeface="Arial"/>
              </a:rPr>
              <a:t>regenerating resources like the sun, tides, water, biomass and wind</a:t>
            </a:r>
            <a:r>
              <a:rPr lang="en-US" sz="2000">
                <a:latin typeface="Arial"/>
                <a:ea typeface="Arial"/>
                <a:cs typeface="Arial"/>
                <a:sym typeface="Arial"/>
              </a:rPr>
              <a:t>. </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Distributed generation(DG): one of the RE generation, which is generating energy in small amount near to the demands</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DG is very important, especially for rural electrification and supplying customers who live in unfavorable demography </a:t>
            </a:r>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76200" lvl="0" marL="228600" rtl="0" algn="just">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120" name="Google Shape;120;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21" name="Google Shape;121;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203200" y="274638"/>
            <a:ext cx="11379200" cy="6397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Introduction                                       Cont.…. </a:t>
            </a:r>
            <a:endParaRPr/>
          </a:p>
        </p:txBody>
      </p:sp>
      <p:sp>
        <p:nvSpPr>
          <p:cNvPr id="127" name="Google Shape;127;p5"/>
          <p:cNvSpPr txBox="1"/>
          <p:nvPr>
            <p:ph idx="1" type="body"/>
          </p:nvPr>
        </p:nvSpPr>
        <p:spPr>
          <a:xfrm>
            <a:off x="101600" y="914400"/>
            <a:ext cx="11887200" cy="5715000"/>
          </a:xfrm>
          <a:prstGeom prst="rect">
            <a:avLst/>
          </a:prstGeom>
          <a:noFill/>
          <a:ln>
            <a:noFill/>
          </a:ln>
        </p:spPr>
        <p:txBody>
          <a:bodyPr anchorCtr="0" anchor="t" bIns="45700" lIns="91425" spcFirstLastPara="1" rIns="91425" wrap="square" tIns="45700">
            <a:normAutofit/>
          </a:bodyPr>
          <a:lstStyle/>
          <a:p>
            <a:pPr indent="-228600" lvl="0" marL="228600" rtl="0" algn="just">
              <a:lnSpc>
                <a:spcPct val="200000"/>
              </a:lnSpc>
              <a:spcBef>
                <a:spcPts val="0"/>
              </a:spcBef>
              <a:spcAft>
                <a:spcPts val="0"/>
              </a:spcAft>
              <a:buClr>
                <a:schemeClr val="dk1"/>
              </a:buClr>
              <a:buSzPts val="2000"/>
              <a:buChar char="•"/>
            </a:pPr>
            <a:r>
              <a:rPr lang="en-US" sz="2000">
                <a:latin typeface="Arial"/>
                <a:ea typeface="Arial"/>
                <a:cs typeface="Arial"/>
                <a:sym typeface="Arial"/>
              </a:rPr>
              <a:t>They often leave little to no carbon emission to the environment and are self-replenishing and natural.</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The production of electricity, heating and cooling of spaces and water, and transportation and others are done with renewable energy.</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In contrast, non-renewable energy is derived from limited resources like oil, natural gas, and coal.</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Which pollutes the environment and adversely affects our environment </a:t>
            </a:r>
            <a:endParaRPr sz="2000">
              <a:latin typeface="Arial"/>
              <a:ea typeface="Arial"/>
              <a:cs typeface="Arial"/>
              <a:sym typeface="Arial"/>
            </a:endParaRPr>
          </a:p>
          <a:p>
            <a:pPr indent="-50800" lvl="0" marL="228600" rtl="0" algn="l">
              <a:lnSpc>
                <a:spcPct val="90000"/>
              </a:lnSpc>
              <a:spcBef>
                <a:spcPts val="1000"/>
              </a:spcBef>
              <a:spcAft>
                <a:spcPts val="0"/>
              </a:spcAft>
              <a:buClr>
                <a:schemeClr val="dk1"/>
              </a:buClr>
              <a:buSzPts val="2800"/>
              <a:buNone/>
            </a:pPr>
            <a:r>
              <a:t/>
            </a:r>
            <a:endParaRPr/>
          </a:p>
        </p:txBody>
      </p:sp>
      <p:sp>
        <p:nvSpPr>
          <p:cNvPr id="128" name="Google Shape;128;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29" name="Google Shape;12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36" name="Google Shape;13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rgbClr val="FFFFFF"/>
                </a:solidFill>
                <a:latin typeface="Calibri"/>
                <a:ea typeface="Calibri"/>
                <a:cs typeface="Calibri"/>
                <a:sym typeface="Calibri"/>
              </a:rPr>
              <a:t>‹#›</a:t>
            </a:fld>
            <a:endParaRPr b="0" i="0" sz="1200" u="none" cap="none" strike="noStrike">
              <a:solidFill>
                <a:srgbClr val="FFFFFF"/>
              </a:solidFill>
              <a:latin typeface="Calibri"/>
              <a:ea typeface="Calibri"/>
              <a:cs typeface="Calibri"/>
              <a:sym typeface="Calibri"/>
            </a:endParaRPr>
          </a:p>
        </p:txBody>
      </p:sp>
      <p:sp>
        <p:nvSpPr>
          <p:cNvPr id="137" name="Google Shape;137;p6"/>
          <p:cNvSpPr txBox="1"/>
          <p:nvPr/>
        </p:nvSpPr>
        <p:spPr>
          <a:xfrm>
            <a:off x="129117" y="681038"/>
            <a:ext cx="12062883" cy="6100762"/>
          </a:xfrm>
          <a:prstGeom prst="rect">
            <a:avLst/>
          </a:prstGeom>
          <a:noFill/>
          <a:ln>
            <a:noFill/>
          </a:ln>
        </p:spPr>
        <p:txBody>
          <a:bodyPr anchorCtr="0" anchor="t" bIns="45700" lIns="91425" spcFirstLastPara="1" rIns="91425" wrap="square" tIns="45700">
            <a:noAutofit/>
          </a:bodyPr>
          <a:lstStyle/>
          <a:p>
            <a:pPr indent="-127000" lvl="0" marL="90488" marR="0" rtl="0" algn="just">
              <a:lnSpc>
                <a:spcPct val="200000"/>
              </a:lnSpc>
              <a:spcBef>
                <a:spcPts val="0"/>
              </a:spcBef>
              <a:spcAft>
                <a:spcPts val="0"/>
              </a:spcAft>
              <a:buClr>
                <a:schemeClr val="accent1"/>
              </a:buClr>
              <a:buSzPts val="2000"/>
              <a:buFont typeface="Noto Sans Symbols"/>
              <a:buChar char="❖"/>
            </a:pPr>
            <a:r>
              <a:rPr b="0" i="0" lang="en-US" sz="2000" u="none" cap="none" strike="noStrike">
                <a:solidFill>
                  <a:schemeClr val="dk1"/>
                </a:solidFill>
                <a:latin typeface="Arial"/>
                <a:ea typeface="Arial"/>
                <a:cs typeface="Arial"/>
                <a:sym typeface="Arial"/>
              </a:rPr>
              <a:t>By granting people access to inexpensive, safe, dependable, and clean energy, renewable power generation can assist nations in achieving their SDGs. </a:t>
            </a:r>
            <a:endParaRPr/>
          </a:p>
          <a:p>
            <a:pPr indent="-127000" lvl="0" marL="90488" marR="0" rtl="0" algn="just">
              <a:lnSpc>
                <a:spcPct val="200000"/>
              </a:lnSpc>
              <a:spcBef>
                <a:spcPts val="1400"/>
              </a:spcBef>
              <a:spcAft>
                <a:spcPts val="0"/>
              </a:spcAft>
              <a:buClr>
                <a:schemeClr val="accent1"/>
              </a:buClr>
              <a:buSzPts val="2000"/>
              <a:buFont typeface="Noto Sans Symbols"/>
              <a:buChar char="❖"/>
            </a:pPr>
            <a:r>
              <a:rPr b="0" i="0" lang="en-US" sz="2000" u="none" cap="none" strike="noStrike">
                <a:solidFill>
                  <a:srgbClr val="404040"/>
                </a:solidFill>
                <a:latin typeface="Arial"/>
                <a:ea typeface="Arial"/>
                <a:cs typeface="Arial"/>
                <a:sym typeface="Arial"/>
              </a:rPr>
              <a:t>Nowadays, the bulk of power producing capacity additions come from renewable energy sources. </a:t>
            </a:r>
            <a:endParaRPr/>
          </a:p>
          <a:p>
            <a:pPr indent="-127000" lvl="0" marL="90488" marR="0" rtl="0" algn="just">
              <a:lnSpc>
                <a:spcPct val="200000"/>
              </a:lnSpc>
              <a:spcBef>
                <a:spcPts val="1400"/>
              </a:spcBef>
              <a:spcAft>
                <a:spcPts val="0"/>
              </a:spcAft>
              <a:buClr>
                <a:schemeClr val="accent1"/>
              </a:buClr>
              <a:buSzPts val="2000"/>
              <a:buFont typeface="Noto Sans Symbols"/>
              <a:buChar char="❖"/>
            </a:pPr>
            <a:r>
              <a:rPr b="0" i="0" lang="en-US" sz="2000" u="none" cap="none" strike="noStrike">
                <a:solidFill>
                  <a:srgbClr val="7030A0"/>
                </a:solidFill>
                <a:latin typeface="Arial"/>
                <a:ea typeface="Arial"/>
                <a:cs typeface="Arial"/>
                <a:sym typeface="Arial"/>
              </a:rPr>
              <a:t>Tens of Gig watts of wind, hydropower and solar photovoltaic capacity </a:t>
            </a:r>
            <a:r>
              <a:rPr b="0" i="0" lang="en-US" sz="2000" u="none" cap="none" strike="noStrike">
                <a:solidFill>
                  <a:srgbClr val="404040"/>
                </a:solidFill>
                <a:latin typeface="Arial"/>
                <a:ea typeface="Arial"/>
                <a:cs typeface="Arial"/>
                <a:sym typeface="Arial"/>
              </a:rPr>
              <a:t>are installed worldwide every year in a renewable energy market that is worth more than a hundred </a:t>
            </a:r>
            <a:r>
              <a:rPr b="0" i="0" lang="en-US" sz="2000" u="none" cap="none" strike="noStrike">
                <a:solidFill>
                  <a:srgbClr val="7030A0"/>
                </a:solidFill>
                <a:latin typeface="Arial"/>
                <a:ea typeface="Arial"/>
                <a:cs typeface="Arial"/>
                <a:sym typeface="Arial"/>
              </a:rPr>
              <a:t>billion USD </a:t>
            </a:r>
            <a:r>
              <a:rPr b="0" i="0" lang="en-US" sz="2000" u="none" cap="none" strike="noStrike">
                <a:solidFill>
                  <a:srgbClr val="404040"/>
                </a:solidFill>
                <a:latin typeface="Arial"/>
                <a:ea typeface="Arial"/>
                <a:cs typeface="Arial"/>
                <a:sym typeface="Arial"/>
              </a:rPr>
              <a:t>annually. </a:t>
            </a:r>
            <a:endParaRPr/>
          </a:p>
          <a:p>
            <a:pPr indent="-127000" lvl="0" marL="90488" marR="0" rtl="0" algn="just">
              <a:lnSpc>
                <a:spcPct val="200000"/>
              </a:lnSpc>
              <a:spcBef>
                <a:spcPts val="1400"/>
              </a:spcBef>
              <a:spcAft>
                <a:spcPts val="0"/>
              </a:spcAft>
              <a:buClr>
                <a:schemeClr val="accent1"/>
              </a:buClr>
              <a:buSzPts val="2000"/>
              <a:buFont typeface="Noto Sans Symbols"/>
              <a:buChar char="❖"/>
            </a:pPr>
            <a:r>
              <a:rPr b="0" i="0" lang="en-US" sz="2000" u="none" cap="none" strike="noStrike">
                <a:solidFill>
                  <a:srgbClr val="404040"/>
                </a:solidFill>
                <a:latin typeface="Arial"/>
                <a:ea typeface="Arial"/>
                <a:cs typeface="Arial"/>
                <a:sym typeface="Arial"/>
              </a:rPr>
              <a:t>Other renewable power technology markets are also emerging.</a:t>
            </a:r>
            <a:endParaRPr b="0" i="0" sz="2000" u="none" cap="none" strike="noStrike">
              <a:solidFill>
                <a:srgbClr val="404040"/>
              </a:solidFill>
              <a:latin typeface="Arial"/>
              <a:ea typeface="Arial"/>
              <a:cs typeface="Arial"/>
              <a:sym typeface="Arial"/>
            </a:endParaRPr>
          </a:p>
        </p:txBody>
      </p:sp>
      <p:sp>
        <p:nvSpPr>
          <p:cNvPr id="138" name="Google Shape;138;p6"/>
          <p:cNvSpPr/>
          <p:nvPr/>
        </p:nvSpPr>
        <p:spPr>
          <a:xfrm>
            <a:off x="0" y="152401"/>
            <a:ext cx="1209040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000" u="none" cap="none" strike="noStrike">
                <a:solidFill>
                  <a:schemeClr val="dk1"/>
                </a:solidFill>
                <a:latin typeface="Arial"/>
                <a:ea typeface="Arial"/>
                <a:cs typeface="Arial"/>
                <a:sym typeface="Arial"/>
              </a:rPr>
              <a:t>Introduction                                                Cont.…. </a:t>
            </a:r>
            <a:endParaRPr sz="3000">
              <a:solidFill>
                <a:schemeClr val="dk1"/>
              </a:solidFill>
              <a:latin typeface="Malgun Gothic"/>
              <a:ea typeface="Malgun Gothic"/>
              <a:cs typeface="Malgun Gothic"/>
              <a:sym typeface="Malgun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37">
                                            <p:txEl>
                                              <p:pRg end="0" st="0"/>
                                            </p:txEl>
                                          </p:spTgt>
                                        </p:tgtEl>
                                        <p:attrNameLst>
                                          <p:attrName>style.visibility</p:attrName>
                                        </p:attrNameLst>
                                      </p:cBhvr>
                                      <p:to>
                                        <p:strVal val="visible"/>
                                      </p:to>
                                    </p:set>
                                    <p:animEffect filter="fade" transition="in">
                                      <p:cBhvr>
                                        <p:cTn dur="1000"/>
                                        <p:tgtEl>
                                          <p:spTgt spid="137">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137">
                                            <p:txEl>
                                              <p:pRg end="1" st="1"/>
                                            </p:txEl>
                                          </p:spTgt>
                                        </p:tgtEl>
                                        <p:attrNameLst>
                                          <p:attrName>style.visibility</p:attrName>
                                        </p:attrNameLst>
                                      </p:cBhvr>
                                      <p:to>
                                        <p:strVal val="visible"/>
                                      </p:to>
                                    </p:set>
                                    <p:animEffect filter="fade" transition="in">
                                      <p:cBhvr>
                                        <p:cTn dur="1000"/>
                                        <p:tgtEl>
                                          <p:spTgt spid="137">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137">
                                            <p:txEl>
                                              <p:pRg end="2" st="2"/>
                                            </p:txEl>
                                          </p:spTgt>
                                        </p:tgtEl>
                                        <p:attrNameLst>
                                          <p:attrName>style.visibility</p:attrName>
                                        </p:attrNameLst>
                                      </p:cBhvr>
                                      <p:to>
                                        <p:strVal val="visible"/>
                                      </p:to>
                                    </p:set>
                                    <p:animEffect filter="fade" transition="in">
                                      <p:cBhvr>
                                        <p:cTn dur="1000"/>
                                        <p:tgtEl>
                                          <p:spTgt spid="137">
                                            <p:txEl>
                                              <p:pRg end="2" st="2"/>
                                            </p:txEl>
                                          </p:spTgt>
                                        </p:tgtEl>
                                      </p:cBhvr>
                                    </p:animEffect>
                                  </p:childTnLst>
                                </p:cTn>
                              </p:par>
                              <p:par>
                                <p:cTn fill="hold" nodeType="withEffect" presetClass="entr" presetID="10" presetSubtype="0">
                                  <p:stCondLst>
                                    <p:cond delay="0"/>
                                  </p:stCondLst>
                                  <p:childTnLst>
                                    <p:set>
                                      <p:cBhvr>
                                        <p:cTn dur="1" fill="hold">
                                          <p:stCondLst>
                                            <p:cond delay="0"/>
                                          </p:stCondLst>
                                        </p:cTn>
                                        <p:tgtEl>
                                          <p:spTgt spid="137">
                                            <p:txEl>
                                              <p:pRg end="3" st="3"/>
                                            </p:txEl>
                                          </p:spTgt>
                                        </p:tgtEl>
                                        <p:attrNameLst>
                                          <p:attrName>style.visibility</p:attrName>
                                        </p:attrNameLst>
                                      </p:cBhvr>
                                      <p:to>
                                        <p:strVal val="visible"/>
                                      </p:to>
                                    </p:set>
                                    <p:animEffect filter="fade" transition="in">
                                      <p:cBhvr>
                                        <p:cTn dur="1000"/>
                                        <p:tgtEl>
                                          <p:spTgt spid="13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7">
                                            <p:txEl>
                                              <p:pRg end="0" st="0"/>
                                            </p:txEl>
                                          </p:spTgt>
                                        </p:tgtEl>
                                        <p:attrNameLst>
                                          <p:attrName>style.visibility</p:attrName>
                                        </p:attrNameLst>
                                      </p:cBhvr>
                                      <p:to>
                                        <p:strVal val="visible"/>
                                      </p:to>
                                    </p:set>
                                    <p:anim calcmode="lin" valueType="num">
                                      <p:cBhvr additive="base">
                                        <p:cTn dur="500"/>
                                        <p:tgtEl>
                                          <p:spTgt spid="13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7">
                                            <p:txEl>
                                              <p:pRg end="1" st="1"/>
                                            </p:txEl>
                                          </p:spTgt>
                                        </p:tgtEl>
                                        <p:attrNameLst>
                                          <p:attrName>style.visibility</p:attrName>
                                        </p:attrNameLst>
                                      </p:cBhvr>
                                      <p:to>
                                        <p:strVal val="visible"/>
                                      </p:to>
                                    </p:set>
                                    <p:anim calcmode="lin" valueType="num">
                                      <p:cBhvr additive="base">
                                        <p:cTn dur="500"/>
                                        <p:tgtEl>
                                          <p:spTgt spid="13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7">
                                            <p:txEl>
                                              <p:pRg end="2" st="2"/>
                                            </p:txEl>
                                          </p:spTgt>
                                        </p:tgtEl>
                                        <p:attrNameLst>
                                          <p:attrName>style.visibility</p:attrName>
                                        </p:attrNameLst>
                                      </p:cBhvr>
                                      <p:to>
                                        <p:strVal val="visible"/>
                                      </p:to>
                                    </p:set>
                                    <p:anim calcmode="lin" valueType="num">
                                      <p:cBhvr additive="base">
                                        <p:cTn dur="500"/>
                                        <p:tgtEl>
                                          <p:spTgt spid="13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7">
                                            <p:txEl>
                                              <p:pRg end="3" st="3"/>
                                            </p:txEl>
                                          </p:spTgt>
                                        </p:tgtEl>
                                        <p:attrNameLst>
                                          <p:attrName>style.visibility</p:attrName>
                                        </p:attrNameLst>
                                      </p:cBhvr>
                                      <p:to>
                                        <p:strVal val="visible"/>
                                      </p:to>
                                    </p:set>
                                    <p:anim calcmode="lin" valueType="num">
                                      <p:cBhvr additive="base">
                                        <p:cTn dur="500"/>
                                        <p:tgtEl>
                                          <p:spTgt spid="13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7"/>
          <p:cNvSpPr txBox="1"/>
          <p:nvPr>
            <p:ph type="title"/>
          </p:nvPr>
        </p:nvSpPr>
        <p:spPr>
          <a:xfrm>
            <a:off x="203200" y="76200"/>
            <a:ext cx="11379200"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 1 Global Energy Trends(GET)</a:t>
            </a:r>
            <a:endParaRPr b="1" sz="3000">
              <a:latin typeface="Arial"/>
              <a:ea typeface="Arial"/>
              <a:cs typeface="Arial"/>
              <a:sym typeface="Arial"/>
            </a:endParaRPr>
          </a:p>
        </p:txBody>
      </p:sp>
      <p:sp>
        <p:nvSpPr>
          <p:cNvPr id="144" name="Google Shape;144;p7"/>
          <p:cNvSpPr txBox="1"/>
          <p:nvPr>
            <p:ph idx="1" type="body"/>
          </p:nvPr>
        </p:nvSpPr>
        <p:spPr>
          <a:xfrm>
            <a:off x="0" y="641684"/>
            <a:ext cx="12192000" cy="62484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000"/>
              <a:buChar char="•"/>
            </a:pPr>
            <a:r>
              <a:rPr lang="en-US" sz="2000">
                <a:latin typeface="Arial"/>
                <a:ea typeface="Arial"/>
                <a:cs typeface="Arial"/>
                <a:sym typeface="Arial"/>
              </a:rPr>
              <a:t>The UN-2030 agenda, Goal-7 that targets to provide clean and affordable energy to all society is on GET Starting point [1].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Electricity generation is the driving point of modern civilization of humankinds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Thus, our modern industries, vehicles and other loads needs energy, means we need energy for sustainable development goal(SDGs).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Currently the power generation is the largest source of carbon dioxide (CO2) emissions in the world as observe in Figure 1[2].</a:t>
            </a:r>
            <a:endParaRPr/>
          </a:p>
          <a:p>
            <a:pPr indent="-228600" lvl="0" marL="228600" rtl="0" algn="just">
              <a:lnSpc>
                <a:spcPct val="150000"/>
              </a:lnSpc>
              <a:spcBef>
                <a:spcPts val="1000"/>
              </a:spcBef>
              <a:spcAft>
                <a:spcPts val="0"/>
              </a:spcAft>
              <a:buClr>
                <a:schemeClr val="dk1"/>
              </a:buClr>
              <a:buSzPts val="2000"/>
              <a:buChar char="•"/>
            </a:pPr>
            <a:r>
              <a:rPr i="1" lang="en-US" sz="2000">
                <a:latin typeface="Arial"/>
                <a:ea typeface="Arial"/>
                <a:cs typeface="Arial"/>
                <a:sym typeface="Arial"/>
              </a:rPr>
              <a:t>It’s observed that the generation sector is contributing 41.5GT CO</a:t>
            </a:r>
            <a:r>
              <a:rPr baseline="-25000" i="1" lang="en-US" sz="2000">
                <a:latin typeface="Arial"/>
                <a:ea typeface="Arial"/>
                <a:cs typeface="Arial"/>
                <a:sym typeface="Arial"/>
              </a:rPr>
              <a:t>2</a:t>
            </a:r>
            <a:r>
              <a:rPr i="1" lang="en-US" sz="2000">
                <a:latin typeface="Arial"/>
                <a:ea typeface="Arial"/>
                <a:cs typeface="Arial"/>
                <a:sym typeface="Arial"/>
              </a:rPr>
              <a:t> to the environment, in 2022, which needs to be addressed</a:t>
            </a:r>
            <a:endParaRPr/>
          </a:p>
        </p:txBody>
      </p:sp>
      <p:sp>
        <p:nvSpPr>
          <p:cNvPr id="145" name="Google Shape;145;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46" name="Google Shape;146;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153" name="Google Shape;153;p8"/>
          <p:cNvPicPr preferRelativeResize="0"/>
          <p:nvPr/>
        </p:nvPicPr>
        <p:blipFill rotWithShape="1">
          <a:blip r:embed="rId3">
            <a:alphaModFix/>
          </a:blip>
          <a:srcRect b="0" l="0" r="0" t="0"/>
          <a:stretch/>
        </p:blipFill>
        <p:spPr>
          <a:xfrm>
            <a:off x="377373" y="200056"/>
            <a:ext cx="10512927" cy="4924948"/>
          </a:xfrm>
          <a:prstGeom prst="rect">
            <a:avLst/>
          </a:prstGeom>
          <a:noFill/>
          <a:ln>
            <a:noFill/>
          </a:ln>
        </p:spPr>
      </p:pic>
      <p:sp>
        <p:nvSpPr>
          <p:cNvPr id="154" name="Google Shape;154;p8"/>
          <p:cNvSpPr/>
          <p:nvPr/>
        </p:nvSpPr>
        <p:spPr>
          <a:xfrm>
            <a:off x="2092902" y="5125004"/>
            <a:ext cx="733264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Figure1. The CO2 emissions in the world.  </a:t>
            </a:r>
            <a:r>
              <a:rPr i="1" lang="en-US" sz="2000">
                <a:solidFill>
                  <a:schemeClr val="dk1"/>
                </a:solidFill>
                <a:latin typeface="Arial"/>
                <a:ea typeface="Arial"/>
                <a:cs typeface="Arial"/>
                <a:sym typeface="Arial"/>
              </a:rPr>
              <a:t>Source: </a:t>
            </a:r>
            <a:r>
              <a:rPr i="1" lang="en-US" sz="2000">
                <a:solidFill>
                  <a:schemeClr val="dk1"/>
                </a:solidFill>
                <a:latin typeface="Times New Roman"/>
                <a:ea typeface="Times New Roman"/>
                <a:cs typeface="Times New Roman"/>
                <a:sym typeface="Times New Roman"/>
              </a:rPr>
              <a:t>REN21. 2023</a:t>
            </a:r>
            <a:endParaRPr i="1" sz="20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60" name="Google Shape;1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61" name="Google Shape;161;p9"/>
          <p:cNvSpPr/>
          <p:nvPr/>
        </p:nvSpPr>
        <p:spPr>
          <a:xfrm>
            <a:off x="3048000" y="310583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Malgun Gothic"/>
                <a:ea typeface="Malgun Gothic"/>
                <a:cs typeface="Malgun Gothic"/>
                <a:sym typeface="Malgun Gothic"/>
              </a:rPr>
            </a:br>
            <a:endParaRPr sz="1800">
              <a:solidFill>
                <a:schemeClr val="dk1"/>
              </a:solidFill>
              <a:latin typeface="Malgun Gothic"/>
              <a:ea typeface="Malgun Gothic"/>
              <a:cs typeface="Malgun Gothic"/>
              <a:sym typeface="Malgun Gothic"/>
            </a:endParaRPr>
          </a:p>
        </p:txBody>
      </p:sp>
      <p:pic>
        <p:nvPicPr>
          <p:cNvPr id="162" name="Google Shape;162;p9"/>
          <p:cNvPicPr preferRelativeResize="0"/>
          <p:nvPr/>
        </p:nvPicPr>
        <p:blipFill rotWithShape="1">
          <a:blip r:embed="rId3">
            <a:alphaModFix/>
          </a:blip>
          <a:srcRect b="0" l="0" r="0" t="0"/>
          <a:stretch/>
        </p:blipFill>
        <p:spPr>
          <a:xfrm>
            <a:off x="508000" y="441563"/>
            <a:ext cx="11248400" cy="3817938"/>
          </a:xfrm>
          <a:prstGeom prst="rect">
            <a:avLst/>
          </a:prstGeom>
          <a:noFill/>
          <a:ln>
            <a:noFill/>
          </a:ln>
        </p:spPr>
      </p:pic>
      <p:sp>
        <p:nvSpPr>
          <p:cNvPr id="163" name="Google Shape;163;p9"/>
          <p:cNvSpPr txBox="1"/>
          <p:nvPr/>
        </p:nvSpPr>
        <p:spPr>
          <a:xfrm>
            <a:off x="10672398" y="653534"/>
            <a:ext cx="9894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37.15BT</a:t>
            </a:r>
            <a:endParaRPr sz="1800">
              <a:solidFill>
                <a:schemeClr val="dk1"/>
              </a:solidFill>
              <a:latin typeface="Malgun Gothic"/>
              <a:ea typeface="Malgun Gothic"/>
              <a:cs typeface="Malgun Gothic"/>
              <a:sym typeface="Malgun Gothic"/>
            </a:endParaRPr>
          </a:p>
        </p:txBody>
      </p:sp>
      <p:sp>
        <p:nvSpPr>
          <p:cNvPr id="164" name="Google Shape;164;p9"/>
          <p:cNvSpPr txBox="1"/>
          <p:nvPr/>
        </p:nvSpPr>
        <p:spPr>
          <a:xfrm>
            <a:off x="9753601" y="1828618"/>
            <a:ext cx="862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25.5BT</a:t>
            </a:r>
            <a:endParaRPr sz="1800">
              <a:solidFill>
                <a:schemeClr val="dk1"/>
              </a:solidFill>
              <a:latin typeface="Malgun Gothic"/>
              <a:ea typeface="Malgun Gothic"/>
              <a:cs typeface="Malgun Gothic"/>
              <a:sym typeface="Malgun Gothic"/>
            </a:endParaRPr>
          </a:p>
        </p:txBody>
      </p:sp>
      <p:sp>
        <p:nvSpPr>
          <p:cNvPr id="165" name="Google Shape;165;p9"/>
          <p:cNvSpPr/>
          <p:nvPr/>
        </p:nvSpPr>
        <p:spPr>
          <a:xfrm>
            <a:off x="203200" y="4463534"/>
            <a:ext cx="1188719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Figure1. Carbon dioxide (CO₂) emissions from fossil fuels and industry.</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Land-use change is not included[3]. </a:t>
            </a:r>
            <a:r>
              <a:rPr i="1" lang="en-US" sz="2000">
                <a:solidFill>
                  <a:schemeClr val="dk1"/>
                </a:solidFill>
                <a:latin typeface="Times New Roman"/>
                <a:ea typeface="Times New Roman"/>
                <a:cs typeface="Times New Roman"/>
                <a:sym typeface="Times New Roman"/>
              </a:rPr>
              <a:t>Source: https://ourworldindata.org </a:t>
            </a:r>
            <a:endParaRPr i="1" sz="20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0"/>
          <p:cNvSpPr txBox="1"/>
          <p:nvPr>
            <p:ph type="title"/>
          </p:nvPr>
        </p:nvSpPr>
        <p:spPr>
          <a:xfrm>
            <a:off x="101600" y="274638"/>
            <a:ext cx="11480800" cy="4111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a:buNone/>
            </a:pPr>
            <a:r>
              <a:rPr b="1" lang="en-US" sz="3000">
                <a:latin typeface="Arial"/>
                <a:ea typeface="Arial"/>
                <a:cs typeface="Arial"/>
                <a:sym typeface="Arial"/>
              </a:rPr>
              <a:t>GET                                              Cont.….</a:t>
            </a:r>
            <a:endParaRPr b="1" sz="3000">
              <a:latin typeface="Arial"/>
              <a:ea typeface="Arial"/>
              <a:cs typeface="Arial"/>
              <a:sym typeface="Arial"/>
            </a:endParaRPr>
          </a:p>
        </p:txBody>
      </p:sp>
      <p:sp>
        <p:nvSpPr>
          <p:cNvPr id="171" name="Google Shape;171;p10"/>
          <p:cNvSpPr txBox="1"/>
          <p:nvPr>
            <p:ph idx="1" type="body"/>
          </p:nvPr>
        </p:nvSpPr>
        <p:spPr>
          <a:xfrm>
            <a:off x="0" y="668511"/>
            <a:ext cx="12192000" cy="6113289"/>
          </a:xfrm>
          <a:prstGeom prst="rect">
            <a:avLst/>
          </a:prstGeom>
          <a:noFill/>
          <a:ln>
            <a:noFill/>
          </a:ln>
        </p:spPr>
        <p:txBody>
          <a:bodyPr anchorCtr="0" anchor="t" bIns="45700" lIns="91425" spcFirstLastPara="1" rIns="91425" wrap="square" tIns="45700">
            <a:normAutofit/>
          </a:bodyPr>
          <a:lstStyle/>
          <a:p>
            <a:pPr indent="-228600" lvl="0" marL="228600" rtl="0" algn="just">
              <a:lnSpc>
                <a:spcPct val="200000"/>
              </a:lnSpc>
              <a:spcBef>
                <a:spcPts val="0"/>
              </a:spcBef>
              <a:spcAft>
                <a:spcPts val="0"/>
              </a:spcAft>
              <a:buClr>
                <a:schemeClr val="dk1"/>
              </a:buClr>
              <a:buSzPts val="2000"/>
              <a:buChar char="•"/>
            </a:pPr>
            <a:r>
              <a:rPr lang="en-US" sz="2000">
                <a:latin typeface="Arial"/>
                <a:ea typeface="Arial"/>
                <a:cs typeface="Arial"/>
                <a:sym typeface="Arial"/>
              </a:rPr>
              <a:t>In contrast, the transition to net zero emissions by 2050 G.C based on Paris agreement has contributed  the rapid growth in RE sectors[4]. </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Expansion of renewable energy sources such as solar , wind power , hydro and others are needed to come up with the carbon emission free environment by 2050. </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The global electricity generation review of 2023 based on data from 78 countries(contributes 93% of global energy demand&amp; top 10 CO</a:t>
            </a:r>
            <a:r>
              <a:rPr baseline="-25000" lang="en-US" sz="2000">
                <a:latin typeface="Arial"/>
                <a:ea typeface="Arial"/>
                <a:cs typeface="Arial"/>
                <a:sym typeface="Arial"/>
              </a:rPr>
              <a:t>2</a:t>
            </a:r>
            <a:r>
              <a:rPr lang="en-US" sz="2000">
                <a:latin typeface="Arial"/>
                <a:ea typeface="Arial"/>
                <a:cs typeface="Arial"/>
                <a:sym typeface="Arial"/>
              </a:rPr>
              <a:t> emitting that accounts 80% global CO</a:t>
            </a:r>
            <a:r>
              <a:rPr baseline="-25000" lang="en-US" sz="2000">
                <a:latin typeface="Arial"/>
                <a:ea typeface="Arial"/>
                <a:cs typeface="Arial"/>
                <a:sym typeface="Arial"/>
              </a:rPr>
              <a:t>2</a:t>
            </a:r>
            <a:r>
              <a:rPr lang="en-US" sz="2000">
                <a:latin typeface="Arial"/>
                <a:ea typeface="Arial"/>
                <a:cs typeface="Arial"/>
                <a:sym typeface="Arial"/>
              </a:rPr>
              <a:t> emission ) indicates there is significant improvement in renewable energy generation.</a:t>
            </a:r>
            <a:endParaRPr/>
          </a:p>
          <a:p>
            <a:pPr indent="0" lvl="0" marL="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
        <p:nvSpPr>
          <p:cNvPr id="172" name="Google Shape;17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73" name="Google Shape;17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1"/>
          <p:cNvSpPr txBox="1"/>
          <p:nvPr>
            <p:ph type="title"/>
          </p:nvPr>
        </p:nvSpPr>
        <p:spPr>
          <a:xfrm>
            <a:off x="609600" y="274638"/>
            <a:ext cx="10972800" cy="3349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GET                                              Cont.….</a:t>
            </a:r>
            <a:endParaRPr b="1" sz="3000"/>
          </a:p>
        </p:txBody>
      </p:sp>
      <p:sp>
        <p:nvSpPr>
          <p:cNvPr id="179" name="Google Shape;179;p11"/>
          <p:cNvSpPr txBox="1"/>
          <p:nvPr>
            <p:ph idx="1" type="body"/>
          </p:nvPr>
        </p:nvSpPr>
        <p:spPr>
          <a:xfrm>
            <a:off x="304800" y="631372"/>
            <a:ext cx="11887200" cy="60198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000"/>
              <a:buChar char="•"/>
            </a:pPr>
            <a:r>
              <a:rPr lang="en-US" sz="2000">
                <a:latin typeface="Arial"/>
                <a:ea typeface="Arial"/>
                <a:cs typeface="Arial"/>
                <a:sym typeface="Arial"/>
              </a:rPr>
              <a:t>The total energy generation of 2023 report indicates that there are 28,430 TWh of generation from different energy shares[5] as indicated in Fig.2</a:t>
            </a:r>
            <a:endParaRPr/>
          </a:p>
          <a:p>
            <a:pPr indent="0" lvl="0" marL="0" rtl="0" algn="just">
              <a:lnSpc>
                <a:spcPct val="90000"/>
              </a:lnSpc>
              <a:spcBef>
                <a:spcPts val="1000"/>
              </a:spcBef>
              <a:spcAft>
                <a:spcPts val="0"/>
              </a:spcAft>
              <a:buClr>
                <a:schemeClr val="dk1"/>
              </a:buClr>
              <a:buSzPts val="2000"/>
              <a:buNone/>
            </a:pPr>
            <a:r>
              <a:t/>
            </a:r>
            <a:endParaRPr sz="2000">
              <a:latin typeface="Arial"/>
              <a:ea typeface="Arial"/>
              <a:cs typeface="Arial"/>
              <a:sym typeface="Arial"/>
            </a:endParaRPr>
          </a:p>
        </p:txBody>
      </p:sp>
      <p:sp>
        <p:nvSpPr>
          <p:cNvPr id="180" name="Google Shape;18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81" name="Google Shape;181;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182" name="Google Shape;182;p11"/>
          <p:cNvGraphicFramePr/>
          <p:nvPr/>
        </p:nvGraphicFramePr>
        <p:xfrm>
          <a:off x="914400" y="1600200"/>
          <a:ext cx="9589674" cy="3632627"/>
        </p:xfrm>
        <a:graphic>
          <a:graphicData uri="http://schemas.openxmlformats.org/drawingml/2006/chart">
            <c:chart r:id="rId3"/>
          </a:graphicData>
        </a:graphic>
      </p:graphicFrame>
      <p:sp>
        <p:nvSpPr>
          <p:cNvPr id="183" name="Google Shape;183;p11"/>
          <p:cNvSpPr txBox="1"/>
          <p:nvPr/>
        </p:nvSpPr>
        <p:spPr>
          <a:xfrm>
            <a:off x="3149600" y="5742892"/>
            <a:ext cx="72896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Figure 2. Global Electricity Trends 2023. </a:t>
            </a:r>
            <a:r>
              <a:rPr i="1" lang="en-US" sz="1800">
                <a:solidFill>
                  <a:schemeClr val="dk1"/>
                </a:solidFill>
                <a:latin typeface="Malgun Gothic"/>
                <a:ea typeface="Malgun Gothic"/>
                <a:cs typeface="Malgun Gothic"/>
                <a:sym typeface="Malgun Gothic"/>
              </a:rPr>
              <a:t>Source: ember-climate.org  </a:t>
            </a:r>
            <a:endParaRPr i="1" sz="1800">
              <a:solidFill>
                <a:schemeClr val="dk1"/>
              </a:solidFill>
              <a:latin typeface="Malgun Gothic"/>
              <a:ea typeface="Malgun Gothic"/>
              <a:cs typeface="Malgun Gothic"/>
              <a:sym typeface="Malgun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2"/>
          <p:cNvSpPr txBox="1"/>
          <p:nvPr>
            <p:ph type="title"/>
          </p:nvPr>
        </p:nvSpPr>
        <p:spPr>
          <a:xfrm>
            <a:off x="203200" y="274638"/>
            <a:ext cx="11379200" cy="4111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a:buNone/>
            </a:pPr>
            <a:r>
              <a:rPr b="1" lang="en-US" sz="3000">
                <a:latin typeface="Arial"/>
                <a:ea typeface="Arial"/>
                <a:cs typeface="Arial"/>
                <a:sym typeface="Arial"/>
              </a:rPr>
              <a:t>GET                                              Cont.….</a:t>
            </a:r>
            <a:endParaRPr b="1" sz="3000"/>
          </a:p>
        </p:txBody>
      </p:sp>
      <p:sp>
        <p:nvSpPr>
          <p:cNvPr id="189" name="Google Shape;189;p12"/>
          <p:cNvSpPr txBox="1"/>
          <p:nvPr>
            <p:ph idx="1" type="body"/>
          </p:nvPr>
        </p:nvSpPr>
        <p:spPr>
          <a:xfrm>
            <a:off x="203200" y="914400"/>
            <a:ext cx="11887200" cy="5867400"/>
          </a:xfrm>
          <a:prstGeom prst="rect">
            <a:avLst/>
          </a:prstGeom>
          <a:noFill/>
          <a:ln>
            <a:noFill/>
          </a:ln>
        </p:spPr>
        <p:txBody>
          <a:bodyPr anchorCtr="0" anchor="t" bIns="45700" lIns="91425" spcFirstLastPara="1" rIns="91425" wrap="square" tIns="45700">
            <a:normAutofit/>
          </a:bodyPr>
          <a:lstStyle/>
          <a:p>
            <a:pPr indent="-228600" lvl="0" marL="228600" rtl="0" algn="just">
              <a:lnSpc>
                <a:spcPct val="200000"/>
              </a:lnSpc>
              <a:spcBef>
                <a:spcPts val="0"/>
              </a:spcBef>
              <a:spcAft>
                <a:spcPts val="0"/>
              </a:spcAft>
              <a:buClr>
                <a:schemeClr val="dk1"/>
              </a:buClr>
              <a:buSzPts val="2000"/>
              <a:buChar char="•"/>
            </a:pPr>
            <a:r>
              <a:rPr lang="en-US" sz="2000">
                <a:latin typeface="Arial"/>
                <a:ea typeface="Arial"/>
                <a:cs typeface="Arial"/>
                <a:sym typeface="Arial"/>
              </a:rPr>
              <a:t>As indicated in the global electricity trends, the  global electricity demand is 28,510 TWh.</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The developed countries are the one who consumes most. </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On average worldwide, the per capita demand was 3.6 MWh. </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This necessitates, working towards achieving the exponential growth demand as per the UN-Agenda 2030 and Paris Agreement for better SDGs. </a:t>
            </a:r>
            <a:endParaRPr/>
          </a:p>
        </p:txBody>
      </p:sp>
      <p:sp>
        <p:nvSpPr>
          <p:cNvPr id="190" name="Google Shape;190;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91" name="Google Shape;191;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3"/>
          <p:cNvSpPr txBox="1"/>
          <p:nvPr>
            <p:ph type="title"/>
          </p:nvPr>
        </p:nvSpPr>
        <p:spPr>
          <a:xfrm>
            <a:off x="202085" y="130176"/>
            <a:ext cx="11074400" cy="3349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1.2 Energy and climate (E&amp;C)</a:t>
            </a:r>
            <a:endParaRPr b="1" sz="3000">
              <a:latin typeface="Arial"/>
              <a:ea typeface="Arial"/>
              <a:cs typeface="Arial"/>
              <a:sym typeface="Arial"/>
            </a:endParaRPr>
          </a:p>
        </p:txBody>
      </p:sp>
      <p:sp>
        <p:nvSpPr>
          <p:cNvPr id="197" name="Google Shape;197;p13"/>
          <p:cNvSpPr txBox="1"/>
          <p:nvPr>
            <p:ph idx="1" type="body"/>
          </p:nvPr>
        </p:nvSpPr>
        <p:spPr>
          <a:xfrm>
            <a:off x="-101599" y="533401"/>
            <a:ext cx="12149221" cy="5737225"/>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000"/>
              <a:buChar char="•"/>
            </a:pPr>
            <a:r>
              <a:rPr lang="en-US" sz="2000">
                <a:latin typeface="Arial"/>
                <a:ea typeface="Arial"/>
                <a:cs typeface="Arial"/>
                <a:sym typeface="Arial"/>
              </a:rPr>
              <a:t>Limiting global warming to 1.5°C requires cutting carbon dioxide (CO</a:t>
            </a:r>
            <a:r>
              <a:rPr baseline="-25000" lang="en-US" sz="2000">
                <a:latin typeface="Arial"/>
                <a:ea typeface="Arial"/>
                <a:cs typeface="Arial"/>
                <a:sym typeface="Arial"/>
              </a:rPr>
              <a:t>2</a:t>
            </a:r>
            <a:r>
              <a:rPr lang="en-US" sz="2000">
                <a:latin typeface="Arial"/>
                <a:ea typeface="Arial"/>
                <a:cs typeface="Arial"/>
                <a:sym typeface="Arial"/>
              </a:rPr>
              <a:t>) emissions by around 40 Giga-tonnes (Gt) from 2022 levels and achieving net-zero emissions in the energy sector by 2050.</a:t>
            </a:r>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just">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ctr">
              <a:lnSpc>
                <a:spcPct val="150000"/>
              </a:lnSpc>
              <a:spcBef>
                <a:spcPts val="1000"/>
              </a:spcBef>
              <a:spcAft>
                <a:spcPts val="0"/>
              </a:spcAft>
              <a:buClr>
                <a:schemeClr val="dk1"/>
              </a:buClr>
              <a:buSzPts val="2000"/>
              <a:buNone/>
            </a:pPr>
            <a:r>
              <a:rPr i="1" lang="en-US" sz="2000">
                <a:latin typeface="Arial"/>
                <a:ea typeface="Arial"/>
                <a:cs typeface="Arial"/>
                <a:sym typeface="Arial"/>
              </a:rPr>
              <a:t>Source: sigmaearth.com</a:t>
            </a:r>
            <a:endParaRPr i="1" sz="2000">
              <a:latin typeface="Arial"/>
              <a:ea typeface="Arial"/>
              <a:cs typeface="Arial"/>
              <a:sym typeface="Arial"/>
            </a:endParaRPr>
          </a:p>
        </p:txBody>
      </p:sp>
      <p:sp>
        <p:nvSpPr>
          <p:cNvPr id="198" name="Google Shape;19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199" name="Google Shape;199;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descr="Global Carbon Emissions for 2023" id="200" name="Google Shape;200;p13"/>
          <p:cNvSpPr/>
          <p:nvPr/>
        </p:nvSpPr>
        <p:spPr>
          <a:xfrm>
            <a:off x="207433" y="-144463"/>
            <a:ext cx="4064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descr="Global Carbon Emissions for 2023" id="201" name="Google Shape;201;p13"/>
          <p:cNvSpPr/>
          <p:nvPr/>
        </p:nvSpPr>
        <p:spPr>
          <a:xfrm>
            <a:off x="410633" y="7938"/>
            <a:ext cx="4064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descr="Global Carbon Emissions for 2023" id="202" name="Google Shape;202;p13"/>
          <p:cNvSpPr/>
          <p:nvPr/>
        </p:nvSpPr>
        <p:spPr>
          <a:xfrm>
            <a:off x="613833" y="160338"/>
            <a:ext cx="4064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pic>
        <p:nvPicPr>
          <p:cNvPr id="203" name="Google Shape;203;p13"/>
          <p:cNvPicPr preferRelativeResize="0"/>
          <p:nvPr/>
        </p:nvPicPr>
        <p:blipFill rotWithShape="1">
          <a:blip r:embed="rId3">
            <a:alphaModFix/>
          </a:blip>
          <a:srcRect b="0" l="0" r="0" t="0"/>
          <a:stretch/>
        </p:blipFill>
        <p:spPr>
          <a:xfrm>
            <a:off x="288579" y="1539503"/>
            <a:ext cx="9241367" cy="39024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09" name="Google Shape;209;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pic>
        <p:nvPicPr>
          <p:cNvPr id="210" name="Google Shape;210;p14"/>
          <p:cNvPicPr preferRelativeResize="0"/>
          <p:nvPr/>
        </p:nvPicPr>
        <p:blipFill rotWithShape="1">
          <a:blip r:embed="rId3">
            <a:alphaModFix/>
          </a:blip>
          <a:srcRect b="0" l="0" r="0" t="0"/>
          <a:stretch/>
        </p:blipFill>
        <p:spPr>
          <a:xfrm>
            <a:off x="252907" y="353199"/>
            <a:ext cx="10859852" cy="4678715"/>
          </a:xfrm>
          <a:prstGeom prst="rect">
            <a:avLst/>
          </a:prstGeom>
          <a:noFill/>
          <a:ln>
            <a:noFill/>
          </a:ln>
        </p:spPr>
      </p:pic>
      <p:sp>
        <p:nvSpPr>
          <p:cNvPr id="211" name="Google Shape;211;p14"/>
          <p:cNvSpPr txBox="1"/>
          <p:nvPr/>
        </p:nvSpPr>
        <p:spPr>
          <a:xfrm>
            <a:off x="101600" y="76200"/>
            <a:ext cx="11887200"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000">
                <a:solidFill>
                  <a:schemeClr val="dk1"/>
                </a:solidFill>
                <a:latin typeface="Arial"/>
                <a:ea typeface="Arial"/>
                <a:cs typeface="Arial"/>
                <a:sym typeface="Arial"/>
              </a:rPr>
              <a:t>E&amp;C                                                  Cont.…</a:t>
            </a:r>
            <a:endParaRPr sz="3000">
              <a:solidFill>
                <a:schemeClr val="dk1"/>
              </a:solidFill>
              <a:latin typeface="Arial"/>
              <a:ea typeface="Arial"/>
              <a:cs typeface="Arial"/>
              <a:sym typeface="Arial"/>
            </a:endParaRPr>
          </a:p>
        </p:txBody>
      </p:sp>
      <p:sp>
        <p:nvSpPr>
          <p:cNvPr id="212" name="Google Shape;212;p14"/>
          <p:cNvSpPr/>
          <p:nvPr/>
        </p:nvSpPr>
        <p:spPr>
          <a:xfrm>
            <a:off x="669984" y="5410199"/>
            <a:ext cx="930528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Figure 3. Emissions Gap Report 2023[6]. </a:t>
            </a:r>
            <a:r>
              <a:rPr i="1" lang="en-US" sz="2000">
                <a:solidFill>
                  <a:schemeClr val="dk1"/>
                </a:solidFill>
                <a:latin typeface="Arial"/>
                <a:ea typeface="Arial"/>
                <a:cs typeface="Arial"/>
                <a:sym typeface="Arial"/>
              </a:rPr>
              <a:t>Source: www.unep.org</a:t>
            </a:r>
            <a:endParaRPr i="1" sz="20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18" name="Google Shape;218;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pic>
        <p:nvPicPr>
          <p:cNvPr id="219" name="Google Shape;219;p15"/>
          <p:cNvPicPr preferRelativeResize="0"/>
          <p:nvPr/>
        </p:nvPicPr>
        <p:blipFill rotWithShape="1">
          <a:blip r:embed="rId3">
            <a:alphaModFix/>
          </a:blip>
          <a:srcRect b="0" l="0" r="0" t="0"/>
          <a:stretch/>
        </p:blipFill>
        <p:spPr>
          <a:xfrm>
            <a:off x="406401" y="609600"/>
            <a:ext cx="11707100" cy="4475202"/>
          </a:xfrm>
          <a:prstGeom prst="rect">
            <a:avLst/>
          </a:prstGeom>
          <a:noFill/>
          <a:ln>
            <a:noFill/>
          </a:ln>
        </p:spPr>
      </p:pic>
      <p:sp>
        <p:nvSpPr>
          <p:cNvPr id="220" name="Google Shape;220;p15"/>
          <p:cNvSpPr txBox="1"/>
          <p:nvPr/>
        </p:nvSpPr>
        <p:spPr>
          <a:xfrm>
            <a:off x="406400" y="152400"/>
            <a:ext cx="11277600"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000">
                <a:solidFill>
                  <a:schemeClr val="dk1"/>
                </a:solidFill>
                <a:latin typeface="Arial"/>
                <a:ea typeface="Arial"/>
                <a:cs typeface="Arial"/>
                <a:sym typeface="Arial"/>
              </a:rPr>
              <a:t>E&amp;C                                                Cont.….</a:t>
            </a:r>
            <a:endParaRPr sz="3000">
              <a:solidFill>
                <a:schemeClr val="dk1"/>
              </a:solidFill>
              <a:latin typeface="Arial"/>
              <a:ea typeface="Arial"/>
              <a:cs typeface="Arial"/>
              <a:sym typeface="Arial"/>
            </a:endParaRPr>
          </a:p>
        </p:txBody>
      </p:sp>
      <p:sp>
        <p:nvSpPr>
          <p:cNvPr id="221" name="Google Shape;221;p15"/>
          <p:cNvSpPr txBox="1"/>
          <p:nvPr/>
        </p:nvSpPr>
        <p:spPr>
          <a:xfrm>
            <a:off x="1219200" y="5257800"/>
            <a:ext cx="807464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Figure 4. Climate impact on environment. </a:t>
            </a:r>
            <a:r>
              <a:rPr i="1" lang="en-US" sz="2000">
                <a:solidFill>
                  <a:schemeClr val="dk1"/>
                </a:solidFill>
                <a:latin typeface="Arial"/>
                <a:ea typeface="Arial"/>
                <a:cs typeface="Arial"/>
                <a:sym typeface="Arial"/>
              </a:rPr>
              <a:t>Source: europeansting.com</a:t>
            </a:r>
            <a:endParaRPr i="1" sz="20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6"/>
          <p:cNvSpPr txBox="1"/>
          <p:nvPr>
            <p:ph type="title"/>
          </p:nvPr>
        </p:nvSpPr>
        <p:spPr>
          <a:xfrm>
            <a:off x="203200" y="152400"/>
            <a:ext cx="11277600" cy="4873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1.3 Alternative energy solution(AES) </a:t>
            </a:r>
            <a:endParaRPr b="1" sz="3000">
              <a:latin typeface="Arial"/>
              <a:ea typeface="Arial"/>
              <a:cs typeface="Arial"/>
              <a:sym typeface="Arial"/>
            </a:endParaRPr>
          </a:p>
        </p:txBody>
      </p:sp>
      <p:sp>
        <p:nvSpPr>
          <p:cNvPr id="227" name="Google Shape;227;p16"/>
          <p:cNvSpPr txBox="1"/>
          <p:nvPr>
            <p:ph idx="1" type="body"/>
          </p:nvPr>
        </p:nvSpPr>
        <p:spPr>
          <a:xfrm>
            <a:off x="0" y="771331"/>
            <a:ext cx="12192000" cy="60198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000"/>
              <a:buChar char="•"/>
            </a:pPr>
            <a:r>
              <a:rPr lang="en-US" sz="2000">
                <a:latin typeface="Arial"/>
                <a:ea typeface="Arial"/>
                <a:cs typeface="Arial"/>
                <a:sym typeface="Arial"/>
              </a:rPr>
              <a:t>To avoid the worst impacts of climate change, emissions needs to be reduced by almost half by 2030 and reach net-zero by 2050.</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To mitigate the CO</a:t>
            </a:r>
            <a:r>
              <a:rPr baseline="-25000" lang="en-US" sz="2000">
                <a:latin typeface="Arial"/>
                <a:ea typeface="Arial"/>
                <a:cs typeface="Arial"/>
                <a:sym typeface="Arial"/>
              </a:rPr>
              <a:t>2 </a:t>
            </a:r>
            <a:r>
              <a:rPr lang="en-US" sz="2000">
                <a:latin typeface="Arial"/>
                <a:ea typeface="Arial"/>
                <a:cs typeface="Arial"/>
                <a:sym typeface="Arial"/>
              </a:rPr>
              <a:t>emission to our environment and hence to achieve the sustainable development goal, it’s advisable to use RE technologies</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Renewable energy sources are the </a:t>
            </a:r>
            <a:r>
              <a:rPr lang="en-US" sz="2000">
                <a:solidFill>
                  <a:srgbClr val="FF0000"/>
                </a:solidFill>
                <a:latin typeface="Arial"/>
                <a:ea typeface="Arial"/>
                <a:cs typeface="Arial"/>
                <a:sym typeface="Arial"/>
              </a:rPr>
              <a:t>least expensive </a:t>
            </a:r>
            <a:r>
              <a:rPr lang="en-US" sz="2000">
                <a:latin typeface="Arial"/>
                <a:ea typeface="Arial"/>
                <a:cs typeface="Arial"/>
                <a:sym typeface="Arial"/>
              </a:rPr>
              <a:t>options in boosting electricity access, reducing air pollution and cutting carbon dioxide emissions worldwide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It includes natural gas and renewable energy sources such as wind, solar, geothermal, and hydropower.  </a:t>
            </a:r>
            <a:endParaRPr sz="2000">
              <a:latin typeface="Arial"/>
              <a:ea typeface="Arial"/>
              <a:cs typeface="Arial"/>
              <a:sym typeface="Arial"/>
            </a:endParaRPr>
          </a:p>
        </p:txBody>
      </p:sp>
      <p:sp>
        <p:nvSpPr>
          <p:cNvPr id="228" name="Google Shape;228;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29" name="Google Shape;22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7"/>
          <p:cNvSpPr txBox="1"/>
          <p:nvPr>
            <p:ph type="title"/>
          </p:nvPr>
        </p:nvSpPr>
        <p:spPr>
          <a:xfrm>
            <a:off x="0" y="0"/>
            <a:ext cx="11480800" cy="4111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a:buNone/>
            </a:pPr>
            <a:r>
              <a:rPr b="1" lang="en-US" sz="3000">
                <a:latin typeface="Arial"/>
                <a:ea typeface="Arial"/>
                <a:cs typeface="Arial"/>
                <a:sym typeface="Arial"/>
              </a:rPr>
              <a:t>AES                                                               Cont.….</a:t>
            </a:r>
            <a:endParaRPr b="1" sz="3000">
              <a:latin typeface="Arial"/>
              <a:ea typeface="Arial"/>
              <a:cs typeface="Arial"/>
              <a:sym typeface="Arial"/>
            </a:endParaRPr>
          </a:p>
        </p:txBody>
      </p:sp>
      <p:sp>
        <p:nvSpPr>
          <p:cNvPr id="235" name="Google Shape;235;p17"/>
          <p:cNvSpPr txBox="1"/>
          <p:nvPr>
            <p:ph idx="1" type="body"/>
          </p:nvPr>
        </p:nvSpPr>
        <p:spPr>
          <a:xfrm>
            <a:off x="0" y="381000"/>
            <a:ext cx="12192000" cy="647700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000"/>
              <a:buNone/>
            </a:pPr>
            <a:r>
              <a:rPr b="1" lang="en-US" sz="2000">
                <a:latin typeface="Arial"/>
                <a:ea typeface="Arial"/>
                <a:cs typeface="Arial"/>
                <a:sym typeface="Arial"/>
              </a:rPr>
              <a:t>Five</a:t>
            </a:r>
            <a:r>
              <a:rPr lang="en-US" sz="2000">
                <a:latin typeface="Arial"/>
                <a:ea typeface="Arial"/>
                <a:cs typeface="Arial"/>
                <a:sym typeface="Arial"/>
              </a:rPr>
              <a:t> reasons why accelerating the transition to clean energy is needed;</a:t>
            </a:r>
            <a:endParaRPr sz="2000">
              <a:latin typeface="Arial"/>
              <a:ea typeface="Arial"/>
              <a:cs typeface="Arial"/>
              <a:sym typeface="Arial"/>
            </a:endParaRPr>
          </a:p>
          <a:p>
            <a:pPr indent="-514350" lvl="0" marL="514350" rtl="0" algn="just">
              <a:lnSpc>
                <a:spcPct val="150000"/>
              </a:lnSpc>
              <a:spcBef>
                <a:spcPts val="1000"/>
              </a:spcBef>
              <a:spcAft>
                <a:spcPts val="0"/>
              </a:spcAft>
              <a:buClr>
                <a:schemeClr val="dk1"/>
              </a:buClr>
              <a:buSzPts val="2000"/>
              <a:buAutoNum type="romanLcPeriod"/>
            </a:pPr>
            <a:r>
              <a:rPr lang="en-US" sz="2000">
                <a:latin typeface="Arial"/>
                <a:ea typeface="Arial"/>
                <a:cs typeface="Arial"/>
                <a:sym typeface="Arial"/>
              </a:rPr>
              <a:t>Renewable energy sources are available all over the world </a:t>
            </a:r>
            <a:endParaRPr/>
          </a:p>
          <a:p>
            <a:pPr indent="-228600" lvl="0" marL="228600" rtl="0" algn="just">
              <a:lnSpc>
                <a:spcPct val="150000"/>
              </a:lnSpc>
              <a:spcBef>
                <a:spcPts val="1000"/>
              </a:spcBef>
              <a:spcAft>
                <a:spcPts val="0"/>
              </a:spcAft>
              <a:buClr>
                <a:schemeClr val="dk1"/>
              </a:buClr>
              <a:buSzPts val="2000"/>
              <a:buFont typeface="Noto Sans Symbols"/>
              <a:buChar char="▪"/>
            </a:pPr>
            <a:r>
              <a:rPr lang="en-US" sz="2000">
                <a:latin typeface="Arial"/>
                <a:ea typeface="Arial"/>
                <a:cs typeface="Arial"/>
                <a:sym typeface="Arial"/>
              </a:rPr>
              <a:t>80% of the world population lives (&gt;6 B peoples) in countries that are net-importers of fossil fuels. </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Font typeface="Noto Sans Symbols"/>
              <a:buChar char="▪"/>
            </a:pPr>
            <a:r>
              <a:rPr lang="en-US" sz="2000">
                <a:latin typeface="Arial"/>
                <a:ea typeface="Arial"/>
                <a:cs typeface="Arial"/>
                <a:sym typeface="Arial"/>
              </a:rPr>
              <a:t>By contrast, renewables are available in all countries, offering a way out of import dependency and allowing them to enhance their economies through natural gifts[7] </a:t>
            </a:r>
            <a:endParaRPr/>
          </a:p>
          <a:p>
            <a:pPr indent="0" lvl="0" marL="0" rtl="0" algn="just">
              <a:lnSpc>
                <a:spcPct val="150000"/>
              </a:lnSpc>
              <a:spcBef>
                <a:spcPts val="1000"/>
              </a:spcBef>
              <a:spcAft>
                <a:spcPts val="0"/>
              </a:spcAft>
              <a:buClr>
                <a:schemeClr val="dk1"/>
              </a:buClr>
              <a:buSzPts val="2000"/>
              <a:buNone/>
            </a:pPr>
            <a:r>
              <a:rPr lang="en-US" sz="2000">
                <a:latin typeface="Arial"/>
                <a:ea typeface="Arial"/>
                <a:cs typeface="Arial"/>
                <a:sym typeface="Arial"/>
              </a:rPr>
              <a:t>ii. Reduced price/ cheaper : The cost of electricity from solar power fell by 85 percent between 2010 and 2020. </a:t>
            </a:r>
            <a:endParaRPr sz="2000">
              <a:latin typeface="Arial"/>
              <a:ea typeface="Arial"/>
              <a:cs typeface="Arial"/>
              <a:sym typeface="Arial"/>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Costs of onshore and offshore wind energy fell by 56 percent and 48 percent respectively.</a:t>
            </a:r>
            <a:endParaRPr/>
          </a:p>
        </p:txBody>
      </p:sp>
      <p:sp>
        <p:nvSpPr>
          <p:cNvPr id="236" name="Google Shape;23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37" name="Google Shape;23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8"/>
          <p:cNvSpPr txBox="1"/>
          <p:nvPr>
            <p:ph idx="1" type="body"/>
          </p:nvPr>
        </p:nvSpPr>
        <p:spPr>
          <a:xfrm>
            <a:off x="0" y="533400"/>
            <a:ext cx="12192000" cy="632460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000"/>
              <a:buNone/>
            </a:pPr>
            <a:r>
              <a:rPr lang="en-US" sz="2000">
                <a:latin typeface="Arial"/>
                <a:ea typeface="Arial"/>
                <a:cs typeface="Arial"/>
                <a:sym typeface="Arial"/>
              </a:rPr>
              <a:t>Iii</a:t>
            </a:r>
            <a:r>
              <a:rPr lang="en-US" sz="2400">
                <a:latin typeface="Arial"/>
                <a:ea typeface="Arial"/>
                <a:cs typeface="Arial"/>
                <a:sym typeface="Arial"/>
              </a:rPr>
              <a:t>. </a:t>
            </a:r>
            <a:r>
              <a:rPr lang="en-US" sz="2000">
                <a:latin typeface="Arial"/>
                <a:ea typeface="Arial"/>
                <a:cs typeface="Arial"/>
                <a:sym typeface="Arial"/>
              </a:rPr>
              <a:t>RE is very friendly for the society or healthier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According to WHO, around 99% of people in the world breathe air that exceeds air quality limits and more than 13 million deaths around the world each year are due to avoidable environmental causes, including air pollution[8].</a:t>
            </a:r>
            <a:endParaRPr/>
          </a:p>
          <a:p>
            <a:pPr indent="0" lvl="0" marL="0" rtl="0" algn="just">
              <a:lnSpc>
                <a:spcPct val="150000"/>
              </a:lnSpc>
              <a:spcBef>
                <a:spcPts val="1000"/>
              </a:spcBef>
              <a:spcAft>
                <a:spcPts val="0"/>
              </a:spcAft>
              <a:buClr>
                <a:schemeClr val="dk1"/>
              </a:buClr>
              <a:buSzPts val="2000"/>
              <a:buNone/>
            </a:pPr>
            <a:r>
              <a:rPr lang="en-US" sz="2000">
                <a:latin typeface="Arial"/>
                <a:ea typeface="Arial"/>
                <a:cs typeface="Arial"/>
                <a:sym typeface="Arial"/>
              </a:rPr>
              <a:t>iv. RE creates job opportunity</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Three times as many jobs are produced a single dollar invested in renewable energy as in the fossil fuel sector.</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By 2030, it's predicted that the production of fossil fuels would lose 5 million jobs, while the clean energy sector would add 14 million jobs, for a net increase of 9 million.</a:t>
            </a:r>
            <a:endParaRPr sz="2000">
              <a:latin typeface="Arial"/>
              <a:ea typeface="Arial"/>
              <a:cs typeface="Arial"/>
              <a:sym typeface="Arial"/>
            </a:endParaRPr>
          </a:p>
        </p:txBody>
      </p:sp>
      <p:sp>
        <p:nvSpPr>
          <p:cNvPr id="243" name="Google Shape;24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44" name="Google Shape;24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45" name="Google Shape;245;p18"/>
          <p:cNvSpPr txBox="1"/>
          <p:nvPr>
            <p:ph type="title"/>
          </p:nvPr>
        </p:nvSpPr>
        <p:spPr>
          <a:xfrm>
            <a:off x="304800" y="152400"/>
            <a:ext cx="11277600" cy="3349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a:buNone/>
            </a:pPr>
            <a:r>
              <a:rPr b="1" lang="en-US" sz="3000">
                <a:latin typeface="Arial"/>
                <a:ea typeface="Arial"/>
                <a:cs typeface="Arial"/>
                <a:sym typeface="Arial"/>
              </a:rPr>
              <a:t>AES                                                               Cont.….</a:t>
            </a:r>
            <a:endParaRPr b="1" sz="3000">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9"/>
          <p:cNvSpPr txBox="1"/>
          <p:nvPr>
            <p:ph type="title"/>
          </p:nvPr>
        </p:nvSpPr>
        <p:spPr>
          <a:xfrm>
            <a:off x="203200" y="76200"/>
            <a:ext cx="11379200" cy="4111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Arial"/>
              <a:buNone/>
            </a:pPr>
            <a:r>
              <a:rPr b="1" lang="en-US" sz="3000">
                <a:solidFill>
                  <a:srgbClr val="000000"/>
                </a:solidFill>
                <a:latin typeface="Arial"/>
                <a:ea typeface="Arial"/>
                <a:cs typeface="Arial"/>
                <a:sym typeface="Arial"/>
              </a:rPr>
              <a:t>AES                                                               Cont.….</a:t>
            </a:r>
            <a:endParaRPr/>
          </a:p>
        </p:txBody>
      </p:sp>
      <p:sp>
        <p:nvSpPr>
          <p:cNvPr id="251" name="Google Shape;251;p19"/>
          <p:cNvSpPr txBox="1"/>
          <p:nvPr>
            <p:ph idx="1" type="body"/>
          </p:nvPr>
        </p:nvSpPr>
        <p:spPr>
          <a:xfrm>
            <a:off x="0" y="457200"/>
            <a:ext cx="12192000" cy="638475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000"/>
              <a:buNone/>
            </a:pPr>
            <a:r>
              <a:rPr lang="en-US" sz="2000">
                <a:latin typeface="Arial"/>
                <a:ea typeface="Arial"/>
                <a:cs typeface="Arial"/>
                <a:sym typeface="Arial"/>
              </a:rPr>
              <a:t>Till now, 13.7 million people were employed both directly and indirectly by the worldwide RE sector [9].</a:t>
            </a:r>
            <a:endParaRPr sz="2000">
              <a:latin typeface="Arial"/>
              <a:ea typeface="Arial"/>
              <a:cs typeface="Arial"/>
              <a:sym typeface="Arial"/>
            </a:endParaRPr>
          </a:p>
          <a:p>
            <a:pPr indent="0" lvl="0" marL="0" rtl="0" algn="just">
              <a:lnSpc>
                <a:spcPct val="150000"/>
              </a:lnSpc>
              <a:spcBef>
                <a:spcPts val="1000"/>
              </a:spcBef>
              <a:spcAft>
                <a:spcPts val="0"/>
              </a:spcAft>
              <a:buClr>
                <a:schemeClr val="dk1"/>
              </a:buClr>
              <a:buSzPts val="2000"/>
              <a:buNone/>
            </a:pPr>
            <a:r>
              <a:rPr lang="en-US" sz="2000">
                <a:latin typeface="Arial"/>
                <a:ea typeface="Arial"/>
                <a:cs typeface="Arial"/>
                <a:sym typeface="Arial"/>
              </a:rPr>
              <a:t>V. Economic stability [10]</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In 2022, subsidies for fossil fuels were worth $7 trillion globally. Its negative effects on the environment and human health that were not factored in.</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This expense results from the restricted supply of fossil fuels throughout the majority of the nation.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However, in order to achieve net-zero emissions by 2050, over $4 trillion must be invested annually in renewable energy sources until 2030.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By 2030, the world may save up to $4.2 trillion only by reducing pollution and the effects of climate change.</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b="1"/>
          </a:p>
        </p:txBody>
      </p:sp>
      <p:sp>
        <p:nvSpPr>
          <p:cNvPr id="252" name="Google Shape;25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53" name="Google Shape;25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type="title"/>
          </p:nvPr>
        </p:nvSpPr>
        <p:spPr>
          <a:xfrm>
            <a:off x="203200" y="274638"/>
            <a:ext cx="11379200" cy="5635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AES                                                      Cont.….</a:t>
            </a:r>
            <a:endParaRPr sz="3000">
              <a:latin typeface="Arial"/>
              <a:ea typeface="Arial"/>
              <a:cs typeface="Arial"/>
              <a:sym typeface="Arial"/>
            </a:endParaRPr>
          </a:p>
        </p:txBody>
      </p:sp>
      <p:sp>
        <p:nvSpPr>
          <p:cNvPr id="259" name="Google Shape;259;p20"/>
          <p:cNvSpPr txBox="1"/>
          <p:nvPr>
            <p:ph idx="1" type="body"/>
          </p:nvPr>
        </p:nvSpPr>
        <p:spPr>
          <a:xfrm>
            <a:off x="101600" y="990600"/>
            <a:ext cx="12090400" cy="586740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000"/>
              <a:buNone/>
            </a:pPr>
            <a:r>
              <a:rPr b="1" lang="en-US" sz="2000">
                <a:latin typeface="Arial"/>
                <a:ea typeface="Arial"/>
                <a:cs typeface="Arial"/>
                <a:sym typeface="Arial"/>
              </a:rPr>
              <a:t>Globally, 77 countries 10 </a:t>
            </a:r>
            <a:r>
              <a:rPr lang="en-US" sz="2000">
                <a:latin typeface="Arial"/>
                <a:ea typeface="Arial"/>
                <a:cs typeface="Arial"/>
                <a:sym typeface="Arial"/>
              </a:rPr>
              <a:t>regions  and more than 100 cities announced their commitment to net-zero carbon emission by 2050 considering the following advantage: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Clean environment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Unlimited supply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Zero GHG emission</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Decentralization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 provides rural and island electrification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Employment opportunity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Societal impact </a:t>
            </a:r>
            <a:endParaRPr/>
          </a:p>
          <a:p>
            <a:pPr indent="-101600" lvl="0" marL="22860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sp>
        <p:nvSpPr>
          <p:cNvPr id="260" name="Google Shape;260;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61" name="Google Shape;261;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67" name="Google Shape;267;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268" name="Google Shape;268;p21"/>
          <p:cNvSpPr txBox="1"/>
          <p:nvPr/>
        </p:nvSpPr>
        <p:spPr>
          <a:xfrm>
            <a:off x="1874308" y="5058677"/>
            <a:ext cx="44807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4. Global RE installed capacity in 2022</a:t>
            </a:r>
            <a:endParaRPr/>
          </a:p>
        </p:txBody>
      </p:sp>
      <p:pic>
        <p:nvPicPr>
          <p:cNvPr id="269" name="Google Shape;269;p21"/>
          <p:cNvPicPr preferRelativeResize="0"/>
          <p:nvPr/>
        </p:nvPicPr>
        <p:blipFill rotWithShape="1">
          <a:blip r:embed="rId3">
            <a:alphaModFix/>
          </a:blip>
          <a:srcRect b="0" l="0" r="0" t="0"/>
          <a:stretch/>
        </p:blipFill>
        <p:spPr>
          <a:xfrm>
            <a:off x="2" y="533400"/>
            <a:ext cx="11537463" cy="4343400"/>
          </a:xfrm>
          <a:prstGeom prst="rect">
            <a:avLst/>
          </a:prstGeom>
          <a:noFill/>
          <a:ln>
            <a:noFill/>
          </a:ln>
        </p:spPr>
      </p:pic>
      <p:sp>
        <p:nvSpPr>
          <p:cNvPr id="270" name="Google Shape;270;p21"/>
          <p:cNvSpPr/>
          <p:nvPr/>
        </p:nvSpPr>
        <p:spPr>
          <a:xfrm>
            <a:off x="389614" y="5367130"/>
            <a:ext cx="662078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Arial"/>
                <a:ea typeface="Arial"/>
                <a:cs typeface="Arial"/>
                <a:sym typeface="Arial"/>
              </a:rPr>
              <a:t>Source :</a:t>
            </a:r>
            <a:r>
              <a:rPr lang="en-US" sz="2000">
                <a:solidFill>
                  <a:schemeClr val="dk1"/>
                </a:solidFill>
                <a:latin typeface="Arial"/>
                <a:ea typeface="Arial"/>
                <a:cs typeface="Arial"/>
                <a:sym typeface="Arial"/>
              </a:rPr>
              <a:t> International Renewable Energy Agency (2023)</a:t>
            </a:r>
            <a:endParaRPr/>
          </a:p>
        </p:txBody>
      </p:sp>
      <p:sp>
        <p:nvSpPr>
          <p:cNvPr id="271" name="Google Shape;271;p21"/>
          <p:cNvSpPr/>
          <p:nvPr/>
        </p:nvSpPr>
        <p:spPr>
          <a:xfrm>
            <a:off x="42779" y="-20598"/>
            <a:ext cx="11537461"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000">
                <a:solidFill>
                  <a:schemeClr val="dk1"/>
                </a:solidFill>
                <a:latin typeface="Arial"/>
                <a:ea typeface="Arial"/>
                <a:cs typeface="Arial"/>
                <a:sym typeface="Arial"/>
              </a:rPr>
              <a:t>AES                                                      Cont.….</a:t>
            </a:r>
            <a:endParaRPr sz="3000">
              <a:solidFill>
                <a:schemeClr val="dk1"/>
              </a:solidFill>
              <a:latin typeface="Malgun Gothic"/>
              <a:ea typeface="Malgun Gothic"/>
              <a:cs typeface="Malgun Gothic"/>
              <a:sym typeface="Malgun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2"/>
          <p:cNvSpPr txBox="1"/>
          <p:nvPr>
            <p:ph type="title"/>
          </p:nvPr>
        </p:nvSpPr>
        <p:spPr>
          <a:xfrm>
            <a:off x="406400" y="287338"/>
            <a:ext cx="11785600" cy="24606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sz="3200">
                <a:latin typeface="Times New Roman"/>
                <a:ea typeface="Times New Roman"/>
                <a:cs typeface="Times New Roman"/>
                <a:sym typeface="Times New Roman"/>
              </a:rPr>
              <a:t>Energy consumption will be doubled between 2015-2050</a:t>
            </a:r>
            <a:endParaRPr/>
          </a:p>
        </p:txBody>
      </p:sp>
      <p:sp>
        <p:nvSpPr>
          <p:cNvPr id="277" name="Google Shape;277;p22"/>
          <p:cNvSpPr txBox="1"/>
          <p:nvPr>
            <p:ph idx="1" type="body"/>
          </p:nvPr>
        </p:nvSpPr>
        <p:spPr>
          <a:xfrm>
            <a:off x="304800" y="762000"/>
            <a:ext cx="11818070" cy="60960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latin typeface="Arial"/>
                <a:ea typeface="Arial"/>
                <a:cs typeface="Arial"/>
                <a:sym typeface="Arial"/>
              </a:rPr>
              <a:t>Energy consumption will be doubled between 2020 to 2050 as presented in Fig. 5[11],</a:t>
            </a:r>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a:p>
            <a:pPr indent="0" lvl="0" marL="0" rtl="0" algn="just">
              <a:lnSpc>
                <a:spcPct val="90000"/>
              </a:lnSpc>
              <a:spcBef>
                <a:spcPts val="1000"/>
              </a:spcBef>
              <a:spcAft>
                <a:spcPts val="0"/>
              </a:spcAft>
              <a:buClr>
                <a:schemeClr val="dk1"/>
              </a:buClr>
              <a:buSzPts val="2000"/>
              <a:buNone/>
            </a:pPr>
            <a:r>
              <a:rPr lang="en-US" sz="2000">
                <a:latin typeface="Arial"/>
                <a:ea typeface="Arial"/>
                <a:cs typeface="Arial"/>
                <a:sym typeface="Arial"/>
              </a:rPr>
              <a:t>Fig.5 World primary energy supply by source in 2020 until 2050in EJ/yr.  Source: DNV</a:t>
            </a:r>
            <a:endParaRPr sz="2000">
              <a:latin typeface="Arial"/>
              <a:ea typeface="Arial"/>
              <a:cs typeface="Arial"/>
              <a:sym typeface="Arial"/>
            </a:endParaRPr>
          </a:p>
        </p:txBody>
      </p:sp>
      <p:sp>
        <p:nvSpPr>
          <p:cNvPr id="278" name="Google Shape;2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79" name="Google Shape;2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pic>
        <p:nvPicPr>
          <p:cNvPr id="280" name="Google Shape;280;p22"/>
          <p:cNvPicPr preferRelativeResize="0"/>
          <p:nvPr/>
        </p:nvPicPr>
        <p:blipFill rotWithShape="1">
          <a:blip r:embed="rId3">
            <a:alphaModFix/>
          </a:blip>
          <a:srcRect b="0" l="0" r="0" t="0"/>
          <a:stretch/>
        </p:blipFill>
        <p:spPr>
          <a:xfrm>
            <a:off x="508000" y="1441089"/>
            <a:ext cx="10566400" cy="3623137"/>
          </a:xfrm>
          <a:prstGeom prst="rect">
            <a:avLst/>
          </a:prstGeom>
          <a:noFill/>
          <a:ln>
            <a:noFill/>
          </a:ln>
        </p:spPr>
      </p:pic>
      <p:pic>
        <p:nvPicPr>
          <p:cNvPr id="281" name="Google Shape;281;p22"/>
          <p:cNvPicPr preferRelativeResize="0"/>
          <p:nvPr/>
        </p:nvPicPr>
        <p:blipFill rotWithShape="1">
          <a:blip r:embed="rId4">
            <a:alphaModFix/>
          </a:blip>
          <a:srcRect b="0" l="0" r="0" t="0"/>
          <a:stretch/>
        </p:blipFill>
        <p:spPr>
          <a:xfrm>
            <a:off x="9957956" y="3106062"/>
            <a:ext cx="1870273" cy="172988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3"/>
          <p:cNvSpPr txBox="1"/>
          <p:nvPr>
            <p:ph type="title"/>
          </p:nvPr>
        </p:nvSpPr>
        <p:spPr>
          <a:xfrm>
            <a:off x="0" y="0"/>
            <a:ext cx="11887200" cy="5334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1.4 Way Forewords to net-zero carbon emission </a:t>
            </a:r>
            <a:endParaRPr b="1" sz="3000">
              <a:latin typeface="Arial"/>
              <a:ea typeface="Arial"/>
              <a:cs typeface="Arial"/>
              <a:sym typeface="Arial"/>
            </a:endParaRPr>
          </a:p>
        </p:txBody>
      </p:sp>
      <p:sp>
        <p:nvSpPr>
          <p:cNvPr id="287" name="Google Shape;287;p23"/>
          <p:cNvSpPr txBox="1"/>
          <p:nvPr>
            <p:ph idx="1" type="body"/>
          </p:nvPr>
        </p:nvSpPr>
        <p:spPr>
          <a:xfrm>
            <a:off x="0" y="533400"/>
            <a:ext cx="12192000" cy="63246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000"/>
              <a:buNone/>
            </a:pPr>
            <a:r>
              <a:rPr lang="en-US" sz="2000">
                <a:latin typeface="Arial"/>
                <a:ea typeface="Arial"/>
                <a:cs typeface="Arial"/>
                <a:sym typeface="Arial"/>
              </a:rPr>
              <a:t>a. The governments and Policy makers has to actively participate in the transitions[11]</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In order to implement cohesive, </a:t>
            </a:r>
            <a:r>
              <a:rPr lang="en-US" sz="2000">
                <a:solidFill>
                  <a:srgbClr val="FF0000"/>
                </a:solidFill>
                <a:latin typeface="Arial"/>
                <a:ea typeface="Arial"/>
                <a:cs typeface="Arial"/>
                <a:sym typeface="Arial"/>
              </a:rPr>
              <a:t>transnational policies, </a:t>
            </a:r>
            <a:r>
              <a:rPr lang="en-US" sz="2000">
                <a:latin typeface="Arial"/>
                <a:ea typeface="Arial"/>
                <a:cs typeface="Arial"/>
                <a:sym typeface="Arial"/>
              </a:rPr>
              <a:t>governments need to work together in a productive and rewarding manner.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To scale up clean technology, national markets must be connected through international standard creation, coordination, and innovation acceleration.</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It will be more difficult and costly for many wealthy countries to reach net-zero emissions without international cooperation.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Many emerging nations are unsure about how to reach net zero without assistance from other nations.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Technical and financial support are needed to ensure the deployment of crucial</a:t>
            </a:r>
            <a:endParaRPr sz="2000">
              <a:latin typeface="Arial"/>
              <a:ea typeface="Arial"/>
              <a:cs typeface="Arial"/>
              <a:sym typeface="Arial"/>
            </a:endParaRPr>
          </a:p>
        </p:txBody>
      </p:sp>
      <p:sp>
        <p:nvSpPr>
          <p:cNvPr id="288" name="Google Shape;288;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89" name="Google Shape;289;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4"/>
          <p:cNvSpPr txBox="1"/>
          <p:nvPr>
            <p:ph type="title"/>
          </p:nvPr>
        </p:nvSpPr>
        <p:spPr>
          <a:xfrm>
            <a:off x="101600" y="0"/>
            <a:ext cx="11379200" cy="609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Way forewords                        Cont.….</a:t>
            </a:r>
            <a:endParaRPr b="1" sz="3000">
              <a:latin typeface="Arial"/>
              <a:ea typeface="Arial"/>
              <a:cs typeface="Arial"/>
              <a:sym typeface="Arial"/>
            </a:endParaRPr>
          </a:p>
        </p:txBody>
      </p:sp>
      <p:sp>
        <p:nvSpPr>
          <p:cNvPr id="295" name="Google Shape;295;p24"/>
          <p:cNvSpPr txBox="1"/>
          <p:nvPr>
            <p:ph idx="1" type="body"/>
          </p:nvPr>
        </p:nvSpPr>
        <p:spPr>
          <a:xfrm>
            <a:off x="0" y="405353"/>
            <a:ext cx="12192000" cy="6452647"/>
          </a:xfrm>
          <a:prstGeom prst="rect">
            <a:avLst/>
          </a:prstGeom>
          <a:noFill/>
          <a:ln>
            <a:noFill/>
          </a:ln>
        </p:spPr>
        <p:txBody>
          <a:bodyPr anchorCtr="0" anchor="t" bIns="45700" lIns="91425" spcFirstLastPara="1" rIns="91425" wrap="square" tIns="45700">
            <a:noAutofit/>
          </a:bodyPr>
          <a:lstStyle/>
          <a:p>
            <a:pPr indent="-228600" lvl="0" marL="228600" rtl="0" algn="just">
              <a:lnSpc>
                <a:spcPct val="200000"/>
              </a:lnSpc>
              <a:spcBef>
                <a:spcPts val="0"/>
              </a:spcBef>
              <a:spcAft>
                <a:spcPts val="0"/>
              </a:spcAft>
              <a:buClr>
                <a:schemeClr val="dk1"/>
              </a:buClr>
              <a:buSzPts val="2000"/>
              <a:buChar char="•"/>
            </a:pPr>
            <a:r>
              <a:rPr lang="en-US" sz="2000">
                <a:latin typeface="Arial"/>
                <a:ea typeface="Arial"/>
                <a:cs typeface="Arial"/>
                <a:sym typeface="Arial"/>
              </a:rPr>
              <a:t>The amount of RE capacity added globally reached 473 GW in 2023, an estimated 36% increase[12].</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Thirty-one countries promised to double the yearly pace of energy efficiency improvements by 2030.</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USA initiated more than 250 clean energy manufacturing projects, and EU introduced the first phase of the Carbon Border Adjustment Mechanism and the Net-Zero Industry Act in 2023. </a:t>
            </a:r>
            <a:endParaRPr sz="2000">
              <a:latin typeface="Arial"/>
              <a:ea typeface="Arial"/>
              <a:cs typeface="Arial"/>
              <a:sym typeface="Arial"/>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About 13.7 million jobs  in the renewables industry in 2022, an 8% growth in employment.</a:t>
            </a:r>
            <a:endParaRPr/>
          </a:p>
          <a:p>
            <a:pPr indent="-228600" lvl="0" marL="228600" rtl="0" algn="just">
              <a:lnSpc>
                <a:spcPct val="200000"/>
              </a:lnSpc>
              <a:spcBef>
                <a:spcPts val="1000"/>
              </a:spcBef>
              <a:spcAft>
                <a:spcPts val="0"/>
              </a:spcAft>
              <a:buClr>
                <a:schemeClr val="dk1"/>
              </a:buClr>
              <a:buSzPts val="2000"/>
              <a:buChar char="•"/>
            </a:pPr>
            <a:r>
              <a:rPr lang="en-US" sz="2000">
                <a:latin typeface="Arial"/>
                <a:ea typeface="Arial"/>
                <a:cs typeface="Arial"/>
                <a:sym typeface="Arial"/>
              </a:rPr>
              <a:t>Globally people without access to electricity decreased from756 million in 2022 to 745 million in 2023</a:t>
            </a:r>
            <a:endParaRPr/>
          </a:p>
        </p:txBody>
      </p:sp>
      <p:sp>
        <p:nvSpPr>
          <p:cNvPr id="296" name="Google Shape;29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297" name="Google Shape;29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5"/>
          <p:cNvSpPr txBox="1"/>
          <p:nvPr>
            <p:ph type="title"/>
          </p:nvPr>
        </p:nvSpPr>
        <p:spPr>
          <a:xfrm>
            <a:off x="203200" y="152400"/>
            <a:ext cx="11887200" cy="5334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Way forewords                                            Cont.….</a:t>
            </a:r>
            <a:endParaRPr sz="3000"/>
          </a:p>
        </p:txBody>
      </p:sp>
      <p:sp>
        <p:nvSpPr>
          <p:cNvPr id="303" name="Google Shape;303;p25"/>
          <p:cNvSpPr txBox="1"/>
          <p:nvPr>
            <p:ph idx="1" type="body"/>
          </p:nvPr>
        </p:nvSpPr>
        <p:spPr>
          <a:xfrm>
            <a:off x="0" y="533400"/>
            <a:ext cx="12192000" cy="6172200"/>
          </a:xfrm>
          <a:prstGeom prst="rect">
            <a:avLst/>
          </a:prstGeom>
          <a:noFill/>
          <a:ln>
            <a:noFill/>
          </a:ln>
        </p:spPr>
        <p:txBody>
          <a:bodyPr anchorCtr="0" anchor="t" bIns="45700" lIns="91425" spcFirstLastPara="1" rIns="91425" wrap="square" tIns="45700">
            <a:normAutofit/>
          </a:bodyPr>
          <a:lstStyle/>
          <a:p>
            <a:pPr indent="0" lvl="0" marL="0" rtl="0" algn="l">
              <a:lnSpc>
                <a:spcPct val="200000"/>
              </a:lnSpc>
              <a:spcBef>
                <a:spcPts val="0"/>
              </a:spcBef>
              <a:spcAft>
                <a:spcPts val="0"/>
              </a:spcAft>
              <a:buClr>
                <a:schemeClr val="dk1"/>
              </a:buClr>
              <a:buSzPts val="2000"/>
              <a:buNone/>
            </a:pPr>
            <a:r>
              <a:rPr lang="en-US" sz="2000">
                <a:latin typeface="Arial"/>
                <a:ea typeface="Arial"/>
                <a:cs typeface="Arial"/>
                <a:sym typeface="Arial"/>
              </a:rPr>
              <a:t>b. Private sectors should involve</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Financing the green energy transition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Decarbonizing the industries </a:t>
            </a:r>
            <a:endParaRPr/>
          </a:p>
          <a:p>
            <a:pPr indent="-228600" lvl="0" marL="228600" rtl="0" algn="l">
              <a:lnSpc>
                <a:spcPct val="150000"/>
              </a:lnSpc>
              <a:spcBef>
                <a:spcPts val="1000"/>
              </a:spcBef>
              <a:spcAft>
                <a:spcPts val="0"/>
              </a:spcAft>
              <a:buClr>
                <a:schemeClr val="dk1"/>
              </a:buClr>
              <a:buSzPts val="2000"/>
              <a:buChar char="•"/>
            </a:pPr>
            <a:r>
              <a:rPr lang="en-US" sz="2000">
                <a:latin typeface="Arial"/>
                <a:ea typeface="Arial"/>
                <a:cs typeface="Arial"/>
                <a:sym typeface="Arial"/>
              </a:rPr>
              <a:t>Digitizing industries </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000"/>
              <a:buNone/>
            </a:pPr>
            <a:r>
              <a:rPr lang="en-US" sz="2000">
                <a:latin typeface="Arial"/>
                <a:ea typeface="Arial"/>
                <a:cs typeface="Arial"/>
                <a:sym typeface="Arial"/>
              </a:rPr>
              <a:t>c. Higher institutes should highly involve on working towards the SDGs:</a:t>
            </a:r>
            <a:endParaRPr/>
          </a:p>
          <a:p>
            <a:pPr indent="-228600" lvl="0" marL="228600" rtl="0" algn="l">
              <a:lnSpc>
                <a:spcPct val="90000"/>
              </a:lnSpc>
              <a:spcBef>
                <a:spcPts val="1000"/>
              </a:spcBef>
              <a:spcAft>
                <a:spcPts val="0"/>
              </a:spcAft>
              <a:buClr>
                <a:schemeClr val="dk1"/>
              </a:buClr>
              <a:buSzPts val="2000"/>
              <a:buChar char="•"/>
            </a:pPr>
            <a:r>
              <a:rPr lang="en-US" sz="2000">
                <a:latin typeface="Arial"/>
                <a:ea typeface="Arial"/>
                <a:cs typeface="Arial"/>
                <a:sym typeface="Arial"/>
              </a:rPr>
              <a:t>Through researches </a:t>
            </a:r>
            <a:endParaRPr/>
          </a:p>
          <a:p>
            <a:pPr indent="-228600" lvl="0" marL="228600" rtl="0" algn="l">
              <a:lnSpc>
                <a:spcPct val="90000"/>
              </a:lnSpc>
              <a:spcBef>
                <a:spcPts val="1000"/>
              </a:spcBef>
              <a:spcAft>
                <a:spcPts val="0"/>
              </a:spcAft>
              <a:buClr>
                <a:schemeClr val="dk1"/>
              </a:buClr>
              <a:buSzPts val="2000"/>
              <a:buChar char="•"/>
            </a:pPr>
            <a:r>
              <a:rPr lang="en-US" sz="2000">
                <a:latin typeface="Arial"/>
                <a:ea typeface="Arial"/>
                <a:cs typeface="Arial"/>
                <a:sym typeface="Arial"/>
              </a:rPr>
              <a:t>Innovation </a:t>
            </a:r>
            <a:endParaRPr/>
          </a:p>
          <a:p>
            <a:pPr indent="-228600" lvl="0" marL="228600" rtl="0" algn="l">
              <a:lnSpc>
                <a:spcPct val="90000"/>
              </a:lnSpc>
              <a:spcBef>
                <a:spcPts val="1000"/>
              </a:spcBef>
              <a:spcAft>
                <a:spcPts val="0"/>
              </a:spcAft>
              <a:buClr>
                <a:schemeClr val="dk1"/>
              </a:buClr>
              <a:buSzPts val="2000"/>
              <a:buChar char="•"/>
            </a:pPr>
            <a:r>
              <a:rPr lang="en-US" sz="2000">
                <a:latin typeface="Arial"/>
                <a:ea typeface="Arial"/>
                <a:cs typeface="Arial"/>
                <a:sym typeface="Arial"/>
              </a:rPr>
              <a:t>Policy creation </a:t>
            </a:r>
            <a:endParaRPr/>
          </a:p>
          <a:p>
            <a:pPr indent="-228600" lvl="0" marL="228600" rtl="0" algn="l">
              <a:lnSpc>
                <a:spcPct val="90000"/>
              </a:lnSpc>
              <a:spcBef>
                <a:spcPts val="1000"/>
              </a:spcBef>
              <a:spcAft>
                <a:spcPts val="0"/>
              </a:spcAft>
              <a:buClr>
                <a:schemeClr val="dk1"/>
              </a:buClr>
              <a:buSzPts val="2000"/>
              <a:buChar char="•"/>
            </a:pPr>
            <a:r>
              <a:rPr lang="en-US" sz="2000">
                <a:latin typeface="Arial"/>
                <a:ea typeface="Arial"/>
                <a:cs typeface="Arial"/>
                <a:sym typeface="Arial"/>
              </a:rPr>
              <a:t>Doing feasibility analysis, constructing power plants and consultant of energy generation </a:t>
            </a:r>
            <a:endParaRPr/>
          </a:p>
          <a:p>
            <a:pPr indent="-228600" lvl="0" marL="228600" rtl="0" algn="l">
              <a:lnSpc>
                <a:spcPct val="90000"/>
              </a:lnSpc>
              <a:spcBef>
                <a:spcPts val="1000"/>
              </a:spcBef>
              <a:spcAft>
                <a:spcPts val="0"/>
              </a:spcAft>
              <a:buClr>
                <a:schemeClr val="dk1"/>
              </a:buClr>
              <a:buSzPts val="2000"/>
              <a:buChar char="•"/>
            </a:pPr>
            <a:r>
              <a:rPr lang="en-US" sz="2000">
                <a:latin typeface="Arial"/>
                <a:ea typeface="Arial"/>
                <a:cs typeface="Arial"/>
                <a:sym typeface="Arial"/>
              </a:rPr>
              <a:t>The higher institution (HI) or researchers should do motivation </a:t>
            </a:r>
            <a:endParaRPr/>
          </a:p>
          <a:p>
            <a:pPr indent="0" lvl="0" marL="0" rtl="0" algn="l">
              <a:lnSpc>
                <a:spcPct val="90000"/>
              </a:lnSpc>
              <a:spcBef>
                <a:spcPts val="1000"/>
              </a:spcBef>
              <a:spcAft>
                <a:spcPts val="0"/>
              </a:spcAft>
              <a:buClr>
                <a:schemeClr val="dk1"/>
              </a:buClr>
              <a:buSzPts val="2000"/>
              <a:buNone/>
            </a:pPr>
            <a:r>
              <a:rPr lang="en-US" sz="2000">
                <a:latin typeface="Arial"/>
                <a:ea typeface="Arial"/>
                <a:cs typeface="Arial"/>
                <a:sym typeface="Arial"/>
              </a:rPr>
              <a:t>    towards the transition of RE &amp; DGs  as follows:</a:t>
            </a:r>
            <a:endParaRPr sz="20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
        <p:nvSpPr>
          <p:cNvPr id="304" name="Google Shape;30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05" name="Google Shape;30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6"/>
          <p:cNvSpPr txBox="1"/>
          <p:nvPr>
            <p:ph type="title"/>
          </p:nvPr>
        </p:nvSpPr>
        <p:spPr>
          <a:xfrm>
            <a:off x="101600" y="274638"/>
            <a:ext cx="12090400" cy="4873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1.5 HI motivation towards RE Transitions  </a:t>
            </a:r>
            <a:endParaRPr b="1" sz="3000">
              <a:latin typeface="Arial"/>
              <a:ea typeface="Arial"/>
              <a:cs typeface="Arial"/>
              <a:sym typeface="Arial"/>
            </a:endParaRPr>
          </a:p>
        </p:txBody>
      </p:sp>
      <p:sp>
        <p:nvSpPr>
          <p:cNvPr id="311" name="Google Shape;311;p26"/>
          <p:cNvSpPr txBox="1"/>
          <p:nvPr>
            <p:ph idx="1" type="body"/>
          </p:nvPr>
        </p:nvSpPr>
        <p:spPr>
          <a:xfrm>
            <a:off x="0" y="914400"/>
            <a:ext cx="12090400" cy="5715000"/>
          </a:xfrm>
          <a:prstGeom prst="rect">
            <a:avLst/>
          </a:prstGeom>
          <a:noFill/>
          <a:ln>
            <a:noFill/>
          </a:ln>
        </p:spPr>
        <p:txBody>
          <a:bodyPr anchorCtr="0" anchor="t" bIns="45700" lIns="91425" spcFirstLastPara="1" rIns="91425" wrap="square" tIns="45700">
            <a:normAutofit/>
          </a:bodyPr>
          <a:lstStyle/>
          <a:p>
            <a:pPr indent="-228600" lvl="0" marL="228600" rtl="0" algn="just">
              <a:lnSpc>
                <a:spcPct val="200000"/>
              </a:lnSpc>
              <a:spcBef>
                <a:spcPts val="0"/>
              </a:spcBef>
              <a:spcAft>
                <a:spcPts val="0"/>
              </a:spcAft>
              <a:buClr>
                <a:schemeClr val="dk1"/>
              </a:buClr>
              <a:buSzPts val="2000"/>
              <a:buChar char="•"/>
            </a:pPr>
            <a:r>
              <a:rPr b="1" i="1" lang="en-US" sz="2000">
                <a:latin typeface="Arial"/>
                <a:ea typeface="Arial"/>
                <a:cs typeface="Arial"/>
                <a:sym typeface="Arial"/>
              </a:rPr>
              <a:t>The first motivation: </a:t>
            </a:r>
            <a:r>
              <a:rPr lang="en-US" sz="2000">
                <a:latin typeface="Arial"/>
                <a:ea typeface="Arial"/>
                <a:cs typeface="Arial"/>
                <a:sym typeface="Arial"/>
              </a:rPr>
              <a:t>promoting and  teaching  the stockholders regarding  the RE as</a:t>
            </a:r>
            <a:endParaRPr/>
          </a:p>
          <a:p>
            <a:pPr indent="-228600" lvl="0" marL="228600" rtl="0" algn="l">
              <a:lnSpc>
                <a:spcPct val="200000"/>
              </a:lnSpc>
              <a:spcBef>
                <a:spcPts val="1000"/>
              </a:spcBef>
              <a:spcAft>
                <a:spcPts val="0"/>
              </a:spcAft>
              <a:buClr>
                <a:schemeClr val="dk1"/>
              </a:buClr>
              <a:buSzPts val="2000"/>
              <a:buChar char="•"/>
            </a:pPr>
            <a:r>
              <a:rPr lang="en-US" sz="2000">
                <a:latin typeface="Arial"/>
                <a:ea typeface="Arial"/>
                <a:cs typeface="Arial"/>
                <a:sym typeface="Arial"/>
              </a:rPr>
              <a:t> It is clean energy , free from emission and can be harnessed in MW</a:t>
            </a:r>
            <a:endParaRPr/>
          </a:p>
          <a:p>
            <a:pPr indent="-228600" lvl="0" marL="228600" rtl="0" algn="l">
              <a:lnSpc>
                <a:spcPct val="200000"/>
              </a:lnSpc>
              <a:spcBef>
                <a:spcPts val="1000"/>
              </a:spcBef>
              <a:spcAft>
                <a:spcPts val="0"/>
              </a:spcAft>
              <a:buClr>
                <a:schemeClr val="dk1"/>
              </a:buClr>
              <a:buSzPts val="2000"/>
              <a:buChar char="•"/>
            </a:pPr>
            <a:r>
              <a:rPr lang="en-US" sz="2000">
                <a:latin typeface="Arial"/>
                <a:ea typeface="Arial"/>
                <a:cs typeface="Arial"/>
                <a:sym typeface="Arial"/>
              </a:rPr>
              <a:t>Generation in large GW is possible </a:t>
            </a:r>
            <a:endParaRPr/>
          </a:p>
          <a:p>
            <a:pPr indent="-228600" lvl="0" marL="228600" rtl="0" algn="l">
              <a:lnSpc>
                <a:spcPct val="200000"/>
              </a:lnSpc>
              <a:spcBef>
                <a:spcPts val="1000"/>
              </a:spcBef>
              <a:spcAft>
                <a:spcPts val="0"/>
              </a:spcAft>
              <a:buClr>
                <a:schemeClr val="dk1"/>
              </a:buClr>
              <a:buSzPts val="2000"/>
              <a:buChar char="•"/>
            </a:pPr>
            <a:r>
              <a:rPr lang="en-US" sz="2000">
                <a:latin typeface="Arial"/>
                <a:ea typeface="Arial"/>
                <a:cs typeface="Arial"/>
                <a:sym typeface="Arial"/>
              </a:rPr>
              <a:t>Reduce the dependence on oil/fuel in energy sector that lead to economic inflations </a:t>
            </a:r>
            <a:endParaRPr sz="2000">
              <a:latin typeface="Arial"/>
              <a:ea typeface="Arial"/>
              <a:cs typeface="Arial"/>
              <a:sym typeface="Arial"/>
            </a:endParaRPr>
          </a:p>
        </p:txBody>
      </p:sp>
      <p:sp>
        <p:nvSpPr>
          <p:cNvPr id="312" name="Google Shape;31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13" name="Google Shape;31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7"/>
          <p:cNvSpPr txBox="1"/>
          <p:nvPr/>
        </p:nvSpPr>
        <p:spPr>
          <a:xfrm>
            <a:off x="0" y="-12700"/>
            <a:ext cx="11988800" cy="78483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3000">
                <a:solidFill>
                  <a:schemeClr val="dk1"/>
                </a:solidFill>
                <a:latin typeface="Arial"/>
                <a:ea typeface="Arial"/>
                <a:cs typeface="Arial"/>
                <a:sym typeface="Arial"/>
              </a:rPr>
              <a:t> HI Motivation to RE                               Cont.…</a:t>
            </a:r>
            <a:endParaRPr b="1" sz="3000">
              <a:solidFill>
                <a:schemeClr val="dk1"/>
              </a:solidFill>
              <a:latin typeface="Calibri"/>
              <a:ea typeface="Calibri"/>
              <a:cs typeface="Calibri"/>
              <a:sym typeface="Calibri"/>
            </a:endParaRPr>
          </a:p>
        </p:txBody>
      </p:sp>
      <p:sp>
        <p:nvSpPr>
          <p:cNvPr id="319" name="Google Shape;319;p27"/>
          <p:cNvSpPr txBox="1"/>
          <p:nvPr/>
        </p:nvSpPr>
        <p:spPr>
          <a:xfrm>
            <a:off x="1" y="914401"/>
            <a:ext cx="12079817" cy="307462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200000"/>
              </a:lnSpc>
              <a:spcBef>
                <a:spcPts val="0"/>
              </a:spcBef>
              <a:spcAft>
                <a:spcPts val="0"/>
              </a:spcAft>
              <a:buClr>
                <a:schemeClr val="dk1"/>
              </a:buClr>
              <a:buSzPts val="2000"/>
              <a:buFont typeface="Arial"/>
              <a:buChar char="•"/>
            </a:pPr>
            <a:r>
              <a:rPr b="1" lang="en-US" sz="2000">
                <a:solidFill>
                  <a:schemeClr val="dk1"/>
                </a:solidFill>
                <a:latin typeface="Arial"/>
                <a:ea typeface="Arial"/>
                <a:cs typeface="Arial"/>
                <a:sym typeface="Arial"/>
              </a:rPr>
              <a:t>2</a:t>
            </a:r>
            <a:r>
              <a:rPr b="1" baseline="30000" lang="en-US" sz="2000">
                <a:solidFill>
                  <a:schemeClr val="dk1"/>
                </a:solidFill>
                <a:latin typeface="Arial"/>
                <a:ea typeface="Arial"/>
                <a:cs typeface="Arial"/>
                <a:sym typeface="Arial"/>
              </a:rPr>
              <a:t>nd</a:t>
            </a:r>
            <a:r>
              <a:rPr b="1" lang="en-US" sz="2000">
                <a:solidFill>
                  <a:schemeClr val="dk1"/>
                </a:solidFill>
                <a:latin typeface="Arial"/>
                <a:ea typeface="Arial"/>
                <a:cs typeface="Arial"/>
                <a:sym typeface="Arial"/>
              </a:rPr>
              <a:t> motivation is reduction in cost: that the recent years have </a:t>
            </a:r>
            <a:r>
              <a:rPr lang="en-US" sz="2000">
                <a:solidFill>
                  <a:schemeClr val="dk1"/>
                </a:solidFill>
                <a:latin typeface="Arial"/>
                <a:ea typeface="Arial"/>
                <a:cs typeface="Arial"/>
                <a:sym typeface="Arial"/>
              </a:rPr>
              <a:t>seen dramatic reductions in renewable energy technologies’ costs as a result of R&amp;D and accelerated deployment.</a:t>
            </a:r>
            <a:endParaRPr/>
          </a:p>
          <a:p>
            <a:pPr indent="-342900" lvl="0" marL="342900" marR="0" rtl="0" algn="just">
              <a:lnSpc>
                <a:spcPct val="200000"/>
              </a:lnSpc>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However , the p</a:t>
            </a:r>
            <a:r>
              <a:rPr lang="en-US" sz="2000">
                <a:solidFill>
                  <a:srgbClr val="FF0000"/>
                </a:solidFill>
                <a:latin typeface="Arial"/>
                <a:ea typeface="Arial"/>
                <a:cs typeface="Arial"/>
                <a:sym typeface="Arial"/>
              </a:rPr>
              <a:t>olicy-makers</a:t>
            </a:r>
            <a:r>
              <a:rPr lang="en-US" sz="2000">
                <a:solidFill>
                  <a:schemeClr val="dk1"/>
                </a:solidFill>
                <a:latin typeface="Arial"/>
                <a:ea typeface="Arial"/>
                <a:cs typeface="Arial"/>
                <a:sym typeface="Arial"/>
              </a:rPr>
              <a:t> are often not aware of the latest cost data.</a:t>
            </a:r>
            <a:endParaRPr/>
          </a:p>
          <a:p>
            <a:pPr indent="-342900" lvl="0" marL="342900" marR="0" rtl="0" algn="just">
              <a:lnSpc>
                <a:spcPct val="200000"/>
              </a:lnSpc>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International Renewable Energy Agency (IRENA) Member Countries have asked for </a:t>
            </a:r>
            <a:r>
              <a:rPr lang="en-US" sz="2000">
                <a:solidFill>
                  <a:srgbClr val="FF0000"/>
                </a:solidFill>
                <a:latin typeface="Arial"/>
                <a:ea typeface="Arial"/>
                <a:cs typeface="Arial"/>
                <a:sym typeface="Arial"/>
              </a:rPr>
              <a:t>better and cost effective design and installation  of renewable energy technologies</a:t>
            </a:r>
            <a:r>
              <a:rPr lang="en-US" sz="2000">
                <a:solidFill>
                  <a:schemeClr val="dk1"/>
                </a:solidFill>
                <a:latin typeface="Arial"/>
                <a:ea typeface="Arial"/>
                <a:cs typeface="Arial"/>
                <a:sym typeface="Arial"/>
              </a:rPr>
              <a:t>.</a:t>
            </a:r>
            <a:endParaRPr sz="2000">
              <a:solidFill>
                <a:schemeClr val="dk1"/>
              </a:solidFill>
              <a:latin typeface="Arial"/>
              <a:ea typeface="Arial"/>
              <a:cs typeface="Arial"/>
              <a:sym typeface="Arial"/>
            </a:endParaRPr>
          </a:p>
        </p:txBody>
      </p:sp>
      <p:sp>
        <p:nvSpPr>
          <p:cNvPr id="320" name="Google Shape;320;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21" name="Google Shape;321;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27" name="Google Shape;32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28" name="Google Shape;328;p28"/>
          <p:cNvSpPr txBox="1"/>
          <p:nvPr/>
        </p:nvSpPr>
        <p:spPr>
          <a:xfrm>
            <a:off x="812801" y="4728421"/>
            <a:ext cx="1064837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Figure 4. Generation cost per megawatt by sources [13]. </a:t>
            </a:r>
            <a:r>
              <a:rPr i="1" lang="en-US" sz="2000">
                <a:solidFill>
                  <a:schemeClr val="dk1"/>
                </a:solidFill>
                <a:latin typeface="Arial"/>
                <a:ea typeface="Arial"/>
                <a:cs typeface="Arial"/>
                <a:sym typeface="Arial"/>
              </a:rPr>
              <a:t>Source: OurWorldindata.org </a:t>
            </a:r>
            <a:endParaRPr i="1" sz="2000">
              <a:solidFill>
                <a:schemeClr val="dk1"/>
              </a:solidFill>
              <a:latin typeface="Arial"/>
              <a:ea typeface="Arial"/>
              <a:cs typeface="Arial"/>
              <a:sym typeface="Arial"/>
            </a:endParaRPr>
          </a:p>
        </p:txBody>
      </p:sp>
      <p:pic>
        <p:nvPicPr>
          <p:cNvPr id="329" name="Google Shape;329;p28"/>
          <p:cNvPicPr preferRelativeResize="0"/>
          <p:nvPr/>
        </p:nvPicPr>
        <p:blipFill rotWithShape="1">
          <a:blip r:embed="rId3">
            <a:alphaModFix/>
          </a:blip>
          <a:srcRect b="0" l="0" r="0" t="0"/>
          <a:stretch/>
        </p:blipFill>
        <p:spPr>
          <a:xfrm>
            <a:off x="262020" y="152400"/>
            <a:ext cx="10793823" cy="44958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type="title"/>
          </p:nvPr>
        </p:nvSpPr>
        <p:spPr>
          <a:xfrm>
            <a:off x="101600" y="274638"/>
            <a:ext cx="12090400" cy="639762"/>
          </a:xfrm>
          <a:prstGeom prst="rect">
            <a:avLst/>
          </a:prstGeom>
          <a:noFill/>
          <a:ln>
            <a:noFill/>
          </a:ln>
        </p:spPr>
        <p:txBody>
          <a:bodyPr anchorCtr="0" anchor="ctr" bIns="45700" lIns="91425" spcFirstLastPara="1" rIns="91425" wrap="square" tIns="45700">
            <a:normAutofit/>
          </a:bodyPr>
          <a:lstStyle/>
          <a:p>
            <a:pPr indent="0" lvl="0" marL="0" rtl="0" algn="l">
              <a:lnSpc>
                <a:spcPct val="114600"/>
              </a:lnSpc>
              <a:spcBef>
                <a:spcPts val="0"/>
              </a:spcBef>
              <a:spcAft>
                <a:spcPts val="0"/>
              </a:spcAft>
              <a:buClr>
                <a:schemeClr val="dk1"/>
              </a:buClr>
              <a:buSzPts val="3000"/>
              <a:buFont typeface="Arial"/>
              <a:buNone/>
            </a:pPr>
            <a:r>
              <a:rPr b="1" lang="en-US" sz="3000">
                <a:latin typeface="Arial"/>
                <a:ea typeface="Arial"/>
                <a:cs typeface="Arial"/>
                <a:sym typeface="Arial"/>
              </a:rPr>
              <a:t>HI contribution to RE                             Cont.…</a:t>
            </a:r>
            <a:endParaRPr b="1" sz="3000">
              <a:latin typeface="Arial"/>
              <a:ea typeface="Arial"/>
              <a:cs typeface="Arial"/>
              <a:sym typeface="Arial"/>
            </a:endParaRPr>
          </a:p>
        </p:txBody>
      </p:sp>
      <p:sp>
        <p:nvSpPr>
          <p:cNvPr id="335" name="Google Shape;335;p29"/>
          <p:cNvSpPr txBox="1"/>
          <p:nvPr>
            <p:ph idx="1" type="body"/>
          </p:nvPr>
        </p:nvSpPr>
        <p:spPr>
          <a:xfrm>
            <a:off x="101599" y="1178351"/>
            <a:ext cx="11983563" cy="4947813"/>
          </a:xfrm>
          <a:prstGeom prst="rect">
            <a:avLst/>
          </a:prstGeom>
          <a:noFill/>
          <a:ln>
            <a:noFill/>
          </a:ln>
        </p:spPr>
        <p:txBody>
          <a:bodyPr anchorCtr="0" anchor="t" bIns="45700" lIns="91425" spcFirstLastPara="1" rIns="91425" wrap="square" tIns="45700">
            <a:normAutofit/>
          </a:bodyPr>
          <a:lstStyle/>
          <a:p>
            <a:pPr indent="0" lvl="0" marL="0" rtl="0" algn="l">
              <a:lnSpc>
                <a:spcPct val="200000"/>
              </a:lnSpc>
              <a:spcBef>
                <a:spcPts val="0"/>
              </a:spcBef>
              <a:spcAft>
                <a:spcPts val="0"/>
              </a:spcAft>
              <a:buClr>
                <a:schemeClr val="dk1"/>
              </a:buClr>
              <a:buSzPts val="2000"/>
              <a:buNone/>
            </a:pPr>
            <a:r>
              <a:rPr b="1" lang="en-US" sz="2000">
                <a:latin typeface="Arial"/>
                <a:ea typeface="Arial"/>
                <a:cs typeface="Arial"/>
                <a:sym typeface="Arial"/>
              </a:rPr>
              <a:t>3rd Motivation: Abundance of RE.</a:t>
            </a:r>
            <a:endParaRPr b="1" sz="2000">
              <a:latin typeface="Arial"/>
              <a:ea typeface="Arial"/>
              <a:cs typeface="Arial"/>
              <a:sym typeface="Arial"/>
            </a:endParaRPr>
          </a:p>
          <a:p>
            <a:pPr indent="-457200" lvl="0" marL="466725" rtl="0" algn="just">
              <a:lnSpc>
                <a:spcPct val="200000"/>
              </a:lnSpc>
              <a:spcBef>
                <a:spcPts val="95"/>
              </a:spcBef>
              <a:spcAft>
                <a:spcPts val="0"/>
              </a:spcAft>
              <a:buClr>
                <a:schemeClr val="dk1"/>
              </a:buClr>
              <a:buSzPts val="2000"/>
              <a:buChar char="•"/>
            </a:pPr>
            <a:r>
              <a:rPr lang="en-US" sz="2000">
                <a:latin typeface="Arial"/>
                <a:ea typeface="Arial"/>
                <a:cs typeface="Arial"/>
                <a:sym typeface="Arial"/>
              </a:rPr>
              <a:t>The sun radiate </a:t>
            </a:r>
            <a:r>
              <a:rPr b="1" lang="en-US" sz="2000">
                <a:latin typeface="Arial"/>
                <a:ea typeface="Arial"/>
                <a:cs typeface="Arial"/>
                <a:sym typeface="Arial"/>
              </a:rPr>
              <a:t> 1,5 * 1018x10</a:t>
            </a:r>
            <a:r>
              <a:rPr b="1" baseline="30000" lang="en-US" sz="2000">
                <a:latin typeface="Arial"/>
                <a:ea typeface="Arial"/>
                <a:cs typeface="Arial"/>
                <a:sym typeface="Arial"/>
              </a:rPr>
              <a:t>18 </a:t>
            </a:r>
            <a:r>
              <a:rPr b="1" lang="en-US" sz="2000">
                <a:latin typeface="Arial"/>
                <a:ea typeface="Arial"/>
                <a:cs typeface="Arial"/>
                <a:sym typeface="Arial"/>
              </a:rPr>
              <a:t>kWh </a:t>
            </a:r>
            <a:r>
              <a:rPr lang="en-US" sz="2000">
                <a:latin typeface="Arial"/>
                <a:ea typeface="Arial"/>
                <a:cs typeface="Arial"/>
                <a:sym typeface="Arial"/>
              </a:rPr>
              <a:t>energy to the Earth for per year</a:t>
            </a:r>
            <a:endParaRPr/>
          </a:p>
          <a:p>
            <a:pPr indent="-457200" lvl="0" marL="466725" rtl="0" algn="just">
              <a:lnSpc>
                <a:spcPct val="200000"/>
              </a:lnSpc>
              <a:spcBef>
                <a:spcPts val="95"/>
              </a:spcBef>
              <a:spcAft>
                <a:spcPts val="0"/>
              </a:spcAft>
              <a:buClr>
                <a:schemeClr val="dk1"/>
              </a:buClr>
              <a:buSzPts val="2000"/>
              <a:buChar char="•"/>
            </a:pPr>
            <a:r>
              <a:rPr b="1" lang="en-US" sz="2000">
                <a:latin typeface="Arial"/>
                <a:ea typeface="Arial"/>
                <a:cs typeface="Arial"/>
                <a:sym typeface="Arial"/>
              </a:rPr>
              <a:t>2% </a:t>
            </a:r>
            <a:r>
              <a:rPr lang="en-US" sz="2000">
                <a:latin typeface="Arial"/>
                <a:ea typeface="Arial"/>
                <a:cs typeface="Arial"/>
                <a:sym typeface="Arial"/>
              </a:rPr>
              <a:t>of this solar energy is converted into flow of energy</a:t>
            </a:r>
            <a:endParaRPr/>
          </a:p>
          <a:p>
            <a:pPr indent="-457200" lvl="0" marL="466725" rtl="0" algn="just">
              <a:lnSpc>
                <a:spcPct val="200000"/>
              </a:lnSpc>
              <a:spcBef>
                <a:spcPts val="95"/>
              </a:spcBef>
              <a:spcAft>
                <a:spcPts val="0"/>
              </a:spcAft>
              <a:buClr>
                <a:schemeClr val="dk1"/>
              </a:buClr>
              <a:buSzPts val="2000"/>
              <a:buChar char="•"/>
            </a:pPr>
            <a:r>
              <a:rPr lang="en-US" sz="2000">
                <a:latin typeface="Arial"/>
                <a:ea typeface="Arial"/>
                <a:cs typeface="Arial"/>
                <a:sym typeface="Arial"/>
              </a:rPr>
              <a:t>The total energy demand of people:</a:t>
            </a:r>
            <a:r>
              <a:rPr b="1" lang="en-US" sz="2000">
                <a:latin typeface="Arial"/>
                <a:ea typeface="Arial"/>
                <a:cs typeface="Arial"/>
                <a:sym typeface="Arial"/>
              </a:rPr>
              <a:t>91 * 1012x10</a:t>
            </a:r>
            <a:r>
              <a:rPr b="1" baseline="30000" lang="en-US" sz="2000">
                <a:latin typeface="Arial"/>
                <a:ea typeface="Arial"/>
                <a:cs typeface="Arial"/>
                <a:sym typeface="Arial"/>
              </a:rPr>
              <a:t>12 </a:t>
            </a:r>
            <a:r>
              <a:rPr b="1" lang="en-US" sz="2000">
                <a:latin typeface="Arial"/>
                <a:ea typeface="Arial"/>
                <a:cs typeface="Arial"/>
                <a:sym typeface="Arial"/>
              </a:rPr>
              <a:t>kWh for </a:t>
            </a:r>
            <a:r>
              <a:rPr lang="en-US" sz="2000">
                <a:latin typeface="Arial"/>
                <a:ea typeface="Arial"/>
                <a:cs typeface="Arial"/>
                <a:sym typeface="Arial"/>
              </a:rPr>
              <a:t>a year</a:t>
            </a:r>
            <a:endParaRPr/>
          </a:p>
          <a:p>
            <a:pPr indent="-457200" lvl="0" marL="466725" rtl="0" algn="just">
              <a:lnSpc>
                <a:spcPct val="200000"/>
              </a:lnSpc>
              <a:spcBef>
                <a:spcPts val="95"/>
              </a:spcBef>
              <a:spcAft>
                <a:spcPts val="0"/>
              </a:spcAft>
              <a:buClr>
                <a:schemeClr val="dk1"/>
              </a:buClr>
              <a:buSzPts val="2000"/>
              <a:buChar char="•"/>
            </a:pPr>
            <a:r>
              <a:rPr b="1" lang="en-US" sz="2000">
                <a:latin typeface="Arial"/>
                <a:ea typeface="Arial"/>
                <a:cs typeface="Arial"/>
                <a:sym typeface="Arial"/>
              </a:rPr>
              <a:t> 0,006% </a:t>
            </a:r>
            <a:r>
              <a:rPr lang="en-US" sz="2000">
                <a:latin typeface="Arial"/>
                <a:ea typeface="Arial"/>
                <a:cs typeface="Arial"/>
                <a:sym typeface="Arial"/>
              </a:rPr>
              <a:t>of the radiated energy would be enough</a:t>
            </a:r>
            <a:endParaRPr/>
          </a:p>
          <a:p>
            <a:pPr indent="0" lvl="0" marL="9525" rtl="0" algn="just">
              <a:lnSpc>
                <a:spcPct val="150000"/>
              </a:lnSpc>
              <a:spcBef>
                <a:spcPts val="95"/>
              </a:spcBef>
              <a:spcAft>
                <a:spcPts val="0"/>
              </a:spcAft>
              <a:buClr>
                <a:schemeClr val="dk1"/>
              </a:buClr>
              <a:buSzPts val="2000"/>
              <a:buNone/>
            </a:pPr>
            <a:r>
              <a:t/>
            </a:r>
            <a:endParaRPr sz="2000">
              <a:latin typeface="Arial"/>
              <a:ea typeface="Arial"/>
              <a:cs typeface="Arial"/>
              <a:sym typeface="Arial"/>
            </a:endParaRPr>
          </a:p>
          <a:p>
            <a:pPr indent="-330200" lvl="0" marL="466725" rtl="0" algn="l">
              <a:lnSpc>
                <a:spcPct val="150000"/>
              </a:lnSpc>
              <a:spcBef>
                <a:spcPts val="95"/>
              </a:spcBef>
              <a:spcAft>
                <a:spcPts val="0"/>
              </a:spcAft>
              <a:buClr>
                <a:schemeClr val="dk1"/>
              </a:buClr>
              <a:buSzPts val="2000"/>
              <a:buNone/>
            </a:pPr>
            <a:r>
              <a:t/>
            </a:r>
            <a:endParaRPr sz="2000">
              <a:latin typeface="Times New Roman"/>
              <a:ea typeface="Times New Roman"/>
              <a:cs typeface="Times New Roman"/>
              <a:sym typeface="Times New Roman"/>
            </a:endParaRPr>
          </a:p>
          <a:p>
            <a:pPr indent="-330200" lvl="0" marL="466725" rtl="0" algn="l">
              <a:lnSpc>
                <a:spcPct val="150000"/>
              </a:lnSpc>
              <a:spcBef>
                <a:spcPts val="95"/>
              </a:spcBef>
              <a:spcAft>
                <a:spcPts val="0"/>
              </a:spcAft>
              <a:buClr>
                <a:schemeClr val="dk1"/>
              </a:buClr>
              <a:buSzPts val="2000"/>
              <a:buNone/>
            </a:pPr>
            <a:r>
              <a:t/>
            </a:r>
            <a:endParaRPr sz="2000">
              <a:latin typeface="Times New Roman"/>
              <a:ea typeface="Times New Roman"/>
              <a:cs typeface="Times New Roman"/>
              <a:sym typeface="Times New Roman"/>
            </a:endParaRPr>
          </a:p>
          <a:p>
            <a:pPr indent="-101600" lvl="0" marL="228600" rtl="0" algn="l">
              <a:lnSpc>
                <a:spcPct val="90000"/>
              </a:lnSpc>
              <a:spcBef>
                <a:spcPts val="1000"/>
              </a:spcBef>
              <a:spcAft>
                <a:spcPts val="0"/>
              </a:spcAft>
              <a:buClr>
                <a:schemeClr val="dk1"/>
              </a:buClr>
              <a:buSzPts val="2000"/>
              <a:buNone/>
            </a:pPr>
            <a:r>
              <a:t/>
            </a:r>
            <a:endParaRPr sz="2000">
              <a:latin typeface="Arial"/>
              <a:ea typeface="Arial"/>
              <a:cs typeface="Arial"/>
              <a:sym typeface="Arial"/>
            </a:endParaRPr>
          </a:p>
        </p:txBody>
      </p:sp>
      <p:sp>
        <p:nvSpPr>
          <p:cNvPr id="336" name="Google Shape;336;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37" name="Google Shape;337;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0"/>
          <p:cNvSpPr txBox="1"/>
          <p:nvPr>
            <p:ph type="title"/>
          </p:nvPr>
        </p:nvSpPr>
        <p:spPr>
          <a:xfrm>
            <a:off x="101600" y="274638"/>
            <a:ext cx="11480800" cy="8683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HI contribution to RE                             Cont.…</a:t>
            </a:r>
            <a:endParaRPr sz="3000"/>
          </a:p>
        </p:txBody>
      </p:sp>
      <p:sp>
        <p:nvSpPr>
          <p:cNvPr id="343" name="Google Shape;343;p30"/>
          <p:cNvSpPr txBox="1"/>
          <p:nvPr>
            <p:ph idx="1" type="body"/>
          </p:nvPr>
        </p:nvSpPr>
        <p:spPr>
          <a:xfrm>
            <a:off x="203200" y="1295401"/>
            <a:ext cx="11887200" cy="4572000"/>
          </a:xfrm>
          <a:prstGeom prst="rect">
            <a:avLst/>
          </a:prstGeom>
          <a:noFill/>
          <a:ln>
            <a:noFill/>
          </a:ln>
        </p:spPr>
        <p:txBody>
          <a:bodyPr anchorCtr="0" anchor="t" bIns="45700" lIns="91425" spcFirstLastPara="1" rIns="91425" wrap="square" tIns="45700">
            <a:normAutofit/>
          </a:bodyPr>
          <a:lstStyle/>
          <a:p>
            <a:pPr indent="-457200" lvl="0" marL="466725" rtl="0" algn="just">
              <a:lnSpc>
                <a:spcPct val="200000"/>
              </a:lnSpc>
              <a:spcBef>
                <a:spcPts val="0"/>
              </a:spcBef>
              <a:spcAft>
                <a:spcPts val="0"/>
              </a:spcAft>
              <a:buClr>
                <a:schemeClr val="dk1"/>
              </a:buClr>
              <a:buSzPts val="2000"/>
              <a:buChar char="•"/>
            </a:pPr>
            <a:r>
              <a:rPr lang="en-US" sz="2000">
                <a:latin typeface="Arial"/>
                <a:ea typeface="Arial"/>
                <a:cs typeface="Arial"/>
                <a:sym typeface="Arial"/>
              </a:rPr>
              <a:t>Worldwide wind energy potential = 30 * 1015x10</a:t>
            </a:r>
            <a:r>
              <a:rPr baseline="30000" lang="en-US" sz="2000">
                <a:latin typeface="Arial"/>
                <a:ea typeface="Arial"/>
                <a:cs typeface="Arial"/>
                <a:sym typeface="Arial"/>
              </a:rPr>
              <a:t>15 </a:t>
            </a:r>
            <a:r>
              <a:rPr lang="en-US" sz="2000">
                <a:latin typeface="Arial"/>
                <a:ea typeface="Arial"/>
                <a:cs typeface="Arial"/>
                <a:sym typeface="Arial"/>
              </a:rPr>
              <a:t>kWh</a:t>
            </a:r>
            <a:endParaRPr/>
          </a:p>
          <a:p>
            <a:pPr indent="-457200" lvl="0" marL="466725" rtl="0" algn="just">
              <a:lnSpc>
                <a:spcPct val="200000"/>
              </a:lnSpc>
              <a:spcBef>
                <a:spcPts val="95"/>
              </a:spcBef>
              <a:spcAft>
                <a:spcPts val="0"/>
              </a:spcAft>
              <a:buClr>
                <a:schemeClr val="dk1"/>
              </a:buClr>
              <a:buSzPts val="2000"/>
              <a:buChar char="•"/>
            </a:pPr>
            <a:r>
              <a:rPr lang="en-US" sz="2000">
                <a:latin typeface="Arial"/>
                <a:ea typeface="Arial"/>
                <a:cs typeface="Arial"/>
                <a:sym typeface="Arial"/>
              </a:rPr>
              <a:t>But, useable only about  3% (Heights, Distances between units10-40 times the rotor radius)  =  0,9 * 1015x10</a:t>
            </a:r>
            <a:r>
              <a:rPr baseline="30000" lang="en-US" sz="2000">
                <a:latin typeface="Arial"/>
                <a:ea typeface="Arial"/>
                <a:cs typeface="Arial"/>
                <a:sym typeface="Arial"/>
              </a:rPr>
              <a:t>15</a:t>
            </a:r>
            <a:r>
              <a:rPr lang="en-US" sz="2000">
                <a:latin typeface="Arial"/>
                <a:ea typeface="Arial"/>
                <a:cs typeface="Arial"/>
                <a:sym typeface="Arial"/>
              </a:rPr>
              <a:t> kWh</a:t>
            </a:r>
            <a:endParaRPr/>
          </a:p>
          <a:p>
            <a:pPr indent="-457200" lvl="0" marL="466725" rtl="0" algn="just">
              <a:lnSpc>
                <a:spcPct val="200000"/>
              </a:lnSpc>
              <a:spcBef>
                <a:spcPts val="95"/>
              </a:spcBef>
              <a:spcAft>
                <a:spcPts val="0"/>
              </a:spcAft>
              <a:buClr>
                <a:schemeClr val="dk1"/>
              </a:buClr>
              <a:buSzPts val="2000"/>
              <a:buChar char="•"/>
            </a:pPr>
            <a:r>
              <a:rPr lang="en-US" sz="2000">
                <a:latin typeface="Arial"/>
                <a:ea typeface="Arial"/>
                <a:cs typeface="Arial"/>
                <a:sym typeface="Arial"/>
              </a:rPr>
              <a:t>Most of the countries have also an ample resources in other RE like hydro, biomass, geothermal etc. </a:t>
            </a:r>
            <a:endParaRPr/>
          </a:p>
        </p:txBody>
      </p:sp>
      <p:sp>
        <p:nvSpPr>
          <p:cNvPr id="344" name="Google Shape;34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45" name="Google Shape;34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FFFFFF"/>
                </a:solidFill>
                <a:latin typeface="Calibri"/>
                <a:ea typeface="Calibri"/>
                <a:cs typeface="Calibri"/>
                <a:sym typeface="Calibri"/>
              </a:rPr>
              <a:t>‹#›</a:t>
            </a:fld>
            <a:endParaRPr sz="1200">
              <a:solidFill>
                <a:srgbClr val="FFFFFF"/>
              </a:solidFill>
              <a:latin typeface="Calibri"/>
              <a:ea typeface="Calibri"/>
              <a:cs typeface="Calibri"/>
              <a:sym typeface="Calibri"/>
            </a:endParaRPr>
          </a:p>
        </p:txBody>
      </p:sp>
      <p:sp>
        <p:nvSpPr>
          <p:cNvPr id="351" name="Google Shape;351;p31"/>
          <p:cNvSpPr txBox="1"/>
          <p:nvPr/>
        </p:nvSpPr>
        <p:spPr>
          <a:xfrm>
            <a:off x="0" y="659314"/>
            <a:ext cx="120904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4</a:t>
            </a:r>
            <a:r>
              <a:rPr baseline="30000" lang="en-US" sz="2000">
                <a:solidFill>
                  <a:schemeClr val="dk1"/>
                </a:solidFill>
                <a:latin typeface="Arial"/>
                <a:ea typeface="Arial"/>
                <a:cs typeface="Arial"/>
                <a:sym typeface="Arial"/>
              </a:rPr>
              <a:t>th </a:t>
            </a:r>
            <a:r>
              <a:rPr lang="en-US" sz="2000">
                <a:solidFill>
                  <a:schemeClr val="dk1"/>
                </a:solidFill>
                <a:latin typeface="Arial"/>
                <a:ea typeface="Arial"/>
                <a:cs typeface="Arial"/>
                <a:sym typeface="Arial"/>
              </a:rPr>
              <a:t>Motivation: the integration concern with other energy sources  based on: </a:t>
            </a:r>
            <a:endParaRPr sz="2000">
              <a:solidFill>
                <a:schemeClr val="dk1"/>
              </a:solidFill>
              <a:latin typeface="Arial"/>
              <a:ea typeface="Arial"/>
              <a:cs typeface="Arial"/>
              <a:sym typeface="Arial"/>
            </a:endParaRPr>
          </a:p>
        </p:txBody>
      </p:sp>
      <p:sp>
        <p:nvSpPr>
          <p:cNvPr id="352" name="Google Shape;352;p31"/>
          <p:cNvSpPr/>
          <p:nvPr/>
        </p:nvSpPr>
        <p:spPr>
          <a:xfrm>
            <a:off x="101600" y="1143001"/>
            <a:ext cx="11988800" cy="369017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Variable Power </a:t>
            </a:r>
            <a:endParaRPr/>
          </a:p>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Uncertain Power </a:t>
            </a:r>
            <a:endParaRPr/>
          </a:p>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Geographic Diversity, </a:t>
            </a:r>
            <a:endParaRPr/>
          </a:p>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Size, and Distance from Load </a:t>
            </a:r>
            <a:endParaRPr/>
          </a:p>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Standardized Power Purchase Agreement with Guaranteed Interconnection and Priority Dispatch </a:t>
            </a:r>
            <a:endParaRPr/>
          </a:p>
          <a:p>
            <a:pPr indent="-342900" lvl="0" marL="342900" marR="0" rtl="0" algn="just">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Wind Turbine Generators</a:t>
            </a:r>
            <a:endParaRPr/>
          </a:p>
        </p:txBody>
      </p:sp>
      <p:sp>
        <p:nvSpPr>
          <p:cNvPr id="353" name="Google Shape;35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54" name="Google Shape;354;p31"/>
          <p:cNvSpPr/>
          <p:nvPr/>
        </p:nvSpPr>
        <p:spPr>
          <a:xfrm>
            <a:off x="508000" y="30713"/>
            <a:ext cx="1158240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000">
                <a:solidFill>
                  <a:schemeClr val="dk1"/>
                </a:solidFill>
                <a:latin typeface="Arial"/>
                <a:ea typeface="Arial"/>
                <a:cs typeface="Arial"/>
                <a:sym typeface="Arial"/>
              </a:rPr>
              <a:t>HI contribution to RE                             Cont.…</a:t>
            </a:r>
            <a:endParaRPr sz="3000">
              <a:solidFill>
                <a:schemeClr val="dk1"/>
              </a:solidFill>
              <a:latin typeface="Malgun Gothic"/>
              <a:ea typeface="Malgun Gothic"/>
              <a:cs typeface="Malgun Gothic"/>
              <a:sym typeface="Malgun Gothic"/>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60" name="Google Shape;36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1" name="Google Shape;361;p32"/>
          <p:cNvSpPr txBox="1"/>
          <p:nvPr/>
        </p:nvSpPr>
        <p:spPr>
          <a:xfrm>
            <a:off x="1" y="990600"/>
            <a:ext cx="12106444" cy="3785652"/>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lang="en-US" sz="2000">
                <a:solidFill>
                  <a:schemeClr val="dk1"/>
                </a:solidFill>
                <a:latin typeface="Arial"/>
                <a:ea typeface="Arial"/>
                <a:cs typeface="Arial"/>
                <a:sym typeface="Arial"/>
              </a:rPr>
              <a:t>RE integration to grid needs some critical analysis in terms of:</a:t>
            </a:r>
            <a:endParaRPr/>
          </a:p>
          <a:p>
            <a:pPr indent="-342900" lvl="0" marL="342900" marR="0" rtl="0" algn="l">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Planning</a:t>
            </a:r>
            <a:endParaRPr/>
          </a:p>
          <a:p>
            <a:pPr indent="-342900" lvl="0" marL="342900" marR="0" rtl="0" algn="l">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Physical Connection, grid integration </a:t>
            </a:r>
            <a:endParaRPr sz="2000">
              <a:solidFill>
                <a:schemeClr val="dk1"/>
              </a:solidFill>
              <a:latin typeface="Arial"/>
              <a:ea typeface="Arial"/>
              <a:cs typeface="Arial"/>
              <a:sym typeface="Arial"/>
            </a:endParaRPr>
          </a:p>
          <a:p>
            <a:pPr indent="-342900" lvl="0" marL="342900" marR="0" rtl="0" algn="l">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 System Operation</a:t>
            </a:r>
            <a:endParaRPr/>
          </a:p>
          <a:p>
            <a:pPr indent="-342900" lvl="0" marL="342900" marR="0" rtl="0" algn="l">
              <a:lnSpc>
                <a:spcPct val="200000"/>
              </a:lnSpc>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Therefore, the planning of RE generations(wind, solar, hydro, biomass), operation and grid integration scenarios has to be addressed.   </a:t>
            </a:r>
            <a:endParaRPr sz="2000">
              <a:solidFill>
                <a:schemeClr val="dk1"/>
              </a:solidFill>
              <a:latin typeface="Arial"/>
              <a:ea typeface="Arial"/>
              <a:cs typeface="Arial"/>
              <a:sym typeface="Arial"/>
            </a:endParaRPr>
          </a:p>
        </p:txBody>
      </p:sp>
      <p:sp>
        <p:nvSpPr>
          <p:cNvPr id="362" name="Google Shape;362;p32"/>
          <p:cNvSpPr/>
          <p:nvPr/>
        </p:nvSpPr>
        <p:spPr>
          <a:xfrm>
            <a:off x="539861" y="314907"/>
            <a:ext cx="1158240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000">
                <a:solidFill>
                  <a:schemeClr val="dk1"/>
                </a:solidFill>
                <a:latin typeface="Arial"/>
                <a:ea typeface="Arial"/>
                <a:cs typeface="Arial"/>
                <a:sym typeface="Arial"/>
              </a:rPr>
              <a:t>HI contribution to RE                             Cont.…</a:t>
            </a:r>
            <a:endParaRPr sz="3000">
              <a:solidFill>
                <a:schemeClr val="dk1"/>
              </a:solidFill>
              <a:latin typeface="Malgun Gothic"/>
              <a:ea typeface="Malgun Gothic"/>
              <a:cs typeface="Malgun Gothic"/>
              <a:sym typeface="Malgun Gothic"/>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33"/>
          <p:cNvSpPr txBox="1"/>
          <p:nvPr>
            <p:ph type="title"/>
          </p:nvPr>
        </p:nvSpPr>
        <p:spPr>
          <a:xfrm>
            <a:off x="304800" y="76200"/>
            <a:ext cx="11582400" cy="6397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Arial"/>
              <a:buNone/>
            </a:pPr>
            <a:r>
              <a:rPr b="1" lang="en-US" sz="3000">
                <a:latin typeface="Arial"/>
                <a:ea typeface="Arial"/>
                <a:cs typeface="Arial"/>
                <a:sym typeface="Arial"/>
              </a:rPr>
              <a:t>Summary </a:t>
            </a:r>
            <a:endParaRPr b="1" sz="3000">
              <a:latin typeface="Arial"/>
              <a:ea typeface="Arial"/>
              <a:cs typeface="Arial"/>
              <a:sym typeface="Arial"/>
            </a:endParaRPr>
          </a:p>
        </p:txBody>
      </p:sp>
      <p:sp>
        <p:nvSpPr>
          <p:cNvPr id="368" name="Google Shape;368;p33"/>
          <p:cNvSpPr txBox="1"/>
          <p:nvPr>
            <p:ph idx="1" type="body"/>
          </p:nvPr>
        </p:nvSpPr>
        <p:spPr>
          <a:xfrm>
            <a:off x="0" y="609600"/>
            <a:ext cx="12192000" cy="60960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000"/>
              <a:buChar char="•"/>
            </a:pPr>
            <a:r>
              <a:rPr lang="en-US" sz="2000">
                <a:latin typeface="Arial"/>
                <a:ea typeface="Arial"/>
                <a:cs typeface="Arial"/>
                <a:sym typeface="Arial"/>
              </a:rPr>
              <a:t>In conclusion, the renewable energy generation over conventional energy is needed to achieve net-zero carbon emission transition by 2050.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The climate change due to the conventional energy resources, which is due to exponential increasing carbon emission needs to be mitigated.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Clean energy resources like wind, solar and hydro should be built to provide affordable and clean energy </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The policy makers, private sectors and higher institutions should enhance their contributions towards net-zero carbon mission of Paris agreement.</a:t>
            </a:r>
            <a:endParaRPr/>
          </a:p>
          <a:p>
            <a:pPr indent="-228600" lvl="0" marL="228600" rtl="0" algn="just">
              <a:lnSpc>
                <a:spcPct val="150000"/>
              </a:lnSpc>
              <a:spcBef>
                <a:spcPts val="1000"/>
              </a:spcBef>
              <a:spcAft>
                <a:spcPts val="0"/>
              </a:spcAft>
              <a:buClr>
                <a:schemeClr val="dk1"/>
              </a:buClr>
              <a:buSzPts val="2000"/>
              <a:buChar char="•"/>
            </a:pPr>
            <a:r>
              <a:rPr lang="en-US" sz="2000">
                <a:latin typeface="Arial"/>
                <a:ea typeface="Arial"/>
                <a:cs typeface="Arial"/>
                <a:sym typeface="Arial"/>
              </a:rPr>
              <a:t>Research's, knowledge transfer and importance of RE technology , and its application should be further improved </a:t>
            </a:r>
            <a:endParaRPr sz="2000">
              <a:latin typeface="Arial"/>
              <a:ea typeface="Arial"/>
              <a:cs typeface="Arial"/>
              <a:sym typeface="Arial"/>
            </a:endParaRPr>
          </a:p>
        </p:txBody>
      </p:sp>
      <p:sp>
        <p:nvSpPr>
          <p:cNvPr id="369" name="Google Shape;36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70" name="Google Shape;37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76" name="Google Shape;37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7" name="Google Shape;377;p34"/>
          <p:cNvSpPr/>
          <p:nvPr/>
        </p:nvSpPr>
        <p:spPr>
          <a:xfrm>
            <a:off x="0" y="0"/>
            <a:ext cx="12192000" cy="632480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References </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[1]. United Nations, The 2030 Agenda and the Sustainable Development Goals: An opportunity for Latin America and the Caribbean (LC/G.2681-P/Rev.3), Santiago, 2018</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[2]. REN21. 2023. Renewables 2023 Global Status Report Collection, Global Overview</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[3]. Hannah Ritchie (2022) - “CO₂ emissions dataset: our sources and methods” Published online at OurWorldInData.org. Retrieved from: 'https://ourworldindata.org/co2-dataset-sources</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[4]. M., Mounia; C., Philippe; j.,  Matthe, and etl. ‘’ Greenhouse gas emissions and their trends over the last 3 decades across Africa’’. </a:t>
            </a:r>
            <a:r>
              <a:rPr i="1" lang="en-US" sz="1800">
                <a:solidFill>
                  <a:schemeClr val="dk1"/>
                </a:solidFill>
                <a:latin typeface="Times New Roman"/>
                <a:ea typeface="Times New Roman"/>
                <a:cs typeface="Times New Roman"/>
                <a:sym typeface="Times New Roman"/>
              </a:rPr>
              <a:t>Earth Syst. Sci. Data, 16, 245–275, 202</a:t>
            </a:r>
            <a:r>
              <a:rPr lang="en-US" sz="1800">
                <a:solidFill>
                  <a:schemeClr val="dk1"/>
                </a:solidFill>
                <a:latin typeface="Times New Roman"/>
                <a:ea typeface="Times New Roman"/>
                <a:cs typeface="Times New Roman"/>
                <a:sym typeface="Times New Roman"/>
              </a:rPr>
              <a:t>. doi.org/10.5194/essd-16-245-2024</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[5]. W., Małgorzata. Global Electricity  Review. 2023</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[6]. United Nations Environment Programme (2023). Emissions Gap Report 2023: Broken Record – Temperatures hit new</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highs, yet world fails to cut emissions (again). Nairobi. https://doi.org/10.59117/20.500.11822/43922..</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[7]. IRENA. ‘’ Energy Transition Holds Key to Tackle Global Energy and Climate Crisis’’. </a:t>
            </a:r>
            <a:r>
              <a:rPr i="1" lang="en-US" sz="1800">
                <a:solidFill>
                  <a:schemeClr val="dk1"/>
                </a:solidFill>
                <a:latin typeface="Times New Roman"/>
                <a:ea typeface="Times New Roman"/>
                <a:cs typeface="Times New Roman"/>
                <a:sym typeface="Times New Roman"/>
              </a:rPr>
              <a:t>Press Releases. March, 2022.</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[8]. IRENA and ILO (2023), Renewable energy and jobs: Annual review 2023, International Renewable Energy Agency, Abu Dhabi and International Labor Organization, Geneva. </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[9]. IRENA and ILO (2023), Renewable energy and jobs: Annual review 2023, International Renewable Energy Agency,  Abu Dhabi and International Labour Organization, Geneva.</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[10]. Black, Simon, Antung Liu, Ian Parry, and Nate Vernon, 2023. “IMF Fossil Fuel</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Subsidies Data: 2023 Update.” Working paper, IMF, Washington, DC.</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[11]. IEA. Net Zero by 2050 :A Roadmap for the Global Energy Sector, May 2021. </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[12]. REN21. 2024. Renewables 2023 Global Status Report Collection, Global Overview</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[13]. OurWorldinData.org.</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Presenter: Dr.Teshome Goa</a:t>
            </a:r>
            <a:endParaRPr/>
          </a:p>
        </p:txBody>
      </p:sp>
      <p:sp>
        <p:nvSpPr>
          <p:cNvPr id="383" name="Google Shape;383;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84" name="Google Shape;384;p35"/>
          <p:cNvSpPr txBox="1"/>
          <p:nvPr/>
        </p:nvSpPr>
        <p:spPr>
          <a:xfrm>
            <a:off x="5080000" y="2743201"/>
            <a:ext cx="219002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Times New Roman"/>
                <a:ea typeface="Times New Roman"/>
                <a:cs typeface="Times New Roman"/>
                <a:sym typeface="Times New Roman"/>
              </a:rPr>
              <a:t>Thank you !</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2021-04-29T04:21:21Z</dcterms:created>
  <dc:creator>최성실</dc:creator>
</cp:coreProperties>
</file>