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82" r:id="rId2"/>
    <p:sldId id="363" r:id="rId3"/>
    <p:sldId id="319" r:id="rId4"/>
    <p:sldId id="320" r:id="rId5"/>
    <p:sldId id="321" r:id="rId6"/>
    <p:sldId id="322" r:id="rId7"/>
    <p:sldId id="323" r:id="rId8"/>
    <p:sldId id="360" r:id="rId9"/>
    <p:sldId id="324" r:id="rId10"/>
    <p:sldId id="325" r:id="rId11"/>
    <p:sldId id="326" r:id="rId12"/>
    <p:sldId id="327" r:id="rId13"/>
    <p:sldId id="328" r:id="rId14"/>
    <p:sldId id="329" r:id="rId15"/>
    <p:sldId id="332" r:id="rId16"/>
    <p:sldId id="333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1" r:id="rId25"/>
    <p:sldId id="342" r:id="rId26"/>
    <p:sldId id="343" r:id="rId27"/>
    <p:sldId id="344" r:id="rId28"/>
    <p:sldId id="345" r:id="rId29"/>
    <p:sldId id="346" r:id="rId30"/>
    <p:sldId id="347" r:id="rId31"/>
    <p:sldId id="348" r:id="rId32"/>
    <p:sldId id="349" r:id="rId33"/>
    <p:sldId id="350" r:id="rId34"/>
    <p:sldId id="351" r:id="rId35"/>
    <p:sldId id="352" r:id="rId36"/>
    <p:sldId id="354" r:id="rId37"/>
    <p:sldId id="355" r:id="rId38"/>
    <p:sldId id="356" r:id="rId39"/>
    <p:sldId id="357" r:id="rId40"/>
    <p:sldId id="358" r:id="rId41"/>
    <p:sldId id="361" r:id="rId42"/>
    <p:sldId id="362" r:id="rId43"/>
    <p:sldId id="317" r:id="rId4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6" d="100"/>
          <a:sy n="86" d="100"/>
        </p:scale>
        <p:origin x="-1253" y="-1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98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2024-04-20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12643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112644" name="Slide Number Placeholder 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A3CBD90-C91D-4DD3-8AE9-5747B645D997}" type="slidenum">
              <a:rPr lang="en-US" altLang="en-US" smtClean="0">
                <a:latin typeface="Arial" pitchFamily="34" charset="0"/>
              </a:rPr>
              <a:pPr/>
              <a:t>3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A74F-5BB0-49E5-8127-53A509396311}" type="datetime1">
              <a:rPr lang="en-US" smtClean="0"/>
              <a:t>4/20/2024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1455-5B33-417E-AB16-39A8D7A28BF5}" type="datetime1">
              <a:rPr lang="en-US" smtClean="0"/>
              <a:t>4/20/2024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82C15-3DAE-4FAF-9D3D-988C06BD0A16}" type="datetime1">
              <a:rPr lang="en-US" smtClean="0"/>
              <a:t>4/20/2024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F037C-1349-48F8-8F6A-C10ED991BF6C}" type="datetime1">
              <a:rPr lang="en-US" altLang="ko-KR" smtClean="0"/>
              <a:t>4/20/2024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1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4.jpeg"/><Relationship Id="rId4" Type="http://schemas.openxmlformats.org/officeDocument/2006/relationships/image" Target="../media/image23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Renewable Energy and Distributed Generations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990600"/>
            <a:ext cx="12090400" cy="5786718"/>
          </a:xfrm>
        </p:spPr>
        <p:txBody>
          <a:bodyPr>
            <a:normAutofit fontScale="70000" lnSpcReduction="2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4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Wind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Energy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onversion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ystem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(WECs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6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6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wind energy conversion system(WECs)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types of wind power plants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classification of wind turbines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the operating characteristics of WECs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718" y="1340528"/>
            <a:ext cx="11881282" cy="4836435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Types of Wind Power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Plants(TWPP)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Classification of Wind Turbines(CWT)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Major Components of Wind Turbines (MCWT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Operating Characteristics of wind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turbines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9219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29E49AF-078F-4951-8DA4-AE89764EC0DE}" type="slidenum">
              <a:rPr lang="en-US" altLang="en-US" smtClean="0">
                <a:solidFill>
                  <a:srgbClr val="FFFFFF"/>
                </a:solidFill>
              </a:rPr>
              <a:pPr/>
              <a:t>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5605" name="TextBox 5"/>
          <p:cNvSpPr txBox="1">
            <a:spLocks noChangeArrowheads="1"/>
          </p:cNvSpPr>
          <p:nvPr/>
        </p:nvSpPr>
        <p:spPr bwMode="auto">
          <a:xfrm>
            <a:off x="0" y="533400"/>
            <a:ext cx="12192000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lnSpc>
                <a:spcPct val="200000"/>
              </a:lnSpc>
              <a:defRPr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1.1 Wind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: Wind is created by uneven heating of the earth's surface by the sun.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During the day,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 above land heats up faster than air above water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whereas, during night the air above water heats up faster than that of the day. This creates wind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pressure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Because, the earth's surface is made up of different types of land and water, the earth absorbs the sun's heat at different rates. 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One example of this uneven heating is the daily wind cycle.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surface of the earth heats and cools unevenly, creating atmospheric pressure zones that make air flow from high- to low-pressure areas as presented in Fig.1.</a:t>
            </a:r>
          </a:p>
          <a:p>
            <a:pPr marL="0" indent="0" algn="just">
              <a:lnSpc>
                <a:spcPct val="200000"/>
              </a:lnSpc>
              <a:defRPr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dirty="0" smtClean="0">
                <a:latin typeface="Times New Roman" pitchFamily="18" charset="0"/>
                <a:cs typeface="Times New Roman" pitchFamily="18" charset="0"/>
              </a:rPr>
            </a:b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1" name="TextBox 3"/>
          <p:cNvSpPr txBox="1">
            <a:spLocks noChangeArrowheads="1"/>
          </p:cNvSpPr>
          <p:nvPr/>
        </p:nvSpPr>
        <p:spPr bwMode="auto">
          <a:xfrm>
            <a:off x="0" y="55563"/>
            <a:ext cx="12192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1. Introduction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11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750" y="76201"/>
            <a:ext cx="11988800" cy="550863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Introduction                        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898" y="488272"/>
            <a:ext cx="12112101" cy="6369728"/>
          </a:xfrm>
        </p:spPr>
        <p:txBody>
          <a:bodyPr/>
          <a:lstStyle/>
          <a:p>
            <a:pPr marL="0" indent="0">
              <a:buNone/>
              <a:defRPr/>
            </a:pPr>
            <a:endParaRPr lang="en-US" dirty="0" smtClean="0"/>
          </a:p>
          <a:p>
            <a:pPr marL="0" indent="0">
              <a:buNone/>
              <a:defRPr/>
            </a:pPr>
            <a:endParaRPr lang="en-US" dirty="0" smtClean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 smtClean="0"/>
          </a:p>
          <a:p>
            <a:pPr marL="0" indent="0">
              <a:buNone/>
              <a:defRPr/>
            </a:pPr>
            <a:endParaRPr lang="en-US" dirty="0" smtClean="0"/>
          </a:p>
          <a:p>
            <a:pPr marL="0" indent="0">
              <a:buFont typeface="Calibri" panose="020F0502020204030204" pitchFamily="34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Figure 1: Formation of wind speed </a:t>
            </a:r>
          </a:p>
          <a:p>
            <a:pPr marL="0" indent="0">
              <a:buFont typeface="Calibri" panose="020F0502020204030204" pitchFamily="34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Source: www.eia.gov/energyexplained/wind/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24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2A882CE-4EEA-4B8C-A534-F1B68C46FB53}" type="slidenum">
              <a:rPr lang="en-US" altLang="en-US" smtClean="0">
                <a:solidFill>
                  <a:srgbClr val="FFFFFF"/>
                </a:solidFill>
              </a:rPr>
              <a:pPr/>
              <a:t>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10246" name="Picture 2" descr="Image of how uneven heating of water and land causes wind. Land heats up faster than water. Warm air over the land rises. Cool air over the water moves i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569" y="589626"/>
            <a:ext cx="975360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67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2" y="0"/>
            <a:ext cx="12090398" cy="533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Introduction                                    Cont.…</a:t>
            </a:r>
            <a:endParaRPr lang="en-US" dirty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12192000" cy="64008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 patterns are influenced by vegetation, mountains,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bodies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water, seasons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topography,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demography of areas, which affect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speed[1].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Thus,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some places are more suitable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the production of wind energy than others.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Using wind turbines, wind energy can be converted into mechanical or electrical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energy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kinetic energy of the wind is transformed into mechanical power by wind turbines.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Electricity can be produced from mechanical power using a generator.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Certain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operations, like pumping water, can also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performed directly with mechanical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126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45E70DD-97F5-4D47-B7D4-8F60D3667CC5}" type="slidenum">
              <a:rPr lang="en-US" altLang="en-US" smtClean="0">
                <a:solidFill>
                  <a:srgbClr val="FFFFFF"/>
                </a:solidFill>
              </a:rPr>
              <a:pPr/>
              <a:t>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777"/>
            <a:ext cx="12192000" cy="8611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71022" y="727969"/>
            <a:ext cx="12011488" cy="613003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mechanism used to convert air motion into electricity is referred to as a wind turbine.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in the wind is extracted by allowing it to blow past moving blades that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exert torque on a rotor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rotor turns the drive shaft, which turns an electric generator.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amount of power transferred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dependent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on the rotor size and the wind speed, air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density 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function of temperature, pressure, and humidity), wind direction, wind speed, and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turbine parameters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overall output power extracted is also depends on the types of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turbine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rotor performance, type of generator and other electromechanical systems[2].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229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3DF50FA-78A0-4402-8A5B-2AD1E479F27E}" type="slidenum">
              <a:rPr lang="en-US" altLang="en-US" smtClean="0">
                <a:solidFill>
                  <a:srgbClr val="FFFFFF"/>
                </a:solidFill>
              </a:rPr>
              <a:pPr/>
              <a:t>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40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8" y="152400"/>
            <a:ext cx="12192000" cy="5508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Introduction                        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-1" y="685800"/>
            <a:ext cx="12126897" cy="61722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1.2 Wind energy conversion: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Wind is used to produce electricity by converting the kinetic energy of air in motion into electricity.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modern wind turbines, wind rotates the rotor blades, which convert kinetic energy into rotational energy as presented in Fig.2.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rotational energy is transferred by a shaft to the generator, thereby producing electrical energy.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Wind is air in motion that having air mass.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mass in motion has a momentum(see eqns.(1)-3)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which is analogous with energy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1331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1C0BEAE-DFB6-4AD2-BD62-EF42CDA9FAEA}" type="slidenum">
              <a:rPr lang="en-US" altLang="en-US" smtClean="0">
                <a:solidFill>
                  <a:srgbClr val="FFFFFF"/>
                </a:solidFill>
              </a:rPr>
              <a:pPr/>
              <a:t>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13318" name="Rectangle 2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319" name="Rectangle 4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31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93" y="320116"/>
            <a:ext cx="9387936" cy="5006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5436664"/>
            <a:ext cx="1019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2: Wind energy conversion system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Source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www.alternative-energy-tutorials.com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59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76200"/>
            <a:ext cx="12090400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0" y="408373"/>
            <a:ext cx="12192000" cy="644962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Momentum is a form of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energy that can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harvested based on the energy conversion principles as given by: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Eq.(1)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Where, P is the power , E is energy and t is the time. 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wind power generation, E is equivalent to the kinetic energy, which is  as a function of air mass(m) and the square of wind speed as given by: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q.(2)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power extracted from wind is given by: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Eq.(3)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1434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30011E2-63B4-4DFD-BA5A-38126A384775}" type="slidenum">
              <a:rPr lang="en-US" altLang="en-US" smtClean="0">
                <a:solidFill>
                  <a:srgbClr val="FFFFFF"/>
                </a:solidFill>
              </a:rPr>
              <a:pPr/>
              <a:t>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graphicFrame>
        <p:nvGraphicFramePr>
          <p:cNvPr id="1434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5254265"/>
              </p:ext>
            </p:extLst>
          </p:nvPr>
        </p:nvGraphicFramePr>
        <p:xfrm>
          <a:off x="2505924" y="967667"/>
          <a:ext cx="1056243" cy="724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Equation" r:id="rId3" imgW="431613" imgH="393529" progId="Equation.3">
                  <p:embed/>
                </p:oleObj>
              </mc:Choice>
              <mc:Fallback>
                <p:oleObj name="Equation" r:id="rId3" imgW="431613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5924" y="967667"/>
                        <a:ext cx="1056243" cy="7243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2037721"/>
              </p:ext>
            </p:extLst>
          </p:nvPr>
        </p:nvGraphicFramePr>
        <p:xfrm>
          <a:off x="3069708" y="3196834"/>
          <a:ext cx="1764597" cy="886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Equation" r:id="rId5" imgW="622030" imgH="418918" progId="Equation.3">
                  <p:embed/>
                </p:oleObj>
              </mc:Choice>
              <mc:Fallback>
                <p:oleObj name="Equation" r:id="rId5" imgW="622030" imgH="41891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9708" y="3196834"/>
                        <a:ext cx="1764597" cy="8868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7673978"/>
              </p:ext>
            </p:extLst>
          </p:nvPr>
        </p:nvGraphicFramePr>
        <p:xfrm>
          <a:off x="3209928" y="4623276"/>
          <a:ext cx="1753722" cy="800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Equation" r:id="rId7" imgW="876300" imgH="533400" progId="Equation.3">
                  <p:embed/>
                </p:oleObj>
              </mc:Choice>
              <mc:Fallback>
                <p:oleObj name="Equation" r:id="rId7" imgW="876300" imgH="533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9928" y="4623276"/>
                        <a:ext cx="1753722" cy="80097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057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32" y="150921"/>
            <a:ext cx="12085468" cy="612559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Types of Wind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ower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lants(TWPP)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12192000" cy="64008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Utility-scale wind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Wind turbines that range in size from 100 kilowatts to several megawatts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Onshore wind energy: It’s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the power that’s generated by wind turbines located on land driven by the natural movement of the air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Offshore wind: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Wind turbines that are erected in large bodies of water, usually on the oceans, its turbine is larger than onshore wind turbine and generate larger power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Distributed  wind power plant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Single small wind turbines below 100 kilowatts that are used to directly power a home, farm or small business and are not connected to the grid.</a:t>
            </a: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536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7915571-EAE4-4C2B-94F3-4EF40BDAAE60}" type="slidenum">
              <a:rPr lang="en-US" altLang="en-US" smtClean="0">
                <a:solidFill>
                  <a:srgbClr val="FFFFFF"/>
                </a:solidFill>
              </a:rPr>
              <a:pPr/>
              <a:t>10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6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392" y="0"/>
            <a:ext cx="11833932" cy="65369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TWPP                                                    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0" y="523783"/>
            <a:ext cx="12192000" cy="633421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Windmills: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it generate mechanical energy directly and people have been using windmills for centuries to grind grain, pump water, and do other work.</a:t>
            </a:r>
          </a:p>
          <a:p>
            <a:pPr algn="just">
              <a:lnSpc>
                <a:spcPct val="200000"/>
              </a:lnSpc>
            </a:pP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Wind Turbines: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In contrast to windmills, modern wind turbines are highly evolved machines with more than 8,000 parts that harness wind's kinetic energy and convert it into electricity.</a:t>
            </a:r>
          </a:p>
          <a:p>
            <a:pPr algn="just">
              <a:lnSpc>
                <a:spcPct val="200000"/>
              </a:lnSpc>
            </a:pP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Wind farm: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Oftentimes a large number of wind turbines are built close together, which is referred to as a wind project or wind farm. </a:t>
            </a:r>
          </a:p>
          <a:p>
            <a:pPr algn="just">
              <a:lnSpc>
                <a:spcPct val="200000"/>
              </a:lnSpc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A wind farm functions as a single power plant and sends electricity to the grid.</a:t>
            </a:r>
          </a:p>
          <a:p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638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B7AA96B-5EAD-447B-B26D-7618BFF1E17B}" type="slidenum">
              <a:rPr lang="en-US" altLang="en-US" smtClean="0">
                <a:solidFill>
                  <a:srgbClr val="FFFFFF"/>
                </a:solidFill>
              </a:rPr>
              <a:pPr/>
              <a:t>11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87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12192000" cy="533400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TWPP                                                               Cont....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304800" y="685800"/>
            <a:ext cx="11887200" cy="57150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Advantages of onshore wind power: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Reduced influence on the environment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educed cost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Easy for Installation and maintenance compared to offshore wind farm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reation of jobs</a:t>
            </a:r>
          </a:p>
          <a:p>
            <a:pPr mar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Disadvantages of onshore wind power: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Volatile wind speeds due to demographic effect and variation of wind direction 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Effects on people and nature. Noise 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Lesser power generation compared to offshore wind farm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741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647014F-CDF4-45D1-8641-A09BCEBF41FF}" type="slidenum">
              <a:rPr lang="en-US" altLang="en-US" smtClean="0">
                <a:solidFill>
                  <a:srgbClr val="FFFFFF"/>
                </a:solidFill>
              </a:rPr>
              <a:pPr/>
              <a:t>12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23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2" y="287338"/>
            <a:ext cx="10850034" cy="3984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TWPP                                                               Cont....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12192000" cy="6171459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Font typeface="Calibri" panose="020F0502020204030204" pitchFamily="34" charset="0"/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Advantage of offshore wind power plant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efficiency of offshore wind turbines is higher.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order to generate the same amount of energy as onshore wind farms, offshore facilities need fewer turbines due to higher wind speeds and direction stability.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less of an influence on the environment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Offshore turbines are farther away from the community because they are located far from the coast.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Large available space for construction </a:t>
            </a:r>
          </a:p>
          <a:p>
            <a:pPr marL="0" indent="0" algn="just">
              <a:lnSpc>
                <a:spcPct val="150000"/>
              </a:lnSpc>
              <a:buFont typeface="Calibri" panose="020F0502020204030204" pitchFamily="34" charset="0"/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Disadvantage of offshore wind power plant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Higher cost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Difficult for Maintenance and repairs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Reduced involvement in the community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843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596F03D-43BD-4E15-BC50-3A97676B9FAB}" type="slidenum">
              <a:rPr lang="en-US" altLang="en-US" smtClean="0">
                <a:solidFill>
                  <a:srgbClr val="FFFFFF"/>
                </a:solidFill>
              </a:rPr>
              <a:pPr/>
              <a:t>13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56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39540BA-CB47-4707-BE2E-1C094F92B125}" type="slidenum">
              <a:rPr lang="en-US" altLang="en-US" smtClean="0">
                <a:solidFill>
                  <a:srgbClr val="FFFFFF"/>
                </a:solidFill>
              </a:rPr>
              <a:pPr/>
              <a:t>14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19460" name="Picture 8" descr="Hitachi Energy - Onshore and Offshore wind: What's the Difference? |  Hitachi Energ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304800"/>
            <a:ext cx="11895668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95252" y="5105400"/>
            <a:ext cx="37198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latin typeface="Arial" pitchFamily="34" charset="0"/>
                <a:cs typeface="Arial" pitchFamily="34" charset="0"/>
              </a:rPr>
              <a:t>   Source: hitachienergy.com/ca/en</a:t>
            </a:r>
          </a:p>
        </p:txBody>
      </p:sp>
      <p:sp>
        <p:nvSpPr>
          <p:cNvPr id="19462" name="TextBox 5"/>
          <p:cNvSpPr txBox="1">
            <a:spLocks noChangeArrowheads="1"/>
          </p:cNvSpPr>
          <p:nvPr/>
        </p:nvSpPr>
        <p:spPr bwMode="auto">
          <a:xfrm>
            <a:off x="304800" y="4800600"/>
            <a:ext cx="579056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000" dirty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Onshore and Offshore wind power plant</a:t>
            </a:r>
          </a:p>
        </p:txBody>
      </p:sp>
    </p:spTree>
    <p:extLst>
      <p:ext uri="{BB962C8B-B14F-4D97-AF65-F5344CB8AC3E}">
        <p14:creationId xmlns:p14="http://schemas.microsoft.com/office/powerpoint/2010/main" val="210025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22531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4194812-2DD6-4E27-8207-5DFCEEAAAB3C}" type="slidenum">
              <a:rPr lang="en-US" altLang="en-US" smtClean="0">
                <a:solidFill>
                  <a:srgbClr val="FFFFFF"/>
                </a:solidFill>
              </a:rPr>
              <a:pPr/>
              <a:t>15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0" y="609602"/>
            <a:ext cx="12192000" cy="58939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There are two basic types of turbines based on the orientation of the rotor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axis[3]: </a:t>
            </a:r>
            <a:endParaRPr lang="en-US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200000"/>
              </a:lnSpc>
              <a:buFontTx/>
              <a:buAutoNum type="alphaLcPeriod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Vertical axis wind turbine (VAWT)</a:t>
            </a:r>
          </a:p>
          <a:p>
            <a:pPr marL="457200" indent="-457200" algn="just">
              <a:lnSpc>
                <a:spcPct val="200000"/>
              </a:lnSpc>
              <a:buFontTx/>
              <a:buAutoNum type="alphaLcPeriod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Horizontal axis wind turbine (HAWT)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VAWT, the blades rotate on an axis perpendicular to the ground, while in a HAWT, the blades rotate parallel to the ground.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Both have a variety of designs to choose from, and each has pros and cons of its own.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Nevertheless, there are far fewer commercially produced vertical axis machines than horizontal axis machines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/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01084" y="1588"/>
            <a:ext cx="11990916" cy="39846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Classification </a:t>
            </a: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Wind Turbines(CWT)</a:t>
            </a:r>
            <a:endParaRPr lang="en-US" sz="3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64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988800" cy="4746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CWT                                              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740"/>
            <a:ext cx="12192000" cy="6476260"/>
          </a:xfrm>
        </p:spPr>
        <p:txBody>
          <a:bodyPr/>
          <a:lstStyle/>
          <a:p>
            <a:pPr marL="0" indent="0" algn="just">
              <a:buFont typeface="Calibri" panose="020F0502020204030204" pitchFamily="34" charset="0"/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Advantage of VAWT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Compared to HAWT, VAWT have fewer parts.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That implies there will be fewer parts to deteriorate and wear out.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Additionally, since the generator and gearbox are close to the ground, the tower's supporting strength is not as great.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here is no requirement for the pitch and yaw control parts.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a result, both steady and gusty winds can be employed to create power with this technology.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less expensive to produce, easier to install and transport , and uses low-speed blades, reducing the danger to people and birds compared to HAWT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355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D1821A8-3D1C-4375-B7C1-B8F166D078B3}" type="slidenum">
              <a:rPr lang="en-US" altLang="en-US" smtClean="0">
                <a:solidFill>
                  <a:srgbClr val="FFFFFF"/>
                </a:solidFill>
              </a:rPr>
              <a:pPr/>
              <a:t>16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45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0"/>
            <a:ext cx="12090400" cy="609600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CWT                                                          Cont..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0" y="514905"/>
            <a:ext cx="12192000" cy="5809696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Disadvantage of VAWT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VAWT do not capture the higher wind speeds that are frequently present at higher heights since they are located lower to the ground.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Sometimes vibration is a problem; it can even make the turbine noisier.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Ground-level air movement can amplify turbulence, which in turn amplifies vibration.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order to get superior wind speed at a specific height above the ground for improved power harvesting, the majority of current wind power plants use HAWT rather than VAWT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458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894CFE3-3AD4-4F8B-8BE8-3D90DA8A95F1}" type="slidenum">
              <a:rPr lang="en-US" altLang="en-US" smtClean="0">
                <a:solidFill>
                  <a:srgbClr val="FFFFFF"/>
                </a:solidFill>
              </a:rPr>
              <a:pPr/>
              <a:t>17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66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76"/>
            <a:ext cx="12090400" cy="606425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CWT                                                           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44" y="533400"/>
            <a:ext cx="12129856" cy="6324600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HAWT advantage and disadvantage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Its blades are designed aerodynamically, rotate by  the aerodynamic lift of force. 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upward and lower faces of the turbine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blades produce the pressure differential. 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region of low pressure is produced at the front of the blade due to the fast air speed passing past it. 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a high-pressure area is formed on the backside where there is little airspeed. 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high-pressure area's air pushes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blades upward, creating an aerodynamic lift.</a:t>
            </a:r>
          </a:p>
          <a:p>
            <a:pPr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overview of both VAWT and HAWT is presented in Fig.4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560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2FCD226-AD64-459E-8927-444FA5841BCF}" type="slidenum">
              <a:rPr lang="en-US" altLang="en-US" smtClean="0">
                <a:solidFill>
                  <a:srgbClr val="FFFFFF"/>
                </a:solidFill>
              </a:rPr>
              <a:pPr/>
              <a:t>18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05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76200"/>
            <a:ext cx="12090400" cy="609600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CWT                                                                 Cont..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762000"/>
            <a:ext cx="11988800" cy="609599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  <a:defRPr/>
            </a:pP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HAWT advantages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High Power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Output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High Efficiency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High Reliability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High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Operational Wind Speed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Calibri" panose="020F0502020204030204" pitchFamily="34" charset="0"/>
              <a:buNone/>
              <a:defRPr/>
            </a:pP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HAWT disadvantages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Difficult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to Transport, Install, and Maintain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Create Negative Environmental Impact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Strict Regulations for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Installation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Needs Yawing 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662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10AD11A-01B1-40E9-8330-6589AF3C1B7E}" type="slidenum">
              <a:rPr lang="en-US" altLang="en-US" smtClean="0">
                <a:solidFill>
                  <a:srgbClr val="FFFFFF"/>
                </a:solidFill>
              </a:rPr>
              <a:pPr/>
              <a:t>19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30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145FFA3-5E72-4CFA-BEC3-7C4353B07F10}" type="slidenum">
              <a:rPr lang="en-US" altLang="en-US" smtClean="0">
                <a:solidFill>
                  <a:srgbClr val="FFFFFF"/>
                </a:solidFill>
              </a:rPr>
              <a:pPr/>
              <a:t>20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7652" name="AutoShape 2" descr="Vertical-Axis Wind Turbines Could ..."/>
          <p:cNvSpPr>
            <a:spLocks noChangeAspect="1" noChangeArrowheads="1"/>
          </p:cNvSpPr>
          <p:nvPr/>
        </p:nvSpPr>
        <p:spPr bwMode="auto">
          <a:xfrm>
            <a:off x="192617" y="-144463"/>
            <a:ext cx="4064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3" name="AutoShape 4" descr="Vertical-Axis Wind Turbines Could ..."/>
          <p:cNvSpPr>
            <a:spLocks noChangeAspect="1" noChangeArrowheads="1"/>
          </p:cNvSpPr>
          <p:nvPr/>
        </p:nvSpPr>
        <p:spPr bwMode="auto">
          <a:xfrm>
            <a:off x="395817" y="7938"/>
            <a:ext cx="40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7654" name="Picture 6" descr="Vertical-Axis Wind Turbines Could Reduce Offshore Wind Energy Costs |  Department of Energ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" y="7938"/>
            <a:ext cx="11053234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TextBox 7"/>
          <p:cNvSpPr txBox="1">
            <a:spLocks noChangeArrowheads="1"/>
          </p:cNvSpPr>
          <p:nvPr/>
        </p:nvSpPr>
        <p:spPr bwMode="auto">
          <a:xfrm>
            <a:off x="101600" y="5383214"/>
            <a:ext cx="69136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000" dirty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Types of wind Turbines. Source: www. energy.gov</a:t>
            </a:r>
          </a:p>
        </p:txBody>
      </p:sp>
    </p:spTree>
    <p:extLst>
      <p:ext uri="{BB962C8B-B14F-4D97-AF65-F5344CB8AC3E}">
        <p14:creationId xmlns:p14="http://schemas.microsoft.com/office/powerpoint/2010/main" val="295362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01600" y="277814"/>
            <a:ext cx="11785600" cy="56038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 algn="ctr" defTabSz="914400" hangingPunct="1">
              <a:defRPr/>
            </a:pPr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Major Components of Wind Turbines (MCWT)[4]</a:t>
            </a:r>
            <a:endParaRPr lang="en-US" sz="3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75" name="Rectangle 3"/>
          <p:cNvSpPr txBox="1">
            <a:spLocks/>
          </p:cNvSpPr>
          <p:nvPr/>
        </p:nvSpPr>
        <p:spPr bwMode="auto">
          <a:xfrm>
            <a:off x="0" y="838200"/>
            <a:ext cx="12192000" cy="55626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Rotor</a:t>
            </a:r>
          </a:p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Blades</a:t>
            </a:r>
          </a:p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Low speed shaft</a:t>
            </a:r>
          </a:p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Gear Box</a:t>
            </a:r>
          </a:p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High speed shaft</a:t>
            </a:r>
          </a:p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Generator</a:t>
            </a:r>
          </a:p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Brakes</a:t>
            </a:r>
          </a:p>
          <a:p>
            <a:pPr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Controller</a:t>
            </a:r>
          </a:p>
          <a:p>
            <a:pPr marL="0" indent="0" defTabSz="91440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FF3300"/>
              </a:buClr>
              <a:buSzPct val="150000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MCWT is presented in Fig.5. 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2867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9A60398-077F-4A07-806D-7FC5628C89B4}" type="slidenum">
              <a:rPr lang="en-US" altLang="en-US" smtClean="0">
                <a:solidFill>
                  <a:srgbClr val="FFFFFF"/>
                </a:solidFill>
              </a:rPr>
              <a:pPr/>
              <a:t>21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13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" y="511175"/>
            <a:ext cx="5992283" cy="433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11480800" y="6356352"/>
            <a:ext cx="3657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784A3B5-D492-4E94-8FB8-6E072713462F}" type="slidenum">
              <a:rPr lang="en-US" altLang="en-US" smtClean="0">
                <a:solidFill>
                  <a:srgbClr val="FFFFFF"/>
                </a:solidFill>
              </a:rPr>
              <a:pPr/>
              <a:t>22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29701" name="TextBox 5"/>
          <p:cNvSpPr txBox="1">
            <a:spLocks noChangeArrowheads="1"/>
          </p:cNvSpPr>
          <p:nvPr/>
        </p:nvSpPr>
        <p:spPr bwMode="auto">
          <a:xfrm>
            <a:off x="2118" y="41275"/>
            <a:ext cx="12189883" cy="46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400" b="1">
                <a:solidFill>
                  <a:srgbClr val="000000"/>
                </a:solidFill>
                <a:latin typeface="TimesNewRomanPS-BoldMT"/>
              </a:rPr>
              <a:t>MCWT                                                                        Cont.…</a:t>
            </a:r>
          </a:p>
        </p:txBody>
      </p:sp>
      <p:pic>
        <p:nvPicPr>
          <p:cNvPr id="2970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118" y="503238"/>
            <a:ext cx="5920316" cy="422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3" name="TextBox 2"/>
          <p:cNvSpPr txBox="1">
            <a:spLocks noChangeArrowheads="1"/>
          </p:cNvSpPr>
          <p:nvPr/>
        </p:nvSpPr>
        <p:spPr bwMode="auto">
          <a:xfrm>
            <a:off x="2120" y="4846638"/>
            <a:ext cx="70190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000" dirty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Typical HAWT components. Source :IEC 61400-25</a:t>
            </a:r>
          </a:p>
        </p:txBody>
      </p:sp>
    </p:spTree>
    <p:extLst>
      <p:ext uri="{BB962C8B-B14F-4D97-AF65-F5344CB8AC3E}">
        <p14:creationId xmlns:p14="http://schemas.microsoft.com/office/powerpoint/2010/main" val="220574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30723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C35EE3E-E575-4793-9D69-CD7E6E0AB31F}" type="slidenum">
              <a:rPr lang="en-US" altLang="en-US" smtClean="0">
                <a:solidFill>
                  <a:srgbClr val="FFFFFF"/>
                </a:solidFill>
              </a:rPr>
              <a:pPr/>
              <a:t>23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1" y="361551"/>
            <a:ext cx="12191999" cy="5924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Rotor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rotor of a wind turbine is the part that harnesses the energy of the wind.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Typically, the rotor is made up of two or more metal, fiberglass, or wooden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blades.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Blades 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blades are attached to the hub, which in turn is attached to the main shaft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Usually composed of fiberglass, turbines feature three blades.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typical modern land-based wind turbine has blades that are more than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52 meters in height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while the size of the blades varies.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When wind flows across the blade, the air pressure on one side of the blade decreases.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0" y="-20541"/>
            <a:ext cx="12192000" cy="57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MCWT     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379416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334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MCWT                                                                Cont.…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0" y="491231"/>
            <a:ext cx="12192000" cy="66294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The design of the  wind rotor blades(WRB) must include the following features.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Good mechanical strength, low density, and long fatigue life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strong resistance to corrosion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High strength to weight ratio, material qualities that can be tailored, 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Forming an aerodynamic shape is simple.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adaptability of the fabrication methods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Reduced expenses, resonance-prevention stiffness, and aero-elastic stability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174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A5565F4-F8A9-44DD-A79C-50764174C3DB}" type="slidenum">
              <a:rPr lang="en-US" altLang="en-US" smtClean="0">
                <a:solidFill>
                  <a:srgbClr val="FFFFFF"/>
                </a:solidFill>
              </a:rPr>
              <a:pPr/>
              <a:t>24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87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887200" cy="398463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>MCWT                                                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.…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0" y="395056"/>
            <a:ext cx="12192000" cy="6462944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lift and drag forces are produced due to air pressure differences on the two sides of the blade.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rotor rotates because the lift force is greater than the drag force.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blade's airfoil structure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appropriate for producing lift and drag forces.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designing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WRB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that can withstand wind loads, there are several elements to consider, including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strength, stiffness, weight, durability, and cost.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ability of a blade to resist breaking under extreme pressure, such as heavy winds or storms, is known as its strength one of the main design features.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a result,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 sources of aerodynamic loads—wind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pressure (P) and shear stress (т)—are taken into account.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277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9D8F7AC-3905-47AB-B594-08A58AD0EFCE}" type="slidenum">
              <a:rPr lang="en-US" altLang="en-US" smtClean="0">
                <a:solidFill>
                  <a:srgbClr val="FFFFFF"/>
                </a:solidFill>
              </a:rPr>
              <a:pPr/>
              <a:t>25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67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76200"/>
            <a:ext cx="12090400" cy="457200"/>
          </a:xfrm>
        </p:spPr>
        <p:txBody>
          <a:bodyPr/>
          <a:lstStyle/>
          <a:p>
            <a:pPr>
              <a:lnSpc>
                <a:spcPct val="0"/>
              </a:lnSpc>
              <a:defRPr/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MCWT                           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2" y="838200"/>
            <a:ext cx="12020551" cy="5030788"/>
          </a:xfrm>
        </p:spPr>
        <p:txBody>
          <a:bodyPr/>
          <a:lstStyle/>
          <a:p>
            <a:pPr algn="just"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airfoil loads is decomposed into  lift and drag </a:t>
            </a:r>
          </a:p>
          <a:p>
            <a:pPr marL="0" indent="0" algn="just"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forces as given by:</a:t>
            </a:r>
          </a:p>
          <a:p>
            <a:pPr algn="just"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Lift(L)=normal to velocity of airfoil, V </a:t>
            </a:r>
          </a:p>
          <a:p>
            <a:pPr algn="just"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Drag (D)=Parallel to V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Moment(M)=+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nose up, is typically is quarter chord(c/4)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Calibri" panose="020F0502020204030204" pitchFamily="34" charset="0"/>
              <a:buNone/>
              <a:defRPr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379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D217045-F1FA-4D7B-AFB5-DD48FC27BF58}" type="slidenum">
              <a:rPr lang="en-US" altLang="en-US" smtClean="0">
                <a:solidFill>
                  <a:srgbClr val="FFFFFF"/>
                </a:solidFill>
              </a:rPr>
              <a:pPr/>
              <a:t>26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33798" name="Picture 2" descr="Wind Turbine Blade Design, Flat, Bent or Curv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983" y="988380"/>
            <a:ext cx="4917017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Rectangle 28"/>
          <p:cNvSpPr>
            <a:spLocks noChangeArrowheads="1"/>
          </p:cNvSpPr>
          <p:nvPr/>
        </p:nvSpPr>
        <p:spPr bwMode="auto">
          <a:xfrm>
            <a:off x="203201" y="-322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33800" name="Picture 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331" y="2887030"/>
            <a:ext cx="4394236" cy="1938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16892" y="4825877"/>
            <a:ext cx="7184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Figure 6: Airfoil structure of wind turbine</a:t>
            </a:r>
            <a:r>
              <a:rPr lang="en-US" dirty="0"/>
              <a:t>. </a:t>
            </a:r>
            <a:r>
              <a:rPr lang="en-US" dirty="0" smtClean="0"/>
              <a:t>Source: www.pengky.cn </a:t>
            </a:r>
            <a:endParaRPr lang="en-U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014515"/>
              </p:ext>
            </p:extLst>
          </p:nvPr>
        </p:nvGraphicFramePr>
        <p:xfrm>
          <a:off x="833516" y="3039964"/>
          <a:ext cx="4457575" cy="1461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Equation" r:id="rId5" imgW="3073400" imgH="1003300" progId="Equation.3">
                  <p:embed/>
                </p:oleObj>
              </mc:Choice>
              <mc:Fallback>
                <p:oleObj name="Equation" r:id="rId5" imgW="3073400" imgH="1003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3516" y="3039964"/>
                        <a:ext cx="4457575" cy="14612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660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34819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6189EFF-6E05-4F01-9E60-5ED54EFFDA93}" type="slidenum">
              <a:rPr lang="en-US" altLang="en-US" smtClean="0">
                <a:solidFill>
                  <a:srgbClr val="FFFFFF"/>
                </a:solidFill>
              </a:rPr>
              <a:pPr/>
              <a:t>27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34820" name="TextBox 7"/>
          <p:cNvSpPr txBox="1">
            <a:spLocks noChangeArrowheads="1"/>
          </p:cNvSpPr>
          <p:nvPr/>
        </p:nvSpPr>
        <p:spPr bwMode="auto">
          <a:xfrm>
            <a:off x="0" y="520482"/>
            <a:ext cx="12191999" cy="640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same concept that makes airplanes, kites, and birds fly is also used in the design of the lift blades.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pressure and wind speed differential between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upper and lower blade surfaces is produced as air passes by the blade.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blade is "lifted" because 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increased pressure at the bottom surface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lift is converted into rotational motion when blades are fastened to a central axis.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Lift-powered wind turbines are ideal for producing electricity since they rotate at substantially faster speeds than drag-style wind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turbines</a:t>
            </a:r>
          </a:p>
          <a:p>
            <a:pPr marL="0" indent="0"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1600" y="241300"/>
            <a:ext cx="12090400" cy="4572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>
              <a:lnSpc>
                <a:spcPct val="0"/>
              </a:lnSpc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MCWT                                                              Cont.…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0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35843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016ED70-5A71-4E07-A164-EE8BDD7DE479}" type="slidenum">
              <a:rPr lang="en-US" altLang="en-US" smtClean="0">
                <a:solidFill>
                  <a:srgbClr val="FFFFFF"/>
                </a:solidFill>
              </a:rPr>
              <a:pPr/>
              <a:t>28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0" y="304800"/>
            <a:ext cx="1219200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Tip Speed Ratio: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tip-speed is the ratio of 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rotational speed of the blade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the wind speed. Electricity generation requires high rotational speeds.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larger this ratio, the faster the rotation of the wind turbine rotor at a given wind speed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i="1" dirty="0">
                <a:latin typeface="Arial" pitchFamily="34" charset="0"/>
                <a:cs typeface="Arial" pitchFamily="34" charset="0"/>
              </a:rPr>
              <a:t>The number of blades that make up a rotor and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a total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area they cover affect wind turbine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performance</a:t>
            </a:r>
            <a:endParaRPr lang="en-US" sz="2000" i="1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lift-type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 to function effectively, the wind must flow smoothly over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blades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avoiding turbulence.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avoid turbulence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spacing between blades should be great enough so that one blade will not encounter the disturbed, weaker air flow caused by the blade which passed before it.</a:t>
            </a:r>
          </a:p>
          <a:p>
            <a:pPr algn="just">
              <a:defRPr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52400"/>
            <a:ext cx="12090400" cy="4572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>
              <a:lnSpc>
                <a:spcPct val="0"/>
              </a:lnSpc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MCWT                                                              Cont.…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86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36867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F861BF7-2597-46C6-961E-CA13FA857088}" type="slidenum">
              <a:rPr lang="en-US" altLang="en-US" smtClean="0">
                <a:solidFill>
                  <a:srgbClr val="FFFFFF"/>
                </a:solidFill>
              </a:rPr>
              <a:pPr/>
              <a:t>29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0" y="470517"/>
            <a:ext cx="12192002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Generator: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generator is what converts the turning motion of a wind turbine's blades into electricity.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Inside this component, coils of wire are rotated in a magnetic field to produce electricity.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Different generator designs are used in Wind power, Type 1-Taype 5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generator's rating, or size, is dependent on the length of the wind turbine's blades because more energy is captured by longer blades.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is important to select the right type of generator to match intended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use;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/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1600" y="152400"/>
            <a:ext cx="12090400" cy="4572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>
              <a:lnSpc>
                <a:spcPct val="0"/>
              </a:lnSpc>
              <a:defRPr/>
            </a:pP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r>
              <a:rPr lang="en-US" sz="3000" b="1" smtClean="0">
                <a:latin typeface="Arial" pitchFamily="34" charset="0"/>
                <a:cs typeface="Arial" pitchFamily="34" charset="0"/>
              </a:rPr>
              <a:t>MCWT                                                              Cont.…</a:t>
            </a:r>
            <a:br>
              <a:rPr lang="en-US" sz="3000" b="1" smtClean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41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37891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741BD64-443B-4128-AE13-1C69E97D7F56}" type="slidenum">
              <a:rPr lang="en-US" altLang="en-US" smtClean="0">
                <a:solidFill>
                  <a:srgbClr val="FFFFFF"/>
                </a:solidFill>
              </a:rPr>
              <a:pPr/>
              <a:t>30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92365" y="228600"/>
            <a:ext cx="12150435" cy="640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Gear Transmission(GT):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number of revolutions per minute (rpm) of a wind turbine rotor is very small, depending on the model and the wind speed.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Mechanical Energy available at a low rpm – needs to be step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up to higher rpm suitable for generators.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Wind turbine converts, wind energy into electrical energy(KE-ME-P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equivalent to: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As a result, GT is used to step up the speed of rotor rotation to a speed suitable for the generator.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Some DC-type wind turbines do not use transmissions, which reduces wind turbine complexity and maintenance requirements.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01600" y="228600"/>
            <a:ext cx="12090400" cy="4572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>
              <a:lnSpc>
                <a:spcPct val="0"/>
              </a:lnSpc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MCWT                                                              Cont.…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7894" name="Rectangle 7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789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9062245"/>
              </p:ext>
            </p:extLst>
          </p:nvPr>
        </p:nvGraphicFramePr>
        <p:xfrm>
          <a:off x="10091937" y="3258105"/>
          <a:ext cx="1336695" cy="5639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Equation" r:id="rId3" imgW="749300" imgH="419100" progId="Equation.3">
                  <p:embed/>
                </p:oleObj>
              </mc:Choice>
              <mc:Fallback>
                <p:oleObj name="Equation" r:id="rId3" imgW="7493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91937" y="3258105"/>
                        <a:ext cx="1336695" cy="5639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880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12293600" cy="4572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MCWT        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-133165" y="457200"/>
            <a:ext cx="12325165" cy="64008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Typically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a wind turbine gearbox uses parallel axis gears, such as external spur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helical, or annulus (internal) gears, to attain the higher speed. 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simplest configuration inside a stage is known as a "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parallel shaft" and consists of two exterior gears meshing with one another. 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ring of planet gears meshing with an annulus gear on the outside and a sun gear on the inside that is installed on a planet carrier. - "Earthly" or "epicyclical"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annulus, with its teeth on the inside, is an internal gear; the sun and planets are external gears as given by Fig.7.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891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2BDA194-FF48-4E4F-A976-7E9C1E4CF1C3}" type="slidenum">
              <a:rPr lang="en-US" altLang="en-US" smtClean="0">
                <a:solidFill>
                  <a:srgbClr val="FFFFFF"/>
                </a:solidFill>
              </a:rPr>
              <a:pPr/>
              <a:t>31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66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331F108-70A5-473C-9EF2-64AC9F43C66B}" type="slidenum">
              <a:rPr lang="en-US" altLang="en-US" smtClean="0">
                <a:solidFill>
                  <a:srgbClr val="FFFFFF"/>
                </a:solidFill>
              </a:rPr>
              <a:pPr/>
              <a:t>32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-20637"/>
            <a:ext cx="8534400" cy="5448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TextBox 6"/>
          <p:cNvSpPr txBox="1">
            <a:spLocks noChangeArrowheads="1"/>
          </p:cNvSpPr>
          <p:nvPr/>
        </p:nvSpPr>
        <p:spPr bwMode="auto">
          <a:xfrm>
            <a:off x="203200" y="5334001"/>
            <a:ext cx="8128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>
                <a:latin typeface="Arial" pitchFamily="34" charset="0"/>
                <a:cs typeface="Arial" pitchFamily="34" charset="0"/>
              </a:rPr>
              <a:t>Figure 7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dirty="0">
                <a:latin typeface="Arial" pitchFamily="34" charset="0"/>
                <a:cs typeface="Arial" pitchFamily="34" charset="0"/>
              </a:rPr>
              <a:t>Gear Transmission box: Source: IEC 61400-4</a:t>
            </a:r>
          </a:p>
        </p:txBody>
      </p:sp>
    </p:spTree>
    <p:extLst>
      <p:ext uri="{BB962C8B-B14F-4D97-AF65-F5344CB8AC3E}">
        <p14:creationId xmlns:p14="http://schemas.microsoft.com/office/powerpoint/2010/main" val="6568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7" y="0"/>
            <a:ext cx="12090400" cy="4572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MCWT                                                               Cont.….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12192000" cy="6553200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Three primary parts make up any planetary gear set: the sun gear, the planet gears and carrier, and the ring gear.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  <a:defRPr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  <a:defRPr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  <a:defRPr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Unlike other gears that come in and out of mesh, they are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always in mesh and cannot "clash."  </a:t>
            </a: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a result, the forces are shared among numerous teeth and the rotational speed is given by: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096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53ADD8B-58A6-4D2F-9C79-50D8C1D0DF6F}" type="slidenum">
              <a:rPr lang="en-US" altLang="en-US" smtClean="0">
                <a:solidFill>
                  <a:srgbClr val="FFFFFF"/>
                </a:solidFill>
              </a:rPr>
              <a:pPr/>
              <a:t>33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0966" name="Rectangle 2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0967" name="Object 7"/>
          <p:cNvGraphicFramePr>
            <a:graphicFrameLocks noChangeAspect="1"/>
          </p:cNvGraphicFramePr>
          <p:nvPr/>
        </p:nvGraphicFramePr>
        <p:xfrm>
          <a:off x="2946401" y="5410200"/>
          <a:ext cx="1905001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Equation" r:id="rId3" imgW="952500" imgH="457200" progId="Equation.3">
                  <p:embed/>
                </p:oleObj>
              </mc:Choice>
              <mc:Fallback>
                <p:oleObj name="Equation" r:id="rId3" imgW="9525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46401" y="5410200"/>
                        <a:ext cx="1905001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8" name="Picture 5" descr="Introduction to Planetary Gearset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618" y="1120775"/>
            <a:ext cx="3621102" cy="2428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9" name="TextBox 8"/>
          <p:cNvSpPr txBox="1">
            <a:spLocks noChangeArrowheads="1"/>
          </p:cNvSpPr>
          <p:nvPr/>
        </p:nvSpPr>
        <p:spPr bwMode="auto">
          <a:xfrm>
            <a:off x="1176785" y="3582948"/>
            <a:ext cx="67463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>
                <a:latin typeface="Arial" pitchFamily="34" charset="0"/>
                <a:cs typeface="Arial" pitchFamily="34" charset="0"/>
              </a:rPr>
              <a:t>Figure 8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 </a:t>
            </a:r>
            <a:r>
              <a:rPr lang="en-US" dirty="0">
                <a:latin typeface="Arial" pitchFamily="34" charset="0"/>
                <a:cs typeface="Arial" pitchFamily="34" charset="0"/>
              </a:rPr>
              <a:t>Planetary gear section. source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www.iqsdirectory.com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26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41987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9386FC7-DB83-4C1B-8A96-0559AB5F896A}" type="slidenum">
              <a:rPr lang="en-US" altLang="en-US" smtClean="0">
                <a:solidFill>
                  <a:srgbClr val="FFFFFF"/>
                </a:solidFill>
              </a:rPr>
              <a:pPr/>
              <a:t>34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0" y="304802"/>
            <a:ext cx="12130617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0000"/>
                </a:solidFill>
                <a:latin typeface="TimesNewRomanPS-BoldMT"/>
              </a:rPr>
              <a:t>Tower: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addition to providing support/stability, the wind turbine tower limits the amount of energy that may be harvested.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Most of the time, the maximum tower height is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not required, unless there are zoning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constraints.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cost of using taller towers in comparison to the value of the increased energy output that results from their use will determine which height tower is used.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Bigger wind turbines are typically installed on towers that are between 40 and 70–150 meters high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tower and wind turbine in general needs carefully designing as it weights several tons as given 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Fig.9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0217" y="0"/>
            <a:ext cx="12090400" cy="30480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 algn="just"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MCWT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64800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30EBD20-5043-4FEE-A096-59DC733CA7EF}" type="slidenum">
              <a:rPr lang="en-US" altLang="en-US" smtClean="0">
                <a:solidFill>
                  <a:srgbClr val="FFFFFF"/>
                </a:solidFill>
              </a:rPr>
              <a:pPr/>
              <a:t>35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430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07" y="756443"/>
            <a:ext cx="6620619" cy="395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3" name="TextBox 4"/>
          <p:cNvSpPr txBox="1">
            <a:spLocks noChangeArrowheads="1"/>
          </p:cNvSpPr>
          <p:nvPr/>
        </p:nvSpPr>
        <p:spPr bwMode="auto">
          <a:xfrm>
            <a:off x="246658" y="44490"/>
            <a:ext cx="1132790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en-US" sz="3000" dirty="0">
                <a:latin typeface="Arial" pitchFamily="34" charset="0"/>
                <a:cs typeface="Arial" pitchFamily="34" charset="0"/>
              </a:rPr>
              <a:t>MCWT                                                               Cont.….</a:t>
            </a:r>
          </a:p>
        </p:txBody>
      </p:sp>
      <p:pic>
        <p:nvPicPr>
          <p:cNvPr id="6" name="Picture 4" descr="Siemens Energy on X: &quot;Did you know each #Siemens 2.3-MW #wind turbine is  quite large? Let's put it in perspective. http://t.co/lgV7l3Wlxm&quot; / 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037" y="598488"/>
            <a:ext cx="4706527" cy="426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7706" y="4927107"/>
            <a:ext cx="9037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Figure 9. The weight of wind turbine. Source</a:t>
            </a:r>
            <a:r>
              <a:rPr lang="en-US" dirty="0"/>
              <a:t>: ffden-2.phys.uaf.edu </a:t>
            </a:r>
            <a:r>
              <a:rPr lang="en-US" dirty="0" smtClean="0"/>
              <a:t>&amp; Siemens </a:t>
            </a:r>
            <a:r>
              <a:rPr lang="en-US" dirty="0"/>
              <a:t>Energy</a:t>
            </a:r>
          </a:p>
        </p:txBody>
      </p:sp>
    </p:spTree>
    <p:extLst>
      <p:ext uri="{BB962C8B-B14F-4D97-AF65-F5344CB8AC3E}">
        <p14:creationId xmlns:p14="http://schemas.microsoft.com/office/powerpoint/2010/main" val="277995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45059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7FE11FA-3D8D-4C70-B417-BA31B3923C18}" type="slidenum">
              <a:rPr lang="en-US" altLang="en-US" smtClean="0">
                <a:solidFill>
                  <a:srgbClr val="FFFFFF"/>
                </a:solidFill>
              </a:rPr>
              <a:pPr/>
              <a:t>36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5060" name="TextBox 5"/>
          <p:cNvSpPr txBox="1">
            <a:spLocks noChangeArrowheads="1"/>
          </p:cNvSpPr>
          <p:nvPr/>
        </p:nvSpPr>
        <p:spPr bwMode="auto">
          <a:xfrm>
            <a:off x="0" y="609600"/>
            <a:ext cx="12192000" cy="5893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machines share certain operating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characteristics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such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as cut-in, rated and cut-out wind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speeds</a:t>
            </a:r>
            <a:endParaRPr lang="en-US" sz="2000" i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Cut-in Speed: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Cut-in speed is the minimum wind speed at which the blades will turn and generate usable power.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wind speed is typically between 10 and 16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km/h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Rated Speed: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rated speed is the wind speed at which the wind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turbine will generate its designated rated power.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example, a "10 kilowatt" wind turbine may not generate 10 kilowatts until wind speeds reach 40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k/h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Rated speed for most machines is in the range of 40 to 55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km/h</a:t>
            </a:r>
          </a:p>
          <a:p>
            <a:pPr marL="0" indent="0"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76200"/>
            <a:ext cx="12293600" cy="45720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Operating </a:t>
            </a: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Characteristics of wind turbines </a:t>
            </a:r>
          </a:p>
        </p:txBody>
      </p:sp>
    </p:spTree>
    <p:extLst>
      <p:ext uri="{BB962C8B-B14F-4D97-AF65-F5344CB8AC3E}">
        <p14:creationId xmlns:p14="http://schemas.microsoft.com/office/powerpoint/2010/main" val="428348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46083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2C5C2DE-AD80-4A21-ABAE-A59DB4ED9D66}" type="slidenum">
              <a:rPr lang="en-US" altLang="en-US" smtClean="0">
                <a:solidFill>
                  <a:srgbClr val="FFFFFF"/>
                </a:solidFill>
              </a:rPr>
              <a:pPr/>
              <a:t>37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6084" name="TextBox 5"/>
          <p:cNvSpPr txBox="1">
            <a:spLocks noChangeArrowheads="1"/>
          </p:cNvSpPr>
          <p:nvPr/>
        </p:nvSpPr>
        <p:spPr bwMode="auto">
          <a:xfrm>
            <a:off x="0" y="381000"/>
            <a:ext cx="121920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2563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At wind speeds between cut-in and rated, the power output from a wind turbine increases as the wind  speed increases.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output of most machines levels off above the rated speed.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Most manufacturers provide graphs, called "power curves,“ showing how their wind turbine output varies with wind speed.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Cut-out Speed: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At very high wind speeds, typically between 72 and 128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km/h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most wind turbines cease power generation and shut down.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wind speed at which shut down occurs is called </a:t>
            </a:r>
            <a:r>
              <a:rPr lang="en-US" altLang="en-US" sz="2000" i="1" dirty="0">
                <a:latin typeface="Arial" pitchFamily="34" charset="0"/>
                <a:cs typeface="Arial" pitchFamily="34" charset="0"/>
              </a:rPr>
              <a:t>the cut-out speed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operating characteristics of wind turbine is presented in Fig.10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085" name="Rectangle 3"/>
          <p:cNvSpPr>
            <a:spLocks noChangeArrowheads="1"/>
          </p:cNvSpPr>
          <p:nvPr/>
        </p:nvSpPr>
        <p:spPr bwMode="auto">
          <a:xfrm>
            <a:off x="508000" y="14288"/>
            <a:ext cx="112776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CWT                                                                        </a:t>
            </a: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Cont.…</a:t>
            </a:r>
          </a:p>
        </p:txBody>
      </p:sp>
    </p:spTree>
    <p:extLst>
      <p:ext uri="{BB962C8B-B14F-4D97-AF65-F5344CB8AC3E}">
        <p14:creationId xmlns:p14="http://schemas.microsoft.com/office/powerpoint/2010/main" val="126483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33DF9E6-AF90-447B-95EC-A669D8BB9994}" type="slidenum">
              <a:rPr lang="en-US" altLang="en-US" smtClean="0">
                <a:solidFill>
                  <a:srgbClr val="FFFFFF"/>
                </a:solidFill>
              </a:rPr>
              <a:pPr/>
              <a:t>38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7108" name="TextBox 4"/>
          <p:cNvSpPr txBox="1">
            <a:spLocks noChangeArrowheads="1"/>
          </p:cNvSpPr>
          <p:nvPr/>
        </p:nvSpPr>
        <p:spPr bwMode="auto">
          <a:xfrm>
            <a:off x="3970869" y="4378325"/>
            <a:ext cx="14032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en-US"/>
              <a:t>Power curve </a:t>
            </a:r>
          </a:p>
        </p:txBody>
      </p:sp>
      <p:pic>
        <p:nvPicPr>
          <p:cNvPr id="4710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60" y="914402"/>
            <a:ext cx="9077342" cy="38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19743" y="4904004"/>
            <a:ext cx="60905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10. The power curve.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source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:www.mdpi.com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08000" y="14288"/>
            <a:ext cx="112776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CWT                                                                        </a:t>
            </a: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Cont.…</a:t>
            </a:r>
          </a:p>
        </p:txBody>
      </p:sp>
    </p:spTree>
    <p:extLst>
      <p:ext uri="{BB962C8B-B14F-4D97-AF65-F5344CB8AC3E}">
        <p14:creationId xmlns:p14="http://schemas.microsoft.com/office/powerpoint/2010/main" val="260162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48131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DF97CFC-FAAD-40B6-8DD4-C717C73535D0}" type="slidenum">
              <a:rPr lang="en-US" altLang="en-US" smtClean="0">
                <a:solidFill>
                  <a:srgbClr val="FFFFFF"/>
                </a:solidFill>
              </a:rPr>
              <a:pPr/>
              <a:t>39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8132" name="TextBox 5"/>
          <p:cNvSpPr txBox="1">
            <a:spLocks noChangeArrowheads="1"/>
          </p:cNvSpPr>
          <p:nvPr/>
        </p:nvSpPr>
        <p:spPr bwMode="auto">
          <a:xfrm>
            <a:off x="-16933" y="602740"/>
            <a:ext cx="12208933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Having a cut-out speed is a safety feature which protects the wind turbine from damage.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i="1" dirty="0">
                <a:latin typeface="Arial" pitchFamily="34" charset="0"/>
                <a:cs typeface="Arial" pitchFamily="34" charset="0"/>
              </a:rPr>
              <a:t>Shut down may </a:t>
            </a:r>
            <a:r>
              <a:rPr lang="en-US" altLang="en-US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occur in one of several ways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In some machines an automatic brake is activated by a wind speed sensor.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i="1" dirty="0">
                <a:latin typeface="Arial" pitchFamily="34" charset="0"/>
                <a:cs typeface="Arial" pitchFamily="34" charset="0"/>
              </a:rPr>
              <a:t>Some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machines twist or "pitch" the blades to spill the wind.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Normal wind turbine operation usually resumes when the wind drops back to a safe level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Betz Limit: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It is the flow of air over the blades and through the rotor area that makes a wind turbine function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 Which is the maximum power harvesting limit of wind power.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wind turbine extracts energy by slowing the wind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down</a:t>
            </a:r>
          </a:p>
          <a:p>
            <a:pPr marL="0" indent="0" algn="just">
              <a:lnSpc>
                <a:spcPct val="200000"/>
              </a:lnSpc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dirty="0"/>
              <a:t/>
            </a:r>
            <a:br>
              <a:rPr lang="en-US" altLang="en-US" dirty="0"/>
            </a:br>
            <a:endParaRPr lang="en-US" alt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08000" y="14288"/>
            <a:ext cx="112776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CWT                                                                        </a:t>
            </a: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Cont.…</a:t>
            </a:r>
          </a:p>
        </p:txBody>
      </p:sp>
    </p:spTree>
    <p:extLst>
      <p:ext uri="{BB962C8B-B14F-4D97-AF65-F5344CB8AC3E}">
        <p14:creationId xmlns:p14="http://schemas.microsoft.com/office/powerpoint/2010/main" val="394797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49155" name="Slide Number Placeholder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55A506D-26D9-4215-A44D-9EE3B7824687}" type="slidenum">
              <a:rPr lang="en-US" altLang="en-US" smtClean="0">
                <a:solidFill>
                  <a:srgbClr val="FFFFFF"/>
                </a:solidFill>
              </a:rPr>
              <a:pPr/>
              <a:t>40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9156" name="TextBox 5"/>
          <p:cNvSpPr txBox="1">
            <a:spLocks noChangeArrowheads="1"/>
          </p:cNvSpPr>
          <p:nvPr/>
        </p:nvSpPr>
        <p:spPr bwMode="auto">
          <a:xfrm>
            <a:off x="0" y="539366"/>
            <a:ext cx="12192000" cy="575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82880" indent="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theoretical maximum amount of energy in the wind that can be collected by a wind turbine's rotor is approximately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59%.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182880" indent="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This value is known as the Betz limit. If the blades were 100% efficient, a wind turbine would not work because the air, having given up all its energy, would entirely stop.</a:t>
            </a:r>
          </a:p>
          <a:p>
            <a:pPr marL="182880" indent="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practice, the collection efficiency of a rotor is not as high as 59%. </a:t>
            </a:r>
          </a:p>
          <a:p>
            <a:pPr marL="0" indent="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 complete wind energy system, including rotor, transmission, generator, storage and other devices, which all have less than perfect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efficiencies</a:t>
            </a:r>
          </a:p>
          <a:p>
            <a:pPr marL="0" indent="0" algn="just">
              <a:lnSpc>
                <a:spcPct val="200000"/>
              </a:lnSpc>
            </a:pPr>
            <a:r>
              <a:rPr lang="en-US" altLang="en-US" sz="2200" dirty="0">
                <a:latin typeface="Arial" pitchFamily="34" charset="0"/>
                <a:cs typeface="Arial" pitchFamily="34" charset="0"/>
              </a:rPr>
              <a:t/>
            </a:r>
            <a:br>
              <a:rPr lang="en-US" altLang="en-US" sz="2200" dirty="0">
                <a:latin typeface="Arial" pitchFamily="34" charset="0"/>
                <a:cs typeface="Arial" pitchFamily="34" charset="0"/>
              </a:rPr>
            </a:br>
            <a:endParaRPr lang="en-US" altLang="en-US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11785600" cy="799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CWT                                                                        </a:t>
            </a:r>
            <a:r>
              <a:rPr lang="en-US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Cont.…</a:t>
            </a:r>
          </a:p>
        </p:txBody>
      </p:sp>
    </p:spTree>
    <p:extLst>
      <p:ext uri="{BB962C8B-B14F-4D97-AF65-F5344CB8AC3E}">
        <p14:creationId xmlns:p14="http://schemas.microsoft.com/office/powerpoint/2010/main" val="127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064" y="134307"/>
            <a:ext cx="11069717" cy="309578"/>
          </a:xfrm>
        </p:spPr>
        <p:txBody>
          <a:bodyPr>
            <a:noAutofit/>
          </a:bodyPr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9394"/>
            <a:ext cx="12109142" cy="651621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conclusion, the wind power plant is one of most emerging and harnessed renewable energy technology in recent years, environmental friendly, clean and cheap energy source compared to conventional energy sources.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two types of wind power plant based on their arrangement, namely vertical axis and horizontal axis wind turbine is presented.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noted that horizontal axis wind turbine is widely used over VAWT due to its  high height advantage for harvesting more power.  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performance of each wind component of wind turbine has an impact on the power harvesting from wind power  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wind power operates based on the four operating region.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45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9918"/>
            <a:ext cx="11211759" cy="478253"/>
          </a:xfrm>
        </p:spPr>
        <p:txBody>
          <a:bodyPr>
            <a:noAutofit/>
          </a:bodyPr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68172"/>
            <a:ext cx="12191999" cy="643187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[1]. S., Dan; Z., 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Xu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; Z.,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Xin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 ‘’ Influences of wind direction on the cooling effects of mountain vegetation in urban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area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’’. ELSEVIER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: Building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Environment.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V.209(1), 2022.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Doi.org/10.1016/j.buildenv.2021.108663.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[2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].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D.,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Rishabh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and  K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Tripathi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 ‘’ Maximum Power Extraction Schemes &amp;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Power Control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in Wind Energy Conversion System’’. International Journal of Scientific &amp; Engineering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Research. V.3(6), 2012.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[3].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A., Winslow. "Urban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Wind Generation: Comparing Horizontal and Vertical Axis Wind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Turbines’’.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International Development, Community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and Environment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IDCE), 2017.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4].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A.,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Eberle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; C.,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Aubryn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; W.,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Julien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 ‘Wind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Energy Technologies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: Quantities and Availability for Two Future Scenarios. Golden, CO: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National Renewable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Energy Laboratory. NREL/TP-6A20-81483.2023.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38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2025</TotalTime>
  <Words>3555</Words>
  <Application>Microsoft Office PowerPoint</Application>
  <PresentationFormat>Custom</PresentationFormat>
  <Paragraphs>377</Paragraphs>
  <Slides>43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5" baseType="lpstr">
      <vt:lpstr>Office 테마</vt:lpstr>
      <vt:lpstr>Equation</vt:lpstr>
      <vt:lpstr>Renewable Energy and Distributed Generations </vt:lpstr>
      <vt:lpstr>Content </vt:lpstr>
      <vt:lpstr>PowerPoint Presentation</vt:lpstr>
      <vt:lpstr>Introduction                                                        Cont.…</vt:lpstr>
      <vt:lpstr>Introduction                                    Cont.…</vt:lpstr>
      <vt:lpstr>Introduction                                                                             Cont.…</vt:lpstr>
      <vt:lpstr>Introduction                                                        Cont.…</vt:lpstr>
      <vt:lpstr>PowerPoint Presentation</vt:lpstr>
      <vt:lpstr>Introduction                                                                     Cont.…</vt:lpstr>
      <vt:lpstr>2. Types of Wind Power Plants(TWPP) </vt:lpstr>
      <vt:lpstr>TWPP                                                                                    Cont.…</vt:lpstr>
      <vt:lpstr>TWPP                                                               Cont....</vt:lpstr>
      <vt:lpstr>TWPP                                                               Cont....</vt:lpstr>
      <vt:lpstr>PowerPoint Presentation</vt:lpstr>
      <vt:lpstr>PowerPoint Presentation</vt:lpstr>
      <vt:lpstr>CWT                                                                                               Cont.…</vt:lpstr>
      <vt:lpstr>CWT                                                          Cont..</vt:lpstr>
      <vt:lpstr>CWT                                                            Cont…</vt:lpstr>
      <vt:lpstr>CWT                                                                 Cont..</vt:lpstr>
      <vt:lpstr>PowerPoint Presentation</vt:lpstr>
      <vt:lpstr>PowerPoint Presentation</vt:lpstr>
      <vt:lpstr>PowerPoint Presentation</vt:lpstr>
      <vt:lpstr>PowerPoint Presentation</vt:lpstr>
      <vt:lpstr> MCWT                                                                Cont.… </vt:lpstr>
      <vt:lpstr> MCWT                                                              Cont.… </vt:lpstr>
      <vt:lpstr>           MCWT                                                              Cont.… </vt:lpstr>
      <vt:lpstr>PowerPoint Presentation</vt:lpstr>
      <vt:lpstr>PowerPoint Presentation</vt:lpstr>
      <vt:lpstr>PowerPoint Presentation</vt:lpstr>
      <vt:lpstr>PowerPoint Presentation</vt:lpstr>
      <vt:lpstr>MCWT                                                                Cont.….</vt:lpstr>
      <vt:lpstr>PowerPoint Presentation</vt:lpstr>
      <vt:lpstr>MCWT                                                               Cont.….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131</cp:revision>
  <dcterms:created xsi:type="dcterms:W3CDTF">2021-04-29T04:21:21Z</dcterms:created>
  <dcterms:modified xsi:type="dcterms:W3CDTF">2024-04-20T13:56:12Z</dcterms:modified>
</cp:coreProperties>
</file>