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82" r:id="rId2"/>
    <p:sldId id="319" r:id="rId3"/>
    <p:sldId id="320" r:id="rId4"/>
    <p:sldId id="321" r:id="rId5"/>
    <p:sldId id="322" r:id="rId6"/>
    <p:sldId id="323" r:id="rId7"/>
    <p:sldId id="324" r:id="rId8"/>
    <p:sldId id="325" r:id="rId9"/>
    <p:sldId id="326" r:id="rId10"/>
    <p:sldId id="327" r:id="rId11"/>
    <p:sldId id="328" r:id="rId12"/>
    <p:sldId id="329" r:id="rId13"/>
    <p:sldId id="330" r:id="rId14"/>
    <p:sldId id="331" r:id="rId15"/>
    <p:sldId id="332" r:id="rId16"/>
    <p:sldId id="333" r:id="rId17"/>
    <p:sldId id="334" r:id="rId18"/>
    <p:sldId id="335" r:id="rId19"/>
    <p:sldId id="336" r:id="rId20"/>
    <p:sldId id="337" r:id="rId21"/>
    <p:sldId id="338" r:id="rId22"/>
    <p:sldId id="339" r:id="rId23"/>
    <p:sldId id="340" r:id="rId24"/>
    <p:sldId id="341" r:id="rId25"/>
    <p:sldId id="342" r:id="rId26"/>
    <p:sldId id="343" r:id="rId27"/>
    <p:sldId id="354" r:id="rId28"/>
    <p:sldId id="344" r:id="rId29"/>
    <p:sldId id="345" r:id="rId30"/>
    <p:sldId id="346" r:id="rId31"/>
    <p:sldId id="347" r:id="rId32"/>
    <p:sldId id="348" r:id="rId33"/>
    <p:sldId id="355" r:id="rId34"/>
    <p:sldId id="349" r:id="rId35"/>
    <p:sldId id="356" r:id="rId36"/>
    <p:sldId id="351" r:id="rId37"/>
    <p:sldId id="353" r:id="rId38"/>
    <p:sldId id="316" r:id="rId39"/>
    <p:sldId id="317" r:id="rId40"/>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3" d="100"/>
          <a:sy n="73" d="100"/>
        </p:scale>
        <p:origin x="-1733" y="-37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9043"/>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4"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23.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image" Target="../media/image25.wmf"/><Relationship Id="rId1" Type="http://schemas.openxmlformats.org/officeDocument/2006/relationships/image" Target="../media/image24.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9.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6.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39.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4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2024-04-20</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4/20/2024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eaLnBrk="1" hangingPunct="1"/>
            <a:fld id="{8DECE3C2-1072-412A-BE01-CD274AD95A0B}" type="slidenum">
              <a:rPr lang="en-US" sz="1200">
                <a:latin typeface="Arial" charset="0"/>
              </a:rPr>
              <a:pPr algn="r" eaLnBrk="1" hangingPunct="1"/>
              <a:t>3</a:t>
            </a:fld>
            <a:endParaRPr lang="en-US" sz="1200">
              <a:latin typeface="Arial" charset="0"/>
            </a:endParaRPr>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eaLnBrk="1" hangingPunct="1"/>
            <a:fld id="{730D347F-140B-4E15-BEFD-58E4B10E8CE8}" type="slidenum">
              <a:rPr lang="en-US" sz="1200">
                <a:latin typeface="Arial" charset="0"/>
              </a:rPr>
              <a:pPr algn="r" eaLnBrk="1" hangingPunct="1"/>
              <a:t>4</a:t>
            </a:fld>
            <a:endParaRPr lang="en-US" sz="1200">
              <a:latin typeface="Arial" charset="0"/>
            </a:endParaRPr>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eaLnBrk="1" hangingPunct="1"/>
            <a:fld id="{E3361465-196C-49C0-A1CE-181148498D82}" type="slidenum">
              <a:rPr lang="en-US" sz="1200">
                <a:latin typeface="Arial" charset="0"/>
              </a:rPr>
              <a:pPr algn="r" eaLnBrk="1" hangingPunct="1"/>
              <a:t>5</a:t>
            </a:fld>
            <a:endParaRPr lang="en-US" sz="1200">
              <a:latin typeface="Arial" charset="0"/>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eaLnBrk="1" hangingPunct="1"/>
            <a:fld id="{68EE8F5D-6543-49B8-A83C-9F59BFBA06EB}" type="slidenum">
              <a:rPr lang="en-US" sz="1200">
                <a:latin typeface="Arial" charset="0"/>
              </a:rPr>
              <a:pPr algn="r" eaLnBrk="1" hangingPunct="1"/>
              <a:t>6</a:t>
            </a:fld>
            <a:endParaRPr lang="en-US" sz="1200">
              <a:latin typeface="Arial"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r" eaLnBrk="1" hangingPunct="1"/>
            <a:fld id="{876EDF22-0F8C-4943-8554-53910CFDE0D1}" type="slidenum">
              <a:rPr lang="en-US" sz="1200">
                <a:latin typeface="Arial" charset="0"/>
              </a:rPr>
              <a:pPr algn="r" eaLnBrk="1" hangingPunct="1"/>
              <a:t>15</a:t>
            </a:fld>
            <a:endParaRPr lang="en-US" sz="1200">
              <a:latin typeface="Arial" charset="0"/>
            </a:endParaRPr>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6"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19" y="1815966"/>
            <a:ext cx="4602079"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6"/>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7"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399"/>
            <a:ext cx="2415448" cy="277000"/>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80" y="829517"/>
            <a:ext cx="7561807"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1" y="-386447"/>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5"/>
            <a:ext cx="6197962"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0" y="195861"/>
            <a:ext cx="3963517"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1" y="827432"/>
            <a:ext cx="7561807"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1" y="827432"/>
            <a:ext cx="7561807"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0" y="766472"/>
            <a:ext cx="10833768"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7" y="827432"/>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4"/>
            <a:ext cx="761747"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1"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0" y="-58141"/>
            <a:ext cx="10053114"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5" y="124361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7"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8" y="805103"/>
            <a:ext cx="7561807"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3"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7" y="1613463"/>
            <a:ext cx="11079805"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6"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2"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0"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7"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4"/>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4"/>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4" y="2439211"/>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1" y="827432"/>
            <a:ext cx="7561807"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50" y="823551"/>
            <a:ext cx="12185048"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1" y="833398"/>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3"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1"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0" y="434443"/>
            <a:ext cx="238271" cy="198287"/>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89"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1"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FCAD44-3B2C-41CA-B088-107541B7AAC9}" type="datetime1">
              <a:rPr lang="en-US" smtClean="0"/>
              <a:t>4/20/2024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ECB48C-5FFD-4F1E-806A-F0BD0AA4D4BE}" type="datetime1">
              <a:rPr lang="en-US" smtClean="0"/>
              <a:t>4/20/2024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8251E6D-307E-4092-A746-974C6A84C390}" type="datetime1">
              <a:rPr lang="en-US" smtClean="0"/>
              <a:t>4/20/2024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107A6C-9AC3-41C6-83A6-E0E0BDE9E5CC}" type="datetimeFigureOut">
              <a:rPr lang="ko-KR" altLang="en-US" smtClean="0"/>
              <a:t>2024-04-20</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1.xml"/><Relationship Id="rId7" Type="http://schemas.openxmlformats.org/officeDocument/2006/relationships/image" Target="../media/image10.wmf"/><Relationship Id="rId2" Type="http://schemas.openxmlformats.org/officeDocument/2006/relationships/slideLayout" Target="../slideLayouts/slideLayout9.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9.wmf"/><Relationship Id="rId4" Type="http://schemas.openxmlformats.org/officeDocument/2006/relationships/oleObject" Target="../embeddings/oleObject1.bin"/><Relationship Id="rId9" Type="http://schemas.openxmlformats.org/officeDocument/2006/relationships/image" Target="../media/image11.wm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vmlDrawing" Target="../drawings/vmlDrawing2.vml"/><Relationship Id="rId6" Type="http://schemas.openxmlformats.org/officeDocument/2006/relationships/image" Target="../media/image12.wmf"/><Relationship Id="rId5" Type="http://schemas.openxmlformats.org/officeDocument/2006/relationships/oleObject" Target="../embeddings/oleObject4.bin"/><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0.xml"/><Relationship Id="rId1" Type="http://schemas.openxmlformats.org/officeDocument/2006/relationships/vmlDrawing" Target="../drawings/vmlDrawing3.vml"/><Relationship Id="rId5" Type="http://schemas.openxmlformats.org/officeDocument/2006/relationships/image" Target="../media/image14.wmf"/><Relationship Id="rId4" Type="http://schemas.openxmlformats.org/officeDocument/2006/relationships/oleObject" Target="../embeddings/oleObject5.bin"/></Relationships>
</file>

<file path=ppt/slides/_rels/slide8.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6.bin"/><Relationship Id="rId7" Type="http://schemas.openxmlformats.org/officeDocument/2006/relationships/oleObject" Target="../embeddings/oleObject8.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7.wmf"/><Relationship Id="rId5" Type="http://schemas.openxmlformats.org/officeDocument/2006/relationships/oleObject" Target="../embeddings/oleObject7.bin"/><Relationship Id="rId10" Type="http://schemas.openxmlformats.org/officeDocument/2006/relationships/image" Target="../media/image19.wmf"/><Relationship Id="rId4" Type="http://schemas.openxmlformats.org/officeDocument/2006/relationships/image" Target="../media/image16.wmf"/><Relationship Id="rId9" Type="http://schemas.openxmlformats.org/officeDocument/2006/relationships/oleObject" Target="../embeddings/oleObject9.bin"/></Relationships>
</file>

<file path=ppt/slides/_rels/slide9.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9.xml"/><Relationship Id="rId1" Type="http://schemas.openxmlformats.org/officeDocument/2006/relationships/vmlDrawing" Target="../drawings/vmlDrawing5.vml"/><Relationship Id="rId6" Type="http://schemas.openxmlformats.org/officeDocument/2006/relationships/image" Target="../media/image21.wmf"/><Relationship Id="rId5" Type="http://schemas.openxmlformats.org/officeDocument/2006/relationships/oleObject" Target="../embeddings/oleObject11.bin"/><Relationship Id="rId10" Type="http://schemas.openxmlformats.org/officeDocument/2006/relationships/image" Target="../media/image23.wmf"/><Relationship Id="rId4" Type="http://schemas.openxmlformats.org/officeDocument/2006/relationships/image" Target="../media/image20.wmf"/><Relationship Id="rId9" Type="http://schemas.openxmlformats.org/officeDocument/2006/relationships/oleObject" Target="../embeddings/oleObject13.bin"/></Relationships>
</file>

<file path=ppt/slides/_rels/slide10.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oleObject" Target="../embeddings/oleObject14.bin"/><Relationship Id="rId7" Type="http://schemas.openxmlformats.org/officeDocument/2006/relationships/oleObject" Target="../embeddings/oleObject16.bin"/><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25.wmf"/><Relationship Id="rId5" Type="http://schemas.openxmlformats.org/officeDocument/2006/relationships/oleObject" Target="../embeddings/oleObject15.bin"/><Relationship Id="rId4" Type="http://schemas.openxmlformats.org/officeDocument/2006/relationships/image" Target="../media/image24.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10.xml"/><Relationship Id="rId1" Type="http://schemas.openxmlformats.org/officeDocument/2006/relationships/vmlDrawing" Target="../drawings/vmlDrawing7.vml"/><Relationship Id="rId4" Type="http://schemas.openxmlformats.org/officeDocument/2006/relationships/image" Target="../media/image27.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Layout" Target="../slideLayouts/slideLayout10.xml"/><Relationship Id="rId1" Type="http://schemas.openxmlformats.org/officeDocument/2006/relationships/vmlDrawing" Target="../drawings/vmlDrawing8.vml"/><Relationship Id="rId4" Type="http://schemas.openxmlformats.org/officeDocument/2006/relationships/image" Target="../media/image28.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9.xml"/><Relationship Id="rId1" Type="http://schemas.openxmlformats.org/officeDocument/2006/relationships/vmlDrawing" Target="../drawings/vmlDrawing9.vml"/><Relationship Id="rId5" Type="http://schemas.openxmlformats.org/officeDocument/2006/relationships/image" Target="../media/image29.png"/><Relationship Id="rId4" Type="http://schemas.openxmlformats.org/officeDocument/2006/relationships/oleObject" Target="../embeddings/Microsoft_Excel_97-2003_Worksheet1.xls"/></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9.xml"/><Relationship Id="rId1" Type="http://schemas.openxmlformats.org/officeDocument/2006/relationships/vmlDrawing" Target="../drawings/vmlDrawing10.vml"/><Relationship Id="rId6" Type="http://schemas.openxmlformats.org/officeDocument/2006/relationships/image" Target="../media/image30.wmf"/><Relationship Id="rId5" Type="http://schemas.openxmlformats.org/officeDocument/2006/relationships/oleObject" Target="../embeddings/oleObject20.bin"/><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9.xml"/><Relationship Id="rId1" Type="http://schemas.openxmlformats.org/officeDocument/2006/relationships/vmlDrawing" Target="../drawings/vmlDrawing11.vml"/><Relationship Id="rId4" Type="http://schemas.openxmlformats.org/officeDocument/2006/relationships/image" Target="../media/image32.wmf"/></Relationships>
</file>

<file path=ppt/slides/_rels/slide18.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oleObject" Target="../embeddings/oleObject22.bin"/><Relationship Id="rId7" Type="http://schemas.openxmlformats.org/officeDocument/2006/relationships/oleObject" Target="../embeddings/oleObject24.bin"/><Relationship Id="rId2" Type="http://schemas.openxmlformats.org/officeDocument/2006/relationships/slideLayout" Target="../slideLayouts/slideLayout9.xml"/><Relationship Id="rId1" Type="http://schemas.openxmlformats.org/officeDocument/2006/relationships/vmlDrawing" Target="../drawings/vmlDrawing12.vml"/><Relationship Id="rId6" Type="http://schemas.openxmlformats.org/officeDocument/2006/relationships/image" Target="../media/image34.wmf"/><Relationship Id="rId5" Type="http://schemas.openxmlformats.org/officeDocument/2006/relationships/oleObject" Target="../embeddings/oleObject23.bin"/><Relationship Id="rId4" Type="http://schemas.openxmlformats.org/officeDocument/2006/relationships/image" Target="../media/image33.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10.xml"/><Relationship Id="rId1" Type="http://schemas.openxmlformats.org/officeDocument/2006/relationships/vmlDrawing" Target="../drawings/vmlDrawing13.vml"/><Relationship Id="rId4" Type="http://schemas.openxmlformats.org/officeDocument/2006/relationships/image" Target="../media/image36.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9.xml"/><Relationship Id="rId1" Type="http://schemas.openxmlformats.org/officeDocument/2006/relationships/vmlDrawing" Target="../drawings/vmlDrawing14.vml"/><Relationship Id="rId6" Type="http://schemas.openxmlformats.org/officeDocument/2006/relationships/image" Target="../media/image38.wmf"/><Relationship Id="rId5" Type="http://schemas.openxmlformats.org/officeDocument/2006/relationships/oleObject" Target="../embeddings/oleObject27.bin"/><Relationship Id="rId4" Type="http://schemas.openxmlformats.org/officeDocument/2006/relationships/image" Target="../media/image37.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10.xml"/><Relationship Id="rId1" Type="http://schemas.openxmlformats.org/officeDocument/2006/relationships/vmlDrawing" Target="../drawings/vmlDrawing15.vml"/><Relationship Id="rId6" Type="http://schemas.openxmlformats.org/officeDocument/2006/relationships/image" Target="../media/image40.wmf"/><Relationship Id="rId5" Type="http://schemas.openxmlformats.org/officeDocument/2006/relationships/oleObject" Target="../embeddings/oleObject29.bin"/><Relationship Id="rId4" Type="http://schemas.openxmlformats.org/officeDocument/2006/relationships/image" Target="../media/image39.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9.xml"/><Relationship Id="rId1" Type="http://schemas.openxmlformats.org/officeDocument/2006/relationships/vmlDrawing" Target="../drawings/vmlDrawing16.vml"/><Relationship Id="rId4" Type="http://schemas.openxmlformats.org/officeDocument/2006/relationships/image" Target="../media/image41.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a:latin typeface="Arial" pitchFamily="34" charset="0"/>
                <a:cs typeface="Arial" pitchFamily="34" charset="0"/>
              </a:rPr>
              <a:t>Renewable Energy and Distributed Generations </a:t>
            </a:r>
          </a:p>
        </p:txBody>
      </p:sp>
      <p:sp>
        <p:nvSpPr>
          <p:cNvPr id="3" name="Subtitle 2"/>
          <p:cNvSpPr>
            <a:spLocks noGrp="1"/>
          </p:cNvSpPr>
          <p:nvPr>
            <p:ph type="subTitle" idx="1"/>
          </p:nvPr>
        </p:nvSpPr>
        <p:spPr>
          <a:xfrm>
            <a:off x="101600" y="990600"/>
            <a:ext cx="11887200" cy="5638800"/>
          </a:xfrm>
        </p:spPr>
        <p:txBody>
          <a:bodyPr>
            <a:normAutofit fontScale="70000" lnSpcReduction="20000"/>
          </a:bodyPr>
          <a:lstStyle/>
          <a:p>
            <a:r>
              <a:rPr lang="en-US" sz="3600" b="1" dirty="0" smtClean="0">
                <a:solidFill>
                  <a:schemeClr val="tx1"/>
                </a:solidFill>
                <a:latin typeface="Arial" pitchFamily="34" charset="0"/>
                <a:cs typeface="Arial" pitchFamily="34" charset="0"/>
              </a:rPr>
              <a:t>Lecture 5</a:t>
            </a:r>
          </a:p>
          <a:p>
            <a:r>
              <a:rPr lang="en-US" sz="3600" b="1" dirty="0">
                <a:solidFill>
                  <a:schemeClr val="tx1"/>
                </a:solidFill>
                <a:latin typeface="Arial" pitchFamily="34" charset="0"/>
                <a:cs typeface="Arial" pitchFamily="34" charset="0"/>
              </a:rPr>
              <a:t>Modeling of Wind </a:t>
            </a:r>
            <a:r>
              <a:rPr lang="en-US" sz="3600" b="1" dirty="0" smtClean="0">
                <a:solidFill>
                  <a:schemeClr val="tx1"/>
                </a:solidFill>
                <a:latin typeface="Arial" pitchFamily="34" charset="0"/>
                <a:cs typeface="Arial" pitchFamily="34" charset="0"/>
              </a:rPr>
              <a:t>Energy Conversion System  </a:t>
            </a:r>
            <a:endParaRPr lang="en-US" sz="3600" b="1" dirty="0">
              <a:solidFill>
                <a:schemeClr val="tx1"/>
              </a:solidFill>
              <a:latin typeface="Arial" pitchFamily="34" charset="0"/>
              <a:cs typeface="Arial" pitchFamily="34" charset="0"/>
            </a:endParaRPr>
          </a:p>
          <a:p>
            <a:r>
              <a:rPr lang="en-US" sz="3600" b="1" dirty="0" smtClean="0">
                <a:solidFill>
                  <a:schemeClr val="tx1"/>
                </a:solidFill>
                <a:latin typeface="Arial" pitchFamily="34" charset="0"/>
                <a:cs typeface="Arial" pitchFamily="34" charset="0"/>
              </a:rPr>
              <a:t> Lecturer:</a:t>
            </a:r>
            <a:r>
              <a:rPr lang="en-US" sz="3600" dirty="0" smtClean="0">
                <a:solidFill>
                  <a:schemeClr val="tx1"/>
                </a:solidFill>
                <a:latin typeface="Arial" pitchFamily="34" charset="0"/>
                <a:cs typeface="Arial" pitchFamily="34" charset="0"/>
              </a:rPr>
              <a:t> Teshome Goa (Assist. Prof.)</a:t>
            </a:r>
          </a:p>
          <a:p>
            <a:pPr algn="l"/>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Arial" pitchFamily="34" charset="0"/>
                <a:cs typeface="Arial" pitchFamily="34" charset="0"/>
              </a:rPr>
              <a:t>Lecture learning outcomes</a:t>
            </a:r>
            <a:r>
              <a:rPr lang="en-US" sz="6000" dirty="0" smtClean="0">
                <a:solidFill>
                  <a:schemeClr val="tx1"/>
                </a:solidFill>
                <a:latin typeface="Arial" pitchFamily="34" charset="0"/>
                <a:cs typeface="Arial" pitchFamily="34" charset="0"/>
              </a:rPr>
              <a:t>:</a:t>
            </a:r>
          </a:p>
          <a:p>
            <a:pPr algn="l">
              <a:lnSpc>
                <a:spcPct val="170000"/>
              </a:lnSpc>
            </a:pPr>
            <a:r>
              <a:rPr lang="en-US" sz="44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4000" dirty="0">
                <a:solidFill>
                  <a:schemeClr val="tx1"/>
                </a:solidFill>
                <a:latin typeface="Arial" pitchFamily="34" charset="0"/>
                <a:cs typeface="Arial" pitchFamily="34" charset="0"/>
              </a:rPr>
              <a:t>Know </a:t>
            </a:r>
            <a:r>
              <a:rPr lang="en-US" sz="4000" dirty="0" smtClean="0">
                <a:solidFill>
                  <a:schemeClr val="tx1"/>
                </a:solidFill>
                <a:latin typeface="Arial" pitchFamily="34" charset="0"/>
                <a:cs typeface="Arial" pitchFamily="34" charset="0"/>
              </a:rPr>
              <a:t>the modeling of wind </a:t>
            </a:r>
            <a:r>
              <a:rPr lang="en-US" sz="4000" dirty="0">
                <a:solidFill>
                  <a:schemeClr val="tx1"/>
                </a:solidFill>
                <a:latin typeface="Arial" pitchFamily="34" charset="0"/>
                <a:cs typeface="Arial" pitchFamily="34" charset="0"/>
              </a:rPr>
              <a:t>power </a:t>
            </a:r>
            <a:r>
              <a:rPr lang="en-US" sz="4000" dirty="0" smtClean="0">
                <a:solidFill>
                  <a:schemeClr val="tx1"/>
                </a:solidFill>
                <a:latin typeface="Arial" pitchFamily="34" charset="0"/>
                <a:cs typeface="Arial" pitchFamily="34" charset="0"/>
              </a:rPr>
              <a:t>plant </a:t>
            </a:r>
            <a:endParaRPr lang="en-US" sz="4000" dirty="0">
              <a:solidFill>
                <a:schemeClr val="tx1"/>
              </a:solidFill>
              <a:latin typeface="Arial" pitchFamily="34" charset="0"/>
              <a:cs typeface="Arial" pitchFamily="34" charset="0"/>
            </a:endParaRPr>
          </a:p>
          <a:p>
            <a:pPr marL="571500" indent="-571500" algn="l">
              <a:lnSpc>
                <a:spcPct val="170000"/>
              </a:lnSpc>
              <a:buAutoNum type="romanLcPeriod"/>
            </a:pPr>
            <a:r>
              <a:rPr lang="en-US" sz="4000" dirty="0">
                <a:solidFill>
                  <a:schemeClr val="tx1"/>
                </a:solidFill>
                <a:latin typeface="Arial" pitchFamily="34" charset="0"/>
                <a:cs typeface="Arial" pitchFamily="34" charset="0"/>
              </a:rPr>
              <a:t>Understand the maximum efficiency of wind power generation </a:t>
            </a:r>
          </a:p>
          <a:p>
            <a:pPr marL="571500" indent="-571500" algn="l">
              <a:lnSpc>
                <a:spcPct val="170000"/>
              </a:lnSpc>
              <a:buAutoNum type="romanLcPeriod"/>
            </a:pPr>
            <a:r>
              <a:rPr lang="en-US" sz="4000" dirty="0">
                <a:solidFill>
                  <a:schemeClr val="tx1"/>
                </a:solidFill>
                <a:latin typeface="Arial" pitchFamily="34" charset="0"/>
                <a:cs typeface="Arial" pitchFamily="34" charset="0"/>
              </a:rPr>
              <a:t>Identify the wind power controlling techniques</a:t>
            </a: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1" y="287340"/>
            <a:ext cx="11053233" cy="855661"/>
          </a:xfrm>
        </p:spPr>
        <p:txBody>
          <a:bodyPr>
            <a:normAutofit/>
          </a:bodyPr>
          <a:lstStyle/>
          <a:p>
            <a:r>
              <a:rPr lang="en-US" sz="3000" dirty="0" smtClean="0">
                <a:latin typeface="Arial" pitchFamily="34" charset="0"/>
                <a:cs typeface="Arial" pitchFamily="34" charset="0"/>
              </a:rPr>
              <a:t>Outlines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1" y="1524001"/>
            <a:ext cx="11154833" cy="4343399"/>
          </a:xfrm>
        </p:spPr>
        <p:txBody>
          <a:bodyPr>
            <a:normAutofit fontScale="92500" lnSpcReduction="10000"/>
          </a:bodyPr>
          <a:lstStyle/>
          <a:p>
            <a:pPr marL="0" indent="0">
              <a:lnSpc>
                <a:spcPct val="200000"/>
              </a:lnSpc>
              <a:buNone/>
            </a:pPr>
            <a:r>
              <a:rPr lang="en-US" b="1" kern="0" dirty="0" smtClean="0">
                <a:solidFill>
                  <a:schemeClr val="tx2">
                    <a:lumMod val="75000"/>
                  </a:schemeClr>
                </a:solidFill>
                <a:latin typeface="Arial" pitchFamily="34" charset="0"/>
                <a:cs typeface="Arial" pitchFamily="34" charset="0"/>
              </a:rPr>
              <a:t>1</a:t>
            </a:r>
            <a:r>
              <a:rPr lang="en-US" sz="2000" b="1" kern="0" dirty="0" smtClean="0">
                <a:solidFill>
                  <a:schemeClr val="tx2">
                    <a:lumMod val="75000"/>
                  </a:schemeClr>
                </a:solidFill>
                <a:latin typeface="Arial" pitchFamily="34" charset="0"/>
                <a:cs typeface="Arial" pitchFamily="34" charset="0"/>
              </a:rPr>
              <a:t>. Modeling </a:t>
            </a:r>
            <a:r>
              <a:rPr lang="en-US" sz="2000" b="1" kern="0" dirty="0">
                <a:solidFill>
                  <a:schemeClr val="tx2">
                    <a:lumMod val="75000"/>
                  </a:schemeClr>
                </a:solidFill>
                <a:latin typeface="Arial" pitchFamily="34" charset="0"/>
                <a:cs typeface="Arial" pitchFamily="34" charset="0"/>
              </a:rPr>
              <a:t>of Wind </a:t>
            </a:r>
            <a:r>
              <a:rPr lang="en-US" sz="2000" b="1" kern="0" dirty="0" smtClean="0">
                <a:solidFill>
                  <a:schemeClr val="tx2">
                    <a:lumMod val="75000"/>
                  </a:schemeClr>
                </a:solidFill>
                <a:latin typeface="Arial" pitchFamily="34" charset="0"/>
                <a:cs typeface="Arial" pitchFamily="34" charset="0"/>
              </a:rPr>
              <a:t>Power</a:t>
            </a:r>
          </a:p>
          <a:p>
            <a:pPr marL="0" indent="0">
              <a:lnSpc>
                <a:spcPct val="200000"/>
              </a:lnSpc>
              <a:buNone/>
            </a:pPr>
            <a:r>
              <a:rPr lang="en-US" sz="2000" b="1" kern="0" dirty="0">
                <a:latin typeface="Arial" pitchFamily="34" charset="0"/>
                <a:cs typeface="Arial" pitchFamily="34" charset="0"/>
              </a:rPr>
              <a:t>2. Speed Ratio: Tip-Speed Ratio(TSR</a:t>
            </a:r>
            <a:r>
              <a:rPr lang="en-US" sz="2000" b="1" kern="0" dirty="0" smtClean="0">
                <a:latin typeface="Arial" pitchFamily="34" charset="0"/>
                <a:cs typeface="Arial" pitchFamily="34" charset="0"/>
              </a:rPr>
              <a:t>)</a:t>
            </a:r>
          </a:p>
          <a:p>
            <a:pPr marL="0" indent="0">
              <a:lnSpc>
                <a:spcPct val="200000"/>
              </a:lnSpc>
              <a:buNone/>
            </a:pPr>
            <a:r>
              <a:rPr lang="en-US" sz="2000" b="1" dirty="0">
                <a:latin typeface="Arial" pitchFamily="34" charset="0"/>
                <a:cs typeface="Arial" pitchFamily="34" charset="0"/>
              </a:rPr>
              <a:t>3.  Optimal Rotor-Tip Speed Ratio(OR-TSR)</a:t>
            </a:r>
            <a:endParaRPr lang="en-US" sz="2000" b="1" kern="0" dirty="0" smtClean="0">
              <a:latin typeface="Arial" pitchFamily="34" charset="0"/>
              <a:cs typeface="Arial" pitchFamily="34" charset="0"/>
            </a:endParaRPr>
          </a:p>
          <a:p>
            <a:pPr marL="0" indent="0">
              <a:lnSpc>
                <a:spcPct val="200000"/>
              </a:lnSpc>
              <a:buNone/>
            </a:pPr>
            <a:r>
              <a:rPr lang="en-US" sz="2000" b="1" kern="0" dirty="0">
                <a:latin typeface="Arial" pitchFamily="34" charset="0"/>
                <a:cs typeface="Arial" pitchFamily="34" charset="0"/>
              </a:rPr>
              <a:t>4</a:t>
            </a:r>
            <a:r>
              <a:rPr lang="en-US" sz="2000" b="1" kern="0" dirty="0" smtClean="0">
                <a:latin typeface="Arial" pitchFamily="34" charset="0"/>
                <a:cs typeface="Arial" pitchFamily="34" charset="0"/>
              </a:rPr>
              <a:t>. </a:t>
            </a:r>
            <a:r>
              <a:rPr lang="en-US" sz="2000" b="1" dirty="0" smtClean="0">
                <a:latin typeface="Arial" pitchFamily="34" charset="0"/>
                <a:cs typeface="Arial" pitchFamily="34" charset="0"/>
              </a:rPr>
              <a:t>Wind Power Regulation and Control </a:t>
            </a:r>
          </a:p>
          <a:p>
            <a:pPr marL="0" indent="0">
              <a:lnSpc>
                <a:spcPct val="200000"/>
              </a:lnSpc>
              <a:buNone/>
            </a:pPr>
            <a:r>
              <a:rPr lang="en-US" sz="2000" b="1" kern="0" dirty="0" smtClean="0">
                <a:latin typeface="Arial" pitchFamily="34" charset="0"/>
                <a:cs typeface="Arial" pitchFamily="34" charset="0"/>
              </a:rPr>
              <a:t>Summary </a:t>
            </a:r>
          </a:p>
          <a:p>
            <a:pPr marL="0" indent="0">
              <a:lnSpc>
                <a:spcPct val="200000"/>
              </a:lnSpc>
              <a:buNone/>
            </a:pPr>
            <a:r>
              <a:rPr lang="en-US" sz="2000" b="1" kern="0" dirty="0" smtClean="0">
                <a:latin typeface="Arial" pitchFamily="34" charset="0"/>
                <a:cs typeface="Arial" pitchFamily="34" charset="0"/>
              </a:rPr>
              <a:t>References </a:t>
            </a:r>
            <a:endParaRPr lang="en-US" sz="2000" b="1" kern="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5" name="Slide Number Placeholder 4"/>
          <p:cNvSpPr>
            <a:spLocks noGrp="1"/>
          </p:cNvSpPr>
          <p:nvPr>
            <p:ph type="sldNum" sz="quarter" idx="12"/>
          </p:nvPr>
        </p:nvSpPr>
        <p:spPr/>
        <p:txBody>
          <a:bodyPr/>
          <a:lstStyle/>
          <a:p>
            <a:pPr>
              <a:defRPr/>
            </a:pPr>
            <a:fld id="{8A0FB744-B334-45BB-A6F2-2F31A89FF317}" type="slidenum">
              <a:rPr lang="en-US" altLang="en-US" smtClean="0"/>
              <a:pPr>
                <a:defRPr/>
              </a:pPr>
              <a:t>2</a:t>
            </a:fld>
            <a:endParaRPr lang="en-US" altLang="en-US"/>
          </a:p>
        </p:txBody>
      </p:sp>
    </p:spTree>
    <p:extLst>
      <p:ext uri="{BB962C8B-B14F-4D97-AF65-F5344CB8AC3E}">
        <p14:creationId xmlns:p14="http://schemas.microsoft.com/office/powerpoint/2010/main" val="3519568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ext Box 8"/>
          <p:cNvSpPr txBox="1">
            <a:spLocks noChangeArrowheads="1"/>
          </p:cNvSpPr>
          <p:nvPr/>
        </p:nvSpPr>
        <p:spPr bwMode="auto">
          <a:xfrm>
            <a:off x="3172885" y="7656513"/>
            <a:ext cx="296756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endParaRPr lang="en-US">
              <a:latin typeface="Tahoma" pitchFamily="34" charset="0"/>
              <a:cs typeface="Arial" charset="0"/>
            </a:endParaRPr>
          </a:p>
        </p:txBody>
      </p:sp>
      <p:sp>
        <p:nvSpPr>
          <p:cNvPr id="11" name="Rectangle 2"/>
          <p:cNvSpPr txBox="1">
            <a:spLocks noChangeArrowheads="1"/>
          </p:cNvSpPr>
          <p:nvPr/>
        </p:nvSpPr>
        <p:spPr bwMode="auto">
          <a:xfrm>
            <a:off x="74083" y="76200"/>
            <a:ext cx="12117916" cy="457200"/>
          </a:xfrm>
          <a:prstGeom prst="rect">
            <a:avLst/>
          </a:prstGeom>
          <a:solidFill>
            <a:schemeClr val="bg1"/>
          </a:solidFill>
          <a:ln w="9525">
            <a:noFill/>
            <a:miter lim="800000"/>
            <a:headEnd/>
            <a:tailEnd/>
          </a:ln>
        </p:spPr>
        <p:txBody>
          <a:bodyPr anchor="b"/>
          <a:lstStyle/>
          <a:p>
            <a:pPr eaLnBrk="1" hangingPunct="1">
              <a:defRPr/>
            </a:pPr>
            <a:r>
              <a:rPr lang="en-US" sz="3000" b="1" kern="0" dirty="0" smtClean="0">
                <a:solidFill>
                  <a:schemeClr val="tx2">
                    <a:lumMod val="75000"/>
                  </a:schemeClr>
                </a:solidFill>
                <a:latin typeface="Arial" pitchFamily="34" charset="0"/>
                <a:ea typeface="+mj-ea"/>
                <a:cs typeface="Arial" pitchFamily="34" charset="0"/>
              </a:rPr>
              <a:t>1.   Modeling </a:t>
            </a:r>
            <a:r>
              <a:rPr lang="en-US" sz="3000" b="1" kern="0" dirty="0">
                <a:solidFill>
                  <a:schemeClr val="tx2">
                    <a:lumMod val="75000"/>
                  </a:schemeClr>
                </a:solidFill>
                <a:latin typeface="Arial" pitchFamily="34" charset="0"/>
                <a:ea typeface="+mj-ea"/>
                <a:cs typeface="Arial" pitchFamily="34" charset="0"/>
              </a:rPr>
              <a:t>of Wind Power                   (MWP)</a:t>
            </a:r>
          </a:p>
        </p:txBody>
      </p:sp>
      <p:sp>
        <p:nvSpPr>
          <p:cNvPr id="3" name="TextBox 2"/>
          <p:cNvSpPr txBox="1"/>
          <p:nvPr/>
        </p:nvSpPr>
        <p:spPr>
          <a:xfrm>
            <a:off x="0" y="457200"/>
            <a:ext cx="12090400" cy="4708981"/>
          </a:xfrm>
          <a:prstGeom prst="rect">
            <a:avLst/>
          </a:prstGeom>
          <a:noFill/>
        </p:spPr>
        <p:txBody>
          <a:bodyPr>
            <a:spAutoFit/>
          </a:bodyPr>
          <a:lstStyle/>
          <a:p>
            <a:pPr marL="342900" indent="-342900" algn="just">
              <a:lnSpc>
                <a:spcPct val="150000"/>
              </a:lnSpc>
              <a:buFont typeface="Wingdings" pitchFamily="2" charset="2"/>
              <a:buChar char="§"/>
              <a:defRPr/>
            </a:pPr>
            <a:r>
              <a:rPr lang="en-US" sz="2000" dirty="0">
                <a:latin typeface="Arial" pitchFamily="34" charset="0"/>
                <a:cs typeface="Arial" pitchFamily="34" charset="0"/>
              </a:rPr>
              <a:t>The wind power is generated due to the motion of wind ,  which in turn is converted into kinetic energy as presented in Fig.1. </a:t>
            </a:r>
          </a:p>
          <a:p>
            <a:pPr marL="342900" indent="-342900" algn="just">
              <a:lnSpc>
                <a:spcPct val="150000"/>
              </a:lnSpc>
              <a:buFont typeface="Wingdings" pitchFamily="2" charset="2"/>
              <a:buChar char="§"/>
              <a:defRPr/>
            </a:pPr>
            <a:r>
              <a:rPr lang="en-US" sz="2000" dirty="0">
                <a:latin typeface="Arial" pitchFamily="34" charset="0"/>
                <a:cs typeface="Arial" pitchFamily="34" charset="0"/>
              </a:rPr>
              <a:t>Then, electric energy  is generated through end-to-end connected, wind blades,  turbine and generator as given by;</a:t>
            </a:r>
          </a:p>
          <a:p>
            <a:pPr algn="just">
              <a:lnSpc>
                <a:spcPct val="150000"/>
              </a:lnSpc>
              <a:defRPr/>
            </a:pPr>
            <a:r>
              <a:rPr lang="en-US" sz="2000" dirty="0">
                <a:latin typeface="Arial" pitchFamily="34" charset="0"/>
                <a:cs typeface="Arial" pitchFamily="34" charset="0"/>
              </a:rPr>
              <a:t>                                                                                         eq.(1)</a:t>
            </a:r>
          </a:p>
          <a:p>
            <a:pPr algn="just">
              <a:lnSpc>
                <a:spcPct val="150000"/>
              </a:lnSpc>
              <a:defRPr/>
            </a:pPr>
            <a:r>
              <a:rPr lang="en-US" sz="2000" dirty="0">
                <a:latin typeface="Arial" pitchFamily="34" charset="0"/>
                <a:cs typeface="Arial" pitchFamily="34" charset="0"/>
              </a:rPr>
              <a:t>   Where, P is power, </a:t>
            </a:r>
            <a:r>
              <a:rPr lang="el-GR" sz="2000" i="1" dirty="0">
                <a:latin typeface="Arial" pitchFamily="34" charset="0"/>
                <a:cs typeface="Arial" pitchFamily="34" charset="0"/>
              </a:rPr>
              <a:t>ρ</a:t>
            </a:r>
            <a:r>
              <a:rPr lang="en-US" sz="2000" i="1" dirty="0">
                <a:latin typeface="Arial" pitchFamily="34" charset="0"/>
                <a:cs typeface="Arial" pitchFamily="34" charset="0"/>
              </a:rPr>
              <a:t> </a:t>
            </a:r>
            <a:r>
              <a:rPr lang="en-US" sz="2000" dirty="0">
                <a:latin typeface="Arial" pitchFamily="34" charset="0"/>
                <a:cs typeface="Arial" pitchFamily="34" charset="0"/>
              </a:rPr>
              <a:t>is air density in kg/m</a:t>
            </a:r>
            <a:r>
              <a:rPr lang="en-US" sz="2000" baseline="30000" dirty="0">
                <a:latin typeface="Arial" pitchFamily="34" charset="0"/>
                <a:cs typeface="Arial" pitchFamily="34" charset="0"/>
              </a:rPr>
              <a:t>3</a:t>
            </a:r>
            <a:r>
              <a:rPr lang="en-US" sz="2000" dirty="0">
                <a:latin typeface="Arial" pitchFamily="34" charset="0"/>
                <a:cs typeface="Arial" pitchFamily="34" charset="0"/>
              </a:rPr>
              <a:t> , A is swept rotor area</a:t>
            </a:r>
          </a:p>
          <a:p>
            <a:pPr algn="just">
              <a:lnSpc>
                <a:spcPct val="150000"/>
              </a:lnSpc>
              <a:defRPr/>
            </a:pPr>
            <a:r>
              <a:rPr lang="en-US" sz="2000" dirty="0">
                <a:latin typeface="Arial" pitchFamily="34" charset="0"/>
                <a:cs typeface="Arial" pitchFamily="34" charset="0"/>
              </a:rPr>
              <a:t>          in m</a:t>
            </a:r>
            <a:r>
              <a:rPr lang="en-US" sz="2000" baseline="30000" dirty="0">
                <a:latin typeface="Arial" pitchFamily="34" charset="0"/>
                <a:cs typeface="Arial" pitchFamily="34" charset="0"/>
              </a:rPr>
              <a:t>2</a:t>
            </a:r>
            <a:r>
              <a:rPr lang="en-US" sz="2000" dirty="0">
                <a:latin typeface="Arial" pitchFamily="34" charset="0"/>
                <a:cs typeface="Arial" pitchFamily="34" charset="0"/>
              </a:rPr>
              <a:t> and V  is wind speed in m/s. </a:t>
            </a:r>
          </a:p>
          <a:p>
            <a:pPr marL="342900" indent="-342900" algn="just">
              <a:lnSpc>
                <a:spcPct val="150000"/>
              </a:lnSpc>
              <a:buFont typeface="Arial" pitchFamily="34" charset="0"/>
              <a:buChar char="•"/>
              <a:defRPr/>
            </a:pPr>
            <a:r>
              <a:rPr lang="en-US" sz="2000" dirty="0">
                <a:latin typeface="Arial" pitchFamily="34" charset="0"/>
                <a:cs typeface="Arial" pitchFamily="34" charset="0"/>
              </a:rPr>
              <a:t>The density and sweat area of rotor is also given by  as given by eq.(2) and 3, respectively ;</a:t>
            </a:r>
          </a:p>
          <a:p>
            <a:pPr algn="just">
              <a:lnSpc>
                <a:spcPct val="150000"/>
              </a:lnSpc>
              <a:defRPr/>
            </a:pPr>
            <a:r>
              <a:rPr lang="en-US" sz="2000" dirty="0">
                <a:latin typeface="Arial" pitchFamily="34" charset="0"/>
                <a:cs typeface="Arial" pitchFamily="34" charset="0"/>
              </a:rPr>
              <a:t>                                                                                            eq.(2)</a:t>
            </a:r>
          </a:p>
          <a:p>
            <a:pPr algn="just">
              <a:lnSpc>
                <a:spcPct val="150000"/>
              </a:lnSpc>
              <a:defRPr/>
            </a:pPr>
            <a:r>
              <a:rPr lang="en-US" sz="2000" dirty="0">
                <a:latin typeface="Arial" pitchFamily="34" charset="0"/>
                <a:cs typeface="Arial" pitchFamily="34" charset="0"/>
              </a:rPr>
              <a:t>                                                                                             eq. (3)</a:t>
            </a:r>
          </a:p>
        </p:txBody>
      </p:sp>
      <p:sp>
        <p:nvSpPr>
          <p:cNvPr id="8198" name="Rectangle 2"/>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8199" name="Rectangle 4"/>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8200" name="Object 6"/>
          <p:cNvGraphicFramePr>
            <a:graphicFrameLocks noChangeAspect="1"/>
          </p:cNvGraphicFramePr>
          <p:nvPr>
            <p:extLst>
              <p:ext uri="{D42A27DB-BD31-4B8C-83A1-F6EECF244321}">
                <p14:modId xmlns:p14="http://schemas.microsoft.com/office/powerpoint/2010/main" val="2792468582"/>
              </p:ext>
            </p:extLst>
          </p:nvPr>
        </p:nvGraphicFramePr>
        <p:xfrm>
          <a:off x="1857664" y="4229100"/>
          <a:ext cx="1117600" cy="622300"/>
        </p:xfrm>
        <a:graphic>
          <a:graphicData uri="http://schemas.openxmlformats.org/presentationml/2006/ole">
            <mc:AlternateContent xmlns:mc="http://schemas.openxmlformats.org/markup-compatibility/2006">
              <mc:Choice xmlns:v="urn:schemas-microsoft-com:vml" Requires="v">
                <p:oleObj spid="_x0000_s1059" name="Equation" r:id="rId4" imgW="533169" imgH="393529" progId="Equation.3">
                  <p:embed/>
                </p:oleObj>
              </mc:Choice>
              <mc:Fallback>
                <p:oleObj name="Equation" r:id="rId4" imgW="533169" imgH="393529"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7664" y="4229100"/>
                        <a:ext cx="11176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201" name="Rectangle 8"/>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8202" name="Object 9"/>
          <p:cNvGraphicFramePr>
            <a:graphicFrameLocks noChangeAspect="1"/>
          </p:cNvGraphicFramePr>
          <p:nvPr>
            <p:extLst>
              <p:ext uri="{D42A27DB-BD31-4B8C-83A1-F6EECF244321}">
                <p14:modId xmlns:p14="http://schemas.microsoft.com/office/powerpoint/2010/main" val="3635760796"/>
              </p:ext>
            </p:extLst>
          </p:nvPr>
        </p:nvGraphicFramePr>
        <p:xfrm>
          <a:off x="1869401" y="5024893"/>
          <a:ext cx="1110541" cy="347207"/>
        </p:xfrm>
        <a:graphic>
          <a:graphicData uri="http://schemas.openxmlformats.org/presentationml/2006/ole">
            <mc:AlternateContent xmlns:mc="http://schemas.openxmlformats.org/markup-compatibility/2006">
              <mc:Choice xmlns:v="urn:schemas-microsoft-com:vml" Requires="v">
                <p:oleObj spid="_x0000_s1060" name="Equation" r:id="rId6" imgW="494870" imgH="203024" progId="Equation.3">
                  <p:embed/>
                </p:oleObj>
              </mc:Choice>
              <mc:Fallback>
                <p:oleObj name="Equation" r:id="rId6" imgW="494870" imgH="203024"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69401" y="5024893"/>
                        <a:ext cx="1110541" cy="347207"/>
                      </a:xfrm>
                      <a:prstGeom prst="rect">
                        <a:avLst/>
                      </a:prstGeom>
                      <a:noFill/>
                      <a:ln>
                        <a:noFill/>
                      </a:ln>
                      <a:extLst/>
                    </p:spPr>
                  </p:pic>
                </p:oleObj>
              </mc:Fallback>
            </mc:AlternateContent>
          </a:graphicData>
        </a:graphic>
      </p:graphicFrame>
      <p:sp>
        <p:nvSpPr>
          <p:cNvPr id="8203" name="Rectangle 15"/>
          <p:cNvSpPr>
            <a:spLocks noChangeArrowheads="1"/>
          </p:cNvSpPr>
          <p:nvPr/>
        </p:nvSpPr>
        <p:spPr bwMode="auto">
          <a:xfrm>
            <a:off x="74085" y="5486401"/>
            <a:ext cx="9171516"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a:latin typeface="Arial" charset="0"/>
                <a:cs typeface="Arial" charset="0"/>
              </a:rPr>
              <a:t>  Where, P</a:t>
            </a:r>
            <a:r>
              <a:rPr lang="en-US" baseline="-25000">
                <a:latin typeface="Arial" charset="0"/>
                <a:cs typeface="Arial" charset="0"/>
              </a:rPr>
              <a:t>air</a:t>
            </a:r>
            <a:r>
              <a:rPr lang="en-US">
                <a:latin typeface="Arial" charset="0"/>
                <a:cs typeface="Arial" charset="0"/>
              </a:rPr>
              <a:t>  is air pressure (Pa),  R  is specific gas constant (287 J/kgK)  &amp; T is air temperature (K) </a:t>
            </a:r>
          </a:p>
        </p:txBody>
      </p:sp>
      <p:graphicFrame>
        <p:nvGraphicFramePr>
          <p:cNvPr id="8204" name="Object 1"/>
          <p:cNvGraphicFramePr>
            <a:graphicFrameLocks noChangeAspect="1"/>
          </p:cNvGraphicFramePr>
          <p:nvPr/>
        </p:nvGraphicFramePr>
        <p:xfrm>
          <a:off x="1615018" y="2286001"/>
          <a:ext cx="1331383" cy="523875"/>
        </p:xfrm>
        <a:graphic>
          <a:graphicData uri="http://schemas.openxmlformats.org/presentationml/2006/ole">
            <mc:AlternateContent xmlns:mc="http://schemas.openxmlformats.org/markup-compatibility/2006">
              <mc:Choice xmlns:v="urn:schemas-microsoft-com:vml" Requires="v">
                <p:oleObj spid="_x0000_s1061" name="Equation" r:id="rId8" imgW="748975" imgH="393529" progId="Equation.3">
                  <p:embed/>
                </p:oleObj>
              </mc:Choice>
              <mc:Fallback>
                <p:oleObj name="Equation" r:id="rId8" imgW="748975" imgH="393529"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15018" y="2286001"/>
                        <a:ext cx="133138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Footer Placeholder 1"/>
          <p:cNvSpPr>
            <a:spLocks noGrp="1"/>
          </p:cNvSpPr>
          <p:nvPr>
            <p:ph type="ftr" sz="quarter" idx="11"/>
          </p:nvPr>
        </p:nvSpPr>
        <p:spPr/>
        <p:txBody>
          <a:bodyPr/>
          <a:lstStyle/>
          <a:p>
            <a:pPr>
              <a:defRPr/>
            </a:pPr>
            <a:r>
              <a:rPr lang="en-US" smtClean="0"/>
              <a:t>Presenter: Dr.Teshome Goa</a:t>
            </a:r>
            <a:endParaRPr lang="en-US"/>
          </a:p>
        </p:txBody>
      </p:sp>
      <p:sp>
        <p:nvSpPr>
          <p:cNvPr id="4" name="Slide Number Placeholder 3"/>
          <p:cNvSpPr>
            <a:spLocks noGrp="1"/>
          </p:cNvSpPr>
          <p:nvPr>
            <p:ph type="sldNum" sz="quarter" idx="12"/>
          </p:nvPr>
        </p:nvSpPr>
        <p:spPr/>
        <p:txBody>
          <a:bodyPr/>
          <a:lstStyle/>
          <a:p>
            <a:pPr>
              <a:defRPr/>
            </a:pPr>
            <a:fld id="{0B7BF880-DB25-4D13-90C6-A4EFE1B19111}" type="slidenum">
              <a:rPr lang="en-US" altLang="en-US" smtClean="0"/>
              <a:pPr>
                <a:defRPr/>
              </a:pPr>
              <a:t>3</a:t>
            </a:fld>
            <a:endParaRPr lang="en-US" altLang="en-US"/>
          </a:p>
        </p:txBody>
      </p:sp>
    </p:spTree>
    <p:extLst>
      <p:ext uri="{BB962C8B-B14F-4D97-AF65-F5344CB8AC3E}">
        <p14:creationId xmlns:p14="http://schemas.microsoft.com/office/powerpoint/2010/main" val="701023966"/>
      </p:ext>
    </p:extLst>
  </p:cSld>
  <p:clrMapOvr>
    <a:masterClrMapping/>
  </p:clrMapOvr>
  <p:transition spd="med">
    <p:wipe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
          <p:cNvSpPr>
            <a:spLocks noChangeArrowheads="1"/>
          </p:cNvSpPr>
          <p:nvPr/>
        </p:nvSpPr>
        <p:spPr bwMode="auto">
          <a:xfrm>
            <a:off x="101600" y="762000"/>
            <a:ext cx="12090400" cy="5638800"/>
          </a:xfrm>
          <a:prstGeom prst="rect">
            <a:avLst/>
          </a:prstGeom>
          <a:noFill/>
          <a:ln w="9525">
            <a:noFill/>
            <a:miter lim="800000"/>
            <a:headEnd/>
            <a:tailEnd/>
          </a:ln>
          <a:effectLst/>
        </p:spPr>
        <p:txBody>
          <a:bodyPr/>
          <a:lstStyle/>
          <a:p>
            <a:pPr marL="742950" lvl="1" indent="-285750" fontAlgn="auto">
              <a:lnSpc>
                <a:spcPct val="110000"/>
              </a:lnSpc>
              <a:spcBef>
                <a:spcPts val="0"/>
              </a:spcBef>
              <a:spcAft>
                <a:spcPts val="0"/>
              </a:spcAft>
              <a:defRPr/>
            </a:pPr>
            <a:endParaRPr lang="en-US" sz="1600" dirty="0"/>
          </a:p>
          <a:p>
            <a:pPr marL="742950" lvl="1" indent="-285750" fontAlgn="auto">
              <a:lnSpc>
                <a:spcPct val="110000"/>
              </a:lnSpc>
              <a:spcBef>
                <a:spcPts val="0"/>
              </a:spcBef>
              <a:spcAft>
                <a:spcPts val="0"/>
              </a:spcAft>
              <a:defRPr/>
            </a:pPr>
            <a:endParaRPr lang="en-US" sz="1600" dirty="0"/>
          </a:p>
          <a:p>
            <a:pPr marL="742950" lvl="1" indent="-285750" fontAlgn="auto">
              <a:lnSpc>
                <a:spcPct val="110000"/>
              </a:lnSpc>
              <a:spcBef>
                <a:spcPts val="0"/>
              </a:spcBef>
              <a:spcAft>
                <a:spcPts val="0"/>
              </a:spcAft>
              <a:buFont typeface="Tahoma" pitchFamily="34" charset="0"/>
              <a:buChar char="–"/>
              <a:defRPr/>
            </a:pPr>
            <a:endParaRPr lang="en-US" sz="2800" dirty="0"/>
          </a:p>
          <a:p>
            <a:pPr marL="742950" lvl="1" indent="-285750" fontAlgn="auto">
              <a:lnSpc>
                <a:spcPct val="110000"/>
              </a:lnSpc>
              <a:spcBef>
                <a:spcPts val="0"/>
              </a:spcBef>
              <a:spcAft>
                <a:spcPts val="0"/>
              </a:spcAft>
              <a:defRPr/>
            </a:pPr>
            <a:endParaRPr lang="en-US" sz="2800" dirty="0"/>
          </a:p>
          <a:p>
            <a:pPr marL="742950" lvl="1" indent="-285750" fontAlgn="auto">
              <a:lnSpc>
                <a:spcPct val="110000"/>
              </a:lnSpc>
              <a:spcBef>
                <a:spcPts val="0"/>
              </a:spcBef>
              <a:spcAft>
                <a:spcPts val="0"/>
              </a:spcAft>
              <a:defRPr/>
            </a:pPr>
            <a:endParaRPr lang="en-US" sz="2800" dirty="0"/>
          </a:p>
          <a:p>
            <a:pPr marL="742950" lvl="1" indent="-285750" fontAlgn="auto">
              <a:lnSpc>
                <a:spcPct val="110000"/>
              </a:lnSpc>
              <a:spcBef>
                <a:spcPts val="0"/>
              </a:spcBef>
              <a:spcAft>
                <a:spcPts val="0"/>
              </a:spcAft>
              <a:defRPr/>
            </a:pPr>
            <a:endParaRPr lang="en-US" sz="2800" dirty="0"/>
          </a:p>
          <a:p>
            <a:pPr marL="742950" lvl="1" indent="-285750" fontAlgn="auto">
              <a:lnSpc>
                <a:spcPct val="110000"/>
              </a:lnSpc>
              <a:spcBef>
                <a:spcPts val="0"/>
              </a:spcBef>
              <a:spcAft>
                <a:spcPts val="0"/>
              </a:spcAft>
              <a:defRPr/>
            </a:pPr>
            <a:endParaRPr lang="en-US" sz="2800" dirty="0"/>
          </a:p>
          <a:p>
            <a:pPr marL="742950" lvl="1" indent="-285750" fontAlgn="auto">
              <a:lnSpc>
                <a:spcPct val="110000"/>
              </a:lnSpc>
              <a:spcBef>
                <a:spcPts val="0"/>
              </a:spcBef>
              <a:spcAft>
                <a:spcPts val="0"/>
              </a:spcAft>
              <a:defRPr/>
            </a:pPr>
            <a:endParaRPr lang="en-US" sz="2800" dirty="0"/>
          </a:p>
          <a:p>
            <a:pPr lvl="1" fontAlgn="auto">
              <a:lnSpc>
                <a:spcPct val="110000"/>
              </a:lnSpc>
              <a:spcBef>
                <a:spcPts val="0"/>
              </a:spcBef>
              <a:spcAft>
                <a:spcPts val="0"/>
              </a:spcAft>
              <a:defRPr/>
            </a:pPr>
            <a:endParaRPr lang="en-US" sz="2800" dirty="0"/>
          </a:p>
          <a:p>
            <a:pPr marL="742950" lvl="1" indent="-285750" fontAlgn="auto">
              <a:spcBef>
                <a:spcPts val="0"/>
              </a:spcBef>
              <a:spcAft>
                <a:spcPts val="0"/>
              </a:spcAft>
              <a:buFont typeface="Tahoma" pitchFamily="34" charset="0"/>
              <a:buChar char="–"/>
              <a:defRPr/>
            </a:pPr>
            <a:endParaRPr lang="en-US" sz="2800" dirty="0">
              <a:effectLst>
                <a:outerShdw blurRad="38100" dist="38100" dir="2700000" algn="tl">
                  <a:srgbClr val="000000"/>
                </a:outerShdw>
              </a:effectLst>
              <a:sym typeface="Symbol" pitchFamily="18" charset="2"/>
            </a:endParaRPr>
          </a:p>
        </p:txBody>
      </p:sp>
      <p:sp>
        <p:nvSpPr>
          <p:cNvPr id="9220" name="Text Box 7"/>
          <p:cNvSpPr txBox="1">
            <a:spLocks noChangeArrowheads="1"/>
          </p:cNvSpPr>
          <p:nvPr/>
        </p:nvSpPr>
        <p:spPr bwMode="auto">
          <a:xfrm>
            <a:off x="9753600" y="3962400"/>
            <a:ext cx="304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sz="2400">
                <a:solidFill>
                  <a:schemeClr val="bg1"/>
                </a:solidFill>
                <a:latin typeface="Times" pitchFamily="18" charset="0"/>
                <a:cs typeface="Arial" charset="0"/>
              </a:rPr>
              <a:t>R</a:t>
            </a:r>
          </a:p>
        </p:txBody>
      </p:sp>
      <p:sp>
        <p:nvSpPr>
          <p:cNvPr id="9221" name="Text Box 8"/>
          <p:cNvSpPr txBox="1">
            <a:spLocks noChangeArrowheads="1"/>
          </p:cNvSpPr>
          <p:nvPr/>
        </p:nvSpPr>
        <p:spPr bwMode="auto">
          <a:xfrm>
            <a:off x="2925234" y="5294313"/>
            <a:ext cx="296756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endParaRPr lang="en-US">
              <a:latin typeface="Tahoma" pitchFamily="34" charset="0"/>
              <a:cs typeface="Arial" charset="0"/>
            </a:endParaRPr>
          </a:p>
        </p:txBody>
      </p:sp>
      <p:sp>
        <p:nvSpPr>
          <p:cNvPr id="30" name="Rectangle 2"/>
          <p:cNvSpPr txBox="1">
            <a:spLocks noChangeArrowheads="1"/>
          </p:cNvSpPr>
          <p:nvPr/>
        </p:nvSpPr>
        <p:spPr bwMode="auto">
          <a:xfrm>
            <a:off x="-50800" y="-111125"/>
            <a:ext cx="11887200" cy="609600"/>
          </a:xfrm>
          <a:prstGeom prst="rect">
            <a:avLst/>
          </a:prstGeom>
          <a:solidFill>
            <a:schemeClr val="bg1"/>
          </a:solidFill>
          <a:ln w="9525">
            <a:noFill/>
            <a:miter lim="800000"/>
            <a:headEnd/>
            <a:tailEnd/>
          </a:ln>
        </p:spPr>
        <p:txBody>
          <a:bodyPr anchor="b"/>
          <a:lstStyle/>
          <a:p>
            <a:pPr eaLnBrk="1" hangingPunct="1">
              <a:defRPr/>
            </a:pPr>
            <a:r>
              <a:rPr lang="en-US" sz="3000" b="1" kern="0" dirty="0">
                <a:solidFill>
                  <a:schemeClr val="tx2">
                    <a:lumMod val="75000"/>
                  </a:schemeClr>
                </a:solidFill>
                <a:latin typeface="Arial" pitchFamily="34" charset="0"/>
                <a:cs typeface="Arial" pitchFamily="34" charset="0"/>
              </a:rPr>
              <a:t>MWP                                                     Cont.….</a:t>
            </a:r>
            <a:endParaRPr lang="en-US" sz="3000" kern="0" dirty="0">
              <a:solidFill>
                <a:schemeClr val="tx2">
                  <a:lumMod val="75000"/>
                </a:schemeClr>
              </a:solidFill>
              <a:latin typeface="+mj-lt"/>
              <a:ea typeface="+mj-ea"/>
              <a:cs typeface="+mj-cs"/>
            </a:endParaRPr>
          </a:p>
        </p:txBody>
      </p:sp>
      <p:pic>
        <p:nvPicPr>
          <p:cNvPr id="9223" name="Picture 13" descr="wind turbine blades"/>
          <p:cNvPicPr>
            <a:picLocks noChangeAspect="1" noChangeArrowheads="1"/>
          </p:cNvPicPr>
          <p:nvPr/>
        </p:nvPicPr>
        <p:blipFill>
          <a:blip r:embed="rId4">
            <a:extLst>
              <a:ext uri="{28A0092B-C50C-407E-A947-70E740481C1C}">
                <a14:useLocalDpi xmlns:a14="http://schemas.microsoft.com/office/drawing/2010/main" val="0"/>
              </a:ext>
            </a:extLst>
          </a:blip>
          <a:srcRect r="-34" b="7227"/>
          <a:stretch>
            <a:fillRect/>
          </a:stretch>
        </p:blipFill>
        <p:spPr bwMode="auto">
          <a:xfrm>
            <a:off x="101600" y="381000"/>
            <a:ext cx="7924800" cy="534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TextBox 1"/>
          <p:cNvSpPr txBox="1">
            <a:spLocks noChangeArrowheads="1"/>
          </p:cNvSpPr>
          <p:nvPr/>
        </p:nvSpPr>
        <p:spPr bwMode="auto">
          <a:xfrm>
            <a:off x="101600" y="5754688"/>
            <a:ext cx="8951384"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r>
              <a:rPr lang="en-US">
                <a:latin typeface="Arial" charset="0"/>
                <a:cs typeface="Arial" charset="0"/>
              </a:rPr>
              <a:t>Figure 1. swept area of wind power generation.</a:t>
            </a:r>
          </a:p>
          <a:p>
            <a:pPr algn="just"/>
            <a:r>
              <a:rPr lang="en-US">
                <a:latin typeface="Arial" charset="0"/>
                <a:cs typeface="Arial" charset="0"/>
              </a:rPr>
              <a:t> </a:t>
            </a:r>
            <a:r>
              <a:rPr lang="en-US" i="1">
                <a:latin typeface="Arial" charset="0"/>
                <a:cs typeface="Arial" charset="0"/>
              </a:rPr>
              <a:t>Source: daviddarling.info</a:t>
            </a:r>
          </a:p>
        </p:txBody>
      </p:sp>
      <p:sp>
        <p:nvSpPr>
          <p:cNvPr id="10249" name="Rectangle 2"/>
          <p:cNvSpPr>
            <a:spLocks noChangeArrowheads="1"/>
          </p:cNvSpPr>
          <p:nvPr/>
        </p:nvSpPr>
        <p:spPr bwMode="auto">
          <a:xfrm>
            <a:off x="7924800" y="468313"/>
            <a:ext cx="4267200"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lvl="1" indent="-285750" algn="just">
              <a:buFont typeface="Wingdings" pitchFamily="2" charset="2"/>
              <a:buChar char="§"/>
              <a:defRPr/>
            </a:pPr>
            <a:r>
              <a:rPr lang="en-US" dirty="0">
                <a:solidFill>
                  <a:srgbClr val="FF0000"/>
                </a:solidFill>
                <a:latin typeface="Arial" pitchFamily="34" charset="0"/>
                <a:cs typeface="Arial" pitchFamily="34" charset="0"/>
              </a:rPr>
              <a:t>It’s observed that wind power depends on: </a:t>
            </a:r>
            <a:r>
              <a:rPr lang="en-US" dirty="0">
                <a:latin typeface="Arial" pitchFamily="34" charset="0"/>
                <a:cs typeface="Arial" pitchFamily="34" charset="0"/>
              </a:rPr>
              <a:t>A, </a:t>
            </a:r>
            <a:r>
              <a:rPr lang="en-US" dirty="0" smtClean="0">
                <a:latin typeface="Arial" pitchFamily="34" charset="0"/>
                <a:cs typeface="Arial" pitchFamily="34" charset="0"/>
              </a:rPr>
              <a:t>V &amp; </a:t>
            </a:r>
            <a:r>
              <a:rPr lang="en-US" sz="2000" dirty="0">
                <a:latin typeface="Arial" pitchFamily="34" charset="0"/>
                <a:cs typeface="Arial" pitchFamily="34" charset="0"/>
                <a:sym typeface="Symbol" pitchFamily="18" charset="2"/>
              </a:rPr>
              <a:t></a:t>
            </a:r>
          </a:p>
          <a:p>
            <a:pPr marL="0" lvl="1" indent="-342900" algn="just">
              <a:buFont typeface="Wingdings" pitchFamily="2" charset="2"/>
              <a:buChar char="§"/>
              <a:defRPr/>
            </a:pPr>
            <a:r>
              <a:rPr lang="en-US" sz="2000" dirty="0">
                <a:latin typeface="Arial" pitchFamily="34" charset="0"/>
                <a:cs typeface="Arial" pitchFamily="34" charset="0"/>
                <a:sym typeface="Symbol" pitchFamily="18" charset="2"/>
              </a:rPr>
              <a:t>At sea level air density is equivalent to: 1.2kg/m</a:t>
            </a:r>
            <a:r>
              <a:rPr lang="en-US" sz="2000" baseline="30000" dirty="0">
                <a:latin typeface="Arial" pitchFamily="34" charset="0"/>
                <a:cs typeface="Arial" pitchFamily="34" charset="0"/>
                <a:sym typeface="Symbol" pitchFamily="18" charset="2"/>
              </a:rPr>
              <a:t>3</a:t>
            </a:r>
          </a:p>
          <a:p>
            <a:pPr marL="0" lvl="1" indent="-342900" algn="just">
              <a:buFont typeface="Wingdings" pitchFamily="2" charset="2"/>
              <a:buChar char="§"/>
              <a:defRPr/>
            </a:pPr>
            <a:r>
              <a:rPr lang="en-US" sz="2000" dirty="0">
                <a:latin typeface="Arial" pitchFamily="34" charset="0"/>
                <a:cs typeface="Arial" pitchFamily="34" charset="0"/>
                <a:sym typeface="Symbol" pitchFamily="18" charset="2"/>
              </a:rPr>
              <a:t>Which means, the power density (</a:t>
            </a:r>
            <a:r>
              <a:rPr lang="en-US" sz="2000" dirty="0" err="1">
                <a:latin typeface="Arial" pitchFamily="34" charset="0"/>
                <a:cs typeface="Arial" pitchFamily="34" charset="0"/>
                <a:sym typeface="Symbol" pitchFamily="18" charset="2"/>
              </a:rPr>
              <a:t>P</a:t>
            </a:r>
            <a:r>
              <a:rPr lang="en-US" sz="2000" baseline="-25000" dirty="0" err="1">
                <a:latin typeface="Arial" pitchFamily="34" charset="0"/>
                <a:cs typeface="Arial" pitchFamily="34" charset="0"/>
                <a:sym typeface="Symbol" pitchFamily="18" charset="2"/>
              </a:rPr>
              <a:t>ρ</a:t>
            </a:r>
            <a:r>
              <a:rPr lang="en-US" sz="2000" dirty="0">
                <a:latin typeface="Arial" pitchFamily="34" charset="0"/>
                <a:cs typeface="Arial" pitchFamily="34" charset="0"/>
                <a:sym typeface="Symbol" pitchFamily="18" charset="2"/>
              </a:rPr>
              <a:t>) is equivalent as;  </a:t>
            </a:r>
          </a:p>
          <a:p>
            <a:pPr marL="0" lvl="1" indent="-342900" algn="just">
              <a:buFont typeface="Wingdings" pitchFamily="2" charset="2"/>
              <a:buChar char="§"/>
              <a:defRPr/>
            </a:pPr>
            <a:endParaRPr lang="en-US" sz="2000" dirty="0">
              <a:latin typeface="Arial" pitchFamily="34" charset="0"/>
              <a:cs typeface="Arial" pitchFamily="34" charset="0"/>
              <a:sym typeface="Symbol" pitchFamily="18" charset="2"/>
            </a:endParaRPr>
          </a:p>
          <a:p>
            <a:pPr marL="0" lvl="1" indent="-342900" algn="just">
              <a:buFont typeface="Wingdings" pitchFamily="2" charset="2"/>
              <a:buChar char="§"/>
              <a:defRPr/>
            </a:pPr>
            <a:endParaRPr lang="en-US" sz="2000" dirty="0">
              <a:latin typeface="Arial" pitchFamily="34" charset="0"/>
              <a:cs typeface="Arial" pitchFamily="34" charset="0"/>
              <a:sym typeface="Symbol" pitchFamily="18" charset="2"/>
            </a:endParaRPr>
          </a:p>
          <a:p>
            <a:pPr marL="0" lvl="1" indent="-342900" algn="just">
              <a:buFont typeface="Wingdings" pitchFamily="2" charset="2"/>
              <a:buChar char="§"/>
              <a:defRPr/>
            </a:pPr>
            <a:endParaRPr lang="en-US" sz="2000" dirty="0">
              <a:latin typeface="Arial" pitchFamily="34" charset="0"/>
              <a:cs typeface="Arial" pitchFamily="34" charset="0"/>
              <a:sym typeface="Symbol" pitchFamily="18" charset="2"/>
            </a:endParaRPr>
          </a:p>
          <a:p>
            <a:pPr marL="0" lvl="1" algn="just">
              <a:defRPr/>
            </a:pPr>
            <a:r>
              <a:rPr lang="en-US" sz="2000" dirty="0">
                <a:latin typeface="Arial" pitchFamily="34" charset="0"/>
                <a:cs typeface="Arial" pitchFamily="34" charset="0"/>
                <a:sym typeface="Symbol" pitchFamily="18" charset="2"/>
              </a:rPr>
              <a:t>                                 eq.(4)                                                </a:t>
            </a:r>
            <a:endParaRPr lang="en-US" dirty="0">
              <a:latin typeface="Arial" pitchFamily="34" charset="0"/>
              <a:cs typeface="Arial" pitchFamily="34" charset="0"/>
              <a:sym typeface="Symbol" pitchFamily="18" charset="2"/>
            </a:endParaRPr>
          </a:p>
        </p:txBody>
      </p:sp>
      <p:graphicFrame>
        <p:nvGraphicFramePr>
          <p:cNvPr id="9226" name="Object 1"/>
          <p:cNvGraphicFramePr>
            <a:graphicFrameLocks noChangeAspect="1"/>
          </p:cNvGraphicFramePr>
          <p:nvPr/>
        </p:nvGraphicFramePr>
        <p:xfrm>
          <a:off x="8331200" y="3130551"/>
          <a:ext cx="2133600" cy="900113"/>
        </p:xfrm>
        <a:graphic>
          <a:graphicData uri="http://schemas.openxmlformats.org/presentationml/2006/ole">
            <mc:AlternateContent xmlns:mc="http://schemas.openxmlformats.org/markup-compatibility/2006">
              <mc:Choice xmlns:v="urn:schemas-microsoft-com:vml" Requires="v">
                <p:oleObj spid="_x0000_s2061" name="Equation" r:id="rId5" imgW="1219200" imgH="685800" progId="Equation.3">
                  <p:embed/>
                </p:oleObj>
              </mc:Choice>
              <mc:Fallback>
                <p:oleObj name="Equation" r:id="rId5" imgW="1219200" imgH="685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31200" y="3130551"/>
                        <a:ext cx="21336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Footer Placeholder 1"/>
          <p:cNvSpPr>
            <a:spLocks noGrp="1"/>
          </p:cNvSpPr>
          <p:nvPr>
            <p:ph type="ftr" sz="quarter" idx="11"/>
          </p:nvPr>
        </p:nvSpPr>
        <p:spPr/>
        <p:txBody>
          <a:bodyPr/>
          <a:lstStyle/>
          <a:p>
            <a:pPr>
              <a:defRPr/>
            </a:pPr>
            <a:r>
              <a:rPr lang="en-US" smtClean="0"/>
              <a:t>Presenter: Dr.Teshome Goa</a:t>
            </a:r>
            <a:endParaRPr lang="en-US"/>
          </a:p>
        </p:txBody>
      </p:sp>
      <p:sp>
        <p:nvSpPr>
          <p:cNvPr id="3" name="Slide Number Placeholder 2"/>
          <p:cNvSpPr>
            <a:spLocks noGrp="1"/>
          </p:cNvSpPr>
          <p:nvPr>
            <p:ph type="sldNum" sz="quarter" idx="12"/>
          </p:nvPr>
        </p:nvSpPr>
        <p:spPr/>
        <p:txBody>
          <a:bodyPr/>
          <a:lstStyle/>
          <a:p>
            <a:pPr>
              <a:defRPr/>
            </a:pPr>
            <a:fld id="{0B7BF880-DB25-4D13-90C6-A4EFE1B19111}" type="slidenum">
              <a:rPr lang="en-US" altLang="en-US" smtClean="0"/>
              <a:pPr>
                <a:defRPr/>
              </a:pPr>
              <a:t>4</a:t>
            </a:fld>
            <a:endParaRPr lang="en-US" altLang="en-US"/>
          </a:p>
        </p:txBody>
      </p:sp>
    </p:spTree>
    <p:extLst>
      <p:ext uri="{BB962C8B-B14F-4D97-AF65-F5344CB8AC3E}">
        <p14:creationId xmlns:p14="http://schemas.microsoft.com/office/powerpoint/2010/main" val="1766147868"/>
      </p:ext>
    </p:extLst>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txBox="1">
            <a:spLocks noChangeArrowheads="1"/>
          </p:cNvSpPr>
          <p:nvPr/>
        </p:nvSpPr>
        <p:spPr>
          <a:xfrm>
            <a:off x="0" y="609600"/>
            <a:ext cx="12090400" cy="5867400"/>
          </a:xfrm>
          <a:prstGeom prst="rect">
            <a:avLst/>
          </a:prstGeom>
        </p:spPr>
        <p:txBody>
          <a:bodyPr/>
          <a:lstStyle/>
          <a:p>
            <a:pPr marL="182880" lvl="1" indent="-285750" algn="just" eaLnBrk="1" hangingPunct="1">
              <a:lnSpc>
                <a:spcPct val="200000"/>
              </a:lnSpc>
              <a:spcBef>
                <a:spcPts val="0"/>
              </a:spcBef>
              <a:buClr>
                <a:schemeClr val="hlink"/>
              </a:buClr>
              <a:buSzPct val="55000"/>
              <a:buFont typeface="Wingdings" pitchFamily="2" charset="2"/>
              <a:buChar char="n"/>
              <a:defRPr/>
            </a:pPr>
            <a:r>
              <a:rPr lang="en-US" altLang="en-US" sz="2000" kern="0" dirty="0">
                <a:latin typeface="Arial" pitchFamily="34" charset="0"/>
                <a:cs typeface="Arial" pitchFamily="34" charset="0"/>
              </a:rPr>
              <a:t>With each wind speed cube, wind energy rises.</a:t>
            </a:r>
          </a:p>
          <a:p>
            <a:pPr marL="182880" lvl="1" indent="-285750" algn="just" eaLnBrk="1" hangingPunct="1">
              <a:lnSpc>
                <a:spcPct val="200000"/>
              </a:lnSpc>
              <a:spcBef>
                <a:spcPts val="0"/>
              </a:spcBef>
              <a:buClr>
                <a:schemeClr val="hlink"/>
              </a:buClr>
              <a:buSzPct val="55000"/>
              <a:buFont typeface="Wingdings" pitchFamily="2" charset="2"/>
              <a:buChar char="n"/>
              <a:defRPr/>
            </a:pPr>
            <a:r>
              <a:rPr lang="en-US" altLang="en-US" sz="2000" kern="0" dirty="0">
                <a:latin typeface="Arial" pitchFamily="34" charset="0"/>
                <a:cs typeface="Arial" pitchFamily="34" charset="0"/>
              </a:rPr>
              <a:t>30% more electricity is produced for every 10% increase in wind speed.</a:t>
            </a:r>
          </a:p>
          <a:p>
            <a:pPr marL="182880" lvl="1" indent="-285750" algn="just" eaLnBrk="1" hangingPunct="1">
              <a:lnSpc>
                <a:spcPct val="200000"/>
              </a:lnSpc>
              <a:spcBef>
                <a:spcPts val="0"/>
              </a:spcBef>
              <a:buClr>
                <a:schemeClr val="hlink"/>
              </a:buClr>
              <a:buSzPct val="55000"/>
              <a:buFont typeface="Wingdings" pitchFamily="2" charset="2"/>
              <a:buChar char="n"/>
              <a:defRPr/>
            </a:pPr>
            <a:r>
              <a:rPr lang="en-US" altLang="en-US" sz="2000" kern="0" dirty="0">
                <a:latin typeface="Arial" pitchFamily="34" charset="0"/>
                <a:cs typeface="Arial" pitchFamily="34" charset="0"/>
              </a:rPr>
              <a:t>An increase in wind speed of twice results in an increase in electricity generated by eight times.</a:t>
            </a:r>
          </a:p>
          <a:p>
            <a:pPr marL="182880" lvl="1" indent="-285750" algn="just" eaLnBrk="1" hangingPunct="1">
              <a:lnSpc>
                <a:spcPct val="200000"/>
              </a:lnSpc>
              <a:spcBef>
                <a:spcPts val="0"/>
              </a:spcBef>
              <a:buClr>
                <a:schemeClr val="hlink"/>
              </a:buClr>
              <a:buSzPct val="55000"/>
              <a:buFont typeface="Wingdings" pitchFamily="2" charset="2"/>
              <a:buChar char="n"/>
              <a:defRPr/>
            </a:pPr>
            <a:r>
              <a:rPr lang="en-US" altLang="en-US" sz="2000" kern="0" dirty="0">
                <a:latin typeface="Arial" pitchFamily="34" charset="0"/>
                <a:cs typeface="Arial" pitchFamily="34" charset="0"/>
              </a:rPr>
              <a:t>Wind energy rises to 1/7 power with height.</a:t>
            </a:r>
          </a:p>
          <a:p>
            <a:pPr marL="182880" lvl="1" indent="-285750" algn="just" eaLnBrk="1" hangingPunct="1">
              <a:lnSpc>
                <a:spcPct val="200000"/>
              </a:lnSpc>
              <a:spcBef>
                <a:spcPts val="0"/>
              </a:spcBef>
              <a:buClr>
                <a:schemeClr val="hlink"/>
              </a:buClr>
              <a:buSzPct val="55000"/>
              <a:buFont typeface="Wingdings" pitchFamily="2" charset="2"/>
              <a:buChar char="n"/>
              <a:defRPr/>
            </a:pPr>
            <a:r>
              <a:rPr lang="en-US" altLang="en-US" sz="2000" kern="0" dirty="0">
                <a:latin typeface="Arial" pitchFamily="34" charset="0"/>
                <a:cs typeface="Arial" pitchFamily="34" charset="0"/>
              </a:rPr>
              <a:t>Due to the high density of the cold air that helps move the blades as tower height grows, the height increases by 10.4% twice. </a:t>
            </a:r>
          </a:p>
          <a:p>
            <a:pPr marL="742950" lvl="1" indent="-285750" eaLnBrk="1" hangingPunct="1">
              <a:spcBef>
                <a:spcPct val="20000"/>
              </a:spcBef>
              <a:buClr>
                <a:schemeClr val="hlink"/>
              </a:buClr>
              <a:buSzPct val="55000"/>
              <a:buFont typeface="Wingdings" pitchFamily="2" charset="2"/>
              <a:buChar char="n"/>
              <a:defRPr/>
            </a:pPr>
            <a:endParaRPr lang="en-US" altLang="en-US" sz="2000" kern="0" dirty="0">
              <a:latin typeface="+mn-lt"/>
            </a:endParaRPr>
          </a:p>
          <a:p>
            <a:pPr marL="742950" lvl="1" indent="-285750" eaLnBrk="1" hangingPunct="1">
              <a:spcBef>
                <a:spcPct val="20000"/>
              </a:spcBef>
              <a:buClr>
                <a:schemeClr val="hlink"/>
              </a:buClr>
              <a:buSzPct val="55000"/>
              <a:buFont typeface="Wingdings" pitchFamily="2" charset="2"/>
              <a:buChar char="n"/>
              <a:defRPr/>
            </a:pPr>
            <a:endParaRPr lang="en-US" altLang="en-US" sz="2000" kern="0" dirty="0">
              <a:latin typeface="+mn-lt"/>
            </a:endParaRPr>
          </a:p>
          <a:p>
            <a:pPr eaLnBrk="1" hangingPunct="1">
              <a:spcBef>
                <a:spcPct val="20000"/>
              </a:spcBef>
              <a:buClr>
                <a:schemeClr val="folHlink"/>
              </a:buClr>
              <a:buSzPct val="60000"/>
              <a:defRPr/>
            </a:pPr>
            <a:endParaRPr lang="en-US" altLang="en-US" sz="2400" kern="0" dirty="0">
              <a:latin typeface="+mn-lt"/>
            </a:endParaRPr>
          </a:p>
          <a:p>
            <a:pPr marL="742950" lvl="1" indent="-285750" eaLnBrk="1" hangingPunct="1">
              <a:spcBef>
                <a:spcPct val="20000"/>
              </a:spcBef>
              <a:buClr>
                <a:schemeClr val="hlink"/>
              </a:buClr>
              <a:buSzPct val="55000"/>
              <a:buFont typeface="Wingdings" pitchFamily="2" charset="2"/>
              <a:buChar char="n"/>
              <a:defRPr/>
            </a:pPr>
            <a:endParaRPr lang="en-US" altLang="en-US" sz="2000" kern="0" dirty="0">
              <a:latin typeface="+mn-lt"/>
            </a:endParaRPr>
          </a:p>
        </p:txBody>
      </p:sp>
      <p:sp>
        <p:nvSpPr>
          <p:cNvPr id="5" name="Rectangle 2"/>
          <p:cNvSpPr txBox="1">
            <a:spLocks noChangeArrowheads="1"/>
          </p:cNvSpPr>
          <p:nvPr/>
        </p:nvSpPr>
        <p:spPr bwMode="auto">
          <a:xfrm>
            <a:off x="101600" y="152400"/>
            <a:ext cx="11480800" cy="457200"/>
          </a:xfrm>
          <a:prstGeom prst="rect">
            <a:avLst/>
          </a:prstGeom>
          <a:solidFill>
            <a:schemeClr val="bg1"/>
          </a:solidFill>
          <a:ln w="9525">
            <a:noFill/>
            <a:miter lim="800000"/>
            <a:headEnd/>
            <a:tailEnd/>
          </a:ln>
        </p:spPr>
        <p:txBody>
          <a:bodyPr anchor="b"/>
          <a:lstStyle/>
          <a:p>
            <a:pPr eaLnBrk="1" hangingPunct="1">
              <a:defRPr/>
            </a:pPr>
            <a:r>
              <a:rPr lang="en-US" sz="3000" b="1" kern="0" dirty="0">
                <a:solidFill>
                  <a:schemeClr val="tx2">
                    <a:lumMod val="75000"/>
                  </a:schemeClr>
                </a:solidFill>
                <a:latin typeface="Arial" pitchFamily="34" charset="0"/>
                <a:cs typeface="Arial" pitchFamily="34" charset="0"/>
              </a:rPr>
              <a:t>MWP                                                     Cont.…</a:t>
            </a:r>
            <a:endParaRPr lang="en-US" sz="3000" kern="0" dirty="0">
              <a:solidFill>
                <a:schemeClr val="tx2">
                  <a:lumMod val="75000"/>
                </a:schemeClr>
              </a:solidFill>
            </a:endParaRPr>
          </a:p>
        </p:txBody>
      </p:sp>
      <p:sp>
        <p:nvSpPr>
          <p:cNvPr id="2" name="Footer Placeholder 1"/>
          <p:cNvSpPr>
            <a:spLocks noGrp="1"/>
          </p:cNvSpPr>
          <p:nvPr>
            <p:ph type="ftr" sz="quarter" idx="11"/>
          </p:nvPr>
        </p:nvSpPr>
        <p:spPr/>
        <p:txBody>
          <a:bodyPr/>
          <a:lstStyle/>
          <a:p>
            <a:pPr>
              <a:defRPr/>
            </a:pPr>
            <a:r>
              <a:rPr lang="en-US" smtClean="0"/>
              <a:t>Presenter: Dr.Teshome Goa</a:t>
            </a:r>
            <a:endParaRPr lang="en-US"/>
          </a:p>
        </p:txBody>
      </p:sp>
      <p:sp>
        <p:nvSpPr>
          <p:cNvPr id="4" name="Slide Number Placeholder 3"/>
          <p:cNvSpPr>
            <a:spLocks noGrp="1"/>
          </p:cNvSpPr>
          <p:nvPr>
            <p:ph type="sldNum" sz="quarter" idx="12"/>
          </p:nvPr>
        </p:nvSpPr>
        <p:spPr/>
        <p:txBody>
          <a:bodyPr/>
          <a:lstStyle/>
          <a:p>
            <a:pPr>
              <a:defRPr/>
            </a:pPr>
            <a:fld id="{0B7BF880-DB25-4D13-90C6-A4EFE1B19111}" type="slidenum">
              <a:rPr lang="en-US" altLang="en-US" smtClean="0"/>
              <a:pPr>
                <a:defRPr/>
              </a:pPr>
              <a:t>5</a:t>
            </a:fld>
            <a:endParaRPr lang="en-US" altLang="en-US"/>
          </a:p>
        </p:txBody>
      </p:sp>
    </p:spTree>
    <p:extLst>
      <p:ext uri="{BB962C8B-B14F-4D97-AF65-F5344CB8AC3E}">
        <p14:creationId xmlns:p14="http://schemas.microsoft.com/office/powerpoint/2010/main" val="998608978"/>
      </p:ext>
    </p:extLst>
  </p:cSld>
  <p:clrMapOvr>
    <a:masterClrMapping/>
  </p:clrMapOvr>
  <p:transition spd="med">
    <p:wipe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6"/>
          <p:cNvSpPr txBox="1">
            <a:spLocks noChangeArrowheads="1"/>
          </p:cNvSpPr>
          <p:nvPr/>
        </p:nvSpPr>
        <p:spPr>
          <a:xfrm>
            <a:off x="711200" y="1981200"/>
            <a:ext cx="10972800" cy="1371600"/>
          </a:xfrm>
          <a:prstGeom prst="rect">
            <a:avLst/>
          </a:prstGeom>
        </p:spPr>
        <p:txBody>
          <a:bodyPr/>
          <a:lstStyle/>
          <a:p>
            <a:pPr lvl="1" algn="just" eaLnBrk="1" hangingPunct="1">
              <a:lnSpc>
                <a:spcPct val="90000"/>
              </a:lnSpc>
              <a:spcBef>
                <a:spcPct val="20000"/>
              </a:spcBef>
              <a:buClr>
                <a:schemeClr val="hlink"/>
              </a:buClr>
              <a:buSzPct val="55000"/>
              <a:defRPr/>
            </a:pPr>
            <a:endParaRPr lang="en-US" altLang="en-US" kern="0" dirty="0">
              <a:latin typeface="+mn-lt"/>
            </a:endParaRPr>
          </a:p>
        </p:txBody>
      </p:sp>
      <p:sp>
        <p:nvSpPr>
          <p:cNvPr id="4" name="Rectangle 2"/>
          <p:cNvSpPr txBox="1">
            <a:spLocks noChangeArrowheads="1"/>
          </p:cNvSpPr>
          <p:nvPr/>
        </p:nvSpPr>
        <p:spPr bwMode="auto">
          <a:xfrm>
            <a:off x="0" y="209550"/>
            <a:ext cx="11988800" cy="704850"/>
          </a:xfrm>
          <a:prstGeom prst="rect">
            <a:avLst/>
          </a:prstGeom>
          <a:solidFill>
            <a:schemeClr val="bg1"/>
          </a:solidFill>
          <a:ln w="9525">
            <a:noFill/>
            <a:miter lim="800000"/>
            <a:headEnd/>
            <a:tailEnd/>
          </a:ln>
        </p:spPr>
        <p:txBody>
          <a:bodyPr anchor="b"/>
          <a:lstStyle/>
          <a:p>
            <a:pPr eaLnBrk="1" hangingPunct="1">
              <a:defRPr/>
            </a:pPr>
            <a:r>
              <a:rPr lang="en-US" sz="3000" kern="0" dirty="0">
                <a:solidFill>
                  <a:schemeClr val="tx2">
                    <a:lumMod val="75000"/>
                  </a:schemeClr>
                </a:solidFill>
                <a:latin typeface="Arial" pitchFamily="34" charset="0"/>
                <a:ea typeface="+mj-ea"/>
                <a:cs typeface="Arial" pitchFamily="34" charset="0"/>
              </a:rPr>
              <a:t>MWP                                                     Cont.…</a:t>
            </a:r>
          </a:p>
        </p:txBody>
      </p:sp>
      <p:sp>
        <p:nvSpPr>
          <p:cNvPr id="2" name="Rectangle 1"/>
          <p:cNvSpPr/>
          <p:nvPr/>
        </p:nvSpPr>
        <p:spPr>
          <a:xfrm>
            <a:off x="0" y="838201"/>
            <a:ext cx="12192000" cy="4062651"/>
          </a:xfrm>
          <a:prstGeom prst="rect">
            <a:avLst/>
          </a:prstGeom>
        </p:spPr>
        <p:txBody>
          <a:bodyPr>
            <a:spAutoFit/>
          </a:bodyPr>
          <a:lstStyle/>
          <a:p>
            <a:pPr marL="342900" indent="-342900" algn="just">
              <a:lnSpc>
                <a:spcPct val="200000"/>
              </a:lnSpc>
              <a:buFont typeface="Arial" pitchFamily="34" charset="0"/>
              <a:buChar char="•"/>
              <a:defRPr/>
            </a:pPr>
            <a:r>
              <a:rPr lang="en-US" sz="2000" dirty="0">
                <a:latin typeface="Arial" pitchFamily="34" charset="0"/>
                <a:cs typeface="Arial" pitchFamily="34" charset="0"/>
              </a:rPr>
              <a:t>Air density increases in direct proportion to wind energy.</a:t>
            </a:r>
          </a:p>
          <a:p>
            <a:pPr marL="342900" indent="-342900" algn="just">
              <a:lnSpc>
                <a:spcPct val="200000"/>
              </a:lnSpc>
              <a:buFont typeface="Arial" pitchFamily="34" charset="0"/>
              <a:buChar char="•"/>
              <a:defRPr/>
            </a:pPr>
            <a:r>
              <a:rPr lang="en-US" sz="2000" dirty="0">
                <a:latin typeface="Arial" pitchFamily="34" charset="0"/>
                <a:cs typeface="Arial" pitchFamily="34" charset="0"/>
              </a:rPr>
              <a:t>The air density in humid regions is higher than in dry climates.</a:t>
            </a:r>
          </a:p>
          <a:p>
            <a:pPr marL="342900" indent="-342900" algn="just">
              <a:lnSpc>
                <a:spcPct val="200000"/>
              </a:lnSpc>
              <a:buFont typeface="Arial" pitchFamily="34" charset="0"/>
              <a:buChar char="•"/>
              <a:defRPr/>
            </a:pPr>
            <a:r>
              <a:rPr lang="en-US" sz="2000" dirty="0">
                <a:latin typeface="Arial" pitchFamily="34" charset="0"/>
                <a:cs typeface="Arial" pitchFamily="34" charset="0"/>
              </a:rPr>
              <a:t>The air density is higher at lower elevations than it is at higher heights.</a:t>
            </a:r>
          </a:p>
          <a:p>
            <a:pPr marL="342900" indent="-342900" algn="just">
              <a:lnSpc>
                <a:spcPct val="200000"/>
              </a:lnSpc>
              <a:buFont typeface="Arial" pitchFamily="34" charset="0"/>
              <a:buChar char="•"/>
              <a:defRPr/>
            </a:pPr>
            <a:r>
              <a:rPr lang="en-US" sz="2000" dirty="0">
                <a:latin typeface="Arial" pitchFamily="34" charset="0"/>
                <a:cs typeface="Arial" pitchFamily="34" charset="0"/>
              </a:rPr>
              <a:t>Wind energy rises in direct proportion to the blades' swept area.</a:t>
            </a:r>
          </a:p>
          <a:p>
            <a:pPr marL="342900" indent="-342900" algn="just">
              <a:lnSpc>
                <a:spcPct val="200000"/>
              </a:lnSpc>
              <a:buFont typeface="Arial" pitchFamily="34" charset="0"/>
              <a:buChar char="•"/>
              <a:defRPr/>
            </a:pPr>
            <a:r>
              <a:rPr lang="en-US" sz="2000" dirty="0">
                <a:latin typeface="Arial" pitchFamily="34" charset="0"/>
                <a:cs typeface="Arial" pitchFamily="34" charset="0"/>
              </a:rPr>
              <a:t>The blades resemble the wings of an airplane.</a:t>
            </a:r>
          </a:p>
          <a:p>
            <a:pPr marL="342900" indent="-342900" algn="just">
              <a:lnSpc>
                <a:spcPct val="200000"/>
              </a:lnSpc>
              <a:buFont typeface="Arial" pitchFamily="34" charset="0"/>
              <a:buChar char="•"/>
              <a:defRPr/>
            </a:pPr>
            <a:r>
              <a:rPr lang="en-US" sz="2000" dirty="0">
                <a:latin typeface="Arial" pitchFamily="34" charset="0"/>
                <a:cs typeface="Arial" pitchFamily="34" charset="0"/>
              </a:rPr>
              <a:t>21% more swept area is produced for every 10% increase in swept diameter.</a:t>
            </a:r>
          </a:p>
          <a:p>
            <a:pPr>
              <a:defRPr/>
            </a:pPr>
            <a:endParaRPr lang="en-US" dirty="0"/>
          </a:p>
        </p:txBody>
      </p:sp>
      <p:sp>
        <p:nvSpPr>
          <p:cNvPr id="5" name="Footer Placeholder 4"/>
          <p:cNvSpPr>
            <a:spLocks noGrp="1"/>
          </p:cNvSpPr>
          <p:nvPr>
            <p:ph type="ftr" sz="quarter" idx="11"/>
          </p:nvPr>
        </p:nvSpPr>
        <p:spPr/>
        <p:txBody>
          <a:bodyPr/>
          <a:lstStyle/>
          <a:p>
            <a:pPr>
              <a:defRPr/>
            </a:pPr>
            <a:r>
              <a:rPr lang="en-US" smtClean="0"/>
              <a:t>Presenter: Dr.Teshome Goa</a:t>
            </a:r>
            <a:endParaRPr lang="en-US"/>
          </a:p>
        </p:txBody>
      </p:sp>
      <p:sp>
        <p:nvSpPr>
          <p:cNvPr id="6" name="Slide Number Placeholder 5"/>
          <p:cNvSpPr>
            <a:spLocks noGrp="1"/>
          </p:cNvSpPr>
          <p:nvPr>
            <p:ph type="sldNum" sz="quarter" idx="12"/>
          </p:nvPr>
        </p:nvSpPr>
        <p:spPr/>
        <p:txBody>
          <a:bodyPr/>
          <a:lstStyle/>
          <a:p>
            <a:pPr>
              <a:defRPr/>
            </a:pPr>
            <a:fld id="{0B7BF880-DB25-4D13-90C6-A4EFE1B19111}" type="slidenum">
              <a:rPr lang="en-US" altLang="en-US" smtClean="0"/>
              <a:pPr>
                <a:defRPr/>
              </a:pPr>
              <a:t>6</a:t>
            </a:fld>
            <a:endParaRPr lang="en-US" altLang="en-US"/>
          </a:p>
        </p:txBody>
      </p:sp>
    </p:spTree>
    <p:extLst>
      <p:ext uri="{BB962C8B-B14F-4D97-AF65-F5344CB8AC3E}">
        <p14:creationId xmlns:p14="http://schemas.microsoft.com/office/powerpoint/2010/main" val="657507949"/>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205317" y="152400"/>
            <a:ext cx="11885083" cy="457200"/>
          </a:xfrm>
        </p:spPr>
        <p:txBody>
          <a:bodyPr>
            <a:noAutofit/>
          </a:bodyPr>
          <a:lstStyle/>
          <a:p>
            <a:pPr algn="ctr">
              <a:defRPr/>
            </a:pPr>
            <a:r>
              <a:rPr lang="en-US" sz="3600" dirty="0" smtClean="0">
                <a:latin typeface="Times New Roman" panose="02020603050405020304" pitchFamily="18" charset="0"/>
                <a:cs typeface="Times New Roman" panose="02020603050405020304" pitchFamily="18" charset="0"/>
              </a:rPr>
              <a:t>MWP                                                    Cont.…</a:t>
            </a:r>
            <a:endParaRPr lang="en-US" sz="3600" dirty="0">
              <a:latin typeface="Times New Roman" panose="02020603050405020304" pitchFamily="18" charset="0"/>
              <a:cs typeface="Times New Roman" panose="02020603050405020304" pitchFamily="18" charset="0"/>
            </a:endParaRPr>
          </a:p>
        </p:txBody>
      </p:sp>
      <p:sp>
        <p:nvSpPr>
          <p:cNvPr id="53251" name="Content Placeholder 2"/>
          <p:cNvSpPr>
            <a:spLocks noGrp="1" noChangeArrowheads="1"/>
          </p:cNvSpPr>
          <p:nvPr>
            <p:ph idx="1"/>
          </p:nvPr>
        </p:nvSpPr>
        <p:spPr>
          <a:xfrm>
            <a:off x="0" y="381000"/>
            <a:ext cx="12192000" cy="5821363"/>
          </a:xfrm>
        </p:spPr>
        <p:txBody>
          <a:bodyPr>
            <a:normAutofit/>
          </a:bodyPr>
          <a:lstStyle/>
          <a:p>
            <a:pPr algn="just">
              <a:lnSpc>
                <a:spcPct val="150000"/>
              </a:lnSpc>
              <a:spcBef>
                <a:spcPts val="0"/>
              </a:spcBef>
              <a:spcAft>
                <a:spcPts val="0"/>
              </a:spcAft>
              <a:buFont typeface="Wingdings" pitchFamily="2" charset="2"/>
              <a:buChar char="§"/>
              <a:defRPr/>
            </a:pPr>
            <a:r>
              <a:rPr lang="en-US" sz="2000" b="1" dirty="0" smtClean="0">
                <a:latin typeface="Arial" pitchFamily="34" charset="0"/>
                <a:cs typeface="Arial" pitchFamily="34" charset="0"/>
              </a:rPr>
              <a:t>Conservation of Mass</a:t>
            </a:r>
            <a:r>
              <a:rPr lang="en-US" sz="2000" dirty="0" smtClean="0">
                <a:latin typeface="Arial" pitchFamily="34" charset="0"/>
                <a:cs typeface="Arial" pitchFamily="34" charset="0"/>
              </a:rPr>
              <a:t>: </a:t>
            </a:r>
            <a:r>
              <a:rPr lang="en-US" sz="2000" dirty="0">
                <a:latin typeface="Arial" pitchFamily="34" charset="0"/>
                <a:cs typeface="Arial" pitchFamily="34" charset="0"/>
              </a:rPr>
              <a:t>a</a:t>
            </a:r>
            <a:r>
              <a:rPr lang="en-US" altLang="en-US" sz="2000" dirty="0" smtClean="0">
                <a:latin typeface="Arial" pitchFamily="34" charset="0"/>
                <a:cs typeface="Arial" pitchFamily="34" charset="0"/>
              </a:rPr>
              <a:t>ssume all the air that enters at A</a:t>
            </a:r>
            <a:r>
              <a:rPr lang="en-US" altLang="en-US" sz="2000" baseline="-25000" dirty="0" smtClean="0">
                <a:latin typeface="Arial" pitchFamily="34" charset="0"/>
                <a:cs typeface="Arial" pitchFamily="34" charset="0"/>
              </a:rPr>
              <a:t>1</a:t>
            </a:r>
            <a:r>
              <a:rPr lang="en-US" altLang="en-US" sz="2000" dirty="0" smtClean="0">
                <a:latin typeface="Arial" pitchFamily="34" charset="0"/>
                <a:cs typeface="Arial" pitchFamily="34" charset="0"/>
              </a:rPr>
              <a:t> leaves from A</a:t>
            </a:r>
            <a:r>
              <a:rPr lang="en-US" altLang="en-US" sz="2000" baseline="-25000" dirty="0" smtClean="0">
                <a:latin typeface="Arial" pitchFamily="34" charset="0"/>
                <a:cs typeface="Arial" pitchFamily="34" charset="0"/>
              </a:rPr>
              <a:t>2</a:t>
            </a:r>
            <a:r>
              <a:rPr lang="en-US" altLang="en-US" sz="2000" dirty="0" smtClean="0">
                <a:latin typeface="Arial" pitchFamily="34" charset="0"/>
                <a:cs typeface="Arial" pitchFamily="34" charset="0"/>
              </a:rPr>
              <a:t> as presented in Fig.2</a:t>
            </a:r>
            <a:r>
              <a:rPr lang="en-US" altLang="en-US" sz="2000" dirty="0" smtClean="0">
                <a:solidFill>
                  <a:schemeClr val="tx1"/>
                </a:solidFill>
                <a:latin typeface="Arial" pitchFamily="34" charset="0"/>
                <a:cs typeface="Arial" pitchFamily="34" charset="0"/>
              </a:rPr>
              <a:t>. </a:t>
            </a:r>
          </a:p>
          <a:p>
            <a:pPr algn="just">
              <a:lnSpc>
                <a:spcPct val="150000"/>
              </a:lnSpc>
              <a:spcBef>
                <a:spcPts val="0"/>
              </a:spcBef>
              <a:spcAft>
                <a:spcPts val="0"/>
              </a:spcAft>
              <a:buFont typeface="Wingdings" pitchFamily="2" charset="2"/>
              <a:buChar char="§"/>
              <a:defRPr/>
            </a:pPr>
            <a:r>
              <a:rPr lang="en-US" altLang="en-US" sz="2000" dirty="0" smtClean="0">
                <a:solidFill>
                  <a:schemeClr val="tx1"/>
                </a:solidFill>
                <a:latin typeface="Arial" pitchFamily="34" charset="0"/>
                <a:cs typeface="Arial" pitchFamily="34" charset="0"/>
              </a:rPr>
              <a:t>Fluid flow is stream lined and there is </a:t>
            </a:r>
            <a:r>
              <a:rPr lang="en-US" altLang="en-US" sz="2000" dirty="0" smtClean="0">
                <a:solidFill>
                  <a:srgbClr val="FF0000"/>
                </a:solidFill>
                <a:latin typeface="Arial" pitchFamily="34" charset="0"/>
                <a:cs typeface="Arial" pitchFamily="34" charset="0"/>
              </a:rPr>
              <a:t>no loss of mass from the surface </a:t>
            </a:r>
            <a:r>
              <a:rPr lang="en-US" altLang="en-US" sz="2000" dirty="0" smtClean="0">
                <a:solidFill>
                  <a:schemeClr val="tx1"/>
                </a:solidFill>
                <a:latin typeface="Arial" pitchFamily="34" charset="0"/>
                <a:cs typeface="Arial" pitchFamily="34" charset="0"/>
              </a:rPr>
              <a:t>of the control volume. Fluid is incompressible, that is, there is no change in density.</a:t>
            </a:r>
          </a:p>
          <a:p>
            <a:pPr>
              <a:lnSpc>
                <a:spcPct val="150000"/>
              </a:lnSpc>
              <a:spcBef>
                <a:spcPts val="0"/>
              </a:spcBef>
              <a:spcAft>
                <a:spcPts val="0"/>
              </a:spcAft>
              <a:buFont typeface="Wingdings" pitchFamily="2" charset="2"/>
              <a:buChar char="v"/>
              <a:defRPr/>
            </a:pPr>
            <a:endParaRPr lang="en-US" altLang="en-US" dirty="0" smtClean="0">
              <a:solidFill>
                <a:schemeClr val="tx1"/>
              </a:solidFill>
              <a:latin typeface="Arial" pitchFamily="34" charset="0"/>
              <a:cs typeface="Arial" pitchFamily="34" charset="0"/>
            </a:endParaRPr>
          </a:p>
          <a:p>
            <a:pPr>
              <a:lnSpc>
                <a:spcPct val="150000"/>
              </a:lnSpc>
              <a:spcBef>
                <a:spcPts val="0"/>
              </a:spcBef>
              <a:spcAft>
                <a:spcPts val="0"/>
              </a:spcAft>
              <a:buFont typeface="Wingdings" pitchFamily="2" charset="2"/>
              <a:buChar char="v"/>
              <a:defRPr/>
            </a:pPr>
            <a:endParaRPr lang="en-US" altLang="en-US" dirty="0" smtClean="0">
              <a:solidFill>
                <a:schemeClr val="tx1"/>
              </a:solidFill>
              <a:latin typeface="Arial" pitchFamily="34" charset="0"/>
              <a:cs typeface="Arial" pitchFamily="34" charset="0"/>
            </a:endParaRPr>
          </a:p>
          <a:p>
            <a:pPr marL="0" indent="0">
              <a:lnSpc>
                <a:spcPct val="150000"/>
              </a:lnSpc>
              <a:spcBef>
                <a:spcPts val="0"/>
              </a:spcBef>
              <a:spcAft>
                <a:spcPts val="0"/>
              </a:spcAft>
              <a:buFont typeface="Calibri" panose="020F0502020204030204" pitchFamily="34" charset="0"/>
              <a:buNone/>
              <a:defRPr/>
            </a:pPr>
            <a:endParaRPr lang="en-US" altLang="en-US" dirty="0" smtClean="0">
              <a:solidFill>
                <a:schemeClr val="tx1"/>
              </a:solidFill>
              <a:latin typeface="Arial" pitchFamily="34" charset="0"/>
              <a:cs typeface="Arial" pitchFamily="34" charset="0"/>
            </a:endParaRPr>
          </a:p>
          <a:p>
            <a:pPr marL="0" indent="0" algn="ctr">
              <a:lnSpc>
                <a:spcPct val="150000"/>
              </a:lnSpc>
              <a:spcBef>
                <a:spcPts val="0"/>
              </a:spcBef>
              <a:spcAft>
                <a:spcPts val="0"/>
              </a:spcAft>
              <a:buFont typeface="Calibri" panose="020F0502020204030204" pitchFamily="34" charset="0"/>
              <a:buNone/>
              <a:defRPr/>
            </a:pPr>
            <a:r>
              <a:rPr lang="en-US" altLang="en-US" sz="2000" dirty="0" smtClean="0">
                <a:latin typeface="Arial" pitchFamily="34" charset="0"/>
                <a:cs typeface="Arial" pitchFamily="34" charset="0"/>
              </a:rPr>
              <a:t>   Figure 2. Control volume air follows streamlines that pass through the rotor. Source: www.pngwing.com</a:t>
            </a:r>
            <a:endParaRPr lang="en-US" altLang="en-US" sz="2000" dirty="0" smtClean="0">
              <a:solidFill>
                <a:schemeClr val="tx1"/>
              </a:solidFill>
              <a:latin typeface="Arial" pitchFamily="34" charset="0"/>
              <a:cs typeface="Arial" pitchFamily="34" charset="0"/>
            </a:endParaRPr>
          </a:p>
        </p:txBody>
      </p:sp>
      <p:sp>
        <p:nvSpPr>
          <p:cNvPr id="5" name="Footer Placeholder 4">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12294" name="Rectangle 7"/>
          <p:cNvSpPr>
            <a:spLocks noChangeArrowheads="1"/>
          </p:cNvSpPr>
          <p:nvPr/>
        </p:nvSpPr>
        <p:spPr bwMode="auto">
          <a:xfrm>
            <a:off x="92365" y="4301836"/>
            <a:ext cx="1189220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en-US" sz="2000" dirty="0">
                <a:latin typeface="Arial" pitchFamily="34" charset="0"/>
                <a:cs typeface="Arial" pitchFamily="34" charset="0"/>
              </a:rPr>
              <a:t>Assume </a:t>
            </a:r>
            <a:r>
              <a:rPr lang="en-US" altLang="en-US" sz="2000" dirty="0" smtClean="0">
                <a:latin typeface="Arial" pitchFamily="34" charset="0"/>
                <a:cs typeface="Arial" pitchFamily="34" charset="0"/>
              </a:rPr>
              <a:t>v</a:t>
            </a:r>
            <a:r>
              <a:rPr lang="en-US" altLang="en-US" sz="2000" baseline="-25000" dirty="0" smtClean="0">
                <a:latin typeface="Arial" pitchFamily="34" charset="0"/>
                <a:cs typeface="Arial" pitchFamily="34" charset="0"/>
              </a:rPr>
              <a:t>1</a:t>
            </a: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is the </a:t>
            </a:r>
            <a:r>
              <a:rPr lang="en-US" altLang="en-US" sz="2000" dirty="0">
                <a:solidFill>
                  <a:srgbClr val="FF0000"/>
                </a:solidFill>
                <a:latin typeface="Arial" pitchFamily="34" charset="0"/>
                <a:cs typeface="Arial" pitchFamily="34" charset="0"/>
              </a:rPr>
              <a:t>upstream wind speed, </a:t>
            </a:r>
            <a:r>
              <a:rPr lang="en-US" altLang="en-US" sz="2000" dirty="0" smtClean="0">
                <a:solidFill>
                  <a:srgbClr val="FF0000"/>
                </a:solidFill>
                <a:latin typeface="Arial" pitchFamily="34" charset="0"/>
                <a:cs typeface="Arial" pitchFamily="34" charset="0"/>
              </a:rPr>
              <a:t>v </a:t>
            </a:r>
            <a:r>
              <a:rPr lang="en-US" altLang="en-US" sz="2000" dirty="0">
                <a:solidFill>
                  <a:srgbClr val="FF0000"/>
                </a:solidFill>
                <a:latin typeface="Arial" pitchFamily="34" charset="0"/>
                <a:cs typeface="Arial" pitchFamily="34" charset="0"/>
              </a:rPr>
              <a:t>is  rotor speed and  v</a:t>
            </a:r>
            <a:r>
              <a:rPr lang="en-US" altLang="en-US" sz="2000" baseline="-25000" dirty="0">
                <a:solidFill>
                  <a:srgbClr val="FF0000"/>
                </a:solidFill>
                <a:latin typeface="Arial" pitchFamily="34" charset="0"/>
                <a:cs typeface="Arial" pitchFamily="34" charset="0"/>
              </a:rPr>
              <a:t>2</a:t>
            </a:r>
            <a:r>
              <a:rPr lang="en-US" altLang="en-US" sz="2000" dirty="0">
                <a:solidFill>
                  <a:srgbClr val="FF0000"/>
                </a:solidFill>
                <a:latin typeface="Arial" pitchFamily="34" charset="0"/>
                <a:cs typeface="Arial" pitchFamily="34" charset="0"/>
              </a:rPr>
              <a:t> is downstream wind speeds</a:t>
            </a:r>
            <a:r>
              <a:rPr lang="en-US" altLang="en-US" sz="2000" dirty="0">
                <a:latin typeface="Arial" pitchFamily="34" charset="0"/>
                <a:cs typeface="Arial" pitchFamily="34" charset="0"/>
              </a:rPr>
              <a:t>, whereas  as A</a:t>
            </a:r>
            <a:r>
              <a:rPr lang="en-US" altLang="en-US" sz="2000" baseline="-25000" dirty="0">
                <a:latin typeface="Arial" pitchFamily="34" charset="0"/>
                <a:cs typeface="Arial" pitchFamily="34" charset="0"/>
              </a:rPr>
              <a:t>1</a:t>
            </a:r>
            <a:r>
              <a:rPr lang="en-US" altLang="en-US" sz="2000" dirty="0">
                <a:latin typeface="Arial" pitchFamily="34" charset="0"/>
                <a:cs typeface="Arial" pitchFamily="34" charset="0"/>
              </a:rPr>
              <a:t>,A, A</a:t>
            </a:r>
            <a:r>
              <a:rPr lang="en-US" altLang="en-US" sz="2000" baseline="-25000" dirty="0">
                <a:latin typeface="Arial" pitchFamily="34" charset="0"/>
                <a:cs typeface="Arial" pitchFamily="34" charset="0"/>
              </a:rPr>
              <a:t>2</a:t>
            </a:r>
            <a:r>
              <a:rPr lang="en-US" altLang="en-US" sz="2000" dirty="0">
                <a:latin typeface="Arial" pitchFamily="34" charset="0"/>
                <a:cs typeface="Arial" pitchFamily="34" charset="0"/>
              </a:rPr>
              <a:t> are upstream, rotor, and downstream cross-sectional areas. Then, based on mass conservation, m is given by;</a:t>
            </a:r>
          </a:p>
          <a:p>
            <a:pPr algn="just"/>
            <a:r>
              <a:rPr lang="en-US" altLang="en-US" dirty="0">
                <a:latin typeface="Arial" pitchFamily="34" charset="0"/>
                <a:cs typeface="Arial" pitchFamily="34" charset="0"/>
              </a:rPr>
              <a:t>                                                                                               eq.(5)</a:t>
            </a:r>
          </a:p>
        </p:txBody>
      </p:sp>
      <p:pic>
        <p:nvPicPr>
          <p:cNvPr id="12295" name="Picture 9" descr="Wind power Wind turbine Betz's law Energy, practical utility, png | PNGW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8782" y="1891868"/>
            <a:ext cx="6354772" cy="195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6" name="Rectangle 10"/>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2297" name="Object 3"/>
          <p:cNvGraphicFramePr>
            <a:graphicFrameLocks noChangeAspect="1"/>
          </p:cNvGraphicFramePr>
          <p:nvPr>
            <p:extLst>
              <p:ext uri="{D42A27DB-BD31-4B8C-83A1-F6EECF244321}">
                <p14:modId xmlns:p14="http://schemas.microsoft.com/office/powerpoint/2010/main" val="1913147717"/>
              </p:ext>
            </p:extLst>
          </p:nvPr>
        </p:nvGraphicFramePr>
        <p:xfrm>
          <a:off x="1578073" y="5616425"/>
          <a:ext cx="4195233" cy="439737"/>
        </p:xfrm>
        <a:graphic>
          <a:graphicData uri="http://schemas.openxmlformats.org/presentationml/2006/ole">
            <mc:AlternateContent xmlns:mc="http://schemas.openxmlformats.org/markup-compatibility/2006">
              <mc:Choice xmlns:v="urn:schemas-microsoft-com:vml" Requires="v">
                <p:oleObj spid="_x0000_s3085" name="Equation" r:id="rId4" imgW="1523339" imgH="215806" progId="Equation.3">
                  <p:embed/>
                </p:oleObj>
              </mc:Choice>
              <mc:Fallback>
                <p:oleObj name="Equation" r:id="rId4" imgW="1523339" imgH="215806"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8073" y="5616425"/>
                        <a:ext cx="419523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Slide Number Placeholder 2"/>
          <p:cNvSpPr>
            <a:spLocks noGrp="1"/>
          </p:cNvSpPr>
          <p:nvPr>
            <p:ph type="sldNum" sz="quarter" idx="12"/>
          </p:nvPr>
        </p:nvSpPr>
        <p:spPr/>
        <p:txBody>
          <a:bodyPr/>
          <a:lstStyle/>
          <a:p>
            <a:pPr>
              <a:defRPr/>
            </a:pPr>
            <a:fld id="{8A0FB744-B334-45BB-A6F2-2F31A89FF317}" type="slidenum">
              <a:rPr lang="en-US" altLang="en-US" smtClean="0"/>
              <a:pPr>
                <a:defRPr/>
              </a:pPr>
              <a:t>7</a:t>
            </a:fld>
            <a:endParaRPr lang="en-US" altLang="en-US"/>
          </a:p>
        </p:txBody>
      </p:sp>
    </p:spTree>
    <p:extLst>
      <p:ext uri="{BB962C8B-B14F-4D97-AF65-F5344CB8AC3E}">
        <p14:creationId xmlns:p14="http://schemas.microsoft.com/office/powerpoint/2010/main" val="20120623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extLst>
          </p:cNvPr>
          <p:cNvSpPr>
            <a:spLocks noGrp="1"/>
          </p:cNvSpPr>
          <p:nvPr>
            <p:ph idx="1"/>
          </p:nvPr>
        </p:nvSpPr>
        <p:spPr>
          <a:xfrm>
            <a:off x="92365" y="374073"/>
            <a:ext cx="12099635" cy="6411191"/>
          </a:xfrm>
        </p:spPr>
        <p:txBody>
          <a:bodyPr>
            <a:normAutofit/>
          </a:bodyPr>
          <a:lstStyle/>
          <a:p>
            <a:pPr algn="just">
              <a:lnSpc>
                <a:spcPct val="150000"/>
              </a:lnSpc>
              <a:buFont typeface="Wingdings" pitchFamily="2" charset="2"/>
              <a:buChar char="§"/>
              <a:defRPr/>
            </a:pPr>
            <a:r>
              <a:rPr lang="en-US" sz="2000" dirty="0" smtClean="0">
                <a:latin typeface="Arial" pitchFamily="34" charset="0"/>
                <a:cs typeface="Arial" pitchFamily="34" charset="0"/>
              </a:rPr>
              <a:t>As per the conservation </a:t>
            </a:r>
            <a:r>
              <a:rPr lang="en-US" sz="2000" dirty="0">
                <a:latin typeface="Arial" pitchFamily="34" charset="0"/>
                <a:cs typeface="Arial" pitchFamily="34" charset="0"/>
              </a:rPr>
              <a:t>of mass, momentum, and energy, </a:t>
            </a:r>
            <a:r>
              <a:rPr lang="en-US" sz="2000" b="1" dirty="0" smtClean="0">
                <a:latin typeface="Arial" pitchFamily="34" charset="0"/>
                <a:cs typeface="Arial" pitchFamily="34" charset="0"/>
              </a:rPr>
              <a:t>Betz</a:t>
            </a:r>
            <a:r>
              <a:rPr lang="en-US" sz="2000" dirty="0" smtClean="0">
                <a:latin typeface="Arial" pitchFamily="34" charset="0"/>
                <a:cs typeface="Arial" pitchFamily="34" charset="0"/>
              </a:rPr>
              <a:t> limit postulated </a:t>
            </a:r>
            <a:r>
              <a:rPr lang="en-US" sz="2000" dirty="0">
                <a:latin typeface="Arial" pitchFamily="34" charset="0"/>
                <a:cs typeface="Arial" pitchFamily="34" charset="0"/>
              </a:rPr>
              <a:t>that a wind turbine with a disc-like rotor cannot capture more than </a:t>
            </a:r>
            <a:r>
              <a:rPr lang="en-US" sz="2000" dirty="0" smtClean="0">
                <a:latin typeface="Arial" pitchFamily="34" charset="0"/>
                <a:cs typeface="Arial" pitchFamily="34" charset="0"/>
              </a:rPr>
              <a:t>59% </a:t>
            </a:r>
            <a:r>
              <a:rPr lang="en-US" sz="2000" dirty="0">
                <a:latin typeface="Arial" pitchFamily="34" charset="0"/>
                <a:cs typeface="Arial" pitchFamily="34" charset="0"/>
              </a:rPr>
              <a:t>of energy contained in a mass of air that will pass through the </a:t>
            </a:r>
            <a:r>
              <a:rPr lang="en-US" sz="2000" dirty="0" smtClean="0">
                <a:latin typeface="Arial" pitchFamily="34" charset="0"/>
                <a:cs typeface="Arial" pitchFamily="34" charset="0"/>
              </a:rPr>
              <a:t>rotor.</a:t>
            </a:r>
          </a:p>
          <a:p>
            <a:pPr algn="just">
              <a:buFont typeface="Wingdings" pitchFamily="2" charset="2"/>
              <a:buChar char="§"/>
              <a:defRPr/>
            </a:pPr>
            <a:r>
              <a:rPr lang="en-US" sz="2000" dirty="0" smtClean="0">
                <a:latin typeface="Arial" pitchFamily="34" charset="0"/>
                <a:cs typeface="Arial" pitchFamily="34" charset="0"/>
              </a:rPr>
              <a:t>Accordingly, within the control volume A</a:t>
            </a:r>
            <a:r>
              <a:rPr lang="en-US" sz="2000" baseline="-25000" dirty="0" smtClean="0">
                <a:latin typeface="Arial" pitchFamily="34" charset="0"/>
                <a:cs typeface="Arial" pitchFamily="34" charset="0"/>
              </a:rPr>
              <a:t>1</a:t>
            </a:r>
            <a:r>
              <a:rPr lang="en-US" sz="2000" dirty="0" smtClean="0">
                <a:latin typeface="Arial" pitchFamily="34" charset="0"/>
                <a:cs typeface="Arial" pitchFamily="34" charset="0"/>
              </a:rPr>
              <a:t>, A, and A</a:t>
            </a:r>
            <a:r>
              <a:rPr lang="en-US" sz="2000" baseline="-25000" dirty="0" smtClean="0">
                <a:latin typeface="Arial" pitchFamily="34" charset="0"/>
                <a:cs typeface="Arial" pitchFamily="34" charset="0"/>
              </a:rPr>
              <a:t>2</a:t>
            </a:r>
            <a:r>
              <a:rPr lang="en-US" sz="2000" dirty="0" smtClean="0">
                <a:latin typeface="Arial" pitchFamily="34" charset="0"/>
                <a:cs typeface="Arial" pitchFamily="34" charset="0"/>
              </a:rPr>
              <a:t> for constant density, eq.(5) is rewritten as ;</a:t>
            </a:r>
          </a:p>
          <a:p>
            <a:pPr marL="0" indent="0" algn="just">
              <a:buFont typeface="Calibri" panose="020F0502020204030204" pitchFamily="34" charset="0"/>
              <a:buNone/>
              <a:defRPr/>
            </a:pPr>
            <a:r>
              <a:rPr lang="en-US" dirty="0" smtClean="0">
                <a:latin typeface="Times New Roman" panose="02020603050405020304" pitchFamily="18" charset="0"/>
                <a:cs typeface="Times New Roman" panose="02020603050405020304" pitchFamily="18" charset="0"/>
              </a:rPr>
              <a:t>                                                                              eq.(6)</a:t>
            </a:r>
          </a:p>
          <a:p>
            <a:pPr algn="just">
              <a:buFont typeface="Wingdings" pitchFamily="2" charset="2"/>
              <a:buChar char="§"/>
              <a:defRPr/>
            </a:pPr>
            <a:r>
              <a:rPr lang="en-US" sz="2000" dirty="0" smtClean="0">
                <a:latin typeface="Arial" pitchFamily="34" charset="0"/>
                <a:cs typeface="Arial" pitchFamily="34" charset="0"/>
              </a:rPr>
              <a:t>Then, applying the Newton’s </a:t>
            </a:r>
            <a:r>
              <a:rPr lang="en-US" sz="2000" dirty="0">
                <a:latin typeface="Arial" pitchFamily="34" charset="0"/>
                <a:cs typeface="Arial" pitchFamily="34" charset="0"/>
              </a:rPr>
              <a:t>second  </a:t>
            </a:r>
            <a:r>
              <a:rPr lang="en-US" sz="2000" dirty="0" smtClean="0">
                <a:latin typeface="Arial" pitchFamily="34" charset="0"/>
                <a:cs typeface="Arial" pitchFamily="34" charset="0"/>
              </a:rPr>
              <a:t>law </a:t>
            </a:r>
            <a:r>
              <a:rPr lang="en-US" sz="2000" dirty="0">
                <a:latin typeface="Arial" pitchFamily="34" charset="0"/>
                <a:cs typeface="Arial" pitchFamily="34" charset="0"/>
              </a:rPr>
              <a:t>, force exerted on rotor </a:t>
            </a:r>
            <a:r>
              <a:rPr lang="en-US" sz="2000" dirty="0" smtClean="0">
                <a:latin typeface="Arial" pitchFamily="34" charset="0"/>
                <a:cs typeface="Arial" pitchFamily="34" charset="0"/>
              </a:rPr>
              <a:t>of wind turbine is:</a:t>
            </a:r>
            <a:endParaRPr lang="en-US" sz="2000" dirty="0">
              <a:latin typeface="Arial" pitchFamily="34" charset="0"/>
              <a:cs typeface="Arial" pitchFamily="34" charset="0"/>
            </a:endParaRPr>
          </a:p>
          <a:p>
            <a:pPr marL="0" indent="0" algn="just">
              <a:buFont typeface="Calibri" panose="020F0502020204030204" pitchFamily="34" charset="0"/>
              <a:buNone/>
              <a:defRPr/>
            </a:pPr>
            <a:endParaRPr lang="en-US" dirty="0">
              <a:latin typeface="Times New Roman" panose="02020603050405020304" pitchFamily="18" charset="0"/>
              <a:cs typeface="Times New Roman" panose="02020603050405020304" pitchFamily="18" charset="0"/>
            </a:endParaRPr>
          </a:p>
          <a:p>
            <a:pPr marL="0" indent="0" algn="just">
              <a:buFont typeface="Calibri" panose="020F0502020204030204" pitchFamily="34" charset="0"/>
              <a:buNone/>
              <a:defRPr/>
            </a:pPr>
            <a:r>
              <a:rPr lang="en-US" dirty="0" smtClean="0">
                <a:latin typeface="Times New Roman" panose="02020603050405020304" pitchFamily="18" charset="0"/>
                <a:cs typeface="Times New Roman" panose="02020603050405020304" pitchFamily="18" charset="0"/>
              </a:rPr>
              <a:t>                                                                               eq.(7)</a:t>
            </a:r>
          </a:p>
          <a:p>
            <a:pPr marL="0" indent="0" algn="just">
              <a:buFont typeface="Calibri" panose="020F0502020204030204" pitchFamily="34" charset="0"/>
              <a:buNone/>
              <a:defRPr/>
            </a:pPr>
            <a:r>
              <a:rPr lang="en-US" sz="2000" dirty="0" smtClean="0">
                <a:latin typeface="Arial" pitchFamily="34" charset="0"/>
                <a:cs typeface="Arial" pitchFamily="34" charset="0"/>
              </a:rPr>
              <a:t>The </a:t>
            </a:r>
            <a:r>
              <a:rPr lang="en-US" sz="2000" dirty="0">
                <a:latin typeface="Arial" pitchFamily="34" charset="0"/>
                <a:cs typeface="Arial" pitchFamily="34" charset="0"/>
              </a:rPr>
              <a:t>force exerted on the rotor is also because of the pressure difference across the rotor</a:t>
            </a:r>
            <a:r>
              <a:rPr lang="en-US" sz="2000" dirty="0" smtClean="0">
                <a:latin typeface="Arial" pitchFamily="34" charset="0"/>
                <a:cs typeface="Arial" pitchFamily="34" charset="0"/>
              </a:rPr>
              <a:t>:</a:t>
            </a:r>
          </a:p>
          <a:p>
            <a:pPr marL="0" indent="0" algn="just">
              <a:buFont typeface="Calibri" panose="020F0502020204030204" pitchFamily="34" charset="0"/>
              <a:buNone/>
              <a:defRPr/>
            </a:pPr>
            <a:r>
              <a:rPr lang="en-US" sz="2000" dirty="0" smtClean="0">
                <a:latin typeface="Arial" pitchFamily="34" charset="0"/>
                <a:cs typeface="Arial" pitchFamily="34" charset="0"/>
              </a:rPr>
              <a:t>                                                                                                     eq.(8)    </a:t>
            </a:r>
            <a:endParaRPr lang="en-US" sz="2000" dirty="0">
              <a:latin typeface="Arial" pitchFamily="34" charset="0"/>
              <a:cs typeface="Arial" pitchFamily="34" charset="0"/>
            </a:endParaRPr>
          </a:p>
          <a:p>
            <a:pPr algn="just">
              <a:buFont typeface="Wingdings" pitchFamily="2" charset="2"/>
              <a:buChar char="§"/>
              <a:defRPr/>
            </a:pPr>
            <a:r>
              <a:rPr lang="en-US" sz="2000" dirty="0">
                <a:latin typeface="Arial" pitchFamily="34" charset="0"/>
                <a:cs typeface="Arial" pitchFamily="34" charset="0"/>
              </a:rPr>
              <a:t>Which implies the force, </a:t>
            </a:r>
          </a:p>
          <a:p>
            <a:pPr marL="0" indent="0" algn="just">
              <a:buFont typeface="Calibri" panose="020F0502020204030204" pitchFamily="34" charset="0"/>
              <a:buNone/>
              <a:defRPr/>
            </a:pPr>
            <a:r>
              <a:rPr lang="en-US" dirty="0" smtClean="0">
                <a:latin typeface="Times New Roman" panose="02020603050405020304" pitchFamily="18" charset="0"/>
                <a:cs typeface="Times New Roman" panose="02020603050405020304" pitchFamily="18" charset="0"/>
              </a:rPr>
              <a:t>                                                                               eq.(9)</a:t>
            </a:r>
            <a:endParaRPr lang="en-US" dirty="0">
              <a:latin typeface="Times New Roman" panose="02020603050405020304" pitchFamily="18" charset="0"/>
              <a:cs typeface="Times New Roman" panose="02020603050405020304" pitchFamily="18" charset="0"/>
            </a:endParaRPr>
          </a:p>
        </p:txBody>
      </p:sp>
      <p:sp>
        <p:nvSpPr>
          <p:cNvPr id="5" name="Footer Placeholder 4">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13317" name="Rectangle 1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3318" name="Object 5"/>
          <p:cNvGraphicFramePr>
            <a:graphicFrameLocks noChangeAspect="1"/>
          </p:cNvGraphicFramePr>
          <p:nvPr>
            <p:extLst>
              <p:ext uri="{D42A27DB-BD31-4B8C-83A1-F6EECF244321}">
                <p14:modId xmlns:p14="http://schemas.microsoft.com/office/powerpoint/2010/main" val="2363363866"/>
              </p:ext>
            </p:extLst>
          </p:nvPr>
        </p:nvGraphicFramePr>
        <p:xfrm>
          <a:off x="1300018" y="2202873"/>
          <a:ext cx="3251200" cy="495300"/>
        </p:xfrm>
        <a:graphic>
          <a:graphicData uri="http://schemas.openxmlformats.org/presentationml/2006/ole">
            <mc:AlternateContent xmlns:mc="http://schemas.openxmlformats.org/markup-compatibility/2006">
              <mc:Choice xmlns:v="urn:schemas-microsoft-com:vml" Requires="v">
                <p:oleObj spid="_x0000_s4146" name="Equation" r:id="rId3" imgW="1053643" imgH="215806" progId="Equation.3">
                  <p:embed/>
                </p:oleObj>
              </mc:Choice>
              <mc:Fallback>
                <p:oleObj name="Equation" r:id="rId3" imgW="1053643"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0018" y="2202873"/>
                        <a:ext cx="32512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19" name="Rectangle 13"/>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3320" name="Object 7"/>
          <p:cNvGraphicFramePr>
            <a:graphicFrameLocks noChangeAspect="1"/>
          </p:cNvGraphicFramePr>
          <p:nvPr>
            <p:extLst>
              <p:ext uri="{D42A27DB-BD31-4B8C-83A1-F6EECF244321}">
                <p14:modId xmlns:p14="http://schemas.microsoft.com/office/powerpoint/2010/main" val="2215768393"/>
              </p:ext>
            </p:extLst>
          </p:nvPr>
        </p:nvGraphicFramePr>
        <p:xfrm>
          <a:off x="1902884" y="3314699"/>
          <a:ext cx="2402416" cy="914400"/>
        </p:xfrm>
        <a:graphic>
          <a:graphicData uri="http://schemas.openxmlformats.org/presentationml/2006/ole">
            <mc:AlternateContent xmlns:mc="http://schemas.openxmlformats.org/markup-compatibility/2006">
              <mc:Choice xmlns:v="urn:schemas-microsoft-com:vml" Requires="v">
                <p:oleObj spid="_x0000_s4147" name="Equation" r:id="rId5" imgW="901700" imgH="457200" progId="Equation.3">
                  <p:embed/>
                </p:oleObj>
              </mc:Choice>
              <mc:Fallback>
                <p:oleObj name="Equation" r:id="rId5" imgW="901700" imgH="457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2884" y="3314699"/>
                        <a:ext cx="2402416"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21" name="Rectangle 17"/>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3322" name="Rectangle 19"/>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3323" name="Object 12"/>
          <p:cNvGraphicFramePr>
            <a:graphicFrameLocks noChangeAspect="1"/>
          </p:cNvGraphicFramePr>
          <p:nvPr>
            <p:extLst>
              <p:ext uri="{D42A27DB-BD31-4B8C-83A1-F6EECF244321}">
                <p14:modId xmlns:p14="http://schemas.microsoft.com/office/powerpoint/2010/main" val="2331082017"/>
              </p:ext>
            </p:extLst>
          </p:nvPr>
        </p:nvGraphicFramePr>
        <p:xfrm>
          <a:off x="2469573" y="4630881"/>
          <a:ext cx="1939920" cy="325581"/>
        </p:xfrm>
        <a:graphic>
          <a:graphicData uri="http://schemas.openxmlformats.org/presentationml/2006/ole">
            <mc:AlternateContent xmlns:mc="http://schemas.openxmlformats.org/markup-compatibility/2006">
              <mc:Choice xmlns:v="urn:schemas-microsoft-com:vml" Requires="v">
                <p:oleObj spid="_x0000_s4148" name="Equation" r:id="rId7" imgW="964781" imgH="215806" progId="Equation.3">
                  <p:embed/>
                </p:oleObj>
              </mc:Choice>
              <mc:Fallback>
                <p:oleObj name="Equation" r:id="rId7" imgW="964781" imgH="215806"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469573" y="4630881"/>
                        <a:ext cx="1939920" cy="325581"/>
                      </a:xfrm>
                      <a:prstGeom prst="rect">
                        <a:avLst/>
                      </a:prstGeom>
                      <a:noFill/>
                      <a:ln>
                        <a:noFill/>
                      </a:ln>
                    </p:spPr>
                  </p:pic>
                </p:oleObj>
              </mc:Fallback>
            </mc:AlternateContent>
          </a:graphicData>
        </a:graphic>
      </p:graphicFrame>
      <p:graphicFrame>
        <p:nvGraphicFramePr>
          <p:cNvPr id="13324" name="Object 13"/>
          <p:cNvGraphicFramePr>
            <a:graphicFrameLocks noChangeAspect="1"/>
          </p:cNvGraphicFramePr>
          <p:nvPr>
            <p:extLst>
              <p:ext uri="{D42A27DB-BD31-4B8C-83A1-F6EECF244321}">
                <p14:modId xmlns:p14="http://schemas.microsoft.com/office/powerpoint/2010/main" val="105131081"/>
              </p:ext>
            </p:extLst>
          </p:nvPr>
        </p:nvGraphicFramePr>
        <p:xfrm>
          <a:off x="783936" y="5656119"/>
          <a:ext cx="5162551" cy="457200"/>
        </p:xfrm>
        <a:graphic>
          <a:graphicData uri="http://schemas.openxmlformats.org/presentationml/2006/ole">
            <mc:AlternateContent xmlns:mc="http://schemas.openxmlformats.org/markup-compatibility/2006">
              <mc:Choice xmlns:v="urn:schemas-microsoft-com:vml" Requires="v">
                <p:oleObj spid="_x0000_s4149" name="Equation" r:id="rId9" imgW="1815312" imgH="215806" progId="Equation.3">
                  <p:embed/>
                </p:oleObj>
              </mc:Choice>
              <mc:Fallback>
                <p:oleObj name="Equation" r:id="rId9" imgW="1815312" imgH="215806"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936" y="5656119"/>
                        <a:ext cx="5162551"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 name="Title 3"/>
          <p:cNvSpPr>
            <a:spLocks noGrp="1"/>
          </p:cNvSpPr>
          <p:nvPr>
            <p:ph type="title"/>
          </p:nvPr>
        </p:nvSpPr>
        <p:spPr>
          <a:xfrm>
            <a:off x="203200" y="-152400"/>
            <a:ext cx="11887200" cy="838200"/>
          </a:xfrm>
        </p:spPr>
        <p:txBody>
          <a:bodyPr>
            <a:noAutofit/>
          </a:bodyPr>
          <a:lstStyle/>
          <a:p>
            <a:pPr>
              <a:defRPr/>
            </a:pPr>
            <a:r>
              <a:rPr lang="en-US" sz="3000" b="1" dirty="0" smtClean="0">
                <a:latin typeface="Arial" pitchFamily="34" charset="0"/>
                <a:cs typeface="Arial" pitchFamily="34" charset="0"/>
              </a:rPr>
              <a:t>1.1 Efficiency of Wind Power (EWP)</a:t>
            </a:r>
            <a:endParaRPr lang="en-US" sz="3000" b="1" dirty="0">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pPr>
              <a:defRPr/>
            </a:pPr>
            <a:fld id="{8A0FB744-B334-45BB-A6F2-2F31A89FF317}" type="slidenum">
              <a:rPr lang="en-US" altLang="en-US" smtClean="0"/>
              <a:pPr>
                <a:defRPr/>
              </a:pPr>
              <a:t>8</a:t>
            </a:fld>
            <a:endParaRPr lang="en-US" altLang="en-US"/>
          </a:p>
        </p:txBody>
      </p:sp>
    </p:spTree>
    <p:extLst>
      <p:ext uri="{BB962C8B-B14F-4D97-AF65-F5344CB8AC3E}">
        <p14:creationId xmlns:p14="http://schemas.microsoft.com/office/powerpoint/2010/main" val="28358769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5" name="Rectangle 4">
            <a:extLst>
              <a:ext uri="{FF2B5EF4-FFF2-40B4-BE49-F238E27FC236}"/>
            </a:extLst>
          </p:cNvPr>
          <p:cNvSpPr/>
          <p:nvPr/>
        </p:nvSpPr>
        <p:spPr>
          <a:xfrm>
            <a:off x="0" y="152400"/>
            <a:ext cx="12090400" cy="6678751"/>
          </a:xfrm>
          <a:prstGeom prst="rect">
            <a:avLst/>
          </a:prstGeom>
        </p:spPr>
        <p:txBody>
          <a:bodyPr wrap="square">
            <a:spAutoFit/>
          </a:bodyPr>
          <a:lstStyle/>
          <a:p>
            <a:pPr algn="just">
              <a:defRPr/>
            </a:pPr>
            <a:endParaRPr lang="en-US" dirty="0" smtClean="0">
              <a:latin typeface="Times New Roman" panose="02020603050405020304" pitchFamily="18" charset="0"/>
              <a:cs typeface="Times New Roman" panose="02020603050405020304" pitchFamily="18" charset="0"/>
            </a:endParaRPr>
          </a:p>
          <a:p>
            <a:pPr marL="285750" indent="-285750" algn="just">
              <a:lnSpc>
                <a:spcPct val="150000"/>
              </a:lnSpc>
              <a:buFont typeface="Arial" pitchFamily="34" charset="0"/>
              <a:buChar char="•"/>
              <a:defRPr/>
            </a:pPr>
            <a:r>
              <a:rPr lang="en-US" sz="2000" b="1" dirty="0" smtClean="0">
                <a:latin typeface="Arial" pitchFamily="34" charset="0"/>
                <a:cs typeface="Arial" pitchFamily="34" charset="0"/>
              </a:rPr>
              <a:t>Bernoulli’s </a:t>
            </a:r>
            <a:r>
              <a:rPr lang="en-US" sz="2000" b="1" dirty="0">
                <a:latin typeface="Arial" pitchFamily="34" charset="0"/>
                <a:cs typeface="Arial" pitchFamily="34" charset="0"/>
              </a:rPr>
              <a:t>law is next applied in two volumes</a:t>
            </a:r>
            <a:r>
              <a:rPr lang="en-US" sz="2000" dirty="0">
                <a:latin typeface="Arial" pitchFamily="34" charset="0"/>
                <a:cs typeface="Arial" pitchFamily="34" charset="0"/>
              </a:rPr>
              <a:t>:(a)Flow along stream lines from A</a:t>
            </a:r>
            <a:r>
              <a:rPr lang="en-US" sz="2000" baseline="-25000" dirty="0">
                <a:latin typeface="Arial" pitchFamily="34" charset="0"/>
                <a:cs typeface="Arial" pitchFamily="34" charset="0"/>
              </a:rPr>
              <a:t>1</a:t>
            </a:r>
            <a:r>
              <a:rPr lang="en-US" sz="2000" dirty="0">
                <a:latin typeface="Arial" pitchFamily="34" charset="0"/>
                <a:cs typeface="Arial" pitchFamily="34" charset="0"/>
              </a:rPr>
              <a:t> to the front face of the rotor; and (b) flow from the back surface of rotor to A</a:t>
            </a:r>
            <a:r>
              <a:rPr lang="en-US" sz="2000" baseline="-25000" dirty="0">
                <a:latin typeface="Arial" pitchFamily="34" charset="0"/>
                <a:cs typeface="Arial" pitchFamily="34" charset="0"/>
              </a:rPr>
              <a:t>2</a:t>
            </a:r>
            <a:r>
              <a:rPr lang="en-US" sz="2000" dirty="0">
                <a:latin typeface="Arial" pitchFamily="34" charset="0"/>
                <a:cs typeface="Arial" pitchFamily="34" charset="0"/>
              </a:rPr>
              <a:t>.</a:t>
            </a:r>
          </a:p>
          <a:p>
            <a:pPr algn="just">
              <a:defRP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defRPr/>
            </a:pPr>
            <a:endParaRPr lang="en-US" dirty="0">
              <a:latin typeface="Times New Roman" panose="02020603050405020304" pitchFamily="18" charset="0"/>
              <a:cs typeface="Times New Roman" panose="02020603050405020304" pitchFamily="18" charset="0"/>
            </a:endParaRPr>
          </a:p>
          <a:p>
            <a:pPr algn="just">
              <a:defRPr/>
            </a:pPr>
            <a:endParaRPr lang="en-US" dirty="0">
              <a:latin typeface="Times New Roman" panose="02020603050405020304" pitchFamily="18" charset="0"/>
              <a:cs typeface="Times New Roman" panose="02020603050405020304" pitchFamily="18" charset="0"/>
            </a:endParaRPr>
          </a:p>
          <a:p>
            <a:pPr algn="just">
              <a:defRPr/>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eq.(10)</a:t>
            </a:r>
          </a:p>
          <a:p>
            <a:pPr algn="just">
              <a:defRPr/>
            </a:pPr>
            <a:endParaRPr lang="en-US" dirty="0">
              <a:latin typeface="Times New Roman" panose="02020603050405020304" pitchFamily="18" charset="0"/>
              <a:cs typeface="Times New Roman" panose="02020603050405020304" pitchFamily="18" charset="0"/>
            </a:endParaRPr>
          </a:p>
          <a:p>
            <a:pPr algn="just">
              <a:defRPr/>
            </a:pPr>
            <a:r>
              <a:rPr lang="en-US" sz="2000" dirty="0">
                <a:latin typeface="Arial" pitchFamily="34" charset="0"/>
                <a:cs typeface="Arial" pitchFamily="34" charset="0"/>
              </a:rPr>
              <a:t>Then;                                                               </a:t>
            </a:r>
            <a:r>
              <a:rPr lang="en-US" sz="2000" dirty="0" smtClean="0">
                <a:latin typeface="Arial" pitchFamily="34" charset="0"/>
                <a:cs typeface="Arial" pitchFamily="34" charset="0"/>
              </a:rPr>
              <a:t>                            </a:t>
            </a:r>
            <a:r>
              <a:rPr lang="en-US" sz="2000" dirty="0">
                <a:latin typeface="Arial" pitchFamily="34" charset="0"/>
                <a:cs typeface="Arial" pitchFamily="34" charset="0"/>
              </a:rPr>
              <a:t>eq.(11)</a:t>
            </a:r>
          </a:p>
          <a:p>
            <a:pPr marL="285750" indent="-285750" algn="just">
              <a:buFont typeface="Wingdings" panose="05000000000000000000" pitchFamily="2" charset="2"/>
              <a:buChar char="v"/>
              <a:defRPr/>
            </a:pPr>
            <a:endParaRPr lang="en-US" dirty="0">
              <a:latin typeface="Times New Roman" panose="02020603050405020304" pitchFamily="18" charset="0"/>
              <a:cs typeface="Times New Roman" panose="02020603050405020304" pitchFamily="18" charset="0"/>
            </a:endParaRPr>
          </a:p>
          <a:p>
            <a:pPr marL="285750" indent="-285750" algn="just">
              <a:buFont typeface="Wingdings" pitchFamily="2" charset="2"/>
              <a:buChar char="§"/>
              <a:defRPr/>
            </a:pPr>
            <a:r>
              <a:rPr lang="en-US" sz="2000" dirty="0">
                <a:latin typeface="Arial" pitchFamily="34" charset="0"/>
                <a:cs typeface="Arial" pitchFamily="34" charset="0"/>
              </a:rPr>
              <a:t>Relating Force F with respect to area in consideration of the Force </a:t>
            </a:r>
            <a:r>
              <a:rPr lang="en-US" sz="2000" dirty="0" smtClean="0">
                <a:latin typeface="Arial" pitchFamily="34" charset="0"/>
                <a:cs typeface="Arial" pitchFamily="34" charset="0"/>
              </a:rPr>
              <a:t>eqn.(9) and </a:t>
            </a:r>
            <a:r>
              <a:rPr lang="en-US" sz="2000" dirty="0">
                <a:latin typeface="Arial" pitchFamily="34" charset="0"/>
                <a:cs typeface="Arial" pitchFamily="34" charset="0"/>
              </a:rPr>
              <a:t>above one gives:                                                                   </a:t>
            </a:r>
          </a:p>
          <a:p>
            <a:pPr algn="just">
              <a:defRPr/>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eq</a:t>
            </a:r>
            <a:r>
              <a:rPr lang="en-US" dirty="0">
                <a:latin typeface="Times New Roman" panose="02020603050405020304" pitchFamily="18" charset="0"/>
                <a:cs typeface="Times New Roman" panose="02020603050405020304" pitchFamily="18" charset="0"/>
              </a:rPr>
              <a:t>.(12)</a:t>
            </a:r>
          </a:p>
          <a:p>
            <a:pPr algn="just">
              <a:defRPr/>
            </a:pPr>
            <a:endParaRPr lang="en-US" dirty="0">
              <a:latin typeface="Times New Roman" panose="02020603050405020304" pitchFamily="18" charset="0"/>
              <a:cs typeface="Times New Roman" panose="02020603050405020304" pitchFamily="18" charset="0"/>
            </a:endParaRPr>
          </a:p>
          <a:p>
            <a:pPr marL="342900" indent="-342900" algn="just">
              <a:buFont typeface="Wingdings" pitchFamily="2" charset="2"/>
              <a:buChar char="§"/>
              <a:defRPr/>
            </a:pPr>
            <a:r>
              <a:rPr lang="en-US" sz="2000" dirty="0">
                <a:latin typeface="Arial" pitchFamily="34" charset="0"/>
                <a:cs typeface="Arial" pitchFamily="34" charset="0"/>
              </a:rPr>
              <a:t>Then, the rotor speed (v) and output speed v</a:t>
            </a:r>
            <a:r>
              <a:rPr lang="en-US" sz="2000" baseline="-25000" dirty="0">
                <a:latin typeface="Arial" pitchFamily="34" charset="0"/>
                <a:cs typeface="Arial" pitchFamily="34" charset="0"/>
              </a:rPr>
              <a:t>2</a:t>
            </a:r>
            <a:r>
              <a:rPr lang="en-US" sz="2000" dirty="0">
                <a:latin typeface="Arial" pitchFamily="34" charset="0"/>
                <a:cs typeface="Arial" pitchFamily="34" charset="0"/>
              </a:rPr>
              <a:t> are related with input speed(v</a:t>
            </a:r>
            <a:r>
              <a:rPr lang="en-US" sz="2000" baseline="-25000" dirty="0">
                <a:latin typeface="Arial" pitchFamily="34" charset="0"/>
                <a:cs typeface="Arial" pitchFamily="34" charset="0"/>
              </a:rPr>
              <a:t>1</a:t>
            </a:r>
            <a:r>
              <a:rPr lang="en-US" sz="2000" dirty="0">
                <a:latin typeface="Arial" pitchFamily="34" charset="0"/>
                <a:cs typeface="Arial" pitchFamily="34" charset="0"/>
              </a:rPr>
              <a:t>) and given as;</a:t>
            </a:r>
          </a:p>
          <a:p>
            <a:pPr algn="just">
              <a:defRPr/>
            </a:pPr>
            <a:endParaRPr lang="en-US" dirty="0">
              <a:latin typeface="Times New Roman" panose="02020603050405020304" pitchFamily="18" charset="0"/>
              <a:cs typeface="Times New Roman" panose="02020603050405020304" pitchFamily="18" charset="0"/>
            </a:endParaRPr>
          </a:p>
          <a:p>
            <a:pPr algn="just">
              <a:defRPr/>
            </a:pPr>
            <a:endParaRPr lang="en-US" dirty="0">
              <a:latin typeface="Times New Roman" panose="02020603050405020304" pitchFamily="18" charset="0"/>
              <a:cs typeface="Times New Roman" panose="02020603050405020304" pitchFamily="18" charset="0"/>
            </a:endParaRPr>
          </a:p>
          <a:p>
            <a:pPr algn="just">
              <a:defRPr/>
            </a:pP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                  </a:t>
            </a:r>
            <a:r>
              <a:rPr lang="en-US" sz="2000" dirty="0">
                <a:latin typeface="Arial" pitchFamily="34" charset="0"/>
                <a:cs typeface="Arial" pitchFamily="34" charset="0"/>
              </a:rPr>
              <a:t>eq.(13</a:t>
            </a:r>
            <a:r>
              <a:rPr lang="en-US" sz="2000" dirty="0" smtClean="0">
                <a:latin typeface="Arial" pitchFamily="34" charset="0"/>
                <a:cs typeface="Arial" pitchFamily="34" charset="0"/>
              </a:rPr>
              <a:t>)</a:t>
            </a:r>
          </a:p>
          <a:p>
            <a:pPr algn="just">
              <a:defRPr/>
            </a:pPr>
            <a:endParaRPr lang="en-US" dirty="0">
              <a:latin typeface="Times New Roman" panose="02020603050405020304" pitchFamily="18" charset="0"/>
              <a:cs typeface="Times New Roman" panose="02020603050405020304" pitchFamily="18" charset="0"/>
            </a:endParaRPr>
          </a:p>
          <a:p>
            <a:pPr algn="just">
              <a:defRPr/>
            </a:pPr>
            <a:endParaRPr lang="en-US" dirty="0" smtClean="0">
              <a:latin typeface="Times New Roman" panose="02020603050405020304" pitchFamily="18" charset="0"/>
              <a:cs typeface="Times New Roman" panose="02020603050405020304" pitchFamily="18" charset="0"/>
            </a:endParaRPr>
          </a:p>
          <a:p>
            <a:pPr algn="just">
              <a:defRPr/>
            </a:pPr>
            <a:endParaRPr lang="en-US" dirty="0">
              <a:latin typeface="Times New Roman" panose="02020603050405020304" pitchFamily="18" charset="0"/>
              <a:cs typeface="Times New Roman" panose="02020603050405020304" pitchFamily="18" charset="0"/>
            </a:endParaRPr>
          </a:p>
          <a:p>
            <a:pPr algn="just">
              <a:defRPr/>
            </a:pPr>
            <a:endParaRPr lang="en-US" dirty="0">
              <a:latin typeface="Times New Roman" panose="02020603050405020304" pitchFamily="18" charset="0"/>
              <a:cs typeface="Times New Roman" panose="02020603050405020304" pitchFamily="18" charset="0"/>
            </a:endParaRPr>
          </a:p>
        </p:txBody>
      </p:sp>
      <p:sp>
        <p:nvSpPr>
          <p:cNvPr id="14341" name="Rectangle 9"/>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2" name="Object 3"/>
          <p:cNvGraphicFramePr>
            <a:graphicFrameLocks noChangeAspect="1"/>
          </p:cNvGraphicFramePr>
          <p:nvPr>
            <p:extLst>
              <p:ext uri="{D42A27DB-BD31-4B8C-83A1-F6EECF244321}">
                <p14:modId xmlns:p14="http://schemas.microsoft.com/office/powerpoint/2010/main" val="2334670538"/>
              </p:ext>
            </p:extLst>
          </p:nvPr>
        </p:nvGraphicFramePr>
        <p:xfrm>
          <a:off x="1321955" y="1368137"/>
          <a:ext cx="2896754" cy="1067046"/>
        </p:xfrm>
        <a:graphic>
          <a:graphicData uri="http://schemas.openxmlformats.org/presentationml/2006/ole">
            <mc:AlternateContent xmlns:mc="http://schemas.openxmlformats.org/markup-compatibility/2006">
              <mc:Choice xmlns:v="urn:schemas-microsoft-com:vml" Requires="v">
                <p:oleObj spid="_x0000_s5170" name="Equation" r:id="rId3" imgW="1600200" imgH="787400" progId="Equation.3">
                  <p:embed/>
                </p:oleObj>
              </mc:Choice>
              <mc:Fallback>
                <p:oleObj name="Equation" r:id="rId3" imgW="1600200" imgH="787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1955" y="1368137"/>
                        <a:ext cx="2896754" cy="1067046"/>
                      </a:xfrm>
                      <a:prstGeom prst="rect">
                        <a:avLst/>
                      </a:prstGeom>
                      <a:noFill/>
                      <a:ln>
                        <a:noFill/>
                      </a:ln>
                    </p:spPr>
                  </p:pic>
                </p:oleObj>
              </mc:Fallback>
            </mc:AlternateContent>
          </a:graphicData>
        </a:graphic>
      </p:graphicFrame>
      <p:sp>
        <p:nvSpPr>
          <p:cNvPr id="14343" name="Rectangle 1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4" name="Object 6"/>
          <p:cNvGraphicFramePr>
            <a:graphicFrameLocks noChangeAspect="1"/>
          </p:cNvGraphicFramePr>
          <p:nvPr>
            <p:extLst>
              <p:ext uri="{D42A27DB-BD31-4B8C-83A1-F6EECF244321}">
                <p14:modId xmlns:p14="http://schemas.microsoft.com/office/powerpoint/2010/main" val="673253092"/>
              </p:ext>
            </p:extLst>
          </p:nvPr>
        </p:nvGraphicFramePr>
        <p:xfrm>
          <a:off x="1452418" y="2659951"/>
          <a:ext cx="3268863" cy="709542"/>
        </p:xfrm>
        <a:graphic>
          <a:graphicData uri="http://schemas.openxmlformats.org/presentationml/2006/ole">
            <mc:AlternateContent xmlns:mc="http://schemas.openxmlformats.org/markup-compatibility/2006">
              <mc:Choice xmlns:v="urn:schemas-microsoft-com:vml" Requires="v">
                <p:oleObj spid="_x0000_s5171" name="Equation" r:id="rId5" imgW="1358310" imgH="393529" progId="Equation.3">
                  <p:embed/>
                </p:oleObj>
              </mc:Choice>
              <mc:Fallback>
                <p:oleObj name="Equation" r:id="rId5" imgW="1358310" imgH="39352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2418" y="2659951"/>
                        <a:ext cx="3268863" cy="709542"/>
                      </a:xfrm>
                      <a:prstGeom prst="rect">
                        <a:avLst/>
                      </a:prstGeom>
                      <a:noFill/>
                      <a:ln>
                        <a:noFill/>
                      </a:ln>
                    </p:spPr>
                  </p:pic>
                </p:oleObj>
              </mc:Fallback>
            </mc:AlternateContent>
          </a:graphicData>
        </a:graphic>
      </p:graphicFrame>
      <p:sp>
        <p:nvSpPr>
          <p:cNvPr id="14345" name="Rectangle 14"/>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6" name="Object 8"/>
          <p:cNvGraphicFramePr>
            <a:graphicFrameLocks noChangeAspect="1"/>
          </p:cNvGraphicFramePr>
          <p:nvPr>
            <p:extLst>
              <p:ext uri="{D42A27DB-BD31-4B8C-83A1-F6EECF244321}">
                <p14:modId xmlns:p14="http://schemas.microsoft.com/office/powerpoint/2010/main" val="611615737"/>
              </p:ext>
            </p:extLst>
          </p:nvPr>
        </p:nvGraphicFramePr>
        <p:xfrm>
          <a:off x="985981" y="3709555"/>
          <a:ext cx="4529667" cy="549275"/>
        </p:xfrm>
        <a:graphic>
          <a:graphicData uri="http://schemas.openxmlformats.org/presentationml/2006/ole">
            <mc:AlternateContent xmlns:mc="http://schemas.openxmlformats.org/markup-compatibility/2006">
              <mc:Choice xmlns:v="urn:schemas-microsoft-com:vml" Requires="v">
                <p:oleObj spid="_x0000_s5172" name="Equation" r:id="rId7" imgW="2451100" imgH="393700" progId="Equation.3">
                  <p:embed/>
                </p:oleObj>
              </mc:Choice>
              <mc:Fallback>
                <p:oleObj name="Equation" r:id="rId7" imgW="2451100" imgH="3937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5981" y="3709555"/>
                        <a:ext cx="452966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347" name="Rectangle 19"/>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4348" name="Object 10"/>
          <p:cNvGraphicFramePr>
            <a:graphicFrameLocks noChangeAspect="1"/>
          </p:cNvGraphicFramePr>
          <p:nvPr>
            <p:extLst>
              <p:ext uri="{D42A27DB-BD31-4B8C-83A1-F6EECF244321}">
                <p14:modId xmlns:p14="http://schemas.microsoft.com/office/powerpoint/2010/main" val="142420808"/>
              </p:ext>
            </p:extLst>
          </p:nvPr>
        </p:nvGraphicFramePr>
        <p:xfrm>
          <a:off x="1252682" y="4720936"/>
          <a:ext cx="4267200" cy="1568450"/>
        </p:xfrm>
        <a:graphic>
          <a:graphicData uri="http://schemas.openxmlformats.org/presentationml/2006/ole">
            <mc:AlternateContent xmlns:mc="http://schemas.openxmlformats.org/markup-compatibility/2006">
              <mc:Choice xmlns:v="urn:schemas-microsoft-com:vml" Requires="v">
                <p:oleObj spid="_x0000_s5173" name="Equation" r:id="rId9" imgW="2451100" imgH="1206500" progId="Equation.3">
                  <p:embed/>
                </p:oleObj>
              </mc:Choice>
              <mc:Fallback>
                <p:oleObj name="Equation" r:id="rId9" imgW="2451100" imgH="12065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52682" y="4720936"/>
                        <a:ext cx="42672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9</a:t>
            </a:fld>
            <a:endParaRPr lang="en-US" altLang="en-US"/>
          </a:p>
        </p:txBody>
      </p:sp>
      <p:sp>
        <p:nvSpPr>
          <p:cNvPr id="14" name="Title 3"/>
          <p:cNvSpPr txBox="1">
            <a:spLocks/>
          </p:cNvSpPr>
          <p:nvPr/>
        </p:nvSpPr>
        <p:spPr>
          <a:xfrm>
            <a:off x="203200" y="76200"/>
            <a:ext cx="11887200" cy="609600"/>
          </a:xfrm>
          <a:prstGeom prst="rect">
            <a:avLst/>
          </a:prstGeom>
        </p:spPr>
        <p:txBody>
          <a:bodyPr>
            <a:noAutofit/>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2pPr>
            <a:lvl3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3pPr>
            <a:lvl4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4pPr>
            <a:lvl5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a:lstStyle>
          <a:p>
            <a:pPr>
              <a:defRPr/>
            </a:pPr>
            <a:r>
              <a:rPr lang="en-US" sz="3000" b="1" dirty="0" smtClean="0">
                <a:latin typeface="Arial" pitchFamily="34" charset="0"/>
                <a:cs typeface="Arial" pitchFamily="34" charset="0"/>
              </a:rPr>
              <a:t> EWP</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8888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203200" y="228600"/>
            <a:ext cx="12090400" cy="381000"/>
          </a:xfrm>
        </p:spPr>
        <p:txBody>
          <a:bodyPr>
            <a:noAutofit/>
          </a:bodyPr>
          <a:lstStyle/>
          <a:p>
            <a:pPr>
              <a:defRPr/>
            </a:pPr>
            <a:r>
              <a:rPr lang="en-US" altLang="en-US" sz="3000" b="1" dirty="0" smtClean="0">
                <a:latin typeface="Times New Roman" panose="02020603050405020304" pitchFamily="18" charset="0"/>
                <a:cs typeface="Times New Roman" panose="02020603050405020304" pitchFamily="18" charset="0"/>
              </a:rPr>
              <a:t>EWP                                                                                           Cont.….</a:t>
            </a:r>
            <a:endParaRPr lang="en-US" sz="3000" dirty="0"/>
          </a:p>
        </p:txBody>
      </p:sp>
      <p:sp>
        <p:nvSpPr>
          <p:cNvPr id="22531" name="Content Placeholder 2"/>
          <p:cNvSpPr>
            <a:spLocks noGrp="1" noChangeArrowheads="1"/>
          </p:cNvSpPr>
          <p:nvPr>
            <p:ph idx="1"/>
          </p:nvPr>
        </p:nvSpPr>
        <p:spPr>
          <a:xfrm>
            <a:off x="203200" y="838200"/>
            <a:ext cx="12068464" cy="6019800"/>
          </a:xfrm>
        </p:spPr>
        <p:txBody>
          <a:bodyPr/>
          <a:lstStyle/>
          <a:p>
            <a:pPr>
              <a:defRPr/>
            </a:pPr>
            <a:r>
              <a:rPr lang="en-US" altLang="en-US" sz="2000" dirty="0" smtClean="0">
                <a:latin typeface="Arial" pitchFamily="34" charset="0"/>
                <a:cs typeface="Arial" pitchFamily="34" charset="0"/>
              </a:rPr>
              <a:t>Finally, the power maximum delivered to the idealized rotor based on eqns.(11) &amp;13 is given by:</a:t>
            </a:r>
          </a:p>
          <a:p>
            <a:pPr>
              <a:defRPr/>
            </a:pPr>
            <a:endParaRPr lang="en-US" altLang="en-US" dirty="0" smtClean="0">
              <a:latin typeface="Times New Roman" pitchFamily="18" charset="0"/>
              <a:cs typeface="Times New Roman" pitchFamily="18" charset="0"/>
            </a:endParaRPr>
          </a:p>
          <a:p>
            <a:pPr>
              <a:defRPr/>
            </a:pPr>
            <a:endParaRPr lang="en-US" altLang="en-US" dirty="0" smtClean="0">
              <a:latin typeface="Times New Roman" pitchFamily="18" charset="0"/>
              <a:cs typeface="Times New Roman" pitchFamily="18" charset="0"/>
            </a:endParaRPr>
          </a:p>
          <a:p>
            <a:pPr marL="0" indent="0">
              <a:buFont typeface="Calibri" panose="020F0502020204030204" pitchFamily="34" charset="0"/>
              <a:buNone/>
              <a:defRPr/>
            </a:pPr>
            <a:r>
              <a:rPr lang="en-US" altLang="en-US" sz="2000" dirty="0" smtClean="0">
                <a:latin typeface="Arial" pitchFamily="34" charset="0"/>
                <a:cs typeface="Arial" pitchFamily="34" charset="0"/>
              </a:rPr>
              <a:t>                                                                                                 eq.(14)</a:t>
            </a:r>
            <a:endParaRPr lang="en-US" altLang="en-US" b="1" dirty="0">
              <a:latin typeface="Times New Roman" pitchFamily="18" charset="0"/>
              <a:cs typeface="Times New Roman" pitchFamily="18" charset="0"/>
            </a:endParaRPr>
          </a:p>
          <a:p>
            <a:pPr>
              <a:lnSpc>
                <a:spcPct val="150000"/>
              </a:lnSpc>
              <a:buFont typeface="Wingdings" pitchFamily="2" charset="2"/>
              <a:buChar char="§"/>
              <a:defRPr/>
            </a:pPr>
            <a:r>
              <a:rPr lang="en-US" altLang="en-US" sz="2000" dirty="0" smtClean="0">
                <a:latin typeface="Arial" pitchFamily="34" charset="0"/>
                <a:cs typeface="Arial" pitchFamily="34" charset="0"/>
              </a:rPr>
              <a:t>The change in power with respect to change in rotor speed is should be equal to zero for maximum </a:t>
            </a:r>
            <a:r>
              <a:rPr lang="en-US" altLang="en-US" sz="2000" dirty="0">
                <a:latin typeface="Arial" pitchFamily="34" charset="0"/>
                <a:cs typeface="Arial" pitchFamily="34" charset="0"/>
              </a:rPr>
              <a:t>power </a:t>
            </a:r>
            <a:r>
              <a:rPr lang="en-US" altLang="en-US" sz="2000" dirty="0" smtClean="0">
                <a:latin typeface="Arial" pitchFamily="34" charset="0"/>
                <a:cs typeface="Arial" pitchFamily="34" charset="0"/>
              </a:rPr>
              <a:t>extraction and given by;</a:t>
            </a:r>
          </a:p>
          <a:p>
            <a:pPr marL="0" indent="0">
              <a:buNone/>
              <a:defRPr/>
            </a:pPr>
            <a:r>
              <a:rPr lang="en-US" altLang="en-US" sz="2000" dirty="0" smtClean="0">
                <a:latin typeface="Arial" pitchFamily="34" charset="0"/>
                <a:cs typeface="Arial" pitchFamily="34" charset="0"/>
              </a:rPr>
              <a:t>                                                                                                 eq.(15)</a:t>
            </a:r>
          </a:p>
          <a:p>
            <a:pPr marL="0" indent="0">
              <a:buNone/>
              <a:defRPr/>
            </a:pPr>
            <a:endParaRPr lang="en-US" altLang="en-US" dirty="0">
              <a:latin typeface="Arial" pitchFamily="34" charset="0"/>
              <a:cs typeface="Arial" pitchFamily="34" charset="0"/>
            </a:endParaRPr>
          </a:p>
          <a:p>
            <a:pPr marL="0" indent="0">
              <a:buNone/>
              <a:defRPr/>
            </a:pPr>
            <a:endParaRPr lang="en-US" altLang="en-US" dirty="0" smtClean="0">
              <a:latin typeface="Arial" pitchFamily="34" charset="0"/>
              <a:cs typeface="Arial" pitchFamily="34" charset="0"/>
            </a:endParaRPr>
          </a:p>
          <a:p>
            <a:pPr marL="0" indent="0">
              <a:buNone/>
              <a:defRPr/>
            </a:pPr>
            <a:endParaRPr lang="en-US" altLang="en-US" dirty="0">
              <a:latin typeface="Arial" pitchFamily="34" charset="0"/>
              <a:cs typeface="Arial" pitchFamily="34" charset="0"/>
            </a:endParaRPr>
          </a:p>
          <a:p>
            <a:pPr marL="0" indent="0">
              <a:buNone/>
              <a:defRPr/>
            </a:pPr>
            <a:endParaRPr lang="en-US" altLang="en-US" dirty="0" smtClean="0">
              <a:latin typeface="Arial" pitchFamily="34" charset="0"/>
              <a:cs typeface="Arial" pitchFamily="34" charset="0"/>
            </a:endParaRPr>
          </a:p>
          <a:p>
            <a:pPr marL="0" indent="0">
              <a:buNone/>
              <a:defRPr/>
            </a:pPr>
            <a:endParaRPr lang="en-US" altLang="en-US" dirty="0" smtClean="0">
              <a:latin typeface="Arial" pitchFamily="34" charset="0"/>
              <a:cs typeface="Arial" pitchFamily="34" charset="0"/>
            </a:endParaRPr>
          </a:p>
        </p:txBody>
      </p:sp>
      <p:sp>
        <p:nvSpPr>
          <p:cNvPr id="5" name="Footer Placeholder 4">
            <a:extLst>
              <a:ext uri="{FF2B5EF4-FFF2-40B4-BE49-F238E27FC236}"/>
            </a:extLst>
          </p:cNvPr>
          <p:cNvSpPr>
            <a:spLocks noGrp="1"/>
          </p:cNvSpPr>
          <p:nvPr>
            <p:ph type="ftr" sz="quarter" idx="11"/>
          </p:nvPr>
        </p:nvSpPr>
        <p:spPr/>
        <p:txBody>
          <a:bodyPr/>
          <a:lstStyle/>
          <a:p>
            <a:pPr>
              <a:defRPr/>
            </a:pPr>
            <a:r>
              <a:rPr lang="en-US" smtClean="0"/>
              <a:t>Presenter: Dr.Teshome Goa</a:t>
            </a:r>
            <a:endParaRPr lang="en-US"/>
          </a:p>
        </p:txBody>
      </p:sp>
      <p:sp>
        <p:nvSpPr>
          <p:cNvPr id="15366" name="Rectangle 13"/>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5367" name="Rectangle 16"/>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5368" name="Rectangle 2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15369" name="Object 2"/>
          <p:cNvGraphicFramePr>
            <a:graphicFrameLocks noChangeAspect="1"/>
          </p:cNvGraphicFramePr>
          <p:nvPr>
            <p:extLst>
              <p:ext uri="{D42A27DB-BD31-4B8C-83A1-F6EECF244321}">
                <p14:modId xmlns:p14="http://schemas.microsoft.com/office/powerpoint/2010/main" val="3085569524"/>
              </p:ext>
            </p:extLst>
          </p:nvPr>
        </p:nvGraphicFramePr>
        <p:xfrm>
          <a:off x="869373" y="1645228"/>
          <a:ext cx="5791200" cy="1206500"/>
        </p:xfrm>
        <a:graphic>
          <a:graphicData uri="http://schemas.openxmlformats.org/presentationml/2006/ole">
            <mc:AlternateContent xmlns:mc="http://schemas.openxmlformats.org/markup-compatibility/2006">
              <mc:Choice xmlns:v="urn:schemas-microsoft-com:vml" Requires="v">
                <p:oleObj spid="_x0000_s6182" name="Equation" r:id="rId3" imgW="3200400" imgH="889000" progId="Equation.3">
                  <p:embed/>
                </p:oleObj>
              </mc:Choice>
              <mc:Fallback>
                <p:oleObj name="Equation" r:id="rId3" imgW="3200400" imgH="8890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373" y="1645228"/>
                        <a:ext cx="579120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70" name="Object 3"/>
          <p:cNvGraphicFramePr>
            <a:graphicFrameLocks noChangeAspect="1"/>
          </p:cNvGraphicFramePr>
          <p:nvPr/>
        </p:nvGraphicFramePr>
        <p:xfrm>
          <a:off x="1422400" y="1295400"/>
          <a:ext cx="3105151" cy="368300"/>
        </p:xfrm>
        <a:graphic>
          <a:graphicData uri="http://schemas.openxmlformats.org/presentationml/2006/ole">
            <mc:AlternateContent xmlns:mc="http://schemas.openxmlformats.org/markup-compatibility/2006">
              <mc:Choice xmlns:v="urn:schemas-microsoft-com:vml" Requires="v">
                <p:oleObj spid="_x0000_s6183" name="Equation" r:id="rId5" imgW="1524000" imgH="241300" progId="Equation.3">
                  <p:embed/>
                </p:oleObj>
              </mc:Choice>
              <mc:Fallback>
                <p:oleObj name="Equation" r:id="rId5" imgW="15240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2400" y="1295400"/>
                        <a:ext cx="3105151"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5371" name="Object 5"/>
          <p:cNvGraphicFramePr>
            <a:graphicFrameLocks noChangeAspect="1"/>
          </p:cNvGraphicFramePr>
          <p:nvPr>
            <p:extLst>
              <p:ext uri="{D42A27DB-BD31-4B8C-83A1-F6EECF244321}">
                <p14:modId xmlns:p14="http://schemas.microsoft.com/office/powerpoint/2010/main" val="1048037968"/>
              </p:ext>
            </p:extLst>
          </p:nvPr>
        </p:nvGraphicFramePr>
        <p:xfrm>
          <a:off x="924791" y="3858493"/>
          <a:ext cx="3454400" cy="2441575"/>
        </p:xfrm>
        <a:graphic>
          <a:graphicData uri="http://schemas.openxmlformats.org/presentationml/2006/ole">
            <mc:AlternateContent xmlns:mc="http://schemas.openxmlformats.org/markup-compatibility/2006">
              <mc:Choice xmlns:v="urn:schemas-microsoft-com:vml" Requires="v">
                <p:oleObj spid="_x0000_s6184" name="Equation" r:id="rId7" imgW="1981080" imgH="1879560" progId="Equation.3">
                  <p:embed/>
                </p:oleObj>
              </mc:Choice>
              <mc:Fallback>
                <p:oleObj name="Equation" r:id="rId7" imgW="1981080" imgH="1879560" progId="Equation.3">
                  <p:embed/>
                  <p:pic>
                    <p:nvPicPr>
                      <p:cNvPr id="0" name=""/>
                      <p:cNvPicPr>
                        <a:picLocks noChangeAspect="1" noChangeArrowheads="1"/>
                      </p:cNvPicPr>
                      <p:nvPr/>
                    </p:nvPicPr>
                    <p:blipFill>
                      <a:blip r:embed="rId8"/>
                      <a:srcRect/>
                      <a:stretch>
                        <a:fillRect/>
                      </a:stretch>
                    </p:blipFill>
                    <p:spPr bwMode="auto">
                      <a:xfrm>
                        <a:off x="924791" y="3858493"/>
                        <a:ext cx="3454400" cy="244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 name="Slide Number Placeholder 2"/>
          <p:cNvSpPr>
            <a:spLocks noGrp="1"/>
          </p:cNvSpPr>
          <p:nvPr>
            <p:ph type="sldNum" sz="quarter" idx="12"/>
          </p:nvPr>
        </p:nvSpPr>
        <p:spPr/>
        <p:txBody>
          <a:bodyPr/>
          <a:lstStyle/>
          <a:p>
            <a:pPr>
              <a:defRPr/>
            </a:pPr>
            <a:fld id="{8A0FB744-B334-45BB-A6F2-2F31A89FF317}" type="slidenum">
              <a:rPr lang="en-US" altLang="en-US" smtClean="0"/>
              <a:pPr>
                <a:defRPr/>
              </a:pPr>
              <a:t>10</a:t>
            </a:fld>
            <a:endParaRPr lang="en-US" altLang="en-US"/>
          </a:p>
        </p:txBody>
      </p:sp>
    </p:spTree>
    <p:extLst>
      <p:ext uri="{BB962C8B-B14F-4D97-AF65-F5344CB8AC3E}">
        <p14:creationId xmlns:p14="http://schemas.microsoft.com/office/powerpoint/2010/main" val="7435203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133" y="76200"/>
            <a:ext cx="11887200" cy="457200"/>
          </a:xfrm>
        </p:spPr>
        <p:txBody>
          <a:bodyPr>
            <a:noAutofit/>
          </a:bodyPr>
          <a:lstStyle/>
          <a:p>
            <a:pPr>
              <a:defRPr/>
            </a:pPr>
            <a:r>
              <a:rPr lang="en-US" sz="3000" dirty="0" smtClean="0">
                <a:latin typeface="Arial" pitchFamily="34" charset="0"/>
                <a:cs typeface="Arial" pitchFamily="34" charset="0"/>
              </a:rPr>
              <a:t>EWP                                                              Cont.…</a:t>
            </a:r>
            <a:endParaRPr lang="en-US" sz="3000" dirty="0">
              <a:latin typeface="Arial" pitchFamily="34" charset="0"/>
              <a:cs typeface="Arial" pitchFamily="34" charset="0"/>
            </a:endParaRPr>
          </a:p>
        </p:txBody>
      </p:sp>
      <p:sp>
        <p:nvSpPr>
          <p:cNvPr id="16387" name="Content Placeholder 2"/>
          <p:cNvSpPr>
            <a:spLocks noGrp="1"/>
          </p:cNvSpPr>
          <p:nvPr>
            <p:ph idx="1"/>
          </p:nvPr>
        </p:nvSpPr>
        <p:spPr>
          <a:xfrm>
            <a:off x="0" y="533400"/>
            <a:ext cx="12192000" cy="5791200"/>
          </a:xfrm>
        </p:spPr>
        <p:txBody>
          <a:bodyPr/>
          <a:lstStyle/>
          <a:p>
            <a:pPr>
              <a:lnSpc>
                <a:spcPct val="150000"/>
              </a:lnSpc>
            </a:pPr>
            <a:r>
              <a:rPr lang="en-US" sz="2000" dirty="0" smtClean="0">
                <a:latin typeface="Arial" charset="0"/>
                <a:cs typeface="Arial" charset="0"/>
              </a:rPr>
              <a:t>Then, the maximum power extracted from the rotor by substituting eq.(15) into  eq.(14) is given by; </a:t>
            </a:r>
          </a:p>
          <a:p>
            <a:pPr marL="0" indent="0">
              <a:lnSpc>
                <a:spcPct val="150000"/>
              </a:lnSpc>
              <a:buNone/>
            </a:pPr>
            <a:endParaRPr lang="en-US" dirty="0" smtClean="0">
              <a:latin typeface="Arial" charset="0"/>
              <a:cs typeface="Arial" charset="0"/>
            </a:endParaRPr>
          </a:p>
          <a:p>
            <a:pPr marL="0" indent="0">
              <a:lnSpc>
                <a:spcPct val="150000"/>
              </a:lnSpc>
              <a:buNone/>
            </a:pPr>
            <a:r>
              <a:rPr lang="en-US" sz="2000" dirty="0" smtClean="0">
                <a:latin typeface="Arial" charset="0"/>
                <a:cs typeface="Arial" charset="0"/>
              </a:rPr>
              <a:t>                                                                                   eq.(16)</a:t>
            </a:r>
          </a:p>
          <a:p>
            <a:pPr marL="0" indent="0">
              <a:lnSpc>
                <a:spcPct val="150000"/>
              </a:lnSpc>
              <a:buNone/>
            </a:pPr>
            <a:endParaRPr lang="en-US" dirty="0" smtClean="0">
              <a:latin typeface="Arial" charset="0"/>
              <a:cs typeface="Arial"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16390" name="Object 7"/>
          <p:cNvGraphicFramePr>
            <a:graphicFrameLocks noChangeAspect="1"/>
          </p:cNvGraphicFramePr>
          <p:nvPr/>
        </p:nvGraphicFramePr>
        <p:xfrm>
          <a:off x="812801" y="1600200"/>
          <a:ext cx="3153833" cy="1752600"/>
        </p:xfrm>
        <a:graphic>
          <a:graphicData uri="http://schemas.openxmlformats.org/presentationml/2006/ole">
            <mc:AlternateContent xmlns:mc="http://schemas.openxmlformats.org/markup-compatibility/2006">
              <mc:Choice xmlns:v="urn:schemas-microsoft-com:vml" Requires="v">
                <p:oleObj spid="_x0000_s7182" name="Equation" r:id="rId3" imgW="1422400" imgH="1054100" progId="Equation.3">
                  <p:embed/>
                </p:oleObj>
              </mc:Choice>
              <mc:Fallback>
                <p:oleObj name="Equation" r:id="rId3" imgW="1422400" imgH="10541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801" y="1600200"/>
                        <a:ext cx="315383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6391" name="Rectangle 8"/>
          <p:cNvSpPr>
            <a:spLocks noChangeArrowheads="1"/>
          </p:cNvSpPr>
          <p:nvPr/>
        </p:nvSpPr>
        <p:spPr bwMode="auto">
          <a:xfrm>
            <a:off x="0" y="3429000"/>
            <a:ext cx="12090400" cy="3170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lgn="just" eaLnBrk="1" hangingPunct="1">
              <a:lnSpc>
                <a:spcPct val="200000"/>
              </a:lnSpc>
              <a:buFont typeface="Arial" charset="0"/>
              <a:buChar char="•"/>
            </a:pPr>
            <a:r>
              <a:rPr lang="en-US" altLang="en-US" sz="2000" dirty="0">
                <a:latin typeface="Arial" charset="0"/>
                <a:cs typeface="Arial" charset="0"/>
              </a:rPr>
              <a:t>It’s observed that , the total input wind energy cannot be all converted to mechanical power or recovered in a wind turbine. If constant air density is considered, the power density is=0.36</a:t>
            </a:r>
          </a:p>
          <a:p>
            <a:pPr marL="342900" indent="-342900" algn="just" eaLnBrk="1" hangingPunct="1">
              <a:lnSpc>
                <a:spcPct val="200000"/>
              </a:lnSpc>
              <a:buFont typeface="Arial" charset="0"/>
              <a:buChar char="•"/>
            </a:pPr>
            <a:r>
              <a:rPr lang="en-US" altLang="en-US" sz="2000" dirty="0">
                <a:solidFill>
                  <a:srgbClr val="FF0000"/>
                </a:solidFill>
                <a:latin typeface="Arial" charset="0"/>
                <a:cs typeface="Arial" charset="0"/>
              </a:rPr>
              <a:t> </a:t>
            </a:r>
            <a:r>
              <a:rPr lang="en-US" altLang="en-US" sz="2000" dirty="0">
                <a:latin typeface="Arial" charset="0"/>
                <a:cs typeface="Arial" charset="0"/>
              </a:rPr>
              <a:t>because the </a:t>
            </a:r>
            <a:r>
              <a:rPr lang="en-US" altLang="en-US" sz="2000" dirty="0">
                <a:solidFill>
                  <a:srgbClr val="FF0000"/>
                </a:solidFill>
                <a:latin typeface="Arial" charset="0"/>
                <a:cs typeface="Arial" charset="0"/>
              </a:rPr>
              <a:t>output wind velocity </a:t>
            </a:r>
            <a:r>
              <a:rPr lang="en-US" altLang="en-US" sz="2000" dirty="0">
                <a:latin typeface="Arial" charset="0"/>
                <a:cs typeface="Arial" charset="0"/>
              </a:rPr>
              <a:t>is reduced  due to loss in wind turbine components. </a:t>
            </a:r>
            <a:endParaRPr lang="en-US" altLang="en-US" sz="2000" dirty="0" smtClean="0">
              <a:latin typeface="Arial" charset="0"/>
              <a:cs typeface="Arial" charset="0"/>
            </a:endParaRPr>
          </a:p>
          <a:p>
            <a:pPr algn="just" eaLnBrk="1" hangingPunct="1">
              <a:lnSpc>
                <a:spcPct val="200000"/>
              </a:lnSpc>
            </a:pPr>
            <a:endParaRPr lang="en-US" altLang="en-US" sz="2000" dirty="0">
              <a:latin typeface="Arial" charset="0"/>
              <a:cs typeface="Arial" charset="0"/>
            </a:endParaRPr>
          </a:p>
          <a:p>
            <a:pPr algn="just" eaLnBrk="1" hangingPunct="1">
              <a:lnSpc>
                <a:spcPct val="200000"/>
              </a:lnSpc>
            </a:pPr>
            <a:endParaRPr lang="en-US" altLang="en-US" sz="2000" dirty="0" smtClean="0">
              <a:latin typeface="Arial" charset="0"/>
              <a:cs typeface="Arial" charset="0"/>
            </a:endParaRPr>
          </a:p>
        </p:txBody>
      </p:sp>
      <p:sp>
        <p:nvSpPr>
          <p:cNvPr id="3" name="Slide Number Placeholder 2"/>
          <p:cNvSpPr>
            <a:spLocks noGrp="1"/>
          </p:cNvSpPr>
          <p:nvPr>
            <p:ph type="sldNum" sz="quarter" idx="12"/>
          </p:nvPr>
        </p:nvSpPr>
        <p:spPr/>
        <p:txBody>
          <a:bodyPr/>
          <a:lstStyle/>
          <a:p>
            <a:pPr>
              <a:defRPr/>
            </a:pPr>
            <a:fld id="{8A0FB744-B334-45BB-A6F2-2F31A89FF317}" type="slidenum">
              <a:rPr lang="en-US" altLang="en-US" smtClean="0"/>
              <a:pPr>
                <a:defRPr/>
              </a:pPr>
              <a:t>11</a:t>
            </a:fld>
            <a:endParaRPr lang="en-US" altLang="en-US"/>
          </a:p>
        </p:txBody>
      </p:sp>
    </p:spTree>
    <p:extLst>
      <p:ext uri="{BB962C8B-B14F-4D97-AF65-F5344CB8AC3E}">
        <p14:creationId xmlns:p14="http://schemas.microsoft.com/office/powerpoint/2010/main" val="1238379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5"/>
          <p:cNvSpPr>
            <a:spLocks noChangeArrowheads="1"/>
          </p:cNvSpPr>
          <p:nvPr/>
        </p:nvSpPr>
        <p:spPr bwMode="auto">
          <a:xfrm>
            <a:off x="-33267" y="583332"/>
            <a:ext cx="1205653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just" eaLnBrk="1" hangingPunct="1">
              <a:lnSpc>
                <a:spcPct val="150000"/>
              </a:lnSpc>
              <a:buFont typeface="Wingdings" pitchFamily="2" charset="2"/>
              <a:buChar char="§"/>
            </a:pPr>
            <a:r>
              <a:rPr lang="en-US" altLang="en-US" sz="2000" dirty="0">
                <a:latin typeface="Arial" pitchFamily="34" charset="0"/>
                <a:cs typeface="Arial" pitchFamily="34" charset="0"/>
              </a:rPr>
              <a:t>The ideal, or maximum, </a:t>
            </a:r>
            <a:r>
              <a:rPr lang="en-US" altLang="en-US" sz="2000" i="1" dirty="0">
                <a:solidFill>
                  <a:srgbClr val="FF0000"/>
                </a:solidFill>
                <a:latin typeface="Arial" pitchFamily="34" charset="0"/>
                <a:cs typeface="Arial" pitchFamily="34" charset="0"/>
              </a:rPr>
              <a:t>theoretical efficiency </a:t>
            </a:r>
            <a:r>
              <a:rPr lang="en-US" altLang="en-US" sz="2000" i="1" dirty="0" err="1">
                <a:solidFill>
                  <a:srgbClr val="FF0000"/>
                </a:solidFill>
                <a:latin typeface="Arial" pitchFamily="34" charset="0"/>
                <a:cs typeface="Arial" pitchFamily="34" charset="0"/>
              </a:rPr>
              <a:t>η</a:t>
            </a:r>
            <a:r>
              <a:rPr lang="en-US" altLang="en-US" sz="2000" i="1" baseline="-25000" dirty="0" err="1">
                <a:solidFill>
                  <a:srgbClr val="FF0000"/>
                </a:solidFill>
                <a:latin typeface="Arial" pitchFamily="34" charset="0"/>
                <a:cs typeface="Arial" pitchFamily="34" charset="0"/>
              </a:rPr>
              <a:t>max</a:t>
            </a:r>
            <a:r>
              <a:rPr lang="en-US" altLang="en-US" sz="2000" dirty="0">
                <a:latin typeface="Arial" pitchFamily="34" charset="0"/>
                <a:cs typeface="Arial" pitchFamily="34" charset="0"/>
              </a:rPr>
              <a:t> ( also called the </a:t>
            </a:r>
            <a:r>
              <a:rPr lang="en-US" altLang="en-US" sz="2000" i="1" dirty="0">
                <a:solidFill>
                  <a:srgbClr val="FF0000"/>
                </a:solidFill>
                <a:latin typeface="Arial" pitchFamily="34" charset="0"/>
                <a:cs typeface="Arial" pitchFamily="34" charset="0"/>
              </a:rPr>
              <a:t>power coefficient</a:t>
            </a:r>
            <a:r>
              <a:rPr lang="en-US" altLang="en-US" sz="2000" dirty="0">
                <a:latin typeface="Arial" pitchFamily="34" charset="0"/>
                <a:cs typeface="Arial" pitchFamily="34" charset="0"/>
              </a:rPr>
              <a:t>) of a wind turbine is the ratio of the </a:t>
            </a:r>
            <a:r>
              <a:rPr lang="en-US" altLang="en-US" sz="2000" i="1" dirty="0">
                <a:solidFill>
                  <a:srgbClr val="FF0000"/>
                </a:solidFill>
                <a:latin typeface="Arial" pitchFamily="34" charset="0"/>
                <a:cs typeface="Arial" pitchFamily="34" charset="0"/>
              </a:rPr>
              <a:t>maximum power </a:t>
            </a:r>
            <a:r>
              <a:rPr lang="en-US" altLang="en-US" sz="2000" dirty="0">
                <a:latin typeface="Arial" pitchFamily="34" charset="0"/>
                <a:cs typeface="Arial" pitchFamily="34" charset="0"/>
              </a:rPr>
              <a:t>obtained from the wind to the </a:t>
            </a:r>
            <a:r>
              <a:rPr lang="en-US" altLang="en-US" sz="2000" i="1" dirty="0">
                <a:solidFill>
                  <a:srgbClr val="FF0000"/>
                </a:solidFill>
                <a:latin typeface="Arial" pitchFamily="34" charset="0"/>
                <a:cs typeface="Arial" pitchFamily="34" charset="0"/>
              </a:rPr>
              <a:t>total power </a:t>
            </a:r>
            <a:r>
              <a:rPr lang="en-US" altLang="en-US" sz="2000" dirty="0">
                <a:latin typeface="Arial" pitchFamily="34" charset="0"/>
                <a:cs typeface="Arial" pitchFamily="34" charset="0"/>
              </a:rPr>
              <a:t>of the wind</a:t>
            </a:r>
          </a:p>
        </p:txBody>
      </p:sp>
      <p:sp>
        <p:nvSpPr>
          <p:cNvPr id="24580" name="TextBox 4"/>
          <p:cNvSpPr txBox="1">
            <a:spLocks noChangeArrowheads="1"/>
          </p:cNvSpPr>
          <p:nvPr/>
        </p:nvSpPr>
        <p:spPr bwMode="auto">
          <a:xfrm>
            <a:off x="-33267" y="1676400"/>
            <a:ext cx="12192000" cy="5047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eaLnBrk="1" hangingPunct="1">
              <a:lnSpc>
                <a:spcPct val="150000"/>
              </a:lnSpc>
              <a:spcBef>
                <a:spcPts val="1200"/>
              </a:spcBef>
              <a:buFont typeface="Wingdings" pitchFamily="2" charset="2"/>
              <a:buChar char="v"/>
              <a:defRPr/>
            </a:pPr>
            <a:endParaRPr lang="en-US" altLang="en-US" sz="2400" i="1" dirty="0" smtClean="0">
              <a:solidFill>
                <a:srgbClr val="FF0000"/>
              </a:solidFill>
              <a:latin typeface="Times New Roman" pitchFamily="18" charset="0"/>
              <a:cs typeface="Times New Roman" pitchFamily="18" charset="0"/>
            </a:endParaRPr>
          </a:p>
          <a:p>
            <a:pPr marL="0" indent="0" algn="just" eaLnBrk="1" hangingPunct="1">
              <a:lnSpc>
                <a:spcPct val="150000"/>
              </a:lnSpc>
              <a:spcBef>
                <a:spcPts val="1200"/>
              </a:spcBef>
              <a:defRPr/>
            </a:pPr>
            <a:r>
              <a:rPr lang="en-US" altLang="en-US" sz="2400" i="1" dirty="0" smtClean="0">
                <a:latin typeface="Times New Roman" pitchFamily="18" charset="0"/>
                <a:cs typeface="Times New Roman" pitchFamily="18" charset="0"/>
              </a:rPr>
              <a:t>                                                                                                   </a:t>
            </a:r>
            <a:r>
              <a:rPr lang="en-US" altLang="en-US" sz="2000" dirty="0" smtClean="0">
                <a:latin typeface="Arial" pitchFamily="34" charset="0"/>
                <a:cs typeface="Arial" pitchFamily="34" charset="0"/>
              </a:rPr>
              <a:t>eq.(17)</a:t>
            </a:r>
          </a:p>
          <a:p>
            <a:pPr marL="182880" indent="0" algn="just" eaLnBrk="1" hangingPunct="1">
              <a:lnSpc>
                <a:spcPct val="200000"/>
              </a:lnSpc>
              <a:spcBef>
                <a:spcPts val="0"/>
              </a:spcBef>
              <a:buFont typeface="Wingdings" pitchFamily="2" charset="2"/>
              <a:buChar char="§"/>
              <a:defRPr/>
            </a:pPr>
            <a:r>
              <a:rPr lang="en-US" altLang="en-US" sz="2000" i="1" dirty="0" smtClean="0">
                <a:solidFill>
                  <a:srgbClr val="FF0000"/>
                </a:solidFill>
                <a:latin typeface="Arial" pitchFamily="34" charset="0"/>
                <a:cs typeface="Arial" pitchFamily="34" charset="0"/>
              </a:rPr>
              <a:t>Wind turbine </a:t>
            </a:r>
            <a:r>
              <a:rPr lang="en-US" altLang="en-US" sz="2000" dirty="0" smtClean="0">
                <a:latin typeface="Arial" pitchFamily="34" charset="0"/>
                <a:cs typeface="Arial" pitchFamily="34" charset="0"/>
              </a:rPr>
              <a:t>is capable of converting less than </a:t>
            </a:r>
            <a:r>
              <a:rPr lang="en-US" altLang="en-US" sz="2000" b="1" i="1" dirty="0" smtClean="0">
                <a:solidFill>
                  <a:srgbClr val="FF0000"/>
                </a:solidFill>
                <a:latin typeface="Arial" pitchFamily="34" charset="0"/>
                <a:cs typeface="Arial" pitchFamily="34" charset="0"/>
              </a:rPr>
              <a:t>60 percent </a:t>
            </a:r>
            <a:r>
              <a:rPr lang="en-US" altLang="en-US" sz="2000" dirty="0" smtClean="0">
                <a:latin typeface="Arial" pitchFamily="34" charset="0"/>
                <a:cs typeface="Arial" pitchFamily="34" charset="0"/>
              </a:rPr>
              <a:t>of the total power of a wind to useful power. </a:t>
            </a:r>
          </a:p>
          <a:p>
            <a:pPr marL="182880" indent="0" algn="just" eaLnBrk="1" hangingPunct="1">
              <a:lnSpc>
                <a:spcPct val="200000"/>
              </a:lnSpc>
              <a:spcBef>
                <a:spcPts val="0"/>
              </a:spcBef>
              <a:buFont typeface="Wingdings" pitchFamily="2" charset="2"/>
              <a:buChar char="§"/>
              <a:defRPr/>
            </a:pPr>
            <a:r>
              <a:rPr lang="en-US" altLang="en-US" sz="2000" dirty="0" smtClean="0">
                <a:latin typeface="Arial" pitchFamily="34" charset="0"/>
                <a:cs typeface="Arial" pitchFamily="34" charset="0"/>
              </a:rPr>
              <a:t>Because a wind </a:t>
            </a:r>
            <a:r>
              <a:rPr lang="en-US" altLang="en-US" sz="2000" i="1" dirty="0" smtClean="0">
                <a:solidFill>
                  <a:srgbClr val="FF0000"/>
                </a:solidFill>
                <a:latin typeface="Arial" pitchFamily="34" charset="0"/>
                <a:cs typeface="Arial" pitchFamily="34" charset="0"/>
              </a:rPr>
              <a:t>turbine wheel </a:t>
            </a:r>
            <a:r>
              <a:rPr lang="en-US" altLang="en-US" sz="2000" dirty="0" smtClean="0">
                <a:latin typeface="Arial" pitchFamily="34" charset="0"/>
                <a:cs typeface="Arial" pitchFamily="34" charset="0"/>
              </a:rPr>
              <a:t>cannot be </a:t>
            </a:r>
            <a:r>
              <a:rPr lang="en-US" altLang="en-US" sz="2000" i="1" dirty="0" smtClean="0">
                <a:solidFill>
                  <a:srgbClr val="FF0000"/>
                </a:solidFill>
                <a:latin typeface="Arial" pitchFamily="34" charset="0"/>
                <a:cs typeface="Arial" pitchFamily="34" charset="0"/>
              </a:rPr>
              <a:t>completely closed </a:t>
            </a:r>
            <a:r>
              <a:rPr lang="en-US" altLang="en-US" sz="2000" dirty="0" smtClean="0">
                <a:latin typeface="Arial" pitchFamily="34" charset="0"/>
                <a:cs typeface="Arial" pitchFamily="34" charset="0"/>
              </a:rPr>
              <a:t>and other effects, Practical turbines achieve some </a:t>
            </a:r>
            <a:r>
              <a:rPr lang="en-US" altLang="en-US" sz="2000" b="1" i="1" dirty="0" smtClean="0">
                <a:solidFill>
                  <a:srgbClr val="FF0000"/>
                </a:solidFill>
                <a:latin typeface="Arial" pitchFamily="34" charset="0"/>
                <a:cs typeface="Arial" pitchFamily="34" charset="0"/>
              </a:rPr>
              <a:t>30 to 70 percent</a:t>
            </a:r>
            <a:r>
              <a:rPr lang="en-US" altLang="en-US" sz="2000" b="1" i="1" dirty="0" smtClean="0">
                <a:latin typeface="Arial" pitchFamily="34" charset="0"/>
                <a:cs typeface="Arial" pitchFamily="34" charset="0"/>
              </a:rPr>
              <a:t> </a:t>
            </a:r>
            <a:r>
              <a:rPr lang="en-US" altLang="en-US" sz="2000" dirty="0" smtClean="0">
                <a:latin typeface="Arial" pitchFamily="34" charset="0"/>
                <a:cs typeface="Arial" pitchFamily="34" charset="0"/>
              </a:rPr>
              <a:t>of the </a:t>
            </a:r>
            <a:r>
              <a:rPr lang="en-US" altLang="en-US" sz="2000" i="1" dirty="0" smtClean="0">
                <a:solidFill>
                  <a:srgbClr val="FF0000"/>
                </a:solidFill>
                <a:latin typeface="Arial" pitchFamily="34" charset="0"/>
                <a:cs typeface="Arial" pitchFamily="34" charset="0"/>
              </a:rPr>
              <a:t>ideal efficiency</a:t>
            </a:r>
            <a:r>
              <a:rPr lang="en-US" altLang="en-US" sz="2000" dirty="0" smtClean="0">
                <a:latin typeface="Arial" pitchFamily="34" charset="0"/>
                <a:cs typeface="Arial" pitchFamily="34" charset="0"/>
              </a:rPr>
              <a:t>. </a:t>
            </a:r>
          </a:p>
          <a:p>
            <a:pPr marL="182880" indent="0" algn="just" eaLnBrk="1" hangingPunct="1">
              <a:lnSpc>
                <a:spcPct val="200000"/>
              </a:lnSpc>
              <a:spcBef>
                <a:spcPts val="0"/>
              </a:spcBef>
              <a:defRPr/>
            </a:pPr>
            <a:endParaRPr lang="en-US" altLang="en-US" sz="2000" dirty="0">
              <a:latin typeface="Arial" pitchFamily="34" charset="0"/>
              <a:cs typeface="Arial" pitchFamily="34" charset="0"/>
            </a:endParaRPr>
          </a:p>
          <a:p>
            <a:pPr marL="182880" indent="0" algn="just" eaLnBrk="1" hangingPunct="1">
              <a:lnSpc>
                <a:spcPct val="200000"/>
              </a:lnSpc>
              <a:spcBef>
                <a:spcPts val="0"/>
              </a:spcBef>
              <a:buFont typeface="Wingdings" pitchFamily="2" charset="2"/>
              <a:buChar char="§"/>
              <a:defRPr/>
            </a:pPr>
            <a:endParaRPr lang="en-US" altLang="en-US" sz="2000" dirty="0" smtClean="0">
              <a:latin typeface="Arial" pitchFamily="34" charset="0"/>
              <a:cs typeface="Arial" pitchFamily="34" charset="0"/>
            </a:endParaRPr>
          </a:p>
          <a:p>
            <a:pPr marL="182880" indent="0" algn="just" eaLnBrk="1" hangingPunct="1">
              <a:lnSpc>
                <a:spcPct val="200000"/>
              </a:lnSpc>
              <a:spcBef>
                <a:spcPts val="0"/>
              </a:spcBef>
              <a:defRPr/>
            </a:pPr>
            <a:endParaRPr lang="en-US" altLang="en-US" sz="2000" dirty="0" smtClean="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pPr>
              <a:defRPr/>
            </a:pPr>
            <a:r>
              <a:rPr lang="en-US" smtClean="0"/>
              <a:t>Presenter: Dr.Teshome Goa</a:t>
            </a:r>
            <a:endParaRPr lang="en-US"/>
          </a:p>
        </p:txBody>
      </p:sp>
      <p:graphicFrame>
        <p:nvGraphicFramePr>
          <p:cNvPr id="17414" name="Object 2"/>
          <p:cNvGraphicFramePr>
            <a:graphicFrameLocks noChangeAspect="1"/>
          </p:cNvGraphicFramePr>
          <p:nvPr>
            <p:extLst>
              <p:ext uri="{D42A27DB-BD31-4B8C-83A1-F6EECF244321}">
                <p14:modId xmlns:p14="http://schemas.microsoft.com/office/powerpoint/2010/main" val="2679692971"/>
              </p:ext>
            </p:extLst>
          </p:nvPr>
        </p:nvGraphicFramePr>
        <p:xfrm>
          <a:off x="508000" y="1801325"/>
          <a:ext cx="4689231" cy="1219200"/>
        </p:xfrm>
        <a:graphic>
          <a:graphicData uri="http://schemas.openxmlformats.org/presentationml/2006/ole">
            <mc:AlternateContent xmlns:mc="http://schemas.openxmlformats.org/markup-compatibility/2006">
              <mc:Choice xmlns:v="urn:schemas-microsoft-com:vml" Requires="v">
                <p:oleObj spid="_x0000_s8205" name="Equation" r:id="rId3" imgW="2857500" imgH="990600" progId="Equation.3">
                  <p:embed/>
                </p:oleObj>
              </mc:Choice>
              <mc:Fallback>
                <p:oleObj name="Equation" r:id="rId3" imgW="2857500" imgH="990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8000" y="1801325"/>
                        <a:ext cx="4689231" cy="1219200"/>
                      </a:xfrm>
                      <a:prstGeom prst="rect">
                        <a:avLst/>
                      </a:prstGeom>
                      <a:noFill/>
                      <a:ln>
                        <a:noFill/>
                      </a:ln>
                    </p:spPr>
                  </p:pic>
                </p:oleObj>
              </mc:Fallback>
            </mc:AlternateContent>
          </a:graphicData>
        </a:graphic>
      </p:graphicFrame>
      <p:sp>
        <p:nvSpPr>
          <p:cNvPr id="3" name="Slide Number Placeholder 2"/>
          <p:cNvSpPr>
            <a:spLocks noGrp="1"/>
          </p:cNvSpPr>
          <p:nvPr>
            <p:ph type="sldNum" sz="quarter" idx="12"/>
          </p:nvPr>
        </p:nvSpPr>
        <p:spPr/>
        <p:txBody>
          <a:bodyPr/>
          <a:lstStyle/>
          <a:p>
            <a:pPr>
              <a:defRPr/>
            </a:pPr>
            <a:fld id="{8A0FB744-B334-45BB-A6F2-2F31A89FF317}" type="slidenum">
              <a:rPr lang="en-US" altLang="en-US" smtClean="0"/>
              <a:pPr>
                <a:defRPr/>
              </a:pPr>
              <a:t>12</a:t>
            </a:fld>
            <a:endParaRPr lang="en-US" altLang="en-US"/>
          </a:p>
        </p:txBody>
      </p:sp>
      <p:sp>
        <p:nvSpPr>
          <p:cNvPr id="8" name="Title 3"/>
          <p:cNvSpPr>
            <a:spLocks noGrp="1"/>
          </p:cNvSpPr>
          <p:nvPr>
            <p:ph type="title"/>
          </p:nvPr>
        </p:nvSpPr>
        <p:spPr>
          <a:xfrm>
            <a:off x="152400" y="-76200"/>
            <a:ext cx="11887200" cy="609600"/>
          </a:xfrm>
        </p:spPr>
        <p:txBody>
          <a:bodyPr>
            <a:noAutofit/>
          </a:bodyPr>
          <a:lstStyle/>
          <a:p>
            <a:pPr>
              <a:lnSpc>
                <a:spcPct val="100000"/>
              </a:lnSpc>
              <a:defRPr/>
            </a:pPr>
            <a:r>
              <a:rPr lang="en-US" sz="3000" b="1" dirty="0" smtClean="0">
                <a:latin typeface="Arial" pitchFamily="34" charset="0"/>
                <a:cs typeface="Arial" pitchFamily="34" charset="0"/>
              </a:rPr>
              <a:t>EWP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216569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graphicFrame>
        <p:nvGraphicFramePr>
          <p:cNvPr id="5" name="Table 5">
            <a:extLst>
              <a:ext uri="{FF2B5EF4-FFF2-40B4-BE49-F238E27FC236}"/>
            </a:extLst>
          </p:cNvPr>
          <p:cNvGraphicFramePr>
            <a:graphicFrameLocks noGrp="1"/>
          </p:cNvGraphicFramePr>
          <p:nvPr>
            <p:extLst>
              <p:ext uri="{D42A27DB-BD31-4B8C-83A1-F6EECF244321}">
                <p14:modId xmlns:p14="http://schemas.microsoft.com/office/powerpoint/2010/main" val="3046945364"/>
              </p:ext>
            </p:extLst>
          </p:nvPr>
        </p:nvGraphicFramePr>
        <p:xfrm>
          <a:off x="154518" y="1371600"/>
          <a:ext cx="9275231" cy="4999037"/>
        </p:xfrm>
        <a:graphic>
          <a:graphicData uri="http://schemas.openxmlformats.org/drawingml/2006/table">
            <a:tbl>
              <a:tblPr firstRow="1" bandRow="1">
                <a:tableStyleId>{5C22544A-7EE6-4342-B048-85BDC9FD1C3A}</a:tableStyleId>
              </a:tblPr>
              <a:tblGrid>
                <a:gridCol w="1167051">
                  <a:extLst>
                    <a:ext uri="{9D8B030D-6E8A-4147-A177-3AD203B41FA5}"/>
                  </a:extLst>
                </a:gridCol>
                <a:gridCol w="1930400">
                  <a:extLst>
                    <a:ext uri="{9D8B030D-6E8A-4147-A177-3AD203B41FA5}"/>
                  </a:extLst>
                </a:gridCol>
                <a:gridCol w="2032000">
                  <a:extLst>
                    <a:ext uri="{9D8B030D-6E8A-4147-A177-3AD203B41FA5}"/>
                  </a:extLst>
                </a:gridCol>
                <a:gridCol w="2032000">
                  <a:extLst>
                    <a:ext uri="{9D8B030D-6E8A-4147-A177-3AD203B41FA5}"/>
                  </a:extLst>
                </a:gridCol>
                <a:gridCol w="2113780">
                  <a:extLst>
                    <a:ext uri="{9D8B030D-6E8A-4147-A177-3AD203B41FA5}"/>
                  </a:extLst>
                </a:gridCol>
              </a:tblGrid>
              <a:tr h="2225182">
                <a:tc>
                  <a:txBody>
                    <a:bodyPr/>
                    <a:lstStyle/>
                    <a:p>
                      <a:pPr algn="just"/>
                      <a:r>
                        <a:rPr lang="en-US" sz="2000" b="0" i="0" dirty="0">
                          <a:solidFill>
                            <a:srgbClr val="000000"/>
                          </a:solidFill>
                          <a:effectLst/>
                          <a:latin typeface="Arial" pitchFamily="34" charset="0"/>
                          <a:cs typeface="Arial" pitchFamily="34" charset="0"/>
                        </a:rPr>
                        <a:t>Wind Speed</a:t>
                      </a:r>
                      <a:br>
                        <a:rPr lang="en-US" sz="2000" b="0" i="0" dirty="0">
                          <a:solidFill>
                            <a:srgbClr val="000000"/>
                          </a:solidFill>
                          <a:effectLst/>
                          <a:latin typeface="Arial" pitchFamily="34" charset="0"/>
                          <a:cs typeface="Arial" pitchFamily="34" charset="0"/>
                        </a:rPr>
                      </a:br>
                      <a:r>
                        <a:rPr lang="en-US" sz="2000" b="0" i="0" dirty="0">
                          <a:solidFill>
                            <a:srgbClr val="000000"/>
                          </a:solidFill>
                          <a:effectLst/>
                          <a:latin typeface="Arial" pitchFamily="34" charset="0"/>
                          <a:cs typeface="Arial" pitchFamily="34" charset="0"/>
                        </a:rPr>
                        <a:t>kmph</a:t>
                      </a:r>
                      <a:endParaRPr lang="en-US" sz="1800" dirty="0">
                        <a:effectLst/>
                        <a:latin typeface="Arial" pitchFamily="34" charset="0"/>
                        <a:cs typeface="Arial" pitchFamily="34" charset="0"/>
                      </a:endParaRPr>
                    </a:p>
                  </a:txBody>
                  <a:tcPr marL="121916" marR="121916" marT="45723" marB="45723" anchor="ctr"/>
                </a:tc>
                <a:tc>
                  <a:txBody>
                    <a:bodyPr/>
                    <a:lstStyle/>
                    <a:p>
                      <a:pPr algn="just"/>
                      <a:r>
                        <a:rPr lang="en-US" sz="2000" b="0" i="0" dirty="0">
                          <a:solidFill>
                            <a:srgbClr val="000000"/>
                          </a:solidFill>
                          <a:effectLst/>
                          <a:latin typeface="Arial" pitchFamily="34" charset="0"/>
                          <a:cs typeface="Arial" pitchFamily="34" charset="0"/>
                        </a:rPr>
                        <a:t>Wind speed</a:t>
                      </a:r>
                      <a:br>
                        <a:rPr lang="en-US" sz="2000" b="0" i="0" dirty="0">
                          <a:solidFill>
                            <a:srgbClr val="000000"/>
                          </a:solidFill>
                          <a:effectLst/>
                          <a:latin typeface="Arial" pitchFamily="34" charset="0"/>
                          <a:cs typeface="Arial" pitchFamily="34" charset="0"/>
                        </a:rPr>
                      </a:br>
                      <a:r>
                        <a:rPr lang="en-US" sz="2000" b="0" i="0" dirty="0">
                          <a:solidFill>
                            <a:srgbClr val="000000"/>
                          </a:solidFill>
                          <a:effectLst/>
                          <a:latin typeface="Arial" pitchFamily="34" charset="0"/>
                          <a:cs typeface="Arial" pitchFamily="34" charset="0"/>
                        </a:rPr>
                        <a:t>m/s</a:t>
                      </a:r>
                      <a:endParaRPr lang="en-US" sz="1800" dirty="0">
                        <a:effectLst/>
                        <a:latin typeface="Arial" pitchFamily="34" charset="0"/>
                        <a:cs typeface="Arial" pitchFamily="34" charset="0"/>
                      </a:endParaRPr>
                    </a:p>
                  </a:txBody>
                  <a:tcPr marL="121916" marR="121916" marT="45723" marB="45723" anchor="ctr"/>
                </a:tc>
                <a:tc>
                  <a:txBody>
                    <a:bodyPr/>
                    <a:lstStyle/>
                    <a:p>
                      <a:pPr algn="just"/>
                      <a:r>
                        <a:rPr lang="en-US" sz="2000" b="0" i="0" dirty="0" smtClean="0">
                          <a:solidFill>
                            <a:srgbClr val="000000"/>
                          </a:solidFill>
                          <a:effectLst/>
                          <a:latin typeface="Arial" pitchFamily="34" charset="0"/>
                          <a:cs typeface="Arial" pitchFamily="34" charset="0"/>
                        </a:rPr>
                        <a:t>Eq.(4): Power </a:t>
                      </a:r>
                      <a:r>
                        <a:rPr lang="en-US" sz="2000" b="0" i="0" dirty="0">
                          <a:solidFill>
                            <a:srgbClr val="000000"/>
                          </a:solidFill>
                          <a:effectLst/>
                          <a:latin typeface="Arial" pitchFamily="34" charset="0"/>
                          <a:cs typeface="Arial" pitchFamily="34" charset="0"/>
                        </a:rPr>
                        <a:t>Density</a:t>
                      </a:r>
                      <a:br>
                        <a:rPr lang="en-US" sz="2000" b="0" i="0" dirty="0">
                          <a:solidFill>
                            <a:srgbClr val="000000"/>
                          </a:solidFill>
                          <a:effectLst/>
                          <a:latin typeface="Arial" pitchFamily="34" charset="0"/>
                          <a:cs typeface="Arial" pitchFamily="34" charset="0"/>
                        </a:rPr>
                      </a:br>
                      <a:r>
                        <a:rPr lang="en-US" sz="2000" b="0" i="0" dirty="0" smtClean="0">
                          <a:solidFill>
                            <a:srgbClr val="000000"/>
                          </a:solidFill>
                          <a:effectLst/>
                          <a:latin typeface="Arial" pitchFamily="34" charset="0"/>
                          <a:cs typeface="Arial" pitchFamily="34" charset="0"/>
                        </a:rPr>
                        <a:t>W/m</a:t>
                      </a:r>
                      <a:r>
                        <a:rPr lang="en-US" sz="1300" b="0" i="0" baseline="30000" dirty="0" smtClean="0">
                          <a:solidFill>
                            <a:srgbClr val="000000"/>
                          </a:solidFill>
                          <a:effectLst/>
                          <a:latin typeface="Arial" pitchFamily="34" charset="0"/>
                          <a:cs typeface="Arial" pitchFamily="34" charset="0"/>
                        </a:rPr>
                        <a:t>2</a:t>
                      </a:r>
                      <a:endParaRPr lang="en-US" sz="1800" baseline="30000" dirty="0">
                        <a:effectLst/>
                        <a:latin typeface="Arial" pitchFamily="34" charset="0"/>
                        <a:cs typeface="Arial" pitchFamily="34" charset="0"/>
                      </a:endParaRPr>
                    </a:p>
                  </a:txBody>
                  <a:tcPr marL="121916" marR="121916" marT="45723" marB="45723"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2000" b="0" i="0" dirty="0" smtClean="0">
                          <a:solidFill>
                            <a:schemeClr val="tx1"/>
                          </a:solidFill>
                          <a:effectLst/>
                          <a:latin typeface="Arial" pitchFamily="34" charset="0"/>
                          <a:cs typeface="Arial" pitchFamily="34" charset="0"/>
                        </a:rPr>
                        <a:t>Eq.(16) Power</a:t>
                      </a:r>
                      <a:r>
                        <a:rPr lang="en-US" sz="2000" b="0" i="0" baseline="0" dirty="0" smtClean="0">
                          <a:solidFill>
                            <a:schemeClr val="tx1"/>
                          </a:solidFill>
                          <a:effectLst/>
                          <a:latin typeface="Arial" pitchFamily="34" charset="0"/>
                          <a:cs typeface="Arial" pitchFamily="34" charset="0"/>
                        </a:rPr>
                        <a:t> density(</a:t>
                      </a:r>
                      <a:r>
                        <a:rPr lang="en-US" sz="2000" b="0" i="0" dirty="0" smtClean="0">
                          <a:solidFill>
                            <a:schemeClr val="tx1"/>
                          </a:solidFill>
                          <a:effectLst/>
                          <a:latin typeface="Arial" pitchFamily="34" charset="0"/>
                          <a:cs typeface="Arial" pitchFamily="34" charset="0"/>
                        </a:rPr>
                        <a:t>W/m</a:t>
                      </a:r>
                      <a:r>
                        <a:rPr lang="en-US" sz="1300" b="0" i="0" baseline="30000" dirty="0" smtClean="0">
                          <a:solidFill>
                            <a:schemeClr val="tx1"/>
                          </a:solidFill>
                          <a:effectLst/>
                          <a:latin typeface="Arial" pitchFamily="34" charset="0"/>
                          <a:cs typeface="Arial" pitchFamily="34" charset="0"/>
                        </a:rPr>
                        <a:t>2</a:t>
                      </a:r>
                      <a:r>
                        <a:rPr lang="en-US" sz="1800" b="1" i="0" baseline="30000" dirty="0" smtClean="0">
                          <a:solidFill>
                            <a:schemeClr val="tx1"/>
                          </a:solidFill>
                          <a:effectLst/>
                          <a:latin typeface="Arial" pitchFamily="34" charset="0"/>
                          <a:cs typeface="Arial" pitchFamily="34" charset="0"/>
                        </a:rPr>
                        <a:t> )</a:t>
                      </a:r>
                      <a:r>
                        <a:rPr lang="en-US" sz="2000" b="1" i="0" baseline="0" dirty="0" smtClean="0">
                          <a:solidFill>
                            <a:schemeClr val="tx1"/>
                          </a:solidFill>
                          <a:effectLst/>
                          <a:latin typeface="Arial" pitchFamily="34" charset="0"/>
                          <a:cs typeface="Arial" pitchFamily="34" charset="0"/>
                        </a:rPr>
                        <a:t>considering </a:t>
                      </a:r>
                      <a:r>
                        <a:rPr lang="en-US" sz="2000" b="0" i="0" dirty="0" smtClean="0">
                          <a:solidFill>
                            <a:schemeClr val="tx1"/>
                          </a:solidFill>
                          <a:effectLst/>
                          <a:latin typeface="Arial" pitchFamily="34" charset="0"/>
                          <a:cs typeface="Arial" pitchFamily="34" charset="0"/>
                        </a:rPr>
                        <a:t>turbine</a:t>
                      </a:r>
                      <a:r>
                        <a:rPr lang="en-US" sz="2000" b="0" i="0" baseline="0" dirty="0" smtClean="0">
                          <a:solidFill>
                            <a:schemeClr val="tx1"/>
                          </a:solidFill>
                          <a:effectLst/>
                          <a:latin typeface="Arial" pitchFamily="34" charset="0"/>
                          <a:cs typeface="Arial" pitchFamily="34" charset="0"/>
                        </a:rPr>
                        <a:t> </a:t>
                      </a:r>
                      <a:r>
                        <a:rPr lang="en-US" sz="2000" b="0" i="0" dirty="0" smtClean="0">
                          <a:solidFill>
                            <a:schemeClr val="tx1"/>
                          </a:solidFill>
                          <a:effectLst/>
                          <a:latin typeface="Arial" pitchFamily="34" charset="0"/>
                          <a:cs typeface="Arial" pitchFamily="34" charset="0"/>
                        </a:rPr>
                        <a:t> </a:t>
                      </a:r>
                      <a:r>
                        <a:rPr lang="en-US" sz="2000" b="0" i="0" dirty="0">
                          <a:solidFill>
                            <a:schemeClr val="tx1"/>
                          </a:solidFill>
                          <a:effectLst/>
                          <a:latin typeface="Arial" pitchFamily="34" charset="0"/>
                          <a:cs typeface="Arial" pitchFamily="34" charset="0"/>
                        </a:rPr>
                        <a:t>efficiency</a:t>
                      </a:r>
                      <a:endParaRPr lang="en-US" sz="1800" dirty="0">
                        <a:solidFill>
                          <a:schemeClr val="tx1"/>
                        </a:solidFill>
                        <a:effectLst/>
                        <a:latin typeface="Arial" pitchFamily="34" charset="0"/>
                        <a:cs typeface="Arial" pitchFamily="34" charset="0"/>
                      </a:endParaRPr>
                    </a:p>
                  </a:txBody>
                  <a:tcPr marL="121916" marR="121916" marT="45723" marB="45723" anchor="ctr"/>
                </a:tc>
                <a:tc>
                  <a:txBody>
                    <a:bodyPr/>
                    <a:lstStyle/>
                    <a:p>
                      <a:pPr algn="just"/>
                      <a:r>
                        <a:rPr lang="en-US" sz="1800" b="0" i="0" dirty="0" smtClean="0">
                          <a:solidFill>
                            <a:schemeClr val="tx1"/>
                          </a:solidFill>
                          <a:effectLst/>
                          <a:latin typeface="Arial" pitchFamily="34" charset="0"/>
                          <a:cs typeface="Arial" pitchFamily="34" charset="0"/>
                        </a:rPr>
                        <a:t>Power</a:t>
                      </a:r>
                      <a:r>
                        <a:rPr lang="en-US" sz="1800" b="0" i="0" baseline="0" dirty="0" smtClean="0">
                          <a:solidFill>
                            <a:schemeClr val="tx1"/>
                          </a:solidFill>
                          <a:effectLst/>
                          <a:latin typeface="Arial" pitchFamily="34" charset="0"/>
                          <a:cs typeface="Arial" pitchFamily="34" charset="0"/>
                        </a:rPr>
                        <a:t> density(</a:t>
                      </a:r>
                      <a:r>
                        <a:rPr lang="en-US" sz="1800" b="0" i="0" dirty="0" smtClean="0">
                          <a:solidFill>
                            <a:schemeClr val="tx1"/>
                          </a:solidFill>
                          <a:effectLst/>
                          <a:latin typeface="Arial" pitchFamily="34" charset="0"/>
                          <a:cs typeface="Arial" pitchFamily="34" charset="0"/>
                        </a:rPr>
                        <a:t>W/m</a:t>
                      </a:r>
                      <a:r>
                        <a:rPr lang="en-US" sz="1200" b="0" i="0" baseline="30000" dirty="0" smtClean="0">
                          <a:solidFill>
                            <a:schemeClr val="tx1"/>
                          </a:solidFill>
                          <a:effectLst/>
                          <a:latin typeface="Arial" pitchFamily="34" charset="0"/>
                          <a:cs typeface="Arial" pitchFamily="34" charset="0"/>
                        </a:rPr>
                        <a:t>2</a:t>
                      </a:r>
                      <a:r>
                        <a:rPr lang="en-US" sz="1600" b="1" i="0" baseline="30000" dirty="0" smtClean="0">
                          <a:solidFill>
                            <a:schemeClr val="tx1"/>
                          </a:solidFill>
                          <a:effectLst/>
                          <a:latin typeface="Arial" pitchFamily="34" charset="0"/>
                          <a:cs typeface="Arial" pitchFamily="34" charset="0"/>
                        </a:rPr>
                        <a:t> </a:t>
                      </a:r>
                      <a:r>
                        <a:rPr lang="en-US" sz="1600" b="1" i="0" baseline="0" dirty="0" smtClean="0">
                          <a:solidFill>
                            <a:schemeClr val="tx1"/>
                          </a:solidFill>
                          <a:effectLst/>
                          <a:latin typeface="Arial" pitchFamily="34" charset="0"/>
                          <a:cs typeface="Arial" pitchFamily="34" charset="0"/>
                        </a:rPr>
                        <a:t>considering</a:t>
                      </a:r>
                      <a:r>
                        <a:rPr lang="en-US" sz="1600" b="1" i="0" baseline="30000" dirty="0" smtClean="0">
                          <a:solidFill>
                            <a:schemeClr val="tx1"/>
                          </a:solidFill>
                          <a:effectLst/>
                          <a:latin typeface="Arial" pitchFamily="34" charset="0"/>
                          <a:cs typeface="Arial" pitchFamily="34" charset="0"/>
                        </a:rPr>
                        <a:t> </a:t>
                      </a:r>
                      <a:r>
                        <a:rPr lang="en-US" sz="1800" dirty="0" smtClean="0">
                          <a:solidFill>
                            <a:schemeClr val="tx1"/>
                          </a:solidFill>
                          <a:latin typeface="Arial" pitchFamily="34" charset="0"/>
                          <a:cs typeface="Arial" pitchFamily="34" charset="0"/>
                        </a:rPr>
                        <a:t>Generator efficiency(95%) </a:t>
                      </a:r>
                      <a:endParaRPr lang="en-US" sz="1800" dirty="0">
                        <a:solidFill>
                          <a:schemeClr val="tx1"/>
                        </a:solidFill>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1 </a:t>
                      </a:r>
                      <a:endParaRPr lang="en-US" sz="1800" dirty="0">
                        <a:effectLst/>
                        <a:latin typeface="Arial" pitchFamily="34" charset="0"/>
                        <a:cs typeface="Arial" pitchFamily="34" charset="0"/>
                      </a:endParaRPr>
                    </a:p>
                  </a:txBody>
                  <a:tcPr marL="121916" marR="121916" marT="45723" marB="45723" anchor="ctr"/>
                </a:tc>
                <a:tc>
                  <a:txBody>
                    <a:bodyPr/>
                    <a:lstStyle/>
                    <a:p>
                      <a:r>
                        <a:rPr lang="en-US" sz="2000" b="0" i="0" dirty="0">
                          <a:solidFill>
                            <a:srgbClr val="000000"/>
                          </a:solidFill>
                          <a:effectLst/>
                          <a:latin typeface="Arial" pitchFamily="34" charset="0"/>
                          <a:cs typeface="Arial" pitchFamily="34" charset="0"/>
                        </a:rPr>
                        <a:t>0.278 </a:t>
                      </a:r>
                      <a:endParaRPr lang="en-US" sz="1800" dirty="0">
                        <a:effectLst/>
                        <a:latin typeface="Arial" pitchFamily="34" charset="0"/>
                        <a:cs typeface="Arial" pitchFamily="34" charset="0"/>
                      </a:endParaRPr>
                    </a:p>
                  </a:txBody>
                  <a:tcPr marL="121916" marR="121916" marT="45723" marB="45723" anchor="ctr"/>
                </a:tc>
                <a:tc>
                  <a:txBody>
                    <a:bodyPr/>
                    <a:lstStyle/>
                    <a:p>
                      <a:r>
                        <a:rPr lang="en-US" sz="2000" b="0" i="0" dirty="0">
                          <a:solidFill>
                            <a:srgbClr val="000000"/>
                          </a:solidFill>
                          <a:effectLst/>
                          <a:latin typeface="Arial" pitchFamily="34" charset="0"/>
                          <a:cs typeface="Arial" pitchFamily="34" charset="0"/>
                        </a:rPr>
                        <a:t>0.013</a:t>
                      </a:r>
                      <a:endParaRPr lang="en-US" sz="1800" dirty="0">
                        <a:effectLst/>
                        <a:latin typeface="Arial" pitchFamily="34" charset="0"/>
                        <a:cs typeface="Arial" pitchFamily="34" charset="0"/>
                      </a:endParaRPr>
                    </a:p>
                  </a:txBody>
                  <a:tcPr marL="121916" marR="121916" marT="45723" marB="45723" anchor="ctr"/>
                </a:tc>
                <a:tc>
                  <a:txBody>
                    <a:bodyPr/>
                    <a:lstStyle/>
                    <a:p>
                      <a:r>
                        <a:rPr lang="en-US" sz="2000" b="0" i="0" dirty="0" smtClean="0">
                          <a:solidFill>
                            <a:srgbClr val="000000"/>
                          </a:solidFill>
                          <a:effectLst/>
                          <a:latin typeface="Arial" pitchFamily="34" charset="0"/>
                          <a:cs typeface="Arial" pitchFamily="34" charset="0"/>
                        </a:rPr>
                        <a:t>0.0077</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latin typeface="Arial" pitchFamily="34" charset="0"/>
                          <a:cs typeface="Arial" pitchFamily="34" charset="0"/>
                        </a:rPr>
                        <a:t>0.0073</a:t>
                      </a:r>
                      <a:endParaRPr lang="en-US" sz="1800" dirty="0">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10 </a:t>
                      </a:r>
                      <a:endParaRPr lang="en-US" sz="1800" dirty="0">
                        <a:effectLst/>
                        <a:latin typeface="Arial" pitchFamily="34" charset="0"/>
                        <a:cs typeface="Arial" pitchFamily="34" charset="0"/>
                      </a:endParaRPr>
                    </a:p>
                  </a:txBody>
                  <a:tcPr marL="121916" marR="121916" marT="45723" marB="45723" anchor="ctr"/>
                </a:tc>
                <a:tc>
                  <a:txBody>
                    <a:bodyPr/>
                    <a:lstStyle/>
                    <a:p>
                      <a:r>
                        <a:rPr lang="en-US" sz="2000" b="0" i="0" dirty="0">
                          <a:solidFill>
                            <a:srgbClr val="000000"/>
                          </a:solidFill>
                          <a:effectLst/>
                          <a:latin typeface="Arial" pitchFamily="34" charset="0"/>
                          <a:cs typeface="Arial" pitchFamily="34" charset="0"/>
                        </a:rPr>
                        <a:t>2.778 </a:t>
                      </a:r>
                      <a:endParaRPr lang="en-US" sz="1800" dirty="0">
                        <a:effectLst/>
                        <a:latin typeface="Arial" pitchFamily="34" charset="0"/>
                        <a:cs typeface="Arial" pitchFamily="34" charset="0"/>
                      </a:endParaRPr>
                    </a:p>
                  </a:txBody>
                  <a:tcPr marL="121916" marR="121916" marT="45723" marB="45723" anchor="ctr"/>
                </a:tc>
                <a:tc>
                  <a:txBody>
                    <a:bodyPr/>
                    <a:lstStyle/>
                    <a:p>
                      <a:r>
                        <a:rPr lang="en-US" sz="2000" b="0" i="0" dirty="0">
                          <a:solidFill>
                            <a:srgbClr val="000000"/>
                          </a:solidFill>
                          <a:effectLst/>
                          <a:latin typeface="Arial" pitchFamily="34" charset="0"/>
                          <a:cs typeface="Arial" pitchFamily="34" charset="0"/>
                        </a:rPr>
                        <a:t>12.860 </a:t>
                      </a:r>
                      <a:endParaRPr lang="en-US" sz="1800" dirty="0">
                        <a:effectLst/>
                        <a:latin typeface="Arial" pitchFamily="34" charset="0"/>
                        <a:cs typeface="Arial" pitchFamily="34" charset="0"/>
                      </a:endParaRPr>
                    </a:p>
                  </a:txBody>
                  <a:tcPr marL="121916" marR="121916" marT="45723" marB="45723" anchor="ctr"/>
                </a:tc>
                <a:tc>
                  <a:txBody>
                    <a:bodyPr/>
                    <a:lstStyle/>
                    <a:p>
                      <a:r>
                        <a:rPr lang="en-US" sz="2000" b="0" i="0" dirty="0" smtClean="0">
                          <a:solidFill>
                            <a:srgbClr val="000000"/>
                          </a:solidFill>
                          <a:effectLst/>
                          <a:latin typeface="Arial" pitchFamily="34" charset="0"/>
                          <a:cs typeface="Arial" pitchFamily="34" charset="0"/>
                        </a:rPr>
                        <a:t>7.718</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latin typeface="Arial" pitchFamily="34" charset="0"/>
                          <a:cs typeface="Arial" pitchFamily="34" charset="0"/>
                        </a:rPr>
                        <a:t>7.33</a:t>
                      </a:r>
                      <a:endParaRPr lang="en-US" sz="1800" dirty="0">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15</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4.17</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43.51</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26.10</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latin typeface="Arial" pitchFamily="34" charset="0"/>
                          <a:cs typeface="Arial" pitchFamily="34" charset="0"/>
                        </a:rPr>
                        <a:t>16.695</a:t>
                      </a:r>
                      <a:endParaRPr lang="en-US" sz="1800" dirty="0">
                        <a:solidFill>
                          <a:srgbClr val="C00000"/>
                        </a:solidFill>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40 </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11.11</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822.79</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493.68</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latin typeface="Arial" pitchFamily="34" charset="0"/>
                          <a:cs typeface="Arial" pitchFamily="34" charset="0"/>
                        </a:rPr>
                        <a:t>468.9</a:t>
                      </a:r>
                      <a:endParaRPr lang="en-US" sz="1800" dirty="0">
                        <a:solidFill>
                          <a:srgbClr val="C00000"/>
                        </a:solidFill>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80</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22.22</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6582.4</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3949.4</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latin typeface="Arial" pitchFamily="34" charset="0"/>
                          <a:cs typeface="Arial" pitchFamily="34" charset="0"/>
                        </a:rPr>
                        <a:t>3,751.9</a:t>
                      </a:r>
                      <a:endParaRPr lang="en-US" sz="1800" dirty="0">
                        <a:solidFill>
                          <a:srgbClr val="C00000"/>
                        </a:solidFill>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90</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25</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9,375</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5625</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latin typeface="Arial" pitchFamily="34" charset="0"/>
                          <a:cs typeface="Arial" pitchFamily="34" charset="0"/>
                        </a:rPr>
                        <a:t>5,343.75</a:t>
                      </a:r>
                      <a:endParaRPr lang="en-US" sz="1800" dirty="0">
                        <a:solidFill>
                          <a:srgbClr val="C00000"/>
                        </a:solidFill>
                        <a:latin typeface="Arial" pitchFamily="34" charset="0"/>
                        <a:cs typeface="Arial" pitchFamily="34" charset="0"/>
                      </a:endParaRPr>
                    </a:p>
                  </a:txBody>
                  <a:tcPr marL="121916" marR="121916" marT="45723" marB="45723"/>
                </a:tc>
                <a:extLst>
                  <a:ext uri="{0D108BD9-81ED-4DB2-BD59-A6C34878D82A}"/>
                </a:extLst>
              </a:tr>
              <a:tr h="396265">
                <a:tc>
                  <a:txBody>
                    <a:bodyPr/>
                    <a:lstStyle/>
                    <a:p>
                      <a:r>
                        <a:rPr lang="en-US" sz="2000" b="0" i="0" dirty="0">
                          <a:solidFill>
                            <a:srgbClr val="000000"/>
                          </a:solidFill>
                          <a:effectLst/>
                          <a:latin typeface="Arial" pitchFamily="34" charset="0"/>
                          <a:cs typeface="Arial" pitchFamily="34" charset="0"/>
                        </a:rPr>
                        <a:t>120 </a:t>
                      </a:r>
                      <a:endParaRPr lang="en-US" sz="1800" dirty="0">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33.33</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22,215.56</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effectLst/>
                          <a:latin typeface="Arial" pitchFamily="34" charset="0"/>
                          <a:cs typeface="Arial" pitchFamily="34" charset="0"/>
                        </a:rPr>
                        <a:t>13,329.33</a:t>
                      </a:r>
                      <a:endParaRPr lang="en-US" sz="1800" dirty="0">
                        <a:solidFill>
                          <a:srgbClr val="C00000"/>
                        </a:solidFill>
                        <a:effectLst/>
                        <a:latin typeface="Arial" pitchFamily="34" charset="0"/>
                        <a:cs typeface="Arial" pitchFamily="34" charset="0"/>
                      </a:endParaRPr>
                    </a:p>
                  </a:txBody>
                  <a:tcPr marL="121916" marR="121916" marT="45723" marB="45723" anchor="ctr"/>
                </a:tc>
                <a:tc>
                  <a:txBody>
                    <a:bodyPr/>
                    <a:lstStyle/>
                    <a:p>
                      <a:r>
                        <a:rPr lang="en-US" sz="1800" dirty="0" smtClean="0">
                          <a:solidFill>
                            <a:srgbClr val="C00000"/>
                          </a:solidFill>
                          <a:latin typeface="Arial" pitchFamily="34" charset="0"/>
                          <a:cs typeface="Arial" pitchFamily="34" charset="0"/>
                        </a:rPr>
                        <a:t>12,662.9</a:t>
                      </a:r>
                      <a:endParaRPr lang="en-US" sz="1800" dirty="0">
                        <a:solidFill>
                          <a:srgbClr val="C00000"/>
                        </a:solidFill>
                        <a:latin typeface="Arial" pitchFamily="34" charset="0"/>
                        <a:cs typeface="Arial" pitchFamily="34" charset="0"/>
                      </a:endParaRPr>
                    </a:p>
                  </a:txBody>
                  <a:tcPr marL="121916" marR="121916" marT="45723" marB="45723"/>
                </a:tc>
                <a:extLst>
                  <a:ext uri="{0D108BD9-81ED-4DB2-BD59-A6C34878D82A}"/>
                </a:extLst>
              </a:tr>
            </a:tbl>
          </a:graphicData>
        </a:graphic>
      </p:graphicFrame>
      <p:sp>
        <p:nvSpPr>
          <p:cNvPr id="18492" name="TextBox 7"/>
          <p:cNvSpPr txBox="1">
            <a:spLocks noChangeArrowheads="1"/>
          </p:cNvSpPr>
          <p:nvPr/>
        </p:nvSpPr>
        <p:spPr bwMode="auto">
          <a:xfrm>
            <a:off x="0" y="0"/>
            <a:ext cx="1221951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150000"/>
              </a:lnSpc>
            </a:pPr>
            <a:r>
              <a:rPr lang="en-US" altLang="en-US" sz="2000" b="1" dirty="0">
                <a:solidFill>
                  <a:srgbClr val="000000"/>
                </a:solidFill>
                <a:latin typeface="Arial" charset="0"/>
                <a:cs typeface="Arial" charset="0"/>
              </a:rPr>
              <a:t>Example</a:t>
            </a:r>
            <a:r>
              <a:rPr lang="en-US" altLang="en-US" sz="2000" dirty="0">
                <a:solidFill>
                  <a:srgbClr val="000000"/>
                </a:solidFill>
                <a:latin typeface="Arial" charset="0"/>
                <a:cs typeface="Arial" charset="0"/>
              </a:rPr>
              <a:t>: Let us construct a chart relating the wind speed to the power density and the output of the wind turbine assuming the efficiency of turbine based on eqns-4  and 16 as shown in the following Table</a:t>
            </a: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13</a:t>
            </a:fld>
            <a:endParaRPr lang="en-US" altLang="en-US"/>
          </a:p>
        </p:txBody>
      </p:sp>
    </p:spTree>
    <p:extLst>
      <p:ext uri="{BB962C8B-B14F-4D97-AF65-F5344CB8AC3E}">
        <p14:creationId xmlns:p14="http://schemas.microsoft.com/office/powerpoint/2010/main" val="6751741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6" name="TextBox 5">
            <a:extLst>
              <a:ext uri="{FF2B5EF4-FFF2-40B4-BE49-F238E27FC236}"/>
            </a:extLst>
          </p:cNvPr>
          <p:cNvSpPr txBox="1"/>
          <p:nvPr/>
        </p:nvSpPr>
        <p:spPr>
          <a:xfrm>
            <a:off x="0" y="1588"/>
            <a:ext cx="12192000" cy="6401753"/>
          </a:xfrm>
          <a:prstGeom prst="rect">
            <a:avLst/>
          </a:prstGeom>
          <a:noFill/>
        </p:spPr>
        <p:txBody>
          <a:bodyPr>
            <a:spAutoFit/>
          </a:bodyPr>
          <a:lstStyle/>
          <a:p>
            <a:pPr marL="342900" indent="-342900" algn="just">
              <a:lnSpc>
                <a:spcPct val="150000"/>
              </a:lnSpc>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lnSpc>
                <a:spcPct val="150000"/>
              </a:lnSpc>
              <a:buFont typeface="Wingdings" panose="05000000000000000000" pitchFamily="2" charset="2"/>
              <a:buChar char="v"/>
              <a:defRPr/>
            </a:pPr>
            <a:r>
              <a:rPr lang="en-US" sz="2000" dirty="0">
                <a:solidFill>
                  <a:srgbClr val="000000"/>
                </a:solidFill>
                <a:latin typeface="Arial" pitchFamily="34" charset="0"/>
                <a:cs typeface="Arial" pitchFamily="34" charset="0"/>
              </a:rPr>
              <a:t>Then, the relationship between wind speed in m/s , power density (for initial speed and output speed), and the power density for 95% generator efficiency is given in Fig.3.</a:t>
            </a: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marL="342900" indent="-342900" algn="just">
              <a:buFont typeface="Wingdings" panose="05000000000000000000" pitchFamily="2" charset="2"/>
              <a:buChar char="v"/>
              <a:defRPr/>
            </a:pPr>
            <a:endParaRPr lang="en-US" sz="2000" dirty="0">
              <a:solidFill>
                <a:srgbClr val="000000"/>
              </a:solidFill>
              <a:latin typeface="Arial" pitchFamily="34" charset="0"/>
              <a:cs typeface="Arial" pitchFamily="34" charset="0"/>
            </a:endParaRPr>
          </a:p>
          <a:p>
            <a:pPr algn="just">
              <a:defRPr/>
            </a:pPr>
            <a:endParaRPr lang="en-US" sz="2000" dirty="0">
              <a:solidFill>
                <a:srgbClr val="000000"/>
              </a:solidFill>
              <a:latin typeface="Arial" pitchFamily="34" charset="0"/>
              <a:cs typeface="Arial" pitchFamily="34" charset="0"/>
            </a:endParaRPr>
          </a:p>
          <a:p>
            <a:pPr algn="just">
              <a:defRPr/>
            </a:pPr>
            <a:endParaRPr lang="en-US" sz="2000" dirty="0">
              <a:solidFill>
                <a:srgbClr val="000000"/>
              </a:solidFill>
              <a:latin typeface="Arial" pitchFamily="34" charset="0"/>
              <a:cs typeface="Arial" pitchFamily="34" charset="0"/>
            </a:endParaRPr>
          </a:p>
          <a:p>
            <a:pPr algn="just">
              <a:defRPr/>
            </a:pPr>
            <a:r>
              <a:rPr lang="en-US" sz="2000" dirty="0">
                <a:solidFill>
                  <a:srgbClr val="000000"/>
                </a:solidFill>
                <a:latin typeface="Arial" pitchFamily="34" charset="0"/>
                <a:cs typeface="Arial" pitchFamily="34" charset="0"/>
              </a:rPr>
              <a:t>Figure 3. Wind speed </a:t>
            </a:r>
            <a:r>
              <a:rPr lang="en-US" sz="2000" dirty="0" err="1">
                <a:solidFill>
                  <a:srgbClr val="000000"/>
                </a:solidFill>
                <a:latin typeface="Arial" pitchFamily="34" charset="0"/>
                <a:cs typeface="Arial" pitchFamily="34" charset="0"/>
              </a:rPr>
              <a:t>vs</a:t>
            </a:r>
            <a:r>
              <a:rPr lang="en-US" sz="2000" dirty="0">
                <a:solidFill>
                  <a:srgbClr val="000000"/>
                </a:solidFill>
                <a:latin typeface="Arial" pitchFamily="34" charset="0"/>
                <a:cs typeface="Arial" pitchFamily="34" charset="0"/>
              </a:rPr>
              <a:t> power density </a:t>
            </a:r>
          </a:p>
          <a:p>
            <a:pPr algn="just">
              <a:defRPr/>
            </a:pPr>
            <a:r>
              <a:rPr lang="en-US" sz="2000" dirty="0">
                <a:latin typeface="Arial" pitchFamily="34" charset="0"/>
                <a:cs typeface="Arial" pitchFamily="34" charset="0"/>
              </a:rPr>
              <a:t> </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graphicFrame>
        <p:nvGraphicFramePr>
          <p:cNvPr id="19461" name="Chart 7"/>
          <p:cNvGraphicFramePr>
            <a:graphicFrameLocks/>
          </p:cNvGraphicFramePr>
          <p:nvPr>
            <p:extLst>
              <p:ext uri="{D42A27DB-BD31-4B8C-83A1-F6EECF244321}">
                <p14:modId xmlns:p14="http://schemas.microsoft.com/office/powerpoint/2010/main" val="7215219"/>
              </p:ext>
            </p:extLst>
          </p:nvPr>
        </p:nvGraphicFramePr>
        <p:xfrm>
          <a:off x="338667" y="1442028"/>
          <a:ext cx="7941733" cy="3851275"/>
        </p:xfrm>
        <a:graphic>
          <a:graphicData uri="http://schemas.openxmlformats.org/presentationml/2006/ole">
            <mc:AlternateContent xmlns:mc="http://schemas.openxmlformats.org/markup-compatibility/2006">
              <mc:Choice xmlns:v="urn:schemas-microsoft-com:vml" Requires="v">
                <p:oleObj spid="_x0000_s9229" r:id="rId4" imgW="5956308" imgH="3846909" progId="Excel.Chart.8">
                  <p:embed/>
                </p:oleObj>
              </mc:Choice>
              <mc:Fallback>
                <p:oleObj r:id="rId4" imgW="5956308" imgH="3846909" progId="Excel.Chart.8">
                  <p:embed/>
                  <p:pic>
                    <p:nvPicPr>
                      <p:cNvPr id="0" name=""/>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8667" y="1442028"/>
                        <a:ext cx="7941733" cy="385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 name="Title 3"/>
          <p:cNvSpPr txBox="1">
            <a:spLocks/>
          </p:cNvSpPr>
          <p:nvPr/>
        </p:nvSpPr>
        <p:spPr>
          <a:xfrm>
            <a:off x="203200" y="-76200"/>
            <a:ext cx="11887200" cy="609600"/>
          </a:xfrm>
          <a:prstGeom prst="rect">
            <a:avLst/>
          </a:prstGeom>
        </p:spPr>
        <p:txBody>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2pPr>
            <a:lvl3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3pPr>
            <a:lvl4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4pPr>
            <a:lvl5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a:lstStyle>
          <a:p>
            <a:pPr>
              <a:defRPr/>
            </a:pPr>
            <a:r>
              <a:rPr lang="en-US" sz="3000" b="1" dirty="0" smtClean="0">
                <a:latin typeface="Arial" pitchFamily="34" charset="0"/>
                <a:cs typeface="Arial" pitchFamily="34" charset="0"/>
              </a:rPr>
              <a:t>WPE                                                         Cont.…</a:t>
            </a:r>
            <a:endParaRPr lang="en-US" sz="3000" b="1" dirty="0">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14</a:t>
            </a:fld>
            <a:endParaRPr lang="en-US" altLang="en-US"/>
          </a:p>
        </p:txBody>
      </p:sp>
    </p:spTree>
    <p:extLst>
      <p:ext uri="{BB962C8B-B14F-4D97-AF65-F5344CB8AC3E}">
        <p14:creationId xmlns:p14="http://schemas.microsoft.com/office/powerpoint/2010/main" val="15602380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0" y="76200"/>
            <a:ext cx="11988800" cy="533400"/>
          </a:xfrm>
          <a:prstGeom prst="rect">
            <a:avLst/>
          </a:prstGeom>
        </p:spPr>
        <p:txBody>
          <a:bodyPr/>
          <a:lstStyle/>
          <a:p>
            <a:pPr algn="ctr" eaLnBrk="1" fontAlgn="auto" hangingPunct="1">
              <a:spcAft>
                <a:spcPts val="0"/>
              </a:spcAft>
              <a:defRPr/>
            </a:pPr>
            <a:r>
              <a:rPr lang="en-US" sz="3000" b="1" kern="0" dirty="0" smtClean="0">
                <a:latin typeface="Arial" pitchFamily="34" charset="0"/>
                <a:ea typeface="+mj-ea"/>
                <a:cs typeface="Arial" pitchFamily="34" charset="0"/>
              </a:rPr>
              <a:t>2. Speed </a:t>
            </a:r>
            <a:r>
              <a:rPr lang="en-US" sz="3000" b="1" kern="0" dirty="0">
                <a:latin typeface="Arial" pitchFamily="34" charset="0"/>
                <a:ea typeface="+mj-ea"/>
                <a:cs typeface="Arial" pitchFamily="34" charset="0"/>
              </a:rPr>
              <a:t>Ratio: Tip-Speed Ratio(TSR)</a:t>
            </a:r>
          </a:p>
        </p:txBody>
      </p:sp>
      <p:sp>
        <p:nvSpPr>
          <p:cNvPr id="12" name="Rectangle 3"/>
          <p:cNvSpPr txBox="1">
            <a:spLocks noChangeArrowheads="1"/>
          </p:cNvSpPr>
          <p:nvPr/>
        </p:nvSpPr>
        <p:spPr>
          <a:xfrm>
            <a:off x="101600" y="609600"/>
            <a:ext cx="9042400" cy="4191000"/>
          </a:xfrm>
          <a:prstGeom prst="rect">
            <a:avLst/>
          </a:prstGeom>
        </p:spPr>
        <p:txBody>
          <a:bodyPr>
            <a:normAutofit fontScale="25000" lnSpcReduction="20000"/>
          </a:bodyPr>
          <a:lstStyle/>
          <a:p>
            <a:pPr algn="just" eaLnBrk="1" fontAlgn="auto" hangingPunct="1">
              <a:lnSpc>
                <a:spcPct val="170000"/>
              </a:lnSpc>
              <a:spcBef>
                <a:spcPts val="0"/>
              </a:spcBef>
              <a:spcAft>
                <a:spcPts val="0"/>
              </a:spcAft>
              <a:buClr>
                <a:schemeClr val="folHlink"/>
              </a:buClr>
              <a:buSzPct val="60000"/>
              <a:buFont typeface="Wingdings" pitchFamily="2" charset="2"/>
              <a:buChar char="§"/>
              <a:defRPr/>
            </a:pPr>
            <a:r>
              <a:rPr lang="en-US" sz="8000" kern="0" dirty="0">
                <a:latin typeface="Arial" pitchFamily="34" charset="0"/>
                <a:cs typeface="Arial" pitchFamily="34" charset="0"/>
              </a:rPr>
              <a:t>It is observed that the infinite input wind speed not fully converted into rotational </a:t>
            </a:r>
            <a:r>
              <a:rPr lang="en-US" sz="8000" kern="0" dirty="0" smtClean="0">
                <a:latin typeface="Arial" pitchFamily="34" charset="0"/>
                <a:cs typeface="Arial" pitchFamily="34" charset="0"/>
              </a:rPr>
              <a:t>energy.</a:t>
            </a:r>
            <a:endParaRPr lang="en-US" sz="8000" kern="0" dirty="0">
              <a:latin typeface="Arial" pitchFamily="34" charset="0"/>
              <a:cs typeface="Arial" pitchFamily="34" charset="0"/>
            </a:endParaRPr>
          </a:p>
          <a:p>
            <a:pPr algn="just" eaLnBrk="1" fontAlgn="auto" hangingPunct="1">
              <a:lnSpc>
                <a:spcPct val="170000"/>
              </a:lnSpc>
              <a:spcBef>
                <a:spcPts val="0"/>
              </a:spcBef>
              <a:spcAft>
                <a:spcPts val="0"/>
              </a:spcAft>
              <a:buClr>
                <a:schemeClr val="folHlink"/>
              </a:buClr>
              <a:buSzPct val="60000"/>
              <a:buFont typeface="Wingdings" pitchFamily="2" charset="2"/>
              <a:buChar char="§"/>
              <a:defRPr/>
            </a:pPr>
            <a:r>
              <a:rPr lang="en-US" sz="8000" kern="0" dirty="0">
                <a:latin typeface="Arial" pitchFamily="34" charset="0"/>
                <a:cs typeface="Arial" pitchFamily="34" charset="0"/>
              </a:rPr>
              <a:t>There is </a:t>
            </a:r>
            <a:r>
              <a:rPr lang="en-US" sz="8000" kern="0" dirty="0">
                <a:solidFill>
                  <a:srgbClr val="FF0000"/>
                </a:solidFill>
                <a:latin typeface="Arial" pitchFamily="34" charset="0"/>
                <a:cs typeface="Arial" pitchFamily="34" charset="0"/>
              </a:rPr>
              <a:t>an optimum angle of attack </a:t>
            </a:r>
            <a:r>
              <a:rPr lang="en-US" sz="8000" kern="0" dirty="0">
                <a:latin typeface="Arial" pitchFamily="34" charset="0"/>
                <a:cs typeface="Arial" pitchFamily="34" charset="0"/>
              </a:rPr>
              <a:t>which creates the highest lift to drag ratio to create maximum power.</a:t>
            </a:r>
          </a:p>
          <a:p>
            <a:pPr algn="just" eaLnBrk="1" fontAlgn="auto" hangingPunct="1">
              <a:lnSpc>
                <a:spcPct val="170000"/>
              </a:lnSpc>
              <a:spcBef>
                <a:spcPts val="0"/>
              </a:spcBef>
              <a:spcAft>
                <a:spcPts val="0"/>
              </a:spcAft>
              <a:buClr>
                <a:schemeClr val="folHlink"/>
              </a:buClr>
              <a:buSzPct val="60000"/>
              <a:buFont typeface="Wingdings" pitchFamily="2" charset="2"/>
              <a:buChar char="§"/>
              <a:defRPr/>
            </a:pPr>
            <a:r>
              <a:rPr lang="en-US" sz="8000" kern="0" dirty="0">
                <a:latin typeface="Arial" pitchFamily="34" charset="0"/>
                <a:cs typeface="Arial" pitchFamily="34" charset="0"/>
              </a:rPr>
              <a:t>The angle of attack is dependant on wind speed, </a:t>
            </a:r>
            <a:r>
              <a:rPr lang="en-US" sz="8000" kern="0" dirty="0">
                <a:solidFill>
                  <a:srgbClr val="FF0000"/>
                </a:solidFill>
                <a:latin typeface="Arial" pitchFamily="34" charset="0"/>
                <a:cs typeface="Arial" pitchFamily="34" charset="0"/>
              </a:rPr>
              <a:t>there is an optimum tip-speed ratio .</a:t>
            </a:r>
          </a:p>
          <a:p>
            <a:pPr algn="just" eaLnBrk="1" fontAlgn="auto" hangingPunct="1">
              <a:lnSpc>
                <a:spcPct val="170000"/>
              </a:lnSpc>
              <a:spcBef>
                <a:spcPts val="0"/>
              </a:spcBef>
              <a:spcAft>
                <a:spcPts val="0"/>
              </a:spcAft>
              <a:buClr>
                <a:schemeClr val="folHlink"/>
              </a:buClr>
              <a:buSzPct val="60000"/>
              <a:buFont typeface="Wingdings" pitchFamily="2" charset="2"/>
              <a:buChar char="§"/>
              <a:defRPr/>
            </a:pPr>
            <a:r>
              <a:rPr lang="en-US" sz="8000" kern="0" dirty="0">
                <a:latin typeface="Arial" pitchFamily="34" charset="0"/>
                <a:cs typeface="Arial" pitchFamily="34" charset="0"/>
              </a:rPr>
              <a:t>Tip-speed ratio is the ratio of </a:t>
            </a:r>
            <a:r>
              <a:rPr lang="en-US" sz="8000" b="1" kern="0" dirty="0">
                <a:latin typeface="Arial" pitchFamily="34" charset="0"/>
                <a:cs typeface="Arial" pitchFamily="34" charset="0"/>
              </a:rPr>
              <a:t>the speed </a:t>
            </a:r>
            <a:r>
              <a:rPr lang="en-US" sz="8000" kern="0" dirty="0">
                <a:latin typeface="Arial" pitchFamily="34" charset="0"/>
                <a:cs typeface="Arial" pitchFamily="34" charset="0"/>
              </a:rPr>
              <a:t>of the rotating blade tip to the speed of the free stream wind.</a:t>
            </a:r>
          </a:p>
          <a:p>
            <a:pPr algn="just" eaLnBrk="1" fontAlgn="auto" hangingPunct="1">
              <a:lnSpc>
                <a:spcPct val="170000"/>
              </a:lnSpc>
              <a:spcBef>
                <a:spcPts val="0"/>
              </a:spcBef>
              <a:spcAft>
                <a:spcPts val="0"/>
              </a:spcAft>
              <a:buClr>
                <a:schemeClr val="folHlink"/>
              </a:buClr>
              <a:buSzPct val="60000"/>
              <a:defRPr/>
            </a:pPr>
            <a:r>
              <a:rPr lang="en-US" sz="8000" kern="0" dirty="0">
                <a:latin typeface="Arial" pitchFamily="34" charset="0"/>
                <a:cs typeface="Arial" pitchFamily="34" charset="0"/>
              </a:rPr>
              <a:t>                                                                       </a:t>
            </a:r>
            <a:endParaRPr lang="en-US" sz="8000" kern="0" dirty="0" smtClean="0">
              <a:latin typeface="Arial" pitchFamily="34" charset="0"/>
              <a:cs typeface="Arial" pitchFamily="34" charset="0"/>
            </a:endParaRPr>
          </a:p>
          <a:p>
            <a:pPr algn="just" eaLnBrk="1" fontAlgn="auto" hangingPunct="1">
              <a:lnSpc>
                <a:spcPct val="170000"/>
              </a:lnSpc>
              <a:spcBef>
                <a:spcPts val="0"/>
              </a:spcBef>
              <a:spcAft>
                <a:spcPts val="0"/>
              </a:spcAft>
              <a:buClr>
                <a:schemeClr val="folHlink"/>
              </a:buClr>
              <a:buSzPct val="60000"/>
              <a:defRPr/>
            </a:pPr>
            <a:r>
              <a:rPr lang="en-US" sz="8000" kern="0" dirty="0" smtClean="0">
                <a:latin typeface="Arial" pitchFamily="34" charset="0"/>
                <a:cs typeface="Arial" pitchFamily="34" charset="0"/>
              </a:rPr>
              <a:t>                                                                 </a:t>
            </a:r>
            <a:r>
              <a:rPr lang="en-US" sz="8000" kern="0" dirty="0">
                <a:latin typeface="Arial" pitchFamily="34" charset="0"/>
                <a:cs typeface="Arial" pitchFamily="34" charset="0"/>
              </a:rPr>
              <a:t>eq.(18)</a:t>
            </a:r>
          </a:p>
          <a:p>
            <a:pPr marL="342900" indent="-342900" eaLnBrk="1" fontAlgn="auto" hangingPunct="1">
              <a:lnSpc>
                <a:spcPct val="80000"/>
              </a:lnSpc>
              <a:spcBef>
                <a:spcPct val="20000"/>
              </a:spcBef>
              <a:spcAft>
                <a:spcPts val="0"/>
              </a:spcAft>
              <a:buClr>
                <a:schemeClr val="folHlink"/>
              </a:buClr>
              <a:buSzPct val="60000"/>
              <a:defRPr/>
            </a:pPr>
            <a:endParaRPr lang="en-US" sz="2400" kern="0" dirty="0">
              <a:latin typeface="+mn-lt"/>
            </a:endParaRPr>
          </a:p>
        </p:txBody>
      </p:sp>
      <p:sp>
        <p:nvSpPr>
          <p:cNvPr id="21509" name="Text Box 12"/>
          <p:cNvSpPr txBox="1">
            <a:spLocks noChangeArrowheads="1"/>
          </p:cNvSpPr>
          <p:nvPr/>
        </p:nvSpPr>
        <p:spPr bwMode="auto">
          <a:xfrm>
            <a:off x="0" y="5410200"/>
            <a:ext cx="80264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a:latin typeface="Times" pitchFamily="18" charset="0"/>
              </a:rPr>
              <a:t>Where, </a:t>
            </a:r>
            <a:r>
              <a:rPr lang="el-GR">
                <a:latin typeface="Times" pitchFamily="18" charset="0"/>
              </a:rPr>
              <a:t>ω</a:t>
            </a:r>
            <a:r>
              <a:rPr lang="en-US">
                <a:latin typeface="Times" pitchFamily="18" charset="0"/>
              </a:rPr>
              <a:t> is rotational speed in radians /sec, </a:t>
            </a:r>
            <a:r>
              <a:rPr lang="en-US" sz="2400">
                <a:latin typeface="Times" pitchFamily="18" charset="0"/>
              </a:rPr>
              <a:t>r</a:t>
            </a:r>
            <a:r>
              <a:rPr lang="en-US">
                <a:latin typeface="Times" pitchFamily="18" charset="0"/>
              </a:rPr>
              <a:t> is rotor radius and v is the wind “Free Stream” Velocity</a:t>
            </a:r>
          </a:p>
        </p:txBody>
      </p:sp>
      <p:pic>
        <p:nvPicPr>
          <p:cNvPr id="21510" name="Picture 4" descr="wind_project_fig1_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48800" y="602182"/>
            <a:ext cx="2743200" cy="3416300"/>
          </a:xfrm>
          <a:prstGeom prst="rect">
            <a:avLst/>
          </a:prstGeom>
          <a:solidFill>
            <a:schemeClr val="bg1"/>
          </a:solidFill>
          <a:ln w="9525">
            <a:solidFill>
              <a:schemeClr val="tx1"/>
            </a:solidFill>
            <a:miter lim="800000"/>
            <a:headEnd/>
            <a:tailEnd/>
          </a:ln>
        </p:spPr>
      </p:pic>
      <p:sp>
        <p:nvSpPr>
          <p:cNvPr id="21511" name="Line 8"/>
          <p:cNvSpPr>
            <a:spLocks noChangeShapeType="1"/>
          </p:cNvSpPr>
          <p:nvPr/>
        </p:nvSpPr>
        <p:spPr bwMode="auto">
          <a:xfrm flipH="1" flipV="1">
            <a:off x="11112500" y="762000"/>
            <a:ext cx="812800" cy="533400"/>
          </a:xfrm>
          <a:prstGeom prst="line">
            <a:avLst/>
          </a:prstGeom>
          <a:noFill/>
          <a:ln w="254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2" name="Text Box 9"/>
          <p:cNvSpPr txBox="1">
            <a:spLocks noChangeArrowheads="1"/>
          </p:cNvSpPr>
          <p:nvPr/>
        </p:nvSpPr>
        <p:spPr bwMode="auto">
          <a:xfrm>
            <a:off x="11097684" y="520701"/>
            <a:ext cx="489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a:solidFill>
                  <a:schemeClr val="tx2"/>
                </a:solidFill>
                <a:latin typeface="Tahoma" pitchFamily="34" charset="0"/>
              </a:rPr>
              <a:t>ΩR</a:t>
            </a:r>
          </a:p>
        </p:txBody>
      </p:sp>
      <p:sp>
        <p:nvSpPr>
          <p:cNvPr id="21513" name="Line 10"/>
          <p:cNvSpPr>
            <a:spLocks noChangeShapeType="1"/>
          </p:cNvSpPr>
          <p:nvPr/>
        </p:nvSpPr>
        <p:spPr bwMode="auto">
          <a:xfrm flipV="1">
            <a:off x="9641136" y="1905000"/>
            <a:ext cx="1117600" cy="1066800"/>
          </a:xfrm>
          <a:prstGeom prst="line">
            <a:avLst/>
          </a:prstGeom>
          <a:noFill/>
          <a:ln w="254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514" name="Text Box 11"/>
          <p:cNvSpPr txBox="1">
            <a:spLocks noChangeArrowheads="1"/>
          </p:cNvSpPr>
          <p:nvPr/>
        </p:nvSpPr>
        <p:spPr bwMode="auto">
          <a:xfrm>
            <a:off x="9855200" y="2286000"/>
            <a:ext cx="3898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sz="2400">
                <a:solidFill>
                  <a:schemeClr val="tx2"/>
                </a:solidFill>
                <a:latin typeface="Times" pitchFamily="18" charset="0"/>
              </a:rPr>
              <a:t>R</a:t>
            </a:r>
          </a:p>
        </p:txBody>
      </p:sp>
      <p:sp>
        <p:nvSpPr>
          <p:cNvPr id="21515"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1516" name="Object 2"/>
          <p:cNvGraphicFramePr>
            <a:graphicFrameLocks noChangeAspect="1"/>
          </p:cNvGraphicFramePr>
          <p:nvPr/>
        </p:nvGraphicFramePr>
        <p:xfrm>
          <a:off x="1219200" y="4835526"/>
          <a:ext cx="1727200" cy="669925"/>
        </p:xfrm>
        <a:graphic>
          <a:graphicData uri="http://schemas.openxmlformats.org/presentationml/2006/ole">
            <mc:AlternateContent xmlns:mc="http://schemas.openxmlformats.org/markup-compatibility/2006">
              <mc:Choice xmlns:v="urn:schemas-microsoft-com:vml" Requires="v">
                <p:oleObj spid="_x0000_s10253" name="Equation" r:id="rId5" imgW="634725" imgH="393529" progId="Equation.3">
                  <p:embed/>
                </p:oleObj>
              </mc:Choice>
              <mc:Fallback>
                <p:oleObj name="Equation" r:id="rId5" imgW="634725" imgH="393529"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9200" y="4835526"/>
                        <a:ext cx="17272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Footer Placeholder 1"/>
          <p:cNvSpPr>
            <a:spLocks noGrp="1"/>
          </p:cNvSpPr>
          <p:nvPr>
            <p:ph type="ftr" sz="quarter" idx="11"/>
          </p:nvPr>
        </p:nvSpPr>
        <p:spPr/>
        <p:txBody>
          <a:bodyPr/>
          <a:lstStyle/>
          <a:p>
            <a:pPr>
              <a:defRPr/>
            </a:pPr>
            <a:r>
              <a:rPr lang="en-US" smtClean="0"/>
              <a:t>Presenter: Dr.Teshome Goa</a:t>
            </a:r>
            <a:endParaRPr lang="en-US"/>
          </a:p>
        </p:txBody>
      </p:sp>
      <p:sp>
        <p:nvSpPr>
          <p:cNvPr id="3" name="Slide Number Placeholder 2"/>
          <p:cNvSpPr>
            <a:spLocks noGrp="1"/>
          </p:cNvSpPr>
          <p:nvPr>
            <p:ph type="sldNum" sz="quarter" idx="12"/>
          </p:nvPr>
        </p:nvSpPr>
        <p:spPr/>
        <p:txBody>
          <a:bodyPr/>
          <a:lstStyle/>
          <a:p>
            <a:pPr>
              <a:defRPr/>
            </a:pPr>
            <a:fld id="{0B7BF880-DB25-4D13-90C6-A4EFE1B19111}" type="slidenum">
              <a:rPr lang="en-US" altLang="en-US" smtClean="0"/>
              <a:pPr>
                <a:defRPr/>
              </a:pPr>
              <a:t>15</a:t>
            </a:fld>
            <a:endParaRPr lang="en-US" altLang="en-US"/>
          </a:p>
        </p:txBody>
      </p:sp>
    </p:spTree>
    <p:extLst>
      <p:ext uri="{BB962C8B-B14F-4D97-AF65-F5344CB8AC3E}">
        <p14:creationId xmlns:p14="http://schemas.microsoft.com/office/powerpoint/2010/main" val="2192277096"/>
      </p:ext>
    </p:extLst>
  </p:cSld>
  <p:clrMapOvr>
    <a:masterClrMapping/>
  </p:clrMapOvr>
  <p:transition spd="med">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a:xfrm>
            <a:off x="3685117" y="6478589"/>
            <a:ext cx="4849283" cy="346075"/>
          </a:xfrm>
        </p:spPr>
        <p:txBody>
          <a:bodyPr/>
          <a:lstStyle/>
          <a:p>
            <a:pPr>
              <a:defRPr/>
            </a:pPr>
            <a:r>
              <a:rPr lang="en-US" smtClean="0"/>
              <a:t>Presenter: Dr.Teshome Goa</a:t>
            </a:r>
            <a:endParaRPr lang="en-US" dirty="0"/>
          </a:p>
        </p:txBody>
      </p:sp>
      <p:sp>
        <p:nvSpPr>
          <p:cNvPr id="22532" name="Rectangle 5"/>
          <p:cNvSpPr>
            <a:spLocks noChangeArrowheads="1"/>
          </p:cNvSpPr>
          <p:nvPr/>
        </p:nvSpPr>
        <p:spPr bwMode="auto">
          <a:xfrm>
            <a:off x="0" y="182995"/>
            <a:ext cx="12067502"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200000"/>
              </a:lnSpc>
              <a:buFont typeface="Wingdings" pitchFamily="2" charset="2"/>
              <a:buChar char="§"/>
            </a:pPr>
            <a:r>
              <a:rPr lang="en-US" dirty="0">
                <a:latin typeface="Arial" charset="0"/>
                <a:cs typeface="Arial" charset="0"/>
              </a:rPr>
              <a:t> </a:t>
            </a:r>
            <a:r>
              <a:rPr lang="en-US" sz="2000" dirty="0">
                <a:latin typeface="Arial" charset="0"/>
                <a:cs typeface="Arial" charset="0"/>
              </a:rPr>
              <a:t>It is necessary in the design of wind turbines </a:t>
            </a:r>
            <a:r>
              <a:rPr lang="en-US" sz="2000" dirty="0">
                <a:solidFill>
                  <a:srgbClr val="FF0000"/>
                </a:solidFill>
                <a:latin typeface="Arial" charset="0"/>
                <a:cs typeface="Arial" charset="0"/>
              </a:rPr>
              <a:t>to match the angular velocity of the rotor to</a:t>
            </a:r>
            <a:r>
              <a:rPr lang="en-US" sz="2000" dirty="0">
                <a:latin typeface="Arial" charset="0"/>
                <a:cs typeface="Arial" charset="0"/>
              </a:rPr>
              <a:t> the wind </a:t>
            </a:r>
            <a:r>
              <a:rPr lang="en-US" sz="2000" dirty="0" smtClean="0">
                <a:latin typeface="Arial" charset="0"/>
                <a:cs typeface="Arial" charset="0"/>
              </a:rPr>
              <a:t>speed</a:t>
            </a:r>
          </a:p>
          <a:p>
            <a:pPr algn="just">
              <a:lnSpc>
                <a:spcPct val="200000"/>
              </a:lnSpc>
              <a:buFont typeface="Wingdings" pitchFamily="2" charset="2"/>
              <a:buChar char="§"/>
            </a:pPr>
            <a:r>
              <a:rPr lang="en-US" sz="2000" dirty="0" smtClean="0">
                <a:latin typeface="Arial" charset="0"/>
                <a:cs typeface="Arial" charset="0"/>
              </a:rPr>
              <a:t>If </a:t>
            </a:r>
            <a:r>
              <a:rPr lang="en-US" sz="2000" dirty="0">
                <a:latin typeface="Arial" charset="0"/>
                <a:cs typeface="Arial" charset="0"/>
              </a:rPr>
              <a:t>the rotor </a:t>
            </a:r>
            <a:r>
              <a:rPr lang="en-US" sz="2000" dirty="0">
                <a:solidFill>
                  <a:srgbClr val="FF0000"/>
                </a:solidFill>
                <a:latin typeface="Arial" charset="0"/>
                <a:cs typeface="Arial" charset="0"/>
              </a:rPr>
              <a:t>of the wind turbine turns too slowly</a:t>
            </a:r>
            <a:r>
              <a:rPr lang="en-US" sz="2000" dirty="0">
                <a:latin typeface="Arial" charset="0"/>
                <a:cs typeface="Arial" charset="0"/>
              </a:rPr>
              <a:t>, most of the wind will pass </a:t>
            </a:r>
            <a:r>
              <a:rPr lang="en-US" sz="2000" dirty="0">
                <a:solidFill>
                  <a:srgbClr val="FF0000"/>
                </a:solidFill>
                <a:latin typeface="Arial" charset="0"/>
                <a:cs typeface="Arial" charset="0"/>
              </a:rPr>
              <a:t>untouched through the openings between the blades </a:t>
            </a:r>
            <a:r>
              <a:rPr lang="en-US" sz="2000" dirty="0">
                <a:latin typeface="Arial" charset="0"/>
                <a:cs typeface="Arial" charset="0"/>
              </a:rPr>
              <a:t>with little power extraction.</a:t>
            </a:r>
          </a:p>
          <a:p>
            <a:pPr algn="just">
              <a:lnSpc>
                <a:spcPct val="200000"/>
              </a:lnSpc>
              <a:buFont typeface="Wingdings" pitchFamily="2" charset="2"/>
              <a:buChar char="§"/>
            </a:pPr>
            <a:r>
              <a:rPr lang="en-US" sz="2000" dirty="0">
                <a:latin typeface="Arial" charset="0"/>
                <a:cs typeface="Arial" charset="0"/>
              </a:rPr>
              <a:t> On the other hand, </a:t>
            </a:r>
            <a:r>
              <a:rPr lang="en-US" sz="2000" dirty="0">
                <a:solidFill>
                  <a:srgbClr val="FF0000"/>
                </a:solidFill>
                <a:latin typeface="Arial" charset="0"/>
                <a:cs typeface="Arial" charset="0"/>
              </a:rPr>
              <a:t>if the rotor turns too fast</a:t>
            </a:r>
            <a:r>
              <a:rPr lang="en-US" sz="2000" dirty="0">
                <a:latin typeface="Arial" charset="0"/>
                <a:cs typeface="Arial" charset="0"/>
              </a:rPr>
              <a:t>, the rotating blades act as a solid wall blocking the wind flow, again reducing the power extraction.</a:t>
            </a:r>
          </a:p>
          <a:p>
            <a:pPr algn="just">
              <a:lnSpc>
                <a:spcPct val="200000"/>
              </a:lnSpc>
              <a:buFont typeface="Wingdings" pitchFamily="2" charset="2"/>
              <a:buChar char="§"/>
            </a:pPr>
            <a:r>
              <a:rPr lang="en-US" sz="2000" dirty="0">
                <a:latin typeface="Arial" charset="0"/>
                <a:cs typeface="Arial" charset="0"/>
              </a:rPr>
              <a:t>W</a:t>
            </a:r>
            <a:r>
              <a:rPr lang="en-US" sz="2000" dirty="0" smtClean="0">
                <a:latin typeface="Arial" charset="0"/>
                <a:cs typeface="Arial" charset="0"/>
              </a:rPr>
              <a:t>ind </a:t>
            </a:r>
            <a:r>
              <a:rPr lang="en-US" sz="2000" dirty="0">
                <a:latin typeface="Arial" charset="0"/>
                <a:cs typeface="Arial" charset="0"/>
              </a:rPr>
              <a:t>turbines must be designed to </a:t>
            </a:r>
            <a:r>
              <a:rPr lang="en-US" sz="2000" i="1" dirty="0">
                <a:solidFill>
                  <a:srgbClr val="FF0000"/>
                </a:solidFill>
                <a:latin typeface="Arial" charset="0"/>
                <a:cs typeface="Arial" charset="0"/>
              </a:rPr>
              <a:t>operate at their optimal </a:t>
            </a:r>
            <a:r>
              <a:rPr lang="en-US" sz="2000" dirty="0">
                <a:solidFill>
                  <a:srgbClr val="FF0000"/>
                </a:solidFill>
                <a:latin typeface="Arial" charset="0"/>
                <a:cs typeface="Arial" charset="0"/>
              </a:rPr>
              <a:t>wind tip speed ratio</a:t>
            </a:r>
            <a:r>
              <a:rPr lang="en-US" sz="2000" dirty="0">
                <a:latin typeface="Arial" charset="0"/>
                <a:cs typeface="Arial" charset="0"/>
              </a:rPr>
              <a:t> in order to extract optimal power from the wind stream. </a:t>
            </a:r>
          </a:p>
          <a:p>
            <a:pPr algn="just">
              <a:lnSpc>
                <a:spcPct val="200000"/>
              </a:lnSpc>
              <a:buFont typeface="Wingdings" pitchFamily="2" charset="2"/>
              <a:buChar char="§"/>
            </a:pPr>
            <a:r>
              <a:rPr lang="en-US" sz="2000" dirty="0">
                <a:latin typeface="Arial" charset="0"/>
                <a:cs typeface="Arial" charset="0"/>
              </a:rPr>
              <a:t>For grid connected wind turbines with three rotor blades the optimal wind tip speed ratio is reported as 7, with values over the range 6-8.</a:t>
            </a:r>
          </a:p>
        </p:txBody>
      </p:sp>
      <p:sp>
        <p:nvSpPr>
          <p:cNvPr id="5" name="Rectangle 2"/>
          <p:cNvSpPr txBox="1">
            <a:spLocks noChangeArrowheads="1"/>
          </p:cNvSpPr>
          <p:nvPr/>
        </p:nvSpPr>
        <p:spPr>
          <a:xfrm>
            <a:off x="0" y="-15875"/>
            <a:ext cx="11978216" cy="381000"/>
          </a:xfrm>
          <a:prstGeom prst="rect">
            <a:avLst/>
          </a:prstGeom>
        </p:spPr>
        <p:txBody>
          <a:bodyPr/>
          <a:lstStyle/>
          <a:p>
            <a:pPr algn="ctr" eaLnBrk="1" fontAlgn="auto" hangingPunct="1">
              <a:spcAft>
                <a:spcPts val="0"/>
              </a:spcAft>
              <a:defRPr/>
            </a:pPr>
            <a:r>
              <a:rPr lang="en-US" sz="3000" kern="0" dirty="0">
                <a:latin typeface="Arial" pitchFamily="34" charset="0"/>
                <a:ea typeface="+mj-ea"/>
                <a:cs typeface="Arial" pitchFamily="34" charset="0"/>
              </a:rPr>
              <a:t>TSR                                              Cont.….</a:t>
            </a: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16</a:t>
            </a:fld>
            <a:endParaRPr lang="en-US" altLang="en-US"/>
          </a:p>
        </p:txBody>
      </p:sp>
    </p:spTree>
    <p:extLst>
      <p:ext uri="{BB962C8B-B14F-4D97-AF65-F5344CB8AC3E}">
        <p14:creationId xmlns:p14="http://schemas.microsoft.com/office/powerpoint/2010/main" val="2853999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a:xfrm>
            <a:off x="3685118" y="6492876"/>
            <a:ext cx="4821767" cy="365125"/>
          </a:xfrm>
        </p:spPr>
        <p:txBody>
          <a:bodyPr/>
          <a:lstStyle/>
          <a:p>
            <a:pPr>
              <a:defRPr/>
            </a:pPr>
            <a:r>
              <a:rPr lang="en-US" smtClean="0"/>
              <a:t>Presenter: Dr.Teshome Goa</a:t>
            </a:r>
            <a:endParaRPr lang="en-US" dirty="0"/>
          </a:p>
        </p:txBody>
      </p:sp>
      <p:sp>
        <p:nvSpPr>
          <p:cNvPr id="23556" name="Rectangle 4"/>
          <p:cNvSpPr>
            <a:spLocks noChangeArrowheads="1"/>
          </p:cNvSpPr>
          <p:nvPr/>
        </p:nvSpPr>
        <p:spPr bwMode="auto">
          <a:xfrm>
            <a:off x="5395" y="358016"/>
            <a:ext cx="12090400" cy="4678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2000" dirty="0">
                <a:latin typeface="Arial" charset="0"/>
                <a:cs typeface="Arial" charset="0"/>
              </a:rPr>
              <a:t>Example 1: the tip-speed ratio, at a wind speed of 12 m/sec, blade radius of 11 m, rotating at 1 rotation per second is:</a:t>
            </a:r>
          </a:p>
          <a:p>
            <a:pPr algn="just"/>
            <a:endParaRPr lang="en-US" altLang="en-US" sz="2400" dirty="0">
              <a:latin typeface="Times New Roman" pitchFamily="18" charset="0"/>
              <a:cs typeface="Times New Roman" pitchFamily="18" charset="0"/>
            </a:endParaRPr>
          </a:p>
          <a:p>
            <a:pPr algn="just"/>
            <a:endParaRPr lang="en-US" altLang="en-US" sz="2400" dirty="0">
              <a:latin typeface="Times New Roman" pitchFamily="18" charset="0"/>
              <a:cs typeface="Times New Roman" pitchFamily="18" charset="0"/>
            </a:endParaRPr>
          </a:p>
          <a:p>
            <a:pPr algn="just"/>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a:t>
            </a:r>
            <a:r>
              <a:rPr lang="en-US" altLang="en-US" sz="2000" dirty="0">
                <a:latin typeface="Arial" pitchFamily="34" charset="0"/>
                <a:cs typeface="Arial" pitchFamily="34" charset="0"/>
              </a:rPr>
              <a:t>.(`19)</a:t>
            </a:r>
          </a:p>
          <a:p>
            <a:pPr algn="just"/>
            <a:endParaRPr lang="en-US" altLang="en-US" sz="2400" dirty="0">
              <a:latin typeface="Times New Roman" pitchFamily="18" charset="0"/>
              <a:cs typeface="Times New Roman" pitchFamily="18" charset="0"/>
            </a:endParaRPr>
          </a:p>
          <a:p>
            <a:pPr algn="just"/>
            <a:endParaRPr lang="en-US" altLang="en-US" sz="2400" dirty="0">
              <a:latin typeface="Times New Roman" pitchFamily="18" charset="0"/>
              <a:cs typeface="Times New Roman" pitchFamily="18" charset="0"/>
            </a:endParaRPr>
          </a:p>
          <a:p>
            <a:pPr algn="just"/>
            <a:endParaRPr lang="en-US" altLang="en-US" sz="2400" dirty="0">
              <a:latin typeface="Times New Roman" pitchFamily="18" charset="0"/>
              <a:cs typeface="Times New Roman" pitchFamily="18" charset="0"/>
            </a:endParaRPr>
          </a:p>
          <a:p>
            <a:pPr algn="just"/>
            <a:endParaRPr lang="en-US" altLang="en-US" sz="2400" dirty="0">
              <a:latin typeface="Times New Roman" pitchFamily="18" charset="0"/>
              <a:cs typeface="Times New Roman" pitchFamily="18" charset="0"/>
            </a:endParaRPr>
          </a:p>
          <a:p>
            <a:pPr algn="just">
              <a:lnSpc>
                <a:spcPct val="150000"/>
              </a:lnSpc>
            </a:pPr>
            <a:r>
              <a:rPr lang="en-US" altLang="en-US" sz="2000" dirty="0">
                <a:latin typeface="Arial" charset="0"/>
                <a:cs typeface="Arial" charset="0"/>
              </a:rPr>
              <a:t>Example 2: The </a:t>
            </a:r>
            <a:r>
              <a:rPr lang="en-US" altLang="en-US" sz="2000" dirty="0" err="1">
                <a:latin typeface="Arial" charset="0"/>
                <a:cs typeface="Arial" charset="0"/>
              </a:rPr>
              <a:t>Suzlon</a:t>
            </a:r>
            <a:r>
              <a:rPr lang="en-US" altLang="en-US" sz="2000" dirty="0">
                <a:latin typeface="Arial" charset="0"/>
                <a:cs typeface="Arial" charset="0"/>
              </a:rPr>
              <a:t> S.66/1500, 1.5 MW rated power at 13 m/s rated wind speed of wind turbine design has a rotor diameter of 68 meters and a </a:t>
            </a:r>
            <a:r>
              <a:rPr lang="en-US" altLang="en-US" sz="2000" dirty="0">
                <a:solidFill>
                  <a:srgbClr val="FF0000"/>
                </a:solidFill>
                <a:latin typeface="Arial" charset="0"/>
                <a:cs typeface="Arial" charset="0"/>
              </a:rPr>
              <a:t>rotational speed of 13.5 to -22 rpm. Determine: the  </a:t>
            </a:r>
            <a:r>
              <a:rPr lang="en-US" altLang="en-US" sz="2000" dirty="0">
                <a:latin typeface="Arial" charset="0"/>
                <a:cs typeface="Arial" charset="0"/>
              </a:rPr>
              <a:t>angular speed and the tip-speed operating region of the turbine.</a:t>
            </a:r>
          </a:p>
        </p:txBody>
      </p:sp>
      <p:sp>
        <p:nvSpPr>
          <p:cNvPr id="23557" name="Rectangle 8"/>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3558" name="Object 3"/>
          <p:cNvGraphicFramePr>
            <a:graphicFrameLocks noChangeAspect="1"/>
          </p:cNvGraphicFramePr>
          <p:nvPr>
            <p:extLst>
              <p:ext uri="{D42A27DB-BD31-4B8C-83A1-F6EECF244321}">
                <p14:modId xmlns:p14="http://schemas.microsoft.com/office/powerpoint/2010/main" val="430280076"/>
              </p:ext>
            </p:extLst>
          </p:nvPr>
        </p:nvGraphicFramePr>
        <p:xfrm>
          <a:off x="1477122" y="1070263"/>
          <a:ext cx="3204370" cy="2393229"/>
        </p:xfrm>
        <a:graphic>
          <a:graphicData uri="http://schemas.openxmlformats.org/presentationml/2006/ole">
            <mc:AlternateContent xmlns:mc="http://schemas.openxmlformats.org/markup-compatibility/2006">
              <mc:Choice xmlns:v="urn:schemas-microsoft-com:vml" Requires="v">
                <p:oleObj spid="_x0000_s11278" name="Equation" r:id="rId3" imgW="1511300" imgH="1498600" progId="Equation.3">
                  <p:embed/>
                </p:oleObj>
              </mc:Choice>
              <mc:Fallback>
                <p:oleObj name="Equation" r:id="rId3" imgW="1511300" imgH="14986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7122" y="1070263"/>
                        <a:ext cx="3204370" cy="2393229"/>
                      </a:xfrm>
                      <a:prstGeom prst="rect">
                        <a:avLst/>
                      </a:prstGeom>
                      <a:noFill/>
                      <a:ln>
                        <a:noFill/>
                      </a:ln>
                      <a:extLst/>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17</a:t>
            </a:fld>
            <a:endParaRPr lang="en-US" altLang="en-US"/>
          </a:p>
        </p:txBody>
      </p:sp>
      <p:sp>
        <p:nvSpPr>
          <p:cNvPr id="8" name="Rectangle 2"/>
          <p:cNvSpPr txBox="1">
            <a:spLocks noChangeArrowheads="1"/>
          </p:cNvSpPr>
          <p:nvPr/>
        </p:nvSpPr>
        <p:spPr>
          <a:xfrm>
            <a:off x="-10789" y="-22984"/>
            <a:ext cx="11978216" cy="381000"/>
          </a:xfrm>
          <a:prstGeom prst="rect">
            <a:avLst/>
          </a:prstGeom>
        </p:spPr>
        <p:txBody>
          <a:bodyPr/>
          <a:lstStyle/>
          <a:p>
            <a:pPr algn="ctr" eaLnBrk="1" fontAlgn="auto" hangingPunct="1">
              <a:spcAft>
                <a:spcPts val="0"/>
              </a:spcAft>
              <a:defRPr/>
            </a:pPr>
            <a:r>
              <a:rPr lang="en-US" sz="3000" kern="0" dirty="0">
                <a:latin typeface="Arial" pitchFamily="34" charset="0"/>
                <a:ea typeface="+mj-ea"/>
                <a:cs typeface="Arial" pitchFamily="34" charset="0"/>
              </a:rPr>
              <a:t>TSR                                              Cont.….</a:t>
            </a:r>
          </a:p>
        </p:txBody>
      </p:sp>
    </p:spTree>
    <p:extLst>
      <p:ext uri="{BB962C8B-B14F-4D97-AF65-F5344CB8AC3E}">
        <p14:creationId xmlns:p14="http://schemas.microsoft.com/office/powerpoint/2010/main" val="1538537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25604" name="Rectangle 4"/>
          <p:cNvSpPr>
            <a:spLocks noChangeArrowheads="1"/>
          </p:cNvSpPr>
          <p:nvPr/>
        </p:nvSpPr>
        <p:spPr bwMode="auto">
          <a:xfrm>
            <a:off x="-101600" y="228601"/>
            <a:ext cx="12293600"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defRPr/>
            </a:pPr>
            <a:r>
              <a:rPr lang="en-US" altLang="en-US" sz="2000" dirty="0">
                <a:latin typeface="Arial" pitchFamily="34" charset="0"/>
                <a:cs typeface="Arial" pitchFamily="34" charset="0"/>
              </a:rPr>
              <a:t>Solution :</a:t>
            </a:r>
          </a:p>
          <a:p>
            <a:pPr>
              <a:defRPr/>
            </a:pPr>
            <a:endParaRPr lang="en-US" altLang="en-US" sz="2000" dirty="0">
              <a:latin typeface="Times New Roman" pitchFamily="18" charset="0"/>
              <a:cs typeface="Times New Roman" pitchFamily="18" charset="0"/>
            </a:endParaRPr>
          </a:p>
          <a:p>
            <a:pPr>
              <a:defRPr/>
            </a:pPr>
            <a:r>
              <a:rPr lang="en-US" altLang="en-US" sz="2000" dirty="0">
                <a:latin typeface="Times New Roman" pitchFamily="18" charset="0"/>
                <a:cs typeface="Times New Roman" pitchFamily="18" charset="0"/>
              </a:rPr>
              <a:t>                                                                              </a:t>
            </a:r>
            <a:r>
              <a:rPr lang="en-US" altLang="en-US" sz="2000" dirty="0" smtClean="0">
                <a:latin typeface="Times New Roman" pitchFamily="18" charset="0"/>
                <a:cs typeface="Times New Roman" pitchFamily="18" charset="0"/>
              </a:rPr>
              <a:t>                                    eq</a:t>
            </a:r>
            <a:r>
              <a:rPr lang="en-US" altLang="en-US" sz="2000" dirty="0">
                <a:latin typeface="Times New Roman" pitchFamily="18" charset="0"/>
                <a:cs typeface="Times New Roman" pitchFamily="18" charset="0"/>
              </a:rPr>
              <a:t>.(20)</a:t>
            </a:r>
          </a:p>
          <a:p>
            <a:pPr>
              <a:defRPr/>
            </a:pPr>
            <a:endParaRPr lang="en-US" altLang="en-US" sz="2000" dirty="0">
              <a:latin typeface="Times New Roman" pitchFamily="18" charset="0"/>
              <a:cs typeface="Times New Roman" pitchFamily="18" charset="0"/>
            </a:endParaRPr>
          </a:p>
          <a:p>
            <a:pPr>
              <a:defRPr/>
            </a:pPr>
            <a:endParaRPr lang="en-US" altLang="en-US" sz="2000" dirty="0">
              <a:latin typeface="Times New Roman" pitchFamily="18" charset="0"/>
              <a:cs typeface="Times New Roman" pitchFamily="18" charset="0"/>
            </a:endParaRPr>
          </a:p>
          <a:p>
            <a:pPr>
              <a:defRPr/>
            </a:pPr>
            <a:endParaRPr lang="en-US" altLang="en-US" sz="2000" dirty="0">
              <a:latin typeface="Times New Roman" pitchFamily="18" charset="0"/>
              <a:cs typeface="Times New Roman" pitchFamily="18" charset="0"/>
            </a:endParaRPr>
          </a:p>
          <a:p>
            <a:pPr marL="342900" indent="-342900">
              <a:buFont typeface="Wingdings" pitchFamily="2" charset="2"/>
              <a:buChar char="§"/>
              <a:defRPr/>
            </a:pPr>
            <a:r>
              <a:rPr lang="en-US" altLang="en-US" sz="2000" dirty="0">
                <a:latin typeface="Arial" pitchFamily="34" charset="0"/>
                <a:cs typeface="Arial" pitchFamily="34" charset="0"/>
              </a:rPr>
              <a:t>Then, the range of its rotor’s tip speed can be estimated as:</a:t>
            </a:r>
          </a:p>
          <a:p>
            <a:pPr marL="342900" indent="-342900">
              <a:buFont typeface="Wingdings" pitchFamily="2" charset="2"/>
              <a:buChar char="v"/>
              <a:defRPr/>
            </a:pPr>
            <a:endParaRPr lang="en-US" altLang="en-US" sz="2000" dirty="0">
              <a:latin typeface="Times New Roman" pitchFamily="18" charset="0"/>
              <a:cs typeface="Times New Roman" pitchFamily="18" charset="0"/>
            </a:endParaRPr>
          </a:p>
          <a:p>
            <a:pPr>
              <a:defRPr/>
            </a:pPr>
            <a:r>
              <a:rPr lang="en-US" altLang="en-US" sz="2000" dirty="0">
                <a:latin typeface="Times New Roman" pitchFamily="18" charset="0"/>
                <a:cs typeface="Times New Roman" pitchFamily="18" charset="0"/>
              </a:rPr>
              <a:t>                                                                                 </a:t>
            </a:r>
            <a:r>
              <a:rPr lang="en-US" altLang="en-US" sz="2000" dirty="0" smtClean="0">
                <a:latin typeface="Times New Roman" pitchFamily="18" charset="0"/>
                <a:cs typeface="Times New Roman" pitchFamily="18" charset="0"/>
              </a:rPr>
              <a:t>                              eq</a:t>
            </a:r>
            <a:r>
              <a:rPr lang="en-US" altLang="en-US" sz="2000" dirty="0">
                <a:latin typeface="Times New Roman" pitchFamily="18" charset="0"/>
                <a:cs typeface="Times New Roman" pitchFamily="18" charset="0"/>
              </a:rPr>
              <a:t>.(21)</a:t>
            </a:r>
          </a:p>
          <a:p>
            <a:pPr>
              <a:defRPr/>
            </a:pPr>
            <a:endParaRPr lang="en-US" altLang="en-US" sz="2000" dirty="0">
              <a:latin typeface="Times New Roman" pitchFamily="18" charset="0"/>
              <a:cs typeface="Times New Roman" pitchFamily="18" charset="0"/>
            </a:endParaRPr>
          </a:p>
          <a:p>
            <a:pPr>
              <a:defRPr/>
            </a:pPr>
            <a:endParaRPr lang="en-US" altLang="en-US" sz="2000" dirty="0">
              <a:latin typeface="Times New Roman" pitchFamily="18" charset="0"/>
              <a:cs typeface="Times New Roman" pitchFamily="18" charset="0"/>
            </a:endParaRPr>
          </a:p>
          <a:p>
            <a:pPr marL="342900" indent="-342900">
              <a:buFont typeface="Wingdings" pitchFamily="2" charset="2"/>
              <a:buChar char="§"/>
              <a:defRPr/>
            </a:pPr>
            <a:r>
              <a:rPr lang="en-US" altLang="en-US" sz="2000" dirty="0">
                <a:latin typeface="Arial" pitchFamily="34" charset="0"/>
                <a:cs typeface="Arial" pitchFamily="34" charset="0"/>
              </a:rPr>
              <a:t>Accordingly, the tip-speed ratio given as;</a:t>
            </a:r>
          </a:p>
          <a:p>
            <a:pPr marL="342900" indent="-342900">
              <a:buFont typeface="Wingdings" pitchFamily="2" charset="2"/>
              <a:buChar char="§"/>
              <a:defRPr/>
            </a:pPr>
            <a:endParaRPr lang="en-US" altLang="en-US" sz="2000" dirty="0">
              <a:latin typeface="Arial" pitchFamily="34" charset="0"/>
              <a:cs typeface="Arial" pitchFamily="34" charset="0"/>
            </a:endParaRPr>
          </a:p>
          <a:p>
            <a:pPr marL="342900" indent="-342900">
              <a:buFont typeface="Wingdings" pitchFamily="2" charset="2"/>
              <a:buChar char="§"/>
              <a:defRPr/>
            </a:pPr>
            <a:endParaRPr lang="en-US" altLang="en-US" sz="2000" dirty="0">
              <a:latin typeface="Arial" pitchFamily="34" charset="0"/>
              <a:cs typeface="Arial" pitchFamily="34" charset="0"/>
            </a:endParaRPr>
          </a:p>
          <a:p>
            <a:pPr>
              <a:defRPr/>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a:t>
            </a:r>
            <a:r>
              <a:rPr lang="en-US" altLang="en-US" sz="2000" dirty="0">
                <a:latin typeface="Arial" pitchFamily="34" charset="0"/>
                <a:cs typeface="Arial" pitchFamily="34" charset="0"/>
              </a:rPr>
              <a:t>.(22)</a:t>
            </a:r>
          </a:p>
          <a:p>
            <a:pPr>
              <a:defRPr/>
            </a:pPr>
            <a:endParaRPr lang="en-US" altLang="en-US" sz="2000" dirty="0">
              <a:latin typeface="Arial" pitchFamily="34" charset="0"/>
              <a:cs typeface="Arial" pitchFamily="34" charset="0"/>
            </a:endParaRPr>
          </a:p>
          <a:p>
            <a:pPr>
              <a:defRPr/>
            </a:pPr>
            <a:endParaRPr lang="en-US" altLang="en-US" sz="2000" dirty="0">
              <a:latin typeface="Arial" pitchFamily="34" charset="0"/>
              <a:cs typeface="Arial" pitchFamily="34" charset="0"/>
            </a:endParaRPr>
          </a:p>
          <a:p>
            <a:pPr>
              <a:defRPr/>
            </a:pPr>
            <a:endParaRPr lang="en-US" altLang="en-US" sz="2000" dirty="0">
              <a:latin typeface="Arial" pitchFamily="34" charset="0"/>
              <a:cs typeface="Arial" pitchFamily="34" charset="0"/>
            </a:endParaRPr>
          </a:p>
          <a:p>
            <a:pPr>
              <a:defRPr/>
            </a:pPr>
            <a:endParaRPr lang="en-US" altLang="en-US" sz="2000" dirty="0">
              <a:latin typeface="Arial" pitchFamily="34" charset="0"/>
              <a:cs typeface="Arial" pitchFamily="34" charset="0"/>
            </a:endParaRPr>
          </a:p>
        </p:txBody>
      </p:sp>
      <p:sp>
        <p:nvSpPr>
          <p:cNvPr id="24581" name="Rectangle 9"/>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4582" name="Rectangle 8"/>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4583" name="Object 3"/>
          <p:cNvGraphicFramePr>
            <a:graphicFrameLocks noChangeAspect="1"/>
          </p:cNvGraphicFramePr>
          <p:nvPr>
            <p:extLst>
              <p:ext uri="{D42A27DB-BD31-4B8C-83A1-F6EECF244321}">
                <p14:modId xmlns:p14="http://schemas.microsoft.com/office/powerpoint/2010/main" val="2864119368"/>
              </p:ext>
            </p:extLst>
          </p:nvPr>
        </p:nvGraphicFramePr>
        <p:xfrm>
          <a:off x="489527" y="654627"/>
          <a:ext cx="4436533" cy="1219200"/>
        </p:xfrm>
        <a:graphic>
          <a:graphicData uri="http://schemas.openxmlformats.org/presentationml/2006/ole">
            <mc:AlternateContent xmlns:mc="http://schemas.openxmlformats.org/markup-compatibility/2006">
              <mc:Choice xmlns:v="urn:schemas-microsoft-com:vml" Requires="v">
                <p:oleObj spid="_x0000_s12323" name="Equation" r:id="rId3" imgW="2844720" imgH="1041120" progId="Equation.3">
                  <p:embed/>
                </p:oleObj>
              </mc:Choice>
              <mc:Fallback>
                <p:oleObj name="Equation" r:id="rId3" imgW="2844720" imgH="104112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527" y="654627"/>
                        <a:ext cx="4436533"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4" name="Rectangle 10"/>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4585" name="Object 5"/>
          <p:cNvGraphicFramePr>
            <a:graphicFrameLocks noChangeAspect="1"/>
          </p:cNvGraphicFramePr>
          <p:nvPr/>
        </p:nvGraphicFramePr>
        <p:xfrm>
          <a:off x="2032000" y="2578100"/>
          <a:ext cx="3481917" cy="850900"/>
        </p:xfrm>
        <a:graphic>
          <a:graphicData uri="http://schemas.openxmlformats.org/presentationml/2006/ole">
            <mc:AlternateContent xmlns:mc="http://schemas.openxmlformats.org/markup-compatibility/2006">
              <mc:Choice xmlns:v="urn:schemas-microsoft-com:vml" Requires="v">
                <p:oleObj spid="_x0000_s12324" name="Equation" r:id="rId5" imgW="1892160" imgH="622080" progId="Equation.3">
                  <p:embed/>
                </p:oleObj>
              </mc:Choice>
              <mc:Fallback>
                <p:oleObj name="Equation" r:id="rId5" imgW="1892160" imgH="62208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32000" y="2578100"/>
                        <a:ext cx="3481917"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4586" name="Rectangle 1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4587" name="Object 7"/>
          <p:cNvGraphicFramePr>
            <a:graphicFrameLocks noChangeAspect="1"/>
          </p:cNvGraphicFramePr>
          <p:nvPr/>
        </p:nvGraphicFramePr>
        <p:xfrm>
          <a:off x="2089151" y="4419600"/>
          <a:ext cx="2732616" cy="795338"/>
        </p:xfrm>
        <a:graphic>
          <a:graphicData uri="http://schemas.openxmlformats.org/presentationml/2006/ole">
            <mc:AlternateContent xmlns:mc="http://schemas.openxmlformats.org/markup-compatibility/2006">
              <mc:Choice xmlns:v="urn:schemas-microsoft-com:vml" Requires="v">
                <p:oleObj spid="_x0000_s12325" name="Equation" r:id="rId7" imgW="1511280" imgH="583920" progId="Equation.3">
                  <p:embed/>
                </p:oleObj>
              </mc:Choice>
              <mc:Fallback>
                <p:oleObj name="Equation" r:id="rId7" imgW="1511280" imgH="58392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9151" y="4419600"/>
                        <a:ext cx="2732616"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18</a:t>
            </a:fld>
            <a:endParaRPr lang="en-US" altLang="en-US"/>
          </a:p>
        </p:txBody>
      </p:sp>
      <p:sp>
        <p:nvSpPr>
          <p:cNvPr id="13" name="Rectangle 2"/>
          <p:cNvSpPr txBox="1">
            <a:spLocks noChangeArrowheads="1"/>
          </p:cNvSpPr>
          <p:nvPr/>
        </p:nvSpPr>
        <p:spPr>
          <a:xfrm>
            <a:off x="10584" y="-15875"/>
            <a:ext cx="11978216" cy="381000"/>
          </a:xfrm>
          <a:prstGeom prst="rect">
            <a:avLst/>
          </a:prstGeom>
        </p:spPr>
        <p:txBody>
          <a:bodyPr/>
          <a:lstStyle/>
          <a:p>
            <a:pPr algn="ctr" eaLnBrk="1" fontAlgn="auto" hangingPunct="1">
              <a:spcAft>
                <a:spcPts val="0"/>
              </a:spcAft>
              <a:defRPr/>
            </a:pPr>
            <a:r>
              <a:rPr lang="en-US" sz="3000" kern="0" dirty="0">
                <a:latin typeface="Arial" pitchFamily="34" charset="0"/>
                <a:ea typeface="+mj-ea"/>
                <a:cs typeface="Arial" pitchFamily="34" charset="0"/>
              </a:rPr>
              <a:t>TSR                                              Cont.….</a:t>
            </a:r>
          </a:p>
        </p:txBody>
      </p:sp>
    </p:spTree>
    <p:extLst>
      <p:ext uri="{BB962C8B-B14F-4D97-AF65-F5344CB8AC3E}">
        <p14:creationId xmlns:p14="http://schemas.microsoft.com/office/powerpoint/2010/main" val="34441248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1" y="287338"/>
            <a:ext cx="10748433" cy="322262"/>
          </a:xfrm>
        </p:spPr>
        <p:txBody>
          <a:bodyPr>
            <a:noAutofit/>
          </a:bodyPr>
          <a:lstStyle/>
          <a:p>
            <a:pPr algn="ctr">
              <a:defRPr/>
            </a:pPr>
            <a:r>
              <a:rPr lang="en-US" sz="3000" b="1" dirty="0" smtClean="0">
                <a:latin typeface="Arial" pitchFamily="34" charset="0"/>
                <a:cs typeface="Arial" pitchFamily="34" charset="0"/>
              </a:rPr>
              <a:t>3.  Optimal Rotor-Tip Speed </a:t>
            </a:r>
            <a:r>
              <a:rPr lang="en-US" sz="3000" b="1" dirty="0">
                <a:latin typeface="Arial" pitchFamily="34" charset="0"/>
                <a:cs typeface="Arial" pitchFamily="34" charset="0"/>
              </a:rPr>
              <a:t>R</a:t>
            </a:r>
            <a:r>
              <a:rPr lang="en-US" sz="3000" b="1" dirty="0" smtClean="0">
                <a:latin typeface="Arial" pitchFamily="34" charset="0"/>
                <a:cs typeface="Arial" pitchFamily="34" charset="0"/>
              </a:rPr>
              <a:t>atio(OR-TSR)</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01600" y="609600"/>
            <a:ext cx="12090400" cy="5791200"/>
          </a:xfrm>
        </p:spPr>
        <p:txBody>
          <a:bodyPr/>
          <a:lstStyle/>
          <a:p>
            <a:pPr>
              <a:lnSpc>
                <a:spcPct val="200000"/>
              </a:lnSpc>
              <a:buFont typeface="Wingdings" pitchFamily="2" charset="2"/>
              <a:buChar char="§"/>
              <a:defRPr/>
            </a:pPr>
            <a:r>
              <a:rPr lang="en-US" sz="2000" dirty="0" smtClean="0">
                <a:latin typeface="Arial" pitchFamily="34" charset="0"/>
                <a:cs typeface="Arial" pitchFamily="34" charset="0"/>
              </a:rPr>
              <a:t>By comparing the time it takes for the </a:t>
            </a:r>
            <a:r>
              <a:rPr lang="en-US" sz="2000" dirty="0" smtClean="0">
                <a:solidFill>
                  <a:srgbClr val="FF0000"/>
                </a:solidFill>
                <a:latin typeface="Arial" pitchFamily="34" charset="0"/>
                <a:cs typeface="Arial" pitchFamily="34" charset="0"/>
              </a:rPr>
              <a:t>interrupted</a:t>
            </a:r>
            <a:r>
              <a:rPr lang="en-US" sz="2000" dirty="0" smtClean="0">
                <a:latin typeface="Arial" pitchFamily="34" charset="0"/>
                <a:cs typeface="Arial" pitchFamily="34" charset="0"/>
              </a:rPr>
              <a:t> wind to reestablish </a:t>
            </a:r>
            <a:r>
              <a:rPr lang="en-US" sz="2000" dirty="0" smtClean="0">
                <a:solidFill>
                  <a:srgbClr val="FF0000"/>
                </a:solidFill>
                <a:latin typeface="Arial" pitchFamily="34" charset="0"/>
                <a:cs typeface="Arial" pitchFamily="34" charset="0"/>
              </a:rPr>
              <a:t>itself (</a:t>
            </a:r>
            <a:r>
              <a:rPr lang="en-US" sz="2000" dirty="0" err="1" smtClean="0">
                <a:solidFill>
                  <a:srgbClr val="FF0000"/>
                </a:solidFill>
                <a:latin typeface="Arial" pitchFamily="34" charset="0"/>
                <a:cs typeface="Arial" pitchFamily="34" charset="0"/>
              </a:rPr>
              <a:t>t</a:t>
            </a:r>
            <a:r>
              <a:rPr lang="en-US" sz="2000" baseline="-25000" dirty="0" err="1" smtClean="0">
                <a:solidFill>
                  <a:srgbClr val="FF0000"/>
                </a:solidFill>
                <a:latin typeface="Arial" pitchFamily="34" charset="0"/>
                <a:cs typeface="Arial" pitchFamily="34" charset="0"/>
              </a:rPr>
              <a:t>w</a:t>
            </a:r>
            <a:r>
              <a:rPr lang="en-US" sz="2000" dirty="0" smtClean="0">
                <a:solidFill>
                  <a:srgbClr val="FF0000"/>
                </a:solidFill>
                <a:latin typeface="Arial" pitchFamily="34" charset="0"/>
                <a:cs typeface="Arial" pitchFamily="34" charset="0"/>
              </a:rPr>
              <a:t>) </a:t>
            </a:r>
            <a:r>
              <a:rPr lang="en-US" sz="2000" dirty="0" smtClean="0">
                <a:latin typeface="Arial" pitchFamily="34" charset="0"/>
                <a:cs typeface="Arial" pitchFamily="34" charset="0"/>
              </a:rPr>
              <a:t>to the time it takes for a rotor blade with a rotational frequency of </a:t>
            </a:r>
            <a:r>
              <a:rPr lang="en-US" sz="2000" dirty="0" smtClean="0">
                <a:solidFill>
                  <a:srgbClr val="FF0000"/>
                </a:solidFill>
                <a:latin typeface="Arial" pitchFamily="34" charset="0"/>
                <a:cs typeface="Arial" pitchFamily="34" charset="0"/>
              </a:rPr>
              <a:t>ὠ to move into the position held by its predecessor </a:t>
            </a:r>
            <a:r>
              <a:rPr lang="en-US" sz="2000" dirty="0" smtClean="0">
                <a:latin typeface="Arial" pitchFamily="34" charset="0"/>
                <a:cs typeface="Arial" pitchFamily="34" charset="0"/>
              </a:rPr>
              <a:t>(</a:t>
            </a:r>
            <a:r>
              <a:rPr lang="en-US" sz="2000" dirty="0" err="1" smtClean="0">
                <a:latin typeface="Arial" pitchFamily="34" charset="0"/>
                <a:cs typeface="Arial" pitchFamily="34" charset="0"/>
              </a:rPr>
              <a:t>t</a:t>
            </a:r>
            <a:r>
              <a:rPr lang="en-US" sz="2000" baseline="-25000" dirty="0" err="1" smtClean="0">
                <a:latin typeface="Arial" pitchFamily="34" charset="0"/>
                <a:cs typeface="Arial" pitchFamily="34" charset="0"/>
              </a:rPr>
              <a:t>s</a:t>
            </a:r>
            <a:r>
              <a:rPr lang="en-US" sz="2000" dirty="0" smtClean="0">
                <a:latin typeface="Arial" pitchFamily="34" charset="0"/>
                <a:cs typeface="Arial" pitchFamily="34" charset="0"/>
              </a:rPr>
              <a:t>):</a:t>
            </a:r>
          </a:p>
          <a:p>
            <a:pPr>
              <a:lnSpc>
                <a:spcPct val="200000"/>
              </a:lnSpc>
              <a:defRPr/>
            </a:pPr>
            <a:r>
              <a:rPr lang="en-US" sz="2000" dirty="0" smtClean="0">
                <a:latin typeface="Arial" pitchFamily="34" charset="0"/>
                <a:cs typeface="Arial" pitchFamily="34" charset="0"/>
              </a:rPr>
              <a:t> The ideal tip speed ratio for maximum power extraction is determined:</a:t>
            </a:r>
          </a:p>
          <a:p>
            <a:pPr>
              <a:lnSpc>
                <a:spcPct val="200000"/>
              </a:lnSpc>
              <a:buFont typeface="Wingdings" pitchFamily="2" charset="2"/>
              <a:buChar char="§"/>
              <a:defRPr/>
            </a:pPr>
            <a:r>
              <a:rPr lang="en-US" sz="2000" dirty="0" smtClean="0">
                <a:latin typeface="Arial" pitchFamily="34" charset="0"/>
                <a:cs typeface="Arial" pitchFamily="34" charset="0"/>
              </a:rPr>
              <a:t>The time it takes a blade on a rotor with ‘</a:t>
            </a:r>
            <a:r>
              <a:rPr lang="en-US" sz="2000" b="1" dirty="0" smtClean="0">
                <a:latin typeface="Arial" pitchFamily="34" charset="0"/>
                <a:cs typeface="Arial" pitchFamily="34" charset="0"/>
              </a:rPr>
              <a:t>n’</a:t>
            </a:r>
            <a:r>
              <a:rPr lang="en-US" sz="2000" dirty="0" smtClean="0">
                <a:latin typeface="Arial" pitchFamily="34" charset="0"/>
                <a:cs typeface="Arial" pitchFamily="34" charset="0"/>
              </a:rPr>
              <a:t> blades to advance to the position of its predecessor is given by</a:t>
            </a:r>
            <a:r>
              <a:rPr lang="en-US" dirty="0" smtClean="0">
                <a:latin typeface="Arial" pitchFamily="34" charset="0"/>
                <a:cs typeface="Arial" pitchFamily="34" charset="0"/>
              </a:rPr>
              <a:t>:</a:t>
            </a:r>
          </a:p>
          <a:p>
            <a:pPr marL="0" indent="0">
              <a:lnSpc>
                <a:spcPct val="150000"/>
              </a:lnSpc>
              <a:buFont typeface="Calibri" panose="020F0502020204030204" pitchFamily="34" charset="0"/>
              <a:buNone/>
              <a:defRPr/>
            </a:pPr>
            <a:r>
              <a:rPr lang="en-US" sz="2000" dirty="0" smtClean="0">
                <a:latin typeface="Arial" pitchFamily="34" charset="0"/>
                <a:cs typeface="Arial" pitchFamily="34" charset="0"/>
              </a:rPr>
              <a:t>                                                                                     eq.(23)</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25606" name="Object 5"/>
          <p:cNvGraphicFramePr>
            <a:graphicFrameLocks noChangeAspect="1"/>
          </p:cNvGraphicFramePr>
          <p:nvPr>
            <p:extLst>
              <p:ext uri="{D42A27DB-BD31-4B8C-83A1-F6EECF244321}">
                <p14:modId xmlns:p14="http://schemas.microsoft.com/office/powerpoint/2010/main" val="2131492375"/>
              </p:ext>
            </p:extLst>
          </p:nvPr>
        </p:nvGraphicFramePr>
        <p:xfrm>
          <a:off x="1267691" y="3986646"/>
          <a:ext cx="2235200" cy="758825"/>
        </p:xfrm>
        <a:graphic>
          <a:graphicData uri="http://schemas.openxmlformats.org/presentationml/2006/ole">
            <mc:AlternateContent xmlns:mc="http://schemas.openxmlformats.org/markup-compatibility/2006">
              <mc:Choice xmlns:v="urn:schemas-microsoft-com:vml" Requires="v">
                <p:oleObj spid="_x0000_s13326" name="Equation" r:id="rId3" imgW="875920" imgH="393529" progId="Equation.3">
                  <p:embed/>
                </p:oleObj>
              </mc:Choice>
              <mc:Fallback>
                <p:oleObj name="Equation" r:id="rId3" imgW="875920"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7691" y="3986646"/>
                        <a:ext cx="2235200"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Slide Number Placeholder 4"/>
          <p:cNvSpPr>
            <a:spLocks noGrp="1"/>
          </p:cNvSpPr>
          <p:nvPr>
            <p:ph type="sldNum" sz="quarter" idx="12"/>
          </p:nvPr>
        </p:nvSpPr>
        <p:spPr/>
        <p:txBody>
          <a:bodyPr/>
          <a:lstStyle/>
          <a:p>
            <a:pPr>
              <a:defRPr/>
            </a:pPr>
            <a:fld id="{8A0FB744-B334-45BB-A6F2-2F31A89FF317}" type="slidenum">
              <a:rPr lang="en-US" altLang="en-US" smtClean="0"/>
              <a:pPr>
                <a:defRPr/>
              </a:pPr>
              <a:t>19</a:t>
            </a:fld>
            <a:endParaRPr lang="en-US" altLang="en-US"/>
          </a:p>
        </p:txBody>
      </p:sp>
    </p:spTree>
    <p:extLst>
      <p:ext uri="{BB962C8B-B14F-4D97-AF65-F5344CB8AC3E}">
        <p14:creationId xmlns:p14="http://schemas.microsoft.com/office/powerpoint/2010/main" val="35509788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27652" name="Rectangle 4"/>
          <p:cNvSpPr>
            <a:spLocks noChangeArrowheads="1"/>
          </p:cNvSpPr>
          <p:nvPr/>
        </p:nvSpPr>
        <p:spPr bwMode="auto">
          <a:xfrm>
            <a:off x="0" y="109538"/>
            <a:ext cx="121920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lgn="just">
              <a:lnSpc>
                <a:spcPct val="150000"/>
              </a:lnSpc>
              <a:buFont typeface="Wingdings" pitchFamily="2" charset="2"/>
              <a:buChar char="v"/>
              <a:defRPr/>
            </a:pPr>
            <a:r>
              <a:rPr lang="en-US" altLang="en-US" sz="2000" dirty="0">
                <a:solidFill>
                  <a:srgbClr val="C00000"/>
                </a:solidFill>
                <a:latin typeface="Arial" pitchFamily="34" charset="0"/>
                <a:cs typeface="Arial" pitchFamily="34" charset="0"/>
              </a:rPr>
              <a:t>If the length </a:t>
            </a:r>
            <a:r>
              <a:rPr lang="en-US" altLang="en-US" sz="2000" dirty="0">
                <a:latin typeface="Arial" pitchFamily="34" charset="0"/>
                <a:cs typeface="Arial" pitchFamily="34" charset="0"/>
              </a:rPr>
              <a:t>of the strongly </a:t>
            </a:r>
            <a:r>
              <a:rPr lang="en-US" altLang="en-US" sz="2000" dirty="0">
                <a:solidFill>
                  <a:srgbClr val="C00000"/>
                </a:solidFill>
                <a:latin typeface="Arial" pitchFamily="34" charset="0"/>
                <a:cs typeface="Arial" pitchFamily="34" charset="0"/>
              </a:rPr>
              <a:t>disturbed</a:t>
            </a:r>
            <a:r>
              <a:rPr lang="en-US" altLang="en-US" sz="2000" dirty="0">
                <a:latin typeface="Arial" pitchFamily="34" charset="0"/>
                <a:cs typeface="Arial" pitchFamily="34" charset="0"/>
              </a:rPr>
              <a:t> air stream upwind and downwind of the rotor is </a:t>
            </a:r>
            <a:r>
              <a:rPr lang="en-US" altLang="en-US" sz="2000" b="1" dirty="0">
                <a:solidFill>
                  <a:srgbClr val="C00000"/>
                </a:solidFill>
                <a:latin typeface="Arial" pitchFamily="34" charset="0"/>
                <a:cs typeface="Arial" pitchFamily="34" charset="0"/>
              </a:rPr>
              <a:t>s</a:t>
            </a:r>
            <a:r>
              <a:rPr lang="en-US" altLang="en-US" sz="2000" dirty="0">
                <a:latin typeface="Arial" pitchFamily="34" charset="0"/>
                <a:cs typeface="Arial" pitchFamily="34" charset="0"/>
              </a:rPr>
              <a:t>, then the time period for the wind to return to normal is given </a:t>
            </a:r>
            <a:r>
              <a:rPr lang="en-US" altLang="en-US" sz="2000" dirty="0" smtClean="0">
                <a:latin typeface="Arial" pitchFamily="34" charset="0"/>
                <a:cs typeface="Arial" pitchFamily="34" charset="0"/>
              </a:rPr>
              <a:t>by;</a:t>
            </a:r>
            <a:endParaRPr lang="en-US" altLang="en-US" sz="2000" dirty="0">
              <a:latin typeface="Arial" pitchFamily="34" charset="0"/>
              <a:cs typeface="Arial" pitchFamily="34" charset="0"/>
            </a:endParaRPr>
          </a:p>
          <a:p>
            <a:pPr algn="just">
              <a:defRPr/>
            </a:pPr>
            <a:endParaRPr lang="en-US" altLang="en-US" sz="2000" dirty="0">
              <a:latin typeface="Times New Roman" pitchFamily="18" charset="0"/>
              <a:cs typeface="Times New Roman" pitchFamily="18" charset="0"/>
            </a:endParaRPr>
          </a:p>
          <a:p>
            <a:pPr algn="just">
              <a:defRPr/>
            </a:pPr>
            <a:r>
              <a:rPr lang="en-US" altLang="en-US" sz="2000" dirty="0">
                <a:latin typeface="Times New Roman" pitchFamily="18" charset="0"/>
                <a:cs typeface="Times New Roman" pitchFamily="18" charset="0"/>
              </a:rPr>
              <a:t>                                                                                       </a:t>
            </a:r>
            <a:r>
              <a:rPr lang="en-US" altLang="en-US" sz="2000" dirty="0" smtClean="0">
                <a:latin typeface="Times New Roman" pitchFamily="18" charset="0"/>
                <a:cs typeface="Times New Roman" pitchFamily="18" charset="0"/>
              </a:rPr>
              <a:t>                       eq</a:t>
            </a:r>
            <a:r>
              <a:rPr lang="en-US" altLang="en-US" sz="2000" dirty="0">
                <a:latin typeface="Times New Roman" pitchFamily="18" charset="0"/>
                <a:cs typeface="Times New Roman" pitchFamily="18" charset="0"/>
              </a:rPr>
              <a:t>.(24)</a:t>
            </a:r>
          </a:p>
        </p:txBody>
      </p:sp>
      <p:sp>
        <p:nvSpPr>
          <p:cNvPr id="27654" name="Rectangle 5"/>
          <p:cNvSpPr>
            <a:spLocks noChangeArrowheads="1"/>
          </p:cNvSpPr>
          <p:nvPr/>
        </p:nvSpPr>
        <p:spPr bwMode="auto">
          <a:xfrm>
            <a:off x="0" y="1828801"/>
            <a:ext cx="121920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457200" indent="-457200" algn="just">
              <a:lnSpc>
                <a:spcPct val="150000"/>
              </a:lnSpc>
              <a:buFont typeface="Wingdings" pitchFamily="2" charset="2"/>
              <a:buChar char="§"/>
              <a:defRPr/>
            </a:pPr>
            <a:r>
              <a:rPr lang="en-US" altLang="en-US" sz="2000" dirty="0">
                <a:latin typeface="Arial" pitchFamily="34" charset="0"/>
                <a:cs typeface="Arial" pitchFamily="34" charset="0"/>
              </a:rPr>
              <a:t>If </a:t>
            </a:r>
            <a:r>
              <a:rPr lang="en-US" altLang="en-US" sz="2000" dirty="0" err="1">
                <a:latin typeface="Arial" pitchFamily="34" charset="0"/>
                <a:cs typeface="Arial" pitchFamily="34" charset="0"/>
              </a:rPr>
              <a:t>t</a:t>
            </a:r>
            <a:r>
              <a:rPr lang="en-US" altLang="en-US" sz="2000" baseline="-25000" dirty="0" err="1">
                <a:latin typeface="Arial" pitchFamily="34" charset="0"/>
                <a:cs typeface="Arial" pitchFamily="34" charset="0"/>
              </a:rPr>
              <a:t>s</a:t>
            </a:r>
            <a:r>
              <a:rPr lang="en-US" altLang="en-US" sz="2000" dirty="0">
                <a:latin typeface="Arial" pitchFamily="34" charset="0"/>
                <a:cs typeface="Arial" pitchFamily="34" charset="0"/>
              </a:rPr>
              <a:t> &gt; </a:t>
            </a:r>
            <a:r>
              <a:rPr lang="en-US" altLang="en-US" sz="2000" dirty="0" err="1">
                <a:latin typeface="Arial" pitchFamily="34" charset="0"/>
                <a:cs typeface="Arial" pitchFamily="34" charset="0"/>
              </a:rPr>
              <a:t>t</a:t>
            </a:r>
            <a:r>
              <a:rPr lang="en-US" altLang="en-US" sz="2000" baseline="-25000" dirty="0" err="1">
                <a:latin typeface="Arial" pitchFamily="34" charset="0"/>
                <a:cs typeface="Arial" pitchFamily="34" charset="0"/>
              </a:rPr>
              <a:t>w</a:t>
            </a:r>
            <a:r>
              <a:rPr lang="en-US" altLang="en-US" sz="2000" dirty="0">
                <a:latin typeface="Arial" pitchFamily="34" charset="0"/>
                <a:cs typeface="Arial" pitchFamily="34" charset="0"/>
              </a:rPr>
              <a:t>, then some wind is unaffected and for </a:t>
            </a:r>
            <a:r>
              <a:rPr lang="en-US" altLang="en-US" sz="2000" dirty="0" err="1">
                <a:latin typeface="Arial" pitchFamily="34" charset="0"/>
                <a:cs typeface="Arial" pitchFamily="34" charset="0"/>
              </a:rPr>
              <a:t>t</a:t>
            </a:r>
            <a:r>
              <a:rPr lang="en-US" altLang="en-US" sz="2000" baseline="-25000" dirty="0" err="1">
                <a:latin typeface="Arial" pitchFamily="34" charset="0"/>
                <a:cs typeface="Arial" pitchFamily="34" charset="0"/>
              </a:rPr>
              <a:t>w</a:t>
            </a:r>
            <a:r>
              <a:rPr lang="en-US" altLang="en-US" sz="2000" dirty="0">
                <a:latin typeface="Arial" pitchFamily="34" charset="0"/>
                <a:cs typeface="Arial" pitchFamily="34" charset="0"/>
              </a:rPr>
              <a:t> &gt; </a:t>
            </a:r>
            <a:r>
              <a:rPr lang="en-US" altLang="en-US" sz="2000" dirty="0" err="1">
                <a:latin typeface="Arial" pitchFamily="34" charset="0"/>
                <a:cs typeface="Arial" pitchFamily="34" charset="0"/>
              </a:rPr>
              <a:t>t</a:t>
            </a:r>
            <a:r>
              <a:rPr lang="en-US" altLang="en-US" sz="2000" baseline="-25000" dirty="0" err="1">
                <a:latin typeface="Arial" pitchFamily="34" charset="0"/>
                <a:cs typeface="Arial" pitchFamily="34" charset="0"/>
              </a:rPr>
              <a:t>s</a:t>
            </a:r>
            <a:r>
              <a:rPr lang="en-US" altLang="en-US" sz="2000" dirty="0">
                <a:latin typeface="Arial" pitchFamily="34" charset="0"/>
                <a:cs typeface="Arial" pitchFamily="34" charset="0"/>
              </a:rPr>
              <a:t>, then some wind is not allowed to flow through the rotor</a:t>
            </a:r>
          </a:p>
          <a:p>
            <a:pPr marL="457200" indent="-457200" algn="just">
              <a:lnSpc>
                <a:spcPct val="150000"/>
              </a:lnSpc>
              <a:buFont typeface="Wingdings" pitchFamily="2" charset="2"/>
              <a:buChar char="§"/>
              <a:defRPr/>
            </a:pPr>
            <a:r>
              <a:rPr lang="en-US" altLang="en-US" sz="2000" dirty="0">
                <a:latin typeface="Arial" pitchFamily="34" charset="0"/>
                <a:cs typeface="Arial" pitchFamily="34" charset="0"/>
              </a:rPr>
              <a:t>The maximum power extraction occurs when these two time periods are about equal</a:t>
            </a:r>
            <a:r>
              <a:rPr lang="en-US" altLang="en-US" sz="2400" dirty="0">
                <a:latin typeface="Arial" pitchFamily="34" charset="0"/>
                <a:cs typeface="Arial" pitchFamily="34" charset="0"/>
              </a:rPr>
              <a:t>:     </a:t>
            </a:r>
          </a:p>
          <a:p>
            <a:pPr algn="just">
              <a:lnSpc>
                <a:spcPct val="150000"/>
              </a:lnSpc>
              <a:defRPr/>
            </a:pPr>
            <a:endParaRPr lang="en-US" altLang="en-US" sz="2400" dirty="0">
              <a:latin typeface="Arial" pitchFamily="34" charset="0"/>
              <a:cs typeface="Arial" pitchFamily="34" charset="0"/>
            </a:endParaRPr>
          </a:p>
          <a:p>
            <a:pPr algn="just">
              <a:lnSpc>
                <a:spcPct val="150000"/>
              </a:lnSpc>
              <a:defRPr/>
            </a:pPr>
            <a:r>
              <a:rPr lang="en-US" altLang="en-US" sz="2000" dirty="0">
                <a:latin typeface="Arial" pitchFamily="34" charset="0"/>
                <a:cs typeface="Arial" pitchFamily="34" charset="0"/>
              </a:rPr>
              <a:t>                                                                                eq.(25)</a:t>
            </a:r>
          </a:p>
        </p:txBody>
      </p:sp>
      <p:sp>
        <p:nvSpPr>
          <p:cNvPr id="26630" name="Rectangle 13"/>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6631" name="Object 3"/>
          <p:cNvGraphicFramePr>
            <a:graphicFrameLocks noChangeAspect="1"/>
          </p:cNvGraphicFramePr>
          <p:nvPr/>
        </p:nvGraphicFramePr>
        <p:xfrm>
          <a:off x="1566333" y="1219200"/>
          <a:ext cx="1778000" cy="661988"/>
        </p:xfrm>
        <a:graphic>
          <a:graphicData uri="http://schemas.openxmlformats.org/presentationml/2006/ole">
            <mc:AlternateContent xmlns:mc="http://schemas.openxmlformats.org/markup-compatibility/2006">
              <mc:Choice xmlns:v="urn:schemas-microsoft-com:vml" Requires="v">
                <p:oleObj spid="_x0000_s14362" name="Equation" r:id="rId3" imgW="799753" imgH="393529" progId="Equation.3">
                  <p:embed/>
                </p:oleObj>
              </mc:Choice>
              <mc:Fallback>
                <p:oleObj name="Equation" r:id="rId3" imgW="799753"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6333" y="1219200"/>
                        <a:ext cx="1778000" cy="661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6632" name="Rectangle 15"/>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6633" name="Object 5"/>
          <p:cNvGraphicFramePr>
            <a:graphicFrameLocks noChangeAspect="1"/>
          </p:cNvGraphicFramePr>
          <p:nvPr/>
        </p:nvGraphicFramePr>
        <p:xfrm>
          <a:off x="2540000" y="3657600"/>
          <a:ext cx="2336800" cy="1657350"/>
        </p:xfrm>
        <a:graphic>
          <a:graphicData uri="http://schemas.openxmlformats.org/presentationml/2006/ole">
            <mc:AlternateContent xmlns:mc="http://schemas.openxmlformats.org/markup-compatibility/2006">
              <mc:Choice xmlns:v="urn:schemas-microsoft-com:vml" Requires="v">
                <p:oleObj spid="_x0000_s14363" name="Equation" r:id="rId5" imgW="901309" imgH="1028254" progId="Equation.3">
                  <p:embed/>
                </p:oleObj>
              </mc:Choice>
              <mc:Fallback>
                <p:oleObj name="Equation" r:id="rId5" imgW="901309" imgH="1028254"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40000" y="3657600"/>
                        <a:ext cx="2336800"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20</a:t>
            </a:fld>
            <a:endParaRPr lang="en-US" altLang="en-US"/>
          </a:p>
        </p:txBody>
      </p:sp>
    </p:spTree>
    <p:extLst>
      <p:ext uri="{BB962C8B-B14F-4D97-AF65-F5344CB8AC3E}">
        <p14:creationId xmlns:p14="http://schemas.microsoft.com/office/powerpoint/2010/main" val="27453682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33" y="152400"/>
            <a:ext cx="11684000" cy="550863"/>
          </a:xfrm>
        </p:spPr>
        <p:txBody>
          <a:bodyPr/>
          <a:lstStyle/>
          <a:p>
            <a:pPr algn="ctr">
              <a:defRPr/>
            </a:pPr>
            <a:r>
              <a:rPr lang="en-US" sz="3000" b="1" dirty="0" smtClean="0">
                <a:latin typeface="Arial" pitchFamily="34" charset="0"/>
                <a:cs typeface="Arial" pitchFamily="34" charset="0"/>
              </a:rPr>
              <a:t>OR-TSR                                                        Cont.…</a:t>
            </a:r>
            <a:endParaRPr lang="en-US" sz="3000" b="1" dirty="0"/>
          </a:p>
        </p:txBody>
      </p:sp>
      <p:sp>
        <p:nvSpPr>
          <p:cNvPr id="3" name="Content Placeholder 2"/>
          <p:cNvSpPr>
            <a:spLocks noGrp="1"/>
          </p:cNvSpPr>
          <p:nvPr>
            <p:ph idx="1"/>
          </p:nvPr>
        </p:nvSpPr>
        <p:spPr>
          <a:xfrm>
            <a:off x="0" y="609600"/>
            <a:ext cx="12192000" cy="5715000"/>
          </a:xfrm>
        </p:spPr>
        <p:txBody>
          <a:bodyPr/>
          <a:lstStyle/>
          <a:p>
            <a:pPr>
              <a:buFont typeface="Wingdings" pitchFamily="2" charset="2"/>
              <a:buChar char="§"/>
              <a:defRPr/>
            </a:pPr>
            <a:r>
              <a:rPr lang="en-US" altLang="en-US" sz="2000" dirty="0">
                <a:latin typeface="Arial" pitchFamily="34" charset="0"/>
                <a:cs typeface="Arial" pitchFamily="34" charset="0"/>
              </a:rPr>
              <a:t>From which the optimal rotational frequency is</a:t>
            </a:r>
            <a:r>
              <a:rPr lang="en-US" altLang="en-US" sz="2000" dirty="0" smtClean="0">
                <a:latin typeface="Arial" pitchFamily="34" charset="0"/>
                <a:cs typeface="Arial" pitchFamily="34" charset="0"/>
              </a:rPr>
              <a:t>:</a:t>
            </a:r>
            <a:endParaRPr lang="en-US" altLang="en-US" sz="2000" dirty="0">
              <a:latin typeface="Arial" pitchFamily="34" charset="0"/>
              <a:cs typeface="Arial" pitchFamily="34" charset="0"/>
            </a:endParaRPr>
          </a:p>
          <a:p>
            <a:pPr marL="0" indent="0">
              <a:buNone/>
              <a:defRPr/>
            </a:pPr>
            <a:r>
              <a:rPr lang="en-US" altLang="en-US" sz="2000" dirty="0">
                <a:latin typeface="Times New Roman" pitchFamily="18" charset="0"/>
                <a:cs typeface="Times New Roman" pitchFamily="18" charset="0"/>
              </a:rPr>
              <a:t> </a:t>
            </a:r>
            <a:r>
              <a:rPr lang="en-US" altLang="en-US" sz="2000" dirty="0" smtClean="0">
                <a:latin typeface="Times New Roman" pitchFamily="18" charset="0"/>
                <a:cs typeface="Times New Roman" pitchFamily="18" charset="0"/>
              </a:rPr>
              <a:t>                                                                                                            eq.(26)</a:t>
            </a:r>
          </a:p>
          <a:p>
            <a:pPr marL="0" indent="0" algn="just">
              <a:lnSpc>
                <a:spcPct val="150000"/>
              </a:lnSpc>
              <a:buNone/>
              <a:defRPr/>
            </a:pPr>
            <a:endParaRPr lang="en-US" altLang="en-US" sz="2000" dirty="0" smtClean="0">
              <a:solidFill>
                <a:srgbClr val="C00000"/>
              </a:solidFill>
              <a:latin typeface="Arial" pitchFamily="34" charset="0"/>
              <a:cs typeface="Arial" pitchFamily="34" charset="0"/>
            </a:endParaRPr>
          </a:p>
          <a:p>
            <a:pPr algn="just">
              <a:lnSpc>
                <a:spcPct val="150000"/>
              </a:lnSpc>
              <a:buFont typeface="Wingdings" pitchFamily="2" charset="2"/>
              <a:buChar char="§"/>
              <a:defRPr/>
            </a:pPr>
            <a:r>
              <a:rPr lang="en-US" altLang="en-US" sz="2000" dirty="0" smtClean="0">
                <a:solidFill>
                  <a:srgbClr val="C00000"/>
                </a:solidFill>
                <a:latin typeface="Arial" pitchFamily="34" charset="0"/>
                <a:cs typeface="Arial" pitchFamily="34" charset="0"/>
              </a:rPr>
              <a:t>Consequently</a:t>
            </a:r>
            <a:r>
              <a:rPr lang="en-US" altLang="en-US" sz="2000" dirty="0">
                <a:solidFill>
                  <a:srgbClr val="C00000"/>
                </a:solidFill>
                <a:latin typeface="Arial" pitchFamily="34" charset="0"/>
                <a:cs typeface="Arial" pitchFamily="34" charset="0"/>
              </a:rPr>
              <a:t>, </a:t>
            </a:r>
            <a:r>
              <a:rPr lang="en-US" altLang="en-US" sz="2000" dirty="0">
                <a:latin typeface="Arial" pitchFamily="34" charset="0"/>
                <a:cs typeface="Arial" pitchFamily="34" charset="0"/>
              </a:rPr>
              <a:t>for optimal power extraction, the rotor blade must rotate at a rotational frequency that is related to the </a:t>
            </a:r>
            <a:r>
              <a:rPr lang="en-US" altLang="en-US" sz="2000" b="1" dirty="0">
                <a:latin typeface="Arial" pitchFamily="34" charset="0"/>
                <a:cs typeface="Arial" pitchFamily="34" charset="0"/>
              </a:rPr>
              <a:t>speed of the incoming wind</a:t>
            </a:r>
            <a:r>
              <a:rPr lang="en-US" altLang="en-US" sz="2000" dirty="0">
                <a:latin typeface="Arial" pitchFamily="34" charset="0"/>
                <a:cs typeface="Arial" pitchFamily="34" charset="0"/>
              </a:rPr>
              <a:t>.</a:t>
            </a:r>
          </a:p>
          <a:p>
            <a:pPr algn="just">
              <a:lnSpc>
                <a:spcPct val="150000"/>
              </a:lnSpc>
              <a:buFont typeface="Wingdings" pitchFamily="2" charset="2"/>
              <a:buChar char="§"/>
              <a:defRPr/>
            </a:pPr>
            <a:r>
              <a:rPr lang="en-US" altLang="en-US" sz="2000" dirty="0">
                <a:latin typeface="Arial" pitchFamily="34" charset="0"/>
                <a:cs typeface="Arial" pitchFamily="34" charset="0"/>
              </a:rPr>
              <a:t> This rotor </a:t>
            </a:r>
            <a:r>
              <a:rPr lang="en-US" altLang="en-US" sz="2000" dirty="0">
                <a:solidFill>
                  <a:srgbClr val="FF0000"/>
                </a:solidFill>
                <a:latin typeface="Arial" pitchFamily="34" charset="0"/>
                <a:cs typeface="Arial" pitchFamily="34" charset="0"/>
              </a:rPr>
              <a:t>rotational frequency decreases as the radius of the rotor increases </a:t>
            </a:r>
            <a:r>
              <a:rPr lang="en-US" altLang="en-US" sz="2000" dirty="0">
                <a:latin typeface="Arial" pitchFamily="34" charset="0"/>
                <a:cs typeface="Arial" pitchFamily="34" charset="0"/>
              </a:rPr>
              <a:t>and can be characterized by calculating the optimal tip ratio as</a:t>
            </a:r>
            <a:r>
              <a:rPr lang="en-US" altLang="en-US" sz="2000" dirty="0" smtClean="0">
                <a:latin typeface="Arial" pitchFamily="34" charset="0"/>
                <a:cs typeface="Arial" pitchFamily="34" charset="0"/>
              </a:rPr>
              <a:t>:</a:t>
            </a:r>
            <a:endParaRPr lang="en-US" altLang="en-US" sz="2000" dirty="0">
              <a:latin typeface="Arial" pitchFamily="34" charset="0"/>
              <a:cs typeface="Arial" pitchFamily="34" charset="0"/>
            </a:endParaRPr>
          </a:p>
          <a:p>
            <a:pPr marL="0" indent="0" algn="just">
              <a:lnSpc>
                <a:spcPct val="150000"/>
              </a:lnSpc>
              <a:buFont typeface="Calibri" panose="020F0502020204030204" pitchFamily="34" charset="0"/>
              <a:buNone/>
              <a:defRPr/>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eq.(27)</a:t>
            </a:r>
            <a:endParaRPr lang="en-US" altLang="en-US" sz="2000" dirty="0">
              <a:latin typeface="Arial" pitchFamily="34" charset="0"/>
              <a:cs typeface="Arial" pitchFamily="34" charset="0"/>
            </a:endParaRPr>
          </a:p>
          <a:p>
            <a:pPr marL="0" indent="0">
              <a:lnSpc>
                <a:spcPct val="150000"/>
              </a:lnSpc>
              <a:buNone/>
              <a:defRPr/>
            </a:pPr>
            <a:endParaRPr lang="en-US"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27654"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7655" name="Object 6"/>
          <p:cNvGraphicFramePr>
            <a:graphicFrameLocks noChangeAspect="1"/>
          </p:cNvGraphicFramePr>
          <p:nvPr/>
        </p:nvGraphicFramePr>
        <p:xfrm>
          <a:off x="1894418" y="1295400"/>
          <a:ext cx="1392767" cy="573088"/>
        </p:xfrm>
        <a:graphic>
          <a:graphicData uri="http://schemas.openxmlformats.org/presentationml/2006/ole">
            <mc:AlternateContent xmlns:mc="http://schemas.openxmlformats.org/markup-compatibility/2006">
              <mc:Choice xmlns:v="urn:schemas-microsoft-com:vml" Requires="v">
                <p:oleObj spid="_x0000_s15386" name="Equation" r:id="rId3" imgW="723600" imgH="393480" progId="Equation.3">
                  <p:embed/>
                </p:oleObj>
              </mc:Choice>
              <mc:Fallback>
                <p:oleObj name="Equation" r:id="rId3" imgW="723600" imgH="39348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4418" y="1295400"/>
                        <a:ext cx="1392767"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6" name="Rectangle 4"/>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7657" name="Object 8"/>
          <p:cNvGraphicFramePr>
            <a:graphicFrameLocks noChangeAspect="1"/>
          </p:cNvGraphicFramePr>
          <p:nvPr/>
        </p:nvGraphicFramePr>
        <p:xfrm>
          <a:off x="1320800" y="4267200"/>
          <a:ext cx="2777067" cy="1371600"/>
        </p:xfrm>
        <a:graphic>
          <a:graphicData uri="http://schemas.openxmlformats.org/presentationml/2006/ole">
            <mc:AlternateContent xmlns:mc="http://schemas.openxmlformats.org/markup-compatibility/2006">
              <mc:Choice xmlns:v="urn:schemas-microsoft-com:vml" Requires="v">
                <p:oleObj spid="_x0000_s15387" name="Equation" r:id="rId5" imgW="1270000" imgH="838200" progId="Equation.3">
                  <p:embed/>
                </p:oleObj>
              </mc:Choice>
              <mc:Fallback>
                <p:oleObj name="Equation" r:id="rId5" imgW="1270000" imgH="8382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0800" y="4267200"/>
                        <a:ext cx="2777067"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Slide Number Placeholder 4"/>
          <p:cNvSpPr>
            <a:spLocks noGrp="1"/>
          </p:cNvSpPr>
          <p:nvPr>
            <p:ph type="sldNum" sz="quarter" idx="12"/>
          </p:nvPr>
        </p:nvSpPr>
        <p:spPr/>
        <p:txBody>
          <a:bodyPr/>
          <a:lstStyle/>
          <a:p>
            <a:pPr>
              <a:defRPr/>
            </a:pPr>
            <a:fld id="{8A0FB744-B334-45BB-A6F2-2F31A89FF317}" type="slidenum">
              <a:rPr lang="en-US" altLang="en-US" smtClean="0"/>
              <a:pPr>
                <a:defRPr/>
              </a:pPr>
              <a:t>21</a:t>
            </a:fld>
            <a:endParaRPr lang="en-US" altLang="en-US"/>
          </a:p>
        </p:txBody>
      </p:sp>
    </p:spTree>
    <p:extLst>
      <p:ext uri="{BB962C8B-B14F-4D97-AF65-F5344CB8AC3E}">
        <p14:creationId xmlns:p14="http://schemas.microsoft.com/office/powerpoint/2010/main" val="19124591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5" name="Rectangle 4">
            <a:extLst>
              <a:ext uri="{FF2B5EF4-FFF2-40B4-BE49-F238E27FC236}"/>
            </a:extLst>
          </p:cNvPr>
          <p:cNvSpPr/>
          <p:nvPr/>
        </p:nvSpPr>
        <p:spPr>
          <a:xfrm>
            <a:off x="16933" y="453376"/>
            <a:ext cx="12175067" cy="4247317"/>
          </a:xfrm>
          <a:prstGeom prst="rect">
            <a:avLst/>
          </a:prstGeom>
        </p:spPr>
        <p:txBody>
          <a:bodyPr wrap="square">
            <a:spAutoFit/>
          </a:bodyPr>
          <a:lstStyle/>
          <a:p>
            <a:pPr>
              <a:lnSpc>
                <a:spcPct val="150000"/>
              </a:lnSpc>
              <a:defRPr/>
            </a:pPr>
            <a:r>
              <a:rPr lang="en-US" sz="2000" b="1" dirty="0">
                <a:latin typeface="Arial" pitchFamily="34" charset="0"/>
                <a:cs typeface="Arial" pitchFamily="34" charset="0"/>
              </a:rPr>
              <a:t>Effect of the number of rotor blades</a:t>
            </a:r>
          </a:p>
          <a:p>
            <a:pPr marL="342900" indent="-342900" algn="just">
              <a:lnSpc>
                <a:spcPct val="150000"/>
              </a:lnSpc>
              <a:buFont typeface="Wingdings" pitchFamily="2" charset="2"/>
              <a:buChar char="§"/>
              <a:defRPr/>
            </a:pPr>
            <a:r>
              <a:rPr lang="en-US" sz="2000" dirty="0">
                <a:latin typeface="Arial" pitchFamily="34" charset="0"/>
                <a:cs typeface="Arial" pitchFamily="34" charset="0"/>
              </a:rPr>
              <a:t>The optimal tip speed ratio depends on the number of blades, </a:t>
            </a:r>
            <a:r>
              <a:rPr lang="en-US" sz="2000" b="1" dirty="0">
                <a:latin typeface="Arial" pitchFamily="34" charset="0"/>
                <a:cs typeface="Arial" pitchFamily="34" charset="0"/>
              </a:rPr>
              <a:t>n</a:t>
            </a:r>
            <a:r>
              <a:rPr lang="en-US" sz="2000" dirty="0">
                <a:latin typeface="Arial" pitchFamily="34" charset="0"/>
                <a:cs typeface="Arial" pitchFamily="34" charset="0"/>
              </a:rPr>
              <a:t> of the wind turbine. </a:t>
            </a:r>
          </a:p>
          <a:p>
            <a:pPr marL="342900" indent="-342900" algn="just">
              <a:lnSpc>
                <a:spcPct val="150000"/>
              </a:lnSpc>
              <a:buFont typeface="Wingdings" pitchFamily="2" charset="2"/>
              <a:buChar char="§"/>
              <a:defRPr/>
            </a:pPr>
            <a:r>
              <a:rPr lang="en-US" sz="2000" dirty="0">
                <a:latin typeface="Arial" pitchFamily="34" charset="0"/>
                <a:cs typeface="Arial" pitchFamily="34" charset="0"/>
              </a:rPr>
              <a:t>The </a:t>
            </a:r>
            <a:r>
              <a:rPr lang="en-US" sz="2000" dirty="0">
                <a:solidFill>
                  <a:srgbClr val="FF0000"/>
                </a:solidFill>
                <a:latin typeface="Arial" pitchFamily="34" charset="0"/>
                <a:cs typeface="Arial" pitchFamily="34" charset="0"/>
              </a:rPr>
              <a:t>smaller the number </a:t>
            </a:r>
            <a:r>
              <a:rPr lang="en-US" sz="2000" dirty="0">
                <a:latin typeface="Arial" pitchFamily="34" charset="0"/>
                <a:cs typeface="Arial" pitchFamily="34" charset="0"/>
              </a:rPr>
              <a:t>of blades, the faster the wind turbine has to rotate to extract maximum power from the wind.</a:t>
            </a:r>
          </a:p>
          <a:p>
            <a:pPr marL="342900" indent="-342900" algn="just">
              <a:lnSpc>
                <a:spcPct val="150000"/>
              </a:lnSpc>
              <a:buFont typeface="Wingdings" pitchFamily="2" charset="2"/>
              <a:buChar char="§"/>
              <a:defRPr/>
            </a:pPr>
            <a:r>
              <a:rPr lang="en-US" sz="2000" dirty="0">
                <a:latin typeface="Arial" pitchFamily="34" charset="0"/>
                <a:cs typeface="Arial" pitchFamily="34" charset="0"/>
              </a:rPr>
              <a:t>For </a:t>
            </a:r>
            <a:r>
              <a:rPr lang="en-US" sz="2000" dirty="0">
                <a:solidFill>
                  <a:srgbClr val="FF0000"/>
                </a:solidFill>
                <a:latin typeface="Arial" pitchFamily="34" charset="0"/>
                <a:cs typeface="Arial" pitchFamily="34" charset="0"/>
              </a:rPr>
              <a:t>an n bladed machine it has </a:t>
            </a:r>
            <a:r>
              <a:rPr lang="en-US" sz="2000" dirty="0">
                <a:latin typeface="Arial" pitchFamily="34" charset="0"/>
                <a:cs typeface="Arial" pitchFamily="34" charset="0"/>
              </a:rPr>
              <a:t>been empirically observed that </a:t>
            </a:r>
            <a:r>
              <a:rPr lang="en-US" sz="2000" b="1" dirty="0">
                <a:latin typeface="Arial" pitchFamily="34" charset="0"/>
                <a:cs typeface="Arial" pitchFamily="34" charset="0"/>
              </a:rPr>
              <a:t>s</a:t>
            </a:r>
            <a:r>
              <a:rPr lang="en-US" sz="2000" dirty="0">
                <a:latin typeface="Arial" pitchFamily="34" charset="0"/>
                <a:cs typeface="Arial" pitchFamily="34" charset="0"/>
              </a:rPr>
              <a:t> is equal to </a:t>
            </a:r>
            <a:r>
              <a:rPr lang="en-US" sz="2000" b="1" dirty="0">
                <a:latin typeface="Arial" pitchFamily="34" charset="0"/>
                <a:cs typeface="Arial" pitchFamily="34" charset="0"/>
              </a:rPr>
              <a:t>about half a rotor radius </a:t>
            </a:r>
            <a:r>
              <a:rPr lang="en-US" sz="2000" dirty="0">
                <a:latin typeface="Arial" pitchFamily="34" charset="0"/>
                <a:cs typeface="Arial" pitchFamily="34" charset="0"/>
              </a:rPr>
              <a:t>;                   or the ratio (s/r) is approximately equal to 0.5, </a:t>
            </a:r>
            <a:r>
              <a:rPr lang="en-US" sz="2000" dirty="0">
                <a:solidFill>
                  <a:srgbClr val="FF0000"/>
                </a:solidFill>
                <a:latin typeface="Arial" pitchFamily="34" charset="0"/>
                <a:cs typeface="Arial" pitchFamily="34" charset="0"/>
              </a:rPr>
              <a:t>thus we can write:</a:t>
            </a:r>
          </a:p>
          <a:p>
            <a:pPr algn="just">
              <a:lnSpc>
                <a:spcPct val="150000"/>
              </a:lnSpc>
              <a:defRPr/>
            </a:pPr>
            <a:r>
              <a:rPr lang="en-US" sz="2000" dirty="0">
                <a:solidFill>
                  <a:srgbClr val="FF0000"/>
                </a:solidFill>
                <a:latin typeface="Times New Roman" pitchFamily="18" charset="0"/>
                <a:cs typeface="Times New Roman" pitchFamily="18" charset="0"/>
              </a:rPr>
              <a:t>                          </a:t>
            </a:r>
            <a:r>
              <a:rPr lang="en-US" sz="2000" dirty="0" smtClean="0">
                <a:solidFill>
                  <a:srgbClr val="FF0000"/>
                </a:solidFill>
                <a:latin typeface="Times New Roman" pitchFamily="18" charset="0"/>
                <a:cs typeface="Times New Roman" pitchFamily="18" charset="0"/>
              </a:rPr>
              <a:t>                                                                       </a:t>
            </a:r>
            <a:r>
              <a:rPr lang="en-US" sz="2000" dirty="0">
                <a:solidFill>
                  <a:srgbClr val="FF0000"/>
                </a:solidFill>
                <a:latin typeface="Times New Roman" pitchFamily="18" charset="0"/>
                <a:cs typeface="Times New Roman" pitchFamily="18" charset="0"/>
              </a:rPr>
              <a:t>eq.(28</a:t>
            </a:r>
            <a:r>
              <a:rPr lang="en-US" sz="2000" dirty="0" smtClean="0">
                <a:solidFill>
                  <a:srgbClr val="FF0000"/>
                </a:solidFill>
                <a:latin typeface="Times New Roman" pitchFamily="18" charset="0"/>
                <a:cs typeface="Times New Roman" pitchFamily="18" charset="0"/>
              </a:rPr>
              <a:t>)</a:t>
            </a:r>
            <a:endParaRPr lang="en-US" sz="2000" dirty="0">
              <a:solidFill>
                <a:srgbClr val="FF0000"/>
              </a:solidFill>
              <a:latin typeface="Arial" pitchFamily="34" charset="0"/>
              <a:cs typeface="Arial" pitchFamily="34" charset="0"/>
            </a:endParaRPr>
          </a:p>
          <a:p>
            <a:pPr marL="342900" indent="-342900" algn="just">
              <a:lnSpc>
                <a:spcPct val="150000"/>
              </a:lnSpc>
              <a:buFont typeface="Wingdings" pitchFamily="2" charset="2"/>
              <a:buChar char="§"/>
              <a:defRPr/>
            </a:pPr>
            <a:r>
              <a:rPr lang="en-US" sz="2000" dirty="0">
                <a:solidFill>
                  <a:srgbClr val="FF0000"/>
                </a:solidFill>
                <a:latin typeface="Arial" pitchFamily="34" charset="0"/>
                <a:cs typeface="Arial" pitchFamily="34" charset="0"/>
              </a:rPr>
              <a:t>For n = 2, 3 and 4 bladed rotor, the maximum power extracted from the wind at </a:t>
            </a:r>
            <a:r>
              <a:rPr lang="en-US" sz="2000" dirty="0" err="1">
                <a:solidFill>
                  <a:srgbClr val="FF0000"/>
                </a:solidFill>
                <a:latin typeface="Arial" pitchFamily="34" charset="0"/>
                <a:cs typeface="Arial" pitchFamily="34" charset="0"/>
              </a:rPr>
              <a:t>C</a:t>
            </a:r>
            <a:r>
              <a:rPr lang="en-US" sz="2000" baseline="-25000" dirty="0" err="1">
                <a:solidFill>
                  <a:srgbClr val="FF0000"/>
                </a:solidFill>
                <a:latin typeface="Arial" pitchFamily="34" charset="0"/>
                <a:cs typeface="Arial" pitchFamily="34" charset="0"/>
              </a:rPr>
              <a:t>p,max</a:t>
            </a:r>
            <a:r>
              <a:rPr lang="en-US" sz="2000" dirty="0">
                <a:solidFill>
                  <a:srgbClr val="FF0000"/>
                </a:solidFill>
                <a:latin typeface="Arial" pitchFamily="34" charset="0"/>
                <a:cs typeface="Arial" pitchFamily="34" charset="0"/>
              </a:rPr>
              <a:t> </a:t>
            </a:r>
            <a:r>
              <a:rPr lang="en-US" sz="2000" dirty="0">
                <a:latin typeface="Arial" pitchFamily="34" charset="0"/>
                <a:cs typeface="Arial" pitchFamily="34" charset="0"/>
              </a:rPr>
              <a:t>occurs at tip-speed ratio of 6.283, 4.19 and 3.14159, respectively </a:t>
            </a:r>
          </a:p>
        </p:txBody>
      </p:sp>
      <p:sp>
        <p:nvSpPr>
          <p:cNvPr id="28677" name="Rectangle 5"/>
          <p:cNvSpPr>
            <a:spLocks noChangeArrowheads="1"/>
          </p:cNvSpPr>
          <p:nvPr/>
        </p:nvSpPr>
        <p:spPr bwMode="auto">
          <a:xfrm>
            <a:off x="16933" y="4843247"/>
            <a:ext cx="120234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buFont typeface="Wingdings" pitchFamily="2" charset="2"/>
              <a:buChar char="§"/>
            </a:pPr>
            <a:r>
              <a:rPr lang="en-US" altLang="en-US" sz="2000" dirty="0">
                <a:latin typeface="Arial" pitchFamily="34" charset="0"/>
                <a:cs typeface="Arial" pitchFamily="34" charset="0"/>
              </a:rPr>
              <a:t>If the </a:t>
            </a:r>
            <a:r>
              <a:rPr lang="en-US" altLang="en-US" sz="2000" dirty="0">
                <a:solidFill>
                  <a:srgbClr val="FF0000"/>
                </a:solidFill>
                <a:latin typeface="Arial" pitchFamily="34" charset="0"/>
                <a:cs typeface="Arial" pitchFamily="34" charset="0"/>
              </a:rPr>
              <a:t>airfoil</a:t>
            </a:r>
            <a:r>
              <a:rPr lang="en-US" altLang="en-US" sz="2000" dirty="0">
                <a:latin typeface="Arial" pitchFamily="34" charset="0"/>
                <a:cs typeface="Arial" pitchFamily="34" charset="0"/>
              </a:rPr>
              <a:t> is designed with care, the optimal tip speed ratios may be about 25- 30 percent above these optimal values.</a:t>
            </a:r>
          </a:p>
        </p:txBody>
      </p:sp>
      <p:sp>
        <p:nvSpPr>
          <p:cNvPr id="8" name="Title 1"/>
          <p:cNvSpPr txBox="1">
            <a:spLocks/>
          </p:cNvSpPr>
          <p:nvPr/>
        </p:nvSpPr>
        <p:spPr>
          <a:xfrm>
            <a:off x="16933" y="152400"/>
            <a:ext cx="11684000" cy="550863"/>
          </a:xfrm>
          <a:prstGeom prst="rect">
            <a:avLst/>
          </a:prstGeom>
        </p:spPr>
        <p:txBody>
          <a:bodyPr>
            <a:normAutofit/>
          </a:bodyPr>
          <a:lst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2pPr>
            <a:lvl3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3pPr>
            <a:lvl4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4pPr>
            <a:lvl5pPr algn="l" rtl="0" eaLnBrk="0" fontAlgn="base" hangingPunct="0">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a:lstStyle>
          <a:p>
            <a:pPr algn="ctr">
              <a:defRPr/>
            </a:pPr>
            <a:r>
              <a:rPr lang="en-US" sz="3000" b="1" dirty="0" smtClean="0">
                <a:latin typeface="Arial" pitchFamily="34" charset="0"/>
                <a:cs typeface="Arial" pitchFamily="34" charset="0"/>
              </a:rPr>
              <a:t>OR-TSR                                                        Cont.…</a:t>
            </a:r>
            <a:endParaRPr lang="en-US" sz="3000" b="1" dirty="0"/>
          </a:p>
        </p:txBody>
      </p:sp>
      <p:sp>
        <p:nvSpPr>
          <p:cNvPr id="28679" name="Rectangle 9"/>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28681" name="Rectangle 11"/>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8682" name="Object 6"/>
          <p:cNvGraphicFramePr>
            <a:graphicFrameLocks noChangeAspect="1"/>
          </p:cNvGraphicFramePr>
          <p:nvPr>
            <p:extLst>
              <p:ext uri="{D42A27DB-BD31-4B8C-83A1-F6EECF244321}">
                <p14:modId xmlns:p14="http://schemas.microsoft.com/office/powerpoint/2010/main" val="560012238"/>
              </p:ext>
            </p:extLst>
          </p:nvPr>
        </p:nvGraphicFramePr>
        <p:xfrm>
          <a:off x="2257136" y="3203863"/>
          <a:ext cx="2463800" cy="609600"/>
        </p:xfrm>
        <a:graphic>
          <a:graphicData uri="http://schemas.openxmlformats.org/presentationml/2006/ole">
            <mc:AlternateContent xmlns:mc="http://schemas.openxmlformats.org/markup-compatibility/2006">
              <mc:Choice xmlns:v="urn:schemas-microsoft-com:vml" Requires="v">
                <p:oleObj spid="_x0000_s16406" name="Equation" r:id="rId3" imgW="1205977" imgH="393529" progId="Equation.3">
                  <p:embed/>
                </p:oleObj>
              </mc:Choice>
              <mc:Fallback>
                <p:oleObj name="Equation" r:id="rId3" imgW="1205977" imgH="393529"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57136" y="3203863"/>
                        <a:ext cx="24638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22</a:t>
            </a:fld>
            <a:endParaRPr lang="en-US" altLang="en-US"/>
          </a:p>
        </p:txBody>
      </p:sp>
    </p:spTree>
    <p:extLst>
      <p:ext uri="{BB962C8B-B14F-4D97-AF65-F5344CB8AC3E}">
        <p14:creationId xmlns:p14="http://schemas.microsoft.com/office/powerpoint/2010/main" val="18771113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5" name="Rectangle 4">
            <a:extLst>
              <a:ext uri="{FF2B5EF4-FFF2-40B4-BE49-F238E27FC236}"/>
            </a:extLst>
          </p:cNvPr>
          <p:cNvSpPr/>
          <p:nvPr/>
        </p:nvSpPr>
        <p:spPr>
          <a:xfrm>
            <a:off x="0" y="228600"/>
            <a:ext cx="12090400" cy="6709529"/>
          </a:xfrm>
          <a:prstGeom prst="rect">
            <a:avLst/>
          </a:prstGeom>
        </p:spPr>
        <p:txBody>
          <a:bodyPr>
            <a:spAutoFit/>
          </a:bodyPr>
          <a:lstStyle/>
          <a:p>
            <a:pPr algn="ctr">
              <a:defRPr/>
            </a:pPr>
            <a:r>
              <a:rPr lang="en-US" sz="3000" b="1" dirty="0">
                <a:latin typeface="Arial" pitchFamily="34" charset="0"/>
                <a:cs typeface="Arial" pitchFamily="34" charset="0"/>
              </a:rPr>
              <a:t>4</a:t>
            </a:r>
            <a:r>
              <a:rPr lang="en-US" sz="3000" b="1" dirty="0" smtClean="0">
                <a:latin typeface="Arial" pitchFamily="34" charset="0"/>
                <a:cs typeface="Arial" pitchFamily="34" charset="0"/>
              </a:rPr>
              <a:t>. Wind </a:t>
            </a:r>
            <a:r>
              <a:rPr lang="en-US" sz="3000" b="1" dirty="0">
                <a:latin typeface="Arial" pitchFamily="34" charset="0"/>
                <a:cs typeface="Arial" pitchFamily="34" charset="0"/>
              </a:rPr>
              <a:t>Power Regulation and Control (WPRC)</a:t>
            </a:r>
            <a:endParaRPr lang="en-US" sz="3000" b="1" baseline="-25000" dirty="0">
              <a:latin typeface="Arial" pitchFamily="34" charset="0"/>
              <a:cs typeface="Arial" pitchFamily="34" charset="0"/>
            </a:endParaRPr>
          </a:p>
          <a:p>
            <a:pPr marL="342900" indent="-342900" algn="just">
              <a:lnSpc>
                <a:spcPct val="200000"/>
              </a:lnSpc>
              <a:buFont typeface="Wingdings" pitchFamily="2" charset="2"/>
              <a:buChar char="v"/>
              <a:defRPr/>
            </a:pPr>
            <a:r>
              <a:rPr lang="en-US" sz="2000" dirty="0">
                <a:latin typeface="Arial" pitchFamily="34" charset="0"/>
                <a:cs typeface="Arial" pitchFamily="34" charset="0"/>
              </a:rPr>
              <a:t>The maximum achievable power factor is 59.26 percent, and is designated as the Betz limit. </a:t>
            </a:r>
          </a:p>
          <a:p>
            <a:pPr marL="342900" indent="-342900" algn="just">
              <a:lnSpc>
                <a:spcPct val="200000"/>
              </a:lnSpc>
              <a:buFont typeface="Wingdings" pitchFamily="2" charset="2"/>
              <a:buChar char="v"/>
              <a:defRPr/>
            </a:pPr>
            <a:r>
              <a:rPr lang="en-US" sz="2000" dirty="0">
                <a:latin typeface="Arial" pitchFamily="34" charset="0"/>
                <a:cs typeface="Arial" pitchFamily="34" charset="0"/>
              </a:rPr>
              <a:t>In practice, values of obtainable power coefficients are in the </a:t>
            </a:r>
            <a:r>
              <a:rPr lang="en-US" sz="2000" dirty="0">
                <a:solidFill>
                  <a:srgbClr val="FF0000"/>
                </a:solidFill>
                <a:latin typeface="Arial" pitchFamily="34" charset="0"/>
                <a:cs typeface="Arial" pitchFamily="34" charset="0"/>
              </a:rPr>
              <a:t>range of 45 percent as indicated in Fig.4</a:t>
            </a:r>
            <a:r>
              <a:rPr lang="en-US" sz="2000" dirty="0">
                <a:latin typeface="Arial" pitchFamily="34" charset="0"/>
                <a:cs typeface="Arial" pitchFamily="34" charset="0"/>
              </a:rPr>
              <a:t>.</a:t>
            </a:r>
          </a:p>
          <a:p>
            <a:pPr marL="342900" indent="-342900" algn="just">
              <a:lnSpc>
                <a:spcPct val="200000"/>
              </a:lnSpc>
              <a:buFont typeface="Wingdings" pitchFamily="2" charset="2"/>
              <a:buChar char="v"/>
              <a:defRPr/>
            </a:pPr>
            <a:r>
              <a:rPr lang="en-US" sz="2000" dirty="0">
                <a:latin typeface="Arial" pitchFamily="34" charset="0"/>
                <a:cs typeface="Arial" pitchFamily="34" charset="0"/>
              </a:rPr>
              <a:t>This value below the theoretical limit is caused by the inefficiencies and losses attributed to different configurations, which needs regulation and control of:</a:t>
            </a:r>
          </a:p>
          <a:p>
            <a:pPr marL="342900" indent="-342900" algn="just">
              <a:lnSpc>
                <a:spcPct val="200000"/>
              </a:lnSpc>
              <a:buFont typeface="Wingdings" pitchFamily="2" charset="2"/>
              <a:buChar char="v"/>
              <a:defRPr/>
            </a:pPr>
            <a:r>
              <a:rPr lang="en-US" sz="2000" dirty="0">
                <a:latin typeface="Arial" pitchFamily="34" charset="0"/>
                <a:cs typeface="Arial" pitchFamily="34" charset="0"/>
              </a:rPr>
              <a:t> </a:t>
            </a:r>
            <a:r>
              <a:rPr lang="en-US" sz="2000" dirty="0">
                <a:solidFill>
                  <a:srgbClr val="FF0000"/>
                </a:solidFill>
                <a:latin typeface="Arial" pitchFamily="34" charset="0"/>
                <a:cs typeface="Arial" pitchFamily="34" charset="0"/>
              </a:rPr>
              <a:t>Rotor blades type, its designing and modeling </a:t>
            </a:r>
          </a:p>
          <a:p>
            <a:pPr marL="342900" indent="-342900" algn="just">
              <a:lnSpc>
                <a:spcPct val="200000"/>
              </a:lnSpc>
              <a:buFont typeface="Wingdings" pitchFamily="2" charset="2"/>
              <a:buChar char="v"/>
              <a:defRPr/>
            </a:pPr>
            <a:r>
              <a:rPr lang="en-US" sz="2000" dirty="0">
                <a:solidFill>
                  <a:srgbClr val="FF0000"/>
                </a:solidFill>
                <a:latin typeface="Arial" pitchFamily="34" charset="0"/>
                <a:cs typeface="Arial" pitchFamily="34" charset="0"/>
              </a:rPr>
              <a:t>Modeling and control of wind speed itself</a:t>
            </a:r>
          </a:p>
          <a:p>
            <a:pPr marL="342900" indent="-342900" algn="just">
              <a:lnSpc>
                <a:spcPct val="200000"/>
              </a:lnSpc>
              <a:buFont typeface="Wingdings" pitchFamily="2" charset="2"/>
              <a:buChar char="v"/>
              <a:defRPr/>
            </a:pPr>
            <a:r>
              <a:rPr lang="en-US" sz="2000" dirty="0">
                <a:solidFill>
                  <a:srgbClr val="FF0000"/>
                </a:solidFill>
                <a:latin typeface="Arial" pitchFamily="34" charset="0"/>
                <a:cs typeface="Arial" pitchFamily="34" charset="0"/>
              </a:rPr>
              <a:t>Convertors design and control   </a:t>
            </a:r>
          </a:p>
          <a:p>
            <a:pPr marL="342900" indent="-342900" algn="just">
              <a:lnSpc>
                <a:spcPct val="200000"/>
              </a:lnSpc>
              <a:buFont typeface="Wingdings" pitchFamily="2" charset="2"/>
              <a:buChar char="v"/>
              <a:defRPr/>
            </a:pPr>
            <a:r>
              <a:rPr lang="en-US" sz="2000" dirty="0">
                <a:solidFill>
                  <a:srgbClr val="FF0000"/>
                </a:solidFill>
                <a:latin typeface="Arial" pitchFamily="34" charset="0"/>
                <a:cs typeface="Arial" pitchFamily="34" charset="0"/>
              </a:rPr>
              <a:t>Electromechanical systems control/regulation </a:t>
            </a:r>
            <a:endParaRPr lang="en-US" sz="2000" dirty="0" smtClean="0">
              <a:solidFill>
                <a:srgbClr val="FF0000"/>
              </a:solidFill>
              <a:latin typeface="Arial" pitchFamily="34" charset="0"/>
              <a:cs typeface="Arial" pitchFamily="34" charset="0"/>
            </a:endParaRPr>
          </a:p>
          <a:p>
            <a:pPr algn="just">
              <a:lnSpc>
                <a:spcPct val="200000"/>
              </a:lnSpc>
              <a:defRPr/>
            </a:pPr>
            <a:endParaRPr lang="en-US" sz="2000" dirty="0">
              <a:solidFill>
                <a:srgbClr val="FF0000"/>
              </a:solidFill>
              <a:latin typeface="Arial" pitchFamily="34" charset="0"/>
              <a:cs typeface="Arial" pitchFamily="34" charset="0"/>
            </a:endParaRPr>
          </a:p>
          <a:p>
            <a:pPr algn="just">
              <a:lnSpc>
                <a:spcPct val="200000"/>
              </a:lnSpc>
              <a:defRPr/>
            </a:pPr>
            <a:endParaRPr lang="en-US" sz="2000" dirty="0">
              <a:solidFill>
                <a:srgbClr val="FF0000"/>
              </a:solidFill>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23</a:t>
            </a:fld>
            <a:endParaRPr lang="en-US" altLang="en-US"/>
          </a:p>
        </p:txBody>
      </p:sp>
    </p:spTree>
    <p:extLst>
      <p:ext uri="{BB962C8B-B14F-4D97-AF65-F5344CB8AC3E}">
        <p14:creationId xmlns:p14="http://schemas.microsoft.com/office/powerpoint/2010/main" val="14852723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5" name="Rectangle 4">
            <a:extLst>
              <a:ext uri="{FF2B5EF4-FFF2-40B4-BE49-F238E27FC236}"/>
            </a:extLst>
          </p:cNvPr>
          <p:cNvSpPr/>
          <p:nvPr/>
        </p:nvSpPr>
        <p:spPr>
          <a:xfrm>
            <a:off x="0" y="3636819"/>
            <a:ext cx="12192000" cy="1754326"/>
          </a:xfrm>
          <a:prstGeom prst="rect">
            <a:avLst/>
          </a:prstGeom>
        </p:spPr>
        <p:txBody>
          <a:bodyPr>
            <a:spAutoFit/>
          </a:bodyPr>
          <a:lstStyle/>
          <a:p>
            <a:pPr algn="ctr">
              <a:defRPr/>
            </a:pPr>
            <a:r>
              <a:rPr lang="en-US" dirty="0">
                <a:latin typeface="Arial" pitchFamily="34" charset="0"/>
                <a:cs typeface="Arial" pitchFamily="34" charset="0"/>
              </a:rPr>
              <a:t>Figure.4. Power coefficient as a function of tip speed ratio </a:t>
            </a:r>
          </a:p>
          <a:p>
            <a:pPr marL="342900" indent="-342900" algn="just">
              <a:lnSpc>
                <a:spcPct val="150000"/>
              </a:lnSpc>
              <a:buFont typeface="Wingdings" pitchFamily="2" charset="2"/>
              <a:buChar char="§"/>
              <a:defRPr/>
            </a:pPr>
            <a:r>
              <a:rPr lang="en-US" sz="2000" dirty="0">
                <a:latin typeface="Arial" pitchFamily="34" charset="0"/>
                <a:cs typeface="Arial" pitchFamily="34" charset="0"/>
              </a:rPr>
              <a:t>Maximum power extraction occurs at the optimal tip speed ratio[1].</a:t>
            </a:r>
          </a:p>
          <a:p>
            <a:pPr marL="342900" indent="-342900" algn="just">
              <a:lnSpc>
                <a:spcPct val="150000"/>
              </a:lnSpc>
              <a:buFont typeface="Wingdings" pitchFamily="2" charset="2"/>
              <a:buChar char="§"/>
              <a:defRPr/>
            </a:pPr>
            <a:r>
              <a:rPr lang="en-US" sz="2000" dirty="0">
                <a:latin typeface="Arial" pitchFamily="34" charset="0"/>
                <a:cs typeface="Arial" pitchFamily="34" charset="0"/>
              </a:rPr>
              <a:t> The uncaptured power is caused by the </a:t>
            </a:r>
            <a:r>
              <a:rPr lang="en-US" sz="2000" dirty="0">
                <a:solidFill>
                  <a:srgbClr val="7030A0"/>
                </a:solidFill>
                <a:latin typeface="Arial" pitchFamily="34" charset="0"/>
                <a:cs typeface="Arial" pitchFamily="34" charset="0"/>
              </a:rPr>
              <a:t>fact that the tip speed ratio is not constant as well as the inherent inefficiencies and losses in different turbine designs.</a:t>
            </a:r>
          </a:p>
        </p:txBody>
      </p:sp>
      <p:sp>
        <p:nvSpPr>
          <p:cNvPr id="30725" name="Rectangle 1"/>
          <p:cNvSpPr>
            <a:spLocks noChangeArrowheads="1"/>
          </p:cNvSpPr>
          <p:nvPr/>
        </p:nvSpPr>
        <p:spPr bwMode="auto">
          <a:xfrm>
            <a:off x="21167" y="-7938"/>
            <a:ext cx="11866033"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3000" b="1" dirty="0">
                <a:latin typeface="Arial" charset="0"/>
                <a:cs typeface="Arial" charset="0"/>
              </a:rPr>
              <a:t>WPRC                                                        Cont.….</a:t>
            </a:r>
            <a:endParaRPr lang="en-US" sz="3000" dirty="0">
              <a:latin typeface="Arial" charset="0"/>
              <a:cs typeface="Arial" charset="0"/>
            </a:endParaRPr>
          </a:p>
        </p:txBody>
      </p:sp>
      <p:pic>
        <p:nvPicPr>
          <p:cNvPr id="30726" name="Picture 7" descr="PDF] Online Estimation of Wind Turbine Tip Speed Ratio by Adaptive  Neuro-Fuzzy Algorithm | Semantic Schol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1664" y="546100"/>
            <a:ext cx="7054851" cy="306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24</a:t>
            </a:fld>
            <a:endParaRPr lang="en-US" altLang="en-US"/>
          </a:p>
        </p:txBody>
      </p:sp>
    </p:spTree>
    <p:extLst>
      <p:ext uri="{BB962C8B-B14F-4D97-AF65-F5344CB8AC3E}">
        <p14:creationId xmlns:p14="http://schemas.microsoft.com/office/powerpoint/2010/main" val="6532975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711201" y="287338"/>
            <a:ext cx="10443633" cy="398462"/>
          </a:xfrm>
        </p:spPr>
        <p:txBody>
          <a:bodyPr>
            <a:noAutofit/>
          </a:bodyPr>
          <a:lstStyle/>
          <a:p>
            <a:pPr algn="ctr">
              <a:defRPr/>
            </a:pPr>
            <a:r>
              <a:rPr lang="en-US" sz="3000" b="1" dirty="0" smtClean="0">
                <a:latin typeface="Arial" pitchFamily="34" charset="0"/>
                <a:cs typeface="Arial" pitchFamily="34" charset="0"/>
              </a:rPr>
              <a:t>WPRC                                                                   Cont.…</a:t>
            </a:r>
            <a:endParaRPr lang="en-US" sz="3000" b="1" dirty="0">
              <a:latin typeface="Arial" pitchFamily="34" charset="0"/>
              <a:cs typeface="Arial" pitchFamily="34" charset="0"/>
            </a:endParaRPr>
          </a:p>
        </p:txBody>
      </p:sp>
      <p:sp>
        <p:nvSpPr>
          <p:cNvPr id="31747" name="Content Placeholder 2"/>
          <p:cNvSpPr>
            <a:spLocks noGrp="1" noChangeArrowheads="1"/>
          </p:cNvSpPr>
          <p:nvPr>
            <p:ph idx="1"/>
          </p:nvPr>
        </p:nvSpPr>
        <p:spPr>
          <a:xfrm>
            <a:off x="101600" y="609600"/>
            <a:ext cx="11988800" cy="5715000"/>
          </a:xfrm>
        </p:spPr>
        <p:txBody>
          <a:bodyPr/>
          <a:lstStyle/>
          <a:p>
            <a:pPr marL="0" indent="0">
              <a:buNone/>
            </a:pPr>
            <a:r>
              <a:rPr lang="en-US" altLang="en-US" dirty="0" smtClean="0"/>
              <a:t>,</a:t>
            </a:r>
          </a:p>
        </p:txBody>
      </p:sp>
      <p:sp>
        <p:nvSpPr>
          <p:cNvPr id="5" name="Footer Placeholder 4">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pic>
        <p:nvPicPr>
          <p:cNvPr id="317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1"/>
            <a:ext cx="9245600" cy="315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51" name="TextBox 2"/>
          <p:cNvSpPr txBox="1">
            <a:spLocks noChangeArrowheads="1"/>
          </p:cNvSpPr>
          <p:nvPr/>
        </p:nvSpPr>
        <p:spPr bwMode="auto">
          <a:xfrm>
            <a:off x="1369484" y="4648200"/>
            <a:ext cx="51254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dirty="0"/>
              <a:t>Figure 5. Wind power regulation </a:t>
            </a:r>
            <a:r>
              <a:rPr lang="en-US" dirty="0" smtClean="0"/>
              <a:t>system.  Source: IEC</a:t>
            </a:r>
            <a:endParaRPr lang="en-US" dirty="0"/>
          </a:p>
        </p:txBody>
      </p:sp>
      <p:sp>
        <p:nvSpPr>
          <p:cNvPr id="3" name="Slide Number Placeholder 2"/>
          <p:cNvSpPr>
            <a:spLocks noGrp="1"/>
          </p:cNvSpPr>
          <p:nvPr>
            <p:ph type="sldNum" sz="quarter" idx="12"/>
          </p:nvPr>
        </p:nvSpPr>
        <p:spPr/>
        <p:txBody>
          <a:bodyPr/>
          <a:lstStyle/>
          <a:p>
            <a:pPr>
              <a:defRPr/>
            </a:pPr>
            <a:fld id="{8A0FB744-B334-45BB-A6F2-2F31A89FF317}" type="slidenum">
              <a:rPr lang="en-US" altLang="en-US" smtClean="0"/>
              <a:pPr>
                <a:defRPr/>
              </a:pPr>
              <a:t>25</a:t>
            </a:fld>
            <a:endParaRPr lang="en-US" altLang="en-US"/>
          </a:p>
        </p:txBody>
      </p:sp>
    </p:spTree>
    <p:extLst>
      <p:ext uri="{BB962C8B-B14F-4D97-AF65-F5344CB8AC3E}">
        <p14:creationId xmlns:p14="http://schemas.microsoft.com/office/powerpoint/2010/main" val="19710676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436418"/>
            <a:ext cx="12192000" cy="6421582"/>
          </a:xfrm>
        </p:spPr>
        <p:txBody>
          <a:bodyPr>
            <a:normAutofit lnSpcReduction="10000"/>
          </a:bodyPr>
          <a:lstStyle/>
          <a:p>
            <a:pPr>
              <a:lnSpc>
                <a:spcPct val="200000"/>
              </a:lnSpc>
              <a:defRPr/>
            </a:pPr>
            <a:r>
              <a:rPr lang="en-US" sz="2000" dirty="0" smtClean="0">
                <a:latin typeface="Arial" pitchFamily="34" charset="0"/>
                <a:cs typeface="Arial" pitchFamily="34" charset="0"/>
              </a:rPr>
              <a:t>As presented in Fig.5., the wind power regulation needs to control:</a:t>
            </a:r>
          </a:p>
          <a:p>
            <a:pPr marL="0" indent="0">
              <a:lnSpc>
                <a:spcPct val="200000"/>
              </a:lnSpc>
              <a:buFont typeface="Calibri" panose="020F0502020204030204" pitchFamily="34" charset="0"/>
              <a:buNone/>
              <a:defRPr/>
            </a:pPr>
            <a:r>
              <a:rPr lang="en-US" sz="2000" b="1" dirty="0" smtClean="0">
                <a:latin typeface="Arial" pitchFamily="34" charset="0"/>
                <a:cs typeface="Arial" pitchFamily="34" charset="0"/>
              </a:rPr>
              <a:t>a. Aerodynamic Power/mechanical systems like; </a:t>
            </a:r>
          </a:p>
          <a:p>
            <a:pPr>
              <a:lnSpc>
                <a:spcPct val="200000"/>
              </a:lnSpc>
              <a:buFont typeface="Wingdings" pitchFamily="2" charset="2"/>
              <a:buChar char="§"/>
              <a:defRPr/>
            </a:pPr>
            <a:r>
              <a:rPr lang="en-US" sz="2000" dirty="0" smtClean="0">
                <a:latin typeface="Arial" pitchFamily="34" charset="0"/>
                <a:cs typeface="Arial" pitchFamily="34" charset="0"/>
              </a:rPr>
              <a:t>Aerodynamic efficiency (Betz Limit), Pitch angle control </a:t>
            </a:r>
          </a:p>
          <a:p>
            <a:pPr>
              <a:lnSpc>
                <a:spcPct val="200000"/>
              </a:lnSpc>
              <a:buFont typeface="Wingdings" pitchFamily="2" charset="2"/>
              <a:buChar char="§"/>
              <a:defRPr/>
            </a:pPr>
            <a:r>
              <a:rPr lang="en-US" sz="2000" dirty="0" smtClean="0">
                <a:latin typeface="Arial" pitchFamily="34" charset="0"/>
                <a:cs typeface="Arial" pitchFamily="34" charset="0"/>
              </a:rPr>
              <a:t>Rotor speed control  </a:t>
            </a:r>
          </a:p>
          <a:p>
            <a:pPr marL="0" indent="0">
              <a:lnSpc>
                <a:spcPct val="200000"/>
              </a:lnSpc>
              <a:buFont typeface="Calibri" panose="020F0502020204030204" pitchFamily="34" charset="0"/>
              <a:buNone/>
              <a:defRPr/>
            </a:pPr>
            <a:r>
              <a:rPr lang="en-US" sz="2000" b="1" dirty="0" smtClean="0">
                <a:latin typeface="Arial" pitchFamily="34" charset="0"/>
                <a:cs typeface="Arial" pitchFamily="34" charset="0"/>
              </a:rPr>
              <a:t>b. Electrical parts like :</a:t>
            </a:r>
          </a:p>
          <a:p>
            <a:pPr>
              <a:lnSpc>
                <a:spcPct val="200000"/>
              </a:lnSpc>
              <a:buFont typeface="Wingdings" pitchFamily="2" charset="2"/>
              <a:buChar char="§"/>
              <a:defRPr/>
            </a:pPr>
            <a:r>
              <a:rPr lang="en-US" sz="2000" dirty="0" smtClean="0">
                <a:latin typeface="Arial" pitchFamily="34" charset="0"/>
                <a:cs typeface="Arial" pitchFamily="34" charset="0"/>
              </a:rPr>
              <a:t>Power convertors</a:t>
            </a:r>
          </a:p>
          <a:p>
            <a:pPr>
              <a:lnSpc>
                <a:spcPct val="200000"/>
              </a:lnSpc>
              <a:buFont typeface="Wingdings" pitchFamily="2" charset="2"/>
              <a:buChar char="§"/>
              <a:defRPr/>
            </a:pPr>
            <a:r>
              <a:rPr lang="en-US" sz="2000" dirty="0" smtClean="0">
                <a:latin typeface="Arial" pitchFamily="34" charset="0"/>
                <a:cs typeface="Arial" pitchFamily="34" charset="0"/>
              </a:rPr>
              <a:t>Grid islanding </a:t>
            </a:r>
          </a:p>
          <a:p>
            <a:pPr>
              <a:lnSpc>
                <a:spcPct val="200000"/>
              </a:lnSpc>
              <a:buFont typeface="Wingdings" pitchFamily="2" charset="2"/>
              <a:buChar char="§"/>
              <a:defRPr/>
            </a:pPr>
            <a:r>
              <a:rPr lang="en-US" sz="2000" dirty="0" smtClean="0">
                <a:latin typeface="Arial" pitchFamily="34" charset="0"/>
                <a:cs typeface="Arial" pitchFamily="34" charset="0"/>
              </a:rPr>
              <a:t>Losses </a:t>
            </a:r>
          </a:p>
          <a:p>
            <a:pPr>
              <a:lnSpc>
                <a:spcPct val="200000"/>
              </a:lnSpc>
              <a:buFont typeface="Wingdings" pitchFamily="2" charset="2"/>
              <a:buChar char="§"/>
              <a:defRPr/>
            </a:pPr>
            <a:r>
              <a:rPr lang="en-US" sz="2000" dirty="0" smtClean="0">
                <a:latin typeface="Arial" pitchFamily="34" charset="0"/>
                <a:cs typeface="Arial" pitchFamily="34" charset="0"/>
              </a:rPr>
              <a:t>Grid synchronizations </a:t>
            </a:r>
          </a:p>
          <a:p>
            <a:pPr>
              <a:lnSpc>
                <a:spcPct val="150000"/>
              </a:lnSpc>
              <a:buFont typeface="Wingdings" pitchFamily="2" charset="2"/>
              <a:buChar char="§"/>
              <a:defRPr/>
            </a:pPr>
            <a:endParaRPr lang="en-US"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dirty="0"/>
          </a:p>
        </p:txBody>
      </p:sp>
      <p:sp>
        <p:nvSpPr>
          <p:cNvPr id="6" name="Title 5"/>
          <p:cNvSpPr>
            <a:spLocks noGrp="1"/>
          </p:cNvSpPr>
          <p:nvPr>
            <p:ph type="title"/>
          </p:nvPr>
        </p:nvSpPr>
        <p:spPr>
          <a:xfrm>
            <a:off x="182520" y="152400"/>
            <a:ext cx="11988800" cy="398462"/>
          </a:xfrm>
        </p:spPr>
        <p:txBody>
          <a:bodyPr>
            <a:noAutofit/>
          </a:bodyPr>
          <a:lstStyle/>
          <a:p>
            <a:pPr>
              <a:defRPr/>
            </a:pPr>
            <a:r>
              <a:rPr lang="en-US" sz="3000" b="1" dirty="0" smtClean="0">
                <a:latin typeface="Arial" pitchFamily="34" charset="0"/>
                <a:cs typeface="Arial" pitchFamily="34" charset="0"/>
              </a:rPr>
              <a:t>WPRC                                                            Cont.….</a:t>
            </a:r>
            <a:endParaRPr lang="en-US" sz="3000" b="1" dirty="0">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pPr>
              <a:defRPr/>
            </a:pPr>
            <a:fld id="{8A0FB744-B334-45BB-A6F2-2F31A89FF317}" type="slidenum">
              <a:rPr lang="en-US" altLang="en-US" smtClean="0"/>
              <a:pPr>
                <a:defRPr/>
              </a:pPr>
              <a:t>26</a:t>
            </a:fld>
            <a:endParaRPr lang="en-US" altLang="en-US"/>
          </a:p>
        </p:txBody>
      </p:sp>
    </p:spTree>
    <p:extLst>
      <p:ext uri="{BB962C8B-B14F-4D97-AF65-F5344CB8AC3E}">
        <p14:creationId xmlns:p14="http://schemas.microsoft.com/office/powerpoint/2010/main" val="22329085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0555" y="219653"/>
            <a:ext cx="11073245" cy="715530"/>
          </a:xfrm>
        </p:spPr>
        <p:txBody>
          <a:bodyPr>
            <a:normAutofit/>
          </a:bodyPr>
          <a:lstStyle/>
          <a:p>
            <a:pPr algn="ctr"/>
            <a:r>
              <a:rPr lang="en-US" sz="3000" b="1" dirty="0" smtClean="0">
                <a:latin typeface="Arial" pitchFamily="34" charset="0"/>
                <a:cs typeface="Arial" pitchFamily="34" charset="0"/>
              </a:rPr>
              <a:t>Types of wind power control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 y="914399"/>
            <a:ext cx="12192000" cy="5798128"/>
          </a:xfrm>
        </p:spPr>
        <p:txBody>
          <a:bodyPr>
            <a:normAutofit/>
          </a:bodyPr>
          <a:lstStyle/>
          <a:p>
            <a:pPr marL="0" indent="0" algn="just">
              <a:lnSpc>
                <a:spcPct val="150000"/>
              </a:lnSpc>
              <a:buNone/>
            </a:pPr>
            <a:r>
              <a:rPr lang="en-US" sz="2000" b="1" dirty="0" smtClean="0">
                <a:latin typeface="Arial" pitchFamily="34" charset="0"/>
                <a:cs typeface="Arial" pitchFamily="34" charset="0"/>
              </a:rPr>
              <a:t>1. wind blade control </a:t>
            </a:r>
          </a:p>
          <a:p>
            <a:pPr marL="0" indent="0" algn="just">
              <a:lnSpc>
                <a:spcPct val="150000"/>
              </a:lnSpc>
              <a:buNone/>
            </a:pPr>
            <a:r>
              <a:rPr lang="en-US" sz="2000" dirty="0" smtClean="0">
                <a:latin typeface="Arial" pitchFamily="34" charset="0"/>
                <a:cs typeface="Arial" pitchFamily="34" charset="0"/>
              </a:rPr>
              <a:t>a. Fixed blade angle control: passive stall wind turbine control</a:t>
            </a:r>
          </a:p>
          <a:p>
            <a:pPr marL="0" indent="0" algn="just">
              <a:lnSpc>
                <a:spcPct val="150000"/>
              </a:lnSpc>
              <a:buNone/>
            </a:pPr>
            <a:r>
              <a:rPr lang="en-US" sz="2000" dirty="0" smtClean="0">
                <a:latin typeface="Arial" pitchFamily="34" charset="0"/>
                <a:cs typeface="Arial" pitchFamily="34" charset="0"/>
              </a:rPr>
              <a:t>b. variable blade angle control</a:t>
            </a:r>
          </a:p>
          <a:p>
            <a:pPr algn="just">
              <a:lnSpc>
                <a:spcPct val="150000"/>
              </a:lnSpc>
            </a:pPr>
            <a:r>
              <a:rPr lang="en-US" sz="2000" dirty="0" smtClean="0">
                <a:latin typeface="Arial" pitchFamily="34" charset="0"/>
                <a:cs typeface="Arial" pitchFamily="34" charset="0"/>
              </a:rPr>
              <a:t>Pitch control wind turbine (positive blade angle control)</a:t>
            </a:r>
          </a:p>
          <a:p>
            <a:pPr algn="just">
              <a:lnSpc>
                <a:spcPct val="150000"/>
              </a:lnSpc>
            </a:pPr>
            <a:r>
              <a:rPr lang="en-US" sz="2000" dirty="0" smtClean="0">
                <a:latin typeface="Arial" pitchFamily="34" charset="0"/>
                <a:cs typeface="Arial" pitchFamily="34" charset="0"/>
              </a:rPr>
              <a:t>Active stall wind turbine control (negative blade angle control)</a:t>
            </a:r>
          </a:p>
          <a:p>
            <a:pPr marL="0" indent="0" algn="just">
              <a:lnSpc>
                <a:spcPct val="150000"/>
              </a:lnSpc>
              <a:buNone/>
            </a:pPr>
            <a:r>
              <a:rPr lang="en-US" sz="2000" b="1" dirty="0" smtClean="0">
                <a:latin typeface="Arial" pitchFamily="34" charset="0"/>
                <a:cs typeface="Arial" pitchFamily="34" charset="0"/>
              </a:rPr>
              <a:t>2. Rotor speed control</a:t>
            </a:r>
          </a:p>
          <a:p>
            <a:pPr algn="just">
              <a:lnSpc>
                <a:spcPct val="150000"/>
              </a:lnSpc>
              <a:buFont typeface="Wingdings" pitchFamily="2" charset="2"/>
              <a:buChar char="§"/>
            </a:pPr>
            <a:r>
              <a:rPr lang="en-US" sz="2000" dirty="0" smtClean="0">
                <a:latin typeface="Arial" pitchFamily="34" charset="0"/>
                <a:cs typeface="Arial" pitchFamily="34" charset="0"/>
              </a:rPr>
              <a:t>Fixed speed control</a:t>
            </a:r>
          </a:p>
          <a:p>
            <a:pPr algn="just">
              <a:lnSpc>
                <a:spcPct val="150000"/>
              </a:lnSpc>
              <a:buFont typeface="Wingdings" pitchFamily="2" charset="2"/>
              <a:buChar char="§"/>
            </a:pPr>
            <a:r>
              <a:rPr lang="en-US" sz="2000" dirty="0" smtClean="0">
                <a:latin typeface="Arial" pitchFamily="34" charset="0"/>
                <a:cs typeface="Arial" pitchFamily="34" charset="0"/>
              </a:rPr>
              <a:t>Variable speed control </a:t>
            </a:r>
          </a:p>
          <a:p>
            <a:pPr marL="0" indent="0">
              <a:buNone/>
            </a:pPr>
            <a:endParaRPr lang="en-US" dirty="0"/>
          </a:p>
        </p:txBody>
      </p:sp>
    </p:spTree>
    <p:extLst>
      <p:ext uri="{BB962C8B-B14F-4D97-AF65-F5344CB8AC3E}">
        <p14:creationId xmlns:p14="http://schemas.microsoft.com/office/powerpoint/2010/main" val="13225765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33796" name="Rectangle 4"/>
          <p:cNvSpPr>
            <a:spLocks noChangeArrowheads="1"/>
          </p:cNvSpPr>
          <p:nvPr/>
        </p:nvSpPr>
        <p:spPr bwMode="auto">
          <a:xfrm>
            <a:off x="101600" y="134939"/>
            <a:ext cx="12024784"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3000" b="1" dirty="0">
                <a:latin typeface="Arial" charset="0"/>
                <a:cs typeface="Arial" charset="0"/>
              </a:rPr>
              <a:t>WPRC                                                         Cont.….</a:t>
            </a: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28</a:t>
            </a:fld>
            <a:endParaRPr lang="en-US" altLang="en-US"/>
          </a:p>
        </p:txBody>
      </p:sp>
      <p:sp>
        <p:nvSpPr>
          <p:cNvPr id="4" name="Rectangle 3"/>
          <p:cNvSpPr/>
          <p:nvPr/>
        </p:nvSpPr>
        <p:spPr>
          <a:xfrm>
            <a:off x="4998027" y="785658"/>
            <a:ext cx="7128357" cy="3785652"/>
          </a:xfrm>
          <a:prstGeom prst="rect">
            <a:avLst/>
          </a:prstGeom>
        </p:spPr>
        <p:txBody>
          <a:bodyPr wrap="square">
            <a:spAutoFit/>
          </a:bodyPr>
          <a:lstStyle/>
          <a:p>
            <a:pPr lvl="0" algn="just"/>
            <a:r>
              <a:rPr lang="en-US" sz="2000" b="1" u="sng" dirty="0">
                <a:latin typeface="Arial" pitchFamily="34" charset="0"/>
                <a:cs typeface="Arial" pitchFamily="34" charset="0"/>
              </a:rPr>
              <a:t>Fixed Blade angle</a:t>
            </a:r>
            <a:r>
              <a:rPr lang="en-US" sz="2000" dirty="0">
                <a:latin typeface="Arial" pitchFamily="34" charset="0"/>
                <a:cs typeface="Arial" pitchFamily="34" charset="0"/>
              </a:rPr>
              <a:t> wind </a:t>
            </a:r>
            <a:r>
              <a:rPr lang="en-US" sz="2000" dirty="0" smtClean="0">
                <a:latin typeface="Arial" pitchFamily="34" charset="0"/>
                <a:cs typeface="Arial" pitchFamily="34" charset="0"/>
              </a:rPr>
              <a:t>turbines:</a:t>
            </a:r>
            <a:endParaRPr lang="en-US" sz="2000" dirty="0">
              <a:latin typeface="Arial" pitchFamily="34" charset="0"/>
              <a:cs typeface="Arial" pitchFamily="34" charset="0"/>
            </a:endParaRPr>
          </a:p>
          <a:p>
            <a:pPr marL="342900" lvl="0" indent="-342900" algn="just">
              <a:buFont typeface="Wingdings" pitchFamily="2" charset="2"/>
              <a:buChar char="§"/>
            </a:pPr>
            <a:r>
              <a:rPr lang="en-US" sz="2000" dirty="0" smtClean="0">
                <a:latin typeface="Arial" pitchFamily="34" charset="0"/>
                <a:cs typeface="Arial" pitchFamily="34" charset="0"/>
              </a:rPr>
              <a:t>Passive </a:t>
            </a:r>
            <a:r>
              <a:rPr lang="en-US" sz="2000" dirty="0">
                <a:latin typeface="Arial" pitchFamily="34" charset="0"/>
                <a:cs typeface="Arial" pitchFamily="34" charset="0"/>
              </a:rPr>
              <a:t>stall control wind turbines </a:t>
            </a:r>
          </a:p>
          <a:p>
            <a:pPr lvl="0" algn="just"/>
            <a:r>
              <a:rPr lang="en-US" sz="2000" b="1" u="sng" dirty="0">
                <a:latin typeface="Arial" pitchFamily="34" charset="0"/>
                <a:cs typeface="Arial" pitchFamily="34" charset="0"/>
              </a:rPr>
              <a:t>Variable blade angle</a:t>
            </a:r>
            <a:r>
              <a:rPr lang="en-US" sz="2000" dirty="0">
                <a:latin typeface="Arial" pitchFamily="34" charset="0"/>
                <a:cs typeface="Arial" pitchFamily="34" charset="0"/>
              </a:rPr>
              <a:t> wind turbines </a:t>
            </a:r>
          </a:p>
          <a:p>
            <a:pPr marL="800100" lvl="1" indent="-342900" algn="just">
              <a:buFont typeface="Wingdings" pitchFamily="2" charset="2"/>
              <a:buChar char="§"/>
            </a:pPr>
            <a:r>
              <a:rPr lang="en-US" sz="2000" dirty="0">
                <a:latin typeface="Arial" pitchFamily="34" charset="0"/>
                <a:cs typeface="Arial" pitchFamily="34" charset="0"/>
              </a:rPr>
              <a:t>Pitch control wind turbines (positive blade angles )</a:t>
            </a:r>
          </a:p>
          <a:p>
            <a:pPr marL="800100" lvl="1" indent="-342900" algn="just">
              <a:buFont typeface="Wingdings" pitchFamily="2" charset="2"/>
              <a:buChar char="§"/>
            </a:pPr>
            <a:r>
              <a:rPr lang="en-US" sz="2000" dirty="0">
                <a:latin typeface="Arial" pitchFamily="34" charset="0"/>
                <a:cs typeface="Arial" pitchFamily="34" charset="0"/>
              </a:rPr>
              <a:t>Active stall control wind turbines (negative blade </a:t>
            </a:r>
            <a:r>
              <a:rPr lang="en-US" sz="2000" dirty="0" smtClean="0">
                <a:latin typeface="Arial" pitchFamily="34" charset="0"/>
                <a:cs typeface="Arial" pitchFamily="34" charset="0"/>
              </a:rPr>
              <a:t>angles</a:t>
            </a:r>
            <a:endParaRPr lang="en-US" sz="2000" dirty="0">
              <a:latin typeface="Arial" pitchFamily="34" charset="0"/>
              <a:cs typeface="Arial" pitchFamily="34" charset="0"/>
            </a:endParaRPr>
          </a:p>
          <a:p>
            <a:pPr lvl="0" algn="just"/>
            <a:endParaRPr lang="en-US" sz="2000" b="1" dirty="0" smtClean="0">
              <a:latin typeface="Arial" pitchFamily="34" charset="0"/>
              <a:cs typeface="Arial" pitchFamily="34" charset="0"/>
            </a:endParaRPr>
          </a:p>
          <a:p>
            <a:pPr lvl="0" algn="just"/>
            <a:r>
              <a:rPr lang="en-US" sz="2000" b="1" dirty="0" smtClean="0">
                <a:latin typeface="Arial" pitchFamily="34" charset="0"/>
                <a:cs typeface="Arial" pitchFamily="34" charset="0"/>
              </a:rPr>
              <a:t>Fixed </a:t>
            </a:r>
            <a:r>
              <a:rPr lang="en-US" sz="2000" b="1" dirty="0">
                <a:latin typeface="Arial" pitchFamily="34" charset="0"/>
                <a:cs typeface="Arial" pitchFamily="34" charset="0"/>
              </a:rPr>
              <a:t>speed</a:t>
            </a:r>
            <a:r>
              <a:rPr lang="en-US" sz="2000" dirty="0">
                <a:latin typeface="Arial" pitchFamily="34" charset="0"/>
                <a:cs typeface="Arial" pitchFamily="34" charset="0"/>
              </a:rPr>
              <a:t> control wind turbines (FSWTs)</a:t>
            </a:r>
          </a:p>
          <a:p>
            <a:pPr marL="342900" lvl="0" indent="-342900" algn="just">
              <a:buFont typeface="Wingdings" pitchFamily="2" charset="2"/>
              <a:buChar char="§"/>
            </a:pPr>
            <a:r>
              <a:rPr lang="en-US" sz="2000" dirty="0" smtClean="0">
                <a:latin typeface="Arial" pitchFamily="34" charset="0"/>
                <a:cs typeface="Arial" pitchFamily="34" charset="0"/>
              </a:rPr>
              <a:t>Speed fixed to the grid frequency </a:t>
            </a:r>
            <a:endParaRPr lang="en-US" sz="2000" dirty="0">
              <a:latin typeface="Arial" pitchFamily="34" charset="0"/>
              <a:cs typeface="Arial" pitchFamily="34" charset="0"/>
            </a:endParaRPr>
          </a:p>
          <a:p>
            <a:pPr lvl="0" algn="just"/>
            <a:r>
              <a:rPr lang="en-US" sz="2000" b="1" dirty="0">
                <a:latin typeface="Arial" pitchFamily="34" charset="0"/>
                <a:cs typeface="Arial" pitchFamily="34" charset="0"/>
              </a:rPr>
              <a:t>Variable speed</a:t>
            </a:r>
            <a:r>
              <a:rPr lang="en-US" sz="2000" dirty="0">
                <a:latin typeface="Arial" pitchFamily="34" charset="0"/>
                <a:cs typeface="Arial" pitchFamily="34" charset="0"/>
              </a:rPr>
              <a:t> wind turbine (VSWTs)</a:t>
            </a:r>
          </a:p>
          <a:p>
            <a:pPr marL="800100" lvl="1" indent="-342900" algn="just">
              <a:buFont typeface="Wingdings" pitchFamily="2" charset="2"/>
              <a:buChar char="§"/>
            </a:pPr>
            <a:r>
              <a:rPr lang="en-US" sz="2000" dirty="0">
                <a:latin typeface="Arial" pitchFamily="34" charset="0"/>
                <a:cs typeface="Arial" pitchFamily="34" charset="0"/>
              </a:rPr>
              <a:t>Possible due to the presence of convertors </a:t>
            </a:r>
            <a:endParaRPr lang="en-US" sz="2000" dirty="0" smtClean="0">
              <a:latin typeface="Arial" pitchFamily="34" charset="0"/>
              <a:cs typeface="Arial" pitchFamily="34" charset="0"/>
            </a:endParaRPr>
          </a:p>
          <a:p>
            <a:pPr marL="800100" lvl="1" indent="-342900" algn="just">
              <a:buFont typeface="Wingdings" pitchFamily="2" charset="2"/>
              <a:buChar char="§"/>
            </a:pPr>
            <a:r>
              <a:rPr lang="en-US" sz="2000" dirty="0" smtClean="0">
                <a:latin typeface="Arial" pitchFamily="34" charset="0"/>
                <a:cs typeface="Arial" pitchFamily="34" charset="0"/>
              </a:rPr>
              <a:t>Decoupled </a:t>
            </a:r>
            <a:r>
              <a:rPr lang="en-US" sz="2000" dirty="0">
                <a:latin typeface="Arial" pitchFamily="34" charset="0"/>
                <a:cs typeface="Arial" pitchFamily="34" charset="0"/>
              </a:rPr>
              <a:t>from the grid frequency </a:t>
            </a:r>
            <a:endParaRPr lang="en-US" sz="2000" dirty="0">
              <a:latin typeface="Arial" pitchFamily="34" charset="0"/>
              <a:cs typeface="Arial" pitchFamily="34" charset="0"/>
            </a:endParaRPr>
          </a:p>
        </p:txBody>
      </p:sp>
      <p:pic>
        <p:nvPicPr>
          <p:cNvPr id="7" name="Picture 6"/>
          <p:cNvPicPr/>
          <p:nvPr/>
        </p:nvPicPr>
        <p:blipFill rotWithShape="1">
          <a:blip r:embed="rId2">
            <a:extLst>
              <a:ext uri="{28A0092B-C50C-407E-A947-70E740481C1C}">
                <a14:useLocalDpi xmlns:a14="http://schemas.microsoft.com/office/drawing/2010/main" val="0"/>
              </a:ext>
            </a:extLst>
          </a:blip>
          <a:srcRect r="68359"/>
          <a:stretch/>
        </p:blipFill>
        <p:spPr bwMode="auto">
          <a:xfrm>
            <a:off x="258014" y="688976"/>
            <a:ext cx="4678218" cy="4599997"/>
          </a:xfrm>
          <a:prstGeom prst="rect">
            <a:avLst/>
          </a:prstGeom>
          <a:noFill/>
          <a:ln>
            <a:noFill/>
          </a:ln>
          <a:effectLst/>
          <a:extLst>
            <a:ext uri="{53640926-AAD7-44D8-BBD7-CCE9431645EC}">
              <a14:shadowObscured xmlns:a14="http://schemas.microsoft.com/office/drawing/2010/main"/>
            </a:ext>
          </a:extLst>
        </p:spPr>
      </p:pic>
      <p:sp>
        <p:nvSpPr>
          <p:cNvPr id="5" name="TextBox 4"/>
          <p:cNvSpPr txBox="1"/>
          <p:nvPr/>
        </p:nvSpPr>
        <p:spPr>
          <a:xfrm>
            <a:off x="1163782" y="5621482"/>
            <a:ext cx="1433341" cy="369332"/>
          </a:xfrm>
          <a:prstGeom prst="rect">
            <a:avLst/>
          </a:prstGeom>
          <a:noFill/>
        </p:spPr>
        <p:txBody>
          <a:bodyPr wrap="none" rtlCol="0">
            <a:spAutoFit/>
          </a:bodyPr>
          <a:lstStyle/>
          <a:p>
            <a:r>
              <a:rPr lang="en-US" dirty="0" smtClean="0"/>
              <a:t>Source : IEC</a:t>
            </a:r>
            <a:endParaRPr lang="en-US" dirty="0"/>
          </a:p>
        </p:txBody>
      </p:sp>
    </p:spTree>
    <p:extLst>
      <p:ext uri="{BB962C8B-B14F-4D97-AF65-F5344CB8AC3E}">
        <p14:creationId xmlns:p14="http://schemas.microsoft.com/office/powerpoint/2010/main" val="7049949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34820" name="TextBox 5"/>
          <p:cNvSpPr txBox="1">
            <a:spLocks noChangeArrowheads="1"/>
          </p:cNvSpPr>
          <p:nvPr/>
        </p:nvSpPr>
        <p:spPr bwMode="auto">
          <a:xfrm>
            <a:off x="0" y="609601"/>
            <a:ext cx="12126385"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200000"/>
              </a:lnSpc>
              <a:buFont typeface="Wingdings" pitchFamily="2" charset="2"/>
              <a:buChar char="§"/>
            </a:pPr>
            <a:r>
              <a:rPr lang="en-US" altLang="en-US" sz="2000" b="1" dirty="0">
                <a:latin typeface="Times New Roman" pitchFamily="18" charset="0"/>
                <a:cs typeface="Times New Roman" pitchFamily="18" charset="0"/>
              </a:rPr>
              <a:t>Pitch regulation</a:t>
            </a:r>
            <a:r>
              <a:rPr lang="en-US" altLang="en-US" sz="2000" dirty="0">
                <a:latin typeface="Times New Roman" pitchFamily="18" charset="0"/>
                <a:cs typeface="Times New Roman" pitchFamily="18" charset="0"/>
              </a:rPr>
              <a:t> is accomplished by twisting the turbine hub's blades around their own axes using pitching mechanisms. </a:t>
            </a:r>
          </a:p>
          <a:p>
            <a:pPr algn="just">
              <a:lnSpc>
                <a:spcPct val="200000"/>
              </a:lnSpc>
              <a:buFont typeface="Wingdings" pitchFamily="2" charset="2"/>
              <a:buChar char="§"/>
            </a:pPr>
            <a:r>
              <a:rPr lang="en-US" altLang="en-US" sz="2000" dirty="0">
                <a:latin typeface="Times New Roman" pitchFamily="18" charset="0"/>
                <a:cs typeface="Times New Roman" pitchFamily="18" charset="0"/>
              </a:rPr>
              <a:t>In terms of the incoming wind, an electronic system is in charge of monitoring wind speed, output power, and blade position (angle).</a:t>
            </a:r>
          </a:p>
          <a:p>
            <a:pPr algn="just">
              <a:lnSpc>
                <a:spcPct val="200000"/>
              </a:lnSpc>
              <a:buFont typeface="Wingdings" pitchFamily="2" charset="2"/>
              <a:buChar char="§"/>
            </a:pPr>
            <a:r>
              <a:rPr lang="en-US" altLang="en-US" sz="2000" dirty="0">
                <a:latin typeface="Times New Roman" pitchFamily="18" charset="0"/>
                <a:cs typeface="Times New Roman" pitchFamily="18" charset="0"/>
              </a:rPr>
              <a:t> Pitch-regulated wind </a:t>
            </a:r>
            <a:r>
              <a:rPr lang="en-US" altLang="en-US" sz="2000" dirty="0">
                <a:solidFill>
                  <a:srgbClr val="FF0000"/>
                </a:solidFill>
                <a:latin typeface="Times New Roman" pitchFamily="18" charset="0"/>
                <a:cs typeface="Times New Roman" pitchFamily="18" charset="0"/>
              </a:rPr>
              <a:t>turbines need a very precise design in order to guarantee proper placement </a:t>
            </a:r>
            <a:r>
              <a:rPr lang="en-US" altLang="en-US" sz="2000" dirty="0">
                <a:latin typeface="Times New Roman" pitchFamily="18" charset="0"/>
                <a:cs typeface="Times New Roman" pitchFamily="18" charset="0"/>
              </a:rPr>
              <a:t>of the blades. </a:t>
            </a:r>
          </a:p>
          <a:p>
            <a:pPr algn="just">
              <a:lnSpc>
                <a:spcPct val="200000"/>
              </a:lnSpc>
              <a:buFont typeface="Wingdings" pitchFamily="2" charset="2"/>
              <a:buChar char="§"/>
            </a:pPr>
            <a:r>
              <a:rPr lang="en-US" altLang="en-US" sz="2000" dirty="0">
                <a:latin typeface="Times New Roman" pitchFamily="18" charset="0"/>
                <a:cs typeface="Times New Roman" pitchFamily="18" charset="0"/>
              </a:rPr>
              <a:t>Longer turbine lives are an advantage of this method since dynamic loads are decreased. </a:t>
            </a:r>
          </a:p>
          <a:p>
            <a:pPr algn="just">
              <a:lnSpc>
                <a:spcPct val="200000"/>
              </a:lnSpc>
              <a:buFont typeface="Wingdings" pitchFamily="2" charset="2"/>
              <a:buChar char="§"/>
            </a:pPr>
            <a:r>
              <a:rPr lang="en-US" altLang="en-US" sz="2000" dirty="0">
                <a:latin typeface="Times New Roman" pitchFamily="18" charset="0"/>
                <a:cs typeface="Times New Roman" pitchFamily="18" charset="0"/>
              </a:rPr>
              <a:t>Because the ideal incidence angle can be used at any time, improved performance is also attained. Lastly, regimes with low wind speeds can also be used</a:t>
            </a:r>
            <a:r>
              <a:rPr lang="en-US" altLang="en-US" sz="2000" dirty="0">
                <a:solidFill>
                  <a:srgbClr val="FF0000"/>
                </a:solidFill>
                <a:latin typeface="Times New Roman" pitchFamily="18" charset="0"/>
                <a:cs typeface="Times New Roman" pitchFamily="18" charset="0"/>
              </a:rPr>
              <a:t>. </a:t>
            </a:r>
          </a:p>
          <a:p>
            <a:pPr marL="0" indent="0" algn="just">
              <a:lnSpc>
                <a:spcPct val="200000"/>
              </a:lnSpc>
            </a:pPr>
            <a:endParaRPr lang="en-US" altLang="en-US" sz="2000" dirty="0">
              <a:solidFill>
                <a:srgbClr val="FF0000"/>
              </a:solidFill>
              <a:latin typeface="Times New Roman" pitchFamily="18" charset="0"/>
              <a:cs typeface="Times New Roman" pitchFamily="18" charset="0"/>
            </a:endParaRPr>
          </a:p>
          <a:p>
            <a:pPr algn="just">
              <a:lnSpc>
                <a:spcPct val="150000"/>
              </a:lnSpc>
              <a:buFont typeface="Wingdings" pitchFamily="2" charset="2"/>
              <a:buChar char="v"/>
            </a:pPr>
            <a:endParaRPr lang="en-US" altLang="en-US" sz="2000" dirty="0">
              <a:latin typeface="Times New Roman" pitchFamily="18" charset="0"/>
              <a:cs typeface="Times New Roman" pitchFamily="18" charset="0"/>
            </a:endParaRPr>
          </a:p>
        </p:txBody>
      </p:sp>
      <p:sp>
        <p:nvSpPr>
          <p:cNvPr id="34821" name="Rectangle 4"/>
          <p:cNvSpPr>
            <a:spLocks noChangeArrowheads="1"/>
          </p:cNvSpPr>
          <p:nvPr/>
        </p:nvSpPr>
        <p:spPr bwMode="auto">
          <a:xfrm>
            <a:off x="101600" y="134939"/>
            <a:ext cx="12024784"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3000" b="1">
                <a:latin typeface="Arial" charset="0"/>
                <a:cs typeface="Arial" charset="0"/>
              </a:rPr>
              <a:t>WPRC                                                         Cont.….</a:t>
            </a: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29</a:t>
            </a:fld>
            <a:endParaRPr lang="en-US" altLang="en-US"/>
          </a:p>
        </p:txBody>
      </p:sp>
    </p:spTree>
    <p:extLst>
      <p:ext uri="{BB962C8B-B14F-4D97-AF65-F5344CB8AC3E}">
        <p14:creationId xmlns:p14="http://schemas.microsoft.com/office/powerpoint/2010/main" val="307691600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a:extLst>
              <a:ext uri="{FF2B5EF4-FFF2-40B4-BE49-F238E27FC236}"/>
            </a:extLst>
          </p:cNvPr>
          <p:cNvSpPr txBox="1">
            <a:spLocks/>
          </p:cNvSpPr>
          <p:nvPr/>
        </p:nvSpPr>
        <p:spPr bwMode="auto">
          <a:xfrm>
            <a:off x="0" y="457200"/>
            <a:ext cx="12192000" cy="6400800"/>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90488" indent="-90488">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eaLnBrk="0" fontAlgn="base" hangingPunct="0">
              <a:spcBef>
                <a:spcPct val="0"/>
              </a:spcBef>
              <a:spcAft>
                <a:spcPct val="0"/>
              </a:spcAft>
              <a:defRPr>
                <a:solidFill>
                  <a:schemeClr val="tx1"/>
                </a:solidFill>
                <a:latin typeface="Calibri" pitchFamily="34" charset="0"/>
              </a:defRPr>
            </a:lvl6pPr>
            <a:lvl7pPr marL="2971800" indent="-228600" eaLnBrk="0" fontAlgn="base" hangingPunct="0">
              <a:spcBef>
                <a:spcPct val="0"/>
              </a:spcBef>
              <a:spcAft>
                <a:spcPct val="0"/>
              </a:spcAft>
              <a:defRPr>
                <a:solidFill>
                  <a:schemeClr val="tx1"/>
                </a:solidFill>
                <a:latin typeface="Calibri" pitchFamily="34" charset="0"/>
              </a:defRPr>
            </a:lvl7pPr>
            <a:lvl8pPr marL="3429000" indent="-228600" eaLnBrk="0" fontAlgn="base" hangingPunct="0">
              <a:spcBef>
                <a:spcPct val="0"/>
              </a:spcBef>
              <a:spcAft>
                <a:spcPct val="0"/>
              </a:spcAft>
              <a:defRPr>
                <a:solidFill>
                  <a:schemeClr val="tx1"/>
                </a:solidFill>
                <a:latin typeface="Calibri" pitchFamily="34" charset="0"/>
              </a:defRPr>
            </a:lvl8pPr>
            <a:lvl9pPr marL="3886200" indent="-228600" eaLnBrk="0" fontAlgn="base" hangingPunct="0">
              <a:spcBef>
                <a:spcPct val="0"/>
              </a:spcBef>
              <a:spcAft>
                <a:spcPct val="0"/>
              </a:spcAft>
              <a:defRPr>
                <a:solidFill>
                  <a:schemeClr val="tx1"/>
                </a:solidFill>
                <a:latin typeface="Calibri" pitchFamily="34" charset="0"/>
              </a:defRPr>
            </a:lvl9pPr>
          </a:lstStyle>
          <a:p>
            <a:pPr marL="342900" indent="-342900" algn="just" defTabSz="914400" hangingPunct="1">
              <a:lnSpc>
                <a:spcPct val="200000"/>
              </a:lnSpc>
              <a:spcBef>
                <a:spcPts val="600"/>
              </a:spcBef>
              <a:spcAft>
                <a:spcPts val="200"/>
              </a:spcAft>
              <a:buClr>
                <a:srgbClr val="FF3300"/>
              </a:buClr>
              <a:buSzPct val="150000"/>
              <a:buFont typeface="Wingdings" pitchFamily="2" charset="2"/>
              <a:buChar char="§"/>
              <a:defRPr/>
            </a:pPr>
            <a:r>
              <a:rPr lang="en-US" altLang="en-US" sz="2000" b="1" dirty="0" smtClean="0">
                <a:latin typeface="Arial" pitchFamily="34" charset="0"/>
                <a:cs typeface="Arial" pitchFamily="34" charset="0"/>
              </a:rPr>
              <a:t>Stall regulation</a:t>
            </a:r>
            <a:r>
              <a:rPr lang="en-US" altLang="en-US" sz="2000" dirty="0" smtClean="0">
                <a:latin typeface="Arial" pitchFamily="34" charset="0"/>
                <a:cs typeface="Arial" pitchFamily="34" charset="0"/>
              </a:rPr>
              <a:t>: it  </a:t>
            </a:r>
            <a:r>
              <a:rPr lang="en-US" altLang="en-US" sz="2000" dirty="0">
                <a:latin typeface="Arial" pitchFamily="34" charset="0"/>
                <a:cs typeface="Arial" pitchFamily="34" charset="0"/>
              </a:rPr>
              <a:t>involves adjusting the wind turbine blades such that the </a:t>
            </a:r>
            <a:r>
              <a:rPr lang="en-US" altLang="en-US" sz="2000" dirty="0">
                <a:solidFill>
                  <a:srgbClr val="FF0000"/>
                </a:solidFill>
                <a:latin typeface="Arial" pitchFamily="34" charset="0"/>
                <a:cs typeface="Arial" pitchFamily="34" charset="0"/>
              </a:rPr>
              <a:t>airfoil produces less aerodynamic force at high wind speeds </a:t>
            </a:r>
            <a:r>
              <a:rPr lang="en-US" altLang="en-US" sz="2000" dirty="0">
                <a:latin typeface="Arial" pitchFamily="34" charset="0"/>
                <a:cs typeface="Arial" pitchFamily="34" charset="0"/>
              </a:rPr>
              <a:t>and finally stalls, which lowers the torque produced by the turbine. </a:t>
            </a:r>
            <a:endParaRPr lang="en-US" altLang="en-US" sz="2000" dirty="0" smtClean="0">
              <a:latin typeface="Arial" pitchFamily="34" charset="0"/>
              <a:cs typeface="Arial" pitchFamily="34" charset="0"/>
            </a:endParaRPr>
          </a:p>
          <a:p>
            <a:pPr marL="342900" indent="-342900" algn="just" defTabSz="914400" hangingPunct="1">
              <a:lnSpc>
                <a:spcPct val="200000"/>
              </a:lnSpc>
              <a:spcBef>
                <a:spcPts val="600"/>
              </a:spcBef>
              <a:spcAft>
                <a:spcPts val="200"/>
              </a:spcAft>
              <a:buClr>
                <a:srgbClr val="FF3300"/>
              </a:buClr>
              <a:buSzPct val="150000"/>
              <a:buFont typeface="Wingdings" pitchFamily="2" charset="2"/>
              <a:buChar char="§"/>
              <a:defRPr/>
            </a:pPr>
            <a:r>
              <a:rPr lang="en-US" altLang="en-US" sz="2000" dirty="0" smtClean="0">
                <a:latin typeface="Arial" pitchFamily="34" charset="0"/>
                <a:cs typeface="Arial" pitchFamily="34" charset="0"/>
              </a:rPr>
              <a:t>This </a:t>
            </a:r>
            <a:r>
              <a:rPr lang="en-US" altLang="en-US" sz="2000" dirty="0">
                <a:latin typeface="Arial" pitchFamily="34" charset="0"/>
                <a:cs typeface="Arial" pitchFamily="34" charset="0"/>
              </a:rPr>
              <a:t>method is straightforward, affordable, and reliable.</a:t>
            </a:r>
            <a:endParaRPr lang="en-US" altLang="en-US" sz="2000" dirty="0" smtClean="0">
              <a:latin typeface="Arial" pitchFamily="34" charset="0"/>
              <a:cs typeface="Arial" pitchFamily="34" charset="0"/>
            </a:endParaRPr>
          </a:p>
          <a:p>
            <a:pPr marL="0" indent="0" algn="just" defTabSz="914400" hangingPunct="1">
              <a:lnSpc>
                <a:spcPct val="200000"/>
              </a:lnSpc>
              <a:spcBef>
                <a:spcPts val="600"/>
              </a:spcBef>
              <a:spcAft>
                <a:spcPts val="200"/>
              </a:spcAft>
              <a:buClr>
                <a:srgbClr val="FF3300"/>
              </a:buClr>
              <a:buSzPct val="150000"/>
              <a:defRPr/>
            </a:pPr>
            <a:r>
              <a:rPr lang="en-US" altLang="en-US" sz="2000" b="1" dirty="0">
                <a:latin typeface="Arial" pitchFamily="34" charset="0"/>
                <a:cs typeface="Arial" pitchFamily="34" charset="0"/>
              </a:rPr>
              <a:t>Active stall-controlled power regulation</a:t>
            </a:r>
            <a:r>
              <a:rPr lang="en-US" altLang="en-US" sz="2000" b="1" dirty="0" smtClean="0">
                <a:latin typeface="Arial" pitchFamily="34" charset="0"/>
                <a:cs typeface="Arial" pitchFamily="34" charset="0"/>
              </a:rPr>
              <a:t>:</a:t>
            </a:r>
          </a:p>
          <a:p>
            <a:pPr marL="342900" indent="-342900" algn="just" defTabSz="914400" hangingPunct="1">
              <a:lnSpc>
                <a:spcPct val="200000"/>
              </a:lnSpc>
              <a:spcBef>
                <a:spcPts val="600"/>
              </a:spcBef>
              <a:spcAft>
                <a:spcPts val="200"/>
              </a:spcAft>
              <a:buClr>
                <a:srgbClr val="FF3300"/>
              </a:buClr>
              <a:buSzPct val="150000"/>
              <a:buFont typeface="Arial" pitchFamily="34" charset="0"/>
              <a:buChar char="•"/>
              <a:defRPr/>
            </a:pPr>
            <a:r>
              <a:rPr lang="en-US" altLang="en-US" sz="2000" b="1" dirty="0" smtClean="0">
                <a:latin typeface="Arial" pitchFamily="34" charset="0"/>
                <a:cs typeface="Arial" pitchFamily="34" charset="0"/>
              </a:rPr>
              <a:t> </a:t>
            </a:r>
            <a:r>
              <a:rPr lang="en-US" altLang="en-US" sz="2000" dirty="0">
                <a:latin typeface="Arial" pitchFamily="34" charset="0"/>
                <a:cs typeface="Arial" pitchFamily="34" charset="0"/>
              </a:rPr>
              <a:t>The pitch of the blades is adjusted to achieve maximum </a:t>
            </a:r>
            <a:r>
              <a:rPr lang="en-US" altLang="en-US" sz="2000" dirty="0" smtClean="0">
                <a:latin typeface="Arial" pitchFamily="34" charset="0"/>
                <a:cs typeface="Arial" pitchFamily="34" charset="0"/>
              </a:rPr>
              <a:t>efficiency.</a:t>
            </a:r>
          </a:p>
          <a:p>
            <a:pPr marL="342900" indent="-342900" algn="just" defTabSz="914400" hangingPunct="1">
              <a:lnSpc>
                <a:spcPct val="200000"/>
              </a:lnSpc>
              <a:spcBef>
                <a:spcPts val="600"/>
              </a:spcBef>
              <a:spcAft>
                <a:spcPts val="200"/>
              </a:spcAft>
              <a:buClr>
                <a:srgbClr val="FF3300"/>
              </a:buClr>
              <a:buSzPct val="150000"/>
              <a:buFont typeface="Arial" pitchFamily="34" charset="0"/>
              <a:buChar char="•"/>
              <a:defRPr/>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blades are spun in the opposite direction to </a:t>
            </a:r>
            <a:r>
              <a:rPr lang="en-US" altLang="en-US" sz="2000" dirty="0">
                <a:solidFill>
                  <a:srgbClr val="FF0000"/>
                </a:solidFill>
                <a:latin typeface="Arial" pitchFamily="34" charset="0"/>
                <a:cs typeface="Arial" pitchFamily="34" charset="0"/>
              </a:rPr>
              <a:t>raise the angle of attack and force </a:t>
            </a:r>
            <a:r>
              <a:rPr lang="en-US" altLang="en-US" sz="2000" dirty="0">
                <a:latin typeface="Arial" pitchFamily="34" charset="0"/>
                <a:cs typeface="Arial" pitchFamily="34" charset="0"/>
              </a:rPr>
              <a:t>the blade to stall region when the wind speed exceeds the rated velocity</a:t>
            </a:r>
            <a:r>
              <a:rPr lang="en-US" altLang="en-US" sz="2000" dirty="0" smtClean="0">
                <a:latin typeface="Arial" pitchFamily="34" charset="0"/>
                <a:cs typeface="Arial" pitchFamily="34" charset="0"/>
              </a:rPr>
              <a:t>.</a:t>
            </a:r>
          </a:p>
          <a:p>
            <a:pPr marL="0" indent="0" algn="just" defTabSz="914400" hangingPunct="1">
              <a:lnSpc>
                <a:spcPct val="200000"/>
              </a:lnSpc>
              <a:spcBef>
                <a:spcPts val="600"/>
              </a:spcBef>
              <a:spcAft>
                <a:spcPts val="200"/>
              </a:spcAft>
              <a:buClr>
                <a:srgbClr val="FF3300"/>
              </a:buClr>
              <a:buSzPct val="150000"/>
              <a:defRPr/>
            </a:pPr>
            <a:endParaRPr lang="en-US" altLang="en-US" sz="2000" dirty="0">
              <a:latin typeface="Arial" pitchFamily="34" charset="0"/>
              <a:cs typeface="Arial" pitchFamily="34" charset="0"/>
            </a:endParaRPr>
          </a:p>
        </p:txBody>
      </p:sp>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35845" name="Rectangle 4"/>
          <p:cNvSpPr>
            <a:spLocks noChangeArrowheads="1"/>
          </p:cNvSpPr>
          <p:nvPr/>
        </p:nvSpPr>
        <p:spPr bwMode="auto">
          <a:xfrm>
            <a:off x="80433" y="20638"/>
            <a:ext cx="12022667"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3000" b="1">
                <a:latin typeface="Arial" charset="0"/>
                <a:cs typeface="Arial" charset="0"/>
              </a:rPr>
              <a:t>WPRC                                                         Cont.….</a:t>
            </a: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30</a:t>
            </a:fld>
            <a:endParaRPr lang="en-US" altLang="en-US"/>
          </a:p>
        </p:txBody>
      </p:sp>
    </p:spTree>
    <p:extLst>
      <p:ext uri="{BB962C8B-B14F-4D97-AF65-F5344CB8AC3E}">
        <p14:creationId xmlns:p14="http://schemas.microsoft.com/office/powerpoint/2010/main" val="42291784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36868" name="Rectangle 1"/>
          <p:cNvSpPr>
            <a:spLocks noChangeArrowheads="1"/>
          </p:cNvSpPr>
          <p:nvPr/>
        </p:nvSpPr>
        <p:spPr bwMode="auto">
          <a:xfrm>
            <a:off x="101600" y="488950"/>
            <a:ext cx="11887200"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200000"/>
              </a:lnSpc>
              <a:buFont typeface="Wingdings" pitchFamily="2" charset="2"/>
              <a:buChar char="§"/>
            </a:pPr>
            <a:r>
              <a:rPr lang="en-US" sz="2000" dirty="0">
                <a:latin typeface="Arial" charset="0"/>
                <a:cs typeface="Arial" charset="0"/>
              </a:rPr>
              <a:t>Several control strategies can be applied </a:t>
            </a:r>
            <a:r>
              <a:rPr lang="en-US" sz="2000" dirty="0">
                <a:solidFill>
                  <a:srgbClr val="FF0000"/>
                </a:solidFill>
                <a:latin typeface="Arial" charset="0"/>
                <a:cs typeface="Arial" charset="0"/>
              </a:rPr>
              <a:t>to maximize or  restrict power</a:t>
            </a:r>
            <a:r>
              <a:rPr lang="en-US" sz="2000" dirty="0">
                <a:latin typeface="Arial" charset="0"/>
                <a:cs typeface="Arial" charset="0"/>
              </a:rPr>
              <a:t> production.</a:t>
            </a:r>
          </a:p>
          <a:p>
            <a:pPr algn="just">
              <a:lnSpc>
                <a:spcPct val="200000"/>
              </a:lnSpc>
              <a:buFont typeface="Wingdings" pitchFamily="2" charset="2"/>
              <a:buChar char="§"/>
            </a:pPr>
            <a:r>
              <a:rPr lang="en-US" sz="2000" dirty="0">
                <a:latin typeface="Arial" charset="0"/>
                <a:cs typeface="Arial" charset="0"/>
              </a:rPr>
              <a:t>A wind turbine may be managed by varying </a:t>
            </a:r>
            <a:r>
              <a:rPr lang="en-US" sz="2000" dirty="0">
                <a:solidFill>
                  <a:srgbClr val="FF0000"/>
                </a:solidFill>
                <a:latin typeface="Arial" charset="0"/>
                <a:cs typeface="Arial" charset="0"/>
              </a:rPr>
              <a:t>the generator speed, adjusting the blade angle, and rotating the entire machine.</a:t>
            </a:r>
          </a:p>
          <a:p>
            <a:pPr algn="just">
              <a:lnSpc>
                <a:spcPct val="200000"/>
              </a:lnSpc>
              <a:buFont typeface="Wingdings" pitchFamily="2" charset="2"/>
              <a:buChar char="§"/>
            </a:pPr>
            <a:r>
              <a:rPr lang="en-US" sz="2000" dirty="0">
                <a:latin typeface="Arial" charset="0"/>
                <a:cs typeface="Arial" charset="0"/>
              </a:rPr>
              <a:t>Pitch and yaw control are other names for turbine rotation and blade angle adjustment, respectively. The wind power is regulated based on the operating characteristics of wind power as presented in Fig.6[2]. </a:t>
            </a:r>
          </a:p>
          <a:p>
            <a:pPr algn="just">
              <a:lnSpc>
                <a:spcPct val="150000"/>
              </a:lnSpc>
            </a:pPr>
            <a:endParaRPr lang="en-US" sz="2000" dirty="0">
              <a:latin typeface="Arial" charset="0"/>
              <a:cs typeface="Arial" charset="0"/>
            </a:endParaRPr>
          </a:p>
        </p:txBody>
      </p:sp>
      <p:sp>
        <p:nvSpPr>
          <p:cNvPr id="36869" name="AutoShape 2" descr="Figure 2 from Torque and pitch angle control for variable speed wind  turbines in all operating regimes | Semantic Scholar"/>
          <p:cNvSpPr>
            <a:spLocks noChangeAspect="1" noChangeArrowheads="1"/>
          </p:cNvSpPr>
          <p:nvPr/>
        </p:nvSpPr>
        <p:spPr bwMode="auto">
          <a:xfrm>
            <a:off x="192617" y="-144463"/>
            <a:ext cx="4064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70" name="AutoShape 4" descr="Figure 2 from Torque and pitch angle control for variable speed wind  turbines in all operating regimes | Semantic Scholar"/>
          <p:cNvSpPr>
            <a:spLocks noChangeAspect="1" noChangeArrowheads="1"/>
          </p:cNvSpPr>
          <p:nvPr/>
        </p:nvSpPr>
        <p:spPr bwMode="auto">
          <a:xfrm>
            <a:off x="395817" y="7938"/>
            <a:ext cx="40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71" name="AutoShape 6" descr="Figure 2 from Torque and pitch angle control for variable speed wind  turbines in all operating regimes | Semantic Scholar"/>
          <p:cNvSpPr>
            <a:spLocks noChangeAspect="1" noChangeArrowheads="1"/>
          </p:cNvSpPr>
          <p:nvPr/>
        </p:nvSpPr>
        <p:spPr bwMode="auto">
          <a:xfrm>
            <a:off x="599017" y="160338"/>
            <a:ext cx="40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72" name="AutoShape 8" descr="https://d3i71xaburhd42.cloudfront.net/6895e8d44f7e1fe30969b0cebc3858fee8b315c5/2-Figure2-1.png"/>
          <p:cNvSpPr>
            <a:spLocks noChangeAspect="1" noChangeArrowheads="1"/>
          </p:cNvSpPr>
          <p:nvPr/>
        </p:nvSpPr>
        <p:spPr bwMode="auto">
          <a:xfrm>
            <a:off x="802217" y="312738"/>
            <a:ext cx="40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73" name="AutoShape 10" descr="https://d3i71xaburhd42.cloudfront.net/6895e8d44f7e1fe30969b0cebc3858fee8b315c5/2-Figure2-1.png"/>
          <p:cNvSpPr>
            <a:spLocks noChangeAspect="1" noChangeArrowheads="1"/>
          </p:cNvSpPr>
          <p:nvPr/>
        </p:nvSpPr>
        <p:spPr bwMode="auto">
          <a:xfrm>
            <a:off x="1005417" y="465138"/>
            <a:ext cx="406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36874" name="Rectangle 4"/>
          <p:cNvSpPr>
            <a:spLocks noChangeArrowheads="1"/>
          </p:cNvSpPr>
          <p:nvPr/>
        </p:nvSpPr>
        <p:spPr bwMode="auto">
          <a:xfrm>
            <a:off x="101600" y="134939"/>
            <a:ext cx="12024784"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sz="3000" b="1" dirty="0">
                <a:latin typeface="Arial" charset="0"/>
                <a:cs typeface="Arial" charset="0"/>
              </a:rPr>
              <a:t>WPRC                                                         Cont.….</a:t>
            </a:r>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31</a:t>
            </a:fld>
            <a:endParaRPr lang="en-US" altLang="en-US"/>
          </a:p>
        </p:txBody>
      </p:sp>
    </p:spTree>
    <p:extLst>
      <p:ext uri="{BB962C8B-B14F-4D97-AF65-F5344CB8AC3E}">
        <p14:creationId xmlns:p14="http://schemas.microsoft.com/office/powerpoint/2010/main" val="27675043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Presenter: Dr.Teshome Goa</a:t>
            </a:r>
            <a:endParaRPr lang="en-US"/>
          </a:p>
        </p:txBody>
      </p:sp>
      <p:sp>
        <p:nvSpPr>
          <p:cNvPr id="37892" name="AutoShape 2" descr="https://d3i71xaburhd42.cloudfront.net/6895e8d44f7e1fe30969b0cebc3858fee8b315c5/2-Figure2-1.png"/>
          <p:cNvSpPr>
            <a:spLocks noChangeAspect="1" noChangeArrowheads="1"/>
          </p:cNvSpPr>
          <p:nvPr/>
        </p:nvSpPr>
        <p:spPr bwMode="auto">
          <a:xfrm>
            <a:off x="192617" y="-144463"/>
            <a:ext cx="4064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3789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209550"/>
            <a:ext cx="9086851" cy="409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894" name="TextBox 4"/>
          <p:cNvSpPr txBox="1">
            <a:spLocks noChangeArrowheads="1"/>
          </p:cNvSpPr>
          <p:nvPr/>
        </p:nvSpPr>
        <p:spPr bwMode="auto">
          <a:xfrm>
            <a:off x="0" y="4419600"/>
            <a:ext cx="867628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ctr"/>
            <a:r>
              <a:rPr lang="en-US" sz="2000" dirty="0">
                <a:latin typeface="Arial" charset="0"/>
                <a:cs typeface="Arial" charset="0"/>
              </a:rPr>
              <a:t>Figure 6. wind power operating regions. Source: www. semanticscholar.org</a:t>
            </a:r>
          </a:p>
        </p:txBody>
      </p:sp>
      <p:sp>
        <p:nvSpPr>
          <p:cNvPr id="3" name="Slide Number Placeholder 2"/>
          <p:cNvSpPr>
            <a:spLocks noGrp="1"/>
          </p:cNvSpPr>
          <p:nvPr>
            <p:ph type="sldNum" sz="quarter" idx="12"/>
          </p:nvPr>
        </p:nvSpPr>
        <p:spPr/>
        <p:txBody>
          <a:bodyPr/>
          <a:lstStyle/>
          <a:p>
            <a:pPr>
              <a:defRPr/>
            </a:pPr>
            <a:fld id="{0B7BF880-DB25-4D13-90C6-A4EFE1B19111}" type="slidenum">
              <a:rPr lang="en-US" altLang="en-US" smtClean="0"/>
              <a:pPr>
                <a:defRPr/>
              </a:pPr>
              <a:t>32</a:t>
            </a:fld>
            <a:endParaRPr lang="en-US" altLang="en-US"/>
          </a:p>
        </p:txBody>
      </p:sp>
    </p:spTree>
    <p:extLst>
      <p:ext uri="{BB962C8B-B14F-4D97-AF65-F5344CB8AC3E}">
        <p14:creationId xmlns:p14="http://schemas.microsoft.com/office/powerpoint/2010/main" val="318860682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245" y="365126"/>
            <a:ext cx="10948555" cy="538884"/>
          </a:xfrm>
        </p:spPr>
        <p:txBody>
          <a:bodyPr>
            <a:noAutofit/>
          </a:bodyPr>
          <a:lstStyle/>
          <a:p>
            <a:r>
              <a:rPr lang="en-US" altLang="en-US" sz="3000" b="1" dirty="0">
                <a:latin typeface="Arial" charset="0"/>
                <a:cs typeface="Arial" charset="0"/>
              </a:rPr>
              <a:t>WPRC                                                         Cont.….</a:t>
            </a:r>
            <a:br>
              <a:rPr lang="en-US" altLang="en-US" sz="3000" b="1" dirty="0">
                <a:latin typeface="Arial" charset="0"/>
                <a:cs typeface="Arial" charset="0"/>
              </a:rPr>
            </a:br>
            <a:endParaRPr lang="en-US" sz="3000" dirty="0"/>
          </a:p>
        </p:txBody>
      </p:sp>
      <p:sp>
        <p:nvSpPr>
          <p:cNvPr id="3" name="Content Placeholder 2"/>
          <p:cNvSpPr>
            <a:spLocks noGrp="1"/>
          </p:cNvSpPr>
          <p:nvPr>
            <p:ph idx="1"/>
          </p:nvPr>
        </p:nvSpPr>
        <p:spPr>
          <a:xfrm>
            <a:off x="259774" y="768929"/>
            <a:ext cx="11104418" cy="5730154"/>
          </a:xfrm>
        </p:spPr>
        <p:txBody>
          <a:bodyPr/>
          <a:lstStyle/>
          <a:p>
            <a:pPr marL="0" indent="0">
              <a:buNone/>
            </a:pPr>
            <a:r>
              <a:rPr lang="en-US" sz="2000" b="1" dirty="0" smtClean="0">
                <a:latin typeface="Arial" pitchFamily="34" charset="0"/>
                <a:cs typeface="Arial" pitchFamily="34" charset="0"/>
              </a:rPr>
              <a:t>Fixed speed wind turbine </a:t>
            </a:r>
          </a:p>
          <a:p>
            <a:pPr>
              <a:lnSpc>
                <a:spcPct val="150000"/>
              </a:lnSpc>
            </a:pPr>
            <a:r>
              <a:rPr lang="en-US" sz="2000" dirty="0" smtClean="0">
                <a:latin typeface="Arial" pitchFamily="34" charset="0"/>
                <a:cs typeface="Arial" pitchFamily="34" charset="0"/>
              </a:rPr>
              <a:t>Directly connected to the grid and its frequency is fixed with the grid </a:t>
            </a:r>
          </a:p>
          <a:p>
            <a:pPr>
              <a:lnSpc>
                <a:spcPct val="150000"/>
              </a:lnSpc>
            </a:pPr>
            <a:r>
              <a:rPr lang="en-US" sz="2000" dirty="0" smtClean="0">
                <a:latin typeface="Arial" pitchFamily="34" charset="0"/>
                <a:cs typeface="Arial" pitchFamily="34" charset="0"/>
              </a:rPr>
              <a:t>The rotational speed is fixed based on the grid synchronous frequency </a:t>
            </a:r>
          </a:p>
          <a:p>
            <a:pPr>
              <a:lnSpc>
                <a:spcPct val="150000"/>
              </a:lnSpc>
            </a:pPr>
            <a:r>
              <a:rPr lang="en-US" sz="2000" dirty="0">
                <a:latin typeface="Arial" pitchFamily="34" charset="0"/>
                <a:cs typeface="Arial" pitchFamily="34" charset="0"/>
              </a:rPr>
              <a:t>Since the speed range of the induction generator is very small, it is referred to as a ‘fixed speed wind turbine’. </a:t>
            </a:r>
            <a:endParaRPr lang="en-US" sz="2000" dirty="0" smtClean="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power can be limited aerodynamically either by stall control, active stall or pitch control. </a:t>
            </a:r>
            <a:endParaRPr lang="en-US" sz="2000" dirty="0" smtClean="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basic configuration of the fixed speed </a:t>
            </a:r>
            <a:r>
              <a:rPr lang="en-US" sz="2000" dirty="0" smtClean="0">
                <a:latin typeface="Arial" pitchFamily="34" charset="0"/>
                <a:cs typeface="Arial" pitchFamily="34" charset="0"/>
              </a:rPr>
              <a:t>system is given in Fig.7.</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42323216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34</a:t>
            </a:fld>
            <a:endParaRPr lang="en-US" altLang="en-US"/>
          </a:p>
        </p:txBody>
      </p:sp>
      <p:sp>
        <p:nvSpPr>
          <p:cNvPr id="4" name="TextBox 3"/>
          <p:cNvSpPr txBox="1"/>
          <p:nvPr/>
        </p:nvSpPr>
        <p:spPr>
          <a:xfrm>
            <a:off x="1059739" y="4644736"/>
            <a:ext cx="8863580" cy="400110"/>
          </a:xfrm>
          <a:prstGeom prst="rect">
            <a:avLst/>
          </a:prstGeom>
          <a:noFill/>
        </p:spPr>
        <p:txBody>
          <a:bodyPr wrap="none" rtlCol="0">
            <a:spAutoFit/>
          </a:bodyPr>
          <a:lstStyle/>
          <a:p>
            <a:r>
              <a:rPr lang="en-US" sz="2000" dirty="0" smtClean="0">
                <a:latin typeface="Arial" pitchFamily="34" charset="0"/>
                <a:cs typeface="Arial" pitchFamily="34" charset="0"/>
              </a:rPr>
              <a:t>Figure 7. </a:t>
            </a:r>
            <a:r>
              <a:rPr lang="en-US" sz="2000" dirty="0">
                <a:latin typeface="Arial" pitchFamily="34" charset="0"/>
                <a:cs typeface="Arial" pitchFamily="34" charset="0"/>
              </a:rPr>
              <a:t>F</a:t>
            </a:r>
            <a:r>
              <a:rPr lang="en-US" sz="2000" dirty="0" smtClean="0">
                <a:latin typeface="Arial" pitchFamily="34" charset="0"/>
                <a:cs typeface="Arial" pitchFamily="34" charset="0"/>
              </a:rPr>
              <a:t>ixed speed wind turbine. </a:t>
            </a:r>
            <a:r>
              <a:rPr lang="en-US" sz="2000" dirty="0">
                <a:latin typeface="Arial" pitchFamily="34" charset="0"/>
                <a:cs typeface="Arial" pitchFamily="34" charset="0"/>
              </a:rPr>
              <a:t>Source: https://www.sciencedirect.com</a:t>
            </a:r>
          </a:p>
        </p:txBody>
      </p:sp>
      <p:pic>
        <p:nvPicPr>
          <p:cNvPr id="8" name="Picture 7"/>
          <p:cNvPicPr/>
          <p:nvPr/>
        </p:nvPicPr>
        <p:blipFill rotWithShape="1">
          <a:blip r:embed="rId2">
            <a:extLst>
              <a:ext uri="{28A0092B-C50C-407E-A947-70E740481C1C}">
                <a14:useLocalDpi xmlns:a14="http://schemas.microsoft.com/office/drawing/2010/main" val="0"/>
              </a:ext>
            </a:extLst>
          </a:blip>
          <a:srcRect l="51101" t="4961" r="-951" b="54047"/>
          <a:stretch/>
        </p:blipFill>
        <p:spPr bwMode="auto">
          <a:xfrm>
            <a:off x="1610592" y="1018309"/>
            <a:ext cx="8312727" cy="3408218"/>
          </a:xfrm>
          <a:prstGeom prst="rect">
            <a:avLst/>
          </a:prstGeom>
          <a:noFill/>
          <a:ln>
            <a:noFill/>
          </a:ln>
          <a:effectLst/>
          <a:extLst>
            <a:ext uri="{53640926-AAD7-44D8-BBD7-CCE9431645EC}">
              <a14:shadowObscured xmlns:a14="http://schemas.microsoft.com/office/drawing/2010/main"/>
            </a:ext>
          </a:extLst>
        </p:spPr>
      </p:pic>
      <p:sp>
        <p:nvSpPr>
          <p:cNvPr id="9" name="Title 1"/>
          <p:cNvSpPr txBox="1">
            <a:spLocks/>
          </p:cNvSpPr>
          <p:nvPr/>
        </p:nvSpPr>
        <p:spPr>
          <a:xfrm>
            <a:off x="405245" y="365126"/>
            <a:ext cx="10948555" cy="538884"/>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altLang="en-US" sz="3000" b="1" smtClean="0">
                <a:latin typeface="Arial" charset="0"/>
                <a:cs typeface="Arial" charset="0"/>
              </a:rPr>
              <a:t>WPRC                                                         Cont.….</a:t>
            </a:r>
            <a:br>
              <a:rPr lang="en-US" altLang="en-US" sz="3000" b="1" smtClean="0">
                <a:latin typeface="Arial" charset="0"/>
                <a:cs typeface="Arial" charset="0"/>
              </a:rPr>
            </a:br>
            <a:endParaRPr lang="en-US" sz="3000" dirty="0"/>
          </a:p>
        </p:txBody>
      </p:sp>
    </p:spTree>
    <p:extLst>
      <p:ext uri="{BB962C8B-B14F-4D97-AF65-F5344CB8AC3E}">
        <p14:creationId xmlns:p14="http://schemas.microsoft.com/office/powerpoint/2010/main" val="3282328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3909" y="810490"/>
            <a:ext cx="11959936" cy="6047509"/>
          </a:xfrm>
        </p:spPr>
        <p:txBody>
          <a:bodyPr/>
          <a:lstStyle/>
          <a:p>
            <a:pPr marL="0" indent="0">
              <a:buNone/>
            </a:pPr>
            <a:r>
              <a:rPr lang="en-US" sz="2000" b="1" dirty="0" smtClean="0">
                <a:latin typeface="Arial" pitchFamily="34" charset="0"/>
                <a:cs typeface="Arial" pitchFamily="34" charset="0"/>
              </a:rPr>
              <a:t>Variable speed wind Turbine</a:t>
            </a:r>
          </a:p>
          <a:p>
            <a:pPr algn="just">
              <a:lnSpc>
                <a:spcPct val="200000"/>
              </a:lnSpc>
              <a:buFont typeface="Wingdings" pitchFamily="2" charset="2"/>
              <a:buChar char="§"/>
            </a:pPr>
            <a:r>
              <a:rPr lang="en-US" sz="2000" dirty="0" smtClean="0">
                <a:latin typeface="Arial" pitchFamily="34" charset="0"/>
                <a:cs typeface="Arial" pitchFamily="34" charset="0"/>
              </a:rPr>
              <a:t>Modern wind turbines are operating in variable wind speed, at different frequency</a:t>
            </a:r>
          </a:p>
          <a:p>
            <a:pPr algn="just">
              <a:lnSpc>
                <a:spcPct val="200000"/>
              </a:lnSpc>
              <a:buFont typeface="Wingdings" pitchFamily="2" charset="2"/>
              <a:buChar char="§"/>
            </a:pPr>
            <a:r>
              <a:rPr lang="en-US" sz="2000" dirty="0">
                <a:latin typeface="Arial" pitchFamily="34" charset="0"/>
                <a:cs typeface="Arial" pitchFamily="34" charset="0"/>
              </a:rPr>
              <a:t>Increased energy capture, better power quality, and less mechanical stress on the wind turbine </a:t>
            </a:r>
            <a:endParaRPr lang="en-US" sz="2000" dirty="0" smtClean="0">
              <a:latin typeface="Arial" pitchFamily="34" charset="0"/>
              <a:cs typeface="Arial" pitchFamily="34" charset="0"/>
            </a:endParaRPr>
          </a:p>
          <a:p>
            <a:pPr algn="just">
              <a:lnSpc>
                <a:spcPct val="200000"/>
              </a:lnSpc>
              <a:buFont typeface="Wingdings" pitchFamily="2" charset="2"/>
              <a:buChar char="§"/>
            </a:pPr>
            <a:r>
              <a:rPr lang="en-US" sz="2000" dirty="0" smtClean="0">
                <a:latin typeface="Arial" pitchFamily="34" charset="0"/>
                <a:cs typeface="Arial" pitchFamily="34" charset="0"/>
              </a:rPr>
              <a:t>However, there is</a:t>
            </a:r>
            <a:r>
              <a:rPr lang="en-US" sz="2000" dirty="0">
                <a:latin typeface="Arial" pitchFamily="34" charset="0"/>
                <a:cs typeface="Arial" pitchFamily="34" charset="0"/>
              </a:rPr>
              <a:t> power electronics losses, the need for additional components, and higher equipment costs as a result of the power electronics</a:t>
            </a:r>
            <a:r>
              <a:rPr lang="en-US" sz="2000" dirty="0" smtClean="0">
                <a:latin typeface="Arial" pitchFamily="34" charset="0"/>
                <a:cs typeface="Arial" pitchFamily="34" charset="0"/>
              </a:rPr>
              <a:t>.</a:t>
            </a:r>
          </a:p>
          <a:p>
            <a:pPr algn="just">
              <a:lnSpc>
                <a:spcPct val="200000"/>
              </a:lnSpc>
              <a:buFont typeface="Wingdings" pitchFamily="2" charset="2"/>
              <a:buChar char="§"/>
            </a:pPr>
            <a:r>
              <a:rPr lang="en-US" sz="2000" dirty="0" smtClean="0">
                <a:latin typeface="Arial" pitchFamily="34" charset="0"/>
                <a:cs typeface="Arial" pitchFamily="34" charset="0"/>
              </a:rPr>
              <a:t>The variable speed wind Turbine is presented in Figure 8. </a:t>
            </a:r>
          </a:p>
          <a:p>
            <a:pPr marL="0" indent="0">
              <a:buNone/>
            </a:pPr>
            <a:r>
              <a:rPr lang="en-US" dirty="0" smtClean="0"/>
              <a:t>  </a:t>
            </a:r>
          </a:p>
          <a:p>
            <a:pPr marL="0" indent="0">
              <a:buNone/>
            </a:pPr>
            <a:endParaRPr lang="en-US" dirty="0"/>
          </a:p>
        </p:txBody>
      </p:sp>
      <p:sp>
        <p:nvSpPr>
          <p:cNvPr id="4" name="Title 1"/>
          <p:cNvSpPr>
            <a:spLocks noGrp="1"/>
          </p:cNvSpPr>
          <p:nvPr>
            <p:ph type="title"/>
          </p:nvPr>
        </p:nvSpPr>
        <p:spPr>
          <a:xfrm>
            <a:off x="623455" y="365126"/>
            <a:ext cx="10730345" cy="611620"/>
          </a:xfrm>
        </p:spPr>
        <p:txBody>
          <a:bodyPr>
            <a:noAutofit/>
          </a:bodyPr>
          <a:lstStyle/>
          <a:p>
            <a:r>
              <a:rPr lang="en-US" altLang="en-US" sz="3000" b="1" dirty="0">
                <a:latin typeface="Arial" charset="0"/>
                <a:cs typeface="Arial" charset="0"/>
              </a:rPr>
              <a:t>WPRC                                                         Cont.….</a:t>
            </a:r>
            <a:br>
              <a:rPr lang="en-US" altLang="en-US" sz="3000" b="1" dirty="0">
                <a:latin typeface="Arial" charset="0"/>
                <a:cs typeface="Arial" charset="0"/>
              </a:rPr>
            </a:br>
            <a:endParaRPr lang="en-US" sz="3000" dirty="0"/>
          </a:p>
        </p:txBody>
      </p:sp>
    </p:spTree>
    <p:extLst>
      <p:ext uri="{BB962C8B-B14F-4D97-AF65-F5344CB8AC3E}">
        <p14:creationId xmlns:p14="http://schemas.microsoft.com/office/powerpoint/2010/main" val="123788194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extLst>
          </p:cNvPr>
          <p:cNvSpPr>
            <a:spLocks noGrp="1"/>
          </p:cNvSpPr>
          <p:nvPr>
            <p:ph type="ftr" sz="quarter" idx="11"/>
          </p:nvPr>
        </p:nvSpPr>
        <p:spPr/>
        <p:txBody>
          <a:bodyPr/>
          <a:lstStyle/>
          <a:p>
            <a:pPr>
              <a:defRPr/>
            </a:pPr>
            <a:r>
              <a:rPr lang="en-US" smtClean="0"/>
              <a:t>Presenter: Dr.Teshome Goa</a:t>
            </a:r>
            <a:endParaRPr lang="en-US" dirty="0"/>
          </a:p>
        </p:txBody>
      </p:sp>
      <p:sp>
        <p:nvSpPr>
          <p:cNvPr id="2" name="Slide Number Placeholder 1"/>
          <p:cNvSpPr>
            <a:spLocks noGrp="1"/>
          </p:cNvSpPr>
          <p:nvPr>
            <p:ph type="sldNum" sz="quarter" idx="12"/>
          </p:nvPr>
        </p:nvSpPr>
        <p:spPr/>
        <p:txBody>
          <a:bodyPr/>
          <a:lstStyle/>
          <a:p>
            <a:pPr>
              <a:defRPr/>
            </a:pPr>
            <a:fld id="{0B7BF880-DB25-4D13-90C6-A4EFE1B19111}" type="slidenum">
              <a:rPr lang="en-US" altLang="en-US" smtClean="0"/>
              <a:pPr>
                <a:defRPr/>
              </a:pPr>
              <a:t>36</a:t>
            </a:fld>
            <a:endParaRPr lang="en-US" altLang="en-US"/>
          </a:p>
        </p:txBody>
      </p:sp>
      <p:pic>
        <p:nvPicPr>
          <p:cNvPr id="18434" name="Picture 2" descr="Variable speed wind turbine with doubly-fed induction generator (DFIG)... |  Download Scientific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726" y="1"/>
            <a:ext cx="9476509" cy="53668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50725" y="5584689"/>
            <a:ext cx="9637510" cy="369332"/>
          </a:xfrm>
          <a:prstGeom prst="rect">
            <a:avLst/>
          </a:prstGeom>
          <a:noFill/>
        </p:spPr>
        <p:txBody>
          <a:bodyPr wrap="none" rtlCol="0">
            <a:spAutoFit/>
          </a:bodyPr>
          <a:lstStyle/>
          <a:p>
            <a:r>
              <a:rPr lang="en-US" dirty="0" smtClean="0"/>
              <a:t>Figure 8. Variable speed (DFIG ) wind power control. </a:t>
            </a:r>
            <a:r>
              <a:rPr lang="en-US" dirty="0"/>
              <a:t>Source :https://www.researchgate.net</a:t>
            </a:r>
          </a:p>
        </p:txBody>
      </p:sp>
    </p:spTree>
    <p:extLst>
      <p:ext uri="{BB962C8B-B14F-4D97-AF65-F5344CB8AC3E}">
        <p14:creationId xmlns:p14="http://schemas.microsoft.com/office/powerpoint/2010/main" val="128384993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601" y="76201"/>
            <a:ext cx="11053233" cy="381000"/>
          </a:xfrm>
        </p:spPr>
        <p:txBody>
          <a:bodyPr>
            <a:noAutofit/>
          </a:bodyPr>
          <a:lstStyle/>
          <a:p>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304801"/>
            <a:ext cx="12192000" cy="5486400"/>
          </a:xfrm>
        </p:spPr>
        <p:txBody>
          <a:bodyPr>
            <a:normAutofit fontScale="92500" lnSpcReduction="20000"/>
          </a:bodyPr>
          <a:lstStyle/>
          <a:p>
            <a:pPr algn="just">
              <a:lnSpc>
                <a:spcPct val="150000"/>
              </a:lnSpc>
              <a:spcBef>
                <a:spcPts val="0"/>
              </a:spcBef>
              <a:spcAft>
                <a:spcPts val="0"/>
              </a:spcAft>
              <a:buFont typeface="Wingdings" pitchFamily="2" charset="2"/>
              <a:buChar char="§"/>
            </a:pPr>
            <a:r>
              <a:rPr lang="en-US" dirty="0" smtClean="0">
                <a:latin typeface="Arial" pitchFamily="34" charset="0"/>
                <a:cs typeface="Arial" pitchFamily="34" charset="0"/>
              </a:rPr>
              <a:t>In concussion, the maximum power output from wind turbine is highly depends on the wind speed passes through the rotor(directly proportional to V</a:t>
            </a:r>
            <a:r>
              <a:rPr lang="en-US" baseline="30000" dirty="0" smtClean="0">
                <a:latin typeface="Arial" pitchFamily="34" charset="0"/>
                <a:cs typeface="Arial" pitchFamily="34" charset="0"/>
              </a:rPr>
              <a:t>3</a:t>
            </a:r>
            <a:r>
              <a:rPr lang="en-US" dirty="0" smtClean="0">
                <a:latin typeface="Arial" pitchFamily="34" charset="0"/>
                <a:cs typeface="Arial" pitchFamily="34" charset="0"/>
              </a:rPr>
              <a:t>)</a:t>
            </a:r>
          </a:p>
          <a:p>
            <a:pPr algn="just">
              <a:lnSpc>
                <a:spcPct val="150000"/>
              </a:lnSpc>
              <a:spcBef>
                <a:spcPts val="0"/>
              </a:spcBef>
              <a:spcAft>
                <a:spcPts val="0"/>
              </a:spcAft>
              <a:buFont typeface="Wingdings" pitchFamily="2" charset="2"/>
              <a:buChar char="§"/>
            </a:pPr>
            <a:r>
              <a:rPr lang="en-US" dirty="0" smtClean="0">
                <a:latin typeface="Arial" pitchFamily="34" charset="0"/>
                <a:cs typeface="Arial" pitchFamily="34" charset="0"/>
              </a:rPr>
              <a:t>It’s also observed that the maximum power efficiency of wind turbine is always less than 60%</a:t>
            </a:r>
          </a:p>
          <a:p>
            <a:pPr algn="just">
              <a:lnSpc>
                <a:spcPct val="150000"/>
              </a:lnSpc>
              <a:spcBef>
                <a:spcPts val="0"/>
              </a:spcBef>
              <a:spcAft>
                <a:spcPts val="0"/>
              </a:spcAft>
              <a:buFont typeface="Wingdings" pitchFamily="2" charset="2"/>
              <a:buChar char="§"/>
            </a:pPr>
            <a:r>
              <a:rPr lang="en-US" dirty="0" smtClean="0">
                <a:latin typeface="Arial" pitchFamily="34" charset="0"/>
                <a:cs typeface="Arial" pitchFamily="34" charset="0"/>
              </a:rPr>
              <a:t>However, the maximum practically harvesting power efficiency is between 45-55% due to losses in turbine, gearbox and converters </a:t>
            </a:r>
          </a:p>
          <a:p>
            <a:pPr algn="just">
              <a:lnSpc>
                <a:spcPct val="150000"/>
              </a:lnSpc>
              <a:spcBef>
                <a:spcPts val="0"/>
              </a:spcBef>
              <a:spcAft>
                <a:spcPts val="0"/>
              </a:spcAft>
              <a:buFont typeface="Wingdings" pitchFamily="2" charset="2"/>
              <a:buChar char="§"/>
            </a:pPr>
            <a:r>
              <a:rPr lang="en-US" dirty="0" smtClean="0">
                <a:latin typeface="Arial" pitchFamily="34" charset="0"/>
                <a:cs typeface="Arial" pitchFamily="34" charset="0"/>
              </a:rPr>
              <a:t>In line with this, there are different power controlling mechanisms (pitch angle control, generator speed control and other electromechanical system controls applied so far for enhancing the power coefficient  (up to </a:t>
            </a:r>
            <a:r>
              <a:rPr lang="en-US" dirty="0" err="1" smtClean="0">
                <a:latin typeface="Arial" pitchFamily="34" charset="0"/>
                <a:cs typeface="Arial" pitchFamily="34" charset="0"/>
              </a:rPr>
              <a:t>Cp</a:t>
            </a:r>
            <a:r>
              <a:rPr lang="en-US" dirty="0" smtClean="0">
                <a:latin typeface="Arial" pitchFamily="34" charset="0"/>
                <a:cs typeface="Arial" pitchFamily="34" charset="0"/>
              </a:rPr>
              <a:t>)</a:t>
            </a:r>
          </a:p>
          <a:p>
            <a:pPr algn="just">
              <a:lnSpc>
                <a:spcPct val="150000"/>
              </a:lnSpc>
              <a:spcBef>
                <a:spcPts val="0"/>
              </a:spcBef>
              <a:spcAft>
                <a:spcPts val="0"/>
              </a:spcAft>
              <a:buFont typeface="Wingdings" pitchFamily="2" charset="2"/>
              <a:buChar char="§"/>
            </a:pPr>
            <a:r>
              <a:rPr lang="en-US" dirty="0" smtClean="0">
                <a:latin typeface="Arial" pitchFamily="34" charset="0"/>
                <a:cs typeface="Arial" pitchFamily="34" charset="0"/>
              </a:rPr>
              <a:t>Tip-speed ratio is also employed to enhance power harvesting efficiency </a:t>
            </a:r>
            <a:endParaRPr lang="en-US"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6" name="Slide Number Placeholder 5"/>
          <p:cNvSpPr>
            <a:spLocks noGrp="1"/>
          </p:cNvSpPr>
          <p:nvPr>
            <p:ph type="sldNum" sz="quarter" idx="12"/>
          </p:nvPr>
        </p:nvSpPr>
        <p:spPr/>
        <p:txBody>
          <a:bodyPr/>
          <a:lstStyle/>
          <a:p>
            <a:pPr>
              <a:defRPr/>
            </a:pPr>
            <a:fld id="{8A0FB744-B334-45BB-A6F2-2F31A89FF317}" type="slidenum">
              <a:rPr lang="en-US" altLang="en-US" smtClean="0"/>
              <a:pPr>
                <a:defRPr/>
              </a:pPr>
              <a:t>37</a:t>
            </a:fld>
            <a:endParaRPr lang="en-US" altLang="en-US"/>
          </a:p>
        </p:txBody>
      </p:sp>
    </p:spTree>
    <p:extLst>
      <p:ext uri="{BB962C8B-B14F-4D97-AF65-F5344CB8AC3E}">
        <p14:creationId xmlns:p14="http://schemas.microsoft.com/office/powerpoint/2010/main" val="427951116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38</a:t>
            </a:fld>
            <a:endParaRPr lang="en-US"/>
          </a:p>
        </p:txBody>
      </p:sp>
      <p:sp>
        <p:nvSpPr>
          <p:cNvPr id="4" name="Rectangle 3"/>
          <p:cNvSpPr/>
          <p:nvPr/>
        </p:nvSpPr>
        <p:spPr>
          <a:xfrm>
            <a:off x="0" y="0"/>
            <a:ext cx="12192000" cy="2446824"/>
          </a:xfrm>
          <a:prstGeom prst="rect">
            <a:avLst/>
          </a:prstGeom>
        </p:spPr>
        <p:txBody>
          <a:bodyPr wrap="square">
            <a:spAutoFit/>
          </a:bodyPr>
          <a:lstStyle/>
          <a:p>
            <a:pPr algn="just">
              <a:lnSpc>
                <a:spcPct val="150000"/>
              </a:lnSpc>
            </a:pPr>
            <a:r>
              <a:rPr lang="en-US" sz="3000" dirty="0">
                <a:latin typeface="Times New Roman" pitchFamily="18" charset="0"/>
                <a:cs typeface="Times New Roman" pitchFamily="18" charset="0"/>
              </a:rPr>
              <a:t>References </a:t>
            </a:r>
          </a:p>
          <a:p>
            <a:pPr algn="just">
              <a:lnSpc>
                <a:spcPct val="150000"/>
              </a:lnSpc>
            </a:pPr>
            <a:r>
              <a:rPr lang="en-US" dirty="0">
                <a:latin typeface="Times New Roman" pitchFamily="18" charset="0"/>
                <a:cs typeface="Times New Roman" pitchFamily="18" charset="0"/>
              </a:rPr>
              <a:t>[1]. B., </a:t>
            </a:r>
            <a:r>
              <a:rPr lang="en-US" dirty="0" err="1">
                <a:latin typeface="Times New Roman" pitchFamily="18" charset="0"/>
                <a:cs typeface="Times New Roman" pitchFamily="18" charset="0"/>
              </a:rPr>
              <a:t>Aamer</a:t>
            </a:r>
            <a:r>
              <a:rPr lang="en-US" dirty="0">
                <a:latin typeface="Times New Roman" pitchFamily="18" charset="0"/>
                <a:cs typeface="Times New Roman" pitchFamily="18" charset="0"/>
              </a:rPr>
              <a:t> and l., </a:t>
            </a:r>
            <a:r>
              <a:rPr lang="en-US" dirty="0" err="1">
                <a:latin typeface="Times New Roman" pitchFamily="18" charset="0"/>
                <a:cs typeface="Times New Roman" pitchFamily="18" charset="0"/>
              </a:rPr>
              <a:t>Xiaodong</a:t>
            </a:r>
            <a:r>
              <a:rPr lang="en-US" dirty="0">
                <a:latin typeface="Times New Roman" pitchFamily="18" charset="0"/>
                <a:cs typeface="Times New Roman" pitchFamily="18" charset="0"/>
              </a:rPr>
              <a:t>. ‘’Online Estimation of Wind Turbine Tip Speed Ratio by Adaptive </a:t>
            </a:r>
            <a:r>
              <a:rPr lang="en-US" dirty="0" err="1">
                <a:latin typeface="Times New Roman" pitchFamily="18" charset="0"/>
                <a:cs typeface="Times New Roman" pitchFamily="18" charset="0"/>
              </a:rPr>
              <a:t>Neuro</a:t>
            </a:r>
            <a:r>
              <a:rPr lang="en-US" dirty="0">
                <a:latin typeface="Times New Roman" pitchFamily="18" charset="0"/>
                <a:cs typeface="Times New Roman" pitchFamily="18" charset="0"/>
              </a:rPr>
              <a:t>-Fuzzy Algorithm’’. International Journal of Advanced Computer Science and Applications. V.9(2018). DOI:10.14569/IJACSA.2018.090306</a:t>
            </a:r>
          </a:p>
          <a:p>
            <a:pPr algn="just">
              <a:lnSpc>
                <a:spcPct val="150000"/>
              </a:lnSpc>
            </a:pPr>
            <a:r>
              <a:rPr lang="en-US" dirty="0">
                <a:latin typeface="Times New Roman" pitchFamily="18" charset="0"/>
                <a:cs typeface="Times New Roman" pitchFamily="18" charset="0"/>
              </a:rPr>
              <a:t>[2]. M., Adel; S.,  </a:t>
            </a:r>
            <a:r>
              <a:rPr lang="en-US" dirty="0" err="1">
                <a:latin typeface="Times New Roman" pitchFamily="18" charset="0"/>
                <a:cs typeface="Times New Roman" pitchFamily="18" charset="0"/>
              </a:rPr>
              <a:t>Jogendra</a:t>
            </a:r>
            <a:r>
              <a:rPr lang="en-US" dirty="0">
                <a:latin typeface="Times New Roman" pitchFamily="18" charset="0"/>
                <a:cs typeface="Times New Roman" pitchFamily="18" charset="0"/>
              </a:rPr>
              <a:t> and J., Jason. ‘’Torque and pitch angle control for variable speed wind turbines in all operating regimes’’. 10th International Conference on Environment and Electrical Engineering. 2011</a:t>
            </a:r>
          </a:p>
        </p:txBody>
      </p:sp>
    </p:spTree>
    <p:extLst>
      <p:ext uri="{BB962C8B-B14F-4D97-AF65-F5344CB8AC3E}">
        <p14:creationId xmlns:p14="http://schemas.microsoft.com/office/powerpoint/2010/main" val="13140303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39</a:t>
            </a:fld>
            <a:endParaRPr lang="en-US"/>
          </a:p>
        </p:txBody>
      </p:sp>
      <p:sp>
        <p:nvSpPr>
          <p:cNvPr id="4" name="TextBox 3"/>
          <p:cNvSpPr txBox="1"/>
          <p:nvPr/>
        </p:nvSpPr>
        <p:spPr>
          <a:xfrm>
            <a:off x="5080000" y="2743201"/>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1219</TotalTime>
  <Words>3064</Words>
  <Application>Microsoft Office PowerPoint</Application>
  <PresentationFormat>Custom</PresentationFormat>
  <Paragraphs>421</Paragraphs>
  <Slides>39</Slides>
  <Notes>5</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39</vt:i4>
      </vt:variant>
    </vt:vector>
  </HeadingPairs>
  <TitlesOfParts>
    <vt:vector size="42" baseType="lpstr">
      <vt:lpstr>Office 테마</vt:lpstr>
      <vt:lpstr>Equation</vt:lpstr>
      <vt:lpstr>Microsoft Excel Chart</vt:lpstr>
      <vt:lpstr>Renewable Energy and Distributed Generations </vt:lpstr>
      <vt:lpstr>Outlines </vt:lpstr>
      <vt:lpstr>PowerPoint Presentation</vt:lpstr>
      <vt:lpstr>PowerPoint Presentation</vt:lpstr>
      <vt:lpstr>PowerPoint Presentation</vt:lpstr>
      <vt:lpstr>PowerPoint Presentation</vt:lpstr>
      <vt:lpstr>MWP                                                    Cont.…</vt:lpstr>
      <vt:lpstr>1.1 Efficiency of Wind Power (EWP)</vt:lpstr>
      <vt:lpstr>PowerPoint Presentation</vt:lpstr>
      <vt:lpstr>EWP                                                                                           Cont.….</vt:lpstr>
      <vt:lpstr>EWP                                                              Cont.…</vt:lpstr>
      <vt:lpstr>EWP                                                     Cont.….</vt:lpstr>
      <vt:lpstr>PowerPoint Presentation</vt:lpstr>
      <vt:lpstr>PowerPoint Presentation</vt:lpstr>
      <vt:lpstr>PowerPoint Presentation</vt:lpstr>
      <vt:lpstr>PowerPoint Presentation</vt:lpstr>
      <vt:lpstr>PowerPoint Presentation</vt:lpstr>
      <vt:lpstr>PowerPoint Presentation</vt:lpstr>
      <vt:lpstr>3.  Optimal Rotor-Tip Speed Ratio(OR-TSR)</vt:lpstr>
      <vt:lpstr>PowerPoint Presentation</vt:lpstr>
      <vt:lpstr>OR-TSR                                                        Cont.…</vt:lpstr>
      <vt:lpstr>PowerPoint Presentation</vt:lpstr>
      <vt:lpstr>PowerPoint Presentation</vt:lpstr>
      <vt:lpstr>PowerPoint Presentation</vt:lpstr>
      <vt:lpstr>WPRC                                                                   Cont.…</vt:lpstr>
      <vt:lpstr>WPRC                                                            Cont.….</vt:lpstr>
      <vt:lpstr>Types of wind power control </vt:lpstr>
      <vt:lpstr>PowerPoint Presentation</vt:lpstr>
      <vt:lpstr>PowerPoint Presentation</vt:lpstr>
      <vt:lpstr>PowerPoint Presentation</vt:lpstr>
      <vt:lpstr>PowerPoint Presentation</vt:lpstr>
      <vt:lpstr>PowerPoint Presentation</vt:lpstr>
      <vt:lpstr>WPRC                                                         Cont.…. </vt:lpstr>
      <vt:lpstr>PowerPoint Presentation</vt:lpstr>
      <vt:lpstr>WPRC                                                         Cont.…. </vt:lpstr>
      <vt:lpstr>PowerPoint Presentation</vt:lpstr>
      <vt:lpstr>Summary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100</cp:revision>
  <dcterms:created xsi:type="dcterms:W3CDTF">2021-04-29T04:21:21Z</dcterms:created>
  <dcterms:modified xsi:type="dcterms:W3CDTF">2024-04-20T13:53:28Z</dcterms:modified>
</cp:coreProperties>
</file>