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handoutMasterIdLst>
    <p:handoutMasterId r:id="rId38"/>
  </p:handoutMasterIdLst>
  <p:sldIdLst>
    <p:sldId id="282" r:id="rId2"/>
    <p:sldId id="357" r:id="rId3"/>
    <p:sldId id="358" r:id="rId4"/>
    <p:sldId id="359" r:id="rId5"/>
    <p:sldId id="360" r:id="rId6"/>
    <p:sldId id="361" r:id="rId7"/>
    <p:sldId id="362" r:id="rId8"/>
    <p:sldId id="363" r:id="rId9"/>
    <p:sldId id="364" r:id="rId10"/>
    <p:sldId id="365" r:id="rId11"/>
    <p:sldId id="366" r:id="rId12"/>
    <p:sldId id="367" r:id="rId13"/>
    <p:sldId id="368" r:id="rId14"/>
    <p:sldId id="369" r:id="rId15"/>
    <p:sldId id="370" r:id="rId16"/>
    <p:sldId id="371" r:id="rId17"/>
    <p:sldId id="372" r:id="rId18"/>
    <p:sldId id="373" r:id="rId19"/>
    <p:sldId id="374" r:id="rId20"/>
    <p:sldId id="375" r:id="rId21"/>
    <p:sldId id="376" r:id="rId22"/>
    <p:sldId id="377" r:id="rId23"/>
    <p:sldId id="378" r:id="rId24"/>
    <p:sldId id="379" r:id="rId25"/>
    <p:sldId id="380" r:id="rId26"/>
    <p:sldId id="381" r:id="rId27"/>
    <p:sldId id="382" r:id="rId28"/>
    <p:sldId id="383" r:id="rId29"/>
    <p:sldId id="384" r:id="rId30"/>
    <p:sldId id="385" r:id="rId31"/>
    <p:sldId id="386" r:id="rId32"/>
    <p:sldId id="387" r:id="rId33"/>
    <p:sldId id="388" r:id="rId34"/>
    <p:sldId id="390" r:id="rId35"/>
    <p:sldId id="389" r:id="rId3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>
        <p:scale>
          <a:sx n="73" d="100"/>
          <a:sy n="73" d="100"/>
        </p:scale>
        <p:origin x="-1733" y="-37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2024-04-22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4/22/2024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CAD44-3B2C-41CA-B088-107541B7AAC9}" type="datetime1">
              <a:rPr lang="en-US" smtClean="0"/>
              <a:t>4/22/2024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CB48C-5FFD-4F1E-806A-F0BD0AA4D4BE}" type="datetime1">
              <a:rPr lang="en-US" smtClean="0"/>
              <a:t>4/22/2024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51E6D-307E-4092-A746-974C6A84C390}" type="datetime1">
              <a:rPr lang="en-US" smtClean="0"/>
              <a:t>4/22/2024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2024-04-22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0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Renewable Energy and Distributed Generations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600" y="990600"/>
            <a:ext cx="11887200" cy="5638800"/>
          </a:xfrm>
        </p:spPr>
        <p:txBody>
          <a:bodyPr>
            <a:normAutofit fontScale="62500" lnSpcReduction="20000"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6</a:t>
            </a:r>
          </a:p>
          <a:p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Operating 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Principle </a:t>
            </a:r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 Variable and Fixed 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Type WECs</a:t>
            </a:r>
          </a:p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</a:p>
          <a:p>
            <a:pPr algn="l"/>
            <a:endParaRPr lang="en-US" sz="6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60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6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>
              <a:lnSpc>
                <a:spcPct val="170000"/>
              </a:lnSpc>
            </a:pPr>
            <a:r>
              <a:rPr lang="en-US" sz="4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Know 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Operating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rinciple of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ariable and Fixed WECs</a:t>
            </a:r>
            <a:endParaRPr lang="en-US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Voltage &amp; Reactive Power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ontrol of Variable and Fixed WECs</a:t>
            </a:r>
            <a:endParaRPr lang="en-US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Fault </a:t>
            </a:r>
            <a:r>
              <a:rPr lang="en-US" sz="4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</a:t>
            </a:r>
            <a:r>
              <a:rPr lang="en-US" sz="4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aid Capability of Each WECs </a:t>
            </a:r>
            <a:endParaRPr lang="en-US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Presenter: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68" y="76201"/>
            <a:ext cx="10367433" cy="633413"/>
          </a:xfrm>
        </p:spPr>
        <p:txBody>
          <a:bodyPr/>
          <a:lstStyle/>
          <a:p>
            <a:pPr>
              <a:defRPr/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Outlines 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406401" y="838200"/>
            <a:ext cx="10748433" cy="5030788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1. Operating Principle of WECs(OP-WECs)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2. Fixed Speed Wind Generator(FSWG)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. Variable Speed Wind Generator(FSWG)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4. Voltage Control Capabilities of WECs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5. Reactive Power Control Capabilities of WECs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6. Behavior  of the WECs During Grid Fault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References </a:t>
            </a:r>
          </a:p>
          <a:p>
            <a:endParaRPr lang="en-US" b="1" dirty="0" smtClean="0"/>
          </a:p>
          <a:p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9221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7A369CD-B0E6-47B6-8BA4-FAF7C4AB4E99}" type="slidenum">
              <a:rPr lang="en-US" altLang="en-US" smtClean="0">
                <a:solidFill>
                  <a:srgbClr val="FFFFFF"/>
                </a:solidFill>
              </a:rPr>
              <a:pPr/>
              <a:t>2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99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2400"/>
            <a:ext cx="12293600" cy="3810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1. Operating Principle of WECs(OP-WECs)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16526"/>
            <a:ext cx="12192000" cy="633499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turbine blades' speed is determined by the wind speed.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blades will spin more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quickly in relation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 the wind speed.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There are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two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primary methods for regulating/Controlling the rotational speed of the turbine: 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1. Fixed Speed Wind Generator(FSWG) 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2. Variable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peed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enerator (VSWG)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FSWT regulates the turbine's speed with a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governor hub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[1].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Its speed is fixed with respect to the grid-frequency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Whereas, the VSWG operates in wide range of frequency (sub-synchronous , synchronous and super-synchronous 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10245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260C210-7D96-4A30-AA7C-7776F8FBB262}" type="slidenum">
              <a:rPr lang="en-US" altLang="en-US" smtClean="0">
                <a:solidFill>
                  <a:srgbClr val="FFFFFF"/>
                </a:solidFill>
              </a:rPr>
              <a:pPr/>
              <a:t>3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6772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1" y="152400"/>
            <a:ext cx="10748433" cy="5334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(OP-WECs)                                       cont.…. 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167" y="609601"/>
            <a:ext cx="12170833" cy="551021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Font typeface="Calibri" panose="020F0502020204030204" pitchFamily="34" charset="0"/>
              <a:buNone/>
              <a:defRPr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Based on  their frequency operation, the WECs can be classified as: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Type-1 WECS: Fixed speed wind energy conversion system (FSWECs)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Type -2 WECs: Limited Variable wind energy conversion system(LVWECs)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Type-3 WECs: Variable wind energy conversion system (VWECs)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Type-4 WECs: Variable wind energy conversion system(VWECS)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11269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893D321-3BEC-4030-A0E8-9849FB06F002}" type="slidenum">
              <a:rPr lang="en-US" altLang="en-US" smtClean="0">
                <a:solidFill>
                  <a:srgbClr val="FFFFFF"/>
                </a:solidFill>
              </a:rPr>
              <a:pPr/>
              <a:t>4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5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Preseneter: Dr. Teshome  Goa</a:t>
            </a:r>
            <a:endParaRPr lang="en-US" dirty="0"/>
          </a:p>
        </p:txBody>
      </p:sp>
      <p:sp>
        <p:nvSpPr>
          <p:cNvPr id="12291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2963C1A-1656-42B8-81FF-6B9166AA370F}" type="slidenum">
              <a:rPr lang="en-US" altLang="en-US" smtClean="0">
                <a:solidFill>
                  <a:srgbClr val="FFFFFF"/>
                </a:solidFill>
              </a:rPr>
              <a:pPr/>
              <a:t>5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54277" name="TextBox 5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124689" y="685799"/>
            <a:ext cx="12067311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150000"/>
              </a:lnSpc>
              <a:defRPr/>
            </a:pP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Type-1 WECs: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Type-1 WECs is also known as fixed speed WECs, some times </a:t>
            </a:r>
          </a:p>
          <a:p>
            <a:pPr marL="9144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It uses the Squirrel-cage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Induction Generator (SCIG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), which is directly 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connected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to the grid through step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up transformer. 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9144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rotation speed of Type-1 WECs is fixed and </a:t>
            </a:r>
            <a:r>
              <a:rPr lang="en-US" sz="2000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determined by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grid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frequency, as well as by the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gear box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the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number of poles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the generator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fixed-speed wind energy systems can be divided into two: 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Ø"/>
              <a:defRPr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       Single Fixed-speed WECS  and Two Fixed-speed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WECS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2.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1. Single-speed WECS 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generator operates only at one fixed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speed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91440" algn="just">
              <a:lnSpc>
                <a:spcPct val="150000"/>
              </a:lnSpc>
              <a:defRPr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06401" y="152400"/>
            <a:ext cx="10748433" cy="533400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 kern="1200" spc="-50">
                <a:solidFill>
                  <a:srgbClr val="40404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9pPr>
          </a:lstStyle>
          <a:p>
            <a:pPr algn="ctr"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2. Fixed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S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peed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Wind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Generator(FSWG)</a:t>
            </a:r>
            <a:endParaRPr lang="en-US" sz="3000" b="1" dirty="0"/>
          </a:p>
        </p:txBody>
      </p:sp>
    </p:spTree>
    <p:extLst>
      <p:ext uri="{BB962C8B-B14F-4D97-AF65-F5344CB8AC3E}">
        <p14:creationId xmlns:p14="http://schemas.microsoft.com/office/powerpoint/2010/main" val="1899720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13315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BBCF59D5-473F-4C3F-8EDF-905E9997D705}" type="slidenum">
              <a:rPr lang="en-US" altLang="en-US" smtClean="0">
                <a:solidFill>
                  <a:srgbClr val="FFFFFF"/>
                </a:solidFill>
              </a:rPr>
              <a:pPr/>
              <a:t>6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pic>
        <p:nvPicPr>
          <p:cNvPr id="13316" name="Picture 3" descr="Fixed-Speed Wind Energy Conversion System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400" y="596900"/>
            <a:ext cx="6400800" cy="153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Rectangle 4"/>
          <p:cNvSpPr>
            <a:spLocks noChangeArrowheads="1"/>
          </p:cNvSpPr>
          <p:nvPr/>
        </p:nvSpPr>
        <p:spPr bwMode="auto">
          <a:xfrm>
            <a:off x="154517" y="2209800"/>
            <a:ext cx="11074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dirty="0">
                <a:latin typeface="Arial" charset="0"/>
                <a:cs typeface="Arial" charset="0"/>
              </a:rPr>
              <a:t>Figure 1: Typical configuration of Fixed-speed wind energy Conversion system</a:t>
            </a:r>
            <a:r>
              <a:rPr lang="en-US" dirty="0" smtClean="0">
                <a:latin typeface="Arial" charset="0"/>
                <a:cs typeface="Arial" charset="0"/>
              </a:rPr>
              <a:t>. </a:t>
            </a:r>
            <a:r>
              <a:rPr lang="en-US" dirty="0">
                <a:latin typeface="Arial" charset="0"/>
                <a:cs typeface="Arial" charset="0"/>
              </a:rPr>
              <a:t>Source: https://ebrary.net</a:t>
            </a:r>
          </a:p>
        </p:txBody>
      </p:sp>
      <p:sp>
        <p:nvSpPr>
          <p:cNvPr id="6" name="Rectangle 5"/>
          <p:cNvSpPr/>
          <p:nvPr/>
        </p:nvSpPr>
        <p:spPr>
          <a:xfrm>
            <a:off x="154517" y="2667001"/>
            <a:ext cx="11935883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pPr marL="9144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soft starter is used to reduce the required starting inrush currents</a:t>
            </a:r>
          </a:p>
          <a:p>
            <a:pPr marL="9144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 which is essentially a three-phase AC voltage controller composed of three pairs of bidirectional </a:t>
            </a:r>
          </a:p>
          <a:p>
            <a:pPr marL="91440" algn="just">
              <a:lnSpc>
                <a:spcPct val="200000"/>
              </a:lnSpc>
              <a:defRPr/>
            </a:pPr>
            <a:r>
              <a:rPr lang="en-US" sz="2000" dirty="0" err="1">
                <a:latin typeface="Arial" pitchFamily="34" charset="0"/>
                <a:cs typeface="Arial" pitchFamily="34" charset="0"/>
              </a:rPr>
              <a:t>thyristor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switches.   as presented in Fig.1.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To </a:t>
            </a:r>
            <a:r>
              <a:rPr lang="en-US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start the system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the firing angle of the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thyristors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gradually adjusted such that the voltage applied to the generator is increased gradually from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zero to the grid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 level.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result, the stator current is effectively limited. </a:t>
            </a:r>
          </a:p>
          <a:p>
            <a:pPr algn="just">
              <a:lnSpc>
                <a:spcPct val="150000"/>
              </a:lnSpc>
              <a:defRPr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319" name="Rectangle 2"/>
          <p:cNvSpPr>
            <a:spLocks noChangeArrowheads="1"/>
          </p:cNvSpPr>
          <p:nvPr/>
        </p:nvSpPr>
        <p:spPr bwMode="auto">
          <a:xfrm>
            <a:off x="154517" y="0"/>
            <a:ext cx="1203748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000" b="1">
                <a:latin typeface="Arial" charset="0"/>
                <a:cs typeface="Arial" charset="0"/>
              </a:rPr>
              <a:t>FSWG                                                          Cont.….</a:t>
            </a:r>
            <a:endParaRPr lang="en-US" sz="3000"/>
          </a:p>
        </p:txBody>
      </p:sp>
    </p:spTree>
    <p:extLst>
      <p:ext uri="{BB962C8B-B14F-4D97-AF65-F5344CB8AC3E}">
        <p14:creationId xmlns:p14="http://schemas.microsoft.com/office/powerpoint/2010/main" val="147506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23900"/>
            <a:ext cx="12264736" cy="613410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soft starter is bypassed by a switch after start-up process is over.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power factor </a:t>
            </a: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correction  capacitor is used to overcome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inductive property of IM and hence to improve the Power factor.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Generally, compensator is composed of multiple capacitor banks, which can be switched ON or OF individually to provide optimal solutions.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Due to the use of a cost-effective and robust squirrel-cage induction generator with inexpensive soft starter;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The fixed-speed WECS features simple structure, low cost, and reliable operation. </a:t>
            </a:r>
          </a:p>
          <a:p>
            <a:pPr>
              <a:lnSpc>
                <a:spcPct val="200000"/>
              </a:lnSpc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14340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EA27AC6-F048-4E5E-9D55-0DB49B7A78AD}" type="slidenum">
              <a:rPr lang="en-US" altLang="en-US" smtClean="0">
                <a:solidFill>
                  <a:srgbClr val="FFFFFF"/>
                </a:solidFill>
              </a:rPr>
              <a:pPr/>
              <a:t>7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15901" y="381000"/>
            <a:ext cx="11976100" cy="457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FSWG                                                       Cont.….</a:t>
            </a:r>
            <a:r>
              <a:rPr lang="en-US" sz="3000" dirty="0" smtClean="0"/>
              <a:t/>
            </a:r>
            <a:br>
              <a:rPr lang="en-US" sz="3000" dirty="0" smtClean="0"/>
            </a:b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940312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15363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33673C2-3946-4E45-AE7C-AC54111FEF24}" type="slidenum">
              <a:rPr lang="en-US" altLang="en-US" smtClean="0">
                <a:solidFill>
                  <a:srgbClr val="FFFFFF"/>
                </a:solidFill>
              </a:rPr>
              <a:pPr/>
              <a:t>8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619641"/>
            <a:ext cx="12175067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E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xample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: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For HAWT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type with three rotor blades rotating  30 rpm as rated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speed, determine the gear ratio. Assume a  4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pole squirrel cage induction generator(SCIG)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used to convert mechanical energy into electrical energy , which is connected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50Hz grid.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Solution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For grid frequency of  (f=50Hz), the revolution per minute  of four pole SCIG based eqn.(1) should be:</a:t>
            </a:r>
          </a:p>
          <a:p>
            <a:pPr algn="just">
              <a:defRPr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eqn.(1)</a:t>
            </a:r>
          </a:p>
          <a:p>
            <a:pPr algn="just">
              <a:defRPr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 marL="9144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addition, it’s observed that the blades rotate at 30 rpm, which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not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matching with the SCIM speed. </a:t>
            </a:r>
          </a:p>
          <a:p>
            <a:pPr marL="9144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Accordingly, the gear with ratio of at least 50:1 should be used. </a:t>
            </a:r>
          </a:p>
        </p:txBody>
      </p:sp>
      <p:sp>
        <p:nvSpPr>
          <p:cNvPr id="15365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536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7231103"/>
              </p:ext>
            </p:extLst>
          </p:nvPr>
        </p:nvGraphicFramePr>
        <p:xfrm>
          <a:off x="1362364" y="3006169"/>
          <a:ext cx="1172633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2" name="Equation" r:id="rId3" imgW="672808" imgH="393529" progId="Equation.3">
                  <p:embed/>
                </p:oleObj>
              </mc:Choice>
              <mc:Fallback>
                <p:oleObj name="Equation" r:id="rId3" imgW="672808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2364" y="3006169"/>
                        <a:ext cx="1172633" cy="520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7" name="Rectangle 4"/>
          <p:cNvSpPr>
            <a:spLocks noChangeArrowheads="1"/>
          </p:cNvSpPr>
          <p:nvPr/>
        </p:nvSpPr>
        <p:spPr bwMode="auto">
          <a:xfrm>
            <a:off x="80433" y="250309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536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7976200"/>
              </p:ext>
            </p:extLst>
          </p:nvPr>
        </p:nvGraphicFramePr>
        <p:xfrm>
          <a:off x="1308101" y="3474028"/>
          <a:ext cx="1219200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3" name="Equation" r:id="rId5" imgW="812447" imgH="1028254" progId="Equation.3">
                  <p:embed/>
                </p:oleObj>
              </mc:Choice>
              <mc:Fallback>
                <p:oleObj name="Equation" r:id="rId5" imgW="812447" imgH="1028254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8101" y="3474028"/>
                        <a:ext cx="1219200" cy="1152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9" name="Rectangle 8"/>
          <p:cNvSpPr>
            <a:spLocks noChangeArrowheads="1"/>
          </p:cNvSpPr>
          <p:nvPr/>
        </p:nvSpPr>
        <p:spPr bwMode="auto">
          <a:xfrm>
            <a:off x="137584" y="30163"/>
            <a:ext cx="12037483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000" b="1">
                <a:latin typeface="Arial" charset="0"/>
                <a:cs typeface="Arial" charset="0"/>
              </a:rPr>
              <a:t>FSWG                                                          Cont.….</a:t>
            </a:r>
            <a:endParaRPr lang="en-US" sz="3000"/>
          </a:p>
        </p:txBody>
      </p:sp>
    </p:spTree>
    <p:extLst>
      <p:ext uri="{BB962C8B-B14F-4D97-AF65-F5344CB8AC3E}">
        <p14:creationId xmlns:p14="http://schemas.microsoft.com/office/powerpoint/2010/main" val="3783394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228600"/>
            <a:ext cx="11277600" cy="3048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FSWG                        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" y="498764"/>
            <a:ext cx="11962245" cy="623454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Calibri" panose="020F0502020204030204" pitchFamily="34" charset="0"/>
              <a:buNone/>
              <a:defRPr/>
            </a:pPr>
            <a:r>
              <a:rPr lang="en-US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Drawbacks of Single Fixed-Speed SCIG-WECs;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noted that the grid frequency determines the frequency of  single-fixed speed SCIM's.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Since it can only reach its maximum efficiency at a single wind speed, it has a </a:t>
            </a: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lower energy conversion efficiency than the variable-speed WECS.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Limited control of reactive power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Subjected to voltage stability problems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External power factor correction capacitor is needed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This has necessitated the improvement of Single-Speed- Fixed SCIG to 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Two-speed-SCIG Type-WECs</a:t>
            </a:r>
            <a:endParaRPr lang="en-US" sz="2000" dirty="0">
              <a:solidFill>
                <a:srgbClr val="C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16389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91822E2-CDC6-4EA8-B362-05AEE99186F5}" type="slidenum">
              <a:rPr lang="en-US" altLang="en-US" smtClean="0">
                <a:solidFill>
                  <a:srgbClr val="FFFFFF"/>
                </a:solidFill>
              </a:rPr>
              <a:pPr/>
              <a:t>9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794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52400"/>
            <a:ext cx="11582400" cy="457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FSWG                                                  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11988800" cy="5715000"/>
          </a:xfrm>
        </p:spPr>
        <p:txBody>
          <a:bodyPr>
            <a:normAutofit/>
          </a:bodyPr>
          <a:lstStyle/>
          <a:p>
            <a:pPr marL="0" indent="0">
              <a:lnSpc>
                <a:spcPct val="200000"/>
              </a:lnSpc>
              <a:buNone/>
              <a:defRPr/>
            </a:pPr>
            <a:r>
              <a:rPr lang="en-US" sz="2200" b="1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.2 Two-Speed WECS[2]: The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generator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can operate at two fixed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speeds</a:t>
            </a:r>
          </a:p>
          <a:p>
            <a:pPr marL="433388" indent="-34290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The two speed operation can be achieved by either;</a:t>
            </a:r>
          </a:p>
          <a:p>
            <a:pPr marL="433388" indent="-34290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 induction generator with two distinct winding 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configurations(different </a:t>
            </a:r>
            <a:r>
              <a:rPr lang="en-US" sz="2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poles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)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 or </a:t>
            </a:r>
            <a:r>
              <a:rPr lang="en-US" sz="2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en-US" sz="2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wo</a:t>
            </a:r>
            <a:r>
              <a:rPr lang="en-US" sz="2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 induction generators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 with 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different rated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 speeds can be driven by a dual output drive 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train</a:t>
            </a:r>
          </a:p>
          <a:p>
            <a:pPr indent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he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working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of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Cp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will change dramatically if the wind speed varies across a larger range. </a:t>
            </a:r>
          </a:p>
          <a:p>
            <a:pPr indent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Though the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dual-speed mode produces less energy than the variable-speed mode, it is still a better option than operating at a single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Fixed-speed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because it </a:t>
            </a:r>
            <a:r>
              <a:rPr lang="en-US" sz="22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catches more energy.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17413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2B9E9A3E-1C88-44D2-9943-087690A8F6C5}" type="slidenum">
              <a:rPr lang="en-US" altLang="en-US" smtClean="0">
                <a:solidFill>
                  <a:srgbClr val="FFFFFF"/>
                </a:solidFill>
              </a:rPr>
              <a:pPr/>
              <a:t>10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42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33" y="76201"/>
            <a:ext cx="11887200" cy="550863"/>
          </a:xfrm>
        </p:spPr>
        <p:txBody>
          <a:bodyPr/>
          <a:lstStyle/>
          <a:p>
            <a:pPr>
              <a:defRPr/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FSWG                                                     Cont...…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12192000" cy="563880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2.2.1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Two-Speed Operation by Changing Number of Poles;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Two-speed SCIG wind energy systems have been created in order to increase the </a:t>
            </a: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energy conversion efficiency.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number of stator poles affects the generator's speed.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speed loss that results from moving from a four-pole to a six- or eight-pole arrangement is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one-third or half, respectively.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By rearranging the stator winding and connecting the stator coils in the proper parallel and series configuration, the number of poles can be altered.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 generator connected to a 50 Hz grid can run at somewhat higher speeds of 1000 and 1500 rpm, respectively, with the number of poles adjusted from six to four.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18437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33A8249-4491-4E9E-82C9-34674A9697CB}" type="slidenum">
              <a:rPr lang="en-US" altLang="en-US" smtClean="0">
                <a:solidFill>
                  <a:srgbClr val="FFFFFF"/>
                </a:solidFill>
              </a:rPr>
              <a:pPr/>
              <a:t>11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94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00" y="6350"/>
            <a:ext cx="12090400" cy="474663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FSWG                                                             Cont.…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0" y="381000"/>
            <a:ext cx="12090400" cy="594360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charset="0"/>
                <a:cs typeface="Arial" charset="0"/>
              </a:rPr>
              <a:t>This system can increase energy efficiency by capturing the highest power at two different wind speeds.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charset="0"/>
                <a:cs typeface="Arial" charset="0"/>
              </a:rPr>
              <a:t>The squirrel-cage rotor is coiled for an arbitrary number of poles.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charset="0"/>
                <a:cs typeface="Arial" charset="0"/>
              </a:rPr>
              <a:t> It produces the same number of poles as a stator winding, hence the only configuration required for a squirrel-cage motor is to alter the stator's pole count. 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charset="0"/>
                <a:cs typeface="Arial" charset="0"/>
              </a:rPr>
              <a:t>The complexity of a wound-rotor motor increases when the number of poles on the rotor needs to be changed.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charset="0"/>
                <a:cs typeface="Arial" charset="0"/>
              </a:rPr>
              <a:t>Therefore, this pole-changing induction motor technology can only be used to regulate high-speed squirrel-cage motors.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19461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BC36B099-4A2E-4756-9683-80915212D02D}" type="slidenum">
              <a:rPr lang="en-US" altLang="en-US" smtClean="0">
                <a:solidFill>
                  <a:srgbClr val="FFFFFF"/>
                </a:solidFill>
              </a:rPr>
              <a:pPr/>
              <a:t>12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604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634" y="31750"/>
            <a:ext cx="12060767" cy="42545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FSWG                                                           Cont.…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77982"/>
            <a:ext cx="12192000" cy="6096000"/>
          </a:xfrm>
        </p:spPr>
        <p:txBody>
          <a:bodyPr>
            <a:normAutofit/>
          </a:bodyPr>
          <a:lstStyle/>
          <a:p>
            <a:pPr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2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.2.2 </a:t>
            </a:r>
            <a:r>
              <a:rPr lang="en-US" sz="2200" b="1" dirty="0" smtClean="0">
                <a:latin typeface="Arial" pitchFamily="34" charset="0"/>
                <a:cs typeface="Arial" pitchFamily="34" charset="0"/>
              </a:rPr>
              <a:t>Two-Speed Operation by Two alternators;</a:t>
            </a:r>
          </a:p>
          <a:p>
            <a:pPr marL="91440" indent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is also possible to achieve </a:t>
            </a: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two-speed operation by mechanically connecting two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different generators to a single shaft. </a:t>
            </a:r>
          </a:p>
          <a:p>
            <a:pPr marL="91440" indent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One is a partially rated low-speed generator (six or eight poles), and the other is a completely rated high-speed generator (four poles). </a:t>
            </a:r>
          </a:p>
          <a:p>
            <a:pPr marL="91440" indent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By using switch "S," you can choose the generators. </a:t>
            </a:r>
          </a:p>
          <a:p>
            <a:pPr marL="91440" indent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Switch "S" is in Position 1, which connects the high-speed generator to the grid, during high wind speeds </a:t>
            </a:r>
          </a:p>
          <a:p>
            <a:pPr marL="91440" indent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hen move from Position 1 to Position 2 occurs when the wind speed reaches a specified threshold. </a:t>
            </a:r>
          </a:p>
          <a:p>
            <a:pPr marL="91440" indent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After selection, the low-speed generator powers the grid.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20485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2556E68F-9817-4E8A-BB6C-4E402F23A0F9}" type="slidenum">
              <a:rPr lang="en-US" altLang="en-US" smtClean="0">
                <a:solidFill>
                  <a:srgbClr val="FFFFFF"/>
                </a:solidFill>
              </a:rPr>
              <a:pPr/>
              <a:t>13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31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" y="76200"/>
            <a:ext cx="11988800" cy="381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FSWG                                                        Cont..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0" y="304799"/>
            <a:ext cx="12192000" cy="6314209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charset="0"/>
                <a:cs typeface="Arial" charset="0"/>
              </a:rPr>
              <a:t>Another way to achieve the two-speed operation is to use a split gearbox, which </a:t>
            </a:r>
            <a:r>
              <a:rPr lang="en-US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has two shafts as presented in Fig.2[3].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charset="0"/>
                <a:cs typeface="Arial" charset="0"/>
              </a:rPr>
              <a:t> Each shaft is linked to a different SCIG, and both shafts have the same gear ratio. 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charset="0"/>
                <a:cs typeface="Arial" charset="0"/>
              </a:rPr>
              <a:t>A fully rated four-pole generator is selected at high wind speeds, much like the single-shaft version, </a:t>
            </a:r>
            <a:r>
              <a:rPr lang="en-US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while a partially rated six- or eight-pole generator is turned on at low wind speeds. 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charset="0"/>
                <a:cs typeface="Arial" charset="0"/>
              </a:rPr>
              <a:t>Off-the-shelf generators can be utilized, however a specific gearbox is needed for this setup. 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charset="0"/>
                <a:cs typeface="Arial" charset="0"/>
              </a:rPr>
              <a:t>Two generators are needed for the single-and dual-shaft WECS variants, which raises the </a:t>
            </a:r>
            <a:r>
              <a:rPr lang="en-US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system's weight and cost in addition to adding complexity to the mechanical parts. 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US" sz="2000" dirty="0" smtClean="0">
                <a:latin typeface="Arial" charset="0"/>
                <a:cs typeface="Arial" charset="0"/>
              </a:rPr>
              <a:t>Consequently, they have discovered few real-world uses.</a:t>
            </a:r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21509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F8FAAEC9-2034-4EC3-909C-1A159DCF0F07}" type="slidenum">
              <a:rPr lang="en-US" altLang="en-US" smtClean="0">
                <a:solidFill>
                  <a:srgbClr val="FFFFFF"/>
                </a:solidFill>
              </a:rPr>
              <a:pPr/>
              <a:t>14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746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22531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A58A1589-7A8F-47CC-93E6-794A21805F14}" type="slidenum">
              <a:rPr lang="en-US" altLang="en-US" smtClean="0">
                <a:solidFill>
                  <a:srgbClr val="FFFFFF"/>
                </a:solidFill>
              </a:rPr>
              <a:pPr/>
              <a:t>15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pic>
        <p:nvPicPr>
          <p:cNvPr id="22532" name="Picture 3" descr="Example of a power-split transmission design with dual power paths. 1:... |  Download Scientific Diagr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800" y="228600"/>
            <a:ext cx="69088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TextBox 4"/>
          <p:cNvSpPr txBox="1">
            <a:spLocks noChangeArrowheads="1"/>
          </p:cNvSpPr>
          <p:nvPr/>
        </p:nvSpPr>
        <p:spPr bwMode="auto">
          <a:xfrm>
            <a:off x="812800" y="4343400"/>
            <a:ext cx="765139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/>
              <a:t>Figure 2. Two shaft </a:t>
            </a:r>
            <a:r>
              <a:rPr lang="en-US" dirty="0">
                <a:latin typeface="Arial" charset="0"/>
                <a:cs typeface="Arial" charset="0"/>
              </a:rPr>
              <a:t>split-gearbox for WECs. </a:t>
            </a:r>
            <a:r>
              <a:rPr lang="en-US" dirty="0" smtClean="0">
                <a:latin typeface="Arial" charset="0"/>
                <a:cs typeface="Arial" charset="0"/>
              </a:rPr>
              <a:t>Source: www.researchgate.net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904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152401"/>
            <a:ext cx="10850033" cy="474663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. Variable-Speed Wind Generators (VSWG)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101600" y="685800"/>
            <a:ext cx="11887200" cy="556260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charset="0"/>
                <a:cs typeface="Arial" charset="0"/>
              </a:rPr>
              <a:t>The VSWG are generators that generates different frequencies or speeds (Sub-Synchronous, Synchronous and super-Synchronous) with the aid modern power convertors.  They are classified as: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charset="0"/>
                <a:cs typeface="Arial" charset="0"/>
              </a:rPr>
              <a:t>Type-2 WECs : Wound-Rotor Induction Generator with External Rotor Resistances.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charset="0"/>
                <a:cs typeface="Arial" charset="0"/>
              </a:rPr>
              <a:t>Type-3 WECs: Doubly Fed Induction Generator WECS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charset="0"/>
                <a:cs typeface="Arial" charset="0"/>
              </a:rPr>
              <a:t>Type-4 WECs: SCIG Wind Energy Systems with Full-Capacity Power Converters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endParaRPr lang="en-US" dirty="0" smtClean="0">
              <a:latin typeface="Arial" charset="0"/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23557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F1EAAD6-DB5B-4CE2-BF40-E7A7846E6BFF}" type="slidenum">
              <a:rPr lang="en-US" altLang="en-US" smtClean="0">
                <a:solidFill>
                  <a:srgbClr val="FFFFFF"/>
                </a:solidFill>
              </a:rPr>
              <a:pPr/>
              <a:t>16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7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Preseneter: Dr. Teshome  Goa</a:t>
            </a:r>
            <a:endParaRPr lang="en-US" dirty="0"/>
          </a:p>
        </p:txBody>
      </p:sp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BF0B2F06-7229-4DD1-A01E-8A39E598B1F6}" type="slidenum">
              <a:rPr lang="en-US" altLang="en-US" smtClean="0">
                <a:solidFill>
                  <a:srgbClr val="FFFFFF"/>
                </a:solidFill>
              </a:rPr>
              <a:pPr/>
              <a:t>17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24580" name="TextBox 5"/>
          <p:cNvSpPr txBox="1">
            <a:spLocks noChangeArrowheads="1"/>
          </p:cNvSpPr>
          <p:nvPr/>
        </p:nvSpPr>
        <p:spPr bwMode="auto">
          <a:xfrm>
            <a:off x="0" y="720725"/>
            <a:ext cx="12192000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90488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lnSpc>
                <a:spcPct val="200000"/>
              </a:lnSpc>
            </a:pPr>
            <a:r>
              <a:rPr lang="en-US" altLang="en-US" sz="2000" b="1" dirty="0" smtClean="0">
                <a:latin typeface="Arial" charset="0"/>
                <a:cs typeface="Arial" charset="0"/>
              </a:rPr>
              <a:t>3.1 Type-2 </a:t>
            </a:r>
            <a:r>
              <a:rPr lang="en-US" altLang="en-US" sz="2000" b="1" dirty="0">
                <a:latin typeface="Arial" charset="0"/>
                <a:cs typeface="Arial" charset="0"/>
              </a:rPr>
              <a:t>WECs: </a:t>
            </a:r>
            <a:r>
              <a:rPr lang="en-US" altLang="en-US" sz="2000" dirty="0">
                <a:latin typeface="Arial" charset="0"/>
                <a:cs typeface="Arial" charset="0"/>
              </a:rPr>
              <a:t>It uses the w</a:t>
            </a:r>
            <a:r>
              <a:rPr lang="en-US" altLang="en-US" sz="2000" dirty="0">
                <a:solidFill>
                  <a:srgbClr val="FF0000"/>
                </a:solidFill>
                <a:latin typeface="Arial" charset="0"/>
                <a:cs typeface="Arial" charset="0"/>
              </a:rPr>
              <a:t>ound</a:t>
            </a:r>
            <a:r>
              <a:rPr lang="en-US" altLang="en-US" sz="2000" dirty="0">
                <a:latin typeface="Arial" charset="0"/>
                <a:cs typeface="Arial" charset="0"/>
              </a:rPr>
              <a:t> rotor induction generators , which is directly connected to the grid </a:t>
            </a:r>
            <a:r>
              <a:rPr lang="en-US" altLang="en-US" sz="2000" dirty="0" smtClean="0">
                <a:latin typeface="Arial" charset="0"/>
                <a:cs typeface="Arial" charset="0"/>
              </a:rPr>
              <a:t>          through </a:t>
            </a:r>
            <a:r>
              <a:rPr lang="en-US" altLang="en-US" sz="2000" dirty="0">
                <a:latin typeface="Arial" charset="0"/>
                <a:cs typeface="Arial" charset="0"/>
              </a:rPr>
              <a:t>step-up transformer in a fashion similar to Type-1, see Fig.3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altLang="en-US" sz="2000" dirty="0">
                <a:latin typeface="Arial" charset="0"/>
                <a:cs typeface="Arial" charset="0"/>
              </a:rPr>
              <a:t>The machines stator includes </a:t>
            </a:r>
            <a:r>
              <a:rPr lang="en-US" altLang="en-US" sz="2000" dirty="0">
                <a:solidFill>
                  <a:srgbClr val="FF0000"/>
                </a:solidFill>
                <a:latin typeface="Arial" charset="0"/>
                <a:cs typeface="Arial" charset="0"/>
              </a:rPr>
              <a:t>variable resistor in the rotor circuit unlike Type-1</a:t>
            </a:r>
            <a:r>
              <a:rPr lang="en-US" altLang="en-US" sz="2000" dirty="0">
                <a:latin typeface="Arial" charset="0"/>
                <a:cs typeface="Arial" charset="0"/>
              </a:rPr>
              <a:t>.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altLang="en-US" sz="2000" dirty="0">
                <a:latin typeface="Arial" charset="0"/>
                <a:cs typeface="Arial" charset="0"/>
              </a:rPr>
              <a:t>This can be accomplished with a </a:t>
            </a:r>
            <a:r>
              <a:rPr lang="en-US" altLang="en-US" sz="2000" dirty="0">
                <a:solidFill>
                  <a:srgbClr val="FF0000"/>
                </a:solidFill>
                <a:latin typeface="Arial" charset="0"/>
                <a:cs typeface="Arial" charset="0"/>
              </a:rPr>
              <a:t>set of resistors and power electronics </a:t>
            </a:r>
            <a:r>
              <a:rPr lang="en-US" altLang="en-US" sz="2000" dirty="0">
                <a:latin typeface="Arial" charset="0"/>
                <a:cs typeface="Arial" charset="0"/>
              </a:rPr>
              <a:t>external to the rotor with currents flowing between the resistors and rotor via slip rings.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altLang="en-US" sz="2000" dirty="0">
                <a:latin typeface="Arial" charset="0"/>
                <a:cs typeface="Arial" charset="0"/>
              </a:rPr>
              <a:t>The </a:t>
            </a:r>
            <a:r>
              <a:rPr lang="en-US" altLang="en-US" sz="2000" b="1" dirty="0">
                <a:latin typeface="Arial" charset="0"/>
                <a:cs typeface="Arial" charset="0"/>
              </a:rPr>
              <a:t>variable</a:t>
            </a:r>
            <a:r>
              <a:rPr lang="en-US" altLang="en-US" sz="2000" dirty="0">
                <a:latin typeface="Arial" charset="0"/>
                <a:cs typeface="Arial" charset="0"/>
              </a:rPr>
              <a:t> resistors controls the </a:t>
            </a:r>
            <a:r>
              <a:rPr lang="en-US" altLang="en-US" sz="2000" dirty="0">
                <a:solidFill>
                  <a:srgbClr val="C00000"/>
                </a:solidFill>
                <a:latin typeface="Arial" charset="0"/>
                <a:cs typeface="Arial" charset="0"/>
              </a:rPr>
              <a:t>rotor currents quite rapidly, keep </a:t>
            </a:r>
            <a:r>
              <a:rPr lang="en-US" altLang="en-US" sz="2000" dirty="0">
                <a:latin typeface="Arial" charset="0"/>
                <a:cs typeface="Arial" charset="0"/>
              </a:rPr>
              <a:t>constant power </a:t>
            </a:r>
            <a:r>
              <a:rPr lang="en-US" altLang="en-US" sz="2000" dirty="0">
                <a:solidFill>
                  <a:srgbClr val="FF0000"/>
                </a:solidFill>
                <a:latin typeface="Arial" charset="0"/>
                <a:cs typeface="Arial" charset="0"/>
              </a:rPr>
              <a:t>even during </a:t>
            </a:r>
            <a:r>
              <a:rPr lang="en-US" altLang="en-US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gusting   </a:t>
            </a:r>
            <a:r>
              <a:rPr lang="en-US" altLang="en-US" sz="2000" dirty="0" smtClean="0">
                <a:latin typeface="Arial" charset="0"/>
                <a:cs typeface="Arial" charset="0"/>
              </a:rPr>
              <a:t>conditions</a:t>
            </a:r>
            <a:r>
              <a:rPr lang="en-US" altLang="en-US" sz="2000" dirty="0">
                <a:latin typeface="Arial" charset="0"/>
                <a:cs typeface="Arial" charset="0"/>
              </a:rPr>
              <a:t>, and influence the machine’s </a:t>
            </a:r>
            <a:r>
              <a:rPr lang="en-US" altLang="en-US" sz="2000" dirty="0">
                <a:solidFill>
                  <a:srgbClr val="C00000"/>
                </a:solidFill>
                <a:latin typeface="Arial" charset="0"/>
                <a:cs typeface="Arial" charset="0"/>
              </a:rPr>
              <a:t>dynamic response during grid disturbances. </a:t>
            </a:r>
          </a:p>
        </p:txBody>
      </p:sp>
      <p:sp>
        <p:nvSpPr>
          <p:cNvPr id="24581" name="Rectangle 1"/>
          <p:cNvSpPr>
            <a:spLocks noChangeArrowheads="1"/>
          </p:cNvSpPr>
          <p:nvPr/>
        </p:nvSpPr>
        <p:spPr bwMode="auto">
          <a:xfrm>
            <a:off x="101600" y="9525"/>
            <a:ext cx="119888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000">
                <a:latin typeface="Arial" charset="0"/>
                <a:cs typeface="Arial" charset="0"/>
              </a:rPr>
              <a:t>VSWG                                               Cont.….</a:t>
            </a:r>
            <a:endParaRPr lang="en-US" altLang="en-US" sz="300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0066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25603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F7F3EFD5-7D67-477C-864C-74A0417F38E3}" type="slidenum">
              <a:rPr lang="en-US" altLang="en-US" smtClean="0">
                <a:solidFill>
                  <a:srgbClr val="FFFFFF"/>
                </a:solidFill>
              </a:rPr>
              <a:pPr/>
              <a:t>18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pic>
        <p:nvPicPr>
          <p:cNvPr id="25604" name="Picture 2" descr="2 Type 2: Semi-variable speed (10%) WECS with WRIG Advantages- | Download  Scientific Diagr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0" y="1143000"/>
            <a:ext cx="8938491" cy="2489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Rectangle 4"/>
          <p:cNvSpPr>
            <a:spLocks noChangeArrowheads="1"/>
          </p:cNvSpPr>
          <p:nvPr/>
        </p:nvSpPr>
        <p:spPr bwMode="auto">
          <a:xfrm>
            <a:off x="203200" y="128588"/>
            <a:ext cx="115824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3000">
                <a:latin typeface="Arial" charset="0"/>
                <a:cs typeface="Arial" charset="0"/>
              </a:rPr>
              <a:t>VSWG                                                      </a:t>
            </a:r>
            <a:r>
              <a:rPr lang="en-US" altLang="en-US" sz="3000">
                <a:latin typeface="Arial" charset="0"/>
                <a:cs typeface="Arial" charset="0"/>
              </a:rPr>
              <a:t>cont.….</a:t>
            </a:r>
          </a:p>
        </p:txBody>
      </p:sp>
      <p:sp>
        <p:nvSpPr>
          <p:cNvPr id="25606" name="TextBox 3"/>
          <p:cNvSpPr txBox="1">
            <a:spLocks noChangeArrowheads="1"/>
          </p:cNvSpPr>
          <p:nvPr/>
        </p:nvSpPr>
        <p:spPr bwMode="auto">
          <a:xfrm>
            <a:off x="603251" y="4127500"/>
            <a:ext cx="98171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altLang="en-US">
                <a:latin typeface="Arial" charset="0"/>
                <a:cs typeface="Arial" charset="0"/>
              </a:rPr>
              <a:t>Figure 3: Type-2 WECs: Limited Variable Speed. </a:t>
            </a:r>
          </a:p>
          <a:p>
            <a:r>
              <a:rPr lang="en-US" altLang="en-US" sz="1200">
                <a:latin typeface="Arial" charset="0"/>
                <a:cs typeface="Arial" charset="0"/>
              </a:rPr>
              <a:t>Source: www.researchgate.net/figure/Type-2-Semi-variable-speed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3345482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Preseneter: Dr. Teshome  Goa</a:t>
            </a:r>
            <a:endParaRPr lang="en-US" dirty="0"/>
          </a:p>
        </p:txBody>
      </p:sp>
      <p:sp>
        <p:nvSpPr>
          <p:cNvPr id="26627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4FD094E-8A97-4029-BFC0-BF714EC92B34}" type="slidenum">
              <a:rPr lang="en-US" altLang="en-US" smtClean="0">
                <a:solidFill>
                  <a:srgbClr val="FFFFFF"/>
                </a:solidFill>
              </a:rPr>
              <a:pPr/>
              <a:t>19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25604" name="TextBox 5"/>
          <p:cNvSpPr txBox="1">
            <a:spLocks noChangeArrowheads="1"/>
          </p:cNvSpPr>
          <p:nvPr/>
        </p:nvSpPr>
        <p:spPr bwMode="auto">
          <a:xfrm>
            <a:off x="0" y="457201"/>
            <a:ext cx="12192000" cy="5478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 algn="just">
              <a:lnSpc>
                <a:spcPct val="150000"/>
              </a:lnSpc>
              <a:defRPr/>
            </a:pPr>
            <a:r>
              <a:rPr lang="en-US" altLang="en-US" sz="2000" b="1" dirty="0" smtClean="0">
                <a:latin typeface="Arial" charset="0"/>
                <a:cs typeface="Arial" charset="0"/>
              </a:rPr>
              <a:t>3.2 Type-3 WECs: Variable Speed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 smtClean="0">
                <a:latin typeface="Arial" charset="0"/>
                <a:cs typeface="Arial" charset="0"/>
              </a:rPr>
              <a:t>Type 3 turbine is commonly known as the Doubly Fed Induction Generator (DFIG) or Doubly Fed Asynchronous Generator (DFAG),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 smtClean="0">
                <a:latin typeface="Arial" charset="0"/>
                <a:cs typeface="Arial" charset="0"/>
              </a:rPr>
              <a:t>It takes the Type-2 design to the next level, </a:t>
            </a:r>
            <a:r>
              <a:rPr lang="en-US" altLang="en-US" sz="20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adding variable frequency AC excitation instead of</a:t>
            </a:r>
            <a:r>
              <a:rPr lang="en-US" altLang="en-US" sz="2000" i="1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 resistance</a:t>
            </a:r>
            <a:r>
              <a:rPr lang="en-US" altLang="en-US" sz="20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 to the rotor circuit</a:t>
            </a:r>
            <a:r>
              <a:rPr lang="en-US" altLang="en-US" sz="2000" dirty="0" smtClean="0">
                <a:latin typeface="Arial" charset="0"/>
                <a:cs typeface="Arial" charset="0"/>
              </a:rPr>
              <a:t>.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 smtClean="0">
                <a:latin typeface="Arial" charset="0"/>
                <a:cs typeface="Arial" charset="0"/>
              </a:rPr>
              <a:t>Additional rotor excitation is supplied via slip </a:t>
            </a:r>
            <a:r>
              <a:rPr lang="en-US" altLang="en-US" sz="2000" b="1" dirty="0" smtClean="0">
                <a:latin typeface="Arial" charset="0"/>
                <a:cs typeface="Arial" charset="0"/>
              </a:rPr>
              <a:t>rings by a current regulated</a:t>
            </a:r>
            <a:r>
              <a:rPr lang="en-US" altLang="en-US" sz="2000" dirty="0" smtClean="0">
                <a:latin typeface="Arial" charset="0"/>
                <a:cs typeface="Arial" charset="0"/>
              </a:rPr>
              <a:t>, voltage-source converter, which can adjust the rotor currents’ magnitude and phase nearly instantaneously as presented in Fig.4(a)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 smtClean="0">
                <a:latin typeface="Arial" charset="0"/>
                <a:cs typeface="Arial" charset="0"/>
              </a:rPr>
              <a:t>This rotor-side converter is connected back-to-back with a grid side converter, which exchanges power directly with the grid. </a:t>
            </a:r>
          </a:p>
        </p:txBody>
      </p:sp>
      <p:sp>
        <p:nvSpPr>
          <p:cNvPr id="26629" name="Rectangle 1"/>
          <p:cNvSpPr>
            <a:spLocks noChangeArrowheads="1"/>
          </p:cNvSpPr>
          <p:nvPr/>
        </p:nvSpPr>
        <p:spPr bwMode="auto">
          <a:xfrm>
            <a:off x="0" y="-22225"/>
            <a:ext cx="121920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000">
                <a:latin typeface="Arial" charset="0"/>
                <a:cs typeface="Arial" charset="0"/>
              </a:rPr>
              <a:t>VSWG                                                       Cont.…</a:t>
            </a:r>
            <a:endParaRPr lang="en-US" altLang="en-US" sz="300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329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27651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6BDC083-7E0E-41F7-8C71-1F12724E020D}" type="slidenum">
              <a:rPr lang="en-US" altLang="en-US" smtClean="0">
                <a:solidFill>
                  <a:srgbClr val="FFFFFF"/>
                </a:solidFill>
              </a:rPr>
              <a:pPr/>
              <a:t>20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pic>
        <p:nvPicPr>
          <p:cNvPr id="27652" name="Picture 2" descr="What is the Wind Energy Conversion System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4800"/>
            <a:ext cx="11152717" cy="405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3" name="TextBox 3"/>
          <p:cNvSpPr txBox="1">
            <a:spLocks noChangeArrowheads="1"/>
          </p:cNvSpPr>
          <p:nvPr/>
        </p:nvSpPr>
        <p:spPr bwMode="auto">
          <a:xfrm>
            <a:off x="1579283" y="4267200"/>
            <a:ext cx="729353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/>
            <a:r>
              <a:rPr lang="en-US">
                <a:latin typeface="Arial" charset="0"/>
                <a:cs typeface="Arial" charset="0"/>
              </a:rPr>
              <a:t>Figure 4. </a:t>
            </a:r>
            <a:r>
              <a:rPr lang="en-US" altLang="en-US">
                <a:latin typeface="Arial" charset="0"/>
                <a:cs typeface="Arial" charset="0"/>
              </a:rPr>
              <a:t>Variable Speed wind generator. Source: www.windustry.com</a:t>
            </a:r>
            <a:endParaRPr 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3039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Preseneter: Dr. Teshome  Goa</a:t>
            </a:r>
            <a:endParaRPr lang="en-US" dirty="0"/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fld id="{209E41F7-5F8C-4D81-A24E-61C42A0AFDE4}" type="slidenum">
              <a:rPr lang="en-US" altLang="en-US" smtClean="0">
                <a:solidFill>
                  <a:srgbClr val="FFFFFF"/>
                </a:solidFill>
              </a:rPr>
              <a:pPr eaLnBrk="1" hangingPunct="1"/>
              <a:t>21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20485" name="TextBox 5"/>
          <p:cNvSpPr txBox="1">
            <a:spLocks noChangeArrowheads="1"/>
          </p:cNvSpPr>
          <p:nvPr/>
        </p:nvSpPr>
        <p:spPr bwMode="auto">
          <a:xfrm>
            <a:off x="0" y="380998"/>
            <a:ext cx="12192000" cy="5478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 algn="just">
              <a:lnSpc>
                <a:spcPct val="200000"/>
              </a:lnSpc>
            </a:pPr>
            <a:r>
              <a:rPr lang="en-US" altLang="en-US" sz="2000" b="1" dirty="0" smtClean="0">
                <a:latin typeface="Arial" charset="0"/>
              </a:rPr>
              <a:t>3.3 Type-4 WECs: Variable Speed</a:t>
            </a:r>
          </a:p>
          <a:p>
            <a:pPr algn="just">
              <a:lnSpc>
                <a:spcPct val="200000"/>
              </a:lnSpc>
              <a:buFont typeface="Arial" charset="0"/>
              <a:buChar char="•"/>
            </a:pPr>
            <a:r>
              <a:rPr lang="en-GB" altLang="en-US" sz="2000" dirty="0" smtClean="0">
                <a:latin typeface="Arial" charset="0"/>
              </a:rPr>
              <a:t>One </a:t>
            </a:r>
            <a:r>
              <a:rPr lang="en-GB" altLang="en-US" sz="2000" dirty="0">
                <a:latin typeface="Arial" charset="0"/>
              </a:rPr>
              <a:t>type of variable speed WEC system that provides greater flexibility is Type-4, which is based on full power electronics conversion. </a:t>
            </a:r>
          </a:p>
          <a:p>
            <a:pPr algn="just">
              <a:lnSpc>
                <a:spcPct val="200000"/>
              </a:lnSpc>
              <a:buFont typeface="Arial" charset="0"/>
              <a:buChar char="•"/>
            </a:pPr>
            <a:r>
              <a:rPr lang="en-GB" altLang="en-US" sz="2000" dirty="0">
                <a:latin typeface="Arial" charset="0"/>
              </a:rPr>
              <a:t>A full-scale back-to-back frequency converter is used to send the spinning machine's output to the grid, allowing for a considerable level of design and operational flexibility.</a:t>
            </a:r>
          </a:p>
          <a:p>
            <a:pPr algn="just">
              <a:lnSpc>
                <a:spcPct val="200000"/>
              </a:lnSpc>
              <a:buFont typeface="Arial" charset="0"/>
              <a:buChar char="•"/>
            </a:pPr>
            <a:r>
              <a:rPr lang="en-GB" altLang="en-US" sz="2000" dirty="0">
                <a:latin typeface="Arial" charset="0"/>
              </a:rPr>
              <a:t>When the turbine is let to </a:t>
            </a:r>
            <a:r>
              <a:rPr lang="en-GB" altLang="en-US" sz="2000" dirty="0">
                <a:solidFill>
                  <a:srgbClr val="C00000"/>
                </a:solidFill>
                <a:latin typeface="Arial" charset="0"/>
              </a:rPr>
              <a:t>spin at its maximum aerodynamic speed</a:t>
            </a:r>
            <a:r>
              <a:rPr lang="en-GB" altLang="en-US" sz="2000" dirty="0">
                <a:latin typeface="Arial" charset="0"/>
              </a:rPr>
              <a:t>, the machine produces an AC </a:t>
            </a:r>
            <a:r>
              <a:rPr lang="en-GB" altLang="en-US" sz="2000" dirty="0" smtClean="0">
                <a:latin typeface="Arial" charset="0"/>
              </a:rPr>
              <a:t>output.</a:t>
            </a:r>
            <a:endParaRPr lang="en-GB" altLang="en-US" sz="2000" dirty="0">
              <a:latin typeface="Arial" charset="0"/>
            </a:endParaRPr>
          </a:p>
          <a:p>
            <a:pPr algn="just">
              <a:lnSpc>
                <a:spcPct val="200000"/>
              </a:lnSpc>
              <a:buFont typeface="Arial" charset="0"/>
              <a:buChar char="•"/>
            </a:pPr>
            <a:r>
              <a:rPr lang="en-GB" altLang="en-US" sz="2000" dirty="0">
                <a:latin typeface="Arial" charset="0"/>
              </a:rPr>
              <a:t>Furthermore, </a:t>
            </a:r>
            <a:r>
              <a:rPr lang="en-GB" altLang="en-US" sz="2000" dirty="0">
                <a:solidFill>
                  <a:srgbClr val="C00000"/>
                </a:solidFill>
                <a:latin typeface="Arial" charset="0"/>
              </a:rPr>
              <a:t>the gearbox could be removed</a:t>
            </a:r>
            <a:r>
              <a:rPr lang="en-GB" altLang="en-US" sz="2000" dirty="0">
                <a:latin typeface="Arial" charset="0"/>
              </a:rPr>
              <a:t>, allowing the machine to run at a modest turbine speed and produce electricity at a frequency that is significantly lower than the grid. </a:t>
            </a:r>
          </a:p>
          <a:p>
            <a:pPr marL="0" indent="0" algn="just">
              <a:lnSpc>
                <a:spcPct val="150000"/>
              </a:lnSpc>
            </a:pPr>
            <a:endParaRPr lang="en-GB" altLang="en-US" sz="2000" dirty="0">
              <a:latin typeface="Arial" charset="0"/>
            </a:endParaRPr>
          </a:p>
        </p:txBody>
      </p:sp>
      <p:sp>
        <p:nvSpPr>
          <p:cNvPr id="27653" name="Rectangle 1"/>
          <p:cNvSpPr>
            <a:spLocks noChangeArrowheads="1"/>
          </p:cNvSpPr>
          <p:nvPr/>
        </p:nvSpPr>
        <p:spPr bwMode="auto">
          <a:xfrm>
            <a:off x="376767" y="0"/>
            <a:ext cx="115824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en-US" sz="3000" b="1" dirty="0" smtClean="0">
                <a:latin typeface="Arial" charset="0"/>
                <a:cs typeface="Arial" charset="0"/>
              </a:rPr>
              <a:t>VSWT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2180898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4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11480800" cy="457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altLang="en-US" sz="3000" b="1" dirty="0">
                <a:latin typeface="Arial" charset="0"/>
                <a:cs typeface="Arial" charset="0"/>
              </a:rPr>
              <a:t>VSWT </a:t>
            </a:r>
            <a:r>
              <a:rPr lang="en-US" altLang="en-US" sz="3000" b="1" dirty="0" smtClean="0">
                <a:latin typeface="Arial" charset="0"/>
                <a:cs typeface="Arial" charset="0"/>
              </a:rPr>
              <a:t>                                                </a:t>
            </a:r>
            <a:r>
              <a:rPr lang="en-GB" altLang="en-US" sz="3000" dirty="0">
                <a:latin typeface="Arial" pitchFamily="34" charset="0"/>
                <a:cs typeface="Arial" pitchFamily="34" charset="0"/>
              </a:rPr>
              <a:t>C</a:t>
            </a:r>
            <a:r>
              <a:rPr lang="en-GB" sz="3000" dirty="0" smtClean="0">
                <a:latin typeface="Arial" pitchFamily="34" charset="0"/>
                <a:cs typeface="Arial" pitchFamily="34" charset="0"/>
              </a:rPr>
              <a:t>ont.…</a:t>
            </a:r>
            <a:endParaRPr lang="en-GB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1" y="796635"/>
            <a:ext cx="11959936" cy="6061365"/>
          </a:xfrm>
        </p:spPr>
        <p:txBody>
          <a:bodyPr>
            <a:normAutofit/>
          </a:bodyPr>
          <a:lstStyle/>
          <a:p>
            <a:pPr marL="34925" indent="0" algn="just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GB" altLang="en-US" sz="2000" dirty="0">
                <a:latin typeface="Arial" charset="0"/>
              </a:rPr>
              <a:t>These kinds of rotating machines are built as </a:t>
            </a:r>
            <a:r>
              <a:rPr lang="en-GB" altLang="en-US" sz="2000" dirty="0">
                <a:solidFill>
                  <a:srgbClr val="C00000"/>
                </a:solidFill>
                <a:latin typeface="Arial" charset="0"/>
              </a:rPr>
              <a:t>wound rotor synchronous </a:t>
            </a:r>
            <a:r>
              <a:rPr lang="en-GB" altLang="en-US" sz="2000" dirty="0">
                <a:latin typeface="Arial" charset="0"/>
              </a:rPr>
              <a:t>machines, which resemble traditional hydroelectric plant generators that have control over </a:t>
            </a:r>
            <a:r>
              <a:rPr lang="en-GB" altLang="en-US" sz="2000" dirty="0">
                <a:solidFill>
                  <a:srgbClr val="C00000"/>
                </a:solidFill>
                <a:latin typeface="Arial" charset="0"/>
              </a:rPr>
              <a:t>the high pole and field current</a:t>
            </a:r>
            <a:r>
              <a:rPr lang="en-GB" altLang="en-US" sz="2000" dirty="0" smtClean="0">
                <a:latin typeface="Arial" charset="0"/>
              </a:rPr>
              <a:t>.</a:t>
            </a:r>
            <a:endParaRPr lang="en-GB" sz="2000" dirty="0" smtClean="0">
              <a:latin typeface="Arial" charset="0"/>
              <a:cs typeface="Arial" charset="0"/>
            </a:endParaRPr>
          </a:p>
          <a:p>
            <a:pPr marL="34925" indent="0" algn="just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GB" sz="2000" dirty="0" smtClean="0">
                <a:latin typeface="Arial" charset="0"/>
                <a:cs typeface="Arial" charset="0"/>
              </a:rPr>
              <a:t>By successfully severing the generator's connection to the grid, it </a:t>
            </a:r>
            <a:r>
              <a:rPr lang="en-GB" sz="2000" b="1" dirty="0" smtClean="0">
                <a:latin typeface="Arial" charset="0"/>
                <a:cs typeface="Arial" charset="0"/>
              </a:rPr>
              <a:t>enhances fault response</a:t>
            </a:r>
            <a:r>
              <a:rPr lang="en-GB" sz="2000" dirty="0" smtClean="0">
                <a:latin typeface="Arial" charset="0"/>
                <a:cs typeface="Arial" charset="0"/>
              </a:rPr>
              <a:t>. </a:t>
            </a:r>
          </a:p>
          <a:p>
            <a:pPr marL="34925" indent="0" algn="just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GB" sz="2000" dirty="0" smtClean="0">
                <a:latin typeface="Arial" charset="0"/>
                <a:cs typeface="Arial" charset="0"/>
              </a:rPr>
              <a:t>It enhances the ability to capture electricity from the wind by enabling the turbine to </a:t>
            </a:r>
            <a:r>
              <a:rPr lang="en-GB" sz="20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run over a large </a:t>
            </a:r>
            <a:r>
              <a:rPr lang="en-GB" sz="2000" dirty="0" smtClean="0">
                <a:latin typeface="Arial" charset="0"/>
                <a:cs typeface="Arial" charset="0"/>
              </a:rPr>
              <a:t>speed range.</a:t>
            </a:r>
          </a:p>
          <a:p>
            <a:pPr marL="34925" indent="0"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endParaRPr lang="en-GB" dirty="0" smtClean="0">
              <a:latin typeface="Arial" charset="0"/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28677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fld id="{A36230E4-9E0A-4259-AE73-0C77591B4D0D}" type="slidenum">
              <a:rPr lang="en-US" altLang="en-US" smtClean="0">
                <a:solidFill>
                  <a:srgbClr val="FFFFFF"/>
                </a:solidFill>
              </a:rPr>
              <a:pPr eaLnBrk="1" hangingPunct="1"/>
              <a:t>22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25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"/>
            <a:ext cx="11785600" cy="609600"/>
          </a:xfrm>
        </p:spPr>
        <p:txBody>
          <a:bodyPr>
            <a:normAutofit/>
          </a:bodyPr>
          <a:lstStyle/>
          <a:p>
            <a:r>
              <a:rPr lang="en-US" altLang="en-US" sz="3000" b="1" dirty="0" smtClean="0">
                <a:latin typeface="Arial" charset="0"/>
                <a:cs typeface="Arial" charset="0"/>
              </a:rPr>
              <a:t>VSWT                                                              Cont.…</a:t>
            </a: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19544"/>
            <a:ext cx="12192000" cy="6244938"/>
          </a:xfrm>
        </p:spPr>
        <p:txBody>
          <a:bodyPr>
            <a:normAutofit/>
          </a:bodyPr>
          <a:lstStyle/>
          <a:p>
            <a:pPr marL="34925" indent="0"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GB" sz="2000" dirty="0" smtClean="0">
                <a:latin typeface="Arial" charset="0"/>
                <a:cs typeface="Arial" charset="0"/>
              </a:rPr>
              <a:t>The </a:t>
            </a:r>
            <a:r>
              <a:rPr lang="en-GB" sz="20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converter that connects the turbine to the grid must manage </a:t>
            </a:r>
            <a:r>
              <a:rPr lang="en-GB" sz="2000" dirty="0" smtClean="0">
                <a:latin typeface="Arial" charset="0"/>
                <a:cs typeface="Arial" charset="0"/>
              </a:rPr>
              <a:t>the whole generator's output, as opposed to a DFIG turbine, which only needs the converter to manage 30% to 40% of the generator's output.</a:t>
            </a:r>
          </a:p>
          <a:p>
            <a:pPr marL="34925" indent="0"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GB" sz="2000" dirty="0" smtClean="0">
                <a:latin typeface="Arial" charset="0"/>
                <a:cs typeface="Arial" charset="0"/>
              </a:rPr>
              <a:t>This makes the converter </a:t>
            </a:r>
            <a:r>
              <a:rPr lang="en-GB" sz="20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more expensive and loss</a:t>
            </a:r>
            <a:r>
              <a:rPr lang="en-GB" sz="2000" dirty="0" smtClean="0">
                <a:latin typeface="Arial" charset="0"/>
                <a:cs typeface="Arial" charset="0"/>
              </a:rPr>
              <a:t>, but it also gives the grid more headroom to receive</a:t>
            </a:r>
          </a:p>
          <a:p>
            <a:pPr marL="34925" indent="0"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sz="2000" dirty="0" smtClean="0">
                <a:latin typeface="Arial" charset="0"/>
                <a:cs typeface="Arial" charset="0"/>
              </a:rPr>
              <a:t> reactive electricity.</a:t>
            </a:r>
          </a:p>
          <a:p>
            <a:pPr marL="34925" indent="0"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GB" sz="2000" dirty="0" smtClean="0">
                <a:latin typeface="Arial" charset="0"/>
                <a:cs typeface="Arial" charset="0"/>
              </a:rPr>
              <a:t> In contrast, the permanent magnet </a:t>
            </a:r>
            <a:r>
              <a:rPr lang="en-GB" sz="20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alternator (PMA) itself has no rotor </a:t>
            </a:r>
            <a:r>
              <a:rPr lang="en-GB" sz="2000" dirty="0" smtClean="0">
                <a:latin typeface="Arial" charset="0"/>
                <a:cs typeface="Arial" charset="0"/>
              </a:rPr>
              <a:t>windings, which lowers excitation losses and reduces the size of the generating unit. </a:t>
            </a:r>
          </a:p>
          <a:p>
            <a:pPr marL="34925" indent="0" algn="just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en-GB" sz="2000" dirty="0" smtClean="0">
                <a:latin typeface="Arial" charset="0"/>
                <a:cs typeface="Arial" charset="0"/>
              </a:rPr>
              <a:t>The need for maintenance is decreased when rotor slip rings are absent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994C88-ACC9-4F67-AED7-F439966EEFE3}" type="slidenum">
              <a:rPr lang="en-US" altLang="en-US" smtClean="0"/>
              <a:pPr>
                <a:defRPr/>
              </a:pPr>
              <a:t>23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71941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Preseneter: Dr. Teshome  Goa</a:t>
            </a:r>
            <a:endParaRPr lang="en-US" dirty="0"/>
          </a:p>
        </p:txBody>
      </p:sp>
      <p:sp>
        <p:nvSpPr>
          <p:cNvPr id="29699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fld id="{6AC127B9-8696-4407-94F4-61BA64557EBA}" type="slidenum">
              <a:rPr lang="en-US" altLang="en-US" smtClean="0">
                <a:solidFill>
                  <a:srgbClr val="FFFFFF"/>
                </a:solidFill>
              </a:rPr>
              <a:pPr eaLnBrk="1" hangingPunct="1"/>
              <a:t>24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29701" name="Rectangle 1"/>
          <p:cNvSpPr>
            <a:spLocks noChangeArrowheads="1"/>
          </p:cNvSpPr>
          <p:nvPr/>
        </p:nvSpPr>
        <p:spPr bwMode="auto">
          <a:xfrm>
            <a:off x="1788327" y="55602"/>
            <a:ext cx="695376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en-US" sz="3000" dirty="0" smtClean="0">
                <a:latin typeface="Arial" charset="0"/>
              </a:rPr>
              <a:t>4. Voltage </a:t>
            </a:r>
            <a:r>
              <a:rPr lang="en-US" altLang="en-US" sz="3000" dirty="0">
                <a:latin typeface="Arial" charset="0"/>
              </a:rPr>
              <a:t>Control Capabilities of WECs</a:t>
            </a:r>
          </a:p>
        </p:txBody>
      </p:sp>
      <p:sp>
        <p:nvSpPr>
          <p:cNvPr id="2" name="Rectangle 1"/>
          <p:cNvSpPr/>
          <p:nvPr/>
        </p:nvSpPr>
        <p:spPr>
          <a:xfrm>
            <a:off x="176645" y="800100"/>
            <a:ext cx="11928764" cy="4021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eaLnBrk="0" hangingPunct="0">
              <a:lnSpc>
                <a:spcPct val="250000"/>
              </a:lnSpc>
              <a:buFont typeface="Wingdings" pitchFamily="2" charset="2"/>
              <a:buChar char="§"/>
              <a:defRPr/>
            </a:pPr>
            <a:r>
              <a:rPr lang="en-GB" altLang="en-US" sz="2000" dirty="0">
                <a:latin typeface="Arial" pitchFamily="34" charset="0"/>
                <a:cs typeface="Arial" pitchFamily="34" charset="0"/>
              </a:rPr>
              <a:t>A wind turbine's ability to control voltage varies depending on the type of turbine; </a:t>
            </a:r>
          </a:p>
          <a:p>
            <a:pPr marL="342900" indent="-342900" algn="just" eaLnBrk="0" hangingPunct="0">
              <a:lnSpc>
                <a:spcPct val="250000"/>
              </a:lnSpc>
              <a:buFont typeface="Wingdings" pitchFamily="2" charset="2"/>
              <a:buChar char="§"/>
              <a:defRPr/>
            </a:pPr>
            <a:r>
              <a:rPr lang="en-GB" altLang="en-US" sz="2000" dirty="0">
                <a:latin typeface="Arial" pitchFamily="34" charset="0"/>
                <a:cs typeface="Arial" pitchFamily="34" charset="0"/>
              </a:rPr>
              <a:t>Type-1 and Type 2 WECs usually aren't able to do so. </a:t>
            </a:r>
          </a:p>
          <a:p>
            <a:pPr marL="342900" indent="-342900" algn="just" eaLnBrk="0" hangingPunct="0">
              <a:lnSpc>
                <a:spcPct val="250000"/>
              </a:lnSpc>
              <a:buFont typeface="Wingdings" pitchFamily="2" charset="2"/>
              <a:buChar char="§"/>
              <a:defRPr/>
            </a:pPr>
            <a:r>
              <a:rPr lang="en-GB" altLang="en-US" sz="2000" dirty="0">
                <a:latin typeface="Arial" pitchFamily="34" charset="0"/>
                <a:cs typeface="Arial" pitchFamily="34" charset="0"/>
              </a:rPr>
              <a:t>Rather, these WECs usually employ power factor correction capacitors (PFCCs) to keep the machine's low-voltage terminals' reactive power output or power factor at a predetermined level. </a:t>
            </a:r>
          </a:p>
          <a:p>
            <a:pPr marL="342900" indent="-342900" algn="just" eaLnBrk="0" hangingPunct="0">
              <a:lnSpc>
                <a:spcPct val="250000"/>
              </a:lnSpc>
              <a:buFont typeface="Wingdings" pitchFamily="2" charset="2"/>
              <a:buChar char="§"/>
              <a:defRPr/>
            </a:pPr>
            <a:r>
              <a:rPr lang="en-GB" altLang="en-US" sz="2000" dirty="0">
                <a:latin typeface="Arial" pitchFamily="34" charset="0"/>
                <a:cs typeface="Arial" pitchFamily="34" charset="0"/>
              </a:rPr>
              <a:t>Their power efficiency is also minimum compered modern variable speed WECs </a:t>
            </a:r>
          </a:p>
        </p:txBody>
      </p:sp>
    </p:spTree>
    <p:extLst>
      <p:ext uri="{BB962C8B-B14F-4D97-AF65-F5344CB8AC3E}">
        <p14:creationId xmlns:p14="http://schemas.microsoft.com/office/powerpoint/2010/main" val="3519334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87338"/>
            <a:ext cx="10545233" cy="24606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sz="3000" dirty="0" smtClean="0">
                <a:latin typeface="Arial" pitchFamily="34" charset="0"/>
                <a:cs typeface="Arial" pitchFamily="34" charset="0"/>
              </a:rPr>
              <a:t>Voltage Control           cont.…  </a:t>
            </a:r>
            <a:endParaRPr lang="en-GB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>
          <a:xfrm>
            <a:off x="0" y="685799"/>
            <a:ext cx="12192000" cy="5995556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GB" sz="2000" dirty="0" smtClean="0">
                <a:latin typeface="Arial" charset="0"/>
                <a:cs typeface="Arial" charset="0"/>
              </a:rPr>
              <a:t>Voltage can be managed by WECs of types 3 and Type 4.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GB" sz="2000" dirty="0" smtClean="0">
                <a:latin typeface="Arial" charset="0"/>
                <a:cs typeface="Arial" charset="0"/>
              </a:rPr>
              <a:t> Voltage control is made possible by these WECs ' ability to change the reactive power at a given active power and terminal voltage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GB" sz="2000" dirty="0" smtClean="0">
                <a:latin typeface="Arial" charset="0"/>
                <a:cs typeface="Arial" charset="0"/>
              </a:rPr>
              <a:t>Usually, the voltage at the main bus or on the high side of the main power transformer is controlled by the individual WECs ' </a:t>
            </a:r>
            <a:r>
              <a:rPr lang="en-GB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voltage control capabilities.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GB" sz="2000" dirty="0" smtClean="0">
                <a:latin typeface="Arial" charset="0"/>
                <a:cs typeface="Arial" charset="0"/>
              </a:rPr>
              <a:t>Typically, a centralized wind farm controller will communicate with each individual WECs to handle voltage control.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30725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fld id="{ECDB0236-B469-4570-B4BE-DF3F75CAB002}" type="slidenum">
              <a:rPr lang="en-US" altLang="en-US" smtClean="0">
                <a:solidFill>
                  <a:srgbClr val="FFFFFF"/>
                </a:solidFill>
              </a:rPr>
              <a:pPr eaLnBrk="1" hangingPunct="1"/>
              <a:t>25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6857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Preseneter: Dr. Teshome  Goa</a:t>
            </a:r>
            <a:endParaRPr lang="en-US" dirty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fld id="{AAE23E79-B323-43BA-8994-36F9CAA3A73D}" type="slidenum">
              <a:rPr lang="en-US" altLang="en-US" smtClean="0">
                <a:solidFill>
                  <a:srgbClr val="FFFFFF"/>
                </a:solidFill>
              </a:rPr>
              <a:pPr eaLnBrk="1" hangingPunct="1"/>
              <a:t>26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31749" name="Rectangle 1"/>
          <p:cNvSpPr>
            <a:spLocks noChangeArrowheads="1"/>
          </p:cNvSpPr>
          <p:nvPr/>
        </p:nvSpPr>
        <p:spPr bwMode="auto">
          <a:xfrm>
            <a:off x="1540383" y="0"/>
            <a:ext cx="730360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0" hangingPunct="0"/>
            <a:r>
              <a:rPr lang="en-US" altLang="en-US" sz="3000" b="1" dirty="0" smtClean="0">
                <a:latin typeface="Arial" charset="0"/>
              </a:rPr>
              <a:t>5. Reactive </a:t>
            </a:r>
            <a:r>
              <a:rPr lang="en-US" altLang="en-US" sz="3000" b="1" dirty="0">
                <a:latin typeface="Arial" charset="0"/>
              </a:rPr>
              <a:t>Power Control Capabilities </a:t>
            </a:r>
          </a:p>
        </p:txBody>
      </p:sp>
      <p:sp>
        <p:nvSpPr>
          <p:cNvPr id="2" name="Rectangle 1"/>
          <p:cNvSpPr/>
          <p:nvPr/>
        </p:nvSpPr>
        <p:spPr>
          <a:xfrm>
            <a:off x="135082" y="435865"/>
            <a:ext cx="1205691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eaLnBrk="0" hangingPunct="0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reactive power control capabilities of modern WECs is highly significant as most grid codes require the WECs </a:t>
            </a:r>
          </a:p>
          <a:p>
            <a:pPr marL="342900" indent="-342900" algn="just" eaLnBrk="0" hangingPunct="0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Which is to have reactive power capability at the point of interconnect over a specified power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factor</a:t>
            </a:r>
          </a:p>
          <a:p>
            <a:pPr algn="just" eaLnBrk="0" hangingPunct="0">
              <a:lnSpc>
                <a:spcPct val="200000"/>
              </a:lnSpc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PF) range,</a:t>
            </a:r>
          </a:p>
          <a:p>
            <a:pPr marL="342900" indent="-342900" algn="just" eaLnBrk="0" hangingPunct="0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Usually, the PF ranges from 0.95 leading (inductive) to 0.95 lagging (capacitive). </a:t>
            </a:r>
          </a:p>
          <a:p>
            <a:pPr marL="342900" indent="-342900" algn="just" eaLnBrk="0" hangingPunct="0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Type-1 and Type-2 WECs typically use PFCCs to maintain the power factor or reactive power of the machine to a specified set point. </a:t>
            </a:r>
          </a:p>
          <a:p>
            <a:pPr marL="342900" indent="-342900" algn="just" eaLnBrk="0" hangingPunct="0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PFCCs may be sized to maintain a slightly leading (inductive) power factor of around 0.98 at rated power output. </a:t>
            </a:r>
          </a:p>
          <a:p>
            <a:pPr marL="342900" indent="-342900" algn="just" eaLnBrk="0" hangingPunct="0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This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is often referred to as no-load compensation. </a:t>
            </a:r>
          </a:p>
        </p:txBody>
      </p:sp>
    </p:spTree>
    <p:extLst>
      <p:ext uri="{BB962C8B-B14F-4D97-AF65-F5344CB8AC3E}">
        <p14:creationId xmlns:p14="http://schemas.microsoft.com/office/powerpoint/2010/main" val="283628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200" y="287340"/>
            <a:ext cx="11887200" cy="627061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Reactive Power Control                         Cont.….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12192000" cy="5486400"/>
          </a:xfrm>
        </p:spPr>
        <p:txBody>
          <a:bodyPr/>
          <a:lstStyle/>
          <a:p>
            <a:pPr algn="just">
              <a:lnSpc>
                <a:spcPct val="250000"/>
              </a:lnSpc>
              <a:buFont typeface="Wingdings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For type-1 and 2, With full-load compensation, the PFCCs are sized to maintain unity power factor </a:t>
            </a:r>
          </a:p>
          <a:p>
            <a:pPr algn="just">
              <a:lnSpc>
                <a:spcPct val="250000"/>
              </a:lnSpc>
              <a:buFont typeface="Wingdings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 some cases, a slightly lagging (capacitive) power factor at the machine’s rated power output. </a:t>
            </a:r>
          </a:p>
          <a:p>
            <a:pPr algn="just">
              <a:lnSpc>
                <a:spcPct val="250000"/>
              </a:lnSpc>
              <a:buFont typeface="Wingdings" pitchFamily="2" charset="2"/>
              <a:buChar char="§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PFCCs typically consists of multiple stages of capacitors switched with a low-voltage AC contactor. </a:t>
            </a:r>
          </a:p>
          <a:p>
            <a:pPr algn="just">
              <a:lnSpc>
                <a:spcPct val="2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These makes the controlling, switching and maintenance of more difficult </a:t>
            </a:r>
            <a:endParaRPr 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endParaRPr lang="en-US" b="1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994C88-ACC9-4F67-AED7-F439966EEFE3}" type="slidenum">
              <a:rPr lang="en-US" altLang="en-US" smtClean="0"/>
              <a:pPr>
                <a:defRPr/>
              </a:pPr>
              <a:t>27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72853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Preseneter: Dr. Teshome  Goa</a:t>
            </a:r>
            <a:endParaRPr lang="en-US" dirty="0"/>
          </a:p>
        </p:txBody>
      </p:sp>
      <p:sp>
        <p:nvSpPr>
          <p:cNvPr id="32771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fld id="{BB18AFE6-6A77-4995-AFAB-28FA7DFDB927}" type="slidenum">
              <a:rPr lang="en-US" altLang="en-US" smtClean="0">
                <a:solidFill>
                  <a:srgbClr val="FFFFFF"/>
                </a:solidFill>
              </a:rPr>
              <a:pPr eaLnBrk="1" hangingPunct="1"/>
              <a:t>28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32772" name="TextBox 5"/>
          <p:cNvSpPr txBox="1">
            <a:spLocks noChangeArrowheads="1"/>
          </p:cNvSpPr>
          <p:nvPr/>
        </p:nvSpPr>
        <p:spPr bwMode="auto">
          <a:xfrm>
            <a:off x="304799" y="394855"/>
            <a:ext cx="11707091" cy="5170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 algn="just">
              <a:lnSpc>
                <a:spcPct val="150000"/>
              </a:lnSpc>
            </a:pPr>
            <a:endParaRPr lang="en-US" alt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250000"/>
              </a:lnSpc>
              <a:buFont typeface="Wingdings" pitchFamily="2" charset="2"/>
              <a:buChar char="§"/>
            </a:pPr>
            <a:r>
              <a:rPr lang="en-US" alt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Type 3 (DFIG) WECs typically have a reactive power control  capability corresponding to a power factor of 0.95 lagging (capacitive) to 0.90 leading (inductive) at the terminals of the machines. </a:t>
            </a:r>
          </a:p>
          <a:p>
            <a:pPr algn="just">
              <a:lnSpc>
                <a:spcPct val="250000"/>
              </a:lnSpc>
              <a:buFont typeface="Wingdings" pitchFamily="2" charset="2"/>
              <a:buChar char="§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 voltage and reactive power is easily controlled</a:t>
            </a:r>
            <a:endParaRPr lang="en-US" alt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50000"/>
              </a:lnSpc>
              <a:buFont typeface="Wingdings" pitchFamily="2" charset="2"/>
              <a:buChar char="§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Type-4 WECs can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vary the </a:t>
            </a:r>
            <a:r>
              <a:rPr lang="en-US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grid side converter current, allowing control of the effective power factor of the machines over a wide range</a:t>
            </a:r>
            <a:r>
              <a:rPr lang="en-US" alt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50000"/>
              </a:lnSpc>
              <a:buFont typeface="Wingdings" pitchFamily="2" charset="2"/>
              <a:buChar char="§"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Reactive power limit curves for different terminal voltage levels are typically provided. 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03200" y="287340"/>
            <a:ext cx="11887200" cy="627061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 kern="1200" spc="-50">
                <a:solidFill>
                  <a:srgbClr val="40404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sz="4800">
                <a:solidFill>
                  <a:srgbClr val="404040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n-US" sz="3000" smtClean="0">
                <a:latin typeface="Arial" pitchFamily="34" charset="0"/>
                <a:cs typeface="Arial" pitchFamily="34" charset="0"/>
              </a:rPr>
              <a:t>Reactive Power Control                         Cont.….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401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Preseneter: Dr. Teshome  Goa</a:t>
            </a:r>
            <a:endParaRPr lang="en-US" dirty="0"/>
          </a:p>
        </p:txBody>
      </p:sp>
      <p:sp>
        <p:nvSpPr>
          <p:cNvPr id="34819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68415F1-09DE-4B2F-9A51-5E1BEACFAB8A}" type="slidenum">
              <a:rPr lang="en-US" altLang="en-US" smtClean="0">
                <a:solidFill>
                  <a:srgbClr val="FFFFFF"/>
                </a:solidFill>
              </a:rPr>
              <a:pPr/>
              <a:t>29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" y="152401"/>
            <a:ext cx="1219200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en-US" sz="3000" b="1" dirty="0" smtClean="0">
                <a:latin typeface="Arial" pitchFamily="34" charset="0"/>
                <a:cs typeface="Arial" pitchFamily="34" charset="0"/>
              </a:rPr>
              <a:t>6. Behavior  of the WECs During </a:t>
            </a:r>
            <a:r>
              <a:rPr lang="en-US" altLang="en-US" sz="3000" b="1" dirty="0">
                <a:latin typeface="Arial" pitchFamily="34" charset="0"/>
                <a:cs typeface="Arial" pitchFamily="34" charset="0"/>
              </a:rPr>
              <a:t>Grid </a:t>
            </a:r>
            <a:r>
              <a:rPr lang="en-US" altLang="en-US" sz="3000" b="1" dirty="0" smtClean="0">
                <a:latin typeface="Arial" pitchFamily="34" charset="0"/>
                <a:cs typeface="Arial" pitchFamily="34" charset="0"/>
              </a:rPr>
              <a:t>Fault </a:t>
            </a:r>
            <a:endParaRPr lang="en-US" alt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1600" y="838201"/>
            <a:ext cx="1209040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response of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WECs to faults on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grid depends largely on the type of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WECs. 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he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response of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Type-1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Type-2 WECs are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essentially similar to that of large induction machines used in industrial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applications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he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response of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Type-3 and Type-4 is commonly managed by the  WECs controlling units. </a:t>
            </a: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In fault calculations:</a:t>
            </a: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Type-1 WECs can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be represented as a voltage source in series with the direct axis sub-transient inductance. </a:t>
            </a: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Type-2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WTGs employing limited speed control via controlled </a:t>
            </a: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For type-2 the external resistance should be also considered 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201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Preseneter: Dr. Teshome  Goa</a:t>
            </a:r>
            <a:endParaRPr lang="en-US" dirty="0"/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E9A2B9A-4A11-4777-A48E-8A1ADD599767}" type="slidenum">
              <a:rPr lang="en-US" altLang="en-US" smtClean="0">
                <a:solidFill>
                  <a:srgbClr val="FFFFFF"/>
                </a:solidFill>
              </a:rPr>
              <a:pPr/>
              <a:t>30</a:t>
            </a:fld>
            <a:endParaRPr lang="en-US" altLang="en-US" smtClean="0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" y="76200"/>
            <a:ext cx="11887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dirty="0" smtClean="0">
                <a:latin typeface="Arial" pitchFamily="34" charset="0"/>
                <a:cs typeface="Arial" pitchFamily="34" charset="0"/>
              </a:rPr>
              <a:t>WECs During Grid Fault                               Cont.….</a:t>
            </a: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101600" y="511611"/>
            <a:ext cx="12090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For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Type-3. </a:t>
            </a:r>
            <a:r>
              <a:rPr lang="en-US" alt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US" altLang="en-US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rotor power controller remains active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, the machine stator currents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is 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limited between </a:t>
            </a:r>
            <a:r>
              <a:rPr lang="en-US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1.1 to 2.5 </a:t>
            </a:r>
            <a:r>
              <a:rPr lang="en-US" altLang="en-US" sz="20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p.u</a:t>
            </a:r>
            <a:r>
              <a:rPr lang="en-US" alt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of the machine rated current. 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For Type-4, the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turbines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using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full-rated power converters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which is connected to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grid, the fault current is easily limited while rated current is violated . 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But, the limitation due to power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converter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control, especially switching problem 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need critical protection 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power semiconductor switches. 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For grid connected wind farms, the WTGs must obey the grid code based on the dynamic and static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requirements[4]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defRPr/>
            </a:pPr>
            <a:endParaRPr lang="en-US" alt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6555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274638"/>
            <a:ext cx="11176000" cy="487362"/>
          </a:xfrm>
        </p:spPr>
        <p:txBody>
          <a:bodyPr>
            <a:no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WECs During Grid Fault                        Cont.…..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613064"/>
            <a:ext cx="12192000" cy="6151418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steady </a:t>
            </a:r>
            <a:r>
              <a:rPr lang="en-US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state behavior and the power flow to </a:t>
            </a: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 transmission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grid are covered in the static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requirements.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Accordingly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the following points are recommended for the operation of WTGs during steady state and contingency, faults at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PCC.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b="1" i="1" dirty="0">
                <a:latin typeface="Arial" pitchFamily="34" charset="0"/>
                <a:cs typeface="Arial" pitchFamily="34" charset="0"/>
              </a:rPr>
              <a:t>Area 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The WTG must remain connected to the grid and maintain regular power production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if  the  bus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 is between 0.95 and 1.05 Per unit voltage </a:t>
            </a:r>
          </a:p>
          <a:p>
            <a:pPr lvl="0" algn="just">
              <a:lnSpc>
                <a:spcPct val="15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Area B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The WTG must remain connected to the grid for 0.625 second when the grid voltage dropped to 15% of its nominal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value,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0.2 Per unit voltage during contingency cases.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i="1" dirty="0">
                <a:latin typeface="Arial" pitchFamily="34" charset="0"/>
                <a:cs typeface="Arial" pitchFamily="34" charset="0"/>
              </a:rPr>
              <a:t>Area C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The WTG should  be disconnected from the grid if the voltage is less than 0.2 Per unit voltage for any time sequences </a:t>
            </a:r>
          </a:p>
          <a:p>
            <a:pPr lvl="0" algn="just"/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511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nergies | Free Full-Text | Comprehensive Review on Fault Ride-Through  Requirements of Renewable Hybrid Microgri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755" y="211636"/>
            <a:ext cx="6197600" cy="466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0800" y="4876801"/>
            <a:ext cx="9956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Figure </a:t>
            </a:r>
            <a:r>
              <a:rPr lang="en-US" dirty="0" smtClean="0"/>
              <a:t>5. </a:t>
            </a:r>
            <a:r>
              <a:rPr lang="en-US" dirty="0"/>
              <a:t>FRT requirements: (a) most GCs; and (b) universal FRT requirements</a:t>
            </a:r>
            <a:r>
              <a:rPr lang="en-US" dirty="0" smtClean="0"/>
              <a:t>.</a:t>
            </a:r>
          </a:p>
          <a:p>
            <a:r>
              <a:rPr lang="en-US" dirty="0" smtClean="0"/>
              <a:t>Source: www.mdpi.com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470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201" y="287339"/>
            <a:ext cx="10951633" cy="550861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Summary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11887200" cy="548640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is observed that there are two types WECS based on their operational frequency or speeds: Fixed 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and Variable Speed WECs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frequency of Fixed WECS is fixed based on the grid frequency 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But, modern WECs are operates  in wide range of frequencies (DFIG)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Especially, Type-3 and Type-4 wind turbines are more suitable for the control of voltage, reactive power and better fault raid through capability compared to Fixed speed wind energy conversion systems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994C88-ACC9-4F67-AED7-F439966EEFE3}" type="slidenum">
              <a:rPr lang="en-US" altLang="en-US" smtClean="0"/>
              <a:pPr>
                <a:defRPr/>
              </a:pPr>
              <a:t>33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8571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287338"/>
            <a:ext cx="11684000" cy="779462"/>
          </a:xfrm>
        </p:spPr>
        <p:txBody>
          <a:bodyPr/>
          <a:lstStyle/>
          <a:p>
            <a:pPr>
              <a:defRPr/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0" y="990599"/>
            <a:ext cx="12090400" cy="5763491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[1]. A., </a:t>
            </a:r>
            <a:r>
              <a:rPr lang="en-US" sz="1400" dirty="0" err="1" smtClean="0">
                <a:latin typeface="Arial" pitchFamily="34" charset="0"/>
                <a:cs typeface="Arial" pitchFamily="34" charset="0"/>
              </a:rPr>
              <a:t>Furqan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; T.,  Muhammad and K., Sung.  ‘’Robust 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Frequency and Voltage Stability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Control Strategy 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for Standalone AC/DC Hybrid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Micro-grid’’. </a:t>
            </a:r>
            <a:r>
              <a:rPr lang="fr-FR" sz="1400" dirty="0">
                <a:latin typeface="Arial" pitchFamily="34" charset="0"/>
                <a:cs typeface="Arial" pitchFamily="34" charset="0"/>
              </a:rPr>
              <a:t>Energies </a:t>
            </a:r>
            <a:r>
              <a:rPr lang="fr-FR" sz="1400" dirty="0" smtClean="0">
                <a:latin typeface="Arial" pitchFamily="34" charset="0"/>
                <a:cs typeface="Arial" pitchFamily="34" charset="0"/>
              </a:rPr>
              <a:t>. 2017. V.10(760).  </a:t>
            </a:r>
            <a:r>
              <a:rPr lang="fr-FR" sz="1400" dirty="0">
                <a:latin typeface="Arial" pitchFamily="34" charset="0"/>
                <a:cs typeface="Arial" pitchFamily="34" charset="0"/>
              </a:rPr>
              <a:t>doi:10.3390/en10060760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400" dirty="0" smtClean="0">
                <a:latin typeface="Arial" pitchFamily="34" charset="0"/>
                <a:cs typeface="Arial" pitchFamily="34" charset="0"/>
              </a:rPr>
              <a:t>[2].</a:t>
            </a:r>
            <a:r>
              <a:rPr lang="en-US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E., </a:t>
            </a:r>
            <a:r>
              <a:rPr lang="en-US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Muljadi</a:t>
            </a:r>
            <a:r>
              <a:rPr lang="en-US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; .P., </a:t>
            </a:r>
            <a:r>
              <a:rPr lang="en-US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Butterfieldand</a:t>
            </a:r>
            <a:r>
              <a:rPr lang="en-US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D. </a:t>
            </a:r>
            <a:r>
              <a:rPr lang="en-US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Handman</a:t>
            </a:r>
            <a:r>
              <a:rPr lang="en-US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 ‘’Dual-Speed Wind Turbine Generation’’. REL, USA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[3]. H., Dong; D., Ling-ling and </a:t>
            </a:r>
            <a:r>
              <a:rPr lang="en-US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z.,Jun</a:t>
            </a:r>
            <a:r>
              <a:rPr lang="en-US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-an. ‘’Load-Sharing Characteristics of Power-Split Transmission System Based on Deformation Compatibility and Loaded Tooth Contact Analysis’’. International Journal of Aerospace Engineering. V.7(2015) DOI: 10.1155/2015/305808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[4]. M., Aye; A.,  </a:t>
            </a:r>
            <a:r>
              <a:rPr lang="en-US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Moheb</a:t>
            </a:r>
            <a:r>
              <a:rPr lang="en-US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and El-Hay. ‘’Comprehensive Review on Fault Ride-Through Requirements of Renewable Hybrid Micro-grids’’ </a:t>
            </a:r>
            <a:r>
              <a:rPr lang="en-US" sz="14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Energies</a:t>
            </a:r>
            <a:r>
              <a:rPr lang="en-US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 2022, </a:t>
            </a:r>
            <a:r>
              <a:rPr lang="en-US" sz="14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15</a:t>
            </a:r>
            <a:r>
              <a:rPr lang="en-US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(18). </a:t>
            </a:r>
            <a:r>
              <a:rPr lang="en-US" sz="1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D</a:t>
            </a:r>
            <a:r>
              <a:rPr lang="en-US" sz="1400" dirty="0" smtClean="0">
                <a:latin typeface="Arial" charset="0"/>
                <a:cs typeface="Arial" charset="0"/>
              </a:rPr>
              <a:t>oi.org/10.3390/en15186785</a:t>
            </a:r>
          </a:p>
          <a:p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36869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A7FB536-4A6E-4686-8146-AAFC1E3EE320}" type="slidenum">
              <a:rPr lang="en-US" altLang="en-US" smtClean="0">
                <a:solidFill>
                  <a:srgbClr val="FFFFFF"/>
                </a:solidFill>
              </a:rPr>
              <a:pPr/>
              <a:t>34</a:t>
            </a:fld>
            <a:endParaRPr lang="en-US" alt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966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Preseneter: Dr. Teshome 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8932A9-E49A-4931-87F2-C2C6AFDEF35F}" type="slidenum">
              <a:rPr lang="en-US" altLang="en-US" smtClean="0"/>
              <a:pPr>
                <a:defRPr/>
              </a:pPr>
              <a:t>35</a:t>
            </a:fld>
            <a:endParaRPr lang="en-US" altLang="en-US"/>
          </a:p>
        </p:txBody>
      </p:sp>
      <p:sp>
        <p:nvSpPr>
          <p:cNvPr id="4" name="TextBox 3"/>
          <p:cNvSpPr txBox="1"/>
          <p:nvPr/>
        </p:nvSpPr>
        <p:spPr>
          <a:xfrm>
            <a:off x="4978401" y="2743200"/>
            <a:ext cx="16241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Thank you !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8637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1415</TotalTime>
  <Words>3128</Words>
  <Application>Microsoft Office PowerPoint</Application>
  <PresentationFormat>Custom</PresentationFormat>
  <Paragraphs>273</Paragraphs>
  <Slides>35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7" baseType="lpstr">
      <vt:lpstr>Office 테마</vt:lpstr>
      <vt:lpstr>Equation</vt:lpstr>
      <vt:lpstr>Renewable Energy and Distributed Generations </vt:lpstr>
      <vt:lpstr>Outlines </vt:lpstr>
      <vt:lpstr>1. Operating Principle of WECs(OP-WECs)</vt:lpstr>
      <vt:lpstr>(OP-WECs)                                       cont.…. </vt:lpstr>
      <vt:lpstr>PowerPoint Presentation</vt:lpstr>
      <vt:lpstr>PowerPoint Presentation</vt:lpstr>
      <vt:lpstr>FSWG                                                       Cont.…. </vt:lpstr>
      <vt:lpstr>PowerPoint Presentation</vt:lpstr>
      <vt:lpstr>FSWG                                                 Cont.….</vt:lpstr>
      <vt:lpstr>FSWG                                                  Cont.…</vt:lpstr>
      <vt:lpstr>FSWG                                                     Cont...…</vt:lpstr>
      <vt:lpstr>FSWG                                                             Cont.…</vt:lpstr>
      <vt:lpstr>FSWG                                                           Cont.…</vt:lpstr>
      <vt:lpstr>FSWG                                                        Cont..</vt:lpstr>
      <vt:lpstr>PowerPoint Presentation</vt:lpstr>
      <vt:lpstr>3. Variable-Speed Wind Generators (VSWG)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VSWT                                                 Cont.…</vt:lpstr>
      <vt:lpstr>VSWT                                                              Cont.…</vt:lpstr>
      <vt:lpstr>PowerPoint Presentation</vt:lpstr>
      <vt:lpstr>Voltage Control           cont.…  </vt:lpstr>
      <vt:lpstr>PowerPoint Presentation</vt:lpstr>
      <vt:lpstr>Reactive Power Control                         Cont.….</vt:lpstr>
      <vt:lpstr>PowerPoint Presentation</vt:lpstr>
      <vt:lpstr>PowerPoint Presentation</vt:lpstr>
      <vt:lpstr>PowerPoint Presentation</vt:lpstr>
      <vt:lpstr>WECs During Grid Fault                        Cont.…..</vt:lpstr>
      <vt:lpstr>PowerPoint Presentation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110</cp:revision>
  <dcterms:created xsi:type="dcterms:W3CDTF">2021-04-29T04:21:21Z</dcterms:created>
  <dcterms:modified xsi:type="dcterms:W3CDTF">2024-04-22T10:44:58Z</dcterms:modified>
</cp:coreProperties>
</file>