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7"/>
  </p:notesMasterIdLst>
  <p:handoutMasterIdLst>
    <p:handoutMasterId r:id="rId58"/>
  </p:handoutMasterIdLst>
  <p:sldIdLst>
    <p:sldId id="282" r:id="rId2"/>
    <p:sldId id="391" r:id="rId3"/>
    <p:sldId id="392" r:id="rId4"/>
    <p:sldId id="393" r:id="rId5"/>
    <p:sldId id="394" r:id="rId6"/>
    <p:sldId id="444" r:id="rId7"/>
    <p:sldId id="395" r:id="rId8"/>
    <p:sldId id="396" r:id="rId9"/>
    <p:sldId id="397" r:id="rId10"/>
    <p:sldId id="398" r:id="rId11"/>
    <p:sldId id="399" r:id="rId12"/>
    <p:sldId id="400" r:id="rId13"/>
    <p:sldId id="401" r:id="rId14"/>
    <p:sldId id="445" r:id="rId15"/>
    <p:sldId id="402" r:id="rId16"/>
    <p:sldId id="403" r:id="rId17"/>
    <p:sldId id="404" r:id="rId18"/>
    <p:sldId id="405" r:id="rId19"/>
    <p:sldId id="406" r:id="rId20"/>
    <p:sldId id="407" r:id="rId21"/>
    <p:sldId id="408" r:id="rId22"/>
    <p:sldId id="409" r:id="rId23"/>
    <p:sldId id="410" r:id="rId24"/>
    <p:sldId id="411" r:id="rId25"/>
    <p:sldId id="412" r:id="rId26"/>
    <p:sldId id="413" r:id="rId27"/>
    <p:sldId id="414" r:id="rId28"/>
    <p:sldId id="415" r:id="rId29"/>
    <p:sldId id="416" r:id="rId30"/>
    <p:sldId id="450" r:id="rId31"/>
    <p:sldId id="417" r:id="rId32"/>
    <p:sldId id="446" r:id="rId33"/>
    <p:sldId id="447" r:id="rId34"/>
    <p:sldId id="448" r:id="rId35"/>
    <p:sldId id="418" r:id="rId36"/>
    <p:sldId id="419" r:id="rId37"/>
    <p:sldId id="420" r:id="rId38"/>
    <p:sldId id="421" r:id="rId39"/>
    <p:sldId id="422" r:id="rId40"/>
    <p:sldId id="423" r:id="rId41"/>
    <p:sldId id="424" r:id="rId42"/>
    <p:sldId id="425" r:id="rId43"/>
    <p:sldId id="426" r:id="rId44"/>
    <p:sldId id="427" r:id="rId45"/>
    <p:sldId id="428" r:id="rId46"/>
    <p:sldId id="451" r:id="rId47"/>
    <p:sldId id="452" r:id="rId48"/>
    <p:sldId id="437" r:id="rId49"/>
    <p:sldId id="438" r:id="rId50"/>
    <p:sldId id="439" r:id="rId51"/>
    <p:sldId id="440" r:id="rId52"/>
    <p:sldId id="441" r:id="rId53"/>
    <p:sldId id="443" r:id="rId54"/>
    <p:sldId id="453" r:id="rId55"/>
    <p:sldId id="389" r:id="rId5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78" autoAdjust="0"/>
  </p:normalViewPr>
  <p:slideViewPr>
    <p:cSldViewPr snapToGrid="0">
      <p:cViewPr>
        <p:scale>
          <a:sx n="70" d="100"/>
          <a:sy n="70" d="100"/>
        </p:scale>
        <p:origin x="-1858" y="-44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2859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Program%20Files\Polyspace\R2020b\bin\Abasecase_05.xls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sz="1200">
                <a:latin typeface="Arial" pitchFamily="34" charset="0"/>
                <a:cs typeface="Arial" pitchFamily="34" charset="0"/>
              </a:rPr>
              <a:t>Bus</a:t>
            </a:r>
            <a:endParaRPr lang="en-US">
              <a:latin typeface="Arial" pitchFamily="34" charset="0"/>
              <a:cs typeface="Arial" pitchFamily="34" charset="0"/>
            </a:endParaRPr>
          </a:p>
        </c:rich>
      </c:tx>
      <c:layout>
        <c:manualLayout>
          <c:xMode val="edge"/>
          <c:yMode val="edge"/>
          <c:x val="0.41804810967777967"/>
          <c:y val="0.92081031307550643"/>
        </c:manualLayout>
      </c:layout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[Abasecase_05.xls]Sheet1!$B$26:$B$27</c:f>
              <c:strCache>
                <c:ptCount val="1"/>
                <c:pt idx="0">
                  <c:v>V [p.u.]</c:v>
                </c:pt>
              </c:strCache>
            </c:strRef>
          </c:tx>
          <c:spPr>
            <a:ln w="28575">
              <a:noFill/>
            </a:ln>
          </c:spPr>
          <c:invertIfNegative val="0"/>
          <c:cat>
            <c:strRef>
              <c:f>[Abasecase_05.xls]Sheet1!$A$28:$A$286</c:f>
              <c:strCache>
                <c:ptCount val="259"/>
                <c:pt idx="0">
                  <c:v>ABA</c:v>
                </c:pt>
                <c:pt idx="1">
                  <c:v>ABADI</c:v>
                </c:pt>
                <c:pt idx="2">
                  <c:v>ABADI MOB TP</c:v>
                </c:pt>
                <c:pt idx="3">
                  <c:v>ADAMAF1</c:v>
                </c:pt>
                <c:pt idx="4">
                  <c:v>ADAMAWF2B</c:v>
                </c:pt>
                <c:pt idx="5">
                  <c:v>ADAMETULU</c:v>
                </c:pt>
                <c:pt idx="6">
                  <c:v>ADDIS CENTER</c:v>
                </c:pt>
                <c:pt idx="7">
                  <c:v>ADDIS EAST2</c:v>
                </c:pt>
                <c:pt idx="8">
                  <c:v>ADDIS EST1</c:v>
                </c:pt>
                <c:pt idx="9">
                  <c:v>ADDIS NORTH</c:v>
                </c:pt>
                <c:pt idx="10">
                  <c:v>ADDIS WEST</c:v>
                </c:pt>
                <c:pt idx="11">
                  <c:v>ADIGALA</c:v>
                </c:pt>
                <c:pt idx="12">
                  <c:v>ADIGRAT</c:v>
                </c:pt>
                <c:pt idx="13">
                  <c:v>ADWA</c:v>
                </c:pt>
                <c:pt idx="14">
                  <c:v>AFDEM TS</c:v>
                </c:pt>
                <c:pt idx="15">
                  <c:v>AGARO</c:v>
                </c:pt>
                <c:pt idx="16">
                  <c:v>AKASTA</c:v>
                </c:pt>
                <c:pt idx="17">
                  <c:v>ALABA</c:v>
                </c:pt>
                <c:pt idx="18">
                  <c:v>ALABA132</c:v>
                </c:pt>
                <c:pt idx="19">
                  <c:v>ALEM KETEMA</c:v>
                </c:pt>
                <c:pt idx="20">
                  <c:v>ALEMATA</c:v>
                </c:pt>
                <c:pt idx="21">
                  <c:v>ARBA  MINCH</c:v>
                </c:pt>
                <c:pt idx="22">
                  <c:v>ASEBE TEFERI</c:v>
                </c:pt>
                <c:pt idx="23">
                  <c:v>ASELA</c:v>
                </c:pt>
                <c:pt idx="24">
                  <c:v>ASHEGODA</c:v>
                </c:pt>
                <c:pt idx="25">
                  <c:v>ASOSA</c:v>
                </c:pt>
                <c:pt idx="26">
                  <c:v>AWASA</c:v>
                </c:pt>
                <c:pt idx="27">
                  <c:v>AWASA MOB</c:v>
                </c:pt>
                <c:pt idx="28">
                  <c:v>AWASA2</c:v>
                </c:pt>
                <c:pt idx="29">
                  <c:v>AWASA2,132</c:v>
                </c:pt>
                <c:pt idx="30">
                  <c:v>AWASH TS</c:v>
                </c:pt>
                <c:pt idx="31">
                  <c:v>AWASH2 B</c:v>
                </c:pt>
                <c:pt idx="32">
                  <c:v>AWASH3 B</c:v>
                </c:pt>
                <c:pt idx="33">
                  <c:v>AWASH7K</c:v>
                </c:pt>
                <c:pt idx="34">
                  <c:v>AWASH7K132</c:v>
                </c:pt>
                <c:pt idx="35">
                  <c:v>AXUM</c:v>
                </c:pt>
                <c:pt idx="36">
                  <c:v>AXUM(twt)</c:v>
                </c:pt>
                <c:pt idx="37">
                  <c:v>AXUM132</c:v>
                </c:pt>
                <c:pt idx="38">
                  <c:v>AYAT</c:v>
                </c:pt>
                <c:pt idx="39">
                  <c:v>Agaro</c:v>
                </c:pt>
                <c:pt idx="40">
                  <c:v>Alamata</c:v>
                </c:pt>
                <c:pt idx="41">
                  <c:v>Axum</c:v>
                </c:pt>
                <c:pt idx="42">
                  <c:v>B. BEDELE 132</c:v>
                </c:pt>
                <c:pt idx="43">
                  <c:v>B.ARASA TP</c:v>
                </c:pt>
                <c:pt idx="44">
                  <c:v>B.BEDELE</c:v>
                </c:pt>
                <c:pt idx="45">
                  <c:v>B.DAR2</c:v>
                </c:pt>
                <c:pt idx="46">
                  <c:v>B.DAR2,230</c:v>
                </c:pt>
                <c:pt idx="47">
                  <c:v>BAHIR DAR2</c:v>
                </c:pt>
                <c:pt idx="48">
                  <c:v>BAKO</c:v>
                </c:pt>
                <c:pt idx="49">
                  <c:v>BELES</c:v>
                </c:pt>
                <c:pt idx="50">
                  <c:v>BLOCK LION</c:v>
                </c:pt>
                <c:pt idx="51">
                  <c:v>BO.LEMI MOB</c:v>
                </c:pt>
                <c:pt idx="52">
                  <c:v>BOKULUGUMA</c:v>
                </c:pt>
                <c:pt idx="53">
                  <c:v>BOLE LEMI TP</c:v>
                </c:pt>
                <c:pt idx="54">
                  <c:v>BOLE. LEMI</c:v>
                </c:pt>
                <c:pt idx="55">
                  <c:v>BOLELEMI</c:v>
                </c:pt>
                <c:pt idx="56">
                  <c:v>BONGA</c:v>
                </c:pt>
                <c:pt idx="57">
                  <c:v>BUEE</c:v>
                </c:pt>
                <c:pt idx="58">
                  <c:v>BUTAJIRA</c:v>
                </c:pt>
                <c:pt idx="59">
                  <c:v>Bus1</c:v>
                </c:pt>
                <c:pt idx="60">
                  <c:v>Bus2</c:v>
                </c:pt>
                <c:pt idx="61">
                  <c:v>Bus3</c:v>
                </c:pt>
                <c:pt idx="62">
                  <c:v>Bus4</c:v>
                </c:pt>
                <c:pt idx="63">
                  <c:v>Bus401</c:v>
                </c:pt>
                <c:pt idx="64">
                  <c:v>Bus402</c:v>
                </c:pt>
                <c:pt idx="65">
                  <c:v>Bus403</c:v>
                </c:pt>
                <c:pt idx="66">
                  <c:v>Bus404</c:v>
                </c:pt>
                <c:pt idx="67">
                  <c:v>Bus5</c:v>
                </c:pt>
                <c:pt idx="68">
                  <c:v>Bus6</c:v>
                </c:pt>
                <c:pt idx="69">
                  <c:v>Bus7</c:v>
                </c:pt>
                <c:pt idx="70">
                  <c:v>CHANCHO</c:v>
                </c:pt>
                <c:pt idx="71">
                  <c:v>CHANCHO1</c:v>
                </c:pt>
                <c:pt idx="72">
                  <c:v>COTTEBE1</c:v>
                </c:pt>
                <c:pt idx="73">
                  <c:v>COTTEBE1,132</c:v>
                </c:pt>
                <c:pt idx="74">
                  <c:v>D ZEIT3</c:v>
                </c:pt>
                <c:pt idx="75">
                  <c:v>D.BIRHAN</c:v>
                </c:pt>
                <c:pt idx="76">
                  <c:v>D.BIRHAN132</c:v>
                </c:pt>
                <c:pt idx="77">
                  <c:v>D.MARKOS</c:v>
                </c:pt>
                <c:pt idx="78">
                  <c:v>D.MARKOS230</c:v>
                </c:pt>
                <c:pt idx="79">
                  <c:v>D.TABOR MOB</c:v>
                </c:pt>
                <c:pt idx="80">
                  <c:v>D.TABORTP</c:v>
                </c:pt>
                <c:pt idx="81">
                  <c:v>D.ZEIT3</c:v>
                </c:pt>
                <c:pt idx="82">
                  <c:v>DANGOTE CEM</c:v>
                </c:pt>
                <c:pt idx="83">
                  <c:v>DANGOTE TP</c:v>
                </c:pt>
                <c:pt idx="84">
                  <c:v>DBZ2 TP</c:v>
                </c:pt>
                <c:pt idx="85">
                  <c:v>DBZT2</c:v>
                </c:pt>
                <c:pt idx="86">
                  <c:v>DD1</c:v>
                </c:pt>
                <c:pt idx="87">
                  <c:v>DD2</c:v>
                </c:pt>
                <c:pt idx="88">
                  <c:v>DD3,132</c:v>
                </c:pt>
                <c:pt idx="89">
                  <c:v>DD3,B</c:v>
                </c:pt>
                <c:pt idx="90">
                  <c:v>DEDESA</c:v>
                </c:pt>
                <c:pt idx="91">
                  <c:v>DEGEHEBUR</c:v>
                </c:pt>
                <c:pt idx="92">
                  <c:v>DERBA CEM</c:v>
                </c:pt>
                <c:pt idx="93">
                  <c:v>DERBA TP</c:v>
                </c:pt>
                <c:pt idx="94">
                  <c:v>DICHETO</c:v>
                </c:pt>
                <c:pt idx="95">
                  <c:v>DILLA</c:v>
                </c:pt>
                <c:pt idx="96">
                  <c:v>DIREDEWA3</c:v>
                </c:pt>
                <c:pt idx="97">
                  <c:v>DUKEM</c:v>
                </c:pt>
                <c:pt idx="98">
                  <c:v>EIZ</c:v>
                </c:pt>
                <c:pt idx="99">
                  <c:v>EIZTP</c:v>
                </c:pt>
                <c:pt idx="100">
                  <c:v>ELALA GEDA</c:v>
                </c:pt>
                <c:pt idx="101">
                  <c:v>ELALA TP</c:v>
                </c:pt>
                <c:pt idx="102">
                  <c:v>ENDASILASIE</c:v>
                </c:pt>
                <c:pt idx="103">
                  <c:v>FIK</c:v>
                </c:pt>
                <c:pt idx="104">
                  <c:v>FINCHA</c:v>
                </c:pt>
                <c:pt idx="105">
                  <c:v>FINCHA2</c:v>
                </c:pt>
                <c:pt idx="106">
                  <c:v>G guracha</c:v>
                </c:pt>
                <c:pt idx="107">
                  <c:v>GAMBELA</c:v>
                </c:pt>
                <c:pt idx="108">
                  <c:v>GASHENA TS</c:v>
                </c:pt>
                <c:pt idx="109">
                  <c:v>GASHENA1</c:v>
                </c:pt>
                <c:pt idx="110">
                  <c:v>GEFERSA</c:v>
                </c:pt>
                <c:pt idx="111">
                  <c:v>GEFERSA132</c:v>
                </c:pt>
                <c:pt idx="112">
                  <c:v>GEHDO</c:v>
                </c:pt>
                <c:pt idx="113">
                  <c:v>GELAN</c:v>
                </c:pt>
                <c:pt idx="114">
                  <c:v>GELAN132</c:v>
                </c:pt>
                <c:pt idx="115">
                  <c:v>GELAN230</c:v>
                </c:pt>
                <c:pt idx="116">
                  <c:v>GEOGE SHOES</c:v>
                </c:pt>
                <c:pt idx="117">
                  <c:v>GERD</c:v>
                </c:pt>
                <c:pt idx="118">
                  <c:v>GG NEW</c:v>
                </c:pt>
                <c:pt idx="119">
                  <c:v>GG NEW 132</c:v>
                </c:pt>
                <c:pt idx="120">
                  <c:v>GG.NEW</c:v>
                </c:pt>
                <c:pt idx="121">
                  <c:v>GG1</c:v>
                </c:pt>
                <c:pt idx="122">
                  <c:v>GG1,132</c:v>
                </c:pt>
                <c:pt idx="123">
                  <c:v>GG2</c:v>
                </c:pt>
                <c:pt idx="124">
                  <c:v>GG3</c:v>
                </c:pt>
                <c:pt idx="125">
                  <c:v>GHEDO132</c:v>
                </c:pt>
                <c:pt idx="126">
                  <c:v>GHIMBI</c:v>
                </c:pt>
                <c:pt idx="127">
                  <c:v>GIDAMI</c:v>
                </c:pt>
                <c:pt idx="128">
                  <c:v>GIDYANA</c:v>
                </c:pt>
                <c:pt idx="129">
                  <c:v>GINCHI</c:v>
                </c:pt>
                <c:pt idx="130">
                  <c:v>GODE</c:v>
                </c:pt>
                <c:pt idx="131">
                  <c:v>GODIE</c:v>
                </c:pt>
                <c:pt idx="132">
                  <c:v>GODIE(twt)</c:v>
                </c:pt>
                <c:pt idx="133">
                  <c:v>GOFA</c:v>
                </c:pt>
                <c:pt idx="134">
                  <c:v>GONDER 2</c:v>
                </c:pt>
                <c:pt idx="135">
                  <c:v>GOTA</c:v>
                </c:pt>
                <c:pt idx="136">
                  <c:v>GUDER MOB</c:v>
                </c:pt>
                <c:pt idx="137">
                  <c:v>GUDER TP</c:v>
                </c:pt>
                <c:pt idx="138">
                  <c:v>Genale</c:v>
                </c:pt>
                <c:pt idx="139">
                  <c:v>Gguracha</c:v>
                </c:pt>
                <c:pt idx="140">
                  <c:v>Godie</c:v>
                </c:pt>
                <c:pt idx="141">
                  <c:v>HABESHA</c:v>
                </c:pt>
                <c:pt idx="142">
                  <c:v>HABESHA CEM</c:v>
                </c:pt>
                <c:pt idx="143">
                  <c:v>HAGERE  MARIAM</c:v>
                </c:pt>
                <c:pt idx="144">
                  <c:v>HARAR3</c:v>
                </c:pt>
                <c:pt idx="145">
                  <c:v>HOL1321</c:v>
                </c:pt>
                <c:pt idx="146">
                  <c:v>HOLETA</c:v>
                </c:pt>
                <c:pt idx="147">
                  <c:v>HORMAT</c:v>
                </c:pt>
                <c:pt idx="148">
                  <c:v>HOSAINA</c:v>
                </c:pt>
                <c:pt idx="149">
                  <c:v>HOSANA</c:v>
                </c:pt>
                <c:pt idx="150">
                  <c:v>HUMERA</c:v>
                </c:pt>
                <c:pt idx="151">
                  <c:v>HURSO</c:v>
                </c:pt>
                <c:pt idx="152">
                  <c:v>HURSO132</c:v>
                </c:pt>
                <c:pt idx="153">
                  <c:v>INDODE TS</c:v>
                </c:pt>
                <c:pt idx="154">
                  <c:v>JIGJIGA1</c:v>
                </c:pt>
                <c:pt idx="155">
                  <c:v>JIMA NEW</c:v>
                </c:pt>
                <c:pt idx="156">
                  <c:v>JIMA OLD</c:v>
                </c:pt>
                <c:pt idx="157">
                  <c:v>JIMMA NEW1</c:v>
                </c:pt>
                <c:pt idx="158">
                  <c:v>KALITY 2</c:v>
                </c:pt>
                <c:pt idx="159">
                  <c:v>KALITY1</c:v>
                </c:pt>
                <c:pt idx="160">
                  <c:v>KALITY1,132</c:v>
                </c:pt>
                <c:pt idx="161">
                  <c:v>KEBRIDHAR</c:v>
                </c:pt>
                <c:pt idx="162">
                  <c:v>KEMISSIE</c:v>
                </c:pt>
                <c:pt idx="163">
                  <c:v>KEY AFER</c:v>
                </c:pt>
                <c:pt idx="164">
                  <c:v>KILINTO</c:v>
                </c:pt>
                <c:pt idx="165">
                  <c:v>KLT.TP</c:v>
                </c:pt>
                <c:pt idx="166">
                  <c:v>KNORIA TEX</c:v>
                </c:pt>
                <c:pt idx="167">
                  <c:v>KOKA</c:v>
                </c:pt>
                <c:pt idx="168">
                  <c:v>KOKA230</c:v>
                </c:pt>
                <c:pt idx="169">
                  <c:v>KOMBOCHA1</c:v>
                </c:pt>
                <c:pt idx="170">
                  <c:v>KOMBOLCHA1</c:v>
                </c:pt>
                <c:pt idx="171">
                  <c:v>KOMBOLCHA2</c:v>
                </c:pt>
                <c:pt idx="172">
                  <c:v>KOYO ABO</c:v>
                </c:pt>
                <c:pt idx="173">
                  <c:v>KOYOABO</c:v>
                </c:pt>
                <c:pt idx="174">
                  <c:v>LEGETAFO132</c:v>
                </c:pt>
                <c:pt idx="175">
                  <c:v>LEGETATO</c:v>
                </c:pt>
                <c:pt idx="176">
                  <c:v>M.WAKENA</c:v>
                </c:pt>
                <c:pt idx="177">
                  <c:v>M.WAKENA  YUGO 132</c:v>
                </c:pt>
                <c:pt idx="178">
                  <c:v>M.WAKENA YUGO </c:v>
                </c:pt>
                <c:pt idx="179">
                  <c:v>MEHONI</c:v>
                </c:pt>
                <c:pt idx="180">
                  <c:v>MEISO TS</c:v>
                </c:pt>
                <c:pt idx="181">
                  <c:v>MEKANISA</c:v>
                </c:pt>
                <c:pt idx="182">
                  <c:v>MEKELE</c:v>
                </c:pt>
                <c:pt idx="183">
                  <c:v>MEKELE(twt)</c:v>
                </c:pt>
                <c:pt idx="184">
                  <c:v>MELKA JILO TS</c:v>
                </c:pt>
                <c:pt idx="185">
                  <c:v>MENDI</c:v>
                </c:pt>
                <c:pt idx="186">
                  <c:v>MERTI NESH</c:v>
                </c:pt>
                <c:pt idx="187">
                  <c:v>METEHARA</c:v>
                </c:pt>
                <c:pt idx="188">
                  <c:v>METEHARA TP</c:v>
                </c:pt>
                <c:pt idx="189">
                  <c:v>METEHARA TS</c:v>
                </c:pt>
                <c:pt idx="190">
                  <c:v>METEMA</c:v>
                </c:pt>
                <c:pt idx="191">
                  <c:v>METU</c:v>
                </c:pt>
                <c:pt idx="192">
                  <c:v>MINILK TS</c:v>
                </c:pt>
                <c:pt idx="193">
                  <c:v>MIZAN</c:v>
                </c:pt>
                <c:pt idx="194">
                  <c:v>MODJO2 TP</c:v>
                </c:pt>
                <c:pt idx="195">
                  <c:v>MOJDJO TS</c:v>
                </c:pt>
                <c:pt idx="196">
                  <c:v>MOJO</c:v>
                </c:pt>
                <c:pt idx="197">
                  <c:v>MOJO MOB</c:v>
                </c:pt>
                <c:pt idx="198">
                  <c:v>MOTA</c:v>
                </c:pt>
                <c:pt idx="199">
                  <c:v>MUGER CEM</c:v>
                </c:pt>
                <c:pt idx="200">
                  <c:v>Makele</c:v>
                </c:pt>
                <c:pt idx="201">
                  <c:v>Mekele</c:v>
                </c:pt>
                <c:pt idx="202">
                  <c:v>Mesebo</c:v>
                </c:pt>
                <c:pt idx="203">
                  <c:v>N.MEWUCHA </c:v>
                </c:pt>
                <c:pt idx="204">
                  <c:v>N.MEWUCHATS</c:v>
                </c:pt>
                <c:pt idx="205">
                  <c:v>NATIONAL CEM</c:v>
                </c:pt>
                <c:pt idx="206">
                  <c:v>NAZRET2</c:v>
                </c:pt>
                <c:pt idx="207">
                  <c:v>NEKEMIT</c:v>
                </c:pt>
                <c:pt idx="208">
                  <c:v>NIFAS SILK</c:v>
                </c:pt>
                <c:pt idx="209">
                  <c:v>RAMO</c:v>
                </c:pt>
                <c:pt idx="210">
                  <c:v>REPI</c:v>
                </c:pt>
                <c:pt idx="211">
                  <c:v>Ramo</c:v>
                </c:pt>
                <c:pt idx="212">
                  <c:v>SAWLA</c:v>
                </c:pt>
                <c:pt idx="213">
                  <c:v>SEBETA TS</c:v>
                </c:pt>
                <c:pt idx="214">
                  <c:v>SEBETA1</c:v>
                </c:pt>
                <c:pt idx="215">
                  <c:v>SEBETA1,132</c:v>
                </c:pt>
                <c:pt idx="216">
                  <c:v>SEBETA2</c:v>
                </c:pt>
                <c:pt idx="217">
                  <c:v>SEBETA2 230</c:v>
                </c:pt>
                <c:pt idx="218">
                  <c:v>SEMERA</c:v>
                </c:pt>
                <c:pt idx="219">
                  <c:v>SHAKISO</c:v>
                </c:pt>
                <c:pt idx="220">
                  <c:v>SHASHEMENE</c:v>
                </c:pt>
                <c:pt idx="221">
                  <c:v>SHEGOLE</c:v>
                </c:pt>
                <c:pt idx="222">
                  <c:v>SHEGOLE132</c:v>
                </c:pt>
                <c:pt idx="223">
                  <c:v>SHEWA ROBIT</c:v>
                </c:pt>
                <c:pt idx="224">
                  <c:v>SHINO STEEL</c:v>
                </c:pt>
                <c:pt idx="225">
                  <c:v>SIRBA OUNKUR</c:v>
                </c:pt>
                <c:pt idx="226">
                  <c:v>SULULTA</c:v>
                </c:pt>
                <c:pt idx="227">
                  <c:v>SULULTA132</c:v>
                </c:pt>
                <c:pt idx="228">
                  <c:v>SULULTA230</c:v>
                </c:pt>
                <c:pt idx="229">
                  <c:v>T. ABAY</c:v>
                </c:pt>
                <c:pt idx="230">
                  <c:v>TKEZE</c:v>
                </c:pt>
                <c:pt idx="231">
                  <c:v>TORHAILOCH</c:v>
                </c:pt>
                <c:pt idx="232">
                  <c:v>TULEFA MOB</c:v>
                </c:pt>
                <c:pt idx="233">
                  <c:v>TULEFA TP</c:v>
                </c:pt>
                <c:pt idx="234">
                  <c:v>W SODO1</c:v>
                </c:pt>
                <c:pt idx="235">
                  <c:v>W.SODO</c:v>
                </c:pt>
                <c:pt idx="236">
                  <c:v>W.SODO2</c:v>
                </c:pt>
                <c:pt idx="237">
                  <c:v>WELENCHITE TS</c:v>
                </c:pt>
                <c:pt idx="238">
                  <c:v>WEREGENU</c:v>
                </c:pt>
                <c:pt idx="239">
                  <c:v>WEREGENU TP</c:v>
                </c:pt>
                <c:pt idx="240">
                  <c:v>WOLDIA MOB</c:v>
                </c:pt>
                <c:pt idx="241">
                  <c:v>WOLDIA MOB1</c:v>
                </c:pt>
                <c:pt idx="242">
                  <c:v>WOLKITE</c:v>
                </c:pt>
                <c:pt idx="243">
                  <c:v>WONJI SUG</c:v>
                </c:pt>
                <c:pt idx="244">
                  <c:v>WONJI SUGER TP</c:v>
                </c:pt>
                <c:pt idx="245">
                  <c:v>WONJIPULP</c:v>
                </c:pt>
                <c:pt idx="246">
                  <c:v>WONJITP</c:v>
                </c:pt>
                <c:pt idx="247">
                  <c:v>WUKRO</c:v>
                </c:pt>
                <c:pt idx="248">
                  <c:v>WUKRO TP</c:v>
                </c:pt>
                <c:pt idx="249">
                  <c:v>WULKITE</c:v>
                </c:pt>
                <c:pt idx="250">
                  <c:v>YADOT</c:v>
                </c:pt>
                <c:pt idx="251">
                  <c:v>YESU</c:v>
                </c:pt>
                <c:pt idx="252">
                  <c:v>YIRGALEM132</c:v>
                </c:pt>
                <c:pt idx="253">
                  <c:v>YIRGALEM2,</c:v>
                </c:pt>
                <c:pt idx="254">
                  <c:v>YIRGALEM2,132</c:v>
                </c:pt>
                <c:pt idx="255">
                  <c:v>YIRGALEM2,230</c:v>
                </c:pt>
                <c:pt idx="256">
                  <c:v>YIRGALEM2,230(twt)</c:v>
                </c:pt>
                <c:pt idx="257">
                  <c:v>Yabelo</c:v>
                </c:pt>
                <c:pt idx="258">
                  <c:v>Yirgalem1</c:v>
                </c:pt>
              </c:strCache>
            </c:strRef>
          </c:cat>
          <c:val>
            <c:numRef>
              <c:f>[Abasecase_05.xls]Sheet1!$B$28:$B$286</c:f>
              <c:numCache>
                <c:formatCode>General</c:formatCode>
                <c:ptCount val="259"/>
                <c:pt idx="0">
                  <c:v>1.0222424417002425</c:v>
                </c:pt>
                <c:pt idx="1">
                  <c:v>0.97489553574154086</c:v>
                </c:pt>
                <c:pt idx="2">
                  <c:v>0.97697769060519501</c:v>
                </c:pt>
                <c:pt idx="3">
                  <c:v>0.99250280886528863</c:v>
                </c:pt>
                <c:pt idx="4">
                  <c:v>0.97501723803437679</c:v>
                </c:pt>
                <c:pt idx="5">
                  <c:v>0.99619982723060485</c:v>
                </c:pt>
                <c:pt idx="6">
                  <c:v>0.93202124869200442</c:v>
                </c:pt>
                <c:pt idx="7">
                  <c:v>0.90961944440224274</c:v>
                </c:pt>
                <c:pt idx="8">
                  <c:v>0.90668554297443116</c:v>
                </c:pt>
                <c:pt idx="9">
                  <c:v>0.91990698185372421</c:v>
                </c:pt>
                <c:pt idx="10">
                  <c:v>0.95818523179536186</c:v>
                </c:pt>
                <c:pt idx="11">
                  <c:v>1.0123446268514797</c:v>
                </c:pt>
                <c:pt idx="12">
                  <c:v>0.93093020032512286</c:v>
                </c:pt>
                <c:pt idx="13">
                  <c:v>0.99031190671752645</c:v>
                </c:pt>
                <c:pt idx="14">
                  <c:v>1.0045277604530278</c:v>
                </c:pt>
                <c:pt idx="15">
                  <c:v>1.0319744397013704</c:v>
                </c:pt>
                <c:pt idx="16">
                  <c:v>0.90434998197914385</c:v>
                </c:pt>
                <c:pt idx="17">
                  <c:v>1.0074005379315403</c:v>
                </c:pt>
                <c:pt idx="18">
                  <c:v>1.0072670580819438</c:v>
                </c:pt>
                <c:pt idx="19">
                  <c:v>0.90989754634154385</c:v>
                </c:pt>
                <c:pt idx="20">
                  <c:v>0.98902711072454552</c:v>
                </c:pt>
                <c:pt idx="21">
                  <c:v>0.98045756580353749</c:v>
                </c:pt>
                <c:pt idx="22">
                  <c:v>1.0044982321168137</c:v>
                </c:pt>
                <c:pt idx="23">
                  <c:v>0.9793088544705828</c:v>
                </c:pt>
                <c:pt idx="24">
                  <c:v>1.0028938347747518</c:v>
                </c:pt>
                <c:pt idx="25">
                  <c:v>1.0245655909519014</c:v>
                </c:pt>
                <c:pt idx="26">
                  <c:v>1.0212661214285084</c:v>
                </c:pt>
                <c:pt idx="27">
                  <c:v>0.98739457090625937</c:v>
                </c:pt>
                <c:pt idx="28">
                  <c:v>1.0298449978371382</c:v>
                </c:pt>
                <c:pt idx="29">
                  <c:v>1.0295987658798786</c:v>
                </c:pt>
                <c:pt idx="30">
                  <c:v>1.0076112626786968</c:v>
                </c:pt>
                <c:pt idx="31">
                  <c:v>1</c:v>
                </c:pt>
                <c:pt idx="32">
                  <c:v>1</c:v>
                </c:pt>
                <c:pt idx="33">
                  <c:v>1.0002423536151974</c:v>
                </c:pt>
                <c:pt idx="34">
                  <c:v>1.0076049774793399</c:v>
                </c:pt>
                <c:pt idx="35">
                  <c:v>1.0395515751186986</c:v>
                </c:pt>
                <c:pt idx="36">
                  <c:v>1.0433863988571372</c:v>
                </c:pt>
                <c:pt idx="37">
                  <c:v>1.0052661842960011</c:v>
                </c:pt>
                <c:pt idx="38">
                  <c:v>0.91237355309193813</c:v>
                </c:pt>
                <c:pt idx="39">
                  <c:v>1.0348988136665476</c:v>
                </c:pt>
                <c:pt idx="40">
                  <c:v>0.98618611995286776</c:v>
                </c:pt>
                <c:pt idx="41">
                  <c:v>1.0398541532139773</c:v>
                </c:pt>
                <c:pt idx="42">
                  <c:v>1.0368606387365926</c:v>
                </c:pt>
                <c:pt idx="43">
                  <c:v>0.93445886738389072</c:v>
                </c:pt>
                <c:pt idx="44">
                  <c:v>1.0382057264885713</c:v>
                </c:pt>
                <c:pt idx="45">
                  <c:v>1.0044719292290045</c:v>
                </c:pt>
                <c:pt idx="46">
                  <c:v>1.01020422060541</c:v>
                </c:pt>
                <c:pt idx="47">
                  <c:v>0.9946318582213981</c:v>
                </c:pt>
                <c:pt idx="48">
                  <c:v>1.0108100392793966</c:v>
                </c:pt>
                <c:pt idx="49">
                  <c:v>1</c:v>
                </c:pt>
                <c:pt idx="50">
                  <c:v>0.95614960182682818</c:v>
                </c:pt>
                <c:pt idx="51">
                  <c:v>0.92088187707939462</c:v>
                </c:pt>
                <c:pt idx="52">
                  <c:v>1.0755060736123889</c:v>
                </c:pt>
                <c:pt idx="53">
                  <c:v>0.92156455184610631</c:v>
                </c:pt>
                <c:pt idx="54">
                  <c:v>0.98054056547427948</c:v>
                </c:pt>
                <c:pt idx="55">
                  <c:v>0.87936770158872035</c:v>
                </c:pt>
                <c:pt idx="56">
                  <c:v>0.99431113983897323</c:v>
                </c:pt>
                <c:pt idx="57">
                  <c:v>0.98145373733769015</c:v>
                </c:pt>
                <c:pt idx="58">
                  <c:v>0.98431960332879664</c:v>
                </c:pt>
                <c:pt idx="59">
                  <c:v>1.0252989227315938</c:v>
                </c:pt>
                <c:pt idx="60">
                  <c:v>1.0174228817093258</c:v>
                </c:pt>
                <c:pt idx="61">
                  <c:v>1.0445331672013067</c:v>
                </c:pt>
                <c:pt idx="62">
                  <c:v>0.99064640907873203</c:v>
                </c:pt>
                <c:pt idx="63">
                  <c:v>0.97576207769167134</c:v>
                </c:pt>
                <c:pt idx="64">
                  <c:v>0.97241061201103673</c:v>
                </c:pt>
                <c:pt idx="65">
                  <c:v>0.99378294132772926</c:v>
                </c:pt>
                <c:pt idx="66">
                  <c:v>0.99542098383979039</c:v>
                </c:pt>
                <c:pt idx="67">
                  <c:v>0.98969466130922812</c:v>
                </c:pt>
                <c:pt idx="68">
                  <c:v>0.99380158186531153</c:v>
                </c:pt>
                <c:pt idx="69">
                  <c:v>0.99398193443693095</c:v>
                </c:pt>
                <c:pt idx="70">
                  <c:v>0.9425562275429239</c:v>
                </c:pt>
                <c:pt idx="71">
                  <c:v>0.94222370549143653</c:v>
                </c:pt>
                <c:pt idx="72">
                  <c:v>0.92846640912852563</c:v>
                </c:pt>
                <c:pt idx="73">
                  <c:v>0.91070249207718046</c:v>
                </c:pt>
                <c:pt idx="74">
                  <c:v>1.0092220927109752</c:v>
                </c:pt>
                <c:pt idx="75">
                  <c:v>0.92325771621759434</c:v>
                </c:pt>
                <c:pt idx="76">
                  <c:v>0.91379655853464326</c:v>
                </c:pt>
                <c:pt idx="77">
                  <c:v>1.0282423116502601</c:v>
                </c:pt>
                <c:pt idx="78">
                  <c:v>1.0294308467491218</c:v>
                </c:pt>
                <c:pt idx="79">
                  <c:v>1.0133608529501297</c:v>
                </c:pt>
                <c:pt idx="80">
                  <c:v>1.0133652981114174</c:v>
                </c:pt>
                <c:pt idx="81">
                  <c:v>0.97926722210107231</c:v>
                </c:pt>
                <c:pt idx="82">
                  <c:v>0.88698156156161512</c:v>
                </c:pt>
                <c:pt idx="83">
                  <c:v>0.88778803055650091</c:v>
                </c:pt>
                <c:pt idx="84">
                  <c:v>0.9294009812906292</c:v>
                </c:pt>
                <c:pt idx="85">
                  <c:v>0.92925789137783021</c:v>
                </c:pt>
                <c:pt idx="86">
                  <c:v>0.9935600231752908</c:v>
                </c:pt>
                <c:pt idx="87">
                  <c:v>0.99739489502965184</c:v>
                </c:pt>
                <c:pt idx="88">
                  <c:v>0.99729516788522643</c:v>
                </c:pt>
                <c:pt idx="89">
                  <c:v>0.99836011270245428</c:v>
                </c:pt>
                <c:pt idx="90">
                  <c:v>1.0184690087572221</c:v>
                </c:pt>
                <c:pt idx="91">
                  <c:v>0.96347142810032926</c:v>
                </c:pt>
                <c:pt idx="92">
                  <c:v>0.87722929645245307</c:v>
                </c:pt>
                <c:pt idx="93">
                  <c:v>0.8925432420739956</c:v>
                </c:pt>
                <c:pt idx="94">
                  <c:v>0.90990027568438347</c:v>
                </c:pt>
                <c:pt idx="95">
                  <c:v>1.0447529714438342</c:v>
                </c:pt>
                <c:pt idx="96">
                  <c:v>0.99966568837965442</c:v>
                </c:pt>
                <c:pt idx="97">
                  <c:v>0.97801439465410789</c:v>
                </c:pt>
                <c:pt idx="98">
                  <c:v>0.96564384153156158</c:v>
                </c:pt>
                <c:pt idx="99">
                  <c:v>0.96597678806549458</c:v>
                </c:pt>
                <c:pt idx="100">
                  <c:v>0.97066488227770198</c:v>
                </c:pt>
                <c:pt idx="101">
                  <c:v>0.97405481938954042</c:v>
                </c:pt>
                <c:pt idx="102">
                  <c:v>1.0564436929072358</c:v>
                </c:pt>
                <c:pt idx="103">
                  <c:v>0.96601161653113499</c:v>
                </c:pt>
                <c:pt idx="104">
                  <c:v>1.03</c:v>
                </c:pt>
                <c:pt idx="105">
                  <c:v>1.0279175720433695</c:v>
                </c:pt>
                <c:pt idx="106">
                  <c:v>1.0312190379568915</c:v>
                </c:pt>
                <c:pt idx="107">
                  <c:v>1.0470455938409735</c:v>
                </c:pt>
                <c:pt idx="108">
                  <c:v>1.0069268522747803</c:v>
                </c:pt>
                <c:pt idx="109">
                  <c:v>1.0069173037670498</c:v>
                </c:pt>
                <c:pt idx="110">
                  <c:v>0.95028409745427145</c:v>
                </c:pt>
                <c:pt idx="111">
                  <c:v>0.94676564869321178</c:v>
                </c:pt>
                <c:pt idx="112">
                  <c:v>1.0051240928656502</c:v>
                </c:pt>
                <c:pt idx="113">
                  <c:v>1.0122255055920915</c:v>
                </c:pt>
                <c:pt idx="114">
                  <c:v>0.95374934041908144</c:v>
                </c:pt>
                <c:pt idx="115">
                  <c:v>0.96448391787277654</c:v>
                </c:pt>
                <c:pt idx="116">
                  <c:v>0.96802685798284016</c:v>
                </c:pt>
                <c:pt idx="117">
                  <c:v>1.0287431720010904</c:v>
                </c:pt>
                <c:pt idx="118">
                  <c:v>1.0195834015873975</c:v>
                </c:pt>
                <c:pt idx="119">
                  <c:v>1.0231942470988014</c:v>
                </c:pt>
                <c:pt idx="120">
                  <c:v>1.0005786963925078</c:v>
                </c:pt>
                <c:pt idx="121">
                  <c:v>1.02</c:v>
                </c:pt>
                <c:pt idx="122">
                  <c:v>1.0235232364540474</c:v>
                </c:pt>
                <c:pt idx="123">
                  <c:v>1</c:v>
                </c:pt>
                <c:pt idx="124">
                  <c:v>1.05</c:v>
                </c:pt>
                <c:pt idx="125">
                  <c:v>1.0069073671640678</c:v>
                </c:pt>
                <c:pt idx="126">
                  <c:v>1.0199332991066998</c:v>
                </c:pt>
                <c:pt idx="127">
                  <c:v>1.0315819811769837</c:v>
                </c:pt>
                <c:pt idx="128">
                  <c:v>1.0160452266899909</c:v>
                </c:pt>
                <c:pt idx="129">
                  <c:v>0.97308209811974888</c:v>
                </c:pt>
                <c:pt idx="130">
                  <c:v>0.94935567151568834</c:v>
                </c:pt>
                <c:pt idx="131">
                  <c:v>0.94978879470645261</c:v>
                </c:pt>
                <c:pt idx="132">
                  <c:v>0.94937596929833812</c:v>
                </c:pt>
                <c:pt idx="133">
                  <c:v>0.97009569520233307</c:v>
                </c:pt>
                <c:pt idx="134">
                  <c:v>1.0010085728294875</c:v>
                </c:pt>
                <c:pt idx="135">
                  <c:v>1.0029229363166743</c:v>
                </c:pt>
                <c:pt idx="136">
                  <c:v>0.98927180003615944</c:v>
                </c:pt>
                <c:pt idx="137">
                  <c:v>0.99115204627153131</c:v>
                </c:pt>
                <c:pt idx="138">
                  <c:v>1</c:v>
                </c:pt>
                <c:pt idx="139">
                  <c:v>1.0275608496719448</c:v>
                </c:pt>
                <c:pt idx="140">
                  <c:v>0.94922309546362749</c:v>
                </c:pt>
                <c:pt idx="141">
                  <c:v>0.92270210726094781</c:v>
                </c:pt>
                <c:pt idx="142">
                  <c:v>0.92271459725729243</c:v>
                </c:pt>
                <c:pt idx="143">
                  <c:v>1.0686124122202254</c:v>
                </c:pt>
                <c:pt idx="144">
                  <c:v>0.96066334507427742</c:v>
                </c:pt>
                <c:pt idx="145">
                  <c:v>1.0153150851711563</c:v>
                </c:pt>
                <c:pt idx="146">
                  <c:v>1.0167942274097879</c:v>
                </c:pt>
                <c:pt idx="147">
                  <c:v>0.98826658362983133</c:v>
                </c:pt>
                <c:pt idx="148">
                  <c:v>1.0068635534901329</c:v>
                </c:pt>
                <c:pt idx="149">
                  <c:v>1.0054711189803089</c:v>
                </c:pt>
                <c:pt idx="150">
                  <c:v>1.0785899598284638</c:v>
                </c:pt>
                <c:pt idx="151">
                  <c:v>1.0017634492321981</c:v>
                </c:pt>
                <c:pt idx="152">
                  <c:v>0.99944901054161606</c:v>
                </c:pt>
                <c:pt idx="153">
                  <c:v>0.94689316926026701</c:v>
                </c:pt>
                <c:pt idx="154">
                  <c:v>0.960083107224738</c:v>
                </c:pt>
                <c:pt idx="155">
                  <c:v>1.0229360405487651</c:v>
                </c:pt>
                <c:pt idx="156">
                  <c:v>1.0189367888642726</c:v>
                </c:pt>
                <c:pt idx="157">
                  <c:v>1.0258093721601822</c:v>
                </c:pt>
                <c:pt idx="158">
                  <c:v>0.93484328818872908</c:v>
                </c:pt>
                <c:pt idx="159">
                  <c:v>0.95549116407653123</c:v>
                </c:pt>
                <c:pt idx="160">
                  <c:v>0.94409243754562</c:v>
                </c:pt>
                <c:pt idx="161">
                  <c:v>0.94895980185407847</c:v>
                </c:pt>
                <c:pt idx="162">
                  <c:v>0.90905352225409308</c:v>
                </c:pt>
                <c:pt idx="163">
                  <c:v>1.0437160577968823</c:v>
                </c:pt>
                <c:pt idx="164">
                  <c:v>0.98086604088585727</c:v>
                </c:pt>
                <c:pt idx="165">
                  <c:v>0.94152925800388232</c:v>
                </c:pt>
                <c:pt idx="166">
                  <c:v>0.96143133238180734</c:v>
                </c:pt>
                <c:pt idx="167">
                  <c:v>1</c:v>
                </c:pt>
                <c:pt idx="168">
                  <c:v>0.97667521151601566</c:v>
                </c:pt>
                <c:pt idx="169">
                  <c:v>0.9110797275816066</c:v>
                </c:pt>
                <c:pt idx="170">
                  <c:v>0.90452100635070753</c:v>
                </c:pt>
                <c:pt idx="171">
                  <c:v>0.93397784704344933</c:v>
                </c:pt>
                <c:pt idx="172">
                  <c:v>0.98121874584343682</c:v>
                </c:pt>
                <c:pt idx="173">
                  <c:v>1.011244486787644</c:v>
                </c:pt>
                <c:pt idx="174">
                  <c:v>0.9137218157895991</c:v>
                </c:pt>
                <c:pt idx="175">
                  <c:v>0.93233469418459991</c:v>
                </c:pt>
                <c:pt idx="176">
                  <c:v>1</c:v>
                </c:pt>
                <c:pt idx="177">
                  <c:v>1.0030375321460068</c:v>
                </c:pt>
                <c:pt idx="178">
                  <c:v>1.000248206398086</c:v>
                </c:pt>
                <c:pt idx="179">
                  <c:v>0.99339485857290488</c:v>
                </c:pt>
                <c:pt idx="180">
                  <c:v>1.0054932373038281</c:v>
                </c:pt>
                <c:pt idx="181">
                  <c:v>0.97165174344883398</c:v>
                </c:pt>
                <c:pt idx="182">
                  <c:v>0.99952580389663304</c:v>
                </c:pt>
                <c:pt idx="183">
                  <c:v>0.96542348014382073</c:v>
                </c:pt>
                <c:pt idx="184">
                  <c:v>1.0032594345735253</c:v>
                </c:pt>
                <c:pt idx="185">
                  <c:v>1.0255810376341759</c:v>
                </c:pt>
                <c:pt idx="186">
                  <c:v>1.03</c:v>
                </c:pt>
                <c:pt idx="187">
                  <c:v>0.99733790240322595</c:v>
                </c:pt>
                <c:pt idx="188">
                  <c:v>0.99733759106351216</c:v>
                </c:pt>
                <c:pt idx="189">
                  <c:v>1.0071697819757877</c:v>
                </c:pt>
                <c:pt idx="190">
                  <c:v>1.0083337987909009</c:v>
                </c:pt>
                <c:pt idx="191">
                  <c:v>1.0410244820901926</c:v>
                </c:pt>
                <c:pt idx="192">
                  <c:v>0.93963067390365085</c:v>
                </c:pt>
                <c:pt idx="193">
                  <c:v>0.96837319582250114</c:v>
                </c:pt>
                <c:pt idx="194">
                  <c:v>0.97253363434632911</c:v>
                </c:pt>
                <c:pt idx="195">
                  <c:v>0.98728141622114618</c:v>
                </c:pt>
                <c:pt idx="196">
                  <c:v>0.97781581380720795</c:v>
                </c:pt>
                <c:pt idx="197">
                  <c:v>0.97245947629245766</c:v>
                </c:pt>
                <c:pt idx="198">
                  <c:v>1.0231921441296352</c:v>
                </c:pt>
                <c:pt idx="199">
                  <c:v>0.88446936700055856</c:v>
                </c:pt>
                <c:pt idx="200">
                  <c:v>0.96271166749658466</c:v>
                </c:pt>
                <c:pt idx="201">
                  <c:v>0.95922558484994225</c:v>
                </c:pt>
                <c:pt idx="202">
                  <c:v>0.95462259300651753</c:v>
                </c:pt>
                <c:pt idx="203">
                  <c:v>1.0137057060713215</c:v>
                </c:pt>
                <c:pt idx="204">
                  <c:v>1.0137177102690567</c:v>
                </c:pt>
                <c:pt idx="205">
                  <c:v>0.99206695346121621</c:v>
                </c:pt>
                <c:pt idx="206">
                  <c:v>0.98984345984627375</c:v>
                </c:pt>
                <c:pt idx="207">
                  <c:v>1.0161464537930571</c:v>
                </c:pt>
                <c:pt idx="208">
                  <c:v>0.92555495527259868</c:v>
                </c:pt>
                <c:pt idx="209">
                  <c:v>0.97752660558129467</c:v>
                </c:pt>
                <c:pt idx="210">
                  <c:v>1</c:v>
                </c:pt>
                <c:pt idx="211">
                  <c:v>0.97740926441039377</c:v>
                </c:pt>
                <c:pt idx="212">
                  <c:v>1.0406342478457313</c:v>
                </c:pt>
                <c:pt idx="213">
                  <c:v>0.97995459760170056</c:v>
                </c:pt>
                <c:pt idx="214">
                  <c:v>0.96127048981206142</c:v>
                </c:pt>
                <c:pt idx="215">
                  <c:v>0.96772483958449673</c:v>
                </c:pt>
                <c:pt idx="216">
                  <c:v>1.0150354918850888</c:v>
                </c:pt>
                <c:pt idx="217">
                  <c:v>0.98006701893593373</c:v>
                </c:pt>
                <c:pt idx="218">
                  <c:v>0.91584148599499471</c:v>
                </c:pt>
                <c:pt idx="219">
                  <c:v>1.0019423556216884</c:v>
                </c:pt>
                <c:pt idx="220">
                  <c:v>0.9944267973051818</c:v>
                </c:pt>
                <c:pt idx="221">
                  <c:v>0.94561867940644462</c:v>
                </c:pt>
                <c:pt idx="222">
                  <c:v>0.94210725114130356</c:v>
                </c:pt>
                <c:pt idx="223">
                  <c:v>0.90877361047594529</c:v>
                </c:pt>
                <c:pt idx="224">
                  <c:v>0.93085248055262515</c:v>
                </c:pt>
                <c:pt idx="225">
                  <c:v>1.0073587514613342</c:v>
                </c:pt>
                <c:pt idx="226">
                  <c:v>1.0211077354844409</c:v>
                </c:pt>
                <c:pt idx="227">
                  <c:v>0.91484823941274573</c:v>
                </c:pt>
                <c:pt idx="228">
                  <c:v>0.94377472836910925</c:v>
                </c:pt>
                <c:pt idx="229">
                  <c:v>1</c:v>
                </c:pt>
                <c:pt idx="230">
                  <c:v>1.03</c:v>
                </c:pt>
                <c:pt idx="231">
                  <c:v>0.9567433761747921</c:v>
                </c:pt>
                <c:pt idx="232">
                  <c:v>0.90800269536962386</c:v>
                </c:pt>
                <c:pt idx="233">
                  <c:v>0.90807930605361298</c:v>
                </c:pt>
                <c:pt idx="234">
                  <c:v>1.0341031286008671</c:v>
                </c:pt>
                <c:pt idx="235">
                  <c:v>1.0411377272592286</c:v>
                </c:pt>
                <c:pt idx="236">
                  <c:v>1.0421033156160495</c:v>
                </c:pt>
                <c:pt idx="237">
                  <c:v>0.99532525548580897</c:v>
                </c:pt>
                <c:pt idx="238">
                  <c:v>0.9054211941646656</c:v>
                </c:pt>
                <c:pt idx="239">
                  <c:v>0.91170581867383793</c:v>
                </c:pt>
                <c:pt idx="240">
                  <c:v>0.96702466709993729</c:v>
                </c:pt>
                <c:pt idx="241">
                  <c:v>0.96701019159745505</c:v>
                </c:pt>
                <c:pt idx="242">
                  <c:v>1.0788901820357564</c:v>
                </c:pt>
                <c:pt idx="243">
                  <c:v>0.99275556981860746</c:v>
                </c:pt>
                <c:pt idx="244">
                  <c:v>0.99458652117996216</c:v>
                </c:pt>
                <c:pt idx="245">
                  <c:v>0.98774512207162468</c:v>
                </c:pt>
                <c:pt idx="246">
                  <c:v>0.98817114393278582</c:v>
                </c:pt>
                <c:pt idx="247">
                  <c:v>0.94589420983069505</c:v>
                </c:pt>
                <c:pt idx="248">
                  <c:v>0.94612140909512399</c:v>
                </c:pt>
                <c:pt idx="249">
                  <c:v>1.0028157420010735</c:v>
                </c:pt>
                <c:pt idx="250">
                  <c:v>1.0066800728638687</c:v>
                </c:pt>
                <c:pt idx="251">
                  <c:v>0.94610234716589703</c:v>
                </c:pt>
                <c:pt idx="252">
                  <c:v>1.0257492573971305</c:v>
                </c:pt>
                <c:pt idx="253">
                  <c:v>1.0391507372074318</c:v>
                </c:pt>
                <c:pt idx="254">
                  <c:v>1.039713063213711</c:v>
                </c:pt>
                <c:pt idx="255">
                  <c:v>1.0331378007435792</c:v>
                </c:pt>
                <c:pt idx="256">
                  <c:v>1.0293358378781456</c:v>
                </c:pt>
                <c:pt idx="257">
                  <c:v>1.0649119894060648</c:v>
                </c:pt>
                <c:pt idx="258">
                  <c:v>1.0298524059373275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4088064"/>
        <c:axId val="184089600"/>
      </c:barChart>
      <c:catAx>
        <c:axId val="184088064"/>
        <c:scaling>
          <c:orientation val="minMax"/>
        </c:scaling>
        <c:delete val="1"/>
        <c:axPos val="b"/>
        <c:majorTickMark val="out"/>
        <c:minorTickMark val="none"/>
        <c:tickLblPos val="nextTo"/>
        <c:crossAx val="184089600"/>
        <c:crosses val="autoZero"/>
        <c:auto val="1"/>
        <c:lblAlgn val="ctr"/>
        <c:lblOffset val="100"/>
        <c:noMultiLvlLbl val="0"/>
      </c:catAx>
      <c:valAx>
        <c:axId val="18408960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8408806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2024-05-21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A1BC9-1142-448D-B99E-3F2A5778836F}" type="datetime1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8234D-678A-490A-8883-0F56BCCEE2CB}" type="datetime1">
              <a:rPr lang="en-US" smtClean="0"/>
              <a:t>5/21/2024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47532-FB09-4517-8F60-1A63E71CBEE3}" type="datetime1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pPr marL="901065" marR="5080" indent="-889000">
              <a:lnSpc>
                <a:spcPts val="1300"/>
              </a:lnSpc>
              <a:spcBef>
                <a:spcPts val="110"/>
              </a:spcBef>
            </a:pPr>
            <a:r>
              <a:rPr lang="en-US" smtClean="0"/>
              <a:t>Presenter: Dr.Teshome Goa</a:t>
            </a:r>
            <a:endParaRPr spc="-50"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24B9D0-8FF3-46F2-AE0D-508CA39014D9}" type="datetime1">
              <a:rPr lang="en-US" smtClean="0"/>
              <a:t>5/21/2024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dirty="0"/>
              <a:t>Page</a:t>
            </a:r>
            <a:r>
              <a:rPr spc="-25" dirty="0"/>
              <a:t> </a:t>
            </a: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3562857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60B2C7-0543-4EDD-9D8A-64A0726ADD54}" type="datetime1">
              <a:rPr lang="en-US" altLang="ko-KR" smtClean="0"/>
              <a:t>5/21/2024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Dr.Teshome Goa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  <p:sldLayoutId id="2147483665" r:id="rId11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5.wmf"/><Relationship Id="rId4" Type="http://schemas.openxmlformats.org/officeDocument/2006/relationships/oleObject" Target="../embeddings/oleObject2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7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61.png"/><Relationship Id="rId5" Type="http://schemas.openxmlformats.org/officeDocument/2006/relationships/image" Target="../media/image26.png"/><Relationship Id="rId4" Type="http://schemas.openxmlformats.org/officeDocument/2006/relationships/image" Target="../media/image19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60.png"/><Relationship Id="rId4" Type="http://schemas.openxmlformats.org/officeDocument/2006/relationships/image" Target="../media/image25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7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0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9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ublication/277860225" TargetMode="External"/><Relationship Id="rId2" Type="http://schemas.openxmlformats.org/officeDocument/2006/relationships/hyperlink" Target="https://doi.org/10.1109/PESW.2002.985033" TargetMode="External"/><Relationship Id="rId1" Type="http://schemas.openxmlformats.org/officeDocument/2006/relationships/slideLayout" Target="../slideLayouts/slideLayout1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hyperlink" Target="https://ebrary.net/197885/engineering/grid_connected_systems" TargetMode="External"/><Relationship Id="rId1" Type="http://schemas.openxmlformats.org/officeDocument/2006/relationships/slideLayout" Target="../slideLayouts/slideLayout10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1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Renewable Energy and Distributed Generations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1600" y="990600"/>
            <a:ext cx="11887200" cy="5638800"/>
          </a:xfrm>
        </p:spPr>
        <p:txBody>
          <a:bodyPr>
            <a:normAutofit fontScale="70000" lnSpcReduction="20000"/>
          </a:bodyPr>
          <a:lstStyle/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7</a:t>
            </a:r>
          </a:p>
          <a:p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Grid Integration 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of WECs</a:t>
            </a:r>
          </a:p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Lecturer: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Teshome Goa (Assist. Prof.)</a:t>
            </a:r>
          </a:p>
          <a:p>
            <a:pPr algn="l"/>
            <a:endParaRPr lang="en-US" sz="6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en-US" sz="60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6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l">
              <a:lnSpc>
                <a:spcPct val="170000"/>
              </a:lnSpc>
            </a:pPr>
            <a:r>
              <a:rPr lang="en-US" sz="4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Know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grid integration of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ariable and Fixed WECs</a:t>
            </a:r>
            <a:endParaRPr lang="en-US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modeling of grid connected WECs</a:t>
            </a:r>
            <a:endParaRPr lang="en-US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grid code requirements </a:t>
            </a:r>
            <a:endParaRPr lang="en-US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Presenter: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Dr.Teshome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Goa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5637" y="426027"/>
            <a:ext cx="11689772" cy="242695"/>
          </a:xfrm>
          <a:prstGeom prst="rect">
            <a:avLst/>
          </a:prstGeom>
        </p:spPr>
        <p:txBody>
          <a:bodyPr vert="horz" wrap="square" lIns="0" tIns="20320" rIns="0" bIns="0" rtlCol="0">
            <a:spAutoFit/>
          </a:bodyPr>
          <a:lstStyle/>
          <a:p>
            <a:pPr marL="1388745" marR="5080" indent="-795655" algn="just">
              <a:lnSpc>
                <a:spcPts val="1420"/>
              </a:lnSpc>
              <a:spcBef>
                <a:spcPts val="160"/>
              </a:spcBef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Outlines </a:t>
            </a:r>
            <a:endParaRPr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94196" y="1301234"/>
            <a:ext cx="7873950" cy="53245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lnSpc>
                <a:spcPct val="20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Introduction </a:t>
            </a:r>
          </a:p>
          <a:p>
            <a:pPr marL="457200" indent="-457200">
              <a:lnSpc>
                <a:spcPct val="200000"/>
              </a:lnSpc>
              <a:buAutoNum type="arabicPeriod" startAt="2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Grid</a:t>
            </a:r>
            <a:r>
              <a:rPr lang="en-US" sz="2000" b="1" spc="4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connected</a:t>
            </a:r>
            <a:r>
              <a:rPr lang="en-US" sz="2000" b="1" spc="4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Induction</a:t>
            </a:r>
            <a:r>
              <a:rPr lang="en-US" sz="2000" b="1" spc="3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generators</a:t>
            </a:r>
            <a:r>
              <a:rPr lang="en-US" sz="2000" b="1" spc="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operation</a:t>
            </a:r>
          </a:p>
          <a:p>
            <a:pPr marL="457200" indent="-457200">
              <a:lnSpc>
                <a:spcPct val="200000"/>
              </a:lnSpc>
              <a:buFontTx/>
              <a:buAutoNum type="arabicPeriod" startAt="2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Grid Connected Variable Speed Wind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Operation</a:t>
            </a:r>
          </a:p>
          <a:p>
            <a:pPr marL="457200" indent="-457200">
              <a:lnSpc>
                <a:spcPct val="200000"/>
              </a:lnSpc>
              <a:buFontTx/>
              <a:buAutoNum type="arabicPeriod" startAt="2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Modeling of DFIG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457200" indent="-457200">
              <a:lnSpc>
                <a:spcPct val="200000"/>
              </a:lnSpc>
              <a:buFontTx/>
              <a:buAutoNum type="arabicPeriod" startAt="2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Grid connected Permanent</a:t>
            </a:r>
            <a:r>
              <a:rPr lang="en-US" sz="2000" b="1" spc="-3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Magnet</a:t>
            </a:r>
            <a:r>
              <a:rPr lang="en-US" sz="2000" b="1" spc="-3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Synchronous</a:t>
            </a:r>
            <a:r>
              <a:rPr lang="en-US" sz="2000" b="1" spc="-4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spc="-10" dirty="0" smtClean="0">
                <a:latin typeface="Arial" pitchFamily="34" charset="0"/>
                <a:cs typeface="Arial" pitchFamily="34" charset="0"/>
              </a:rPr>
              <a:t>Generator</a:t>
            </a:r>
          </a:p>
          <a:p>
            <a:pPr marL="457200" indent="-457200">
              <a:lnSpc>
                <a:spcPct val="200000"/>
              </a:lnSpc>
              <a:buFontTx/>
              <a:buAutoNum type="arabicPeriod" startAt="2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Grid Code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Requirements</a:t>
            </a:r>
          </a:p>
          <a:p>
            <a:pPr>
              <a:lnSpc>
                <a:spcPct val="200000"/>
              </a:lnSpc>
            </a:pPr>
            <a:r>
              <a:rPr lang="en-US" sz="2000" b="1" spc="-40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>
              <a:lnSpc>
                <a:spcPct val="200000"/>
              </a:lnSpc>
            </a:pPr>
            <a:r>
              <a:rPr lang="en-US" sz="2000" b="1" spc="-40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2000" b="1" spc="-4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endParaRPr lang="en-US" sz="20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7150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589" y="155864"/>
            <a:ext cx="11187952" cy="28416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1. Introduction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114300" y="685800"/>
            <a:ext cx="12077700" cy="6172200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grid and wind turbines are connected at varying voltage levels for WECS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types of wind turbine affects the grid integrations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One of the difficulties in connecting to the grid that system operators face in order to maintain a balanced and stable power system is the uncontrollable and variable nature of wind energy.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Furthermore, the significant penetration of wind power has an impact on stability, power quality, and economics, among other aspects of the power system functioning.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Thus, it needs to know the operation of grid connected wind power and the 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technical</a:t>
            </a:r>
            <a:r>
              <a:rPr lang="en-US" sz="2000" i="1" spc="-2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features</a:t>
            </a:r>
            <a:r>
              <a:rPr lang="en-US" sz="2000" i="1" spc="-2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of</a:t>
            </a:r>
            <a:r>
              <a:rPr lang="en-US" sz="2000" i="1" spc="-2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i="1" spc="-10" dirty="0">
                <a:latin typeface="Arial" pitchFamily="34" charset="0"/>
                <a:cs typeface="Arial" pitchFamily="34" charset="0"/>
              </a:rPr>
              <a:t>Integration</a:t>
            </a:r>
            <a:r>
              <a:rPr lang="en-US" sz="2000" i="1" spc="-2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of</a:t>
            </a:r>
            <a:r>
              <a:rPr lang="en-US" sz="2000" i="1" spc="-2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Wind</a:t>
            </a:r>
            <a:r>
              <a:rPr lang="en-US" sz="2000" i="1" spc="-2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turbines to the grid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9221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9899651" y="6459539"/>
            <a:ext cx="1312335" cy="365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795D65C-CDA4-448B-86CE-E6BBC429CEDE}" type="slidenum">
              <a:rPr lang="en-US" altLang="en-US" smtClean="0">
                <a:solidFill>
                  <a:srgbClr val="FFFFFF"/>
                </a:solidFill>
              </a:rPr>
              <a:pPr/>
              <a:t>3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082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2364" y="47504"/>
            <a:ext cx="12099636" cy="2265748"/>
          </a:xfrm>
          <a:prstGeom prst="rect">
            <a:avLst/>
          </a:prstGeom>
        </p:spPr>
        <p:txBody>
          <a:bodyPr vert="horz" wrap="square" lIns="0" tIns="20320" rIns="0" bIns="0" rtlCol="0">
            <a:spAutoFit/>
          </a:bodyPr>
          <a:lstStyle/>
          <a:p>
            <a:pPr marL="12700" marR="5080" algn="ctr">
              <a:lnSpc>
                <a:spcPct val="153000"/>
              </a:lnSpc>
              <a:spcBef>
                <a:spcPts val="245"/>
              </a:spcBef>
            </a:pPr>
            <a:r>
              <a:rPr lang="en-US" sz="3000" b="1" dirty="0" smtClean="0">
                <a:latin typeface="Calibri"/>
                <a:cs typeface="Calibri"/>
              </a:rPr>
              <a:t>2. </a:t>
            </a:r>
            <a:r>
              <a:rPr sz="3000" b="1" dirty="0" smtClean="0">
                <a:latin typeface="Calibri"/>
                <a:cs typeface="Calibri"/>
              </a:rPr>
              <a:t>Grid</a:t>
            </a:r>
            <a:r>
              <a:rPr sz="3000" b="1" spc="40" dirty="0" smtClean="0">
                <a:latin typeface="Calibri"/>
                <a:cs typeface="Calibri"/>
              </a:rPr>
              <a:t> </a:t>
            </a:r>
            <a:r>
              <a:rPr sz="3000" b="1" dirty="0">
                <a:latin typeface="Calibri"/>
                <a:cs typeface="Calibri"/>
              </a:rPr>
              <a:t>connected</a:t>
            </a:r>
            <a:r>
              <a:rPr sz="3000" b="1" spc="40" dirty="0">
                <a:latin typeface="Calibri"/>
                <a:cs typeface="Calibri"/>
              </a:rPr>
              <a:t> </a:t>
            </a:r>
            <a:r>
              <a:rPr sz="3000" b="1" dirty="0">
                <a:latin typeface="Calibri"/>
                <a:cs typeface="Calibri"/>
              </a:rPr>
              <a:t>Induction</a:t>
            </a:r>
            <a:r>
              <a:rPr sz="3000" b="1" spc="30" dirty="0">
                <a:latin typeface="Calibri"/>
                <a:cs typeface="Calibri"/>
              </a:rPr>
              <a:t> </a:t>
            </a:r>
            <a:r>
              <a:rPr lang="en-US" sz="3000" b="1" dirty="0">
                <a:latin typeface="Calibri"/>
                <a:cs typeface="Calibri"/>
              </a:rPr>
              <a:t>G</a:t>
            </a:r>
            <a:r>
              <a:rPr sz="3000" b="1" dirty="0" smtClean="0">
                <a:latin typeface="Calibri"/>
                <a:cs typeface="Calibri"/>
              </a:rPr>
              <a:t>enerators</a:t>
            </a:r>
            <a:r>
              <a:rPr sz="3000" b="1" spc="35" dirty="0" smtClean="0">
                <a:latin typeface="Calibri"/>
                <a:cs typeface="Calibri"/>
              </a:rPr>
              <a:t> </a:t>
            </a:r>
            <a:r>
              <a:rPr lang="en-US" sz="3000" b="1" dirty="0">
                <a:latin typeface="Calibri"/>
                <a:cs typeface="Calibri"/>
              </a:rPr>
              <a:t>O</a:t>
            </a:r>
            <a:r>
              <a:rPr sz="3000" b="1" dirty="0" smtClean="0">
                <a:latin typeface="Calibri"/>
                <a:cs typeface="Calibri"/>
              </a:rPr>
              <a:t>peration</a:t>
            </a:r>
            <a:r>
              <a:rPr lang="en-US" sz="3000" b="1" dirty="0" smtClean="0">
                <a:latin typeface="Calibri"/>
                <a:cs typeface="Calibri"/>
              </a:rPr>
              <a:t>(GCIGO)</a:t>
            </a:r>
            <a:endParaRPr lang="en-US" sz="3000" b="1" spc="-40" dirty="0" smtClean="0">
              <a:latin typeface="Calibri"/>
              <a:cs typeface="Calibri"/>
            </a:endParaRPr>
          </a:p>
          <a:p>
            <a:pPr marL="355600" marR="6350" indent="-342900" algn="just">
              <a:lnSpc>
                <a:spcPct val="150000"/>
              </a:lnSpc>
              <a:spcBef>
                <a:spcPts val="59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operation</a:t>
            </a:r>
            <a:r>
              <a:rPr sz="2000" spc="45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of</a:t>
            </a:r>
            <a:r>
              <a:rPr sz="2000" spc="70" dirty="0">
                <a:latin typeface="Arial" pitchFamily="34" charset="0"/>
                <a:cs typeface="Arial" pitchFamily="34" charset="0"/>
              </a:rPr>
              <a:t> </a:t>
            </a:r>
            <a:r>
              <a:rPr sz="2000" b="1" i="1" dirty="0">
                <a:latin typeface="Arial" pitchFamily="34" charset="0"/>
                <a:cs typeface="Arial" pitchFamily="34" charset="0"/>
              </a:rPr>
              <a:t>Grid</a:t>
            </a:r>
            <a:r>
              <a:rPr sz="2000" b="1" i="1" spc="80" dirty="0">
                <a:latin typeface="Arial" pitchFamily="34" charset="0"/>
                <a:cs typeface="Arial" pitchFamily="34" charset="0"/>
              </a:rPr>
              <a:t> </a:t>
            </a:r>
            <a:r>
              <a:rPr sz="2000" b="1" i="1" dirty="0">
                <a:latin typeface="Arial" pitchFamily="34" charset="0"/>
                <a:cs typeface="Arial" pitchFamily="34" charset="0"/>
              </a:rPr>
              <a:t>Connected</a:t>
            </a:r>
            <a:r>
              <a:rPr sz="2000" b="1" i="1" spc="80" dirty="0">
                <a:latin typeface="Arial" pitchFamily="34" charset="0"/>
                <a:cs typeface="Arial" pitchFamily="34" charset="0"/>
              </a:rPr>
              <a:t> </a:t>
            </a:r>
            <a:r>
              <a:rPr sz="2000" b="1" i="1" dirty="0">
                <a:latin typeface="Arial" pitchFamily="34" charset="0"/>
                <a:cs typeface="Arial" pitchFamily="34" charset="0"/>
              </a:rPr>
              <a:t>Induction</a:t>
            </a:r>
            <a:r>
              <a:rPr sz="2000" b="1" i="1" spc="85" dirty="0">
                <a:latin typeface="Arial" pitchFamily="34" charset="0"/>
                <a:cs typeface="Arial" pitchFamily="34" charset="0"/>
              </a:rPr>
              <a:t> </a:t>
            </a:r>
            <a:r>
              <a:rPr sz="2000" b="1" i="1" dirty="0" smtClean="0">
                <a:latin typeface="Arial" pitchFamily="34" charset="0"/>
                <a:cs typeface="Arial" pitchFamily="34" charset="0"/>
              </a:rPr>
              <a:t>Generators</a:t>
            </a:r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schematic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diagram</a:t>
            </a:r>
            <a:r>
              <a:rPr sz="2000" spc="50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is</a:t>
            </a:r>
            <a:r>
              <a:rPr sz="2000" spc="55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shown </a:t>
            </a:r>
            <a:r>
              <a:rPr sz="2000" dirty="0">
                <a:latin typeface="Arial" pitchFamily="34" charset="0"/>
                <a:cs typeface="Arial" pitchFamily="34" charset="0"/>
              </a:rPr>
              <a:t>in</a:t>
            </a:r>
            <a:r>
              <a:rPr sz="2000" spc="10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the</a:t>
            </a:r>
            <a:r>
              <a:rPr sz="2000" spc="11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ig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1</a:t>
            </a:r>
            <a:r>
              <a:rPr sz="2000" spc="95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spc="95" dirty="0" smtClean="0">
              <a:latin typeface="Arial" pitchFamily="34" charset="0"/>
              <a:cs typeface="Arial" pitchFamily="34" charset="0"/>
            </a:endParaRPr>
          </a:p>
          <a:p>
            <a:pPr marL="355600" marR="6350" indent="-342900" algn="just">
              <a:lnSpc>
                <a:spcPct val="150000"/>
              </a:lnSpc>
              <a:spcBef>
                <a:spcPts val="590"/>
              </a:spcBef>
              <a:buFont typeface="Wingdings" pitchFamily="2" charset="2"/>
              <a:buChar char="§"/>
            </a:pPr>
            <a:r>
              <a:rPr sz="2000" dirty="0" smtClean="0">
                <a:latin typeface="Arial" pitchFamily="34" charset="0"/>
                <a:cs typeface="Arial" pitchFamily="34" charset="0"/>
              </a:rPr>
              <a:t>Here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</a:t>
            </a:r>
            <a:r>
              <a:rPr sz="2000" spc="105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the</a:t>
            </a:r>
            <a:r>
              <a:rPr sz="2000" spc="10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stator</a:t>
            </a:r>
            <a:r>
              <a:rPr sz="2000" spc="11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terminals</a:t>
            </a:r>
            <a:r>
              <a:rPr sz="2000" spc="11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are</a:t>
            </a:r>
            <a:r>
              <a:rPr sz="2000" spc="10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directly</a:t>
            </a:r>
            <a:r>
              <a:rPr sz="2000" spc="12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connected</a:t>
            </a:r>
            <a:r>
              <a:rPr sz="2000" spc="11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to</a:t>
            </a:r>
            <a:r>
              <a:rPr sz="2000" spc="114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the</a:t>
            </a:r>
            <a:r>
              <a:rPr sz="2000" spc="114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25" dirty="0">
                <a:latin typeface="Arial" pitchFamily="34" charset="0"/>
                <a:cs typeface="Arial" pitchFamily="34" charset="0"/>
              </a:rPr>
              <a:t>b</a:t>
            </a:r>
            <a:r>
              <a:rPr sz="2000" spc="-25" dirty="0" smtClean="0">
                <a:latin typeface="Arial" pitchFamily="34" charset="0"/>
                <a:cs typeface="Arial" pitchFamily="34" charset="0"/>
              </a:rPr>
              <a:t>us </a:t>
            </a:r>
            <a:r>
              <a:rPr sz="2000" dirty="0">
                <a:latin typeface="Arial" pitchFamily="34" charset="0"/>
                <a:cs typeface="Arial" pitchFamily="34" charset="0"/>
              </a:rPr>
              <a:t>and</a:t>
            </a:r>
            <a:r>
              <a:rPr sz="2000" spc="3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the</a:t>
            </a:r>
            <a:r>
              <a:rPr sz="2000" spc="4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otor</a:t>
            </a:r>
            <a:r>
              <a:rPr sz="2000" spc="40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is</a:t>
            </a:r>
            <a:r>
              <a:rPr sz="2000" spc="3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driven</a:t>
            </a:r>
            <a:r>
              <a:rPr sz="2000" spc="3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by</a:t>
            </a:r>
            <a:r>
              <a:rPr sz="2000" spc="4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a</a:t>
            </a:r>
            <a:r>
              <a:rPr sz="2000" spc="4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Prime</a:t>
            </a:r>
            <a:r>
              <a:rPr sz="2000" spc="3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mover</a:t>
            </a:r>
            <a:r>
              <a:rPr sz="2000" spc="4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at</a:t>
            </a:r>
            <a:r>
              <a:rPr sz="2000" spc="3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speeds</a:t>
            </a:r>
            <a:r>
              <a:rPr sz="2000" spc="5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higher</a:t>
            </a:r>
            <a:r>
              <a:rPr sz="2000" spc="3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than</a:t>
            </a:r>
            <a:r>
              <a:rPr sz="2000" spc="3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the</a:t>
            </a:r>
            <a:r>
              <a:rPr sz="2000" spc="40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Synchronous speed.</a:t>
            </a:r>
            <a:endParaRPr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2364" y="5494639"/>
            <a:ext cx="9919585" cy="8745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600" b="1" dirty="0">
                <a:latin typeface="Arial" pitchFamily="34" charset="0"/>
                <a:cs typeface="Arial" pitchFamily="34" charset="0"/>
              </a:rPr>
              <a:t>Figure</a:t>
            </a:r>
            <a:r>
              <a:rPr sz="1600" b="1" spc="-25" dirty="0">
                <a:latin typeface="Arial" pitchFamily="34" charset="0"/>
                <a:cs typeface="Arial" pitchFamily="34" charset="0"/>
              </a:rPr>
              <a:t> </a:t>
            </a:r>
            <a:r>
              <a:rPr sz="1600" b="1" dirty="0">
                <a:latin typeface="Arial" pitchFamily="34" charset="0"/>
                <a:cs typeface="Arial" pitchFamily="34" charset="0"/>
              </a:rPr>
              <a:t>-</a:t>
            </a:r>
            <a:r>
              <a:rPr sz="1600" b="1" spc="-25" dirty="0">
                <a:latin typeface="Arial" pitchFamily="34" charset="0"/>
                <a:cs typeface="Arial" pitchFamily="34" charset="0"/>
              </a:rPr>
              <a:t> </a:t>
            </a:r>
            <a:r>
              <a:rPr sz="1600" b="1" dirty="0">
                <a:latin typeface="Arial" pitchFamily="34" charset="0"/>
                <a:cs typeface="Arial" pitchFamily="34" charset="0"/>
              </a:rPr>
              <a:t>1:</a:t>
            </a:r>
            <a:r>
              <a:rPr sz="1600" b="1" spc="-35" dirty="0">
                <a:latin typeface="Arial" pitchFamily="34" charset="0"/>
                <a:cs typeface="Arial" pitchFamily="34" charset="0"/>
              </a:rPr>
              <a:t> </a:t>
            </a:r>
            <a:r>
              <a:rPr sz="1600" b="1" dirty="0">
                <a:latin typeface="Arial" pitchFamily="34" charset="0"/>
                <a:cs typeface="Arial" pitchFamily="34" charset="0"/>
              </a:rPr>
              <a:t>Grid</a:t>
            </a:r>
            <a:r>
              <a:rPr sz="1600" b="1" spc="-25" dirty="0">
                <a:latin typeface="Arial" pitchFamily="34" charset="0"/>
                <a:cs typeface="Arial" pitchFamily="34" charset="0"/>
              </a:rPr>
              <a:t> </a:t>
            </a:r>
            <a:r>
              <a:rPr sz="1600" b="1" dirty="0">
                <a:latin typeface="Arial" pitchFamily="34" charset="0"/>
                <a:cs typeface="Arial" pitchFamily="34" charset="0"/>
              </a:rPr>
              <a:t>Connected</a:t>
            </a:r>
            <a:r>
              <a:rPr sz="1600" b="1" spc="-2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spc="-25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1600" b="1" dirty="0" smtClean="0">
                <a:latin typeface="Arial" pitchFamily="34" charset="0"/>
                <a:cs typeface="Arial" pitchFamily="34" charset="0"/>
              </a:rPr>
              <a:t>Induction</a:t>
            </a:r>
            <a:r>
              <a:rPr sz="1600" b="1" spc="-20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1600" b="1" spc="-10" dirty="0" smtClean="0">
                <a:latin typeface="Arial" pitchFamily="34" charset="0"/>
                <a:cs typeface="Arial" pitchFamily="34" charset="0"/>
              </a:rPr>
              <a:t>Generator</a:t>
            </a:r>
            <a:r>
              <a:rPr lang="en-US" sz="1600" b="1" spc="-10" dirty="0" smtClean="0">
                <a:latin typeface="Arial" pitchFamily="34" charset="0"/>
                <a:cs typeface="Arial" pitchFamily="34" charset="0"/>
              </a:rPr>
              <a:t>[1]</a:t>
            </a:r>
            <a:r>
              <a:rPr sz="1600" b="1" spc="-1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b="1" spc="-10" dirty="0" smtClean="0">
                <a:latin typeface="Arial" pitchFamily="34" charset="0"/>
                <a:cs typeface="Arial" pitchFamily="34" charset="0"/>
              </a:rPr>
              <a:t>URL</a:t>
            </a:r>
            <a:r>
              <a:rPr lang="en-US" sz="1600" b="1" spc="-10" dirty="0" smtClean="0">
                <a:latin typeface="Arial" pitchFamily="34" charset="0"/>
                <a:cs typeface="Arial" pitchFamily="34" charset="0"/>
              </a:rPr>
              <a:t>={</a:t>
            </a:r>
            <a:r>
              <a:rPr lang="en-US" sz="1600" b="1" spc="-10" dirty="0">
                <a:latin typeface="Arial" pitchFamily="34" charset="0"/>
                <a:cs typeface="Arial" pitchFamily="34" charset="0"/>
              </a:rPr>
              <a:t>https://api.semanticscholar.org/CorpusID:110948876/DOI:10.1109/PESW.2002.985033</a:t>
            </a:r>
            <a:endParaRPr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00000"/>
              </a:lnSpc>
              <a:spcBef>
                <a:spcPts val="1150"/>
              </a:spcBef>
            </a:pPr>
            <a:endParaRPr sz="1400" dirty="0">
              <a:latin typeface="Calibri"/>
              <a:cs typeface="Calibri"/>
            </a:endParaRPr>
          </a:p>
        </p:txBody>
      </p:sp>
      <p:pic>
        <p:nvPicPr>
          <p:cNvPr id="6146" name="Picture 2" descr="Analysis of grid-connected induction generators under three-phase balanced  conditions | Semantic Sch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601" y="2431473"/>
            <a:ext cx="7461501" cy="2743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60626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450273"/>
            <a:ext cx="12192000" cy="2636619"/>
          </a:xfrm>
          <a:prstGeom prst="rect">
            <a:avLst/>
          </a:prstGeom>
        </p:spPr>
        <p:txBody>
          <a:bodyPr vert="horz" wrap="square" lIns="0" tIns="20320" rIns="0" bIns="0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sz="2000" b="1" spc="-10" dirty="0" smtClean="0">
                <a:latin typeface="Arial" pitchFamily="34" charset="0"/>
                <a:cs typeface="Arial" pitchFamily="34" charset="0"/>
              </a:rPr>
              <a:t>2.1 Fixed-Speed Grid Connected Wind Generation Operation(FSGCO)</a:t>
            </a:r>
            <a:endParaRPr sz="2000" dirty="0">
              <a:latin typeface="Arial" pitchFamily="34" charset="0"/>
              <a:cs typeface="Arial" pitchFamily="34" charset="0"/>
            </a:endParaRPr>
          </a:p>
          <a:p>
            <a:pPr marL="298450" marR="5080" indent="-28575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implies that the</a:t>
            </a:r>
            <a:r>
              <a:rPr lang="en-US" sz="2000" spc="17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use</a:t>
            </a:r>
            <a:r>
              <a:rPr lang="en-US" sz="2000" spc="17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</a:t>
            </a:r>
            <a:r>
              <a:rPr lang="en-US" sz="2000" spc="16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spc="15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Squirrel</a:t>
            </a:r>
            <a:r>
              <a:rPr lang="en-US" sz="2000" spc="16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Cage</a:t>
            </a:r>
            <a:r>
              <a:rPr lang="en-US" sz="2000" spc="15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Induction</a:t>
            </a:r>
            <a:r>
              <a:rPr lang="en-US" sz="2000" spc="15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Generator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(SCIG)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</a:t>
            </a:r>
            <a:r>
              <a:rPr lang="en-US" sz="2000" spc="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which</a:t>
            </a:r>
            <a:r>
              <a:rPr lang="en-US" sz="2000" spc="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provides</a:t>
            </a:r>
            <a:r>
              <a:rPr lang="en-US" sz="2000" spc="5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</a:t>
            </a:r>
            <a:r>
              <a:rPr lang="en-US" sz="2000" spc="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output</a:t>
            </a:r>
            <a:r>
              <a:rPr lang="en-US" sz="2000" spc="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only</a:t>
            </a:r>
            <a:r>
              <a:rPr lang="en-US" sz="2000" spc="5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through</a:t>
            </a:r>
            <a:r>
              <a:rPr lang="en-US" sz="2000" spc="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stator</a:t>
            </a:r>
            <a:r>
              <a:rPr lang="en-US" sz="2000" spc="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winding.</a:t>
            </a:r>
            <a:r>
              <a:rPr lang="en-US" sz="2000" spc="45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298450" marR="5080" indent="-28575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Fig.2 </a:t>
            </a:r>
            <a:r>
              <a:rPr lang="en-US" sz="2000" spc="-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illustrates</a:t>
            </a:r>
            <a:r>
              <a:rPr lang="en-US" sz="2000" spc="-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-4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configuration of Squirrel</a:t>
            </a:r>
            <a:r>
              <a:rPr lang="en-US" sz="2000" spc="-4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spc="-20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en-US" sz="2000" spc="-20" dirty="0" smtClean="0">
                <a:latin typeface="Arial" pitchFamily="34" charset="0"/>
                <a:cs typeface="Arial" pitchFamily="34" charset="0"/>
              </a:rPr>
              <a:t>age IG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298450" marR="5080" indent="-285750" algn="just">
              <a:lnSpc>
                <a:spcPct val="150000"/>
              </a:lnSpc>
              <a:buFont typeface="Wingdings" pitchFamily="2" charset="2"/>
              <a:buChar char="§"/>
            </a:pPr>
            <a:r>
              <a:rPr sz="2000" b="1" dirty="0" smtClean="0">
                <a:latin typeface="Arial" pitchFamily="34" charset="0"/>
                <a:cs typeface="Arial" pitchFamily="34" charset="0"/>
              </a:rPr>
              <a:t>I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nduction</a:t>
            </a:r>
            <a:r>
              <a:rPr sz="2000" spc="25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b="1" dirty="0">
                <a:latin typeface="Arial" pitchFamily="34" charset="0"/>
                <a:cs typeface="Arial" pitchFamily="34" charset="0"/>
              </a:rPr>
              <a:t>G</a:t>
            </a:r>
            <a:r>
              <a:rPr sz="2000" dirty="0">
                <a:latin typeface="Arial" pitchFamily="34" charset="0"/>
                <a:cs typeface="Arial" pitchFamily="34" charset="0"/>
              </a:rPr>
              <a:t>enerator</a:t>
            </a:r>
            <a:r>
              <a:rPr sz="2000" spc="2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coupled</a:t>
            </a:r>
            <a:r>
              <a:rPr sz="2000" spc="1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to</a:t>
            </a:r>
            <a:r>
              <a:rPr sz="2000" spc="3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a</a:t>
            </a:r>
            <a:r>
              <a:rPr sz="2000" spc="2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turbine</a:t>
            </a:r>
            <a:r>
              <a:rPr sz="2000" spc="3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through</a:t>
            </a:r>
            <a:r>
              <a:rPr sz="2000" spc="1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a</a:t>
            </a:r>
            <a:r>
              <a:rPr sz="2000" spc="3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gear</a:t>
            </a:r>
            <a:r>
              <a:rPr sz="2000" spc="2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box.</a:t>
            </a:r>
            <a:r>
              <a:rPr sz="2000" spc="1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The</a:t>
            </a:r>
            <a:r>
              <a:rPr sz="2000" spc="2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gear</a:t>
            </a:r>
            <a:r>
              <a:rPr sz="2000" spc="5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box</a:t>
            </a:r>
            <a:r>
              <a:rPr sz="2000" spc="35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steps </a:t>
            </a:r>
            <a:r>
              <a:rPr sz="2000" dirty="0">
                <a:latin typeface="Arial" pitchFamily="34" charset="0"/>
                <a:cs typeface="Arial" pitchFamily="34" charset="0"/>
              </a:rPr>
              <a:t>up</a:t>
            </a:r>
            <a:r>
              <a:rPr sz="2000" spc="13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the</a:t>
            </a:r>
            <a:r>
              <a:rPr sz="2000" spc="13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rotor</a:t>
            </a:r>
            <a:r>
              <a:rPr sz="2000" spc="14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speed</a:t>
            </a:r>
            <a:r>
              <a:rPr sz="2000" spc="13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to</a:t>
            </a:r>
            <a:r>
              <a:rPr sz="2000" spc="13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a</a:t>
            </a:r>
            <a:r>
              <a:rPr sz="2000" spc="13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value</a:t>
            </a:r>
            <a:r>
              <a:rPr sz="2000" spc="14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matching</a:t>
            </a:r>
            <a:r>
              <a:rPr sz="2000" spc="15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a</a:t>
            </a:r>
            <a:r>
              <a:rPr sz="2000" spc="13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50</a:t>
            </a:r>
            <a:r>
              <a:rPr sz="2000" spc="13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or</a:t>
            </a:r>
            <a:r>
              <a:rPr sz="2000" spc="14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60</a:t>
            </a:r>
            <a:r>
              <a:rPr sz="2000" spc="15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Hz</a:t>
            </a:r>
            <a:r>
              <a:rPr sz="2000" spc="13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utility</a:t>
            </a:r>
            <a:r>
              <a:rPr sz="2000" spc="14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network.</a:t>
            </a:r>
            <a:r>
              <a:rPr sz="2000" spc="15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(1500</a:t>
            </a:r>
            <a:r>
              <a:rPr sz="2000" spc="135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25" dirty="0">
                <a:latin typeface="Arial" pitchFamily="34" charset="0"/>
                <a:cs typeface="Arial" pitchFamily="34" charset="0"/>
              </a:rPr>
              <a:t>or </a:t>
            </a:r>
            <a:r>
              <a:rPr sz="2000" dirty="0">
                <a:latin typeface="Arial" pitchFamily="34" charset="0"/>
                <a:cs typeface="Arial" pitchFamily="34" charset="0"/>
              </a:rPr>
              <a:t>1800</a:t>
            </a:r>
            <a:r>
              <a:rPr sz="2000" spc="-3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RPM</a:t>
            </a:r>
            <a:r>
              <a:rPr sz="2000" spc="-2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for</a:t>
            </a:r>
            <a:r>
              <a:rPr sz="2000" spc="-1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a</a:t>
            </a:r>
            <a:r>
              <a:rPr sz="2000" spc="-2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4</a:t>
            </a:r>
            <a:r>
              <a:rPr sz="2000" spc="-2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pole</a:t>
            </a:r>
            <a:r>
              <a:rPr sz="2000" spc="-25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machine)</a:t>
            </a:r>
            <a:endParaRPr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Energies | Free Full-Text | Critical Clearing Time and Wind Power i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69" y="3179618"/>
            <a:ext cx="9703485" cy="2419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42899" y="5598853"/>
            <a:ext cx="9424555" cy="825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18740" marR="252095" indent="-2361565" algn="ctr">
              <a:lnSpc>
                <a:spcPct val="117100"/>
              </a:lnSpc>
              <a:spcBef>
                <a:spcPts val="10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Figure</a:t>
            </a:r>
            <a:r>
              <a:rPr lang="en-US" sz="2000" spc="-3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2:</a:t>
            </a:r>
            <a:r>
              <a:rPr lang="en-US" sz="2000" spc="-30" dirty="0">
                <a:latin typeface="Arial" pitchFamily="34" charset="0"/>
                <a:cs typeface="Arial" pitchFamily="34" charset="0"/>
              </a:rPr>
              <a:t> Grid connected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Fixed</a:t>
            </a:r>
            <a:r>
              <a:rPr lang="en-US" sz="2000" spc="-2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Speed</a:t>
            </a:r>
            <a:r>
              <a:rPr lang="en-US" sz="2000" spc="-2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Wind</a:t>
            </a:r>
            <a:r>
              <a:rPr lang="en-US" sz="2000" spc="-2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Turbine</a:t>
            </a:r>
            <a:r>
              <a:rPr lang="en-US" sz="2000" spc="-2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system[2]</a:t>
            </a:r>
            <a:r>
              <a:rPr lang="en-US" sz="2000" spc="-3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2618740" marR="252095" indent="-2361565" algn="ctr">
              <a:lnSpc>
                <a:spcPct val="117100"/>
              </a:lnSpc>
              <a:spcBef>
                <a:spcPts val="10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url:https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://www.researchgate.net/publication/336086471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GCIGO                                                                                      Cont.…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71633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2672" y="136526"/>
            <a:ext cx="11097492" cy="518102"/>
          </a:xfrm>
        </p:spPr>
        <p:txBody>
          <a:bodyPr>
            <a:normAutofit/>
          </a:bodyPr>
          <a:lstStyle/>
          <a:p>
            <a:r>
              <a:rPr lang="en-US" sz="2800" b="1" spc="-10" dirty="0">
                <a:latin typeface="Arial" pitchFamily="34" charset="0"/>
                <a:cs typeface="Arial" pitchFamily="34" charset="0"/>
              </a:rPr>
              <a:t>FSGCO                                                                                   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Cont.…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81891"/>
            <a:ext cx="12192000" cy="6276109"/>
          </a:xfrm>
        </p:spPr>
        <p:txBody>
          <a:bodyPr>
            <a:normAutofit/>
          </a:bodyPr>
          <a:lstStyle/>
          <a:p>
            <a:pPr marL="342900" indent="-342900" algn="just">
              <a:lnSpc>
                <a:spcPct val="16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speed varies within a very narrow range above synchronous speed, typically 1%, due to its coupling to the grid. </a:t>
            </a:r>
          </a:p>
          <a:p>
            <a:pPr marL="342900" indent="-342900" algn="just">
              <a:lnSpc>
                <a:spcPct val="16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system 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referred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as a fixed-speed system because of the minimal speed change. </a:t>
            </a:r>
          </a:p>
          <a:p>
            <a:pPr marL="342900" indent="-342900" algn="just">
              <a:lnSpc>
                <a:spcPct val="16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When the wind speed deviates from the rated wind speed, the rotor efficiency decreases because the tip speed ratio, or "λ," fluctuates over a large range in an inverse relationship to the wind speed. </a:t>
            </a:r>
          </a:p>
          <a:p>
            <a:pPr marL="342900" indent="-342900" algn="just">
              <a:lnSpc>
                <a:spcPct val="16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Capacitors are utilized to make up for the Induction Generator's constant pull on reactive power from the network. This causes the VAR to lag. </a:t>
            </a:r>
          </a:p>
          <a:p>
            <a:pPr marL="342900" indent="-342900" algn="just">
              <a:lnSpc>
                <a:spcPct val="16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If appropriate precautions are not followed, these 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capacitors could cause the induction machine to self-excite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which could result 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over-voltages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when the wind generator is disconnected from the grid.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08372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2364" y="537883"/>
            <a:ext cx="1200727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order to achieve the best "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C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p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" for the most frequent wind speed, the gear box ratio is chosen.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Over the course of a year, fixed-speed operation in a well-designed system can harvest around 80% of the energy available from a completely variable speed system. 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To limit the power at high wind speeds, fixed-speed wind turbines use either stall regulation or blade pitch regulation. 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This is required because the system will become unstable if the mechanical power input exceeds the power equal to the pull-out torque.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02672" y="136526"/>
            <a:ext cx="11097492" cy="51810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latin typeface="Arial" pitchFamily="34" charset="0"/>
                <a:cs typeface="Arial" pitchFamily="34" charset="0"/>
              </a:rPr>
              <a:t>FSGCO </a:t>
            </a:r>
            <a:r>
              <a:rPr lang="en-US" sz="2800" b="1" spc="-1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Cont.…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51444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136526"/>
            <a:ext cx="12192000" cy="6122895"/>
          </a:xfrm>
          <a:prstGeom prst="rect">
            <a:avLst/>
          </a:prstGeom>
        </p:spPr>
        <p:txBody>
          <a:bodyPr vert="horz" wrap="square" lIns="0" tIns="2032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endParaRPr sz="1200" dirty="0">
              <a:latin typeface="Cambria"/>
              <a:cs typeface="Cambria"/>
            </a:endParaRPr>
          </a:p>
          <a:p>
            <a:pPr marL="298450" marR="5080" indent="-285750" algn="just">
              <a:lnSpc>
                <a:spcPct val="25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It takes a lower rotor speed to produce noticeable amounts of energy at low wind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speeds</a:t>
            </a:r>
          </a:p>
          <a:p>
            <a:pPr marL="298450" marR="5080" indent="-285750" algn="just">
              <a:lnSpc>
                <a:spcPct val="25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induction generator of the cage type with two speeds and a stator winding configuration for two distinct 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numbers of poles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can be used to accomplish this.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298450" marR="5080" indent="-285750" algn="just">
              <a:lnSpc>
                <a:spcPct val="25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When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wind speed is low, there are more poles; when the wind speed is high, there are fewer poles.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298450" marR="5080" indent="-285750" algn="just">
              <a:lnSpc>
                <a:spcPct val="25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Up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90% of the energy available from a 100% variable-speed system can be extracted over the course of a year by a well-designed two-speed system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298450" marR="5080" indent="-285750" algn="just">
              <a:lnSpc>
                <a:spcPct val="25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two-speed method reduces audible noise at lower wind speeds.</a:t>
            </a:r>
            <a:endParaRPr sz="2000" dirty="0">
              <a:latin typeface="Arial" pitchFamily="34" charset="0"/>
              <a:cs typeface="Arial" pitchFamily="34" charset="0"/>
            </a:endParaRPr>
          </a:p>
          <a:p>
            <a:pPr marL="12700" marR="5080" algn="just">
              <a:lnSpc>
                <a:spcPct val="117000"/>
              </a:lnSpc>
            </a:pPr>
            <a:endParaRPr sz="14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35"/>
              </a:spcBef>
            </a:pPr>
            <a:endParaRPr sz="1400" dirty="0">
              <a:latin typeface="Calibri"/>
              <a:cs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02672" y="136526"/>
            <a:ext cx="11097492" cy="51810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spc="-10" dirty="0">
                <a:latin typeface="Arial" pitchFamily="34" charset="0"/>
                <a:cs typeface="Arial" pitchFamily="34" charset="0"/>
              </a:rPr>
              <a:t>FSGCO                                                                                   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Cont.…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86685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4727" y="201706"/>
            <a:ext cx="1191490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marR="508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Induction machines are 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typically accelerated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synchronous speed by the turbine through the use of wind energy.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355600" marR="508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Then, it will be connected to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grid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through step up transformers 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55600" marR="508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This is especially problematic for low fault tolerance electrical networks when an induction machine is connected directly to the supply, as it results in 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excessive inrush current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355600" marR="508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Moreover, torque pulsations from such a connection may harm the gear box. </a:t>
            </a:r>
          </a:p>
          <a:p>
            <a:pPr marL="355600" marR="508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Phase-controlled anti parallel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thyristors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voltage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controllers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are commonly used in soft-start circuits to regulate the applied stator voltage when the induction machine is connected to the network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355600" marR="508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This reduces the magnetizing current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surge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02672" y="136526"/>
            <a:ext cx="11097492" cy="51810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spc="-10" dirty="0" smtClean="0">
                <a:latin typeface="Arial" pitchFamily="34" charset="0"/>
                <a:cs typeface="Arial" pitchFamily="34" charset="0"/>
              </a:rPr>
              <a:t>FSGCO                                                                                   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Cont.…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67469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9454" y="806823"/>
            <a:ext cx="11730182" cy="4426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marR="5080" indent="-34290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spc="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few</a:t>
            </a:r>
            <a:r>
              <a:rPr lang="en-US" sz="2000" spc="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seconds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later,</a:t>
            </a:r>
            <a:r>
              <a:rPr lang="en-US" sz="2000" spc="17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when</a:t>
            </a:r>
            <a:r>
              <a:rPr lang="en-US" sz="2000" spc="16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normal</a:t>
            </a:r>
            <a:r>
              <a:rPr lang="en-US" sz="2000" spc="17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current</a:t>
            </a:r>
            <a:r>
              <a:rPr lang="en-US" sz="2000" spc="17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</a:t>
            </a:r>
            <a:r>
              <a:rPr lang="en-US" sz="2000" spc="18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established,</a:t>
            </a:r>
            <a:r>
              <a:rPr lang="en-US" sz="2000" spc="17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these</a:t>
            </a:r>
            <a:r>
              <a:rPr lang="en-US" sz="2000" spc="17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starting</a:t>
            </a:r>
            <a:r>
              <a:rPr lang="en-US" sz="2000" spc="17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devices</a:t>
            </a:r>
            <a:r>
              <a:rPr lang="en-US" sz="2000" spc="17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are</a:t>
            </a:r>
            <a:r>
              <a:rPr lang="en-US" sz="2000" spc="17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bypassed. </a:t>
            </a:r>
          </a:p>
          <a:p>
            <a:pPr marL="355600" marR="5080" indent="-34290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Such</a:t>
            </a:r>
            <a:r>
              <a:rPr lang="en-US" sz="2000" spc="9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AC</a:t>
            </a:r>
            <a:r>
              <a:rPr lang="en-US" sz="2000" spc="10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voltage</a:t>
            </a:r>
            <a:r>
              <a:rPr lang="en-US" sz="2000" spc="9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controllers</a:t>
            </a:r>
            <a:r>
              <a:rPr lang="en-US" sz="2000" spc="11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can</a:t>
            </a:r>
            <a:r>
              <a:rPr lang="en-US" sz="2000" spc="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also</a:t>
            </a:r>
            <a:r>
              <a:rPr lang="en-US" sz="2000" spc="10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be</a:t>
            </a:r>
            <a:r>
              <a:rPr lang="en-US" sz="2000" spc="11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used</a:t>
            </a:r>
            <a:r>
              <a:rPr lang="en-US" sz="2000" spc="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for</a:t>
            </a:r>
            <a:r>
              <a:rPr lang="en-US" sz="2000" spc="11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connecting</a:t>
            </a:r>
            <a:r>
              <a:rPr lang="en-US" sz="2000" spc="11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10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machine</a:t>
            </a:r>
            <a:r>
              <a:rPr lang="en-US" sz="2000" spc="9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</a:t>
            </a:r>
            <a:r>
              <a:rPr lang="en-US" sz="2000" spc="10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25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grid</a:t>
            </a:r>
            <a:r>
              <a:rPr lang="en-US" sz="2000" spc="-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during</a:t>
            </a:r>
            <a:r>
              <a:rPr lang="en-US" sz="2000" spc="-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acceleration</a:t>
            </a:r>
            <a:r>
              <a:rPr lang="en-US" sz="2000" spc="-4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from</a:t>
            </a:r>
            <a:r>
              <a:rPr lang="en-US" sz="2000" spc="-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zero</a:t>
            </a:r>
            <a:r>
              <a:rPr lang="en-US" sz="2000" spc="-4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speed</a:t>
            </a:r>
            <a:r>
              <a:rPr lang="en-US" sz="2000" spc="-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</a:t>
            </a:r>
            <a:r>
              <a:rPr lang="en-US" sz="2000" spc="-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-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operating</a:t>
            </a:r>
            <a:r>
              <a:rPr lang="en-US" sz="2000" spc="-4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speed.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355600" marR="6985" indent="-34290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Advantages:</a:t>
            </a:r>
            <a:r>
              <a:rPr lang="en-US" sz="2000" i="1" spc="37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its</a:t>
            </a:r>
            <a:r>
              <a:rPr lang="en-US" sz="2000" spc="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lower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capital</a:t>
            </a:r>
            <a:r>
              <a:rPr lang="en-US" sz="2000" spc="-3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cost,</a:t>
            </a:r>
            <a:r>
              <a:rPr lang="en-US" sz="2000" spc="-3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Simple</a:t>
            </a:r>
            <a:r>
              <a:rPr lang="en-US" sz="2000" spc="-3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</a:t>
            </a:r>
            <a:r>
              <a:rPr lang="en-US" sz="2000" spc="-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configuration,</a:t>
            </a:r>
            <a:r>
              <a:rPr lang="en-US" sz="2000" spc="-3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</a:t>
            </a:r>
            <a:r>
              <a:rPr lang="en-US" sz="2000" spc="-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robust</a:t>
            </a:r>
            <a:r>
              <a:rPr lang="en-US" sz="2000" spc="-2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mechanical</a:t>
            </a:r>
            <a:r>
              <a:rPr lang="en-US" sz="2000" spc="-2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design.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355600" marR="8890" indent="-342900" algn="just">
              <a:lnSpc>
                <a:spcPct val="200000"/>
              </a:lnSpc>
              <a:spcBef>
                <a:spcPts val="100"/>
              </a:spcBef>
              <a:buFont typeface="Wingdings" pitchFamily="2" charset="2"/>
              <a:buChar char="§"/>
            </a:pP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Disadvantages:</a:t>
            </a:r>
            <a:r>
              <a:rPr lang="en-US" sz="2000" i="1" spc="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As</a:t>
            </a:r>
            <a:r>
              <a:rPr lang="en-US" sz="2000" spc="4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rotor</a:t>
            </a:r>
            <a:r>
              <a:rPr lang="en-US" sz="2000" spc="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speed</a:t>
            </a:r>
            <a:r>
              <a:rPr lang="en-US" sz="2000" spc="3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</a:t>
            </a:r>
            <a:r>
              <a:rPr lang="en-US" sz="2000" spc="4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nearly</a:t>
            </a:r>
            <a:r>
              <a:rPr lang="en-US" sz="2000" spc="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constant,</a:t>
            </a:r>
            <a:r>
              <a:rPr lang="en-US" sz="2000" spc="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fluctuations</a:t>
            </a:r>
            <a:r>
              <a:rPr lang="en-US" sz="2000" spc="4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</a:t>
            </a:r>
            <a:r>
              <a:rPr lang="en-US" sz="2000" spc="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wind</a:t>
            </a:r>
            <a:r>
              <a:rPr lang="en-US" sz="2000" spc="35" dirty="0">
                <a:latin typeface="Arial" pitchFamily="34" charset="0"/>
                <a:cs typeface="Arial" pitchFamily="34" charset="0"/>
              </a:rPr>
              <a:t>-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speed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result</a:t>
            </a:r>
            <a:r>
              <a:rPr lang="en-US" sz="2000" spc="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</a:t>
            </a:r>
            <a:r>
              <a:rPr lang="en-US" sz="2000" spc="4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torque-excursions,</a:t>
            </a:r>
            <a:r>
              <a:rPr lang="en-US" sz="2000" spc="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which</a:t>
            </a:r>
            <a:r>
              <a:rPr lang="en-US" sz="2000" spc="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may</a:t>
            </a:r>
            <a:r>
              <a:rPr lang="en-US" sz="2000" spc="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lead</a:t>
            </a:r>
            <a:r>
              <a:rPr lang="en-US" sz="2000" spc="4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 </a:t>
            </a:r>
            <a:r>
              <a:rPr lang="en-US" sz="2000" spc="-20" dirty="0" smtClean="0">
                <a:latin typeface="Arial" pitchFamily="34" charset="0"/>
                <a:cs typeface="Arial" pitchFamily="34" charset="0"/>
              </a:rPr>
              <a:t>grid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voltage</a:t>
            </a:r>
            <a:r>
              <a:rPr lang="en-US" sz="2000" spc="-3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fluctuation</a:t>
            </a:r>
            <a:r>
              <a:rPr lang="en-US" sz="2000" spc="-25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355600" marR="8890" indent="-342900" algn="just">
              <a:lnSpc>
                <a:spcPct val="200000"/>
              </a:lnSpc>
              <a:spcBef>
                <a:spcPts val="100"/>
              </a:spcBef>
              <a:buFont typeface="Wingdings" pitchFamily="2" charset="2"/>
              <a:buChar char="§"/>
            </a:pPr>
            <a:r>
              <a:rPr lang="en-US" sz="2000" spc="-2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Wind</a:t>
            </a:r>
            <a:r>
              <a:rPr lang="en-US" sz="2000" spc="-3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gusts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</a:t>
            </a:r>
            <a:r>
              <a:rPr lang="en-US" sz="2000" spc="-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particular</a:t>
            </a:r>
            <a:r>
              <a:rPr lang="en-US" sz="2000" spc="-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lead</a:t>
            </a:r>
            <a:r>
              <a:rPr lang="en-US" sz="2000" spc="-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</a:t>
            </a:r>
            <a:r>
              <a:rPr lang="en-US" sz="2000" spc="-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large-torque</a:t>
            </a:r>
            <a:r>
              <a:rPr lang="en-US" sz="2000" spc="-45" dirty="0">
                <a:latin typeface="Arial" pitchFamily="34" charset="0"/>
                <a:cs typeface="Arial" pitchFamily="34" charset="0"/>
              </a:rPr>
              <a:t>-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variations.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02672" y="136526"/>
            <a:ext cx="11097492" cy="51810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spc="-10" smtClean="0">
                <a:latin typeface="Arial" pitchFamily="34" charset="0"/>
                <a:cs typeface="Arial" pitchFamily="34" charset="0"/>
              </a:rPr>
              <a:t>FSGCO                                                                                    </a:t>
            </a:r>
            <a:r>
              <a:rPr lang="en-US" sz="2800" smtClean="0">
                <a:latin typeface="Arial" pitchFamily="34" charset="0"/>
                <a:cs typeface="Arial" pitchFamily="34" charset="0"/>
              </a:rPr>
              <a:t>Cont…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92394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109323"/>
            <a:ext cx="12192000" cy="51142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45"/>
              </a:spcBef>
            </a:pP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3. Grid 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onnected Variable Speed Wind Operation (GCVSWO)</a:t>
            </a:r>
          </a:p>
          <a:p>
            <a:pPr>
              <a:lnSpc>
                <a:spcPct val="100000"/>
              </a:lnSpc>
              <a:spcBef>
                <a:spcPts val="145"/>
              </a:spcBef>
            </a:pPr>
            <a:endParaRPr lang="en-US" sz="1200" dirty="0" smtClean="0">
              <a:latin typeface="Cambria"/>
              <a:cs typeface="Cambria"/>
            </a:endParaRPr>
          </a:p>
          <a:p>
            <a:pPr marL="342900" indent="-342900">
              <a:lnSpc>
                <a:spcPct val="150000"/>
              </a:lnSpc>
              <a:spcBef>
                <a:spcPts val="145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wound rotor induction machine, commonly known as the Doubly Fed Induction Generator (DFIG) is more adopted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,</a:t>
            </a:r>
            <a:r>
              <a:rPr sz="2000" spc="-10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particularly</a:t>
            </a:r>
            <a:r>
              <a:rPr sz="2000" spc="-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in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large-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mega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-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watt</a:t>
            </a:r>
            <a:r>
              <a:rPr sz="2000" spc="-1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 of </a:t>
            </a:r>
            <a:r>
              <a:rPr sz="2000" b="1" i="1" spc="-10" dirty="0" smtClean="0">
                <a:latin typeface="Arial" pitchFamily="34" charset="0"/>
                <a:cs typeface="Arial" pitchFamily="34" charset="0"/>
              </a:rPr>
              <a:t>variable-</a:t>
            </a:r>
            <a:r>
              <a:rPr sz="2000" b="1" i="1" dirty="0" smtClean="0">
                <a:latin typeface="Arial" pitchFamily="34" charset="0"/>
                <a:cs typeface="Arial" pitchFamily="34" charset="0"/>
              </a:rPr>
              <a:t>speed </a:t>
            </a:r>
            <a:r>
              <a:rPr lang="en-US" sz="2000" spc="-20" dirty="0" smtClean="0">
                <a:latin typeface="Arial" pitchFamily="34" charset="0"/>
                <a:cs typeface="Arial" pitchFamily="34" charset="0"/>
              </a:rPr>
              <a:t>WECs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.</a:t>
            </a:r>
            <a:r>
              <a:rPr sz="2000" spc="1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spc="1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  <a:spcBef>
                <a:spcPts val="145"/>
              </a:spcBef>
              <a:buFont typeface="Wingdings" pitchFamily="2" charset="2"/>
              <a:buChar char="§"/>
            </a:pPr>
            <a:r>
              <a:rPr sz="2000" dirty="0" smtClean="0">
                <a:latin typeface="Arial" pitchFamily="34" charset="0"/>
                <a:cs typeface="Arial" pitchFamily="34" charset="0"/>
              </a:rPr>
              <a:t>When</a:t>
            </a:r>
            <a:r>
              <a:rPr sz="2000" spc="-15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compared</a:t>
            </a:r>
            <a:r>
              <a:rPr sz="2000" spc="-2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with</a:t>
            </a:r>
            <a:r>
              <a:rPr sz="2000" spc="-2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motoring</a:t>
            </a:r>
            <a:r>
              <a:rPr sz="2000" spc="-1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operation,</a:t>
            </a:r>
            <a:r>
              <a:rPr sz="2000" spc="-1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the</a:t>
            </a:r>
            <a:r>
              <a:rPr sz="2000" spc="-15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power </a:t>
            </a:r>
            <a:r>
              <a:rPr sz="2000" dirty="0">
                <a:latin typeface="Arial" pitchFamily="34" charset="0"/>
                <a:cs typeface="Arial" pitchFamily="34" charset="0"/>
              </a:rPr>
              <a:t>handling</a:t>
            </a:r>
            <a:r>
              <a:rPr sz="2000" spc="-2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capability</a:t>
            </a:r>
            <a:r>
              <a:rPr sz="2000" spc="-2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of</a:t>
            </a:r>
            <a:r>
              <a:rPr sz="2000" spc="-1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a</a:t>
            </a:r>
            <a:r>
              <a:rPr sz="2000" spc="-1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wound</a:t>
            </a:r>
            <a:r>
              <a:rPr sz="2000" spc="-2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rotor</a:t>
            </a:r>
            <a:r>
              <a:rPr sz="2000" spc="-1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Induction</a:t>
            </a:r>
            <a:r>
              <a:rPr sz="2000" spc="-1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machine</a:t>
            </a:r>
            <a:r>
              <a:rPr sz="2000" spc="-2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as</a:t>
            </a:r>
            <a:r>
              <a:rPr sz="2000" spc="-1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generator</a:t>
            </a:r>
            <a:r>
              <a:rPr sz="2000" spc="25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theoretically </a:t>
            </a:r>
            <a:r>
              <a:rPr sz="2000" dirty="0">
                <a:latin typeface="Arial" pitchFamily="34" charset="0"/>
                <a:cs typeface="Arial" pitchFamily="34" charset="0"/>
              </a:rPr>
              <a:t>becomes</a:t>
            </a:r>
            <a:r>
              <a:rPr sz="2000" spc="17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nearly</a:t>
            </a:r>
            <a:r>
              <a:rPr sz="2000" spc="16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double.</a:t>
            </a:r>
            <a:r>
              <a:rPr sz="2000" spc="175" dirty="0">
                <a:latin typeface="Arial" pitchFamily="34" charset="0"/>
                <a:cs typeface="Arial" pitchFamily="34" charset="0"/>
              </a:rPr>
              <a:t> </a:t>
            </a:r>
            <a:endParaRPr lang="en-US" sz="2000" spc="175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  <a:spcBef>
                <a:spcPts val="145"/>
              </a:spcBef>
              <a:buFont typeface="Wingdings" pitchFamily="2" charset="2"/>
              <a:buChar char="§"/>
            </a:pPr>
            <a:r>
              <a:rPr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sz="2000" spc="175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rotor</a:t>
            </a:r>
            <a:r>
              <a:rPr sz="2000" spc="17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of</a:t>
            </a:r>
            <a:r>
              <a:rPr sz="2000" spc="17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generator</a:t>
            </a:r>
            <a:r>
              <a:rPr sz="2000" spc="17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is</a:t>
            </a:r>
            <a:r>
              <a:rPr sz="2000" spc="17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coupled</a:t>
            </a:r>
            <a:r>
              <a:rPr sz="2000" spc="16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to</a:t>
            </a:r>
            <a:r>
              <a:rPr sz="2000" spc="17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the</a:t>
            </a:r>
            <a:r>
              <a:rPr sz="2000" spc="16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turbine</a:t>
            </a:r>
            <a:r>
              <a:rPr sz="2000" spc="175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shaft </a:t>
            </a:r>
            <a:r>
              <a:rPr sz="2000" dirty="0">
                <a:latin typeface="Arial" pitchFamily="34" charset="0"/>
                <a:cs typeface="Arial" pitchFamily="34" charset="0"/>
              </a:rPr>
              <a:t>through</a:t>
            </a:r>
            <a:r>
              <a:rPr sz="2000" spc="12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a</a:t>
            </a:r>
            <a:r>
              <a:rPr sz="2000" spc="13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gear</a:t>
            </a:r>
            <a:r>
              <a:rPr sz="2000" spc="13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box</a:t>
            </a:r>
            <a:r>
              <a:rPr sz="2000" spc="15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so</a:t>
            </a:r>
            <a:r>
              <a:rPr sz="2000" spc="13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that</a:t>
            </a:r>
            <a:r>
              <a:rPr sz="2000" spc="13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a</a:t>
            </a:r>
            <a:r>
              <a:rPr sz="2000" spc="13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standard</a:t>
            </a:r>
            <a:r>
              <a:rPr sz="2000" spc="13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(1500/1800</a:t>
            </a:r>
            <a:r>
              <a:rPr sz="2000" spc="13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rpm)</a:t>
            </a:r>
            <a:r>
              <a:rPr sz="2000" spc="14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wound</a:t>
            </a:r>
            <a:r>
              <a:rPr sz="2000" spc="12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rotor</a:t>
            </a:r>
            <a:r>
              <a:rPr sz="2000" spc="135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induction </a:t>
            </a:r>
            <a:r>
              <a:rPr sz="2000" dirty="0">
                <a:latin typeface="Arial" pitchFamily="34" charset="0"/>
                <a:cs typeface="Arial" pitchFamily="34" charset="0"/>
              </a:rPr>
              <a:t>machine</a:t>
            </a:r>
            <a:r>
              <a:rPr sz="2000" spc="-2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can</a:t>
            </a:r>
            <a:r>
              <a:rPr sz="2000" spc="-2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be used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  <a:spcBef>
                <a:spcPts val="145"/>
              </a:spcBef>
              <a:buFont typeface="Wingdings" pitchFamily="2" charset="2"/>
              <a:buChar char="§"/>
            </a:pPr>
            <a:r>
              <a:rPr sz="2000" spc="-20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The</a:t>
            </a:r>
            <a:r>
              <a:rPr sz="2000" spc="-2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gear</a:t>
            </a:r>
            <a:r>
              <a:rPr sz="2000" spc="-1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ratio</a:t>
            </a:r>
            <a:r>
              <a:rPr sz="2000" spc="27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is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selected 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that</a:t>
            </a:r>
            <a:r>
              <a:rPr sz="2000" spc="-20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the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machine’s</a:t>
            </a:r>
            <a:r>
              <a:rPr sz="2000" spc="-25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synchronous </a:t>
            </a:r>
            <a:r>
              <a:rPr sz="2000" dirty="0">
                <a:latin typeface="Arial" pitchFamily="34" charset="0"/>
                <a:cs typeface="Arial" pitchFamily="34" charset="0"/>
              </a:rPr>
              <a:t>speed</a:t>
            </a:r>
            <a:r>
              <a:rPr sz="2000" spc="21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falls</a:t>
            </a:r>
            <a:r>
              <a:rPr sz="2000" spc="235" dirty="0">
                <a:latin typeface="Arial" pitchFamily="34" charset="0"/>
                <a:cs typeface="Arial" pitchFamily="34" charset="0"/>
              </a:rPr>
              <a:t>  </a:t>
            </a:r>
            <a:r>
              <a:rPr sz="2000" dirty="0">
                <a:latin typeface="Arial" pitchFamily="34" charset="0"/>
                <a:cs typeface="Arial" pitchFamily="34" charset="0"/>
              </a:rPr>
              <a:t>nearly</a:t>
            </a:r>
            <a:r>
              <a:rPr sz="2000" spc="229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in</a:t>
            </a:r>
            <a:r>
              <a:rPr sz="2000" spc="22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the</a:t>
            </a:r>
            <a:r>
              <a:rPr sz="2000" spc="229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middle</a:t>
            </a:r>
            <a:r>
              <a:rPr sz="2000" spc="22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of</a:t>
            </a:r>
            <a:r>
              <a:rPr sz="2000" spc="24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the</a:t>
            </a:r>
            <a:r>
              <a:rPr sz="2000" spc="22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allowable</a:t>
            </a:r>
            <a:r>
              <a:rPr sz="2000" spc="229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229" dirty="0" smtClean="0">
                <a:latin typeface="Arial" pitchFamily="34" charset="0"/>
                <a:cs typeface="Arial" pitchFamily="34" charset="0"/>
              </a:rPr>
              <a:t>optimal 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speed</a:t>
            </a:r>
            <a:r>
              <a:rPr sz="2000" spc="220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range.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  <a:spcBef>
                <a:spcPts val="145"/>
              </a:spcBef>
              <a:buFont typeface="Wingdings" pitchFamily="2" charset="2"/>
              <a:buChar char="§"/>
            </a:pPr>
            <a:r>
              <a:rPr sz="2000" dirty="0" smtClean="0">
                <a:latin typeface="Arial" pitchFamily="34" charset="0"/>
                <a:cs typeface="Arial" pitchFamily="34" charset="0"/>
              </a:rPr>
              <a:t>Above</a:t>
            </a:r>
            <a:r>
              <a:rPr sz="2000" spc="114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the</a:t>
            </a:r>
            <a:r>
              <a:rPr sz="2000" spc="12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rated</a:t>
            </a:r>
            <a:r>
              <a:rPr sz="2000" spc="11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wind</a:t>
            </a:r>
            <a:r>
              <a:rPr sz="2000" spc="11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speed,</a:t>
            </a:r>
            <a:r>
              <a:rPr sz="2000" spc="12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power</a:t>
            </a:r>
            <a:r>
              <a:rPr sz="2000" spc="12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is</a:t>
            </a:r>
            <a:r>
              <a:rPr sz="2000" spc="12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limited</a:t>
            </a:r>
            <a:r>
              <a:rPr sz="2000" spc="114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to</a:t>
            </a:r>
            <a:r>
              <a:rPr sz="2000" spc="12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the</a:t>
            </a:r>
            <a:r>
              <a:rPr sz="2000" spc="114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rated </a:t>
            </a:r>
            <a:r>
              <a:rPr sz="2000" dirty="0">
                <a:latin typeface="Arial" pitchFamily="34" charset="0"/>
                <a:cs typeface="Arial" pitchFamily="34" charset="0"/>
              </a:rPr>
              <a:t>value</a:t>
            </a:r>
            <a:r>
              <a:rPr sz="2000" spc="-5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by</a:t>
            </a:r>
            <a:r>
              <a:rPr sz="2000" spc="-4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pitching</a:t>
            </a:r>
            <a:r>
              <a:rPr sz="2000" spc="-4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the</a:t>
            </a:r>
            <a:r>
              <a:rPr sz="2000" spc="-25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blades.</a:t>
            </a:r>
            <a:endParaRPr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00000"/>
              </a:lnSpc>
              <a:spcBef>
                <a:spcPts val="265"/>
              </a:spcBef>
            </a:pPr>
            <a:endParaRPr sz="1400" dirty="0">
              <a:latin typeface="Calibri"/>
              <a:cs typeface="Calibri"/>
            </a:endParaRPr>
          </a:p>
        </p:txBody>
      </p:sp>
      <p:sp>
        <p:nvSpPr>
          <p:cNvPr id="8" name="AutoShape 2" descr="5. The Power flow diagram of DFIG ..."/>
          <p:cNvSpPr>
            <a:spLocks noChangeAspect="1" noChangeArrowheads="1"/>
          </p:cNvSpPr>
          <p:nvPr/>
        </p:nvSpPr>
        <p:spPr bwMode="auto">
          <a:xfrm>
            <a:off x="244039" y="-98497"/>
            <a:ext cx="478118" cy="207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0850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76999"/>
            <a:ext cx="12050486" cy="4691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3700" marR="43180" indent="-342900" algn="just">
              <a:lnSpc>
                <a:spcPct val="25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basic</a:t>
            </a:r>
            <a:r>
              <a:rPr lang="en-US" sz="2000" spc="2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operation</a:t>
            </a:r>
            <a:r>
              <a:rPr lang="en-US" sz="2000" spc="1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</a:t>
            </a:r>
            <a:r>
              <a:rPr lang="en-US" sz="2000" spc="2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DFIG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</a:t>
            </a:r>
            <a:r>
              <a:rPr lang="en-US" sz="2000" spc="10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explained</a:t>
            </a:r>
            <a:r>
              <a:rPr lang="en-US" sz="2000" spc="10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with</a:t>
            </a:r>
            <a:r>
              <a:rPr lang="en-US" sz="2000" spc="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10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help</a:t>
            </a:r>
            <a:r>
              <a:rPr lang="en-US" sz="2000" spc="10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</a:t>
            </a:r>
            <a:r>
              <a:rPr lang="en-US" sz="2000" spc="12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10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</a:t>
            </a:r>
            <a:r>
              <a:rPr lang="en-US" sz="2000" spc="11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flow</a:t>
            </a:r>
            <a:r>
              <a:rPr lang="en-US" sz="2000" spc="12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diagram</a:t>
            </a:r>
            <a:r>
              <a:rPr lang="en-US" sz="2000" spc="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shown</a:t>
            </a:r>
            <a:r>
              <a:rPr lang="en-US" sz="2000" spc="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 Fig.3.</a:t>
            </a:r>
            <a:r>
              <a:rPr lang="en-US" sz="2000" spc="105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393700" marR="43180" indent="-342900" algn="just">
              <a:lnSpc>
                <a:spcPct val="25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As</a:t>
            </a:r>
            <a:r>
              <a:rPr lang="en-US" sz="2000" spc="11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25" dirty="0" smtClean="0">
                <a:latin typeface="Arial" pitchFamily="34" charset="0"/>
                <a:cs typeface="Arial" pitchFamily="34" charset="0"/>
              </a:rPr>
              <a:t>we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know,</a:t>
            </a:r>
            <a:r>
              <a:rPr lang="en-US" sz="2000" spc="2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</a:t>
            </a:r>
            <a:r>
              <a:rPr lang="en-US" sz="2000" spc="2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</a:t>
            </a:r>
            <a:r>
              <a:rPr lang="en-US" sz="2000" spc="2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Induction</a:t>
            </a:r>
            <a:r>
              <a:rPr lang="en-US" sz="2000" spc="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Machine,</a:t>
            </a:r>
            <a:r>
              <a:rPr lang="en-US" sz="2000" spc="2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when</a:t>
            </a:r>
            <a:r>
              <a:rPr lang="en-US" sz="2000" spc="2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Rotor</a:t>
            </a:r>
            <a:r>
              <a:rPr lang="en-US" sz="2000" spc="3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</a:t>
            </a:r>
            <a:r>
              <a:rPr lang="en-US" sz="2000" spc="2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moved</a:t>
            </a:r>
            <a:r>
              <a:rPr lang="en-US" sz="2000" spc="2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at</a:t>
            </a:r>
            <a:r>
              <a:rPr lang="en-US" sz="2000" spc="2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spc="2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super</a:t>
            </a:r>
            <a:r>
              <a:rPr lang="en-US" sz="2000" spc="2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synchronous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speed,</a:t>
            </a:r>
            <a:r>
              <a:rPr lang="en-US" sz="2000" spc="1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2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slip</a:t>
            </a:r>
            <a:r>
              <a:rPr lang="en-US" sz="2000" spc="1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’s’</a:t>
            </a:r>
            <a:r>
              <a:rPr lang="en-US" sz="2000" spc="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</a:t>
            </a:r>
            <a:r>
              <a:rPr lang="en-US" sz="2000" spc="2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negative</a:t>
            </a:r>
            <a:r>
              <a:rPr lang="en-US" sz="2000" spc="1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</a:t>
            </a:r>
            <a:r>
              <a:rPr lang="en-US" sz="2000" spc="2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25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achine</a:t>
            </a:r>
            <a:r>
              <a:rPr lang="en-US" sz="2000" spc="13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works</a:t>
            </a:r>
            <a:r>
              <a:rPr lang="en-US" sz="2000" spc="1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as</a:t>
            </a:r>
            <a:r>
              <a:rPr lang="en-US" sz="2000" spc="1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spc="1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Generator.</a:t>
            </a:r>
            <a:r>
              <a:rPr lang="en-US" sz="2000" spc="145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 marL="393700" marR="43180" indent="-342900" algn="just">
              <a:lnSpc>
                <a:spcPct val="25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</a:t>
            </a:r>
            <a:r>
              <a:rPr lang="en-US" sz="2000" spc="1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this</a:t>
            </a:r>
            <a:r>
              <a:rPr lang="en-US" sz="2000" spc="1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mode,</a:t>
            </a:r>
            <a:r>
              <a:rPr lang="en-US" sz="2000" spc="1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1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air</a:t>
            </a:r>
            <a:r>
              <a:rPr lang="en-US" sz="2000" spc="1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gap</a:t>
            </a:r>
            <a:r>
              <a:rPr lang="en-US" sz="2000" spc="14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</a:t>
            </a:r>
            <a:r>
              <a:rPr lang="en-US" sz="2000" spc="14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|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P</a:t>
            </a:r>
            <a:r>
              <a:rPr lang="en-US" sz="2000" b="1" baseline="-12345" dirty="0" err="1" smtClean="0">
                <a:latin typeface="Arial" pitchFamily="34" charset="0"/>
                <a:cs typeface="Arial" pitchFamily="34" charset="0"/>
              </a:rPr>
              <a:t>g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|</a:t>
            </a:r>
            <a:r>
              <a:rPr lang="en-US" sz="2000" b="1" spc="14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</a:t>
            </a:r>
            <a:r>
              <a:rPr lang="en-US" sz="2000" spc="1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less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than</a:t>
            </a:r>
            <a:r>
              <a:rPr lang="en-US" sz="2000" spc="22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2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input</a:t>
            </a:r>
            <a:r>
              <a:rPr lang="en-US" sz="2000" spc="2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mechanical</a:t>
            </a:r>
            <a:r>
              <a:rPr lang="en-US" sz="2000" spc="2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</a:t>
            </a:r>
            <a:r>
              <a:rPr lang="en-US" sz="2000" spc="2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|P</a:t>
            </a:r>
            <a:r>
              <a:rPr lang="en-US" sz="2000" b="1" baseline="-12345" dirty="0" smtClean="0">
                <a:latin typeface="Arial" pitchFamily="34" charset="0"/>
                <a:cs typeface="Arial" pitchFamily="34" charset="0"/>
              </a:rPr>
              <a:t>m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|.</a:t>
            </a:r>
            <a:r>
              <a:rPr lang="en-US" sz="2000" b="1" spc="235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393700" marR="43180" indent="-342900" algn="just">
              <a:lnSpc>
                <a:spcPct val="25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As</a:t>
            </a:r>
            <a:r>
              <a:rPr lang="en-US" sz="2000" spc="24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can</a:t>
            </a:r>
            <a:r>
              <a:rPr lang="en-US" sz="2000" spc="229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be</a:t>
            </a:r>
            <a:r>
              <a:rPr lang="en-US" sz="2000" spc="2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seen</a:t>
            </a:r>
            <a:r>
              <a:rPr lang="en-US" sz="2000" spc="2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from</a:t>
            </a:r>
            <a:r>
              <a:rPr lang="en-US" sz="2000" spc="229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2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</a:t>
            </a:r>
            <a:r>
              <a:rPr lang="en-US" sz="2000" spc="2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20" dirty="0" smtClean="0">
                <a:latin typeface="Arial" pitchFamily="34" charset="0"/>
                <a:cs typeface="Arial" pitchFamily="34" charset="0"/>
              </a:rPr>
              <a:t>flow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diagram</a:t>
            </a:r>
            <a:r>
              <a:rPr lang="en-US" sz="2000" spc="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below,</a:t>
            </a:r>
            <a:r>
              <a:rPr lang="en-US" sz="2000" spc="10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11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input</a:t>
            </a:r>
            <a:r>
              <a:rPr lang="en-US" sz="2000" spc="10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mechanical</a:t>
            </a:r>
            <a:r>
              <a:rPr lang="en-US" sz="2000" spc="11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</a:t>
            </a:r>
            <a:r>
              <a:rPr lang="en-US" sz="2000" spc="12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P</a:t>
            </a:r>
            <a:r>
              <a:rPr lang="en-US" sz="2000" b="1" baseline="-12345" dirty="0" smtClean="0">
                <a:latin typeface="Arial" pitchFamily="34" charset="0"/>
                <a:cs typeface="Arial" pitchFamily="34" charset="0"/>
              </a:rPr>
              <a:t>m</a:t>
            </a:r>
            <a:r>
              <a:rPr lang="en-US" sz="2000" b="1" spc="322" baseline="-123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gets</a:t>
            </a:r>
            <a:r>
              <a:rPr lang="en-US" sz="2000" spc="11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split</a:t>
            </a:r>
            <a:r>
              <a:rPr lang="en-US" sz="2000" spc="10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into</a:t>
            </a:r>
            <a:r>
              <a:rPr lang="en-US" sz="2000" spc="114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air</a:t>
            </a:r>
            <a:r>
              <a:rPr lang="en-US" sz="2000" spc="11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gap</a:t>
            </a:r>
            <a:r>
              <a:rPr lang="en-US" sz="2000" spc="10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</a:t>
            </a:r>
            <a:r>
              <a:rPr lang="en-US" sz="2000" spc="12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spc="-25" dirty="0" err="1" smtClean="0">
                <a:latin typeface="Arial" pitchFamily="34" charset="0"/>
                <a:cs typeface="Arial" pitchFamily="34" charset="0"/>
              </a:rPr>
              <a:t>P</a:t>
            </a:r>
            <a:r>
              <a:rPr lang="en-US" sz="2000" b="1" spc="-37" baseline="-12345" dirty="0" err="1" smtClean="0">
                <a:latin typeface="Arial" pitchFamily="34" charset="0"/>
                <a:cs typeface="Arial" pitchFamily="34" charset="0"/>
              </a:rPr>
              <a:t>g</a:t>
            </a:r>
            <a:r>
              <a:rPr lang="en-US" sz="2000" b="1" spc="750" baseline="-123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</a:t>
            </a:r>
            <a:r>
              <a:rPr lang="en-US" sz="2000" spc="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slip</a:t>
            </a:r>
            <a:r>
              <a:rPr lang="en-US" sz="2000" spc="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</a:t>
            </a:r>
            <a:r>
              <a:rPr lang="en-US" sz="2000" spc="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s.P</a:t>
            </a:r>
            <a:r>
              <a:rPr lang="en-US" sz="2000" b="1" baseline="-12345" dirty="0" err="1" smtClean="0">
                <a:latin typeface="Arial" pitchFamily="34" charset="0"/>
                <a:cs typeface="Arial" pitchFamily="34" charset="0"/>
              </a:rPr>
              <a:t>g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en-US" sz="2000" b="1" spc="425" dirty="0" smtClean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1219199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GCVSWO                                                                                Cont.…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37426010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2364" y="739589"/>
            <a:ext cx="12007273" cy="496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6550" marR="43180" indent="-28575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Air</a:t>
            </a:r>
            <a:r>
              <a:rPr lang="en-US" sz="2000" spc="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gap</a:t>
            </a:r>
            <a:r>
              <a:rPr lang="en-US" sz="2000" spc="3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power,</a:t>
            </a:r>
            <a:r>
              <a:rPr lang="en-US" sz="2000" spc="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after</a:t>
            </a:r>
            <a:r>
              <a:rPr lang="en-US" sz="2000" spc="5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meeting</a:t>
            </a:r>
            <a:r>
              <a:rPr lang="en-US" sz="2000" spc="4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stator</a:t>
            </a:r>
            <a:r>
              <a:rPr lang="en-US" sz="2000" spc="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copper</a:t>
            </a:r>
            <a:r>
              <a:rPr lang="en-US" sz="2000" spc="4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losses</a:t>
            </a:r>
            <a:r>
              <a:rPr lang="en-US" sz="2000" spc="5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P</a:t>
            </a:r>
            <a:r>
              <a:rPr lang="en-US" sz="2000" b="1" baseline="-12345" dirty="0" err="1" smtClean="0">
                <a:latin typeface="Arial" pitchFamily="34" charset="0"/>
                <a:cs typeface="Arial" pitchFamily="34" charset="0"/>
              </a:rPr>
              <a:t>cus</a:t>
            </a:r>
            <a:r>
              <a:rPr lang="en-US" sz="2000" b="1" spc="254" baseline="-123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20" dirty="0" smtClean="0">
                <a:latin typeface="Arial" pitchFamily="34" charset="0"/>
                <a:cs typeface="Arial" pitchFamily="34" charset="0"/>
              </a:rPr>
              <a:t>goes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out</a:t>
            </a:r>
            <a:r>
              <a:rPr lang="en-US" sz="2000" spc="114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through</a:t>
            </a:r>
            <a:r>
              <a:rPr lang="en-US" sz="2000" spc="114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stator</a:t>
            </a:r>
            <a:r>
              <a:rPr lang="en-US" sz="2000" spc="12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as</a:t>
            </a:r>
            <a:r>
              <a:rPr lang="en-US" sz="2000" spc="12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output</a:t>
            </a:r>
            <a:r>
              <a:rPr lang="en-US" sz="2000" spc="114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</a:t>
            </a:r>
            <a:r>
              <a:rPr lang="en-US" sz="2000" spc="15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P</a:t>
            </a:r>
            <a:r>
              <a:rPr lang="en-US" sz="2000" b="1" baseline="-12345" dirty="0" smtClean="0">
                <a:latin typeface="Arial" pitchFamily="34" charset="0"/>
                <a:cs typeface="Arial" pitchFamily="34" charset="0"/>
              </a:rPr>
              <a:t>s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en-US" sz="2000" b="1" spc="130" dirty="0" smtClean="0"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3" name="Picture 4" descr="5. The Power flow diagram of DFIG | Download Scientific Diagr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933" y="1350819"/>
            <a:ext cx="9837600" cy="296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4312228"/>
            <a:ext cx="120996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Figure.3 : Power Flow Diagram in a Double Fed Induction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Generator[3]. url: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https://www.researchgate.net/publication/277860225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199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GCVSWO                                                                                Cont.…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37741684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6917"/>
            <a:ext cx="11734800" cy="497319"/>
          </a:xfrm>
        </p:spPr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GCVSWO                                                                    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Cont.…..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pPr marL="901065" marR="5080" indent="-889000">
              <a:lnSpc>
                <a:spcPts val="1300"/>
              </a:lnSpc>
              <a:spcBef>
                <a:spcPts val="110"/>
              </a:spcBef>
            </a:pPr>
            <a:r>
              <a:rPr lang="en-US" smtClean="0"/>
              <a:t>Presenter: Dr.Teshome Goa</a:t>
            </a:r>
            <a:endParaRPr lang="en-US" spc="-50" dirty="0"/>
          </a:p>
        </p:txBody>
      </p:sp>
      <p:sp>
        <p:nvSpPr>
          <p:cNvPr id="5" name="Rectangle 4"/>
          <p:cNvSpPr/>
          <p:nvPr/>
        </p:nvSpPr>
        <p:spPr>
          <a:xfrm>
            <a:off x="332509" y="727364"/>
            <a:ext cx="1173133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6550" marR="43180" indent="-28575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</a:t>
            </a:r>
            <a:r>
              <a:rPr lang="en-US" sz="2000" spc="11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Squirrel</a:t>
            </a:r>
            <a:r>
              <a:rPr lang="en-US" sz="2000" spc="12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Cage</a:t>
            </a:r>
            <a:r>
              <a:rPr lang="en-US" sz="2000" spc="114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Induction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Generator,</a:t>
            </a:r>
            <a:r>
              <a:rPr lang="en-US" sz="2000" spc="12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12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slip</a:t>
            </a:r>
            <a:r>
              <a:rPr lang="en-US" sz="2000" spc="114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</a:t>
            </a:r>
            <a:r>
              <a:rPr lang="en-US" sz="2000" spc="12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s.P</a:t>
            </a:r>
            <a:r>
              <a:rPr lang="en-US" sz="2000" b="1" baseline="-12345" dirty="0" err="1">
                <a:latin typeface="Arial" pitchFamily="34" charset="0"/>
                <a:cs typeface="Arial" pitchFamily="34" charset="0"/>
              </a:rPr>
              <a:t>g</a:t>
            </a:r>
            <a:r>
              <a:rPr lang="en-US" sz="2000" b="1" spc="367" baseline="-1234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gets</a:t>
            </a:r>
            <a:r>
              <a:rPr lang="en-US" sz="2000" spc="12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wasted</a:t>
            </a:r>
            <a:r>
              <a:rPr lang="en-US" sz="2000" spc="114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as</a:t>
            </a:r>
            <a:r>
              <a:rPr lang="en-US" sz="2000" spc="12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heat.</a:t>
            </a:r>
            <a:r>
              <a:rPr lang="en-US" sz="2000" spc="125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336550" marR="43180" indent="-28575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But,</a:t>
            </a:r>
            <a:r>
              <a:rPr lang="en-US" sz="2000" spc="12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</a:t>
            </a:r>
            <a:r>
              <a:rPr lang="en-US" sz="2000" spc="114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wound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rotor</a:t>
            </a:r>
            <a:r>
              <a:rPr lang="en-US" sz="2000" spc="9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Induction</a:t>
            </a:r>
            <a:r>
              <a:rPr lang="en-US" sz="2000" spc="9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generator,</a:t>
            </a:r>
            <a:r>
              <a:rPr lang="en-US" sz="2000" spc="11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9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slip</a:t>
            </a:r>
            <a:r>
              <a:rPr lang="en-US" sz="2000" spc="9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</a:t>
            </a:r>
            <a:r>
              <a:rPr lang="en-US" sz="2000" spc="8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after</a:t>
            </a:r>
            <a:r>
              <a:rPr lang="en-US" sz="2000" spc="9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meeting</a:t>
            </a:r>
            <a:r>
              <a:rPr lang="en-US" sz="2000" spc="9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Rotor</a:t>
            </a:r>
            <a:r>
              <a:rPr lang="en-US" sz="2000" spc="9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copper</a:t>
            </a:r>
            <a:r>
              <a:rPr lang="en-US" sz="2000" spc="9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losses</a:t>
            </a:r>
            <a:r>
              <a:rPr lang="en-US" sz="2000" spc="11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spc="-20" dirty="0" err="1">
                <a:latin typeface="Arial" pitchFamily="34" charset="0"/>
                <a:cs typeface="Arial" pitchFamily="34" charset="0"/>
              </a:rPr>
              <a:t>P</a:t>
            </a:r>
            <a:r>
              <a:rPr lang="en-US" sz="2000" b="1" spc="-30" baseline="-12345" dirty="0" err="1">
                <a:latin typeface="Arial" pitchFamily="34" charset="0"/>
                <a:cs typeface="Arial" pitchFamily="34" charset="0"/>
              </a:rPr>
              <a:t>cur</a:t>
            </a:r>
            <a:r>
              <a:rPr lang="en-US" sz="2000" b="1" spc="750" baseline="-1234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spc="750" baseline="-12345" dirty="0" smtClean="0">
                <a:latin typeface="Arial" pitchFamily="34" charset="0"/>
                <a:cs typeface="Arial" pitchFamily="34" charset="0"/>
              </a:rPr>
              <a:t>,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can</a:t>
            </a:r>
            <a:r>
              <a:rPr lang="en-US" sz="2000" spc="9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be</a:t>
            </a:r>
            <a:r>
              <a:rPr lang="en-US" sz="2000" spc="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taken</a:t>
            </a:r>
            <a:r>
              <a:rPr lang="en-US" sz="2000" spc="9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as</a:t>
            </a:r>
            <a:r>
              <a:rPr lang="en-US" sz="2000" spc="10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output</a:t>
            </a:r>
            <a:r>
              <a:rPr lang="en-US" sz="2000" spc="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power,</a:t>
            </a:r>
            <a:r>
              <a:rPr lang="en-US" sz="2000" spc="12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P</a:t>
            </a:r>
            <a:r>
              <a:rPr lang="en-US" sz="2000" b="1" baseline="-12345" dirty="0" err="1">
                <a:latin typeface="Arial" pitchFamily="34" charset="0"/>
                <a:cs typeface="Arial" pitchFamily="34" charset="0"/>
              </a:rPr>
              <a:t>r</a:t>
            </a:r>
            <a:r>
              <a:rPr lang="en-US" sz="2000" b="1" spc="-15" baseline="-1234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from</a:t>
            </a:r>
            <a:r>
              <a:rPr lang="en-US" sz="2000" spc="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Rotor</a:t>
            </a:r>
            <a:r>
              <a:rPr lang="en-US" sz="2000" spc="10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side</a:t>
            </a:r>
            <a:r>
              <a:rPr lang="en-US" sz="2000" spc="10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</a:t>
            </a:r>
            <a:r>
              <a:rPr lang="en-US" sz="2000" spc="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fed</a:t>
            </a:r>
            <a:r>
              <a:rPr lang="en-US" sz="2000" spc="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into</a:t>
            </a:r>
            <a:r>
              <a:rPr lang="en-US" sz="2000" spc="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Grid</a:t>
            </a:r>
            <a:r>
              <a:rPr lang="en-US" sz="2000" spc="9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</a:t>
            </a:r>
            <a:r>
              <a:rPr lang="en-US" sz="2000" spc="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which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case</a:t>
            </a:r>
            <a:r>
              <a:rPr lang="en-US" sz="2000" spc="-3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it</a:t>
            </a:r>
            <a:r>
              <a:rPr lang="en-US" sz="2000" spc="-3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</a:t>
            </a:r>
            <a:r>
              <a:rPr lang="en-US" sz="2000" spc="-2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called</a:t>
            </a:r>
            <a:r>
              <a:rPr lang="en-US" sz="2000" spc="-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</a:t>
            </a:r>
          </a:p>
          <a:p>
            <a:pPr marL="50800" marR="43180" algn="just">
              <a:lnSpc>
                <a:spcPct val="200000"/>
              </a:lnSpc>
            </a:pPr>
            <a:r>
              <a:rPr lang="en-US" sz="2000" spc="-2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spc="-10" dirty="0" smtClean="0">
                <a:latin typeface="Arial" pitchFamily="34" charset="0"/>
                <a:cs typeface="Arial" pitchFamily="34" charset="0"/>
              </a:rPr>
              <a:t>DFIG</a:t>
            </a:r>
            <a:r>
              <a:rPr lang="en-US" spc="-10" dirty="0">
                <a:latin typeface="Arial" pitchFamily="34" charset="0"/>
                <a:cs typeface="Arial" pitchFamily="34" charset="0"/>
              </a:rPr>
              <a:t>.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32509" y="3325982"/>
            <a:ext cx="11457708" cy="1227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With a slip-ring induction machine, power can be fed into the supply system over a wide speed range by appropriately controlling the rotor power from the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 variable-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frequency</a:t>
            </a:r>
            <a:r>
              <a:rPr lang="en-US" sz="2000" spc="38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slip</a:t>
            </a:r>
            <a:r>
              <a:rPr lang="en-US" sz="2000" spc="37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power.</a:t>
            </a:r>
            <a:r>
              <a:rPr lang="en-US" sz="2000" spc="385" dirty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05228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67236"/>
            <a:ext cx="12099637" cy="273664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45"/>
              </a:spcBef>
            </a:pPr>
            <a:endParaRPr sz="1200" dirty="0" smtClean="0">
              <a:latin typeface="Cambria"/>
              <a:cs typeface="Cambria"/>
            </a:endParaRPr>
          </a:p>
          <a:p>
            <a:pPr marL="298450" marR="5080" indent="-285750" algn="just">
              <a:lnSpc>
                <a:spcPct val="150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sz="2000" spc="375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provision</a:t>
            </a:r>
            <a:r>
              <a:rPr sz="2000" spc="38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for</a:t>
            </a:r>
            <a:r>
              <a:rPr sz="2000" spc="38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bidirectional</a:t>
            </a:r>
            <a:r>
              <a:rPr sz="2000" spc="38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flow</a:t>
            </a:r>
            <a:r>
              <a:rPr sz="2000" spc="38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of</a:t>
            </a:r>
            <a:r>
              <a:rPr sz="2000" spc="385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power </a:t>
            </a:r>
            <a:r>
              <a:rPr sz="2000" dirty="0">
                <a:latin typeface="Arial" pitchFamily="34" charset="0"/>
                <a:cs typeface="Arial" pitchFamily="34" charset="0"/>
              </a:rPr>
              <a:t>through</a:t>
            </a:r>
            <a:r>
              <a:rPr sz="2000" spc="-2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the</a:t>
            </a:r>
            <a:r>
              <a:rPr sz="2000" spc="-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rotor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circuit</a:t>
            </a:r>
            <a:r>
              <a:rPr sz="2000" spc="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is</a:t>
            </a:r>
            <a:r>
              <a:rPr sz="2000" spc="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achieved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using 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a</a:t>
            </a:r>
            <a:r>
              <a:rPr sz="2000" spc="-15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slip-ring</a:t>
            </a:r>
            <a:r>
              <a:rPr sz="2000" spc="-1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induction</a:t>
            </a:r>
            <a:r>
              <a:rPr sz="2000" spc="-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motor</a:t>
            </a:r>
            <a:r>
              <a:rPr sz="2000" spc="-5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20" dirty="0">
                <a:latin typeface="Arial" pitchFamily="34" charset="0"/>
                <a:cs typeface="Arial" pitchFamily="34" charset="0"/>
              </a:rPr>
              <a:t>with </a:t>
            </a:r>
            <a:r>
              <a:rPr sz="2000" dirty="0">
                <a:latin typeface="Arial" pitchFamily="34" charset="0"/>
                <a:cs typeface="Arial" pitchFamily="34" charset="0"/>
              </a:rPr>
              <a:t>an</a:t>
            </a:r>
            <a:r>
              <a:rPr sz="2000" spc="2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AC/DC/AC</a:t>
            </a:r>
            <a:r>
              <a:rPr sz="2000" spc="2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converter</a:t>
            </a:r>
            <a:r>
              <a:rPr sz="2000" spc="2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connected</a:t>
            </a:r>
            <a:r>
              <a:rPr sz="2000" spc="2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between</a:t>
            </a:r>
            <a:r>
              <a:rPr sz="2000" spc="1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the</a:t>
            </a:r>
            <a:r>
              <a:rPr sz="2000" spc="3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slip-ring</a:t>
            </a:r>
            <a:r>
              <a:rPr sz="2000" spc="2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terminals</a:t>
            </a:r>
            <a:r>
              <a:rPr sz="2000" spc="2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and</a:t>
            </a:r>
            <a:r>
              <a:rPr sz="2000" spc="2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the</a:t>
            </a:r>
            <a:r>
              <a:rPr sz="2000" spc="35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utility </a:t>
            </a:r>
            <a:r>
              <a:rPr sz="2000" dirty="0">
                <a:latin typeface="Arial" pitchFamily="34" charset="0"/>
                <a:cs typeface="Arial" pitchFamily="34" charset="0"/>
              </a:rPr>
              <a:t>grid.</a:t>
            </a:r>
            <a:r>
              <a:rPr sz="2000" spc="305" dirty="0">
                <a:latin typeface="Arial" pitchFamily="34" charset="0"/>
                <a:cs typeface="Arial" pitchFamily="34" charset="0"/>
              </a:rPr>
              <a:t> </a:t>
            </a:r>
            <a:endParaRPr lang="en-US" sz="2000" spc="305" dirty="0" smtClean="0">
              <a:latin typeface="Arial" pitchFamily="34" charset="0"/>
              <a:cs typeface="Arial" pitchFamily="34" charset="0"/>
            </a:endParaRPr>
          </a:p>
          <a:p>
            <a:pPr marL="298450" marR="5080" indent="-285750" algn="just">
              <a:lnSpc>
                <a:spcPct val="150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sz="2000" spc="305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The</a:t>
            </a:r>
            <a:r>
              <a:rPr sz="2000" spc="30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system</a:t>
            </a:r>
            <a:r>
              <a:rPr sz="2000" spc="30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is</a:t>
            </a:r>
            <a:r>
              <a:rPr sz="2000" spc="31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known</a:t>
            </a:r>
            <a:r>
              <a:rPr sz="2000" spc="29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as</a:t>
            </a:r>
            <a:r>
              <a:rPr sz="2000" spc="30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a</a:t>
            </a:r>
            <a:r>
              <a:rPr sz="2000" spc="3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DFIG 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because</a:t>
            </a:r>
            <a:r>
              <a:rPr sz="2000" spc="-30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power</a:t>
            </a:r>
            <a:r>
              <a:rPr sz="2000" spc="-3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can</a:t>
            </a:r>
            <a:r>
              <a:rPr sz="2000" spc="-4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be</a:t>
            </a:r>
            <a:r>
              <a:rPr sz="2000" spc="-3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fed</a:t>
            </a:r>
            <a:r>
              <a:rPr sz="2000" spc="-3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both</a:t>
            </a:r>
            <a:r>
              <a:rPr sz="2000" spc="-3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from</a:t>
            </a:r>
            <a:r>
              <a:rPr sz="2000" spc="-3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both</a:t>
            </a:r>
            <a:r>
              <a:rPr sz="2000" spc="-2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the</a:t>
            </a:r>
            <a:r>
              <a:rPr sz="2000" spc="-3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Stator</a:t>
            </a:r>
            <a:r>
              <a:rPr sz="2000" spc="-3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and</a:t>
            </a:r>
            <a:r>
              <a:rPr sz="2000" spc="-30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Rotor</a:t>
            </a:r>
            <a:r>
              <a:rPr sz="2000" spc="-10" dirty="0" smtClean="0">
                <a:latin typeface="Arial" pitchFamily="34" charset="0"/>
                <a:cs typeface="Arial" pitchFamily="34" charset="0"/>
              </a:rPr>
              <a:t>.</a:t>
            </a:r>
            <a:endParaRPr sz="2000" dirty="0">
              <a:latin typeface="Arial" pitchFamily="34" charset="0"/>
              <a:cs typeface="Arial" pitchFamily="34" charset="0"/>
            </a:endParaRPr>
          </a:p>
          <a:p>
            <a:pPr marL="298450" marR="5715" indent="-285750" algn="just">
              <a:lnSpc>
                <a:spcPct val="150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sz="2000" dirty="0">
                <a:latin typeface="Arial" pitchFamily="34" charset="0"/>
                <a:cs typeface="Arial" pitchFamily="34" charset="0"/>
              </a:rPr>
              <a:t>Figure</a:t>
            </a:r>
            <a:r>
              <a:rPr sz="2000" spc="24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4</a:t>
            </a:r>
            <a:r>
              <a:rPr sz="2000" spc="245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shows</a:t>
            </a:r>
            <a:r>
              <a:rPr sz="2000" spc="245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the</a:t>
            </a:r>
            <a:r>
              <a:rPr sz="2000" spc="24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main</a:t>
            </a:r>
            <a:r>
              <a:rPr sz="2000" spc="24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components</a:t>
            </a:r>
            <a:r>
              <a:rPr sz="2000" spc="25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of</a:t>
            </a:r>
            <a:r>
              <a:rPr sz="2000" spc="26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a</a:t>
            </a:r>
            <a:r>
              <a:rPr sz="2000" spc="250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solid-</a:t>
            </a:r>
            <a:r>
              <a:rPr sz="2000" dirty="0">
                <a:latin typeface="Arial" pitchFamily="34" charset="0"/>
                <a:cs typeface="Arial" pitchFamily="34" charset="0"/>
              </a:rPr>
              <a:t>state</a:t>
            </a:r>
            <a:r>
              <a:rPr sz="2000" spc="24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system</a:t>
            </a:r>
            <a:r>
              <a:rPr sz="2000" spc="24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for</a:t>
            </a:r>
            <a:r>
              <a:rPr sz="2000" spc="245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25" dirty="0">
                <a:latin typeface="Arial" pitchFamily="34" charset="0"/>
                <a:cs typeface="Arial" pitchFamily="34" charset="0"/>
              </a:rPr>
              <a:t>the </a:t>
            </a:r>
            <a:r>
              <a:rPr sz="2000" dirty="0">
                <a:latin typeface="Arial" pitchFamily="34" charset="0"/>
                <a:cs typeface="Arial" pitchFamily="34" charset="0"/>
              </a:rPr>
              <a:t>controlled</a:t>
            </a:r>
            <a:r>
              <a:rPr sz="2000" spc="484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flow</a:t>
            </a:r>
            <a:r>
              <a:rPr sz="2000" spc="49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of</a:t>
            </a:r>
            <a:r>
              <a:rPr sz="2000" spc="95" dirty="0">
                <a:latin typeface="Arial" pitchFamily="34" charset="0"/>
                <a:cs typeface="Arial" pitchFamily="34" charset="0"/>
              </a:rPr>
              <a:t>  </a:t>
            </a:r>
            <a:r>
              <a:rPr sz="2000" dirty="0">
                <a:latin typeface="Arial" pitchFamily="34" charset="0"/>
                <a:cs typeface="Arial" pitchFamily="34" charset="0"/>
              </a:rPr>
              <a:t>slip</a:t>
            </a:r>
            <a:r>
              <a:rPr sz="2000" spc="49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power</a:t>
            </a:r>
            <a:r>
              <a:rPr sz="2000" spc="49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at</a:t>
            </a:r>
            <a:r>
              <a:rPr sz="2000" spc="49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variable</a:t>
            </a:r>
            <a:r>
              <a:rPr sz="2000" spc="49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speed</a:t>
            </a:r>
            <a:r>
              <a:rPr sz="2000" spc="484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through</a:t>
            </a:r>
            <a:r>
              <a:rPr sz="2000" spc="105" dirty="0">
                <a:latin typeface="Arial" pitchFamily="34" charset="0"/>
                <a:cs typeface="Arial" pitchFamily="34" charset="0"/>
              </a:rPr>
              <a:t>  </a:t>
            </a:r>
            <a:r>
              <a:rPr sz="2000" dirty="0">
                <a:latin typeface="Arial" pitchFamily="34" charset="0"/>
                <a:cs typeface="Arial" pitchFamily="34" charset="0"/>
              </a:rPr>
              <a:t>a</a:t>
            </a:r>
            <a:r>
              <a:rPr sz="2000" spc="49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current</a:t>
            </a:r>
            <a:r>
              <a:rPr sz="2000" spc="90" dirty="0">
                <a:latin typeface="Arial" pitchFamily="34" charset="0"/>
                <a:cs typeface="Arial" pitchFamily="34" charset="0"/>
              </a:rPr>
              <a:t>  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source converter/inverter.</a:t>
            </a:r>
            <a:endParaRPr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0" y="6007173"/>
            <a:ext cx="1077027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8750">
              <a:spcBef>
                <a:spcPts val="100"/>
              </a:spcBef>
            </a:pPr>
            <a:r>
              <a:rPr sz="1600" b="1" dirty="0">
                <a:latin typeface="Arial" pitchFamily="34" charset="0"/>
                <a:cs typeface="Arial" pitchFamily="34" charset="0"/>
              </a:rPr>
              <a:t>Figure</a:t>
            </a:r>
            <a:r>
              <a:rPr sz="1600" b="1" spc="-3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. </a:t>
            </a:r>
            <a:r>
              <a:rPr sz="1600" b="1" spc="-25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1600" b="1" dirty="0">
                <a:latin typeface="Arial" pitchFamily="34" charset="0"/>
                <a:cs typeface="Arial" pitchFamily="34" charset="0"/>
              </a:rPr>
              <a:t>4:</a:t>
            </a:r>
            <a:r>
              <a:rPr sz="1600" b="1" spc="110" dirty="0">
                <a:latin typeface="Arial" pitchFamily="34" charset="0"/>
                <a:cs typeface="Arial" pitchFamily="34" charset="0"/>
              </a:rPr>
              <a:t>  </a:t>
            </a:r>
            <a:r>
              <a:rPr sz="1600" b="1" dirty="0">
                <a:latin typeface="Arial" pitchFamily="34" charset="0"/>
                <a:cs typeface="Arial" pitchFamily="34" charset="0"/>
              </a:rPr>
              <a:t>Double</a:t>
            </a:r>
            <a:r>
              <a:rPr sz="1600" b="1" spc="-20" dirty="0">
                <a:latin typeface="Arial" pitchFamily="34" charset="0"/>
                <a:cs typeface="Arial" pitchFamily="34" charset="0"/>
              </a:rPr>
              <a:t> </a:t>
            </a:r>
            <a:r>
              <a:rPr sz="1600" b="1" dirty="0">
                <a:latin typeface="Arial" pitchFamily="34" charset="0"/>
                <a:cs typeface="Arial" pitchFamily="34" charset="0"/>
              </a:rPr>
              <a:t>Output</a:t>
            </a:r>
            <a:r>
              <a:rPr sz="1600" b="1" spc="-25" dirty="0">
                <a:latin typeface="Arial" pitchFamily="34" charset="0"/>
                <a:cs typeface="Arial" pitchFamily="34" charset="0"/>
              </a:rPr>
              <a:t> </a:t>
            </a:r>
            <a:r>
              <a:rPr sz="1600" b="1" dirty="0">
                <a:latin typeface="Arial" pitchFamily="34" charset="0"/>
                <a:cs typeface="Arial" pitchFamily="34" charset="0"/>
              </a:rPr>
              <a:t>Induction</a:t>
            </a:r>
            <a:r>
              <a:rPr sz="1600" b="1" spc="-20" dirty="0">
                <a:latin typeface="Arial" pitchFamily="34" charset="0"/>
                <a:cs typeface="Arial" pitchFamily="34" charset="0"/>
              </a:rPr>
              <a:t> </a:t>
            </a:r>
            <a:r>
              <a:rPr sz="1600" b="1" dirty="0">
                <a:latin typeface="Arial" pitchFamily="34" charset="0"/>
                <a:cs typeface="Arial" pitchFamily="34" charset="0"/>
              </a:rPr>
              <a:t>Generator</a:t>
            </a:r>
            <a:r>
              <a:rPr sz="1600" b="1" spc="-25" dirty="0">
                <a:latin typeface="Arial" pitchFamily="34" charset="0"/>
                <a:cs typeface="Arial" pitchFamily="34" charset="0"/>
              </a:rPr>
              <a:t> </a:t>
            </a:r>
            <a:r>
              <a:rPr sz="1600" b="1" dirty="0">
                <a:latin typeface="Arial" pitchFamily="34" charset="0"/>
                <a:cs typeface="Arial" pitchFamily="34" charset="0"/>
              </a:rPr>
              <a:t>with</a:t>
            </a:r>
            <a:r>
              <a:rPr sz="1600" b="1" spc="-25" dirty="0">
                <a:latin typeface="Arial" pitchFamily="34" charset="0"/>
                <a:cs typeface="Arial" pitchFamily="34" charset="0"/>
              </a:rPr>
              <a:t> </a:t>
            </a:r>
            <a:r>
              <a:rPr sz="1600" b="1" dirty="0">
                <a:latin typeface="Arial" pitchFamily="34" charset="0"/>
                <a:cs typeface="Arial" pitchFamily="34" charset="0"/>
              </a:rPr>
              <a:t>Current</a:t>
            </a:r>
            <a:r>
              <a:rPr sz="1600" b="1" spc="-35" dirty="0">
                <a:latin typeface="Arial" pitchFamily="34" charset="0"/>
                <a:cs typeface="Arial" pitchFamily="34" charset="0"/>
              </a:rPr>
              <a:t> </a:t>
            </a:r>
            <a:r>
              <a:rPr sz="1600" b="1" dirty="0" smtClean="0">
                <a:latin typeface="Arial" pitchFamily="34" charset="0"/>
                <a:cs typeface="Arial" pitchFamily="34" charset="0"/>
              </a:rPr>
              <a:t>Source</a:t>
            </a: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1600" b="1" spc="-25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1600" b="1" spc="-10" dirty="0" smtClean="0">
                <a:latin typeface="Arial" pitchFamily="34" charset="0"/>
                <a:cs typeface="Arial" pitchFamily="34" charset="0"/>
              </a:rPr>
              <a:t>Inverter</a:t>
            </a:r>
            <a:r>
              <a:rPr lang="en-US" sz="1600" b="1" spc="-10" dirty="0" smtClean="0">
                <a:latin typeface="Arial" pitchFamily="34" charset="0"/>
                <a:cs typeface="Arial" pitchFamily="34" charset="0"/>
              </a:rPr>
              <a:t>[4]. URL: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https://www.intechopen.com/books/148.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4294967295"/>
          </p:nvPr>
        </p:nvSpPr>
        <p:spPr>
          <a:xfrm>
            <a:off x="3202990" y="6081850"/>
            <a:ext cx="5788212" cy="519886"/>
          </a:xfrm>
          <a:prstGeom prst="rect">
            <a:avLst/>
          </a:prstGeom>
        </p:spPr>
        <p:txBody>
          <a:bodyPr vert="horz" wrap="square" lIns="0" tIns="184658" rIns="0" bIns="0" rtlCol="0">
            <a:spAutoFit/>
          </a:bodyPr>
          <a:lstStyle/>
          <a:p>
            <a:pPr marL="904240" marR="5080" indent="-892175">
              <a:lnSpc>
                <a:spcPts val="1300"/>
              </a:lnSpc>
              <a:spcBef>
                <a:spcPts val="110"/>
              </a:spcBef>
            </a:pPr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spc="-50" dirty="0"/>
          </a:p>
        </p:txBody>
      </p:sp>
      <p:pic>
        <p:nvPicPr>
          <p:cNvPr id="8" name="Picture 2" descr="Basic arrangement of a grid-connected DFIG-based WECS. | Download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63" y="2910681"/>
            <a:ext cx="9725530" cy="3096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364837" y="32617"/>
            <a:ext cx="11734800" cy="497319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GCVSWO                                                                    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Cont.…..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3111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244411"/>
          </a:xfrm>
        </p:spPr>
        <p:txBody>
          <a:bodyPr>
            <a:normAutofit fontScale="47500" lnSpcReduction="20000"/>
          </a:bodyPr>
          <a:lstStyle/>
          <a:p>
            <a:r>
              <a:rPr lang="en-US" dirty="0"/>
              <a:t>,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075765"/>
            <a:ext cx="12226464" cy="4425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8450" marR="5080" indent="-28575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4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stator</a:t>
            </a:r>
            <a:r>
              <a:rPr lang="en-US" sz="2000" spc="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</a:t>
            </a:r>
            <a:r>
              <a:rPr lang="en-US" sz="2000" spc="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directly</a:t>
            </a:r>
            <a:r>
              <a:rPr lang="en-US" sz="2000" spc="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connected</a:t>
            </a:r>
            <a:r>
              <a:rPr lang="en-US" sz="2000" spc="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</a:t>
            </a:r>
            <a:r>
              <a:rPr lang="en-US" sz="2000" spc="4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4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fixed-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frequency</a:t>
            </a:r>
            <a:r>
              <a:rPr lang="en-US" sz="2000" spc="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utility</a:t>
            </a:r>
            <a:r>
              <a:rPr lang="en-US" sz="2000" spc="4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grid</a:t>
            </a:r>
            <a:r>
              <a:rPr lang="en-US" sz="2000" spc="3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while</a:t>
            </a:r>
            <a:r>
              <a:rPr lang="en-US" sz="2000" spc="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4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rotor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collector</a:t>
            </a:r>
            <a:r>
              <a:rPr lang="en-US" sz="2000" spc="26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rings</a:t>
            </a:r>
            <a:r>
              <a:rPr lang="en-US" sz="2000" spc="26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are</a:t>
            </a:r>
            <a:r>
              <a:rPr lang="en-US" sz="2000" spc="26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connected</a:t>
            </a:r>
            <a:r>
              <a:rPr lang="en-US" sz="2000" spc="26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via</a:t>
            </a:r>
            <a:r>
              <a:rPr lang="en-US" sz="2000" spc="26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back-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</a:t>
            </a:r>
            <a:r>
              <a:rPr lang="en-US" sz="2000" spc="26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back</a:t>
            </a:r>
            <a:r>
              <a:rPr lang="en-US" sz="2000" spc="28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current</a:t>
            </a:r>
            <a:r>
              <a:rPr lang="en-US" sz="2000" spc="27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source</a:t>
            </a:r>
            <a:r>
              <a:rPr lang="en-US" sz="2000" spc="254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inverters</a:t>
            </a:r>
            <a:r>
              <a:rPr lang="en-US" sz="2000" spc="26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</a:t>
            </a:r>
            <a:r>
              <a:rPr lang="en-US" sz="2000" spc="26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5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transformer/filter</a:t>
            </a:r>
            <a:r>
              <a:rPr lang="en-US" sz="2000" spc="6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</a:t>
            </a:r>
            <a:r>
              <a:rPr lang="en-US" sz="2000" spc="6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6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same</a:t>
            </a:r>
            <a:r>
              <a:rPr lang="en-US" sz="2000" spc="7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utility</a:t>
            </a:r>
            <a:r>
              <a:rPr lang="en-US" sz="2000" spc="6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grid.</a:t>
            </a:r>
            <a:r>
              <a:rPr lang="en-US" sz="2000" spc="65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336550" marR="43815" indent="-28575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As</a:t>
            </a:r>
            <a:r>
              <a:rPr lang="en-US" sz="2000" spc="9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6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rotor</a:t>
            </a:r>
            <a:r>
              <a:rPr lang="en-US" sz="2000" spc="6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</a:t>
            </a:r>
            <a:r>
              <a:rPr lang="en-US" sz="2000" spc="6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</a:t>
            </a:r>
            <a:r>
              <a:rPr lang="en-US" sz="2000" spc="6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spc="7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fraction</a:t>
            </a:r>
            <a:r>
              <a:rPr lang="en-US" sz="2000" spc="6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</a:t>
            </a:r>
            <a:r>
              <a:rPr lang="en-US" sz="2000" spc="7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25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total</a:t>
            </a:r>
            <a:r>
              <a:rPr lang="en-US" sz="2000" spc="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</a:t>
            </a:r>
            <a:r>
              <a:rPr lang="en-US" sz="2000" spc="5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</a:t>
            </a:r>
            <a:r>
              <a:rPr lang="en-US" sz="2000" spc="5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generator,</a:t>
            </a:r>
            <a:r>
              <a:rPr lang="en-US" sz="2000" spc="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spc="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rotor</a:t>
            </a:r>
            <a:r>
              <a:rPr lang="en-US" sz="2000" spc="5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converter</a:t>
            </a:r>
            <a:r>
              <a:rPr lang="en-US" sz="2000" spc="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rating</a:t>
            </a:r>
            <a:r>
              <a:rPr lang="en-US" sz="2000" spc="7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</a:t>
            </a:r>
            <a:r>
              <a:rPr lang="en-US" sz="2000" spc="5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nearly</a:t>
            </a:r>
            <a:r>
              <a:rPr lang="en-US" sz="2000" spc="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35%</a:t>
            </a:r>
            <a:r>
              <a:rPr lang="en-US" sz="2000" spc="5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</a:t>
            </a:r>
            <a:r>
              <a:rPr lang="en-US" sz="2000" spc="5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rated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turbine</a:t>
            </a:r>
            <a:r>
              <a:rPr lang="en-US" sz="2000" spc="18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</a:t>
            </a:r>
            <a:r>
              <a:rPr lang="en-US" sz="2000" spc="18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</a:t>
            </a:r>
            <a:r>
              <a:rPr lang="en-US" sz="2000" spc="19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sufficient.</a:t>
            </a:r>
            <a:r>
              <a:rPr lang="en-US" sz="2000" spc="2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336550" marR="43815" indent="-28575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For</a:t>
            </a:r>
            <a:r>
              <a:rPr lang="en-US" sz="2000" spc="19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18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transfer</a:t>
            </a:r>
            <a:r>
              <a:rPr lang="en-US" sz="2000" spc="18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</a:t>
            </a:r>
            <a:r>
              <a:rPr lang="en-US" sz="2000" spc="19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electrical</a:t>
            </a:r>
            <a:r>
              <a:rPr lang="en-US" sz="2000" spc="19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</a:t>
            </a:r>
            <a:r>
              <a:rPr lang="en-US" sz="2000" spc="18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from</a:t>
            </a:r>
            <a:r>
              <a:rPr lang="en-US" sz="2000" spc="18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18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rotor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circuit to</a:t>
            </a:r>
            <a:r>
              <a:rPr lang="en-US" sz="2000" spc="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supply, converters</a:t>
            </a:r>
            <a:r>
              <a:rPr lang="en-US" sz="2000" spc="1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 and</a:t>
            </a:r>
            <a:r>
              <a:rPr lang="en-US" sz="20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II are</a:t>
            </a:r>
            <a:r>
              <a:rPr lang="en-US" sz="2000" spc="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operated, respectively,</a:t>
            </a:r>
            <a:r>
              <a:rPr lang="en-US" sz="20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 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rectification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</a:t>
            </a:r>
            <a:r>
              <a:rPr lang="en-US" sz="2000" spc="-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inversion</a:t>
            </a:r>
            <a:r>
              <a:rPr lang="en-US" sz="2000" spc="-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modes.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00000"/>
              </a:lnSpc>
              <a:spcBef>
                <a:spcPts val="250"/>
              </a:spcBef>
            </a:pPr>
            <a:endParaRPr lang="en-US" dirty="0" smtClean="0">
              <a:latin typeface="Calibri"/>
              <a:cs typeface="Calibri"/>
            </a:endParaRPr>
          </a:p>
          <a:p>
            <a:pPr marL="12700" marR="5080" algn="just">
              <a:lnSpc>
                <a:spcPct val="116900"/>
              </a:lnSpc>
            </a:pPr>
            <a:endParaRPr lang="en-US" dirty="0">
              <a:latin typeface="Calibri"/>
              <a:cs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77982" y="365126"/>
            <a:ext cx="11748482" cy="440417"/>
          </a:xfrm>
        </p:spPr>
        <p:txBody>
          <a:bodyPr>
            <a:normAutofit fontScale="90000"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GCVSWO                                                                    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Cont.…..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11268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2737" y="405245"/>
            <a:ext cx="1208342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3700" marR="43180" indent="-34290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spc="-25" dirty="0" smtClean="0">
                <a:latin typeface="Arial" pitchFamily="34" charset="0"/>
                <a:cs typeface="Arial" pitchFamily="34" charset="0"/>
              </a:rPr>
              <a:t>For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maximization</a:t>
            </a:r>
            <a:r>
              <a:rPr lang="en-US" sz="2000" spc="44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</a:t>
            </a:r>
            <a:r>
              <a:rPr lang="en-US" sz="2000" spc="4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4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</a:t>
            </a:r>
            <a:r>
              <a:rPr lang="en-US" sz="2000" spc="4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output,</a:t>
            </a:r>
            <a:r>
              <a:rPr lang="en-US" sz="2000" spc="45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</a:t>
            </a:r>
            <a:r>
              <a:rPr lang="en-US" sz="2000" spc="44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converter-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</a:t>
            </a:r>
            <a:r>
              <a:rPr lang="en-US" sz="2000" spc="44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‘α</a:t>
            </a:r>
            <a:r>
              <a:rPr lang="en-US" sz="2000" b="1" baseline="-12345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’</a:t>
            </a:r>
            <a:r>
              <a:rPr lang="en-US" sz="2000" b="1" spc="46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should</a:t>
            </a:r>
            <a:r>
              <a:rPr lang="en-US" sz="2000" spc="434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be</a:t>
            </a:r>
            <a:r>
              <a:rPr lang="en-US" sz="2000" spc="4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set</a:t>
            </a:r>
            <a:r>
              <a:rPr lang="en-US" sz="2000" spc="44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at</a:t>
            </a:r>
            <a:r>
              <a:rPr lang="en-US" sz="2000" spc="44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25" dirty="0" smtClean="0">
                <a:latin typeface="Arial" pitchFamily="34" charset="0"/>
                <a:cs typeface="Arial" pitchFamily="34" charset="0"/>
              </a:rPr>
              <a:t>0</a:t>
            </a:r>
            <a:r>
              <a:rPr lang="en-US" sz="2000" spc="-37" baseline="40123" dirty="0" smtClean="0">
                <a:latin typeface="Arial" pitchFamily="34" charset="0"/>
                <a:cs typeface="Arial" pitchFamily="34" charset="0"/>
              </a:rPr>
              <a:t>0</a:t>
            </a:r>
            <a:r>
              <a:rPr lang="en-US" sz="2000" spc="750" baseline="40123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(rectification</a:t>
            </a:r>
            <a:r>
              <a:rPr lang="en-US" sz="2000" spc="1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mode)</a:t>
            </a:r>
            <a:r>
              <a:rPr lang="en-US" sz="2000" spc="16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</a:t>
            </a:r>
            <a:r>
              <a:rPr lang="en-US" sz="2000" spc="15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17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super</a:t>
            </a:r>
            <a:r>
              <a:rPr lang="en-US" sz="2000" spc="18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synchronous</a:t>
            </a:r>
            <a:r>
              <a:rPr lang="en-US" sz="2000" spc="16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region</a:t>
            </a:r>
            <a:r>
              <a:rPr lang="en-US" sz="2000" spc="16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above</a:t>
            </a:r>
            <a:r>
              <a:rPr lang="en-US" sz="2000" spc="16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16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rated</a:t>
            </a:r>
            <a:r>
              <a:rPr lang="en-US" sz="2000" spc="16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speed</a:t>
            </a:r>
            <a:r>
              <a:rPr lang="en-US" sz="2000" spc="16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25" dirty="0" smtClean="0">
                <a:latin typeface="Arial" pitchFamily="34" charset="0"/>
                <a:cs typeface="Arial" pitchFamily="34" charset="0"/>
              </a:rPr>
              <a:t>n</a:t>
            </a:r>
            <a:r>
              <a:rPr lang="en-US" sz="2000" spc="-37" baseline="-12345" dirty="0" smtClean="0">
                <a:latin typeface="Arial" pitchFamily="34" charset="0"/>
                <a:cs typeface="Arial" pitchFamily="34" charset="0"/>
              </a:rPr>
              <a:t>r</a:t>
            </a:r>
            <a:r>
              <a:rPr lang="en-US" sz="2000" spc="750" baseline="-123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</a:t>
            </a:r>
            <a:r>
              <a:rPr lang="en-US" sz="2000" spc="-2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draw</a:t>
            </a:r>
            <a:r>
              <a:rPr lang="en-US" sz="2000" spc="-2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</a:t>
            </a:r>
            <a:r>
              <a:rPr lang="en-US" sz="2000" spc="-1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out</a:t>
            </a:r>
            <a:r>
              <a:rPr lang="en-US" sz="2000" spc="-3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</a:t>
            </a:r>
            <a:r>
              <a:rPr lang="en-US" sz="2000" spc="-1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-2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rotor.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393700" marR="43180" indent="-34290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grid-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side</a:t>
            </a:r>
            <a:r>
              <a:rPr lang="en-US" sz="2000" spc="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converter-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II</a:t>
            </a:r>
            <a:r>
              <a:rPr lang="en-US" sz="2000" spc="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enables</a:t>
            </a:r>
            <a:r>
              <a:rPr lang="en-US" sz="2000" spc="7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</a:t>
            </a:r>
            <a:r>
              <a:rPr lang="en-US" sz="2000" spc="6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flow</a:t>
            </a:r>
            <a:r>
              <a:rPr lang="en-US" sz="2000" spc="6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</a:t>
            </a:r>
            <a:r>
              <a:rPr lang="en-US" sz="2000" spc="5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grid,</a:t>
            </a:r>
            <a:r>
              <a:rPr lang="en-US" sz="2000" spc="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keeping</a:t>
            </a:r>
            <a:r>
              <a:rPr lang="en-US" sz="2000" spc="5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DC-link</a:t>
            </a:r>
            <a:r>
              <a:rPr lang="en-US" sz="2000" spc="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voltage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level</a:t>
            </a:r>
            <a:r>
              <a:rPr lang="en-US" sz="2000" spc="254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constant</a:t>
            </a:r>
            <a:r>
              <a:rPr lang="en-US" sz="2000" spc="26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by</a:t>
            </a:r>
            <a:r>
              <a:rPr lang="en-US" sz="2000" spc="27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controlling</a:t>
            </a:r>
            <a:r>
              <a:rPr lang="en-US" sz="2000" spc="254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its</a:t>
            </a:r>
            <a:r>
              <a:rPr lang="en-US" sz="2000" spc="26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firing</a:t>
            </a:r>
            <a:r>
              <a:rPr lang="en-US" sz="2000" spc="254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angle</a:t>
            </a:r>
            <a:r>
              <a:rPr lang="en-US" sz="2000" spc="27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‘α</a:t>
            </a:r>
            <a:r>
              <a:rPr lang="en-US" sz="2000" b="1" baseline="-12345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’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en-US" sz="2000" spc="29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393700" marR="43180" indent="-34290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26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intermediate</a:t>
            </a:r>
            <a:r>
              <a:rPr lang="en-US" sz="2000" spc="254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smoothing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reactor</a:t>
            </a:r>
            <a:r>
              <a:rPr lang="en-US" sz="2000" spc="21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</a:t>
            </a:r>
            <a:r>
              <a:rPr lang="en-US" sz="2000" spc="21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needed</a:t>
            </a:r>
            <a:r>
              <a:rPr lang="en-US" sz="2000" spc="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</a:t>
            </a:r>
            <a:r>
              <a:rPr lang="en-US" sz="2000" spc="21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maintain</a:t>
            </a:r>
            <a:r>
              <a:rPr lang="en-US" sz="2000" spc="204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current</a:t>
            </a:r>
            <a:r>
              <a:rPr lang="en-US" sz="2000" spc="204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continuity</a:t>
            </a:r>
            <a:r>
              <a:rPr lang="en-US" sz="2000" spc="21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</a:t>
            </a:r>
            <a:r>
              <a:rPr lang="en-US" sz="2000" spc="204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reduce</a:t>
            </a:r>
            <a:r>
              <a:rPr lang="en-US" sz="2000" spc="2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ripple</a:t>
            </a:r>
            <a:r>
              <a:rPr lang="en-US" sz="2000" spc="21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</a:t>
            </a:r>
            <a:r>
              <a:rPr lang="en-US" sz="2000" spc="204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21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20" dirty="0" smtClean="0">
                <a:latin typeface="Arial" pitchFamily="34" charset="0"/>
                <a:cs typeface="Arial" pitchFamily="34" charset="0"/>
              </a:rPr>
              <a:t>link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circuit.</a:t>
            </a:r>
            <a:r>
              <a:rPr lang="en-US" sz="2000" spc="17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393700" marR="43180" indent="-34290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i="1" spc="16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i="1" spc="-10" dirty="0" smtClean="0">
                <a:latin typeface="Arial" pitchFamily="34" charset="0"/>
                <a:cs typeface="Arial" pitchFamily="34" charset="0"/>
              </a:rPr>
              <a:t>step-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down</a:t>
            </a:r>
            <a:r>
              <a:rPr lang="en-US" sz="2000" i="1" spc="15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transformer</a:t>
            </a:r>
            <a:r>
              <a:rPr lang="en-US" sz="2000" i="1" spc="16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between</a:t>
            </a:r>
            <a:r>
              <a:rPr lang="en-US" sz="2000" i="1" spc="16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i="1" spc="-10" dirty="0" smtClean="0">
                <a:latin typeface="Arial" pitchFamily="34" charset="0"/>
                <a:cs typeface="Arial" pitchFamily="34" charset="0"/>
              </a:rPr>
              <a:t>converter-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II</a:t>
            </a:r>
            <a:r>
              <a:rPr lang="en-US" sz="2000" i="1" spc="15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and</a:t>
            </a:r>
            <a:r>
              <a:rPr lang="en-US" sz="2000" i="1" spc="15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i="1" spc="16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supply</a:t>
            </a:r>
            <a:r>
              <a:rPr lang="en-US" sz="2000" i="1" spc="15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i="1" spc="-10" dirty="0" smtClean="0">
                <a:latin typeface="Arial" pitchFamily="34" charset="0"/>
                <a:cs typeface="Arial" pitchFamily="34" charset="0"/>
              </a:rPr>
              <a:t>extends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i="1" spc="-2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control</a:t>
            </a:r>
            <a:r>
              <a:rPr lang="en-US" sz="2000" i="1" spc="-2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range</a:t>
            </a:r>
            <a:r>
              <a:rPr lang="en-US" sz="2000" i="1" spc="-2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of</a:t>
            </a:r>
            <a:r>
              <a:rPr lang="en-US" sz="2000" i="1" spc="-1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i="1" spc="-1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firing</a:t>
            </a:r>
            <a:r>
              <a:rPr lang="en-US" sz="2000" i="1" spc="-2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delay</a:t>
            </a:r>
            <a:r>
              <a:rPr lang="en-US" sz="2000" i="1" spc="-2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angle</a:t>
            </a:r>
            <a:r>
              <a:rPr lang="en-US" sz="2000" i="1" spc="-2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‘</a:t>
            </a:r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α</a:t>
            </a:r>
            <a:r>
              <a:rPr lang="en-US" sz="2000" b="1" i="1" baseline="-12345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‘</a:t>
            </a:r>
            <a:r>
              <a:rPr lang="en-US" sz="2000" b="1" i="1" spc="-2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of</a:t>
            </a:r>
            <a:r>
              <a:rPr lang="en-US" sz="2000" i="1" spc="-1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converter-</a:t>
            </a:r>
            <a:r>
              <a:rPr lang="en-US" sz="2000" i="1" spc="-25" dirty="0" smtClean="0">
                <a:latin typeface="Arial" pitchFamily="34" charset="0"/>
                <a:cs typeface="Arial" pitchFamily="34" charset="0"/>
              </a:rPr>
              <a:t>II.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57200" y="146917"/>
            <a:ext cx="11734800" cy="497319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GCVSWO                                                                    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Cont.…..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90305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727" y="83127"/>
            <a:ext cx="11346873" cy="758537"/>
          </a:xfrm>
        </p:spPr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4. Modeling of DFIG(M-DFIG)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519" y="789709"/>
            <a:ext cx="12098482" cy="5669116"/>
          </a:xfrm>
        </p:spPr>
        <p:txBody>
          <a:bodyPr/>
          <a:lstStyle/>
          <a:p>
            <a:pPr marL="342900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model supplies through the rotor and stator connections to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grid.</a:t>
            </a: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stator is directly linked to the grid, and the two electrical converters that are back-to-back coupled are connected to the rotor.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two converters are grid-side and rotor converters, depending on the position of the connections.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Additionally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a DC link capacitor is positioned between the two converters to prevent voltage fluctuation and store energy.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torque, speed, and power factor at the stator terminals of the DFIG are all controlled by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RSC.            </a:t>
            </a: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function of GSC is to keep the DC-bus voltage (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bus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 referred to the stator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constant.    </a:t>
            </a:r>
          </a:p>
          <a:p>
            <a:pPr algn="just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4807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930" y="166255"/>
            <a:ext cx="12049279" cy="244411"/>
          </a:xfrm>
        </p:spPr>
        <p:txBody>
          <a:bodyPr>
            <a:noAutofit/>
          </a:bodyPr>
          <a:lstStyle/>
          <a:p>
            <a:pPr algn="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M-DFIG                                          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8208" y="436419"/>
            <a:ext cx="11973791" cy="13092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b="1" i="1" dirty="0" smtClean="0">
                <a:latin typeface="Arial" pitchFamily="34" charset="0"/>
                <a:cs typeface="Arial" pitchFamily="34" charset="0"/>
              </a:rPr>
              <a:t>A. Steady </a:t>
            </a:r>
            <a:r>
              <a:rPr lang="en-US" sz="2200" b="1" i="1" dirty="0">
                <a:latin typeface="Arial" pitchFamily="34" charset="0"/>
                <a:cs typeface="Arial" pitchFamily="34" charset="0"/>
              </a:rPr>
              <a:t>State </a:t>
            </a:r>
            <a:r>
              <a:rPr lang="en-US" sz="2200" b="1" i="1" dirty="0" smtClean="0">
                <a:latin typeface="Arial" pitchFamily="34" charset="0"/>
                <a:cs typeface="Arial" pitchFamily="34" charset="0"/>
              </a:rPr>
              <a:t>modeling of DFIG with </a:t>
            </a:r>
            <a:r>
              <a:rPr lang="en-US" sz="2200" b="1" i="1" dirty="0">
                <a:latin typeface="Arial" pitchFamily="34" charset="0"/>
                <a:cs typeface="Arial" pitchFamily="34" charset="0"/>
              </a:rPr>
              <a:t>rotor side converter</a:t>
            </a:r>
          </a:p>
          <a:p>
            <a:pPr algn="just"/>
            <a:r>
              <a:rPr lang="en-US" sz="2000" dirty="0" smtClean="0">
                <a:latin typeface="Arial" pitchFamily="34" charset="0"/>
                <a:cs typeface="Arial" pitchFamily="34" charset="0"/>
              </a:rPr>
              <a:t>Fig.5.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shows the equivalent circuit of the doubly-fed induction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generator, Including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magnetizing losses.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pic>
        <p:nvPicPr>
          <p:cNvPr id="1026" name="Picture 2" descr="Steady-state equivalent circuit of DFIG.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4886" y="1275393"/>
            <a:ext cx="9874332" cy="2628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400192" y="3987130"/>
            <a:ext cx="117918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smtClean="0">
                <a:latin typeface="Arial" pitchFamily="34" charset="0"/>
                <a:cs typeface="Arial" pitchFamily="34" charset="0"/>
              </a:rPr>
              <a:t>Figure 5.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Equivalent circuit of double feed Induction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Generator[5].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url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https://www.researchgate.net/publication/307946917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5929" y="4388429"/>
            <a:ext cx="12168807" cy="1227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3700" marR="43815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For</a:t>
            </a:r>
            <a:r>
              <a:rPr lang="en-US" sz="2000" spc="19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18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transfer</a:t>
            </a:r>
            <a:r>
              <a:rPr lang="en-US" sz="2000" spc="18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</a:t>
            </a:r>
            <a:r>
              <a:rPr lang="en-US" sz="2000" spc="19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electrical</a:t>
            </a:r>
            <a:r>
              <a:rPr lang="en-US" sz="2000" spc="19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</a:t>
            </a:r>
            <a:r>
              <a:rPr lang="en-US" sz="2000" spc="18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from</a:t>
            </a:r>
            <a:r>
              <a:rPr lang="en-US" sz="2000" spc="18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18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rotor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circuit to</a:t>
            </a:r>
            <a:r>
              <a:rPr lang="en-US" sz="2000" spc="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supply, converters</a:t>
            </a:r>
            <a:r>
              <a:rPr lang="en-US" sz="2000" spc="1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 and</a:t>
            </a:r>
            <a:r>
              <a:rPr lang="en-US" sz="20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II are</a:t>
            </a:r>
            <a:r>
              <a:rPr lang="en-US" sz="2000" spc="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operated, respectively,</a:t>
            </a:r>
            <a:r>
              <a:rPr lang="en-US" sz="2000" spc="-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 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rectification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</a:t>
            </a:r>
            <a:r>
              <a:rPr lang="en-US" sz="2000" spc="-5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inversion</a:t>
            </a:r>
            <a:r>
              <a:rPr lang="en-US" sz="2000" spc="-4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modes.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1378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623455"/>
            <a:ext cx="12192000" cy="2416951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Where,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Pag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is the air gap power and , the converter's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equivalent impedance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given as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6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]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eqn.(1)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itchFamily="2" charset="2"/>
              <a:buChar char="§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Where, </a:t>
            </a:r>
            <a:r>
              <a:rPr lang="el-GR" sz="2000" dirty="0" smtClean="0">
                <a:latin typeface="Arial" pitchFamily="34" charset="0"/>
                <a:cs typeface="Arial" pitchFamily="34" charset="0"/>
              </a:rPr>
              <a:t>ω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st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is the angular sleep speed and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L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eq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is the RSC equivalent inductance.</a:t>
            </a:r>
          </a:p>
          <a:p>
            <a:pPr marL="342900" indent="-342900" algn="just"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impedance should be separated by slip s. Then, the stator side impedance is calculated as: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12" name="Rectangle 16"/>
          <p:cNvSpPr>
            <a:spLocks noChangeArrowheads="1"/>
          </p:cNvSpPr>
          <p:nvPr/>
        </p:nvSpPr>
        <p:spPr bwMode="auto">
          <a:xfrm>
            <a:off x="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4125564"/>
              </p:ext>
            </p:extLst>
          </p:nvPr>
        </p:nvGraphicFramePr>
        <p:xfrm>
          <a:off x="1570182" y="1143001"/>
          <a:ext cx="3814170" cy="7897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75" name="Equation" r:id="rId3" imgW="1002865" imgH="482391" progId="Equation.3">
                  <p:embed/>
                </p:oleObj>
              </mc:Choice>
              <mc:Fallback>
                <p:oleObj name="Equation" r:id="rId3" imgW="1002865" imgH="482391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0182" y="1143001"/>
                        <a:ext cx="3814170" cy="78970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2417618" y="3125285"/>
                <a:ext cx="2684581" cy="5726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type m:val="skw"/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̿"/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n-US" i="1">
                                      <a:latin typeface="Cambria Math"/>
                                    </a:rPr>
                                    <m:t>𝑍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𝑒𝑞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𝑠</m:t>
                          </m:r>
                        </m:den>
                      </m:f>
                      <m:r>
                        <a:rPr lang="en-US" i="1">
                          <a:latin typeface="Cambria Math"/>
                        </a:rPr>
                        <m:t>=</m:t>
                      </m:r>
                      <m:f>
                        <m:fPr>
                          <m:type m:val="skw"/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𝑒𝑞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𝑠</m:t>
                          </m:r>
                        </m:den>
                      </m:f>
                      <m:r>
                        <a:rPr lang="en-US" i="1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𝑗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𝑠𝑡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𝑒𝑞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7618" y="3125285"/>
                <a:ext cx="2684581" cy="572657"/>
              </a:xfrm>
              <a:prstGeom prst="rect">
                <a:avLst/>
              </a:prstGeom>
              <a:blipFill rotWithShape="1">
                <a:blip r:embed="rId5"/>
                <a:stretch>
                  <a:fillRect r="-2955" b="-106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111958" y="3022893"/>
            <a:ext cx="1207247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eqn.(2)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285750" indent="-285750" algn="just">
              <a:buFont typeface="Wingdings" pitchFamily="2" charset="2"/>
              <a:buChar char="§"/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285750" indent="-285750" algn="just"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If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stator operates at a unity power factor, one can calculate the generator's air-gap power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285750" indent="-285750" algn="just">
              <a:buFont typeface="Wingdings" pitchFamily="2" charset="2"/>
              <a:buChar char="§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eqn.(3)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882403" y="4581169"/>
                <a:ext cx="2544124" cy="39074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righ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𝑎𝑝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=3</m:t>
                      </m:r>
                      <m:d>
                        <m:dPr>
                          <m:ctrlPr>
                            <a:rPr lang="en-US" i="1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𝑠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𝑠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𝑠</m:t>
                              </m:r>
                            </m:sub>
                          </m:sSub>
                        </m:e>
                      </m:d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𝐼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𝑠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2403" y="4581169"/>
                <a:ext cx="2544124" cy="390748"/>
              </a:xfrm>
              <a:prstGeom prst="rect">
                <a:avLst/>
              </a:prstGeom>
              <a:blipFill rotWithShape="1">
                <a:blip r:embed="rId6"/>
                <a:stretch>
                  <a:fillRect t="-9375" r="-5036" b="-171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1" y="103909"/>
            <a:ext cx="12063844" cy="613065"/>
          </a:xfrm>
        </p:spPr>
        <p:txBody>
          <a:bodyPr>
            <a:noAutofit/>
          </a:bodyPr>
          <a:lstStyle/>
          <a:p>
            <a:pPr algn="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M-DFIG                                          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60750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127"/>
            <a:ext cx="12192000" cy="488373"/>
          </a:xfrm>
        </p:spPr>
        <p:txBody>
          <a:bodyPr>
            <a:no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M-DFIG                                                       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 Placeholder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0" y="571500"/>
                <a:ext cx="12192000" cy="3044536"/>
              </a:xfrm>
            </p:spPr>
            <p:txBody>
              <a:bodyPr>
                <a:normAutofit fontScale="25000" lnSpcReduction="20000"/>
              </a:bodyPr>
              <a:lstStyle/>
              <a:p>
                <a:pPr marL="285750" indent="-285750" algn="l">
                  <a:buFont typeface="Wingdings" pitchFamily="2" charset="2"/>
                  <a:buChar char="§"/>
                </a:pPr>
                <a:r>
                  <a:rPr lang="en-US" sz="8000" dirty="0" smtClean="0">
                    <a:latin typeface="Arial" pitchFamily="34" charset="0"/>
                    <a:cs typeface="Arial" pitchFamily="34" charset="0"/>
                  </a:rPr>
                  <a:t>Additionally, the air-gap power may be measured using the induction machine principle</a:t>
                </a:r>
                <a:r>
                  <a:rPr lang="en-US" sz="80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8000" dirty="0" smtClean="0">
                    <a:latin typeface="Arial" pitchFamily="34" charset="0"/>
                    <a:cs typeface="Arial" pitchFamily="34" charset="0"/>
                  </a:rPr>
                  <a:t> </a:t>
                </a:r>
              </a:p>
              <a:p>
                <a:pPr marL="0" indent="0" algn="l">
                  <a:buNone/>
                </a:pPr>
                <a:endParaRPr lang="en-US" i="1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 algn="l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80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8000" i="1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sz="8000" i="1">
                            <a:latin typeface="Cambria Math"/>
                          </a:rPr>
                          <m:t>𝑚</m:t>
                        </m:r>
                      </m:sub>
                    </m:sSub>
                    <m:r>
                      <a:rPr lang="en-US" sz="80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8000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8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8000" i="1">
                                <a:latin typeface="Cambria Math"/>
                              </a:rPr>
                              <m:t>𝜔</m:t>
                            </m:r>
                          </m:e>
                          <m:sub>
                            <m:r>
                              <a:rPr lang="en-US" sz="8000" i="1">
                                <a:latin typeface="Cambria Math"/>
                              </a:rPr>
                              <m:t>𝑠</m:t>
                            </m:r>
                          </m:sub>
                        </m:sSub>
                        <m:sSub>
                          <m:sSubPr>
                            <m:ctrlPr>
                              <a:rPr lang="en-US" sz="8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8000" i="1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US" sz="8000" i="1">
                                <a:latin typeface="Cambria Math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>
                          <a:rPr lang="en-US" sz="8000" i="1">
                            <a:latin typeface="Cambria Math"/>
                          </a:rPr>
                          <m:t>𝑃</m:t>
                        </m:r>
                      </m:den>
                    </m:f>
                    <m:r>
                      <a:rPr lang="en-US" sz="8000" i="1">
                        <a:latin typeface="Cambria Math"/>
                      </a:rPr>
                      <m:t>                                                                   </m:t>
                    </m:r>
                    <m:r>
                      <a:rPr lang="en-US" sz="8000" b="0" i="0" smtClean="0">
                        <a:latin typeface="Cambria Math"/>
                      </a:rPr>
                      <m:t>                                    </m:t>
                    </m:r>
                  </m:oMath>
                </a14:m>
                <a:r>
                  <a:rPr lang="en-US" sz="8000" dirty="0" smtClean="0">
                    <a:latin typeface="Arial" pitchFamily="34" charset="0"/>
                    <a:cs typeface="Arial" pitchFamily="34" charset="0"/>
                  </a:rPr>
                  <a:t>  eqn.(4)</a:t>
                </a:r>
                <a:endParaRPr lang="en-US" sz="8000" dirty="0">
                  <a:latin typeface="Arial" pitchFamily="34" charset="0"/>
                  <a:cs typeface="Arial" pitchFamily="34" charset="0"/>
                </a:endParaRPr>
              </a:p>
              <a:p>
                <a:pPr marL="285750" indent="-285750" algn="just">
                  <a:lnSpc>
                    <a:spcPct val="170000"/>
                  </a:lnSpc>
                  <a:buFont typeface="Wingdings" pitchFamily="2" charset="2"/>
                  <a:buChar char="§"/>
                </a:pPr>
                <a:r>
                  <a:rPr lang="en-US" sz="8000" dirty="0" smtClean="0">
                    <a:latin typeface="Arial" pitchFamily="34" charset="0"/>
                    <a:cs typeface="Arial" pitchFamily="34" charset="0"/>
                  </a:rPr>
                  <a:t>where </a:t>
                </a:r>
                <a:r>
                  <a:rPr lang="en-US" sz="8000" dirty="0">
                    <a:latin typeface="Arial" pitchFamily="34" charset="0"/>
                    <a:cs typeface="Arial" pitchFamily="34" charset="0"/>
                  </a:rPr>
                  <a:t>P is the number of pole pairs in the generator and  is its mechanical torque. When equation </a:t>
                </a:r>
                <a:r>
                  <a:rPr lang="en-US" sz="8000" dirty="0" smtClean="0">
                    <a:latin typeface="Arial" pitchFamily="34" charset="0"/>
                    <a:cs typeface="Arial" pitchFamily="34" charset="0"/>
                  </a:rPr>
                  <a:t>4 is changed </a:t>
                </a:r>
                <a:r>
                  <a:rPr lang="en-US" sz="8000" dirty="0">
                    <a:latin typeface="Arial" pitchFamily="34" charset="0"/>
                    <a:cs typeface="Arial" pitchFamily="34" charset="0"/>
                  </a:rPr>
                  <a:t>to equation </a:t>
                </a:r>
                <a:r>
                  <a:rPr lang="en-US" sz="8000" dirty="0" smtClean="0">
                    <a:latin typeface="Arial" pitchFamily="34" charset="0"/>
                    <a:cs typeface="Arial" pitchFamily="34" charset="0"/>
                  </a:rPr>
                  <a:t>5, </a:t>
                </a:r>
                <a:r>
                  <a:rPr lang="en-US" sz="8000" dirty="0">
                    <a:latin typeface="Arial" pitchFamily="34" charset="0"/>
                    <a:cs typeface="Arial" pitchFamily="34" charset="0"/>
                  </a:rPr>
                  <a:t>the result is:</a:t>
                </a:r>
              </a:p>
              <a:p>
                <a:pPr marL="0" indent="0">
                  <a:buNone/>
                </a:pPr>
                <a:endParaRPr lang="en-US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                                                                                                                                                                                       </a:t>
                </a:r>
              </a:p>
              <a:p>
                <a:pPr marL="0" indent="0">
                  <a:buNone/>
                </a:pPr>
                <a:r>
                  <a:rPr lang="en-US" sz="80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8000" dirty="0" smtClean="0">
                    <a:latin typeface="Arial" pitchFamily="34" charset="0"/>
                    <a:cs typeface="Arial" pitchFamily="34" charset="0"/>
                  </a:rPr>
                  <a:t>                                                                                               eqn.(5)                                                                                                                                                                              </a:t>
                </a:r>
                <a:endParaRPr lang="en-US" sz="8000" dirty="0">
                  <a:latin typeface="Arial" pitchFamily="34" charset="0"/>
                  <a:cs typeface="Arial" pitchFamily="34" charset="0"/>
                </a:endParaRPr>
              </a:p>
              <a:p>
                <a:endParaRPr lang="en-US" dirty="0" smtClean="0"/>
              </a:p>
              <a:p>
                <a:pPr marL="285750" indent="-285750">
                  <a:buFont typeface="Wingdings" pitchFamily="2" charset="2"/>
                  <a:buChar char="§"/>
                </a:pPr>
                <a:r>
                  <a:rPr lang="en-US" sz="8000" dirty="0" smtClean="0">
                    <a:latin typeface="Arial" pitchFamily="34" charset="0"/>
                    <a:cs typeface="Arial" pitchFamily="34" charset="0"/>
                  </a:rPr>
                  <a:t>The </a:t>
                </a:r>
                <a:r>
                  <a:rPr lang="en-US" sz="8000" dirty="0">
                    <a:latin typeface="Arial" pitchFamily="34" charset="0"/>
                    <a:cs typeface="Arial" pitchFamily="34" charset="0"/>
                  </a:rPr>
                  <a:t>stator current will be calculated </a:t>
                </a:r>
                <a:r>
                  <a:rPr lang="en-US" sz="8000" dirty="0" smtClean="0">
                    <a:latin typeface="Arial" pitchFamily="34" charset="0"/>
                    <a:cs typeface="Arial" pitchFamily="34" charset="0"/>
                  </a:rPr>
                  <a:t>as;</a:t>
                </a:r>
                <a:endParaRPr lang="en-US" sz="8000" dirty="0">
                  <a:latin typeface="Arial" pitchFamily="34" charset="0"/>
                  <a:cs typeface="Arial" pitchFamily="34" charset="0"/>
                </a:endParaRP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Tex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0" y="571500"/>
                <a:ext cx="12192000" cy="3044536"/>
              </a:xfrm>
              <a:blipFill rotWithShape="1">
                <a:blip r:embed="rId2"/>
                <a:stretch>
                  <a:fillRect l="-500" t="-3808" r="-63900" b="-144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369115" y="2691247"/>
                <a:ext cx="6574118" cy="6090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𝑠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𝑚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den>
                      </m:f>
                      <m:r>
                        <a:rPr lang="en-US" i="1">
                          <a:latin typeface="Cambria Math"/>
                        </a:rPr>
                        <m:t>=3</m:t>
                      </m:r>
                      <m:d>
                        <m:dPr>
                          <m:ctrlPr>
                            <a:rPr lang="en-US" i="1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/>
                                </a:rPr>
                                <m:t>v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/>
                                </a:rPr>
                                <m:t>s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/>
                                </a:rPr>
                                <m:t>I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/>
                                </a:rPr>
                                <m:t>s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/>
                                </a:rPr>
                                <m:t>R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/>
                                </a:rPr>
                                <m:t>s</m:t>
                              </m:r>
                            </m:sub>
                          </m:sSub>
                        </m:e>
                      </m:d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/>
                            </a:rPr>
                            <m:t>I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>
                              <a:latin typeface="Cambria Math"/>
                            </a:rPr>
                            <m:t>s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                               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115" y="2691247"/>
                <a:ext cx="6574118" cy="60907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836706" y="4332399"/>
                <a:ext cx="3006977" cy="9617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𝐼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𝑠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𝑠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𝑉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𝑠</m:t>
                                      </m:r>
                                    </m:sub>
                                  </m:sSub>
                                </m:e>
                                <m:sup>
                                  <m:r>
                                    <a:rPr lang="en-US" i="1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i="1">
                                  <a:latin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/>
                                    </a:rPr>
                                    <m:t>4</m:t>
                                  </m:r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/>
                                            </a:rPr>
                                            <m:t>𝑅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/>
                                            </a:rPr>
                                            <m:t>𝑠</m:t>
                                          </m:r>
                                        </m:sub>
                                      </m:s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𝜔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𝑠</m:t>
                                      </m:r>
                                    </m:sub>
                                  </m:sSub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𝑇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𝑚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en-US" i="1">
                                      <a:latin typeface="Cambria Math"/>
                                    </a:rPr>
                                    <m:t>3</m:t>
                                  </m:r>
                                  <m:r>
                                    <a:rPr lang="en-US" i="1">
                                      <a:latin typeface="Cambria Math"/>
                                    </a:rPr>
                                    <m:t>𝑃</m:t>
                                  </m:r>
                                </m:den>
                              </m:f>
                            </m:e>
                          </m:rad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2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𝑠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6706" y="4332399"/>
                <a:ext cx="3006977" cy="961738"/>
              </a:xfrm>
              <a:prstGeom prst="rect">
                <a:avLst/>
              </a:prstGeom>
              <a:blipFill rotWithShape="1">
                <a:blip r:embed="rId4"/>
                <a:stretch>
                  <a:fillRect r="-24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5983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5878633" y="323917"/>
            <a:ext cx="434734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15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50796" y="570138"/>
                <a:ext cx="12150967" cy="13184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indent="-342900">
                  <a:buFont typeface="Arial" pitchFamily="34" charset="0"/>
                  <a:buChar char="•"/>
                </a:pP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Considering Fig. 5, the rotor voltage value </a:t>
                </a:r>
                <a:r>
                  <a:rPr lang="en-US" sz="2000" dirty="0" err="1" smtClean="0">
                    <a:latin typeface="Arial" pitchFamily="34" charset="0"/>
                    <a:cs typeface="Arial" pitchFamily="34" charset="0"/>
                  </a:rPr>
                  <a:t>Vr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 and rotor current </a:t>
                </a:r>
                <a:r>
                  <a:rPr lang="en-US" sz="2000" dirty="0" err="1" smtClean="0">
                    <a:latin typeface="Arial" pitchFamily="34" charset="0"/>
                    <a:cs typeface="Arial" pitchFamily="34" charset="0"/>
                  </a:rPr>
                  <a:t>Ir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 can be calculated by;</a:t>
                </a:r>
              </a:p>
              <a:p>
                <a:endParaRPr lang="en-US" dirty="0" smtClean="0"/>
              </a:p>
              <a:p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̿"/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𝑉</m:t>
                            </m:r>
                          </m:e>
                        </m:acc>
                      </m:e>
                      <m:sub>
                        <m:r>
                          <a:rPr lang="en-US" sz="2000" i="1">
                            <a:latin typeface="Cambria Math"/>
                          </a:rPr>
                          <m:t>𝑚</m:t>
                        </m:r>
                      </m:sub>
                    </m:sSub>
                    <m:r>
                      <a:rPr lang="en-US" sz="20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000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̿"/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𝑉</m:t>
                            </m:r>
                          </m:e>
                        </m:acc>
                      </m:e>
                      <m:sub>
                        <m:r>
                          <a:rPr lang="en-US" sz="2000" i="1">
                            <a:latin typeface="Cambria Math"/>
                          </a:rPr>
                          <m:t>𝑠</m:t>
                        </m:r>
                      </m:sub>
                    </m:sSub>
                    <m:r>
                      <a:rPr lang="en-US" sz="2000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0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</a:rPr>
                          <m:t>𝐼</m:t>
                        </m:r>
                      </m:e>
                      <m:sub>
                        <m:r>
                          <a:rPr lang="en-US" sz="2000" i="1">
                            <a:latin typeface="Cambria Math"/>
                          </a:rPr>
                          <m:t>𝑠</m:t>
                        </m:r>
                      </m:sub>
                    </m:sSub>
                    <m:d>
                      <m:dPr>
                        <m:ctrlPr>
                          <a:rPr lang="en-US" sz="2000" i="1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𝑅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𝑠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𝑗</m:t>
                            </m:r>
                            <m:sSub>
                              <m:sSubPr>
                                <m:ctrlPr>
                                  <a:rPr lang="en-US" sz="2000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𝜔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</a:rPr>
                                  <m:t>𝑠𝑡</m:t>
                                </m:r>
                              </m:sub>
                            </m:sSub>
                            <m:r>
                              <a:rPr lang="en-US" sz="2000" i="1">
                                <a:latin typeface="Cambria Math"/>
                              </a:rPr>
                              <m:t>𝐿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𝑒𝑞</m:t>
                            </m:r>
                          </m:sub>
                        </m:sSub>
                      </m:e>
                    </m:d>
                    <m:r>
                      <a:rPr lang="en-US" sz="2000" i="1">
                        <a:latin typeface="Cambria Math"/>
                      </a:rPr>
                      <m:t> </m:t>
                    </m:r>
                  </m:oMath>
                </a14:m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                                                          eqn.(7)</a:t>
                </a:r>
              </a:p>
              <a:p>
                <a:endParaRPr lang="en-US" dirty="0" smtClean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796" y="570138"/>
                <a:ext cx="12150967" cy="1318438"/>
              </a:xfrm>
              <a:prstGeom prst="rect">
                <a:avLst/>
              </a:prstGeom>
              <a:blipFill rotWithShape="1">
                <a:blip r:embed="rId2"/>
                <a:stretch>
                  <a:fillRect l="-552" t="-1852" b="-64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0" y="1880105"/>
                <a:ext cx="12072469" cy="393492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Arial" pitchFamily="34" charset="0"/>
                  <a:buChar char="•"/>
                </a:pP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Where the voltage and current of the stator are given by:</a:t>
                </a:r>
              </a:p>
              <a:p>
                <a:pPr marL="285750" indent="-285750">
                  <a:buFont typeface="Arial" pitchFamily="34" charset="0"/>
                  <a:buChar char="•"/>
                </a:pPr>
                <a:endParaRPr lang="en-US" i="1" dirty="0">
                  <a:latin typeface="Arial" pitchFamily="34" charset="0"/>
                  <a:cs typeface="Arial" pitchFamily="34" charset="0"/>
                </a:endParaRPr>
              </a:p>
              <a:p>
                <a:r>
                  <a:rPr lang="en-US" i="1" dirty="0" smtClean="0">
                    <a:latin typeface="Arial" pitchFamily="34" charset="0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̿"/>
                            <m:ctrlPr>
                              <a:rPr lang="en-US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i="1">
                                <a:latin typeface="Cambria Math"/>
                              </a:rPr>
                              <m:t>𝑉</m:t>
                            </m:r>
                          </m:e>
                        </m:acc>
                      </m:e>
                      <m:sub>
                        <m:r>
                          <a:rPr lang="en-US" i="1">
                            <a:latin typeface="Cambria Math"/>
                          </a:rPr>
                          <m:t>𝑠</m:t>
                        </m:r>
                      </m:sub>
                    </m:sSub>
                    <m:r>
                      <a:rPr lang="en-US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𝑠</m:t>
                        </m:r>
                      </m:sub>
                    </m:sSub>
                    <m:r>
                      <a:rPr lang="en-US" i="1">
                        <a:latin typeface="Cambria Math"/>
                      </a:rPr>
                      <m:t>&lt;</m:t>
                    </m:r>
                    <m:sSup>
                      <m:sSupPr>
                        <m:ctrlPr>
                          <a:rPr lang="en-US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/>
                          </a:rPr>
                          <m:t>0</m:t>
                        </m:r>
                      </m:e>
                      <m:sup>
                        <m:r>
                          <a:rPr lang="en-US" i="1">
                            <a:latin typeface="Cambria Math"/>
                          </a:rPr>
                          <m:t>0      </m:t>
                        </m:r>
                      </m:sup>
                    </m:sSup>
                    <m:r>
                      <m:rPr>
                        <m:sty m:val="p"/>
                      </m:rPr>
                      <a:rPr lang="en-US">
                        <a:latin typeface="Cambria Math"/>
                      </a:rPr>
                      <m:t>and</m:t>
                    </m:r>
                    <m:r>
                      <a:rPr lang="en-US">
                        <a:latin typeface="Cambria Math"/>
                      </a:rPr>
                      <m:t>    </m:t>
                    </m:r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̿"/>
                            <m:ctrlPr>
                              <a:rPr lang="en-US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i="1">
                                <a:latin typeface="Cambria Math"/>
                              </a:rPr>
                              <m:t>𝐼</m:t>
                            </m:r>
                          </m:e>
                        </m:acc>
                      </m:e>
                      <m:sub>
                        <m:r>
                          <a:rPr lang="en-US" i="1">
                            <a:latin typeface="Cambria Math"/>
                          </a:rPr>
                          <m:t>𝑠</m:t>
                        </m:r>
                      </m:sub>
                    </m:sSub>
                    <m:r>
                      <a:rPr lang="en-US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𝐼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𝑠</m:t>
                        </m:r>
                      </m:sub>
                    </m:sSub>
                    <m:r>
                      <a:rPr lang="en-US" i="1">
                        <a:latin typeface="Cambria Math"/>
                      </a:rPr>
                      <m:t>&lt;</m:t>
                    </m:r>
                    <m:sSup>
                      <m:sSupPr>
                        <m:ctrlPr>
                          <a:rPr lang="en-US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/>
                          </a:rPr>
                          <m:t>180</m:t>
                        </m:r>
                      </m:e>
                      <m:sup>
                        <m:r>
                          <a:rPr lang="en-US" i="1">
                            <a:latin typeface="Cambria Math"/>
                          </a:rPr>
                          <m:t>0</m:t>
                        </m:r>
                      </m:sup>
                    </m:sSup>
                    <m:r>
                      <a:rPr lang="en-US" i="1">
                        <a:latin typeface="Cambria Math"/>
                      </a:rPr>
                      <m:t>       </m:t>
                    </m:r>
                  </m:oMath>
                </a14:m>
                <a:r>
                  <a:rPr lang="en-US" i="1" dirty="0" smtClean="0"/>
                  <a:t>                                               eqn.(8)   </a:t>
                </a:r>
              </a:p>
              <a:p>
                <a:endParaRPr lang="en-US" i="1" dirty="0" smtClean="0"/>
              </a:p>
              <a:p>
                <a:endParaRPr lang="en-US" i="1" dirty="0" smtClean="0"/>
              </a:p>
              <a:p>
                <a:pPr marL="285750" indent="-285750" algn="just">
                  <a:buFont typeface="Wingdings" pitchFamily="2" charset="2"/>
                  <a:buChar char="§"/>
                </a:pP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The 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DFIG is in generating mode and the stator power factor is </a:t>
                </a:r>
                <a:r>
                  <a:rPr lang="en-US" dirty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unity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since the stator voltage and current are 180 degrees out of phase. </a:t>
                </a:r>
                <a:endParaRPr lang="en-US" dirty="0" smtClean="0">
                  <a:latin typeface="Arial" pitchFamily="34" charset="0"/>
                  <a:cs typeface="Arial" pitchFamily="34" charset="0"/>
                </a:endParaRPr>
              </a:p>
              <a:p>
                <a:pPr algn="just"/>
                <a:endParaRPr lang="en-US" dirty="0" smtClean="0">
                  <a:latin typeface="Arial" pitchFamily="34" charset="0"/>
                  <a:cs typeface="Arial" pitchFamily="34" charset="0"/>
                </a:endParaRPr>
              </a:p>
              <a:p>
                <a:pPr marL="285750" indent="-285750" algn="just">
                  <a:buFont typeface="Wingdings" pitchFamily="2" charset="2"/>
                  <a:buChar char="§"/>
                </a:pP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The 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current that magnetizes can be calculated 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as;</a:t>
                </a:r>
              </a:p>
              <a:p>
                <a:pPr algn="just"/>
                <a:endParaRPr lang="en-US" dirty="0" smtClean="0">
                  <a:latin typeface="Arial" pitchFamily="34" charset="0"/>
                  <a:cs typeface="Arial" pitchFamily="34" charset="0"/>
                </a:endParaRPr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̿"/>
                            <m:ctrlPr>
                              <a:rPr lang="en-US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  </m:t>
                            </m:r>
                            <m:r>
                              <a:rPr lang="en-US" i="1">
                                <a:latin typeface="Cambria Math"/>
                              </a:rPr>
                              <m:t>𝐼</m:t>
                            </m:r>
                          </m:e>
                        </m:acc>
                      </m:e>
                      <m:sub>
                        <m:r>
                          <a:rPr lang="en-US" i="1">
                            <a:latin typeface="Cambria Math"/>
                          </a:rPr>
                          <m:t>𝑚</m:t>
                        </m:r>
                      </m:sub>
                    </m:sSub>
                    <m:r>
                      <a:rPr lang="en-US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i="1">
                                <a:latin typeface="Cambria Math"/>
                              </a:rPr>
                            </m:ctrlPr>
                          </m:sSubPr>
                          <m:e>
                            <m:acc>
                              <m:accPr>
                                <m:chr m:val="̿"/>
                                <m:ctrlPr>
                                  <a:rPr lang="en-US" i="1">
                                    <a:latin typeface="Cambria Math"/>
                                  </a:rPr>
                                </m:ctrlPr>
                              </m:accPr>
                              <m:e>
                                <m:r>
                                  <a:rPr lang="en-US" i="1">
                                    <a:latin typeface="Cambria Math"/>
                                  </a:rPr>
                                  <m:t>𝑉</m:t>
                                </m:r>
                              </m:e>
                            </m:acc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𝑗</m:t>
                            </m:r>
                            <m:sSub>
                              <m:sSubPr>
                                <m:ctrlPr>
                                  <a:rPr lang="en-US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latin typeface="Cambria Math"/>
                                  </a:rPr>
                                  <m:t>𝜔</m:t>
                                </m:r>
                              </m:e>
                              <m:sub>
                                <m:r>
                                  <a:rPr lang="en-US" i="1">
                                    <a:latin typeface="Cambria Math"/>
                                  </a:rPr>
                                  <m:t>𝑚</m:t>
                                </m:r>
                              </m:sub>
                            </m:sSub>
                            <m:r>
                              <a:rPr lang="en-US" i="1">
                                <a:latin typeface="Cambria Math"/>
                              </a:rPr>
                              <m:t>𝐿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𝑚</m:t>
                            </m:r>
                          </m:sub>
                        </m:sSub>
                      </m:den>
                    </m:f>
                    <m:r>
                      <a:rPr lang="en-US" i="1">
                        <a:latin typeface="Cambria Math"/>
                      </a:rPr>
                      <m:t> </m:t>
                    </m:r>
                    <m:r>
                      <a:rPr lang="en-US" i="1" smtClean="0">
                        <a:latin typeface="Cambria Math"/>
                      </a:rPr>
                      <m:t> </m:t>
                    </m:r>
                  </m:oMath>
                </a14:m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                                                                                             eqn.(9)        </a:t>
                </a:r>
              </a:p>
              <a:p>
                <a:pPr marL="342900" indent="-342900" algn="just">
                  <a:buFont typeface="Arial" pitchFamily="34" charset="0"/>
                  <a:buChar char="•"/>
                </a:pPr>
                <a:r>
                  <a:rPr lang="tr-TR" sz="2000" dirty="0">
                    <a:latin typeface="Arial" pitchFamily="34" charset="0"/>
                    <a:cs typeface="Arial" pitchFamily="34" charset="0"/>
                  </a:rPr>
                  <a:t>The rotor current is</a:t>
                </a:r>
                <a:endParaRPr lang="en-US" sz="2000" dirty="0">
                  <a:latin typeface="Arial" pitchFamily="34" charset="0"/>
                  <a:cs typeface="Arial" pitchFamily="34" charset="0"/>
                </a:endParaRPr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̿"/>
                            <m:ctrlPr>
                              <a:rPr lang="en-US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i="1">
                                <a:latin typeface="Cambria Math"/>
                              </a:rPr>
                              <m:t>𝐼</m:t>
                            </m:r>
                          </m:e>
                        </m:acc>
                      </m:e>
                      <m:sub>
                        <m:r>
                          <a:rPr lang="en-US" i="1">
                            <a:latin typeface="Cambria Math"/>
                          </a:rPr>
                          <m:t>𝑟</m:t>
                        </m:r>
                      </m:sub>
                    </m:sSub>
                    <m:r>
                      <a:rPr lang="en-US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̿"/>
                            <m:ctrlPr>
                              <a:rPr lang="en-US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i="1">
                                <a:latin typeface="Cambria Math"/>
                              </a:rPr>
                              <m:t>𝐼</m:t>
                            </m:r>
                          </m:e>
                        </m:acc>
                      </m:e>
                      <m:sub>
                        <m:r>
                          <a:rPr lang="en-US" i="1">
                            <a:latin typeface="Cambria Math"/>
                          </a:rPr>
                          <m:t>𝑠</m:t>
                        </m:r>
                      </m:sub>
                    </m:sSub>
                    <m:r>
                      <a:rPr lang="en-US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̿"/>
                            <m:ctrlPr>
                              <a:rPr lang="en-US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i="1">
                                <a:latin typeface="Cambria Math"/>
                              </a:rPr>
                              <m:t>𝐼</m:t>
                            </m:r>
                          </m:e>
                        </m:acc>
                      </m:e>
                      <m:sub>
                        <m:r>
                          <a:rPr lang="en-US" i="1">
                            <a:latin typeface="Cambria Math"/>
                          </a:rPr>
                          <m:t>𝑚</m:t>
                        </m:r>
                      </m:sub>
                    </m:sSub>
                    <m:r>
                      <a:rPr lang="en-US" i="1">
                        <a:latin typeface="Cambria Math"/>
                      </a:rPr>
                      <m:t> </m:t>
                    </m:r>
                  </m:oMath>
                </a14:m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                                                                                                eqn.(10)</a:t>
                </a: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880105"/>
                <a:ext cx="12072469" cy="3934923"/>
              </a:xfrm>
              <a:prstGeom prst="rect">
                <a:avLst/>
              </a:prstGeom>
              <a:blipFill rotWithShape="1">
                <a:blip r:embed="rId3"/>
                <a:stretch>
                  <a:fillRect l="-404" t="-774" r="-404" b="-23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0" y="83127"/>
            <a:ext cx="12192000" cy="48837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b="1" smtClean="0">
                <a:latin typeface="Arial" pitchFamily="34" charset="0"/>
                <a:cs typeface="Arial" pitchFamily="34" charset="0"/>
              </a:rPr>
              <a:t>M-DFIG                                                       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46119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5878633" y="323917"/>
            <a:ext cx="434734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15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84727" y="739588"/>
                <a:ext cx="11887743" cy="460523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indent="-342900" algn="just">
                  <a:buFont typeface="Arial" pitchFamily="34" charset="0"/>
                  <a:buChar char="•"/>
                </a:pPr>
                <a:r>
                  <a:rPr lang="tr-TR" sz="2000" dirty="0" smtClean="0">
                    <a:latin typeface="Arial" pitchFamily="34" charset="0"/>
                    <a:cs typeface="Arial" pitchFamily="34" charset="0"/>
                  </a:rPr>
                  <a:t>The </a:t>
                </a:r>
                <a:r>
                  <a:rPr lang="tr-TR" sz="2000" dirty="0">
                    <a:latin typeface="Arial" pitchFamily="34" charset="0"/>
                    <a:cs typeface="Arial" pitchFamily="34" charset="0"/>
                  </a:rPr>
                  <a:t>rotor voltage can be determined </a:t>
                </a:r>
                <a:r>
                  <a:rPr lang="tr-TR" sz="2000" dirty="0" smtClean="0">
                    <a:latin typeface="Arial" pitchFamily="34" charset="0"/>
                    <a:cs typeface="Arial" pitchFamily="34" charset="0"/>
                  </a:rPr>
                  <a:t>by</a:t>
                </a:r>
                <a:endParaRPr lang="en-US" sz="2000" dirty="0" smtClean="0">
                  <a:latin typeface="Arial" pitchFamily="34" charset="0"/>
                  <a:cs typeface="Arial" pitchFamily="34" charset="0"/>
                </a:endParaRPr>
              </a:p>
              <a:p>
                <a:pPr algn="just"/>
                <a:endParaRPr lang="en-US" dirty="0"/>
              </a:p>
              <a:p>
                <a:pPr algn="just"/>
                <a:endParaRPr lang="en-US" dirty="0"/>
              </a:p>
              <a:p>
                <a:pPr algn="just"/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i="1">
                                <a:latin typeface="Cambria Math"/>
                              </a:rPr>
                            </m:ctrlPr>
                          </m:sSubPr>
                          <m:e>
                            <m:acc>
                              <m:accPr>
                                <m:chr m:val="̿"/>
                                <m:ctrlPr>
                                  <a:rPr lang="en-US" i="1">
                                    <a:latin typeface="Cambria Math"/>
                                  </a:rPr>
                                </m:ctrlPr>
                              </m:accPr>
                              <m:e>
                                <m:r>
                                  <a:rPr lang="en-US" i="1">
                                    <a:latin typeface="Cambria Math"/>
                                  </a:rPr>
                                  <m:t>𝑉</m:t>
                                </m:r>
                              </m:e>
                            </m:acc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𝑟</m:t>
                            </m:r>
                          </m:sub>
                        </m:sSub>
                      </m:num>
                      <m:den>
                        <m:r>
                          <a:rPr lang="en-US" i="1">
                            <a:latin typeface="Cambria Math"/>
                          </a:rPr>
                          <m:t>𝑠</m:t>
                        </m:r>
                      </m:den>
                    </m:f>
                    <m:r>
                      <a:rPr lang="en-US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̿"/>
                            <m:ctrlPr>
                              <a:rPr lang="en-US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i="1">
                                <a:latin typeface="Cambria Math"/>
                              </a:rPr>
                              <m:t>𝑉</m:t>
                            </m:r>
                          </m:e>
                        </m:acc>
                      </m:e>
                      <m:sub>
                        <m:r>
                          <a:rPr lang="en-US" i="1">
                            <a:latin typeface="Cambria Math"/>
                          </a:rPr>
                          <m:t>𝑚</m:t>
                        </m:r>
                      </m:sub>
                    </m:sSub>
                    <m:r>
                      <a:rPr lang="en-US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̿"/>
                            <m:ctrlPr>
                              <a:rPr lang="en-US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i="1">
                                <a:latin typeface="Cambria Math"/>
                              </a:rPr>
                              <m:t>𝐼</m:t>
                            </m:r>
                          </m:e>
                        </m:acc>
                      </m:e>
                      <m:sub>
                        <m:r>
                          <a:rPr lang="en-US" i="1">
                            <a:latin typeface="Cambria Math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en-US" i="1">
                            <a:latin typeface="Cambria Math"/>
                          </a:rPr>
                        </m:ctrlPr>
                      </m:dPr>
                      <m:e>
                        <m:f>
                          <m:fPr>
                            <m:type m:val="skw"/>
                            <m:ctrlPr>
                              <a:rPr lang="en-US" i="1">
                                <a:latin typeface="Cambria Math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latin typeface="Cambria Math"/>
                                  </a:rPr>
                                  <m:t>𝑅</m:t>
                                </m:r>
                              </m:e>
                              <m:sub>
                                <m:r>
                                  <a:rPr lang="en-US" i="1">
                                    <a:latin typeface="Cambria Math"/>
                                  </a:rPr>
                                  <m:t>𝑟</m:t>
                                </m:r>
                              </m:sub>
                            </m:sSub>
                          </m:num>
                          <m:den>
                            <m:r>
                              <a:rPr lang="en-US" i="1">
                                <a:latin typeface="Cambria Math"/>
                              </a:rPr>
                              <m:t>𝑠</m:t>
                            </m:r>
                          </m:den>
                        </m:f>
                        <m:r>
                          <a:rPr lang="en-US" i="1"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𝑗</m:t>
                            </m:r>
                            <m:sSub>
                              <m:sSubPr>
                                <m:ctrlPr>
                                  <a:rPr lang="en-US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latin typeface="Cambria Math"/>
                                  </a:rPr>
                                  <m:t>𝜔</m:t>
                                </m:r>
                              </m:e>
                              <m:sub>
                                <m:r>
                                  <a:rPr lang="en-US" i="1">
                                    <a:latin typeface="Cambria Math"/>
                                  </a:rPr>
                                  <m:t>𝑟</m:t>
                                </m:r>
                              </m:sub>
                            </m:sSub>
                            <m:r>
                              <a:rPr lang="en-US" i="1">
                                <a:latin typeface="Cambria Math"/>
                              </a:rPr>
                              <m:t>𝐿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𝑙𝑟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                                                            eqn.(11)</a:t>
                </a:r>
              </a:p>
              <a:p>
                <a:pPr algn="just"/>
                <a:endParaRPr lang="en-US" dirty="0">
                  <a:latin typeface="Arial" pitchFamily="34" charset="0"/>
                  <a:cs typeface="Arial" pitchFamily="34" charset="0"/>
                </a:endParaRPr>
              </a:p>
              <a:p>
                <a:pPr algn="just"/>
                <a:endParaRPr lang="en-US" dirty="0" smtClean="0">
                  <a:latin typeface="Arial" pitchFamily="34" charset="0"/>
                  <a:cs typeface="Arial" pitchFamily="34" charset="0"/>
                </a:endParaRPr>
              </a:p>
              <a:p>
                <a:pPr algn="just"/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Which implies </a:t>
                </a:r>
              </a:p>
              <a:p>
                <a:pPr algn="just"/>
                <a:endParaRPr lang="en-US" dirty="0" smtClean="0">
                  <a:latin typeface="Arial" pitchFamily="34" charset="0"/>
                  <a:cs typeface="Arial" pitchFamily="34" charset="0"/>
                </a:endParaRPr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̿"/>
                            <m:ctrlPr>
                              <a:rPr lang="en-US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i="1">
                                <a:latin typeface="Cambria Math"/>
                              </a:rPr>
                              <m:t>𝑉</m:t>
                            </m:r>
                          </m:e>
                        </m:acc>
                      </m:e>
                      <m:sub>
                        <m:r>
                          <a:rPr lang="en-US" i="1">
                            <a:latin typeface="Cambria Math"/>
                          </a:rPr>
                          <m:t>𝑟</m:t>
                        </m:r>
                      </m:sub>
                    </m:sSub>
                    <m:r>
                      <a:rPr lang="en-US" i="1">
                        <a:latin typeface="Cambria Math"/>
                      </a:rPr>
                      <m:t>=</m:t>
                    </m:r>
                    <m:r>
                      <a:rPr lang="en-US" i="1">
                        <a:latin typeface="Cambria Math"/>
                      </a:rPr>
                      <m:t>𝑠</m:t>
                    </m:r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̿"/>
                            <m:ctrlPr>
                              <a:rPr lang="en-US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i="1">
                                <a:latin typeface="Cambria Math"/>
                              </a:rPr>
                              <m:t>𝑉</m:t>
                            </m:r>
                          </m:e>
                        </m:acc>
                      </m:e>
                      <m:sub>
                        <m:r>
                          <a:rPr lang="en-US" i="1">
                            <a:latin typeface="Cambria Math"/>
                          </a:rPr>
                          <m:t>𝑚</m:t>
                        </m:r>
                      </m:sub>
                    </m:sSub>
                    <m:r>
                      <a:rPr lang="en-US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̿"/>
                            <m:ctrlPr>
                              <a:rPr lang="en-US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i="1">
                                <a:latin typeface="Cambria Math"/>
                              </a:rPr>
                              <m:t>𝐼</m:t>
                            </m:r>
                          </m:e>
                        </m:acc>
                      </m:e>
                      <m:sub>
                        <m:r>
                          <a:rPr lang="en-US" i="1">
                            <a:latin typeface="Cambria Math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en-US" i="1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𝑅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𝑟</m:t>
                            </m:r>
                          </m:sub>
                        </m:sSub>
                        <m:r>
                          <a:rPr lang="en-US" i="1"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𝑗𝑠</m:t>
                            </m:r>
                            <m:sSub>
                              <m:sSubPr>
                                <m:ctrlPr>
                                  <a:rPr lang="en-US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latin typeface="Cambria Math"/>
                                  </a:rPr>
                                  <m:t>𝜔</m:t>
                                </m:r>
                              </m:e>
                              <m:sub>
                                <m:r>
                                  <a:rPr lang="en-US" i="1">
                                    <a:latin typeface="Cambria Math"/>
                                  </a:rPr>
                                  <m:t>𝑟</m:t>
                                </m:r>
                              </m:sub>
                            </m:sSub>
                            <m:r>
                              <a:rPr lang="en-US" i="1">
                                <a:latin typeface="Cambria Math"/>
                              </a:rPr>
                              <m:t>𝐿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𝑙𝑟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                                                      eqn.(12)</a:t>
                </a:r>
              </a:p>
              <a:p>
                <a:pPr algn="just"/>
                <a:endParaRPr lang="en-US" dirty="0" smtClean="0">
                  <a:latin typeface="Arial" pitchFamily="34" charset="0"/>
                  <a:cs typeface="Arial" pitchFamily="34" charset="0"/>
                </a:endParaRPr>
              </a:p>
              <a:p>
                <a:pPr marL="342900" indent="-342900" algn="just">
                  <a:buFont typeface="Arial" pitchFamily="34" charset="0"/>
                  <a:buChar char="•"/>
                </a:pP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The equivalent resistance </a:t>
                </a:r>
                <a:r>
                  <a:rPr lang="en-US" sz="2000" dirty="0" err="1" smtClean="0">
                    <a:latin typeface="Arial" pitchFamily="34" charset="0"/>
                    <a:cs typeface="Arial" pitchFamily="34" charset="0"/>
                  </a:rPr>
                  <a:t>R_eq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 and reactance </a:t>
                </a:r>
                <a:r>
                  <a:rPr lang="en-US" sz="2000" dirty="0" err="1" smtClean="0">
                    <a:latin typeface="Arial" pitchFamily="34" charset="0"/>
                    <a:cs typeface="Arial" pitchFamily="34" charset="0"/>
                  </a:rPr>
                  <a:t>X_eq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 are related to the rotor voltage and current by</a:t>
                </a:r>
              </a:p>
              <a:p>
                <a:pPr algn="just"/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en-US" i="1">
                                <a:latin typeface="Cambria Math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̿"/>
                                    <m:ctrlPr>
                                      <a:rPr lang="en-US" i="1">
                                        <a:latin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i="1">
                                        <a:latin typeface="Cambria Math"/>
                                      </a:rPr>
                                      <m:t>𝑉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US" i="1">
                                    <a:latin typeface="Cambria Math"/>
                                  </a:rPr>
                                  <m:t>𝑟</m:t>
                                </m:r>
                              </m:sub>
                            </m:sSub>
                          </m:num>
                          <m:den>
                            <m:r>
                              <a:rPr lang="en-US" i="1">
                                <a:latin typeface="Cambria Math"/>
                              </a:rPr>
                              <m:t>𝑠</m:t>
                            </m:r>
                          </m:den>
                        </m:f>
                      </m:num>
                      <m:den>
                        <m:sSub>
                          <m:sSubPr>
                            <m:ctrlPr>
                              <a:rPr lang="en-US" i="1">
                                <a:latin typeface="Cambria Math"/>
                              </a:rPr>
                            </m:ctrlPr>
                          </m:sSubPr>
                          <m:e>
                            <m:acc>
                              <m:accPr>
                                <m:chr m:val="̿"/>
                                <m:ctrlPr>
                                  <a:rPr lang="en-US" i="1">
                                    <a:latin typeface="Cambria Math"/>
                                  </a:rPr>
                                </m:ctrlPr>
                              </m:accPr>
                              <m:e>
                                <m:r>
                                  <a:rPr lang="en-US" i="1">
                                    <a:latin typeface="Cambria Math"/>
                                  </a:rPr>
                                  <m:t>𝐼</m:t>
                                </m:r>
                              </m:e>
                            </m:acc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𝑟</m:t>
                            </m:r>
                          </m:sub>
                        </m:sSub>
                      </m:den>
                    </m:f>
                    <m:r>
                      <a:rPr lang="en-US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/>
                          </a:rPr>
                        </m:ctrlPr>
                      </m:fPr>
                      <m:num>
                        <m:r>
                          <a:rPr lang="en-US">
                            <a:latin typeface="Cambria Math"/>
                          </a:rPr>
                          <m:t> </m:t>
                        </m:r>
                        <m:sSub>
                          <m:sSubPr>
                            <m:ctrlPr>
                              <a:rPr lang="en-US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𝑅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𝑒𝑞</m:t>
                            </m:r>
                          </m:sub>
                        </m:sSub>
                      </m:num>
                      <m:den>
                        <m:r>
                          <a:rPr lang="en-US" i="1">
                            <a:latin typeface="Cambria Math"/>
                          </a:rPr>
                          <m:t>𝑠</m:t>
                        </m:r>
                      </m:den>
                    </m:f>
                    <m:r>
                      <a:rPr lang="en-US" i="1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</a:rPr>
                          <m:t>𝑗</m:t>
                        </m:r>
                        <m:sSub>
                          <m:sSubPr>
                            <m:ctrlPr>
                              <a:rPr lang="en-US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𝑋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𝑒𝑞</m:t>
                            </m:r>
                          </m:sub>
                        </m:sSub>
                      </m:num>
                      <m:den>
                        <m:r>
                          <a:rPr lang="en-US" i="1">
                            <a:latin typeface="Cambria Math"/>
                          </a:rPr>
                          <m:t>𝑠</m:t>
                        </m:r>
                      </m:den>
                    </m:f>
                    <m:r>
                      <a:rPr lang="en-US" i="1">
                        <a:latin typeface="Cambria Math"/>
                      </a:rPr>
                      <m:t> </m:t>
                    </m:r>
                  </m:oMath>
                </a14:m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                                                                          eqn.(13)</a:t>
                </a:r>
                <a:endParaRPr lang="en-US" dirty="0">
                  <a:latin typeface="Arial" pitchFamily="34" charset="0"/>
                  <a:cs typeface="Arial" pitchFamily="34" charset="0"/>
                </a:endParaRPr>
              </a:p>
              <a:p>
                <a14:m>
                  <m:oMath xmlns:m="http://schemas.openxmlformats.org/officeDocument/2006/math">
                    <m:r>
                      <a:rPr lang="en-US" i="1">
                        <a:latin typeface="Cambria Math"/>
                      </a:rPr>
                      <m:t>   </m:t>
                    </m:r>
                  </m:oMath>
                </a14:m>
                <a:r>
                  <a:rPr lang="en-US" dirty="0"/>
                  <a:t> </a:t>
                </a: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727" y="739588"/>
                <a:ext cx="11887743" cy="4605235"/>
              </a:xfrm>
              <a:prstGeom prst="rect">
                <a:avLst/>
              </a:prstGeom>
              <a:blipFill rotWithShape="1">
                <a:blip r:embed="rId2"/>
                <a:stretch>
                  <a:fillRect l="-410" t="-5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0" y="83127"/>
            <a:ext cx="12192000" cy="48837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b="1" smtClean="0">
                <a:latin typeface="Arial" pitchFamily="34" charset="0"/>
                <a:cs typeface="Arial" pitchFamily="34" charset="0"/>
              </a:rPr>
              <a:t>M-DFIG                                                       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90020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848" y="571500"/>
            <a:ext cx="10984753" cy="488822"/>
          </a:xfrm>
        </p:spPr>
        <p:txBody>
          <a:bodyPr>
            <a:noAutofit/>
          </a:bodyPr>
          <a:lstStyle/>
          <a:p>
            <a:r>
              <a:rPr lang="en-US" sz="2000" b="1" dirty="0" smtClean="0">
                <a:latin typeface="Arial" pitchFamily="34" charset="0"/>
                <a:cs typeface="Arial" pitchFamily="34" charset="0"/>
              </a:rPr>
              <a:t>b. Dynamic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Modeling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of DFIG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2000" b="1" dirty="0">
                <a:latin typeface="Arial" pitchFamily="34" charset="0"/>
                <a:cs typeface="Arial" pitchFamily="34" charset="0"/>
              </a:rPr>
            </a:b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 Placeholder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119531" y="779319"/>
                <a:ext cx="11713882" cy="5028979"/>
              </a:xfrm>
            </p:spPr>
            <p:txBody>
              <a:bodyPr/>
              <a:lstStyle/>
              <a:p>
                <a:pPr marL="342900" indent="-342900" algn="just">
                  <a:lnSpc>
                    <a:spcPct val="150000"/>
                  </a:lnSpc>
                  <a:buFont typeface="Wingdings" pitchFamily="2" charset="2"/>
                  <a:buChar char="§"/>
                </a:pP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The 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dynamic modeling of DFIG includes wind turbine, and controllers based on the </a:t>
                </a:r>
                <a:r>
                  <a:rPr lang="en-US" sz="2000" dirty="0" err="1">
                    <a:latin typeface="Arial" pitchFamily="34" charset="0"/>
                    <a:cs typeface="Arial" pitchFamily="34" charset="0"/>
                  </a:rPr>
                  <a:t>dq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 domain, </a:t>
                </a:r>
                <a:endParaRPr lang="en-US" sz="2000" dirty="0" smtClean="0">
                  <a:latin typeface="Arial" pitchFamily="34" charset="0"/>
                  <a:cs typeface="Arial" pitchFamily="34" charset="0"/>
                </a:endParaRPr>
              </a:p>
              <a:p>
                <a:pPr marL="342900" indent="-342900" algn="just">
                  <a:lnSpc>
                    <a:spcPct val="150000"/>
                  </a:lnSpc>
                  <a:buFont typeface="Wingdings" pitchFamily="2" charset="2"/>
                  <a:buChar char="§"/>
                </a:pP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The 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voltage 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equations of 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d and q-axes while ignoring the flux transients in the stator and rotor can be expressed 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as.</a:t>
                </a:r>
                <a:endParaRPr lang="en-US" sz="20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smtClean="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     </m:t>
                        </m:r>
                        <m:r>
                          <a:rPr lang="en-US" sz="2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   </m:t>
                        </m:r>
                        <m:r>
                          <m:rPr>
                            <m:sty m:val="p"/>
                          </m:rPr>
                          <a:rPr lang="en-US" sz="2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v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000" baseline="-25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ds</m:t>
                        </m:r>
                      </m:sub>
                    </m:sSub>
                    <m:r>
                      <a:rPr lang="en-US" sz="2000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sz="2000" i="1">
                        <a:effectLst/>
                        <a:latin typeface="Cambria Math"/>
                        <a:ea typeface="Calibri"/>
                        <a:cs typeface="Times New Roman"/>
                      </a:rPr>
                      <m:t>−</m:t>
                    </m:r>
                    <m:r>
                      <a:rPr lang="en-US" sz="2000">
                        <a:effectLst/>
                        <a:latin typeface="Cambria Math"/>
                        <a:ea typeface="Calibri"/>
                        <a:cs typeface="Times New Roman"/>
                      </a:rPr>
                      <m:t> </m:t>
                    </m:r>
                    <m:sSub>
                      <m:sSubPr>
                        <m:ctrlPr>
                          <a:rPr lang="en-US" sz="20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s</m:t>
                        </m:r>
                      </m:sub>
                    </m:sSub>
                    <m:r>
                      <a:rPr lang="en-US" sz="2000">
                        <a:effectLst/>
                        <a:latin typeface="Cambria Math"/>
                        <a:ea typeface="Calibri"/>
                        <a:cs typeface="Times New Roman"/>
                      </a:rPr>
                      <m:t> </m:t>
                    </m:r>
                    <m:sSub>
                      <m:sSubPr>
                        <m:ctrlPr>
                          <a:rPr lang="en-US" sz="20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i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ds</m:t>
                        </m:r>
                      </m:sub>
                    </m:sSub>
                    <m:r>
                      <a:rPr lang="en-US" sz="2000">
                        <a:effectLst/>
                        <a:latin typeface="Cambria Math"/>
                        <a:ea typeface="Calibri"/>
                        <a:cs typeface="Times New Roman"/>
                      </a:rPr>
                      <m:t>+ </m:t>
                    </m:r>
                    <m:d>
                      <m:dPr>
                        <m:ctrlPr>
                          <a:rPr lang="en-US" sz="20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en-US" sz="20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x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s</m:t>
                                </m:r>
                              </m:sub>
                            </m:sSub>
                            <m:r>
                              <a:rPr lang="en-US" sz="2000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sz="20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x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μ</m:t>
                                </m:r>
                              </m:sub>
                            </m:sSub>
                          </m:e>
                        </m:d>
                        <m:r>
                          <a:rPr lang="en-US" sz="2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 </m:t>
                        </m:r>
                        <m:sSub>
                          <m:sSubPr>
                            <m:ctrlPr>
                              <a:rPr lang="en-US" sz="20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i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qs</m:t>
                            </m:r>
                          </m:sub>
                        </m:sSub>
                        <m:r>
                          <a:rPr lang="en-US" sz="200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+</m:t>
                        </m:r>
                        <m:sSub>
                          <m:sSubPr>
                            <m:ctrlPr>
                              <a:rPr lang="en-US" sz="20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x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μ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i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qr</m:t>
                            </m:r>
                          </m:sub>
                        </m:sSub>
                      </m:e>
                    </m:d>
                    <m:r>
                      <a:rPr lang="en-US" sz="2000" i="1">
                        <a:effectLst/>
                        <a:latin typeface="Cambria Math"/>
                        <a:ea typeface="Calibri"/>
                        <a:cs typeface="Times New Roman"/>
                      </a:rPr>
                      <m:t>  </m:t>
                    </m:r>
                  </m:oMath>
                </a14:m>
                <a:r>
                  <a:rPr lang="en-US" sz="2000" i="1" dirty="0" smtClean="0">
                    <a:effectLst/>
                    <a:latin typeface="Cambria Math"/>
                    <a:ea typeface="Calibri"/>
                    <a:cs typeface="Times New Roman"/>
                  </a:rPr>
                  <a:t>                                                        </a:t>
                </a:r>
                <a:r>
                  <a:rPr lang="en-US" sz="2000" dirty="0" smtClean="0">
                    <a:effectLst/>
                    <a:latin typeface="Arial" pitchFamily="34" charset="0"/>
                    <a:ea typeface="Calibri"/>
                    <a:cs typeface="Arial" pitchFamily="34" charset="0"/>
                  </a:rPr>
                  <a:t>eqn.(14)</a:t>
                </a:r>
              </a:p>
              <a:p>
                <a:pPr marL="0" indent="0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000">
                            <a:latin typeface="Cambria Math"/>
                          </a:rPr>
                          <m:t>      </m:t>
                        </m:r>
                        <m:r>
                          <m:rPr>
                            <m:sty m:val="p"/>
                          </m:rPr>
                          <a:rPr lang="en-US" sz="2000">
                            <a:latin typeface="Cambria Math"/>
                          </a:rPr>
                          <m:t>v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000">
                            <a:latin typeface="Cambria Math"/>
                          </a:rPr>
                          <m:t>qs</m:t>
                        </m:r>
                      </m:sub>
                    </m:sSub>
                    <m:r>
                      <a:rPr lang="en-US" sz="2000">
                        <a:latin typeface="Cambria Math"/>
                      </a:rPr>
                      <m:t>=</m:t>
                    </m:r>
                    <m:r>
                      <a:rPr lang="en-US" sz="2000" i="1">
                        <a:latin typeface="Cambria Math"/>
                      </a:rPr>
                      <m:t>−</m:t>
                    </m:r>
                    <m:r>
                      <a:rPr lang="en-US" sz="2000">
                        <a:latin typeface="Cambria Math"/>
                      </a:rPr>
                      <m:t> </m:t>
                    </m:r>
                    <m:sSub>
                      <m:sSubPr>
                        <m:ctrlPr>
                          <a:rPr lang="en-US" sz="2000" i="1"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>
                            <a:latin typeface="Cambria Math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000">
                            <a:latin typeface="Cambria Math"/>
                          </a:rPr>
                          <m:t>s</m:t>
                        </m:r>
                      </m:sub>
                    </m:sSub>
                    <m:r>
                      <a:rPr lang="en-US" sz="2000">
                        <a:latin typeface="Cambria Math"/>
                      </a:rPr>
                      <m:t> </m:t>
                    </m:r>
                    <m:sSub>
                      <m:sSubPr>
                        <m:ctrlPr>
                          <a:rPr lang="en-US" sz="2000" i="1"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>
                            <a:latin typeface="Cambria Math"/>
                          </a:rPr>
                          <m:t>i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000">
                            <a:latin typeface="Cambria Math"/>
                          </a:rPr>
                          <m:t>qs</m:t>
                        </m:r>
                      </m:sub>
                    </m:sSub>
                    <m:r>
                      <a:rPr lang="en-US" sz="2000" i="1">
                        <a:latin typeface="Cambria Math"/>
                      </a:rPr>
                      <m:t>−</m:t>
                    </m:r>
                    <m:r>
                      <a:rPr lang="en-US" sz="2000">
                        <a:latin typeface="Cambria Math"/>
                      </a:rPr>
                      <m:t> </m:t>
                    </m:r>
                    <m:d>
                      <m:dPr>
                        <m:ctrlPr>
                          <a:rPr lang="en-US" sz="2000" i="1">
                            <a:latin typeface="Cambria Math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2000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latin typeface="Cambria Math"/>
                                  </a:rPr>
                                  <m:t>x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latin typeface="Cambria Math"/>
                                  </a:rPr>
                                  <m:t>s</m:t>
                                </m:r>
                              </m:sub>
                            </m:sSub>
                            <m:r>
                              <a:rPr lang="en-US" sz="2000">
                                <a:latin typeface="Cambria Math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sz="2000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latin typeface="Cambria Math"/>
                                  </a:rPr>
                                  <m:t>x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latin typeface="Cambria Math"/>
                                  </a:rPr>
                                  <m:t>μ</m:t>
                                </m:r>
                              </m:sub>
                            </m:sSub>
                          </m:e>
                        </m:d>
                        <m:r>
                          <a:rPr lang="en-US" sz="2000">
                            <a:latin typeface="Cambria Math"/>
                          </a:rPr>
                          <m:t> </m:t>
                        </m:r>
                        <m:sSub>
                          <m:sSub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i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ds</m:t>
                            </m:r>
                          </m:sub>
                        </m:sSub>
                        <m:r>
                          <a:rPr lang="en-US" sz="2000"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x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μ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i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dr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000" i="1" dirty="0" smtClean="0"/>
                  <a:t>                                     eqn.(15) </a:t>
                </a:r>
              </a:p>
              <a:p>
                <a:pPr marL="0" indent="0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000">
                            <a:latin typeface="Cambria Math"/>
                          </a:rPr>
                          <m:t>     </m:t>
                        </m:r>
                        <m:r>
                          <m:rPr>
                            <m:sty m:val="p"/>
                          </m:rPr>
                          <a:rPr lang="en-US" sz="2000">
                            <a:latin typeface="Cambria Math"/>
                          </a:rPr>
                          <m:t>v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000">
                            <a:latin typeface="Cambria Math"/>
                          </a:rPr>
                          <m:t>dr</m:t>
                        </m:r>
                      </m:sub>
                    </m:sSub>
                    <m:r>
                      <a:rPr lang="en-US" sz="2000">
                        <a:latin typeface="Cambria Math"/>
                      </a:rPr>
                      <m:t>=</m:t>
                    </m:r>
                    <m:r>
                      <a:rPr lang="en-US" sz="2000" i="1">
                        <a:latin typeface="Cambria Math"/>
                      </a:rPr>
                      <m:t>−</m:t>
                    </m:r>
                    <m:r>
                      <a:rPr lang="en-US" sz="2000">
                        <a:latin typeface="Cambria Math"/>
                      </a:rPr>
                      <m:t> </m:t>
                    </m:r>
                    <m:sSub>
                      <m:sSubPr>
                        <m:ctrlPr>
                          <a:rPr lang="en-US" sz="2000" i="1"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>
                            <a:latin typeface="Cambria Math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000">
                            <a:latin typeface="Cambria Math"/>
                          </a:rPr>
                          <m:t>s</m:t>
                        </m:r>
                      </m:sub>
                    </m:sSub>
                    <m:r>
                      <a:rPr lang="en-US" sz="2000">
                        <a:latin typeface="Cambria Math"/>
                      </a:rPr>
                      <m:t> </m:t>
                    </m:r>
                    <m:sSub>
                      <m:sSubPr>
                        <m:ctrlPr>
                          <a:rPr lang="en-US" sz="2000" i="1"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>
                            <a:latin typeface="Cambria Math"/>
                          </a:rPr>
                          <m:t>i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000">
                            <a:latin typeface="Cambria Math"/>
                          </a:rPr>
                          <m:t>dr</m:t>
                        </m:r>
                      </m:sub>
                    </m:sSub>
                    <m:r>
                      <a:rPr lang="en-US" sz="2000">
                        <a:latin typeface="Cambria Math"/>
                      </a:rPr>
                      <m:t>+</m:t>
                    </m:r>
                    <m:d>
                      <m:dPr>
                        <m:ctrlPr>
                          <a:rPr lang="en-US" sz="2000" i="1">
                            <a:latin typeface="Cambria Math"/>
                          </a:rPr>
                        </m:ctrlPr>
                      </m:dPr>
                      <m:e>
                        <m:r>
                          <a:rPr lang="en-US" sz="2000">
                            <a:latin typeface="Cambria Math"/>
                          </a:rPr>
                          <m:t>1</m:t>
                        </m:r>
                        <m:r>
                          <a:rPr lang="en-US" sz="2000" i="1">
                            <a:latin typeface="Cambria Math"/>
                          </a:rPr>
                          <m:t>−</m:t>
                        </m:r>
                        <m:r>
                          <a:rPr lang="en-US" sz="2000">
                            <a:latin typeface="Cambria Math"/>
                          </a:rPr>
                          <m:t> </m:t>
                        </m:r>
                        <m:sSub>
                          <m:sSub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ω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m</m:t>
                            </m:r>
                          </m:sub>
                        </m:sSub>
                      </m:e>
                    </m:d>
                    <m:r>
                      <a:rPr lang="en-US" sz="2000">
                        <a:latin typeface="Cambria Math"/>
                      </a:rPr>
                      <m:t> </m:t>
                    </m:r>
                    <m:d>
                      <m:dPr>
                        <m:ctrlPr>
                          <a:rPr lang="en-US" sz="2000" i="1">
                            <a:latin typeface="Cambria Math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2000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latin typeface="Cambria Math"/>
                                  </a:rPr>
                                  <m:t>x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latin typeface="Cambria Math"/>
                                  </a:rPr>
                                  <m:t>r</m:t>
                                </m:r>
                              </m:sub>
                            </m:sSub>
                            <m:r>
                              <a:rPr lang="en-US" sz="2000">
                                <a:latin typeface="Cambria Math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sz="2000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latin typeface="Cambria Math"/>
                                  </a:rPr>
                                  <m:t>x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latin typeface="Cambria Math"/>
                                  </a:rPr>
                                  <m:t>μ</m:t>
                                </m:r>
                              </m:sub>
                            </m:sSub>
                          </m:e>
                        </m:d>
                        <m:r>
                          <a:rPr lang="en-US" sz="2000">
                            <a:latin typeface="Cambria Math"/>
                          </a:rPr>
                          <m:t> </m:t>
                        </m:r>
                        <m:sSub>
                          <m:sSub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i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qr</m:t>
                            </m:r>
                          </m:sub>
                        </m:sSub>
                        <m:r>
                          <a:rPr lang="en-US" sz="2000"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x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μ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i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qs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000" i="1" dirty="0" smtClean="0"/>
                  <a:t>                         eqn.(16)</a:t>
                </a:r>
              </a:p>
              <a:p>
                <a:pPr marL="0" indent="0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>
                            <a:latin typeface="Cambria Math"/>
                          </a:rPr>
                          <m:t>v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000">
                            <a:latin typeface="Cambria Math"/>
                          </a:rPr>
                          <m:t>qr</m:t>
                        </m:r>
                      </m:sub>
                    </m:sSub>
                    <m:r>
                      <a:rPr lang="en-US" sz="2000">
                        <a:latin typeface="Cambria Math"/>
                      </a:rPr>
                      <m:t>=</m:t>
                    </m:r>
                    <m:r>
                      <a:rPr lang="en-US" sz="2000" i="1">
                        <a:latin typeface="Cambria Math"/>
                      </a:rPr>
                      <m:t>−</m:t>
                    </m:r>
                    <m:r>
                      <a:rPr lang="en-US" sz="2000">
                        <a:latin typeface="Cambria Math"/>
                      </a:rPr>
                      <m:t> </m:t>
                    </m:r>
                    <m:sSub>
                      <m:sSubPr>
                        <m:ctrlPr>
                          <a:rPr lang="en-US" sz="2000" i="1"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>
                            <a:latin typeface="Cambria Math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000">
                            <a:latin typeface="Cambria Math"/>
                          </a:rPr>
                          <m:t>s</m:t>
                        </m:r>
                      </m:sub>
                    </m:sSub>
                    <m:r>
                      <a:rPr lang="en-US" sz="2000">
                        <a:latin typeface="Cambria Math"/>
                      </a:rPr>
                      <m:t> </m:t>
                    </m:r>
                    <m:sSub>
                      <m:sSubPr>
                        <m:ctrlPr>
                          <a:rPr lang="en-US" sz="2000" i="1"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>
                            <a:latin typeface="Cambria Math"/>
                          </a:rPr>
                          <m:t>i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000">
                            <a:latin typeface="Cambria Math"/>
                          </a:rPr>
                          <m:t>qr</m:t>
                        </m:r>
                      </m:sub>
                    </m:sSub>
                    <m:r>
                      <a:rPr lang="en-US" sz="2000">
                        <a:latin typeface="Cambria Math"/>
                      </a:rPr>
                      <m:t>+</m:t>
                    </m:r>
                    <m:d>
                      <m:dPr>
                        <m:ctrlPr>
                          <a:rPr lang="en-US" sz="2000" i="1">
                            <a:latin typeface="Cambria Math"/>
                          </a:rPr>
                        </m:ctrlPr>
                      </m:dPr>
                      <m:e>
                        <m:r>
                          <a:rPr lang="en-US" sz="2000">
                            <a:latin typeface="Cambria Math"/>
                          </a:rPr>
                          <m:t>1</m:t>
                        </m:r>
                        <m:r>
                          <a:rPr lang="en-US" sz="2000" i="1">
                            <a:latin typeface="Cambria Math"/>
                          </a:rPr>
                          <m:t>−</m:t>
                        </m:r>
                        <m:r>
                          <a:rPr lang="en-US" sz="2000">
                            <a:latin typeface="Cambria Math"/>
                          </a:rPr>
                          <m:t> </m:t>
                        </m:r>
                        <m:sSub>
                          <m:sSub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ω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m</m:t>
                            </m:r>
                          </m:sub>
                        </m:sSub>
                      </m:e>
                    </m:d>
                    <m:r>
                      <a:rPr lang="en-US" sz="2000">
                        <a:latin typeface="Cambria Math"/>
                      </a:rPr>
                      <m:t> </m:t>
                    </m:r>
                    <m:d>
                      <m:dPr>
                        <m:ctrlPr>
                          <a:rPr lang="en-US" sz="2000" i="1">
                            <a:latin typeface="Cambria Math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2000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latin typeface="Cambria Math"/>
                                  </a:rPr>
                                  <m:t>x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latin typeface="Cambria Math"/>
                                  </a:rPr>
                                  <m:t>r</m:t>
                                </m:r>
                              </m:sub>
                            </m:sSub>
                            <m:r>
                              <a:rPr lang="en-US" sz="2000">
                                <a:latin typeface="Cambria Math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sz="2000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latin typeface="Cambria Math"/>
                                  </a:rPr>
                                  <m:t>x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latin typeface="Cambria Math"/>
                                  </a:rPr>
                                  <m:t>μ</m:t>
                                </m:r>
                              </m:sub>
                            </m:sSub>
                          </m:e>
                        </m:d>
                        <m:r>
                          <a:rPr lang="en-US" sz="2000">
                            <a:latin typeface="Cambria Math"/>
                          </a:rPr>
                          <m:t> </m:t>
                        </m:r>
                        <m:sSub>
                          <m:sSub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i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qr</m:t>
                            </m:r>
                          </m:sub>
                        </m:sSub>
                        <m:r>
                          <a:rPr lang="en-US" sz="2000"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x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μ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i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ds</m:t>
                            </m:r>
                          </m:sub>
                        </m:sSub>
                      </m:e>
                    </m:d>
                    <m:r>
                      <a:rPr lang="en-US" sz="2000" i="1">
                        <a:effectLst/>
                        <a:latin typeface="Cambria Math"/>
                        <a:ea typeface="Calibri"/>
                        <a:cs typeface="Times New Roman"/>
                      </a:rPr>
                      <m:t>   </m:t>
                    </m:r>
                  </m:oMath>
                </a14:m>
                <a:r>
                  <a:rPr lang="en-US" sz="2000" dirty="0" smtClean="0">
                    <a:effectLst/>
                    <a:ea typeface="Calibri"/>
                    <a:cs typeface="Times New Roman"/>
                  </a:rPr>
                  <a:t>                         eqn(17)</a:t>
                </a: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endParaRPr lang="en-US" sz="2000" dirty="0">
                  <a:ea typeface="Calibri"/>
                  <a:cs typeface="Times New Roman"/>
                </a:endParaRPr>
              </a:p>
              <a:p>
                <a:pPr algn="just">
                  <a:lnSpc>
                    <a:spcPct val="150000"/>
                  </a:lnSpc>
                </a:pPr>
                <a:endParaRPr lang="en-US" sz="2000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endParaRPr>
              </a:p>
              <a:p>
                <a:endParaRPr lang="en-US" dirty="0"/>
              </a:p>
            </p:txBody>
          </p:sp>
        </mc:Choice>
        <mc:Fallback>
          <p:sp>
            <p:nvSpPr>
              <p:cNvPr id="3" name="Tex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119531" y="779319"/>
                <a:ext cx="11713882" cy="5028979"/>
              </a:xfrm>
              <a:blipFill rotWithShape="1">
                <a:blip r:embed="rId3"/>
                <a:stretch>
                  <a:fillRect l="-469" r="-521" b="-307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3238807"/>
              </p:ext>
            </p:extLst>
          </p:nvPr>
        </p:nvGraphicFramePr>
        <p:xfrm>
          <a:off x="6006353" y="3355398"/>
          <a:ext cx="179295" cy="1472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46" name="Equation" r:id="rId4" imgW="114120" imgH="215640" progId="Equation.3">
                  <p:embed/>
                </p:oleObj>
              </mc:Choice>
              <mc:Fallback>
                <p:oleObj name="Equation" r:id="rId4" imgW="11412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006353" y="3355398"/>
                        <a:ext cx="179295" cy="1472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9851627"/>
              </p:ext>
            </p:extLst>
          </p:nvPr>
        </p:nvGraphicFramePr>
        <p:xfrm>
          <a:off x="5378825" y="3355398"/>
          <a:ext cx="1434353" cy="1472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47" name="Equation" r:id="rId6" imgW="914400" imgH="215640" progId="Equation.3">
                  <p:embed/>
                </p:oleObj>
              </mc:Choice>
              <mc:Fallback>
                <p:oleObj name="Equation" r:id="rId6" imgW="91440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78825" y="3355398"/>
                        <a:ext cx="1434353" cy="1472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0" y="83127"/>
            <a:ext cx="12192000" cy="4883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b="1" smtClean="0">
                <a:latin typeface="Arial" pitchFamily="34" charset="0"/>
                <a:cs typeface="Arial" pitchFamily="34" charset="0"/>
              </a:rPr>
              <a:t>M-DFIG                                                       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7419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 Placeholder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119530" y="566057"/>
                <a:ext cx="11833412" cy="1209919"/>
              </a:xfrm>
            </p:spPr>
            <p:txBody>
              <a:bodyPr>
                <a:norm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Where the stator voltages are as the function of the grid voltage magnitude and its phase angle </a:t>
                </a:r>
                <a14:m>
                  <m:oMath xmlns:m="http://schemas.openxmlformats.org/officeDocument/2006/math">
                    <m:r>
                      <a:rPr lang="tr-TR" sz="2000" i="1">
                        <a:latin typeface="Cambria Math"/>
                      </a:rPr>
                      <m:t>𝜃</m:t>
                    </m:r>
                  </m:oMath>
                </a14:m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 as given by</a:t>
                </a: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;                                                                                                      Eqn.(18)</a:t>
                </a:r>
                <a:endParaRPr lang="en-US" sz="2000" dirty="0">
                  <a:latin typeface="Arial" pitchFamily="34" charset="0"/>
                  <a:cs typeface="Arial" pitchFamily="34" charset="0"/>
                </a:endParaRPr>
              </a:p>
              <a:p>
                <a:endParaRPr lang="en-US" sz="20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Tex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119530" y="566057"/>
                <a:ext cx="11833412" cy="1209919"/>
              </a:xfrm>
              <a:blipFill rotWithShape="1">
                <a:blip r:embed="rId2"/>
                <a:stretch>
                  <a:fillRect l="-464" r="-1133" b="-257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510805" y="1387351"/>
                <a:ext cx="194655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tr-TR">
                              <a:latin typeface="Cambria Math"/>
                            </a:rPr>
                            <m:t>     </m:t>
                          </m:r>
                          <m:r>
                            <a:rPr lang="tr-TR" i="1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tr-TR" i="1">
                              <a:latin typeface="Cambria Math"/>
                            </a:rPr>
                            <m:t>𝑑𝑠</m:t>
                          </m:r>
                        </m:sub>
                      </m:sSub>
                      <m:r>
                        <a:rPr lang="tr-TR">
                          <a:latin typeface="Cambria Math"/>
                        </a:rPr>
                        <m:t>= </m:t>
                      </m:r>
                      <m:r>
                        <a:rPr lang="tr-TR" i="1">
                          <a:latin typeface="Cambria Math"/>
                        </a:rPr>
                        <m:t>−</m:t>
                      </m:r>
                      <m:r>
                        <a:rPr lang="tr-TR" i="1">
                          <a:latin typeface="Cambria Math"/>
                        </a:rPr>
                        <m:t>𝑣</m:t>
                      </m:r>
                      <m:func>
                        <m:funcPr>
                          <m:ctrlPr>
                            <a:rPr lang="en-US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sin</m:t>
                          </m:r>
                        </m:fName>
                        <m:e>
                          <m:r>
                            <a:rPr lang="tr-TR" i="1">
                              <a:latin typeface="Cambria Math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0805" y="1387351"/>
                <a:ext cx="1946559" cy="369332"/>
              </a:xfrm>
              <a:prstGeom prst="rect">
                <a:avLst/>
              </a:prstGeom>
              <a:blipFill rotWithShape="1">
                <a:blip r:embed="rId3"/>
                <a:stretch>
                  <a:fillRect t="-8333" r="-4075" b="-2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" y="1732525"/>
                <a:ext cx="8845177" cy="39074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tr-TR" smtClean="0">
                              <a:latin typeface="Cambria Math"/>
                            </a:rPr>
                            <m:t>     </m:t>
                          </m:r>
                          <m:r>
                            <a:rPr lang="tr-TR" i="1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tr-TR" i="1">
                              <a:latin typeface="Cambria Math"/>
                            </a:rPr>
                            <m:t>𝑞𝑠</m:t>
                          </m:r>
                        </m:sub>
                      </m:sSub>
                      <m:r>
                        <a:rPr lang="tr-TR">
                          <a:latin typeface="Cambria Math"/>
                        </a:rPr>
                        <m:t>= </m:t>
                      </m:r>
                      <m:r>
                        <a:rPr lang="tr-TR" i="1">
                          <a:latin typeface="Cambria Math"/>
                        </a:rPr>
                        <m:t>𝑣</m:t>
                      </m:r>
                      <m:func>
                        <m:funcPr>
                          <m:ctrlPr>
                            <a:rPr lang="en-US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cos</m:t>
                          </m:r>
                        </m:fName>
                        <m:e>
                          <m:r>
                            <a:rPr lang="tr-TR" i="1">
                              <a:latin typeface="Cambria Math"/>
                            </a:rPr>
                            <m:t>𝜃</m:t>
                          </m:r>
                          <m:r>
                            <a:rPr lang="tr-TR">
                              <a:latin typeface="Cambria Math"/>
                            </a:rPr>
                            <m:t>                                                                            </m:t>
                          </m:r>
                        </m:e>
                      </m:func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963528"/>
                <a:ext cx="7297271" cy="394147"/>
              </a:xfrm>
              <a:prstGeom prst="rect">
                <a:avLst/>
              </a:prstGeom>
              <a:blipFill rotWithShape="1">
                <a:blip r:embed="rId4"/>
                <a:stretch>
                  <a:fillRect t="-7692" b="-1692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0" y="1756683"/>
            <a:ext cx="11952942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the active and reactive powers that generated by DFIG that depends on the stator and converter current is given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as;</a:t>
            </a:r>
          </a:p>
          <a:p>
            <a:pPr marL="285750" indent="-285750">
              <a:buFont typeface="Wingdings" pitchFamily="2" charset="2"/>
              <a:buChar char="§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Eqn.(19)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290161" y="2900510"/>
                <a:ext cx="6882924" cy="3940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tr-TR">
                          <a:latin typeface="Cambria Math"/>
                        </a:rPr>
                        <m:t>p</m:t>
                      </m:r>
                      <m:r>
                        <a:rPr lang="tr-TR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v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ds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i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ds</m:t>
                          </m:r>
                        </m:sub>
                      </m:sSub>
                      <m:r>
                        <a:rPr lang="tr-TR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v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qs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i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qs</m:t>
                          </m:r>
                        </m:sub>
                      </m:sSub>
                      <m:r>
                        <a:rPr lang="tr-TR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v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dc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i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dc</m:t>
                          </m:r>
                        </m:sub>
                      </m:sSub>
                      <m:r>
                        <a:rPr lang="tr-TR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v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qc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i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qc</m:t>
                          </m:r>
                          <m:r>
                            <a:rPr lang="tr-TR">
                              <a:latin typeface="Cambria Math"/>
                            </a:rPr>
                            <m:t>                                       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161" y="2900510"/>
                <a:ext cx="6882924" cy="394019"/>
              </a:xfrm>
              <a:prstGeom prst="rect">
                <a:avLst/>
              </a:prstGeom>
              <a:blipFill rotWithShape="1">
                <a:blip r:embed="rId5"/>
                <a:stretch>
                  <a:fillRect t="-9375" b="-171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149011" y="3371770"/>
                <a:ext cx="3829382" cy="3940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tr-TR">
                          <a:latin typeface="Cambria Math"/>
                        </a:rPr>
                        <m:t>q</m:t>
                      </m:r>
                      <m:r>
                        <a:rPr lang="tr-TR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v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qs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i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ds</m:t>
                          </m:r>
                        </m:sub>
                      </m:sSub>
                      <m:r>
                        <a:rPr lang="tr-TR" i="1">
                          <a:latin typeface="Cambria Math"/>
                        </a:rPr>
                        <m:t>−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v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ds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i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qs</m:t>
                          </m:r>
                        </m:sub>
                      </m:sSub>
                      <m:r>
                        <a:rPr lang="tr-TR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v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dc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i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dc</m:t>
                          </m:r>
                        </m:sub>
                      </m:sSub>
                      <m:r>
                        <a:rPr lang="tr-TR" i="1">
                          <a:latin typeface="Cambria Math"/>
                        </a:rPr>
                        <m:t>−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v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qc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i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qc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9011" y="3371770"/>
                <a:ext cx="3829382" cy="394019"/>
              </a:xfrm>
              <a:prstGeom prst="rect">
                <a:avLst/>
              </a:prstGeom>
              <a:blipFill rotWithShape="1">
                <a:blip r:embed="rId6"/>
                <a:stretch>
                  <a:fillRect t="-9231" r="-1908" b="-153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19530" y="3978889"/>
                <a:ext cx="11713882" cy="42742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indent="-342900">
                  <a:buFont typeface="Wingdings" pitchFamily="2" charset="2"/>
                  <a:buChar char="§"/>
                </a:pPr>
                <a:r>
                  <a:rPr lang="en-US" sz="2000" dirty="0">
                    <a:latin typeface="Arial" pitchFamily="34" charset="0"/>
                    <a:ea typeface="Verdana" pitchFamily="34" charset="0"/>
                    <a:cs typeface="Arial" pitchFamily="34" charset="0"/>
                  </a:rPr>
                  <a:t>Where,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tr-TR" sz="2000">
                            <a:latin typeface="Cambria Math"/>
                          </a:rPr>
                          <m:t>i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tr-TR" sz="2000">
                            <a:latin typeface="Cambria Math"/>
                          </a:rPr>
                          <m:t>dc</m:t>
                        </m:r>
                      </m:sub>
                    </m:sSub>
                  </m:oMath>
                </a14:m>
                <a:r>
                  <a:rPr lang="en-US" sz="2000" dirty="0">
                    <a:latin typeface="Arial" pitchFamily="34" charset="0"/>
                    <a:ea typeface="Verdana" pitchFamily="34" charset="0"/>
                    <a:cs typeface="Arial" pitchFamily="34" charset="0"/>
                  </a:rPr>
                  <a:t>,</a:t>
                </a:r>
                <a14:m>
                  <m:oMath xmlns:m="http://schemas.openxmlformats.org/officeDocument/2006/math">
                    <m:r>
                      <a:rPr lang="en-US" sz="2000">
                        <a:latin typeface="Cambria Math"/>
                      </a:rPr>
                      <m:t> </m:t>
                    </m:r>
                    <m:sSub>
                      <m:sSubPr>
                        <m:ctrlPr>
                          <a:rPr lang="en-US" sz="2000" i="1"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tr-TR" sz="2000">
                            <a:latin typeface="Cambria Math"/>
                          </a:rPr>
                          <m:t>i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tr-TR" sz="2000">
                            <a:latin typeface="Cambria Math"/>
                          </a:rPr>
                          <m:t>qc</m:t>
                        </m:r>
                      </m:sub>
                    </m:sSub>
                  </m:oMath>
                </a14:m>
                <a:r>
                  <a:rPr lang="tr-TR" sz="2000" b="1" dirty="0">
                    <a:latin typeface="Arial" pitchFamily="34" charset="0"/>
                    <a:ea typeface="Verdana" pitchFamily="34" charset="0"/>
                    <a:cs typeface="Arial" pitchFamily="34" charset="0"/>
                  </a:rPr>
                  <a:t> </a:t>
                </a:r>
                <a:r>
                  <a:rPr lang="en-US" sz="2000" dirty="0">
                    <a:latin typeface="Arial" pitchFamily="34" charset="0"/>
                    <a:ea typeface="Verdana" pitchFamily="34" charset="0"/>
                    <a:cs typeface="Arial" pitchFamily="34" charset="0"/>
                  </a:rPr>
                  <a:t>are the grid side converter d and q-axis currents</a:t>
                </a: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530" y="3978889"/>
                <a:ext cx="11713882" cy="427425"/>
              </a:xfrm>
              <a:prstGeom prst="rect">
                <a:avLst/>
              </a:prstGeom>
              <a:blipFill rotWithShape="1">
                <a:blip r:embed="rId7"/>
                <a:stretch>
                  <a:fillRect l="-469" t="-7143" b="-18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0" y="83127"/>
            <a:ext cx="12192000" cy="488373"/>
          </a:xfrm>
        </p:spPr>
        <p:txBody>
          <a:bodyPr>
            <a:no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M-DFIG                                                       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55096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648" y="274320"/>
            <a:ext cx="10984753" cy="244411"/>
          </a:xfrm>
        </p:spPr>
        <p:txBody>
          <a:bodyPr>
            <a:no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M-DFIG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                 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Cont.…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874059"/>
            <a:ext cx="1207247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Input power to the grid is expressed as a function of rotor and stator current, which are provided by:</a:t>
            </a:r>
          </a:p>
          <a:p>
            <a:pPr marL="285750" indent="-285750" algn="just">
              <a:buFont typeface="Wingdings" pitchFamily="2" charset="2"/>
              <a:buChar char="§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285750" indent="-285750" algn="just">
              <a:buFont typeface="Wingdings" pitchFamily="2" charset="2"/>
              <a:buChar char="§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Eqn.(20)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646544" y="1685578"/>
                <a:ext cx="3153599" cy="3940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tr-TR">
                              <a:latin typeface="Cambria Math"/>
                            </a:rPr>
                            <m:t>    </m:t>
                          </m:r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p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c</m:t>
                          </m:r>
                        </m:sub>
                      </m:sSub>
                      <m:r>
                        <a:rPr lang="tr-TR">
                          <a:latin typeface="Cambria Math"/>
                        </a:rPr>
                        <m:t>= 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v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dc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i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dc</m:t>
                          </m:r>
                        </m:sub>
                      </m:sSub>
                      <m:r>
                        <a:rPr lang="tr-TR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v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qc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i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qc</m:t>
                          </m:r>
                        </m:sub>
                      </m:sSub>
                      <m:r>
                        <a:rPr lang="tr-TR" i="1"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544" y="1685578"/>
                <a:ext cx="3153599" cy="394019"/>
              </a:xfrm>
              <a:prstGeom prst="rect">
                <a:avLst/>
              </a:prstGeom>
              <a:blipFill rotWithShape="1">
                <a:blip r:embed="rId2"/>
                <a:stretch>
                  <a:fillRect t="-9375" b="-171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375399" y="2182091"/>
                <a:ext cx="3439909" cy="3940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tr-TR">
                              <a:latin typeface="Cambria Math"/>
                            </a:rPr>
                            <m:t>           </m:t>
                          </m:r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q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c</m:t>
                          </m:r>
                        </m:sub>
                      </m:sSub>
                      <m:r>
                        <a:rPr lang="tr-TR">
                          <a:latin typeface="Cambria Math"/>
                        </a:rPr>
                        <m:t>= 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v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qc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i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dc</m:t>
                          </m:r>
                        </m:sub>
                      </m:sSub>
                      <m:r>
                        <a:rPr lang="tr-TR" i="1">
                          <a:latin typeface="Cambria Math"/>
                        </a:rPr>
                        <m:t>−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v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dc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i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qc</m:t>
                          </m:r>
                        </m:sub>
                      </m:sSub>
                      <m:r>
                        <a:rPr lang="tr-TR" i="1"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399" y="2182091"/>
                <a:ext cx="3439909" cy="394019"/>
              </a:xfrm>
              <a:prstGeom prst="rect">
                <a:avLst/>
              </a:prstGeom>
              <a:blipFill rotWithShape="1">
                <a:blip r:embed="rId3"/>
                <a:stretch>
                  <a:fillRect t="-9231" b="-153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12"/>
          <p:cNvSpPr/>
          <p:nvPr/>
        </p:nvSpPr>
        <p:spPr>
          <a:xfrm>
            <a:off x="361614" y="2823882"/>
            <a:ext cx="90140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Arial" pitchFamily="34" charset="0"/>
                <a:cs typeface="Arial" pitchFamily="34" charset="0"/>
              </a:rPr>
              <a:t>Whereas, on the rotor side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                                                                             Eqn.(21)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646545" y="3167896"/>
                <a:ext cx="2600071" cy="3940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tr-TR">
                              <a:latin typeface="Cambria Math"/>
                            </a:rPr>
                            <m:t>       </m:t>
                          </m:r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p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r</m:t>
                          </m:r>
                        </m:sub>
                      </m:sSub>
                      <m:r>
                        <a:rPr lang="tr-TR">
                          <a:latin typeface="Cambria Math"/>
                        </a:rPr>
                        <m:t>= 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v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dr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i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dr</m:t>
                          </m:r>
                        </m:sub>
                      </m:sSub>
                      <m:r>
                        <a:rPr lang="tr-TR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v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qr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i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qr</m:t>
                          </m:r>
                        </m:sub>
                      </m:sSub>
                      <m:r>
                        <a:rPr lang="tr-TR" i="1"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399" y="3590281"/>
                <a:ext cx="2475037" cy="396199"/>
              </a:xfrm>
              <a:prstGeom prst="rect">
                <a:avLst/>
              </a:prstGeom>
              <a:blipFill rotWithShape="1">
                <a:blip r:embed="rId4"/>
                <a:stretch>
                  <a:fillRect t="-7692" r="-2948" b="-1692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786470" y="3724826"/>
                <a:ext cx="2502608" cy="3940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tr-TR">
                              <a:latin typeface="Cambria Math"/>
                            </a:rPr>
                            <m:t>     </m:t>
                          </m:r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q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r</m:t>
                          </m:r>
                        </m:sub>
                      </m:sSub>
                      <m:r>
                        <a:rPr lang="tr-TR">
                          <a:latin typeface="Cambria Math"/>
                        </a:rPr>
                        <m:t>= 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v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qr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i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dr</m:t>
                          </m:r>
                        </m:sub>
                      </m:sSub>
                      <m:r>
                        <a:rPr lang="tr-TR" i="1">
                          <a:latin typeface="Cambria Math"/>
                        </a:rPr>
                        <m:t>−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v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dr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i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qr</m:t>
                          </m:r>
                        </m:sub>
                      </m:sSub>
                      <m:r>
                        <a:rPr lang="tr-TR" i="1"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837" y="4221469"/>
                <a:ext cx="2370841" cy="396262"/>
              </a:xfrm>
              <a:prstGeom prst="rect">
                <a:avLst/>
              </a:prstGeom>
              <a:blipFill rotWithShape="1">
                <a:blip r:embed="rId5"/>
                <a:stretch>
                  <a:fillRect t="-7576" r="-3342" b="-151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480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553998"/>
            <a:ext cx="12072471" cy="1479250"/>
          </a:xfrm>
        </p:spPr>
        <p:txBody>
          <a:bodyPr>
            <a:normAutofit fontScale="85000" lnSpcReduction="20000"/>
          </a:bodyPr>
          <a:lstStyle/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If the converter is a loss-less model, then pc =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since the converter's active power and the rotor's active power match.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70000"/>
              </a:lnSpc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If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stator resistance is ignored and the d-axis aligns with the stator flux maximum, one can approximate the reactive power injected into the grid. Next, the grid's injected real and reactive powers are listed as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506761" y="2008262"/>
                <a:ext cx="4093030" cy="3940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tr-TR">
                          <a:latin typeface="Cambria Math"/>
                        </a:rPr>
                        <m:t>p</m:t>
                      </m:r>
                      <m:r>
                        <a:rPr lang="tr-TR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v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ds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i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ds</m:t>
                          </m:r>
                        </m:sub>
                      </m:sSub>
                      <m:r>
                        <a:rPr lang="tr-TR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v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qs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i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qs</m:t>
                          </m:r>
                        </m:sub>
                      </m:sSub>
                      <m:r>
                        <a:rPr lang="tr-TR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v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dr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i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dr</m:t>
                          </m:r>
                        </m:sub>
                      </m:sSub>
                      <m:r>
                        <a:rPr lang="tr-TR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v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qr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i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qr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6761" y="2008262"/>
                <a:ext cx="4093030" cy="394019"/>
              </a:xfrm>
              <a:prstGeom prst="rect">
                <a:avLst/>
              </a:prstGeom>
              <a:blipFill rotWithShape="1">
                <a:blip r:embed="rId2"/>
                <a:stretch>
                  <a:fillRect t="-9231" b="-153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553883" y="2389909"/>
                <a:ext cx="1999393" cy="58580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tr-TR">
                        <a:latin typeface="Cambria Math"/>
                      </a:rPr>
                      <m:t>q</m:t>
                    </m:r>
                    <m:r>
                      <a:rPr lang="tr-TR">
                        <a:latin typeface="Cambria Math"/>
                      </a:rPr>
                      <m:t>= </m:t>
                    </m:r>
                    <m:r>
                      <a:rPr lang="tr-TR" i="1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en-US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tr-TR">
                                <a:latin typeface="Cambria Math"/>
                              </a:rPr>
                              <m:t>x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tr-TR">
                                <a:latin typeface="Cambria Math"/>
                              </a:rPr>
                              <m:t>μ</m:t>
                            </m:r>
                          </m:sub>
                        </m:sSub>
                        <m:r>
                          <m:rPr>
                            <m:sty m:val="p"/>
                          </m:rPr>
                          <a:rPr lang="tr-TR">
                            <a:latin typeface="Cambria Math"/>
                          </a:rPr>
                          <m:t>v</m:t>
                        </m:r>
                        <m:sSub>
                          <m:sSubPr>
                            <m:ctrlPr>
                              <a:rPr lang="en-US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tr-TR">
                                <a:latin typeface="Cambria Math"/>
                              </a:rPr>
                              <m:t>i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tr-TR">
                                <a:latin typeface="Cambria Math"/>
                              </a:rPr>
                              <m:t>dr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tr-TR">
                                <a:latin typeface="Cambria Math"/>
                              </a:rPr>
                              <m:t>x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tr-TR">
                                <a:latin typeface="Cambria Math"/>
                              </a:rPr>
                              <m:t>s</m:t>
                            </m:r>
                          </m:sub>
                        </m:sSub>
                        <m:r>
                          <a:rPr lang="tr-TR"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tr-TR">
                                <a:latin typeface="Cambria Math"/>
                              </a:rPr>
                              <m:t>x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tr-TR">
                                <a:latin typeface="Cambria Math"/>
                              </a:rPr>
                              <m:t>μ</m:t>
                            </m:r>
                          </m:sub>
                        </m:sSub>
                      </m:den>
                    </m:f>
                    <m:r>
                      <a:rPr lang="tr-TR" i="1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en-US" i="1"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tr-TR">
                                <a:latin typeface="Cambria Math"/>
                              </a:rPr>
                              <m:t>v</m:t>
                            </m:r>
                          </m:e>
                          <m:sup>
                            <m:r>
                              <a:rPr lang="tr-TR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b>
                          <m:sSubPr>
                            <m:ctrlPr>
                              <a:rPr lang="en-US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tr-TR">
                                <a:latin typeface="Cambria Math"/>
                              </a:rPr>
                              <m:t>x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tr-TR">
                                <a:latin typeface="Cambria Math"/>
                              </a:rPr>
                              <m:t>μ</m:t>
                            </m:r>
                          </m:sub>
                        </m:sSub>
                      </m:den>
                    </m:f>
                    <m:r>
                      <a:rPr lang="tr-TR" i="1">
                        <a:latin typeface="Cambria Math"/>
                      </a:rPr>
                      <m:t> </m:t>
                    </m:r>
                  </m:oMath>
                </a14:m>
                <a:r>
                  <a:rPr lang="en-US" dirty="0" smtClean="0"/>
                  <a:t> </a:t>
                </a:r>
                <a:endParaRPr lang="en-US" dirty="0"/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3883" y="2389909"/>
                <a:ext cx="1999393" cy="585801"/>
              </a:xfrm>
              <a:prstGeom prst="rect">
                <a:avLst/>
              </a:prstGeom>
              <a:blipFill rotWithShape="1">
                <a:blip r:embed="rId3"/>
                <a:stretch>
                  <a:fillRect r="-54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1" y="2651175"/>
            <a:ext cx="1219200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generator motion equation is represented as a single shaft under the assumption that the converter controls can filter shaft dynamics. 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For the same reason, this model does not account for the tower shadow effect. Hence, the rotor speed changed to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[7]:                                                                                                                                       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Eqn.(23)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506761" y="4215160"/>
                <a:ext cx="2463559" cy="5653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ω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m</m:t>
                          </m:r>
                        </m:sub>
                      </m:sSub>
                      <m:r>
                        <a:rPr lang="tr-TR">
                          <a:latin typeface="Cambria Math"/>
                        </a:rPr>
                        <m:t>=</m:t>
                      </m:r>
                      <m:f>
                        <m:fPr>
                          <m:type m:val="skw"/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tr-TR">
                                      <a:latin typeface="Cambria Math"/>
                                    </a:rPr>
                                    <m:t>T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tr-TR">
                                      <a:latin typeface="Cambria Math"/>
                                    </a:rPr>
                                    <m:t>m</m:t>
                                  </m:r>
                                </m:sub>
                              </m:sSub>
                              <m:r>
                                <a:rPr lang="tr-TR" i="1">
                                  <a:latin typeface="Cambria Math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tr-TR">
                                      <a:latin typeface="Cambria Math"/>
                                    </a:rPr>
                                    <m:t>T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tr-TR">
                                      <a:latin typeface="Cambria Math"/>
                                    </a:rPr>
                                    <m:t>e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r>
                            <a:rPr lang="tr-TR">
                              <a:latin typeface="Cambria Math"/>
                            </a:rPr>
                            <m:t>2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tr-TR">
                                  <a:latin typeface="Cambria Math"/>
                                </a:rPr>
                                <m:t>H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tr-TR">
                                  <a:latin typeface="Cambria Math"/>
                                </a:rPr>
                                <m:t>m</m:t>
                              </m:r>
                            </m:sub>
                          </m:sSub>
                        </m:den>
                      </m:f>
                      <m:r>
                        <a:rPr lang="tr-TR"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6761" y="4215160"/>
                <a:ext cx="2463559" cy="565348"/>
              </a:xfrm>
              <a:prstGeom prst="rect">
                <a:avLst/>
              </a:prstGeom>
              <a:blipFill rotWithShape="1">
                <a:blip r:embed="rId4"/>
                <a:stretch>
                  <a:fillRect r="-34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354917" y="4625169"/>
                <a:ext cx="2397323" cy="3940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tr-TR">
                              <a:latin typeface="Cambria Math"/>
                            </a:rPr>
                            <m:t>  </m:t>
                          </m:r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T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e</m:t>
                          </m:r>
                        </m:sub>
                      </m:sSub>
                      <m:r>
                        <a:rPr lang="tr-TR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ψ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ds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i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qs</m:t>
                          </m:r>
                        </m:sub>
                      </m:sSub>
                      <m:r>
                        <a:rPr lang="tr-TR" i="1">
                          <a:latin typeface="Cambria Math"/>
                        </a:rPr>
                        <m:t>−</m:t>
                      </m:r>
                      <m:r>
                        <a:rPr lang="tr-TR">
                          <a:latin typeface="Cambria Math"/>
                        </a:rPr>
                        <m:t> 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ψ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qs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i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ds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4917" y="4625169"/>
                <a:ext cx="2397323" cy="394019"/>
              </a:xfrm>
              <a:prstGeom prst="rect">
                <a:avLst/>
              </a:prstGeom>
              <a:blipFill rotWithShape="1">
                <a:blip r:embed="rId5"/>
                <a:stretch>
                  <a:fillRect t="-9375" r="-3046" b="-171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324693" y="5076519"/>
                <a:ext cx="11833412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dirty="0"/>
                  <a:t>Where,</a:t>
                </a:r>
                <a:r>
                  <a:rPr lang="en-US" b="1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tr-TR" i="1">
                            <a:latin typeface="Cambria Math"/>
                          </a:rPr>
                          <m:t>𝜔</m:t>
                        </m:r>
                      </m:e>
                      <m:sub>
                        <m:r>
                          <a:rPr lang="tr-TR" i="1">
                            <a:latin typeface="Cambria Math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en-US" dirty="0"/>
                  <a:t>is the rotor speed,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tr-TR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tr-TR" i="1">
                            <a:latin typeface="Cambria Math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en-US" dirty="0"/>
                  <a:t> is mechanical torque,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tr-TR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tr-TR" i="1">
                            <a:latin typeface="Cambria Math"/>
                          </a:rPr>
                          <m:t>𝑒</m:t>
                        </m:r>
                      </m:sub>
                    </m:sSub>
                  </m:oMath>
                </a14:m>
                <a:r>
                  <a:rPr lang="en-US" dirty="0"/>
                  <a:t>is the electrical torque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tr-TR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tr-TR" i="1">
                            <a:latin typeface="Cambria Math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en-US" dirty="0"/>
                  <a:t> is the rotor inertia</a:t>
                </a: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693" y="5076519"/>
                <a:ext cx="11833412" cy="369332"/>
              </a:xfrm>
              <a:prstGeom prst="rect">
                <a:avLst/>
              </a:prstGeom>
              <a:blipFill rotWithShape="1">
                <a:blip r:embed="rId6"/>
                <a:stretch>
                  <a:fillRect l="-412" t="-8333" b="-2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" y="0"/>
            <a:ext cx="1215810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M-DFIG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Cont.…</a:t>
            </a:r>
            <a:endParaRPr lang="en-US" sz="3000" dirty="0"/>
          </a:p>
        </p:txBody>
      </p:sp>
      <p:sp>
        <p:nvSpPr>
          <p:cNvPr id="14" name="Rectangle 13"/>
          <p:cNvSpPr/>
          <p:nvPr/>
        </p:nvSpPr>
        <p:spPr>
          <a:xfrm>
            <a:off x="9485910" y="2270566"/>
            <a:ext cx="9925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dirty="0">
                <a:latin typeface="Arial" pitchFamily="34" charset="0"/>
                <a:cs typeface="Arial" pitchFamily="34" charset="0"/>
              </a:rPr>
              <a:t>Eqn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.(22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39706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08858"/>
            <a:ext cx="11305310" cy="409874"/>
          </a:xfrm>
        </p:spPr>
        <p:txBody>
          <a:bodyPr>
            <a:no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M-DFIG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Cont..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5398" y="672353"/>
            <a:ext cx="12046602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generator motion equation is represented as a single shaft under the assumption that the converter controls can filter shaft dynamics. </a:t>
            </a:r>
          </a:p>
          <a:p>
            <a:pPr marL="285750" indent="-28575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For the same reason, this model does not account for the tower shadow effect. Hence, the rotor speed changed to [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]:                                                                                                        Eqn.(24)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2460144" y="2807771"/>
                <a:ext cx="3509818" cy="56534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ω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m</m:t>
                          </m:r>
                        </m:sub>
                      </m:sSub>
                      <m:r>
                        <a:rPr lang="tr-TR">
                          <a:latin typeface="Cambria Math"/>
                        </a:rPr>
                        <m:t>=</m:t>
                      </m:r>
                      <m:f>
                        <m:fPr>
                          <m:type m:val="skw"/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tr-TR">
                                      <a:latin typeface="Cambria Math"/>
                                    </a:rPr>
                                    <m:t>T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tr-TR">
                                      <a:latin typeface="Cambria Math"/>
                                    </a:rPr>
                                    <m:t>m</m:t>
                                  </m:r>
                                </m:sub>
                              </m:sSub>
                              <m:r>
                                <a:rPr lang="tr-TR" i="1">
                                  <a:latin typeface="Cambria Math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tr-TR">
                                      <a:latin typeface="Cambria Math"/>
                                    </a:rPr>
                                    <m:t>T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tr-TR">
                                      <a:latin typeface="Cambria Math"/>
                                    </a:rPr>
                                    <m:t>e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r>
                            <a:rPr lang="tr-TR">
                              <a:latin typeface="Cambria Math"/>
                            </a:rPr>
                            <m:t>2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tr-TR">
                                  <a:latin typeface="Cambria Math"/>
                                </a:rPr>
                                <m:t>H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tr-TR">
                                  <a:latin typeface="Cambria Math"/>
                                </a:rPr>
                                <m:t>m</m:t>
                              </m:r>
                            </m:sub>
                          </m:sSub>
                        </m:den>
                      </m:f>
                      <m:r>
                        <a:rPr lang="tr-TR"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0144" y="2807771"/>
                <a:ext cx="3509818" cy="565348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103911" y="3382311"/>
                <a:ext cx="3325091" cy="3940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tr-TR">
                              <a:latin typeface="Cambria Math"/>
                            </a:rPr>
                            <m:t>  </m:t>
                          </m:r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T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e</m:t>
                          </m:r>
                        </m:sub>
                      </m:sSub>
                      <m:r>
                        <a:rPr lang="tr-TR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ψ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ds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i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qs</m:t>
                          </m:r>
                        </m:sub>
                      </m:sSub>
                      <m:r>
                        <a:rPr lang="tr-TR" i="1">
                          <a:latin typeface="Cambria Math"/>
                        </a:rPr>
                        <m:t>−</m:t>
                      </m:r>
                      <m:r>
                        <a:rPr lang="tr-TR">
                          <a:latin typeface="Cambria Math"/>
                        </a:rPr>
                        <m:t> 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ψ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qs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i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tr-TR">
                              <a:latin typeface="Cambria Math"/>
                            </a:rPr>
                            <m:t>ds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3911" y="3382311"/>
                <a:ext cx="3325091" cy="394019"/>
              </a:xfrm>
              <a:prstGeom prst="rect">
                <a:avLst/>
              </a:prstGeom>
              <a:blipFill rotWithShape="1">
                <a:blip r:embed="rId3"/>
                <a:stretch>
                  <a:fillRect t="-9375" b="-171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264500" y="4005019"/>
                <a:ext cx="11410924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dirty="0"/>
                  <a:t>Where,</a:t>
                </a:r>
                <a:r>
                  <a:rPr lang="en-US" b="1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tr-TR" i="1">
                            <a:latin typeface="Cambria Math"/>
                          </a:rPr>
                          <m:t>𝜔</m:t>
                        </m:r>
                      </m:e>
                      <m:sub>
                        <m:r>
                          <a:rPr lang="tr-TR" i="1">
                            <a:latin typeface="Cambria Math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en-US" dirty="0"/>
                  <a:t>is the rotor speed,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tr-TR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tr-TR" i="1">
                            <a:latin typeface="Cambria Math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en-US" dirty="0"/>
                  <a:t> is mechanical torque,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tr-TR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tr-TR" i="1">
                            <a:latin typeface="Cambria Math"/>
                          </a:rPr>
                          <m:t>𝑒</m:t>
                        </m:r>
                      </m:sub>
                    </m:sSub>
                  </m:oMath>
                </a14:m>
                <a:r>
                  <a:rPr lang="en-US" dirty="0"/>
                  <a:t>is the electrical torque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tr-TR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tr-TR" i="1">
                            <a:latin typeface="Cambria Math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en-US" dirty="0"/>
                  <a:t> is the rotor inertia</a:t>
                </a: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500" y="4005019"/>
                <a:ext cx="11410924" cy="369332"/>
              </a:xfrm>
              <a:prstGeom prst="rect">
                <a:avLst/>
              </a:prstGeom>
              <a:blipFill rotWithShape="1">
                <a:blip r:embed="rId4"/>
                <a:stretch>
                  <a:fillRect l="-427" t="-8197" r="-321" b="-245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1527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518" y="145473"/>
            <a:ext cx="12022282" cy="5520486"/>
          </a:xfrm>
          <a:prstGeom prst="rect">
            <a:avLst/>
          </a:prstGeom>
        </p:spPr>
        <p:txBody>
          <a:bodyPr vert="horz" wrap="square" lIns="0" tIns="2032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5"/>
              </a:spcBef>
            </a:pPr>
            <a:endParaRPr sz="1400" dirty="0">
              <a:latin typeface="Calibri"/>
              <a:cs typeface="Calibri"/>
            </a:endParaRPr>
          </a:p>
          <a:p>
            <a:pPr marL="88900">
              <a:lnSpc>
                <a:spcPct val="100000"/>
              </a:lnSpc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5. Grid connected </a:t>
            </a:r>
            <a:r>
              <a:rPr sz="3000" b="1" dirty="0" smtClean="0">
                <a:latin typeface="Arial" pitchFamily="34" charset="0"/>
                <a:cs typeface="Arial" pitchFamily="34" charset="0"/>
              </a:rPr>
              <a:t>Permanent</a:t>
            </a:r>
            <a:r>
              <a:rPr sz="3000" b="1" spc="-30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3000" b="1" dirty="0">
                <a:latin typeface="Arial" pitchFamily="34" charset="0"/>
                <a:cs typeface="Arial" pitchFamily="34" charset="0"/>
              </a:rPr>
              <a:t>Magnet</a:t>
            </a:r>
            <a:r>
              <a:rPr sz="3000" b="1" spc="-30" dirty="0">
                <a:latin typeface="Arial" pitchFamily="34" charset="0"/>
                <a:cs typeface="Arial" pitchFamily="34" charset="0"/>
              </a:rPr>
              <a:t> </a:t>
            </a:r>
            <a:r>
              <a:rPr sz="3000" b="1" dirty="0">
                <a:latin typeface="Arial" pitchFamily="34" charset="0"/>
                <a:cs typeface="Arial" pitchFamily="34" charset="0"/>
              </a:rPr>
              <a:t>Synchronous</a:t>
            </a:r>
            <a:r>
              <a:rPr sz="3000" b="1" spc="-40" dirty="0">
                <a:latin typeface="Arial" pitchFamily="34" charset="0"/>
                <a:cs typeface="Arial" pitchFamily="34" charset="0"/>
              </a:rPr>
              <a:t> </a:t>
            </a:r>
            <a:r>
              <a:rPr sz="3000" b="1" spc="-10" dirty="0" smtClean="0">
                <a:latin typeface="Arial" pitchFamily="34" charset="0"/>
                <a:cs typeface="Arial" pitchFamily="34" charset="0"/>
              </a:rPr>
              <a:t>Generator</a:t>
            </a:r>
            <a:r>
              <a:rPr lang="en-US" sz="3000" b="1" spc="-10" dirty="0" smtClean="0">
                <a:latin typeface="Arial" pitchFamily="34" charset="0"/>
                <a:cs typeface="Arial" pitchFamily="34" charset="0"/>
              </a:rPr>
              <a:t>(PMSG)</a:t>
            </a:r>
            <a:endParaRPr sz="2000" dirty="0">
              <a:latin typeface="Arial" pitchFamily="34" charset="0"/>
              <a:cs typeface="Arial" pitchFamily="34" charset="0"/>
            </a:endParaRPr>
          </a:p>
          <a:p>
            <a:pPr marL="88900">
              <a:lnSpc>
                <a:spcPct val="100000"/>
              </a:lnSpc>
            </a:pPr>
            <a:endParaRPr sz="2000" dirty="0">
              <a:latin typeface="Arial" pitchFamily="34" charset="0"/>
              <a:cs typeface="Arial" pitchFamily="34" charset="0"/>
            </a:endParaRPr>
          </a:p>
          <a:p>
            <a:pPr marL="431800" marR="80010" indent="-34290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Normally,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ind</a:t>
            </a:r>
            <a:r>
              <a:rPr sz="2000" spc="210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turbines</a:t>
            </a:r>
            <a:r>
              <a:rPr sz="2000" spc="21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run</a:t>
            </a:r>
            <a:r>
              <a:rPr sz="2000" spc="204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at</a:t>
            </a:r>
            <a:r>
              <a:rPr sz="2000" spc="22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low</a:t>
            </a:r>
            <a:r>
              <a:rPr sz="2000" spc="210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speeds,</a:t>
            </a:r>
            <a:r>
              <a:rPr sz="2000" spc="21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25-50rpm</a:t>
            </a:r>
            <a:r>
              <a:rPr sz="2000" dirty="0">
                <a:latin typeface="Arial" pitchFamily="34" charset="0"/>
                <a:cs typeface="Arial" pitchFamily="34" charset="0"/>
              </a:rPr>
              <a:t>.</a:t>
            </a:r>
            <a:r>
              <a:rPr sz="2000" spc="220" dirty="0">
                <a:latin typeface="Arial" pitchFamily="34" charset="0"/>
                <a:cs typeface="Arial" pitchFamily="34" charset="0"/>
              </a:rPr>
              <a:t> </a:t>
            </a:r>
            <a:endParaRPr lang="en-US" sz="2000" spc="220" dirty="0" smtClean="0">
              <a:latin typeface="Arial" pitchFamily="34" charset="0"/>
              <a:cs typeface="Arial" pitchFamily="34" charset="0"/>
            </a:endParaRPr>
          </a:p>
          <a:p>
            <a:pPr marL="431800" marR="80010" indent="-342900" algn="just">
              <a:lnSpc>
                <a:spcPct val="200000"/>
              </a:lnSpc>
              <a:buFont typeface="Wingdings" pitchFamily="2" charset="2"/>
              <a:buChar char="§"/>
            </a:pPr>
            <a:r>
              <a:rPr sz="2000" dirty="0" smtClean="0">
                <a:latin typeface="Arial" pitchFamily="34" charset="0"/>
                <a:cs typeface="Arial" pitchFamily="34" charset="0"/>
              </a:rPr>
              <a:t>A</a:t>
            </a:r>
            <a:r>
              <a:rPr sz="2000" spc="225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speed- </a:t>
            </a:r>
            <a:r>
              <a:rPr sz="2000" dirty="0">
                <a:latin typeface="Arial" pitchFamily="34" charset="0"/>
                <a:cs typeface="Arial" pitchFamily="34" charset="0"/>
              </a:rPr>
              <a:t>increasing</a:t>
            </a:r>
            <a:r>
              <a:rPr sz="2000" spc="33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gear</a:t>
            </a:r>
            <a:r>
              <a:rPr sz="2000" spc="35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box</a:t>
            </a:r>
            <a:r>
              <a:rPr sz="2000" spc="35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is</a:t>
            </a:r>
            <a:r>
              <a:rPr sz="2000" spc="35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required</a:t>
            </a:r>
            <a:r>
              <a:rPr sz="2000" spc="34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to</a:t>
            </a:r>
            <a:r>
              <a:rPr sz="2000" spc="35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run</a:t>
            </a:r>
            <a:r>
              <a:rPr sz="2000" spc="34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induction</a:t>
            </a:r>
            <a:r>
              <a:rPr sz="2000" spc="35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machines</a:t>
            </a:r>
            <a:r>
              <a:rPr lang="en-US" sz="2000" spc="360" dirty="0" smtClean="0">
                <a:latin typeface="Arial" pitchFamily="34" charset="0"/>
                <a:cs typeface="Arial" pitchFamily="34" charset="0"/>
              </a:rPr>
              <a:t>, DFIG and </a:t>
            </a:r>
            <a:r>
              <a:rPr sz="2000" spc="-10" dirty="0" smtClean="0">
                <a:latin typeface="Arial" pitchFamily="34" charset="0"/>
                <a:cs typeface="Arial" pitchFamily="34" charset="0"/>
              </a:rPr>
              <a:t>conventional </a:t>
            </a:r>
            <a:r>
              <a:rPr sz="2000" dirty="0">
                <a:latin typeface="Arial" pitchFamily="34" charset="0"/>
                <a:cs typeface="Arial" pitchFamily="34" charset="0"/>
              </a:rPr>
              <a:t>Synchronous</a:t>
            </a:r>
            <a:r>
              <a:rPr sz="2000" spc="40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machines</a:t>
            </a:r>
            <a:r>
              <a:rPr sz="2000" spc="409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either to 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1500</a:t>
            </a:r>
            <a:r>
              <a:rPr sz="2000" spc="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rpm</a:t>
            </a:r>
            <a:r>
              <a:rPr sz="2000" spc="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400" dirty="0" smtClean="0">
                <a:latin typeface="Arial" pitchFamily="34" charset="0"/>
                <a:cs typeface="Arial" pitchFamily="34" charset="0"/>
              </a:rPr>
              <a:t> or 1800 rpm as per the grid frequency 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for</a:t>
            </a:r>
            <a:r>
              <a:rPr sz="2000" spc="409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operation</a:t>
            </a:r>
            <a:r>
              <a:rPr sz="2000" spc="40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with</a:t>
            </a:r>
            <a:r>
              <a:rPr sz="2000" spc="42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the</a:t>
            </a:r>
            <a:r>
              <a:rPr sz="2000" spc="409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utility</a:t>
            </a:r>
            <a:r>
              <a:rPr sz="2000" spc="405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network</a:t>
            </a:r>
            <a:r>
              <a:rPr sz="2000" spc="-1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spc="-10" dirty="0" smtClean="0">
              <a:latin typeface="Arial" pitchFamily="34" charset="0"/>
              <a:cs typeface="Arial" pitchFamily="34" charset="0"/>
            </a:endParaRPr>
          </a:p>
          <a:p>
            <a:pPr marL="431800" marR="80010" indent="-342900" algn="just">
              <a:lnSpc>
                <a:spcPct val="200000"/>
              </a:lnSpc>
              <a:buFont typeface="Wingdings" pitchFamily="2" charset="2"/>
              <a:buChar char="§"/>
            </a:pPr>
            <a:r>
              <a:rPr sz="2000" spc="-1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This leads to additional 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cost</a:t>
            </a:r>
            <a:r>
              <a:rPr sz="2000" dirty="0">
                <a:latin typeface="Arial" pitchFamily="34" charset="0"/>
                <a:cs typeface="Arial" pitchFamily="34" charset="0"/>
              </a:rPr>
              <a:t>,</a:t>
            </a:r>
            <a:r>
              <a:rPr sz="2000" spc="13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weight,</a:t>
            </a:r>
            <a:r>
              <a:rPr sz="2000" spc="13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power</a:t>
            </a:r>
            <a:r>
              <a:rPr sz="2000" spc="13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loss,</a:t>
            </a:r>
            <a:r>
              <a:rPr sz="2000" spc="13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regular</a:t>
            </a:r>
            <a:r>
              <a:rPr sz="2000" spc="13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maintenance,</a:t>
            </a:r>
            <a:r>
              <a:rPr sz="2000" spc="13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and</a:t>
            </a:r>
            <a:r>
              <a:rPr sz="2000" spc="14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noise</a:t>
            </a:r>
            <a:r>
              <a:rPr sz="2000" spc="140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generation 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with</a:t>
            </a:r>
            <a:r>
              <a:rPr sz="2000" spc="70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the</a:t>
            </a:r>
            <a:r>
              <a:rPr sz="2000" spc="75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gear</a:t>
            </a:r>
            <a:r>
              <a:rPr sz="2000" spc="8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box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that </a:t>
            </a:r>
            <a:r>
              <a:rPr sz="2000" spc="114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required</a:t>
            </a:r>
            <a:r>
              <a:rPr sz="2000" spc="7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to</a:t>
            </a:r>
            <a:r>
              <a:rPr sz="2000" spc="8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increase</a:t>
            </a:r>
            <a:r>
              <a:rPr sz="2000" spc="75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25" dirty="0">
                <a:latin typeface="Arial" pitchFamily="34" charset="0"/>
                <a:cs typeface="Arial" pitchFamily="34" charset="0"/>
              </a:rPr>
              <a:t>the </a:t>
            </a:r>
            <a:r>
              <a:rPr sz="2000" spc="-10" dirty="0">
                <a:latin typeface="Arial" pitchFamily="34" charset="0"/>
                <a:cs typeface="Arial" pitchFamily="34" charset="0"/>
              </a:rPr>
              <a:t>speed.</a:t>
            </a:r>
            <a:endParaRPr sz="2000" dirty="0">
              <a:latin typeface="Arial" pitchFamily="34" charset="0"/>
              <a:cs typeface="Arial" pitchFamily="34" charset="0"/>
            </a:endParaRPr>
          </a:p>
          <a:p>
            <a:pPr marL="88900" marR="80645" algn="just">
              <a:lnSpc>
                <a:spcPct val="117000"/>
              </a:lnSpc>
            </a:pPr>
            <a:endParaRPr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4294967295"/>
          </p:nvPr>
        </p:nvSpPr>
        <p:spPr>
          <a:xfrm>
            <a:off x="3202990" y="6081850"/>
            <a:ext cx="5788212" cy="519886"/>
          </a:xfrm>
          <a:prstGeom prst="rect">
            <a:avLst/>
          </a:prstGeom>
        </p:spPr>
        <p:txBody>
          <a:bodyPr vert="horz" wrap="square" lIns="0" tIns="184658" rIns="0" bIns="0" rtlCol="0">
            <a:spAutoFit/>
          </a:bodyPr>
          <a:lstStyle/>
          <a:p>
            <a:pPr marL="904240" marR="5080" indent="-892175">
              <a:lnSpc>
                <a:spcPts val="1300"/>
              </a:lnSpc>
              <a:spcBef>
                <a:spcPts val="110"/>
              </a:spcBef>
            </a:pPr>
            <a:r>
              <a:rPr lang="en-US" smtClean="0"/>
              <a:t>Presenter: Dr.Teshome Goa</a:t>
            </a:r>
            <a:endParaRPr spc="-50" dirty="0"/>
          </a:p>
        </p:txBody>
      </p:sp>
    </p:spTree>
    <p:extLst>
      <p:ext uri="{BB962C8B-B14F-4D97-AF65-F5344CB8AC3E}">
        <p14:creationId xmlns:p14="http://schemas.microsoft.com/office/powerpoint/2010/main" val="12921363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6571" y="147412"/>
            <a:ext cx="11941629" cy="723446"/>
          </a:xfrm>
        </p:spPr>
        <p:txBody>
          <a:bodyPr>
            <a:normAutofit/>
          </a:bodyPr>
          <a:lstStyle/>
          <a:p>
            <a:r>
              <a:rPr lang="en-US" sz="3000" b="1" spc="-10" dirty="0" smtClean="0">
                <a:latin typeface="Arial" pitchFamily="34" charset="0"/>
                <a:cs typeface="Arial" pitchFamily="34" charset="0"/>
              </a:rPr>
              <a:t>PMSG                                                                                     Cont.…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59971"/>
            <a:ext cx="12192000" cy="5900058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There are two ways to avoid having to use the gear box. 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 power electronic converter, also known as an inverter or converter, must be utilized if a standard generator with, say, four poles is to be used. </a:t>
            </a:r>
          </a:p>
          <a:p>
            <a:pPr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converter must first convert the low frequency AC from the generator to DC (i.e., 1 Hz with P = 4 and Ns = 30 rpm), and then it must convert the DC to 50 Hz AC. 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If not, a synchronous generator needs to have more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poles, 240 to produce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50 Hz of electrical output that can be linked directly to the utility grid at an input synchronous speed of 25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rpm.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3028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>
            <a:spLocks noGrp="1"/>
          </p:cNvSpPr>
          <p:nvPr>
            <p:ph type="ftr" sz="quarter" idx="4294967295"/>
          </p:nvPr>
        </p:nvSpPr>
        <p:spPr>
          <a:xfrm>
            <a:off x="3202990" y="6081850"/>
            <a:ext cx="5788212" cy="519886"/>
          </a:xfrm>
          <a:prstGeom prst="rect">
            <a:avLst/>
          </a:prstGeom>
        </p:spPr>
        <p:txBody>
          <a:bodyPr vert="horz" wrap="square" lIns="0" tIns="184658" rIns="0" bIns="0" rtlCol="0">
            <a:spAutoFit/>
          </a:bodyPr>
          <a:lstStyle/>
          <a:p>
            <a:pPr marL="904240" marR="5080" indent="-892175">
              <a:lnSpc>
                <a:spcPts val="1300"/>
              </a:lnSpc>
              <a:spcBef>
                <a:spcPts val="110"/>
              </a:spcBef>
            </a:pPr>
            <a:r>
              <a:rPr lang="en-US" smtClean="0"/>
              <a:t>Presenter: Dr.Teshome Goa</a:t>
            </a:r>
            <a:endParaRPr spc="-50" dirty="0"/>
          </a:p>
        </p:txBody>
      </p:sp>
      <p:sp>
        <p:nvSpPr>
          <p:cNvPr id="8" name="Rectangle 7"/>
          <p:cNvSpPr/>
          <p:nvPr/>
        </p:nvSpPr>
        <p:spPr>
          <a:xfrm>
            <a:off x="176645" y="581890"/>
            <a:ext cx="12015355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1800" marR="80645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 wide diameter generator is necessary due to the fact that synchronous machines cannot be constructed with pole pitches smaller than 150 mm because of the enormous number of poles.</a:t>
            </a:r>
          </a:p>
          <a:p>
            <a:pPr marL="431800" marR="80645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Due to the extremely huge and heavy weight and size that will result, it is not realistically possible to fit in the Nacelle. </a:t>
            </a:r>
          </a:p>
          <a:p>
            <a:pPr marL="431800" marR="80645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Therefore, external stimulation is not necessary with PMSGs, or low-speed, direct-coupled generators. </a:t>
            </a:r>
          </a:p>
          <a:p>
            <a:pPr marL="431800" marR="80645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As a result, during variable-speed operation, the output voltage fluctuates in both frequency and magnitude. </a:t>
            </a:r>
          </a:p>
          <a:p>
            <a:pPr marL="431800" marR="80645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dc-link voltage fluctuates uncontrollably as a result. </a:t>
            </a:r>
          </a:p>
          <a:p>
            <a:pPr marL="431800" marR="80645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As a result, the control is implemented on the grid side using a dc/ac converter, or inverter, as seen in Fig. 6.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26571" y="147412"/>
            <a:ext cx="11941629" cy="723446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b="1" spc="-10" dirty="0" smtClean="0">
                <a:latin typeface="Arial" pitchFamily="34" charset="0"/>
                <a:cs typeface="Arial" pitchFamily="34" charset="0"/>
              </a:rPr>
              <a:t>PMSG                                                                                     Cont.…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8213296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2" y="119744"/>
            <a:ext cx="11936184" cy="664028"/>
          </a:xfrm>
        </p:spPr>
        <p:txBody>
          <a:bodyPr>
            <a:normAutofit/>
          </a:bodyPr>
          <a:lstStyle/>
          <a:p>
            <a:r>
              <a:rPr lang="en-US" sz="3000" b="1" spc="-10" dirty="0">
                <a:latin typeface="Arial" pitchFamily="34" charset="0"/>
                <a:cs typeface="Arial" pitchFamily="34" charset="0"/>
              </a:rPr>
              <a:t>PMSG </a:t>
            </a:r>
            <a:r>
              <a:rPr lang="en-US" sz="3000" b="1" spc="-1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Cont.…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pPr marL="901065" marR="5080" indent="-889000">
              <a:lnSpc>
                <a:spcPts val="1300"/>
              </a:lnSpc>
              <a:spcBef>
                <a:spcPts val="110"/>
              </a:spcBef>
            </a:pPr>
            <a:r>
              <a:rPr lang="en-US" smtClean="0"/>
              <a:t>Presenter: Dr.Teshome Goa</a:t>
            </a:r>
            <a:endParaRPr lang="en-US" spc="-50" dirty="0"/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9521" y="772886"/>
            <a:ext cx="9967255" cy="374336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14300" y="4516255"/>
            <a:ext cx="12077699" cy="342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15210" marR="130175" indent="-2184400" algn="ctr">
              <a:lnSpc>
                <a:spcPct val="116399"/>
              </a:lnSpc>
              <a:spcBef>
                <a:spcPts val="100"/>
              </a:spcBef>
            </a:pPr>
            <a:r>
              <a:rPr lang="en-US" sz="1400" b="1" dirty="0">
                <a:latin typeface="Arial" pitchFamily="34" charset="0"/>
                <a:cs typeface="Arial" pitchFamily="34" charset="0"/>
              </a:rPr>
              <a:t>Figure</a:t>
            </a:r>
            <a:r>
              <a:rPr lang="en-US" sz="1400" b="1" spc="-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400" b="1" dirty="0">
                <a:latin typeface="Arial" pitchFamily="34" charset="0"/>
                <a:cs typeface="Arial" pitchFamily="34" charset="0"/>
              </a:rPr>
              <a:t>-</a:t>
            </a:r>
            <a:r>
              <a:rPr lang="en-US" sz="1400" b="1" spc="-3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400" b="1" dirty="0">
                <a:latin typeface="Arial" pitchFamily="34" charset="0"/>
                <a:cs typeface="Arial" pitchFamily="34" charset="0"/>
              </a:rPr>
              <a:t>6:</a:t>
            </a:r>
            <a:r>
              <a:rPr lang="en-US" sz="1400" b="1" spc="-3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400" b="1" dirty="0">
                <a:latin typeface="Arial" pitchFamily="34" charset="0"/>
                <a:cs typeface="Arial" pitchFamily="34" charset="0"/>
              </a:rPr>
              <a:t>Operation</a:t>
            </a:r>
            <a:r>
              <a:rPr lang="en-US" sz="1400" b="1" spc="-3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400" b="1" dirty="0">
                <a:latin typeface="Arial" pitchFamily="34" charset="0"/>
                <a:cs typeface="Arial" pitchFamily="34" charset="0"/>
              </a:rPr>
              <a:t>of</a:t>
            </a:r>
            <a:r>
              <a:rPr lang="en-US" sz="1400" b="1" spc="-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400" b="1" dirty="0" smtClean="0">
                <a:latin typeface="Arial" pitchFamily="34" charset="0"/>
                <a:cs typeface="Arial" pitchFamily="34" charset="0"/>
              </a:rPr>
              <a:t>grid connected Permanent</a:t>
            </a:r>
            <a:r>
              <a:rPr lang="en-US" sz="1400" b="1" spc="-3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400" b="1" dirty="0">
                <a:latin typeface="Arial" pitchFamily="34" charset="0"/>
                <a:cs typeface="Arial" pitchFamily="34" charset="0"/>
              </a:rPr>
              <a:t>Magnet</a:t>
            </a:r>
            <a:r>
              <a:rPr lang="en-US" sz="1400" b="1" spc="-2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400" b="1" dirty="0" smtClean="0">
                <a:latin typeface="Arial" pitchFamily="34" charset="0"/>
                <a:cs typeface="Arial" pitchFamily="34" charset="0"/>
              </a:rPr>
              <a:t>generator[8]</a:t>
            </a:r>
            <a:r>
              <a:rPr lang="en-US" sz="1400" b="1" spc="-10" dirty="0" smtClean="0">
                <a:latin typeface="Arial" pitchFamily="34" charset="0"/>
                <a:cs typeface="Arial" pitchFamily="34" charset="0"/>
              </a:rPr>
              <a:t>. url</a:t>
            </a:r>
            <a:r>
              <a:rPr lang="en-US" sz="1400" b="1" spc="-10" dirty="0">
                <a:latin typeface="Arial" pitchFamily="34" charset="0"/>
                <a:cs typeface="Arial" pitchFamily="34" charset="0"/>
              </a:rPr>
              <a:t>: https://ebrary.net/197885/engineering/grid_connected_systems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5819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6644" y="642256"/>
            <a:ext cx="11939155" cy="5893625"/>
          </a:xfrm>
        </p:spPr>
        <p:txBody>
          <a:bodyPr>
            <a:normAutofit/>
          </a:bodyPr>
          <a:lstStyle/>
          <a:p>
            <a:pPr marL="0" marR="6985" indent="0" algn="just">
              <a:lnSpc>
                <a:spcPct val="150000"/>
              </a:lnSpc>
              <a:spcBef>
                <a:spcPts val="45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12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fundamental</a:t>
            </a:r>
            <a:r>
              <a:rPr lang="en-US" sz="2000" spc="14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requirements</a:t>
            </a:r>
            <a:r>
              <a:rPr lang="en-US" sz="2000" spc="14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on</a:t>
            </a:r>
            <a:r>
              <a:rPr lang="en-US" sz="2000" spc="15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15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site</a:t>
            </a:r>
            <a:r>
              <a:rPr lang="en-US" sz="2000" spc="14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voltage</a:t>
            </a:r>
            <a:r>
              <a:rPr lang="en-US" sz="2000" spc="1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for</a:t>
            </a:r>
            <a:r>
              <a:rPr lang="en-US" sz="2000" spc="14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interfacing</a:t>
            </a:r>
            <a:r>
              <a:rPr lang="en-US" sz="2000" spc="1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with</a:t>
            </a:r>
            <a:r>
              <a:rPr lang="en-US" sz="2000" spc="16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14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20" dirty="0">
                <a:latin typeface="Arial" pitchFamily="34" charset="0"/>
                <a:cs typeface="Arial" pitchFamily="34" charset="0"/>
              </a:rPr>
              <a:t>grid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are</a:t>
            </a:r>
            <a:r>
              <a:rPr lang="en-US" sz="2000" spc="-3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as</a:t>
            </a:r>
            <a:r>
              <a:rPr lang="en-US" sz="2000" spc="-2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follows: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299085" marR="8890" algn="just">
              <a:lnSpc>
                <a:spcPct val="150000"/>
              </a:lnSpc>
              <a:spcBef>
                <a:spcPts val="1695"/>
              </a:spcBef>
              <a:buFont typeface="Symbol"/>
              <a:buChar char=""/>
              <a:tabLst>
                <a:tab pos="299085" algn="l"/>
              </a:tabLst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-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voltage</a:t>
            </a:r>
            <a:r>
              <a:rPr lang="en-US" sz="2000" spc="-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magnitude</a:t>
            </a:r>
            <a:r>
              <a:rPr lang="en-US" sz="2000" spc="-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</a:t>
            </a:r>
            <a:r>
              <a:rPr lang="en-US" sz="2000" spc="-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phase must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equal</a:t>
            </a:r>
            <a:r>
              <a:rPr lang="en-US" sz="2000" spc="9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299085" marR="6985" algn="just">
              <a:lnSpc>
                <a:spcPct val="150000"/>
              </a:lnSpc>
              <a:spcBef>
                <a:spcPts val="5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8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voltage</a:t>
            </a:r>
            <a:r>
              <a:rPr lang="en-US" sz="2000" spc="8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</a:t>
            </a:r>
            <a:r>
              <a:rPr lang="en-US" sz="2000" spc="8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controlled</a:t>
            </a:r>
            <a:r>
              <a:rPr lang="en-US" sz="2000" spc="7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by</a:t>
            </a:r>
            <a:r>
              <a:rPr lang="en-US" sz="2000" spc="9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25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transformer</a:t>
            </a:r>
            <a:r>
              <a:rPr lang="en-US" sz="2000" spc="114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turn</a:t>
            </a:r>
            <a:r>
              <a:rPr lang="en-US" sz="2000" spc="114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ratio</a:t>
            </a:r>
            <a:r>
              <a:rPr lang="en-US" sz="2000" spc="114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and/or</a:t>
            </a:r>
            <a:r>
              <a:rPr lang="en-US" sz="2000" spc="12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12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rectifier/</a:t>
            </a:r>
            <a:r>
              <a:rPr lang="en-US" sz="2000" spc="13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inverter</a:t>
            </a:r>
            <a:r>
              <a:rPr lang="en-US" sz="2000" spc="114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firing</a:t>
            </a:r>
            <a:r>
              <a:rPr lang="en-US" sz="2000" spc="11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angle</a:t>
            </a:r>
            <a:r>
              <a:rPr lang="en-US" sz="2000" spc="114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</a:t>
            </a:r>
            <a:r>
              <a:rPr lang="en-US" sz="2000" spc="12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spc="12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closed-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loop</a:t>
            </a:r>
            <a:r>
              <a:rPr lang="en-US" sz="2000" spc="-2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control</a:t>
            </a:r>
            <a:r>
              <a:rPr lang="en-US" sz="2000" spc="-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system.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299085" marR="5080" algn="just">
              <a:lnSpc>
                <a:spcPct val="150000"/>
              </a:lnSpc>
              <a:spcBef>
                <a:spcPts val="65"/>
              </a:spcBef>
              <a:buFont typeface="Symbol"/>
              <a:buChar char=""/>
              <a:tabLst>
                <a:tab pos="299085" algn="l"/>
              </a:tabLst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11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frequency</a:t>
            </a:r>
            <a:r>
              <a:rPr lang="en-US" sz="2000" spc="12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must</a:t>
            </a:r>
            <a:r>
              <a:rPr lang="en-US" sz="2000" spc="13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be</a:t>
            </a:r>
            <a:r>
              <a:rPr lang="en-US" sz="2000" spc="12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exactly</a:t>
            </a:r>
            <a:r>
              <a:rPr lang="en-US" sz="2000" spc="12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equal</a:t>
            </a:r>
            <a:r>
              <a:rPr lang="en-US" sz="2000" spc="12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</a:t>
            </a:r>
            <a:r>
              <a:rPr lang="en-US" sz="2000" spc="13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that</a:t>
            </a:r>
            <a:r>
              <a:rPr lang="en-US" sz="2000" spc="12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</a:t>
            </a:r>
            <a:r>
              <a:rPr lang="en-US" sz="2000" spc="13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13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grid,</a:t>
            </a:r>
            <a:r>
              <a:rPr lang="en-US" sz="2000" spc="12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or</a:t>
            </a:r>
            <a:r>
              <a:rPr lang="en-US" sz="2000" spc="12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else</a:t>
            </a:r>
            <a:r>
              <a:rPr lang="en-US" sz="2000" spc="12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16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system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will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not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work.</a:t>
            </a:r>
            <a:r>
              <a:rPr lang="en-US" sz="2000" spc="-20" dirty="0">
                <a:latin typeface="Arial" pitchFamily="34" charset="0"/>
                <a:cs typeface="Arial" pitchFamily="34" charset="0"/>
              </a:rPr>
              <a:t> </a:t>
            </a:r>
            <a:endParaRPr lang="en-US" sz="2000" spc="-20" dirty="0" smtClean="0">
              <a:latin typeface="Arial" pitchFamily="34" charset="0"/>
              <a:cs typeface="Arial" pitchFamily="34" charset="0"/>
            </a:endParaRPr>
          </a:p>
          <a:p>
            <a:pPr marL="299085" marR="5080" algn="just">
              <a:lnSpc>
                <a:spcPct val="150000"/>
              </a:lnSpc>
              <a:spcBef>
                <a:spcPts val="65"/>
              </a:spcBef>
              <a:buFont typeface="Symbol"/>
              <a:buChar char=""/>
              <a:tabLst>
                <a:tab pos="299085" algn="l"/>
              </a:tabLst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To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meet</a:t>
            </a:r>
            <a:r>
              <a:rPr lang="en-US" sz="2000" spc="-2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exacting</a:t>
            </a:r>
            <a:r>
              <a:rPr lang="en-US" sz="2000" spc="-1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frequency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requirement,</a:t>
            </a:r>
            <a:r>
              <a:rPr lang="en-US" sz="2000" spc="1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-1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only</a:t>
            </a:r>
            <a:r>
              <a:rPr lang="en-US" sz="2000" spc="-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effective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means</a:t>
            </a:r>
            <a:r>
              <a:rPr lang="en-US" sz="2000" spc="2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</a:t>
            </a:r>
            <a:r>
              <a:rPr lang="en-US" sz="2000" spc="2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</a:t>
            </a:r>
            <a:r>
              <a:rPr lang="en-US" sz="2000" spc="2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use</a:t>
            </a:r>
            <a:r>
              <a:rPr lang="en-US" sz="2000" spc="3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4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utility</a:t>
            </a:r>
            <a:r>
              <a:rPr lang="en-US" sz="2000" spc="2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frequency</a:t>
            </a:r>
            <a:r>
              <a:rPr lang="en-US" sz="2000" spc="2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as</a:t>
            </a:r>
            <a:r>
              <a:rPr lang="en-US" sz="2000" spc="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spc="2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reference</a:t>
            </a:r>
            <a:r>
              <a:rPr lang="en-US" sz="2000" spc="4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for</a:t>
            </a:r>
            <a:r>
              <a:rPr lang="en-US" sz="2000" spc="2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3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inverter</a:t>
            </a:r>
            <a:r>
              <a:rPr lang="en-US" sz="2000" spc="2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switching frequency.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299085" marR="10795" algn="just">
              <a:lnSpc>
                <a:spcPct val="150000"/>
              </a:lnSpc>
              <a:spcBef>
                <a:spcPts val="75"/>
              </a:spcBef>
              <a:buFont typeface="Symbol"/>
              <a:buChar char=""/>
              <a:tabLst>
                <a:tab pos="299085" algn="l"/>
              </a:tabLst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</a:t>
            </a:r>
            <a:r>
              <a:rPr lang="en-US" sz="2000" spc="18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19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wind</a:t>
            </a:r>
            <a:r>
              <a:rPr lang="en-US" sz="2000" spc="18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system,</a:t>
            </a:r>
            <a:r>
              <a:rPr lang="en-US" sz="2000" spc="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18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synchronous</a:t>
            </a:r>
            <a:r>
              <a:rPr lang="en-US" sz="2000" spc="19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generators</a:t>
            </a:r>
            <a:r>
              <a:rPr lang="en-US" sz="2000" spc="19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</a:t>
            </a:r>
            <a:r>
              <a:rPr lang="en-US" sz="2000" spc="19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18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grid</a:t>
            </a:r>
            <a:r>
              <a:rPr lang="en-US" sz="2000" spc="18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system</a:t>
            </a:r>
            <a:r>
              <a:rPr lang="en-US" sz="2000" spc="18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supply magnetizing</a:t>
            </a:r>
            <a:r>
              <a:rPr lang="en-US" sz="2000" spc="-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current</a:t>
            </a:r>
            <a:r>
              <a:rPr lang="en-US" sz="2000" spc="-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 the</a:t>
            </a:r>
            <a:r>
              <a:rPr lang="en-US" sz="2000" spc="-3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Induction</a:t>
            </a:r>
            <a:r>
              <a:rPr lang="en-US" sz="2000" spc="-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Generator.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299085" marR="8890">
              <a:lnSpc>
                <a:spcPct val="102099"/>
              </a:lnSpc>
              <a:spcBef>
                <a:spcPts val="1695"/>
              </a:spcBef>
              <a:buFont typeface="Symbol"/>
              <a:buChar char=""/>
              <a:tabLst>
                <a:tab pos="299085" algn="l"/>
              </a:tabLst>
            </a:pPr>
            <a:endParaRPr lang="en-US" dirty="0">
              <a:latin typeface="Calibri"/>
              <a:cs typeface="Calibri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26571" y="147412"/>
            <a:ext cx="11941629" cy="723446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b="1" spc="-10" dirty="0" smtClean="0">
                <a:latin typeface="Arial" pitchFamily="34" charset="0"/>
                <a:cs typeface="Arial" pitchFamily="34" charset="0"/>
              </a:rPr>
              <a:t>PMSG                                                                                     Cont.…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68106981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3291" y="820882"/>
            <a:ext cx="11720945" cy="5517573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b="1" spc="-20" dirty="0" smtClean="0">
                <a:latin typeface="Arial" pitchFamily="34" charset="0"/>
                <a:cs typeface="Arial" pitchFamily="34" charset="0"/>
              </a:rPr>
              <a:t>The synchronizing switch is needed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for synchronization with</a:t>
            </a:r>
            <a:r>
              <a:rPr lang="en-US" sz="2000" b="1" spc="-3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spc="-20" dirty="0" smtClean="0">
                <a:latin typeface="Arial" pitchFamily="34" charset="0"/>
                <a:cs typeface="Arial" pitchFamily="34" charset="0"/>
              </a:rPr>
              <a:t>Grid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127000" marR="5715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19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synchronizing</a:t>
            </a:r>
            <a:r>
              <a:rPr lang="en-US" sz="2000" spc="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breaker</a:t>
            </a:r>
            <a:r>
              <a:rPr lang="en-US" sz="2000" spc="21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has</a:t>
            </a:r>
            <a:r>
              <a:rPr lang="en-US" sz="2000" spc="21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internal</a:t>
            </a:r>
            <a:r>
              <a:rPr lang="en-US" sz="2000" spc="204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voltage</a:t>
            </a:r>
            <a:r>
              <a:rPr lang="en-US" sz="2000" spc="19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25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phase</a:t>
            </a:r>
            <a:r>
              <a:rPr lang="en-US" sz="2000" spc="9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angle</a:t>
            </a:r>
            <a:r>
              <a:rPr lang="en-US" sz="2000" spc="9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sensors</a:t>
            </a:r>
            <a:r>
              <a:rPr lang="en-US" sz="2000" spc="9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</a:t>
            </a:r>
            <a:r>
              <a:rPr lang="en-US" sz="2000" spc="9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monitor</a:t>
            </a:r>
            <a:r>
              <a:rPr lang="en-US" sz="2000" spc="9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9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site</a:t>
            </a:r>
            <a:r>
              <a:rPr lang="en-US" sz="2000" spc="9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</a:t>
            </a:r>
            <a:r>
              <a:rPr lang="en-US" sz="2000" spc="8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grid</a:t>
            </a:r>
            <a:r>
              <a:rPr lang="en-US" sz="2000" spc="8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voltages</a:t>
            </a:r>
            <a:r>
              <a:rPr lang="en-US" sz="2000" spc="9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</a:t>
            </a:r>
            <a:r>
              <a:rPr lang="en-US" sz="2000" spc="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signal</a:t>
            </a:r>
            <a:r>
              <a:rPr lang="en-US" sz="2000" spc="9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114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correct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instant</a:t>
            </a:r>
            <a:r>
              <a:rPr lang="en-US" sz="2000" spc="6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for</a:t>
            </a:r>
            <a:r>
              <a:rPr lang="en-US" sz="2000" spc="7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closing</a:t>
            </a:r>
            <a:r>
              <a:rPr lang="en-US" sz="2000" spc="6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7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breaker.</a:t>
            </a:r>
            <a:r>
              <a:rPr lang="en-US" sz="2000" spc="6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As</a:t>
            </a:r>
            <a:r>
              <a:rPr lang="en-US" sz="2000" spc="7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spc="6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part</a:t>
            </a:r>
            <a:r>
              <a:rPr lang="en-US" sz="2000" spc="5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</a:t>
            </a:r>
            <a:r>
              <a:rPr lang="en-US" sz="2000" spc="7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6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automatic</a:t>
            </a:r>
            <a:r>
              <a:rPr lang="en-US" sz="2000" spc="6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protection</a:t>
            </a:r>
            <a:r>
              <a:rPr lang="en-US" sz="2000" spc="9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circuit,</a:t>
            </a:r>
            <a:r>
              <a:rPr lang="en-US" sz="2000" spc="6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25" dirty="0">
                <a:latin typeface="Arial" pitchFamily="34" charset="0"/>
                <a:cs typeface="Arial" pitchFamily="34" charset="0"/>
              </a:rPr>
              <a:t>any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attempt</a:t>
            </a:r>
            <a:r>
              <a:rPr lang="en-US" sz="2000" spc="14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</a:t>
            </a:r>
            <a:r>
              <a:rPr lang="en-US" sz="2000" spc="14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close</a:t>
            </a:r>
            <a:r>
              <a:rPr lang="en-US" sz="2000" spc="1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14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breaker</a:t>
            </a:r>
            <a:r>
              <a:rPr lang="en-US" sz="2000" spc="1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at</a:t>
            </a:r>
            <a:r>
              <a:rPr lang="en-US" sz="2000" spc="15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</a:t>
            </a:r>
            <a:r>
              <a:rPr lang="en-US" sz="2000" spc="14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incorrect</a:t>
            </a:r>
            <a:r>
              <a:rPr lang="en-US" sz="2000" spc="14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instant</a:t>
            </a:r>
            <a:r>
              <a:rPr lang="en-US" sz="2000" spc="14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</a:t>
            </a:r>
            <a:r>
              <a:rPr lang="en-US" sz="2000" spc="14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rejected</a:t>
            </a:r>
            <a:r>
              <a:rPr lang="en-US" sz="2000" spc="14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by</a:t>
            </a:r>
            <a:r>
              <a:rPr lang="en-US" sz="2000" spc="18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14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breaker. </a:t>
            </a:r>
            <a:endParaRPr lang="en-US" sz="2000" spc="-10" dirty="0" smtClean="0">
              <a:latin typeface="Arial" pitchFamily="34" charset="0"/>
              <a:cs typeface="Arial" pitchFamily="34" charset="0"/>
            </a:endParaRPr>
          </a:p>
          <a:p>
            <a:pPr marL="0" marR="5715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Four</a:t>
            </a:r>
            <a:r>
              <a:rPr lang="en-US" sz="2000" b="1" spc="31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conditions</a:t>
            </a:r>
            <a:r>
              <a:rPr lang="en-US" sz="2000" b="1" spc="29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which</a:t>
            </a:r>
            <a:r>
              <a:rPr lang="en-US" sz="2000" b="1" spc="30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must</a:t>
            </a:r>
            <a:r>
              <a:rPr lang="en-US" sz="2000" spc="30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be</a:t>
            </a:r>
            <a:r>
              <a:rPr lang="en-US" sz="2000" spc="30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satisfied</a:t>
            </a:r>
            <a:r>
              <a:rPr lang="en-US" sz="2000" spc="29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before</a:t>
            </a:r>
            <a:r>
              <a:rPr lang="en-US" sz="2000" spc="30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30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synchronizing</a:t>
            </a:r>
            <a:r>
              <a:rPr lang="en-US" sz="2000" spc="34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switch</a:t>
            </a:r>
            <a:r>
              <a:rPr lang="en-US" sz="2000" spc="3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20" dirty="0">
                <a:latin typeface="Arial" pitchFamily="34" charset="0"/>
                <a:cs typeface="Arial" pitchFamily="34" charset="0"/>
              </a:rPr>
              <a:t>will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permit</a:t>
            </a:r>
            <a:r>
              <a:rPr lang="en-US" sz="2000" spc="-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-2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closure</a:t>
            </a:r>
            <a:r>
              <a:rPr lang="en-US" sz="2000" spc="-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are</a:t>
            </a:r>
            <a:r>
              <a:rPr lang="en-US" sz="2000" spc="-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as</a:t>
            </a:r>
            <a:r>
              <a:rPr lang="en-US" sz="2000" spc="-2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follows</a:t>
            </a:r>
            <a:r>
              <a:rPr lang="en-US" sz="2000" spc="-10" dirty="0" smtClean="0">
                <a:latin typeface="Arial" pitchFamily="34" charset="0"/>
                <a:cs typeface="Arial" pitchFamily="34" charset="0"/>
              </a:rPr>
              <a:t>: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55600" indent="-342900" algn="just">
              <a:lnSpc>
                <a:spcPct val="150000"/>
              </a:lnSpc>
              <a:buFont typeface="Wingdings" pitchFamily="2" charset="2"/>
              <a:buChar char="§"/>
              <a:tabLst>
                <a:tab pos="240665" algn="l"/>
              </a:tabLst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-4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frequency</a:t>
            </a:r>
            <a:r>
              <a:rPr lang="en-US" sz="2000" spc="-3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must</a:t>
            </a:r>
            <a:r>
              <a:rPr lang="en-US" sz="2000" spc="-2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be</a:t>
            </a:r>
            <a:r>
              <a:rPr lang="en-US" sz="2000" spc="-4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as</a:t>
            </a:r>
            <a:r>
              <a:rPr lang="en-US" sz="2000" spc="-3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close</a:t>
            </a:r>
            <a:r>
              <a:rPr lang="en-US" sz="2000" spc="-4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as</a:t>
            </a:r>
            <a:r>
              <a:rPr lang="en-US" sz="2000" spc="-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possible</a:t>
            </a:r>
            <a:r>
              <a:rPr lang="en-US" sz="2000" spc="-4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with</a:t>
            </a:r>
            <a:r>
              <a:rPr lang="en-US" sz="2000" spc="-4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-4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grid</a:t>
            </a:r>
            <a:r>
              <a:rPr lang="en-US" sz="2000" spc="-4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frequency.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55600" marR="10795" indent="-342900" algn="just">
              <a:lnSpc>
                <a:spcPct val="150000"/>
              </a:lnSpc>
              <a:spcBef>
                <a:spcPts val="75"/>
              </a:spcBef>
              <a:buFont typeface="Wingdings" pitchFamily="2" charset="2"/>
              <a:buChar char="§"/>
              <a:tabLst>
                <a:tab pos="241300" algn="l"/>
              </a:tabLst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-1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terminal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voltage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magnitude</a:t>
            </a:r>
            <a:r>
              <a:rPr lang="en-US" sz="2000" spc="-1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must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match</a:t>
            </a:r>
            <a:r>
              <a:rPr lang="en-US" sz="2000" spc="-1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with</a:t>
            </a:r>
            <a:r>
              <a:rPr lang="en-US" sz="2000" spc="-1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that</a:t>
            </a:r>
            <a:r>
              <a:rPr lang="en-US" sz="2000" spc="-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</a:t>
            </a:r>
            <a:r>
              <a:rPr lang="en-US" sz="2000" spc="-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-1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grid,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preferably</a:t>
            </a:r>
            <a:r>
              <a:rPr lang="en-US" sz="2000" spc="-1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50" dirty="0">
                <a:latin typeface="Arial" pitchFamily="34" charset="0"/>
                <a:cs typeface="Arial" pitchFamily="34" charset="0"/>
              </a:rPr>
              <a:t>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few</a:t>
            </a:r>
            <a:r>
              <a:rPr lang="en-US" sz="2000" spc="-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percent</a:t>
            </a:r>
            <a:r>
              <a:rPr lang="en-US" sz="2000" spc="-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higher.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55600" indent="-342900" algn="just">
              <a:lnSpc>
                <a:spcPct val="150000"/>
              </a:lnSpc>
              <a:spcBef>
                <a:spcPts val="100"/>
              </a:spcBef>
              <a:buFont typeface="Wingdings" pitchFamily="2" charset="2"/>
              <a:buChar char="§"/>
              <a:tabLst>
                <a:tab pos="240665" algn="l"/>
              </a:tabLst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-4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phase</a:t>
            </a:r>
            <a:r>
              <a:rPr lang="en-US" sz="2000" spc="-4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sequence</a:t>
            </a:r>
            <a:r>
              <a:rPr lang="en-US" sz="2000" spc="-2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</a:t>
            </a:r>
            <a:r>
              <a:rPr lang="en-US" sz="2000" spc="-2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both</a:t>
            </a:r>
            <a:r>
              <a:rPr lang="en-US" sz="2000" spc="-4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-4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three-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phase</a:t>
            </a:r>
            <a:r>
              <a:rPr lang="en-US" sz="2000" spc="-4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voltages</a:t>
            </a:r>
            <a:r>
              <a:rPr lang="en-US" sz="2000" spc="-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must</a:t>
            </a:r>
            <a:r>
              <a:rPr lang="en-US" sz="2000" spc="-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be</a:t>
            </a:r>
            <a:r>
              <a:rPr lang="en-US" sz="2000" spc="-4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same.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55600" indent="-342900" algn="just">
              <a:lnSpc>
                <a:spcPct val="150000"/>
              </a:lnSpc>
              <a:spcBef>
                <a:spcPts val="105"/>
              </a:spcBef>
              <a:buFont typeface="Wingdings" pitchFamily="2" charset="2"/>
              <a:buChar char="§"/>
              <a:tabLst>
                <a:tab pos="240665" algn="l"/>
              </a:tabLst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-4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phase</a:t>
            </a:r>
            <a:r>
              <a:rPr lang="en-US" sz="2000" spc="-4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angle</a:t>
            </a:r>
            <a:r>
              <a:rPr lang="en-US" sz="2000" spc="-3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between</a:t>
            </a:r>
            <a:r>
              <a:rPr lang="en-US" sz="2000" spc="-4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-4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two</a:t>
            </a:r>
            <a:r>
              <a:rPr lang="en-US" sz="2000" spc="-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voltages</a:t>
            </a:r>
            <a:r>
              <a:rPr lang="en-US" sz="2000" spc="-4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must</a:t>
            </a:r>
            <a:r>
              <a:rPr lang="en-US" sz="2000" spc="-4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be</a:t>
            </a:r>
            <a:r>
              <a:rPr lang="en-US" sz="2000" spc="-4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within</a:t>
            </a:r>
            <a:r>
              <a:rPr lang="en-US" sz="2000" spc="-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5</a:t>
            </a:r>
            <a:r>
              <a:rPr lang="en-US" sz="2000" spc="-4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degrees.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26571" y="147412"/>
            <a:ext cx="11941629" cy="723446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b="1" spc="-10" dirty="0" smtClean="0">
                <a:latin typeface="Arial" pitchFamily="34" charset="0"/>
                <a:cs typeface="Arial" pitchFamily="34" charset="0"/>
              </a:rPr>
              <a:t>PMSG                                                                                     Cont.…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312335719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00727" y="0"/>
            <a:ext cx="988290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6. Grid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C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ode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R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equirements (GCRs)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" y="781211"/>
            <a:ext cx="12099636" cy="55368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Grid code for interconnection is a guidelines that specifies properties that generators and other equipment should satisfy in order to connect to the grid. </a:t>
            </a:r>
          </a:p>
          <a:p>
            <a:pPr marL="342900" indent="-342900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goal of the grid code is to ensure reliable and safe operation of the grid as well as the turbine 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20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What makes unique about integrating wind energy to grid?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Variability of wind 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Uncertainty 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Geographic diversity, size and distance from the grid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Standardized Power Purchase Agreement with Guaranteed Interconnection and Priority Dispatch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Wind Turbine Generators  type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13686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72353"/>
            <a:ext cx="120996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Grid integration of wind energy is simply a collection of all activities related to connecting WPPs to the grid. It has three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stages[9]: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184727" y="2092403"/>
            <a:ext cx="11074400" cy="3156694"/>
            <a:chOff x="83820" y="1415534"/>
            <a:chExt cx="9136380" cy="3577588"/>
          </a:xfrm>
        </p:grpSpPr>
        <p:sp>
          <p:nvSpPr>
            <p:cNvPr id="3" name="Rectangle 2"/>
            <p:cNvSpPr/>
            <p:nvPr/>
          </p:nvSpPr>
          <p:spPr>
            <a:xfrm>
              <a:off x="521833" y="1524000"/>
              <a:ext cx="1222234" cy="7325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Planning</a:t>
              </a:r>
              <a:endParaRPr lang="en-US" sz="24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" name="Rectangle 3"/>
            <p:cNvSpPr/>
            <p:nvPr/>
          </p:nvSpPr>
          <p:spPr>
            <a:xfrm>
              <a:off x="3200400" y="1534236"/>
              <a:ext cx="2605545" cy="7325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Physical connection</a:t>
              </a:r>
              <a:endParaRPr lang="en-US" sz="24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6031835" y="1415534"/>
              <a:ext cx="2103004" cy="6278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2000" b="1" dirty="0" smtClean="0">
                  <a:latin typeface="Arial" pitchFamily="34" charset="0"/>
                  <a:cs typeface="Arial" pitchFamily="34" charset="0"/>
                </a:rPr>
                <a:t>System operations </a:t>
              </a:r>
              <a:endParaRPr lang="en-US" sz="20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83820" y="2063088"/>
              <a:ext cx="2971800" cy="293003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2400" i="1" dirty="0" smtClean="0">
                  <a:latin typeface="Arial" pitchFamily="34" charset="0"/>
                  <a:cs typeface="Arial" pitchFamily="34" charset="0"/>
                </a:rPr>
                <a:t>Activities prior to Integration:</a:t>
              </a:r>
            </a:p>
            <a:p>
              <a:pPr marL="285750" indent="-285750"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sz="2000" dirty="0" smtClean="0">
                  <a:latin typeface="Arial" pitchFamily="34" charset="0"/>
                  <a:cs typeface="Arial" pitchFamily="34" charset="0"/>
                </a:rPr>
                <a:t>Power flow</a:t>
              </a:r>
            </a:p>
            <a:p>
              <a:pPr marL="285750" indent="-285750"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sz="2000" dirty="0" smtClean="0">
                  <a:latin typeface="Arial" pitchFamily="34" charset="0"/>
                  <a:cs typeface="Arial" pitchFamily="34" charset="0"/>
                </a:rPr>
                <a:t>short-circuit</a:t>
              </a:r>
              <a:endParaRPr lang="en-US" sz="2000" dirty="0">
                <a:latin typeface="Arial" pitchFamily="34" charset="0"/>
                <a:cs typeface="Arial" pitchFamily="34" charset="0"/>
              </a:endParaRPr>
            </a:p>
            <a:p>
              <a:pPr marL="285750" indent="-285750"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sz="2000" dirty="0" smtClean="0">
                  <a:latin typeface="Arial" pitchFamily="34" charset="0"/>
                  <a:cs typeface="Arial" pitchFamily="34" charset="0"/>
                </a:rPr>
                <a:t> system stability studies</a:t>
              </a:r>
              <a:endParaRPr lang="en-US" sz="20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2900226" y="2063088"/>
              <a:ext cx="3048000" cy="23021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2400" i="1" dirty="0" smtClean="0">
                  <a:latin typeface="Arial" pitchFamily="34" charset="0"/>
                  <a:cs typeface="Arial" pitchFamily="34" charset="0"/>
                </a:rPr>
                <a:t>During integration</a:t>
              </a:r>
              <a:r>
                <a:rPr lang="en-US" sz="2000" dirty="0" smtClean="0">
                  <a:latin typeface="Arial" pitchFamily="34" charset="0"/>
                  <a:cs typeface="Arial" pitchFamily="34" charset="0"/>
                </a:rPr>
                <a:t>: </a:t>
              </a:r>
            </a:p>
            <a:p>
              <a:pPr marL="285750" indent="-285750"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sz="2000" dirty="0" smtClean="0">
                  <a:latin typeface="Arial" pitchFamily="34" charset="0"/>
                  <a:cs typeface="Arial" pitchFamily="34" charset="0"/>
                </a:rPr>
                <a:t>Connecting  lines from WPP to substation</a:t>
              </a:r>
            </a:p>
            <a:p>
              <a:pPr marL="285750" indent="-285750"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sz="2000" dirty="0" smtClean="0">
                  <a:latin typeface="Arial" pitchFamily="34" charset="0"/>
                  <a:cs typeface="Arial" pitchFamily="34" charset="0"/>
                </a:rPr>
                <a:t>Connection at substation </a:t>
              </a:r>
              <a:endParaRPr lang="en-US" sz="20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5740019" y="2057401"/>
              <a:ext cx="3480181" cy="26161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2400" i="1" dirty="0" smtClean="0">
                  <a:latin typeface="Arial" pitchFamily="34" charset="0"/>
                  <a:cs typeface="Arial" pitchFamily="34" charset="0"/>
                </a:rPr>
                <a:t>After integration: </a:t>
              </a:r>
            </a:p>
            <a:p>
              <a:pPr marL="342900" indent="-342900"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sz="2400" dirty="0" smtClean="0">
                  <a:latin typeface="Arial" pitchFamily="34" charset="0"/>
                  <a:cs typeface="Arial" pitchFamily="34" charset="0"/>
                </a:rPr>
                <a:t>Unit commitment </a:t>
              </a:r>
            </a:p>
            <a:p>
              <a:pPr marL="342900" indent="-342900"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sz="2400" dirty="0" smtClean="0">
                  <a:latin typeface="Arial" pitchFamily="34" charset="0"/>
                  <a:cs typeface="Arial" pitchFamily="34" charset="0"/>
                </a:rPr>
                <a:t>Economic load dispatch </a:t>
              </a:r>
            </a:p>
            <a:p>
              <a:pPr marL="342900" indent="-342900"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sz="2400" dirty="0" smtClean="0">
                  <a:latin typeface="Arial" pitchFamily="34" charset="0"/>
                  <a:cs typeface="Arial" pitchFamily="34" charset="0"/>
                </a:rPr>
                <a:t>Wind energy forecasting </a:t>
              </a:r>
              <a:endParaRPr lang="en-US" sz="2400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0" name="Rectangle 9"/>
          <p:cNvSpPr/>
          <p:nvPr/>
        </p:nvSpPr>
        <p:spPr>
          <a:xfrm>
            <a:off x="184727" y="134470"/>
            <a:ext cx="1173018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GCRs                                                                                     Cont.…</a:t>
            </a:r>
            <a:endParaRPr lang="en-US" sz="3000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40456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2364" y="67235"/>
            <a:ext cx="1136072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GCRs                                                         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2364" y="605118"/>
            <a:ext cx="1216167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" marR="5715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majority of grid-connected wind turbine systems are sizable power plants intended for utility use.</a:t>
            </a:r>
          </a:p>
          <a:p>
            <a:pPr marL="91440" marR="5715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Figure 5 depicts a typical electrical system layout for these types of plants. Typical technical characteristics of a wind farm or power plant of this type include:</a:t>
            </a:r>
          </a:p>
          <a:p>
            <a:pPr marL="91440" marR="5715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Through the use of a transformer, the wind generator's output—which is normally 440/690 volts AC—is boosted to grid voltage.</a:t>
            </a:r>
          </a:p>
          <a:p>
            <a:pPr marL="91440" marR="5715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Next, two substations are connected by an overhead transmission line. </a:t>
            </a:r>
          </a:p>
          <a:p>
            <a:pPr marL="91440" marR="5715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actual numbers within a wind farm are contingent upon various factors such as the overall number of wind turbines, their aggregate power output, and site-specific variations.</a:t>
            </a:r>
          </a:p>
          <a:p>
            <a:pPr marL="91440" marR="5715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order to integrate energy supplies and meet demand, the grid code must provide continuous and dependable operations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68872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4727" y="806824"/>
            <a:ext cx="1184398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Thus, grid codes are needed in order to maintain the following things: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Frequency and voltage tolerance 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Fault ride through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Reactive power and voltage control capability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Operating margin and frequency regulation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Power ramping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Power system stabilizer 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Wind farm control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2364" y="67235"/>
            <a:ext cx="1136072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GCRs                                         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2414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2364" y="672353"/>
            <a:ext cx="1173018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latin typeface="Arial" pitchFamily="34" charset="0"/>
                <a:cs typeface="Arial" pitchFamily="34" charset="0"/>
              </a:rPr>
              <a:t>a.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F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requency and Voltage operating range 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1407" y="1209267"/>
            <a:ext cx="12099636" cy="3074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behavior of power network, in terms of frequency and voltage, due to its dynamic nature is continuously changing. </a:t>
            </a:r>
          </a:p>
          <a:p>
            <a:pPr marL="285750" indent="-28575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Since, the changes occur in very small quantities, it is required that users of the transmission system are able to continue operating in a normal manner over a specified range of frequency and voltage conditions. </a:t>
            </a:r>
          </a:p>
        </p:txBody>
      </p:sp>
      <p:sp>
        <p:nvSpPr>
          <p:cNvPr id="4" name="Rectangle 3"/>
          <p:cNvSpPr/>
          <p:nvPr/>
        </p:nvSpPr>
        <p:spPr>
          <a:xfrm>
            <a:off x="92364" y="67235"/>
            <a:ext cx="1136072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GCRs                                         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59620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53998"/>
            <a:ext cx="12192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For 50Hz system, this would be in the range of 49 to 51Hz. </a:t>
            </a:r>
          </a:p>
          <a:p>
            <a:pPr marL="342900" indent="-342900" algn="just">
              <a:lnSpc>
                <a:spcPct val="2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With respect to voltage, this range could be +/-10% of the nominal voltage. </a:t>
            </a:r>
          </a:p>
          <a:p>
            <a:pPr marL="342900" indent="-342900" algn="just">
              <a:lnSpc>
                <a:spcPct val="2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However, at times the ranges could be wider, although it would normally be expected that the user would continue operating under an extreme condition for a defined period of time.</a:t>
            </a:r>
          </a:p>
          <a:p>
            <a:pPr marL="342900" indent="-342900" algn="just">
              <a:lnSpc>
                <a:spcPct val="2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For example, 47 Hz for 15 seconds or 20% of the nominal voltage for 1 hour.</a:t>
            </a:r>
          </a:p>
          <a:p>
            <a:pPr marL="342900" indent="-342900" algn="just">
              <a:lnSpc>
                <a:spcPct val="2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Beyond these extremes, the user would normally be required to disconnect from the system.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40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92364" y="0"/>
            <a:ext cx="1136072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GCRs                                         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266185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09600" y="83920"/>
            <a:ext cx="11582400" cy="844571"/>
          </a:xfrm>
          <a:prstGeom prst="rect">
            <a:avLst/>
          </a:prstGeom>
        </p:spPr>
        <p:txBody>
          <a:bodyPr vert="horz" wrap="square" lIns="0" tIns="13443" rIns="0" bIns="0" rtlCol="0">
            <a:spAutoFit/>
          </a:bodyPr>
          <a:lstStyle/>
          <a:p>
            <a:pPr marL="14858">
              <a:spcBef>
                <a:spcPts val="106"/>
              </a:spcBef>
            </a:pPr>
            <a:r>
              <a:rPr lang="en-US" sz="3000" b="1" dirty="0">
                <a:latin typeface="Arial" pitchFamily="34" charset="0"/>
                <a:cs typeface="Arial" pitchFamily="34" charset="0"/>
              </a:rPr>
              <a:t>GCRs                          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Cont.….</a:t>
            </a:r>
            <a:br>
              <a:rPr lang="en-US" sz="3000" b="1" dirty="0">
                <a:latin typeface="Arial" pitchFamily="34" charset="0"/>
                <a:cs typeface="Arial" pitchFamily="34" charset="0"/>
              </a:rPr>
            </a:br>
            <a:endParaRPr sz="3000" spc="-11" dirty="0"/>
          </a:p>
        </p:txBody>
      </p:sp>
      <p:sp>
        <p:nvSpPr>
          <p:cNvPr id="6" name="Rectangle 5"/>
          <p:cNvSpPr/>
          <p:nvPr/>
        </p:nvSpPr>
        <p:spPr>
          <a:xfrm>
            <a:off x="277858" y="719422"/>
            <a:ext cx="1135996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Normally, there are five operating regions of power networks as is presented in Fig.7.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pic>
        <p:nvPicPr>
          <p:cNvPr id="20484" name="Picture 4" descr="https://www.researchgate.net/publication/349249145/figure/fig1/AS:1021532612616193@1620563762468/Classification-of-power-system-operating-states-based-on-3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411" y="1227253"/>
            <a:ext cx="7566561" cy="4034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174171" y="5584374"/>
            <a:ext cx="9372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Figure 7. Classification </a:t>
            </a:r>
            <a:r>
              <a:rPr lang="en-US" dirty="0"/>
              <a:t>of power system operating </a:t>
            </a:r>
            <a:r>
              <a:rPr lang="en-US" dirty="0" smtClean="0"/>
              <a:t>states[10]. url</a:t>
            </a:r>
            <a:r>
              <a:rPr lang="en-US" dirty="0"/>
              <a:t>: https://www.researchgate.net/publication/349249145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73699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526999"/>
            <a:ext cx="11713028" cy="5105425"/>
          </a:xfrm>
          <a:prstGeom prst="rect">
            <a:avLst/>
          </a:prstGeom>
        </p:spPr>
        <p:txBody>
          <a:bodyPr vert="horz" wrap="square" lIns="0" tIns="14150" rIns="0" bIns="0" rtlCol="0">
            <a:spAutoFit/>
          </a:bodyPr>
          <a:lstStyle/>
          <a:p>
            <a:pPr marL="357050" marR="7075" indent="-342900" algn="just">
              <a:lnSpc>
                <a:spcPct val="200000"/>
              </a:lnSpc>
              <a:spcBef>
                <a:spcPts val="111"/>
              </a:spcBef>
              <a:buSzPct val="95833"/>
              <a:buFont typeface="Wingdings" pitchFamily="2" charset="2"/>
              <a:buChar char="§"/>
              <a:tabLst>
                <a:tab pos="318383" algn="l"/>
              </a:tabLst>
            </a:pPr>
            <a:r>
              <a:rPr sz="2000" dirty="0">
                <a:latin typeface="Arial" pitchFamily="34" charset="0"/>
                <a:cs typeface="Arial" pitchFamily="34" charset="0"/>
              </a:rPr>
              <a:t>In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the </a:t>
            </a:r>
            <a:r>
              <a:rPr sz="2000" dirty="0">
                <a:latin typeface="Arial" pitchFamily="34" charset="0"/>
                <a:cs typeface="Arial" pitchFamily="34" charset="0"/>
              </a:rPr>
              <a:t>normal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state, </a:t>
            </a:r>
            <a:r>
              <a:rPr sz="2000" dirty="0">
                <a:latin typeface="Arial" pitchFamily="34" charset="0"/>
                <a:cs typeface="Arial" pitchFamily="34" charset="0"/>
              </a:rPr>
              <a:t>a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power </a:t>
            </a:r>
            <a:r>
              <a:rPr sz="2000" spc="-11" dirty="0">
                <a:latin typeface="Arial" pitchFamily="34" charset="0"/>
                <a:cs typeface="Arial" pitchFamily="34" charset="0"/>
              </a:rPr>
              <a:t>system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satisfies the </a:t>
            </a:r>
            <a:r>
              <a:rPr sz="2000" spc="-11" dirty="0">
                <a:latin typeface="Arial" pitchFamily="34" charset="0"/>
                <a:cs typeface="Arial" pitchFamily="34" charset="0"/>
              </a:rPr>
              <a:t>power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demand </a:t>
            </a:r>
            <a:r>
              <a:rPr sz="2000" spc="6" dirty="0">
                <a:latin typeface="Arial" pitchFamily="34" charset="0"/>
                <a:cs typeface="Arial" pitchFamily="34" charset="0"/>
              </a:rPr>
              <a:t>of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all the customers, all the </a:t>
            </a:r>
            <a:r>
              <a:rPr sz="2000" dirty="0">
                <a:latin typeface="Arial" pitchFamily="34" charset="0"/>
                <a:cs typeface="Arial" pitchFamily="34" charset="0"/>
              </a:rPr>
              <a:t>quantities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important </a:t>
            </a:r>
            <a:r>
              <a:rPr sz="2000" dirty="0">
                <a:latin typeface="Arial" pitchFamily="34" charset="0"/>
                <a:cs typeface="Arial" pitchFamily="34" charset="0"/>
              </a:rPr>
              <a:t> for</a:t>
            </a:r>
            <a:r>
              <a:rPr sz="2000" spc="6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power</a:t>
            </a:r>
            <a:r>
              <a:rPr sz="2000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11" dirty="0">
                <a:latin typeface="Arial" pitchFamily="34" charset="0"/>
                <a:cs typeface="Arial" pitchFamily="34" charset="0"/>
              </a:rPr>
              <a:t>system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operation</a:t>
            </a:r>
            <a:r>
              <a:rPr sz="2000" spc="6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 smtClean="0">
                <a:latin typeface="Arial" pitchFamily="34" charset="0"/>
                <a:cs typeface="Arial" pitchFamily="34" charset="0"/>
              </a:rPr>
              <a:t>values</a:t>
            </a:r>
            <a:r>
              <a:rPr lang="en-US" sz="2000" spc="-6" dirty="0" smtClean="0">
                <a:latin typeface="Arial" pitchFamily="34" charset="0"/>
                <a:cs typeface="Arial" pitchFamily="34" charset="0"/>
              </a:rPr>
              <a:t> are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within</a:t>
            </a:r>
            <a:r>
              <a:rPr sz="2000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their </a:t>
            </a:r>
            <a:r>
              <a:rPr sz="2000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technical constraints, and the system </a:t>
            </a:r>
            <a:r>
              <a:rPr sz="2000" spc="-17" dirty="0">
                <a:latin typeface="Arial" pitchFamily="34" charset="0"/>
                <a:cs typeface="Arial" pitchFamily="34" charset="0"/>
              </a:rPr>
              <a:t>is able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to withstand </a:t>
            </a:r>
            <a:r>
              <a:rPr sz="2000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any</a:t>
            </a:r>
            <a:r>
              <a:rPr sz="2000" spc="-39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credible</a:t>
            </a:r>
            <a:r>
              <a:rPr sz="2000" spc="56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contingencies.</a:t>
            </a:r>
            <a:endParaRPr sz="2000" dirty="0">
              <a:latin typeface="Arial" pitchFamily="34" charset="0"/>
              <a:cs typeface="Arial" pitchFamily="34" charset="0"/>
            </a:endParaRPr>
          </a:p>
          <a:p>
            <a:pPr marL="357050" marR="5660" indent="-342900" algn="just">
              <a:lnSpc>
                <a:spcPct val="200000"/>
              </a:lnSpc>
              <a:spcBef>
                <a:spcPts val="652"/>
              </a:spcBef>
              <a:buSzPct val="95833"/>
              <a:buFont typeface="Wingdings" pitchFamily="2" charset="2"/>
              <a:buChar char="§"/>
              <a:tabLst>
                <a:tab pos="318383" algn="l"/>
              </a:tabLst>
            </a:pPr>
            <a:r>
              <a:rPr sz="2000" dirty="0">
                <a:latin typeface="Arial" pitchFamily="34" charset="0"/>
                <a:cs typeface="Arial" pitchFamily="34" charset="0"/>
              </a:rPr>
              <a:t>The</a:t>
            </a:r>
            <a:r>
              <a:rPr sz="2000" spc="6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alert</a:t>
            </a:r>
            <a:r>
              <a:rPr sz="2000" spc="6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11" dirty="0">
                <a:latin typeface="Arial" pitchFamily="34" charset="0"/>
                <a:cs typeface="Arial" pitchFamily="34" charset="0"/>
              </a:rPr>
              <a:t>state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 arises</a:t>
            </a:r>
            <a:r>
              <a:rPr sz="2000" dirty="0">
                <a:latin typeface="Arial" pitchFamily="34" charset="0"/>
                <a:cs typeface="Arial" pitchFamily="34" charset="0"/>
              </a:rPr>
              <a:t> when</a:t>
            </a:r>
            <a:r>
              <a:rPr sz="2000" spc="6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some</a:t>
            </a:r>
            <a:r>
              <a:rPr sz="2000" spc="6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quantities</a:t>
            </a:r>
            <a:r>
              <a:rPr sz="2000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that</a:t>
            </a:r>
            <a:r>
              <a:rPr sz="2000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are </a:t>
            </a:r>
            <a:r>
              <a:rPr sz="2000" spc="-786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important </a:t>
            </a:r>
            <a:r>
              <a:rPr sz="2000" spc="-17" dirty="0">
                <a:latin typeface="Arial" pitchFamily="34" charset="0"/>
                <a:cs typeface="Arial" pitchFamily="34" charset="0"/>
              </a:rPr>
              <a:t>for </a:t>
            </a:r>
            <a:r>
              <a:rPr sz="2000" spc="-11" dirty="0">
                <a:latin typeface="Arial" pitchFamily="34" charset="0"/>
                <a:cs typeface="Arial" pitchFamily="34" charset="0"/>
              </a:rPr>
              <a:t>power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system 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operation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spc="-11" dirty="0" smtClean="0">
                <a:latin typeface="Arial" pitchFamily="34" charset="0"/>
                <a:cs typeface="Arial" pitchFamily="34" charset="0"/>
              </a:rPr>
              <a:t>frequency, </a:t>
            </a:r>
            <a:r>
              <a:rPr sz="2000" spc="-6" dirty="0" smtClean="0">
                <a:latin typeface="Arial" pitchFamily="34" charset="0"/>
                <a:cs typeface="Arial" pitchFamily="34" charset="0"/>
              </a:rPr>
              <a:t>line </a:t>
            </a:r>
            <a:r>
              <a:rPr sz="2000" dirty="0">
                <a:latin typeface="Arial" pitchFamily="34" charset="0"/>
                <a:cs typeface="Arial" pitchFamily="34" charset="0"/>
              </a:rPr>
              <a:t>currents </a:t>
            </a:r>
            <a:r>
              <a:rPr sz="2000" spc="-17" dirty="0">
                <a:latin typeface="Arial" pitchFamily="34" charset="0"/>
                <a:cs typeface="Arial" pitchFamily="34" charset="0"/>
              </a:rPr>
              <a:t>or </a:t>
            </a:r>
            <a:r>
              <a:rPr sz="2000" spc="-11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 smtClean="0">
                <a:latin typeface="Arial" pitchFamily="34" charset="0"/>
                <a:cs typeface="Arial" pitchFamily="34" charset="0"/>
              </a:rPr>
              <a:t>voltages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exceed their technical </a:t>
            </a:r>
            <a:r>
              <a:rPr sz="2000" dirty="0">
                <a:latin typeface="Arial" pitchFamily="34" charset="0"/>
                <a:cs typeface="Arial" pitchFamily="34" charset="0"/>
              </a:rPr>
              <a:t>constraints due </a:t>
            </a:r>
            <a:r>
              <a:rPr sz="2000" spc="-17" dirty="0">
                <a:latin typeface="Arial" pitchFamily="34" charset="0"/>
                <a:cs typeface="Arial" pitchFamily="34" charset="0"/>
              </a:rPr>
              <a:t>to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an </a:t>
            </a:r>
            <a:r>
              <a:rPr sz="2000" spc="-786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unexpected rise in </a:t>
            </a:r>
            <a:r>
              <a:rPr sz="2000" spc="-11" dirty="0">
                <a:latin typeface="Arial" pitchFamily="34" charset="0"/>
                <a:cs typeface="Arial" pitchFamily="34" charset="0"/>
              </a:rPr>
              <a:t>demand or </a:t>
            </a:r>
            <a:r>
              <a:rPr sz="2000" dirty="0">
                <a:latin typeface="Arial" pitchFamily="34" charset="0"/>
                <a:cs typeface="Arial" pitchFamily="34" charset="0"/>
              </a:rPr>
              <a:t>a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severe contingency, but the </a:t>
            </a:r>
            <a:r>
              <a:rPr sz="2000" spc="-786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power</a:t>
            </a:r>
            <a:r>
              <a:rPr sz="2000" spc="-5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system</a:t>
            </a:r>
            <a:r>
              <a:rPr sz="2000" spc="-56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is</a:t>
            </a:r>
            <a:r>
              <a:rPr sz="2000" spc="-17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still</a:t>
            </a:r>
            <a:r>
              <a:rPr sz="2000" spc="-11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intact</a:t>
            </a:r>
            <a:r>
              <a:rPr sz="2000" spc="11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and</a:t>
            </a:r>
            <a:r>
              <a:rPr sz="2000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supplies</a:t>
            </a:r>
            <a:r>
              <a:rPr sz="2000" spc="11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its</a:t>
            </a:r>
            <a:r>
              <a:rPr sz="2000" spc="6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customers.</a:t>
            </a:r>
          </a:p>
          <a:p>
            <a:pPr marL="357050" marR="5660" indent="-342900" algn="just">
              <a:lnSpc>
                <a:spcPct val="200000"/>
              </a:lnSpc>
              <a:spcBef>
                <a:spcPts val="646"/>
              </a:spcBef>
              <a:buSzPct val="95833"/>
              <a:buFont typeface="Wingdings" pitchFamily="2" charset="2"/>
              <a:buChar char="§"/>
              <a:tabLst>
                <a:tab pos="317675" algn="l"/>
              </a:tabLst>
            </a:pPr>
            <a:r>
              <a:rPr sz="2000" spc="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that state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sz="2000" spc="-1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further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increase in </a:t>
            </a:r>
            <a:r>
              <a:rPr sz="2000" spc="-1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demand </a:t>
            </a:r>
            <a:r>
              <a:rPr sz="2000" spc="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or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another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contingency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may</a:t>
            </a:r>
            <a:r>
              <a:rPr sz="2000" spc="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threaten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1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power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1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system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operation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and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preventive</a:t>
            </a:r>
            <a:r>
              <a:rPr sz="2000" spc="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actions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must</a:t>
            </a:r>
            <a:r>
              <a:rPr sz="2000" spc="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undertaken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restore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system</a:t>
            </a:r>
            <a:r>
              <a:rPr sz="2000" spc="-78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</a:t>
            </a:r>
            <a:r>
              <a:rPr sz="2000" spc="-17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its</a:t>
            </a:r>
            <a:r>
              <a:rPr sz="2000" spc="-17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normal</a:t>
            </a:r>
            <a:r>
              <a:rPr sz="2000" spc="-39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state.</a:t>
            </a:r>
            <a:endParaRPr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object 3"/>
          <p:cNvSpPr txBox="1">
            <a:spLocks noGrp="1"/>
          </p:cNvSpPr>
          <p:nvPr>
            <p:ph type="title"/>
          </p:nvPr>
        </p:nvSpPr>
        <p:spPr>
          <a:xfrm>
            <a:off x="609600" y="83920"/>
            <a:ext cx="11582400" cy="844571"/>
          </a:xfrm>
          <a:prstGeom prst="rect">
            <a:avLst/>
          </a:prstGeom>
        </p:spPr>
        <p:txBody>
          <a:bodyPr vert="horz" wrap="square" lIns="0" tIns="13443" rIns="0" bIns="0" rtlCol="0">
            <a:spAutoFit/>
          </a:bodyPr>
          <a:lstStyle/>
          <a:p>
            <a:pPr marL="14858">
              <a:spcBef>
                <a:spcPts val="106"/>
              </a:spcBef>
            </a:pPr>
            <a:r>
              <a:rPr lang="en-US" sz="3000" b="1" dirty="0">
                <a:latin typeface="Arial" pitchFamily="34" charset="0"/>
                <a:cs typeface="Arial" pitchFamily="34" charset="0"/>
              </a:rPr>
              <a:t>GCRs                          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Cont.….</a:t>
            </a:r>
            <a:br>
              <a:rPr lang="en-US" sz="3000" b="1" dirty="0">
                <a:latin typeface="Arial" pitchFamily="34" charset="0"/>
                <a:cs typeface="Arial" pitchFamily="34" charset="0"/>
              </a:rPr>
            </a:br>
            <a:endParaRPr sz="3000" spc="-11" dirty="0"/>
          </a:p>
        </p:txBody>
      </p:sp>
    </p:spTree>
    <p:extLst>
      <p:ext uri="{BB962C8B-B14F-4D97-AF65-F5344CB8AC3E}">
        <p14:creationId xmlns:p14="http://schemas.microsoft.com/office/powerpoint/2010/main" val="206464075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2364" y="498182"/>
            <a:ext cx="12099636" cy="5169546"/>
          </a:xfrm>
          <a:prstGeom prst="rect">
            <a:avLst/>
          </a:prstGeom>
        </p:spPr>
        <p:txBody>
          <a:bodyPr vert="horz" wrap="square" lIns="0" tIns="14150" rIns="0" bIns="0" rtlCol="0">
            <a:spAutoFit/>
          </a:bodyPr>
          <a:lstStyle/>
          <a:p>
            <a:pPr marL="14150" marR="7783" algn="just">
              <a:lnSpc>
                <a:spcPct val="200000"/>
              </a:lnSpc>
              <a:spcBef>
                <a:spcPts val="111"/>
              </a:spcBef>
              <a:buSzPct val="95833"/>
              <a:buFont typeface="Wingdings"/>
              <a:buChar char=""/>
              <a:tabLst>
                <a:tab pos="317675" algn="l"/>
              </a:tabLst>
            </a:pPr>
            <a:r>
              <a:rPr sz="2000" spc="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emergency state </a:t>
            </a:r>
            <a:r>
              <a:rPr sz="2000" spc="-1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power system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is still </a:t>
            </a:r>
            <a:r>
              <a:rPr sz="2000" spc="-1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intact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and supplies its customers, but </a:t>
            </a:r>
            <a:r>
              <a:rPr sz="2000" spc="-1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violation </a:t>
            </a:r>
            <a:r>
              <a:rPr sz="2000" spc="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of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constraints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sz="2000" spc="-5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more</a:t>
            </a:r>
            <a:r>
              <a:rPr sz="2000" spc="-45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severe.</a:t>
            </a:r>
            <a:endParaRPr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4150" marR="7075" algn="just">
              <a:lnSpc>
                <a:spcPct val="200000"/>
              </a:lnSpc>
              <a:spcBef>
                <a:spcPts val="646"/>
              </a:spcBef>
              <a:buSzPct val="95833"/>
              <a:buFont typeface="Wingdings"/>
              <a:buChar char=""/>
              <a:tabLst>
                <a:tab pos="317675" algn="l"/>
              </a:tabLst>
            </a:pP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emergency state usually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follows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alert state when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preventive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actions have not been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undertaken </a:t>
            </a:r>
            <a:r>
              <a:rPr sz="2000" spc="-1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or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have not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been</a:t>
            </a:r>
            <a:r>
              <a:rPr sz="2000" spc="-39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successful.</a:t>
            </a:r>
            <a:endParaRPr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4150" marR="5660" algn="just">
              <a:lnSpc>
                <a:spcPct val="200000"/>
              </a:lnSpc>
              <a:spcBef>
                <a:spcPts val="646"/>
              </a:spcBef>
              <a:buSzPct val="95833"/>
              <a:buFont typeface="Wingdings"/>
              <a:buChar char=""/>
              <a:tabLst>
                <a:tab pos="318383" algn="l"/>
              </a:tabLst>
            </a:pP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sz="2000" spc="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1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power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1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system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1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may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assume</a:t>
            </a:r>
            <a:r>
              <a:rPr sz="2000" spc="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1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sz="2000" spc="774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emergency</a:t>
            </a:r>
            <a:r>
              <a:rPr sz="2000" spc="78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state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directly from the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normal </a:t>
            </a:r>
            <a:r>
              <a:rPr sz="2000" spc="-1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state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following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unusually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severe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contingencies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like</a:t>
            </a:r>
            <a:r>
              <a:rPr sz="2000" spc="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multiple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faults.</a:t>
            </a:r>
            <a:endParaRPr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4150" marR="6368" algn="just">
              <a:lnSpc>
                <a:spcPct val="200000"/>
              </a:lnSpc>
              <a:spcBef>
                <a:spcPts val="646"/>
              </a:spcBef>
              <a:buSzPct val="95833"/>
              <a:buFont typeface="Wingdings"/>
              <a:buChar char=""/>
              <a:tabLst>
                <a:tab pos="318383" algn="l"/>
              </a:tabLst>
            </a:pPr>
            <a:r>
              <a:rPr sz="2000" spc="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When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system </a:t>
            </a:r>
            <a:r>
              <a:rPr sz="2000" spc="-17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is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 the emergency state, it is necessary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 undertake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effective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corrective actions leading </a:t>
            </a:r>
            <a:r>
              <a:rPr sz="2000" spc="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first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sz="2000" spc="-45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alert</a:t>
            </a:r>
            <a:r>
              <a:rPr sz="2000" spc="-33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state</a:t>
            </a:r>
            <a:r>
              <a:rPr sz="2000" spc="-6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and</a:t>
            </a:r>
            <a:r>
              <a:rPr sz="2000" spc="28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then</a:t>
            </a:r>
            <a:r>
              <a:rPr sz="2000" spc="-39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</a:t>
            </a:r>
            <a:r>
              <a:rPr sz="2000" spc="1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sz="2000" spc="-22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normal</a:t>
            </a:r>
            <a:r>
              <a:rPr sz="2000" spc="-39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state.</a:t>
            </a:r>
            <a:endParaRPr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object 3"/>
          <p:cNvSpPr txBox="1">
            <a:spLocks noGrp="1"/>
          </p:cNvSpPr>
          <p:nvPr>
            <p:ph type="title"/>
          </p:nvPr>
        </p:nvSpPr>
        <p:spPr>
          <a:xfrm>
            <a:off x="228600" y="-44147"/>
            <a:ext cx="11963400" cy="844571"/>
          </a:xfrm>
          <a:prstGeom prst="rect">
            <a:avLst/>
          </a:prstGeom>
        </p:spPr>
        <p:txBody>
          <a:bodyPr vert="horz" wrap="square" lIns="0" tIns="13443" rIns="0" bIns="0" rtlCol="0">
            <a:spAutoFit/>
          </a:bodyPr>
          <a:lstStyle/>
          <a:p>
            <a:pPr marL="14858">
              <a:spcBef>
                <a:spcPts val="106"/>
              </a:spcBef>
            </a:pPr>
            <a:r>
              <a:rPr lang="en-US" sz="3000" b="1" dirty="0">
                <a:latin typeface="Arial" pitchFamily="34" charset="0"/>
                <a:cs typeface="Arial" pitchFamily="34" charset="0"/>
              </a:rPr>
              <a:t>GCRs                          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        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Cont.….</a:t>
            </a:r>
            <a:br>
              <a:rPr lang="en-US" sz="3000" b="1" dirty="0">
                <a:latin typeface="Arial" pitchFamily="34" charset="0"/>
                <a:cs typeface="Arial" pitchFamily="34" charset="0"/>
              </a:rPr>
            </a:br>
            <a:endParaRPr sz="3000" spc="-11" dirty="0"/>
          </a:p>
        </p:txBody>
      </p:sp>
    </p:spTree>
    <p:extLst>
      <p:ext uri="{BB962C8B-B14F-4D97-AF65-F5344CB8AC3E}">
        <p14:creationId xmlns:p14="http://schemas.microsoft.com/office/powerpoint/2010/main" val="125014679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77090" y="739588"/>
            <a:ext cx="11914909" cy="5118250"/>
          </a:xfrm>
          <a:prstGeom prst="rect">
            <a:avLst/>
          </a:prstGeom>
        </p:spPr>
        <p:txBody>
          <a:bodyPr vert="horz" wrap="square" lIns="0" tIns="14150" rIns="0" bIns="0" rtlCol="0">
            <a:spAutoFit/>
          </a:bodyPr>
          <a:lstStyle/>
          <a:p>
            <a:pPr marL="14150" marR="5660" algn="just">
              <a:lnSpc>
                <a:spcPct val="200000"/>
              </a:lnSpc>
              <a:spcBef>
                <a:spcPts val="111"/>
              </a:spcBef>
              <a:buSzPct val="95833"/>
              <a:buFont typeface="Wingdings"/>
              <a:buChar char=""/>
              <a:tabLst>
                <a:tab pos="317675" algn="l"/>
              </a:tabLst>
            </a:pPr>
            <a:r>
              <a:rPr sz="2000" dirty="0">
                <a:latin typeface="Arial" pitchFamily="34" charset="0"/>
                <a:cs typeface="Arial" pitchFamily="34" charset="0"/>
              </a:rPr>
              <a:t>A </a:t>
            </a:r>
            <a:r>
              <a:rPr sz="2000" spc="-11" dirty="0">
                <a:latin typeface="Arial" pitchFamily="34" charset="0"/>
                <a:cs typeface="Arial" pitchFamily="34" charset="0"/>
              </a:rPr>
              <a:t>power system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can transpose to </a:t>
            </a:r>
            <a:r>
              <a:rPr sz="2000" spc="-11" dirty="0">
                <a:latin typeface="Arial" pitchFamily="34" charset="0"/>
                <a:cs typeface="Arial" pitchFamily="34" charset="0"/>
              </a:rPr>
              <a:t>the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in extremis </a:t>
            </a:r>
            <a:r>
              <a:rPr sz="2000" spc="-11" dirty="0">
                <a:latin typeface="Arial" pitchFamily="34" charset="0"/>
                <a:cs typeface="Arial" pitchFamily="34" charset="0"/>
              </a:rPr>
              <a:t>state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from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the emergency </a:t>
            </a:r>
            <a:r>
              <a:rPr sz="2000" spc="-11" dirty="0">
                <a:latin typeface="Arial" pitchFamily="34" charset="0"/>
                <a:cs typeface="Arial" pitchFamily="34" charset="0"/>
              </a:rPr>
              <a:t>state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if no </a:t>
            </a:r>
            <a:r>
              <a:rPr sz="2000" dirty="0">
                <a:latin typeface="Arial" pitchFamily="34" charset="0"/>
                <a:cs typeface="Arial" pitchFamily="34" charset="0"/>
              </a:rPr>
              <a:t>corrective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actions have </a:t>
            </a:r>
            <a:r>
              <a:rPr sz="2000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been 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undertaken</a:t>
            </a:r>
            <a:r>
              <a:rPr lang="en-US" sz="2000" spc="-6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14150" marR="5660" algn="just">
              <a:lnSpc>
                <a:spcPct val="200000"/>
              </a:lnSpc>
              <a:spcBef>
                <a:spcPts val="111"/>
              </a:spcBef>
              <a:buSzPct val="95833"/>
              <a:buFont typeface="Wingdings"/>
              <a:buChar char=""/>
              <a:tabLst>
                <a:tab pos="317675" algn="l"/>
              </a:tabLst>
            </a:pPr>
            <a:r>
              <a:rPr lang="en-US" sz="2000" spc="-6" dirty="0" smtClean="0">
                <a:latin typeface="Arial" pitchFamily="34" charset="0"/>
                <a:cs typeface="Arial" pitchFamily="34" charset="0"/>
              </a:rPr>
              <a:t>In this case, the system </a:t>
            </a:r>
            <a:r>
              <a:rPr sz="2000" spc="-6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spc="-17" dirty="0">
                <a:latin typeface="Arial" pitchFamily="34" charset="0"/>
                <a:cs typeface="Arial" pitchFamily="34" charset="0"/>
              </a:rPr>
              <a:t>is</a:t>
            </a:r>
            <a:r>
              <a:rPr sz="2000" spc="763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6" dirty="0" smtClean="0">
                <a:latin typeface="Arial" pitchFamily="34" charset="0"/>
                <a:cs typeface="Arial" pitchFamily="34" charset="0"/>
              </a:rPr>
              <a:t>no longer </a:t>
            </a:r>
            <a:r>
              <a:rPr sz="2000" spc="-11" dirty="0" smtClean="0">
                <a:latin typeface="Arial" pitchFamily="34" charset="0"/>
                <a:cs typeface="Arial" pitchFamily="34" charset="0"/>
              </a:rPr>
              <a:t>intact </a:t>
            </a:r>
            <a:r>
              <a:rPr sz="2000" spc="6" dirty="0">
                <a:latin typeface="Arial" pitchFamily="34" charset="0"/>
                <a:cs typeface="Arial" pitchFamily="34" charset="0"/>
              </a:rPr>
              <a:t>due </a:t>
            </a:r>
            <a:r>
              <a:rPr sz="2000" spc="11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to </a:t>
            </a:r>
            <a:r>
              <a:rPr sz="2000" dirty="0">
                <a:latin typeface="Arial" pitchFamily="34" charset="0"/>
                <a:cs typeface="Arial" pitchFamily="34" charset="0"/>
              </a:rPr>
              <a:t>a reduction </a:t>
            </a:r>
            <a:r>
              <a:rPr sz="2000" spc="6" dirty="0" smtClean="0">
                <a:latin typeface="Arial" pitchFamily="34" charset="0"/>
                <a:cs typeface="Arial" pitchFamily="34" charset="0"/>
              </a:rPr>
              <a:t>of </a:t>
            </a:r>
            <a:r>
              <a:rPr sz="2000" spc="-11" dirty="0">
                <a:latin typeface="Arial" pitchFamily="34" charset="0"/>
                <a:cs typeface="Arial" pitchFamily="34" charset="0"/>
              </a:rPr>
              <a:t>power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supply </a:t>
            </a:r>
            <a:r>
              <a:rPr sz="2000" dirty="0">
                <a:latin typeface="Arial" pitchFamily="34" charset="0"/>
                <a:cs typeface="Arial" pitchFamily="34" charset="0"/>
              </a:rPr>
              <a:t>following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load shedding </a:t>
            </a:r>
            <a:r>
              <a:rPr sz="2000" spc="-17" dirty="0">
                <a:latin typeface="Arial" pitchFamily="34" charset="0"/>
                <a:cs typeface="Arial" pitchFamily="34" charset="0"/>
              </a:rPr>
              <a:t>or </a:t>
            </a:r>
            <a:r>
              <a:rPr sz="2000" spc="-11" dirty="0">
                <a:latin typeface="Arial" pitchFamily="34" charset="0"/>
                <a:cs typeface="Arial" pitchFamily="34" charset="0"/>
              </a:rPr>
              <a:t> </a:t>
            </a:r>
            <a:r>
              <a:rPr sz="2000" spc="6" dirty="0">
                <a:latin typeface="Arial" pitchFamily="34" charset="0"/>
                <a:cs typeface="Arial" pitchFamily="34" charset="0"/>
              </a:rPr>
              <a:t>when</a:t>
            </a:r>
            <a:r>
              <a:rPr sz="2000" spc="11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generators</a:t>
            </a:r>
            <a:r>
              <a:rPr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6" dirty="0" smtClean="0">
                <a:latin typeface="Arial" pitchFamily="34" charset="0"/>
                <a:cs typeface="Arial" pitchFamily="34" charset="0"/>
              </a:rPr>
              <a:t>are </a:t>
            </a:r>
            <a:r>
              <a:rPr sz="2000" spc="-6" dirty="0" smtClean="0">
                <a:latin typeface="Arial" pitchFamily="34" charset="0"/>
                <a:cs typeface="Arial" pitchFamily="34" charset="0"/>
              </a:rPr>
              <a:t>tripped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because</a:t>
            </a:r>
            <a:r>
              <a:rPr sz="2000" dirty="0">
                <a:latin typeface="Arial" pitchFamily="34" charset="0"/>
                <a:cs typeface="Arial" pitchFamily="34" charset="0"/>
              </a:rPr>
              <a:t> </a:t>
            </a:r>
            <a:r>
              <a:rPr sz="2000" spc="6" dirty="0">
                <a:latin typeface="Arial" pitchFamily="34" charset="0"/>
                <a:cs typeface="Arial" pitchFamily="34" charset="0"/>
              </a:rPr>
              <a:t>of</a:t>
            </a:r>
            <a:r>
              <a:rPr sz="2000" spc="11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latin typeface="Arial" pitchFamily="34" charset="0"/>
                <a:cs typeface="Arial" pitchFamily="34" charset="0"/>
              </a:rPr>
              <a:t>a</a:t>
            </a:r>
            <a:r>
              <a:rPr sz="2000" spc="6" dirty="0"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latin typeface="Arial" pitchFamily="34" charset="0"/>
                <a:cs typeface="Arial" pitchFamily="34" charset="0"/>
              </a:rPr>
              <a:t>lack</a:t>
            </a:r>
            <a:r>
              <a:rPr sz="2000" dirty="0">
                <a:latin typeface="Arial" pitchFamily="34" charset="0"/>
                <a:cs typeface="Arial" pitchFamily="34" charset="0"/>
              </a:rPr>
              <a:t> </a:t>
            </a:r>
            <a:r>
              <a:rPr sz="2000" spc="11" dirty="0">
                <a:latin typeface="Arial" pitchFamily="34" charset="0"/>
                <a:cs typeface="Arial" pitchFamily="34" charset="0"/>
              </a:rPr>
              <a:t>of </a:t>
            </a:r>
            <a:r>
              <a:rPr sz="2000" spc="17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synchronism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</a:t>
            </a:r>
            <a:r>
              <a:rPr sz="2000" dirty="0" smtClean="0">
                <a:latin typeface="Arial" pitchFamily="34" charset="0"/>
                <a:cs typeface="Arial" pitchFamily="34" charset="0"/>
              </a:rPr>
              <a:t>.</a:t>
            </a:r>
            <a:endParaRPr sz="2000" dirty="0">
              <a:latin typeface="Arial" pitchFamily="34" charset="0"/>
              <a:cs typeface="Arial" pitchFamily="34" charset="0"/>
            </a:endParaRPr>
          </a:p>
          <a:p>
            <a:pPr marL="14150" marR="14858" algn="just">
              <a:lnSpc>
                <a:spcPct val="200000"/>
              </a:lnSpc>
              <a:spcBef>
                <a:spcPts val="652"/>
              </a:spcBef>
              <a:buSzPct val="95833"/>
              <a:buFont typeface="Wingdings"/>
              <a:buChar char=""/>
              <a:tabLst>
                <a:tab pos="317675" algn="l"/>
              </a:tabLst>
            </a:pP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sz="2000" spc="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extreme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variant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sz="2000" spc="1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that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state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17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sz="2000" spc="-1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sz="2000" spc="797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partial</a:t>
            </a:r>
            <a:r>
              <a:rPr sz="2000" spc="78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17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or </a:t>
            </a:r>
            <a:r>
              <a:rPr sz="2000" spc="-1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complete</a:t>
            </a:r>
            <a:r>
              <a:rPr sz="2000" spc="-28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blackout.</a:t>
            </a:r>
            <a:endParaRPr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4150" marR="7783" algn="just">
              <a:lnSpc>
                <a:spcPct val="200000"/>
              </a:lnSpc>
              <a:spcBef>
                <a:spcPts val="641"/>
              </a:spcBef>
              <a:buSzPct val="95833"/>
              <a:buFont typeface="Wingdings"/>
              <a:buChar char=""/>
              <a:tabLst>
                <a:tab pos="318383" algn="l"/>
              </a:tabLst>
            </a:pP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return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power </a:t>
            </a:r>
            <a:r>
              <a:rPr sz="2000" spc="-1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system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from an in extremis state </a:t>
            </a:r>
            <a:r>
              <a:rPr sz="2000" spc="-17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 </a:t>
            </a:r>
            <a:r>
              <a:rPr sz="2000" spc="-78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alert </a:t>
            </a:r>
            <a:r>
              <a:rPr sz="2000" spc="-1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or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normal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state,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restorative </a:t>
            </a:r>
            <a:r>
              <a:rPr sz="2000" spc="-1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state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is necessary in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which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power system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operators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perform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control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actions in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order </a:t>
            </a:r>
            <a:r>
              <a:rPr sz="2000" spc="-17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reconnect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all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facilities and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restore </a:t>
            </a:r>
            <a:r>
              <a:rPr sz="2000" spc="-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all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system </a:t>
            </a:r>
            <a:r>
              <a:rPr sz="2000" spc="6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loads.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object 3"/>
          <p:cNvSpPr txBox="1">
            <a:spLocks noGrp="1"/>
          </p:cNvSpPr>
          <p:nvPr>
            <p:ph type="title"/>
          </p:nvPr>
        </p:nvSpPr>
        <p:spPr>
          <a:xfrm>
            <a:off x="277091" y="27889"/>
            <a:ext cx="11914909" cy="844571"/>
          </a:xfrm>
          <a:prstGeom prst="rect">
            <a:avLst/>
          </a:prstGeom>
        </p:spPr>
        <p:txBody>
          <a:bodyPr vert="horz" wrap="square" lIns="0" tIns="13443" rIns="0" bIns="0" rtlCol="0">
            <a:spAutoFit/>
          </a:bodyPr>
          <a:lstStyle/>
          <a:p>
            <a:pPr marL="14858">
              <a:spcBef>
                <a:spcPts val="106"/>
              </a:spcBef>
            </a:pPr>
            <a:r>
              <a:rPr lang="en-US" sz="3000" b="1" dirty="0">
                <a:latin typeface="Arial" pitchFamily="34" charset="0"/>
                <a:cs typeface="Arial" pitchFamily="34" charset="0"/>
              </a:rPr>
              <a:t>GCRs                          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Cont.….</a:t>
            </a:r>
            <a:br>
              <a:rPr lang="en-US" sz="3000" b="1" dirty="0">
                <a:latin typeface="Arial" pitchFamily="34" charset="0"/>
                <a:cs typeface="Arial" pitchFamily="34" charset="0"/>
              </a:rPr>
            </a:br>
            <a:endParaRPr sz="3000" spc="-11" dirty="0"/>
          </a:p>
        </p:txBody>
      </p:sp>
    </p:spTree>
    <p:extLst>
      <p:ext uri="{BB962C8B-B14F-4D97-AF65-F5344CB8AC3E}">
        <p14:creationId xmlns:p14="http://schemas.microsoft.com/office/powerpoint/2010/main" val="333810469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474036"/>
            <a:ext cx="1173018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latin typeface="Arial" pitchFamily="34" charset="0"/>
                <a:cs typeface="Arial" pitchFamily="34" charset="0"/>
              </a:rPr>
              <a:t>b. Reactive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P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ower and Voltage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C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ontrol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C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apability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896764"/>
            <a:ext cx="12192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For reduced losses and maintain high levels of efficiency, it is preferable that voltage and current of the network should operate in phase, unity power factor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But, in practice this will not happen due to the network characteristics 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Reactive power control: the wind turbine is required to produce or absorb a constant  specific amount of reactive power. 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Automatic voltage control: the voltage in the wind turbine point of common coupling (PCC) is controlled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This implies that the wind farm can be ordered to produce or  absorb an amount of reactive power.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range, for example, could be from 0.95 leading to 0.95 lagging.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45</a:t>
            </a:fld>
            <a:endParaRPr lang="en-US"/>
          </a:p>
        </p:txBody>
      </p:sp>
      <p:sp>
        <p:nvSpPr>
          <p:cNvPr id="6" name="object 3"/>
          <p:cNvSpPr txBox="1">
            <a:spLocks/>
          </p:cNvSpPr>
          <p:nvPr/>
        </p:nvSpPr>
        <p:spPr>
          <a:xfrm>
            <a:off x="304800" y="-23514"/>
            <a:ext cx="11582400" cy="1701216"/>
          </a:xfrm>
          <a:prstGeom prst="rect">
            <a:avLst/>
          </a:prstGeom>
        </p:spPr>
        <p:txBody>
          <a:bodyPr vert="horz" wrap="square" lIns="0" tIns="13443" rIns="0" bIns="0" rtlCol="0">
            <a:sp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4858">
              <a:spcBef>
                <a:spcPts val="106"/>
              </a:spcBef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GCRs                                                              Cont.….</a:t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endParaRPr lang="en-US" sz="3000" b="1" dirty="0" smtClean="0">
              <a:latin typeface="Arial" pitchFamily="34" charset="0"/>
              <a:cs typeface="Arial" pitchFamily="34" charset="0"/>
            </a:endParaRPr>
          </a:p>
          <a:p>
            <a:pPr marL="14858">
              <a:spcBef>
                <a:spcPts val="106"/>
              </a:spcBef>
            </a:pPr>
            <a:endParaRPr lang="en-US" sz="3000" b="1" spc="-11" dirty="0">
              <a:latin typeface="Arial" pitchFamily="34" charset="0"/>
              <a:cs typeface="Arial" pitchFamily="34" charset="0"/>
            </a:endParaRPr>
          </a:p>
          <a:p>
            <a:pPr marL="14858">
              <a:spcBef>
                <a:spcPts val="106"/>
              </a:spcBef>
            </a:pPr>
            <a:endParaRPr lang="en-US" sz="3000" spc="-11" dirty="0"/>
          </a:p>
        </p:txBody>
      </p:sp>
    </p:spTree>
    <p:extLst>
      <p:ext uri="{BB962C8B-B14F-4D97-AF65-F5344CB8AC3E}">
        <p14:creationId xmlns:p14="http://schemas.microsoft.com/office/powerpoint/2010/main" val="136206576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082" y="178089"/>
            <a:ext cx="11042073" cy="528493"/>
          </a:xfrm>
        </p:spPr>
        <p:txBody>
          <a:bodyPr>
            <a:normAutofit fontScale="90000"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Summary </a:t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pPr marL="901065" marR="5080" indent="-889000">
              <a:lnSpc>
                <a:spcPts val="1300"/>
              </a:lnSpc>
              <a:spcBef>
                <a:spcPts val="110"/>
              </a:spcBef>
            </a:pPr>
            <a:r>
              <a:rPr lang="en-US" smtClean="0"/>
              <a:t>Presenter: Dr.Teshome Goa</a:t>
            </a:r>
            <a:endParaRPr lang="en-US" spc="-5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-239486" y="800100"/>
            <a:ext cx="12337967" cy="5861957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just">
              <a:lnSpc>
                <a:spcPct val="200000"/>
              </a:lnSpc>
              <a:spcBef>
                <a:spcPts val="60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conclusion, the general, modeling and controlling of grid connected WECs is well discussed in this lecture.</a:t>
            </a:r>
          </a:p>
          <a:p>
            <a:pPr marL="148590" marR="60325" lvl="1" indent="-285750" algn="just">
              <a:lnSpc>
                <a:spcPct val="200000"/>
              </a:lnSpc>
              <a:spcBef>
                <a:spcPts val="600"/>
              </a:spcBef>
              <a:buFont typeface="Wingdings" pitchFamily="2" charset="2"/>
              <a:buChar char="§"/>
              <a:tabLst>
                <a:tab pos="292100" algn="l"/>
              </a:tabLst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225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detailed</a:t>
            </a:r>
            <a:r>
              <a:rPr lang="en-US" sz="2000" spc="2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schemes</a:t>
            </a:r>
            <a:r>
              <a:rPr lang="en-US" sz="2000" spc="2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with</a:t>
            </a:r>
            <a:r>
              <a:rPr lang="en-US" sz="2000" spc="22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both</a:t>
            </a:r>
            <a:r>
              <a:rPr lang="en-US" sz="2000" spc="22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Squirrel</a:t>
            </a:r>
            <a:r>
              <a:rPr lang="en-US" sz="2000" spc="229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Cage</a:t>
            </a:r>
            <a:r>
              <a:rPr lang="en-US" sz="2000" spc="22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</a:t>
            </a:r>
            <a:r>
              <a:rPr lang="en-US" sz="2000" spc="22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Wound</a:t>
            </a:r>
            <a:r>
              <a:rPr lang="en-US" sz="2000" spc="2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Rotor</a:t>
            </a:r>
            <a:r>
              <a:rPr lang="en-US" sz="2000" spc="2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Induction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Machines,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whose stator</a:t>
            </a:r>
            <a:r>
              <a:rPr lang="en-US" sz="2000" spc="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windings</a:t>
            </a:r>
            <a:r>
              <a:rPr lang="en-US" sz="2000" spc="1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are directly</a:t>
            </a:r>
            <a:r>
              <a:rPr lang="en-US" sz="2000" spc="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connected</a:t>
            </a:r>
            <a:r>
              <a:rPr lang="en-US" sz="2000" spc="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</a:t>
            </a:r>
            <a:r>
              <a:rPr lang="en-US" sz="2000" spc="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grid have</a:t>
            </a:r>
            <a:r>
              <a:rPr lang="en-US" sz="2000" spc="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20" dirty="0">
                <a:latin typeface="Arial" pitchFamily="34" charset="0"/>
                <a:cs typeface="Arial" pitchFamily="34" charset="0"/>
              </a:rPr>
              <a:t>been 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presented</a:t>
            </a:r>
            <a:r>
              <a:rPr lang="en-US" sz="2000" spc="-2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</a:t>
            </a:r>
            <a:r>
              <a:rPr lang="en-US" sz="2000" spc="-1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explained.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148590" marR="55244" lvl="1" indent="-285750" algn="just">
              <a:lnSpc>
                <a:spcPct val="200000"/>
              </a:lnSpc>
              <a:spcBef>
                <a:spcPts val="600"/>
              </a:spcBef>
              <a:buFont typeface="Wingdings" pitchFamily="2" charset="2"/>
              <a:buChar char="§"/>
              <a:tabLst>
                <a:tab pos="292100" algn="l"/>
              </a:tabLst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2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10" dirty="0">
                <a:latin typeface="Arial" pitchFamily="34" charset="0"/>
                <a:cs typeface="Arial" pitchFamily="34" charset="0"/>
              </a:rPr>
              <a:t>near-synchronous-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speed</a:t>
            </a:r>
            <a:r>
              <a:rPr lang="en-US" sz="2000" spc="2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squirrel</a:t>
            </a:r>
            <a:r>
              <a:rPr lang="en-US" sz="2000" spc="24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cage</a:t>
            </a:r>
            <a:r>
              <a:rPr lang="en-US" sz="2000" spc="24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induction</a:t>
            </a:r>
            <a:r>
              <a:rPr lang="en-US" sz="2000" spc="24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generator,</a:t>
            </a:r>
            <a:r>
              <a:rPr lang="en-US" sz="2000" spc="24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driven</a:t>
            </a:r>
            <a:r>
              <a:rPr lang="en-US" sz="2000" spc="23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by</a:t>
            </a:r>
            <a:r>
              <a:rPr lang="en-US" sz="2000" spc="24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50" dirty="0">
                <a:latin typeface="Arial" pitchFamily="34" charset="0"/>
                <a:cs typeface="Arial" pitchFamily="34" charset="0"/>
              </a:rPr>
              <a:t>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wind</a:t>
            </a:r>
            <a:r>
              <a:rPr lang="en-US" sz="2000" spc="17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turbine</a:t>
            </a:r>
            <a:r>
              <a:rPr lang="en-US" sz="2000" spc="17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via</a:t>
            </a:r>
            <a:r>
              <a:rPr lang="en-US" sz="2000" spc="18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spc="17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gear</a:t>
            </a:r>
            <a:r>
              <a:rPr lang="en-US" sz="2000" spc="18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box,</a:t>
            </a:r>
            <a:r>
              <a:rPr lang="en-US" sz="2000" spc="17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prevails</a:t>
            </a:r>
            <a:r>
              <a:rPr lang="en-US" sz="2000" spc="18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dominantly</a:t>
            </a:r>
            <a:r>
              <a:rPr lang="en-US" sz="2000" spc="17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(more</a:t>
            </a:r>
            <a:r>
              <a:rPr lang="en-US" sz="2000" spc="17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than</a:t>
            </a:r>
            <a:r>
              <a:rPr lang="en-US" sz="2000" spc="18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80%)</a:t>
            </a:r>
            <a:r>
              <a:rPr lang="en-US" sz="2000" spc="17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over</a:t>
            </a:r>
            <a:r>
              <a:rPr lang="en-US" sz="2000" spc="18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spc="-25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other</a:t>
            </a:r>
            <a:r>
              <a:rPr lang="en-US" sz="2000" spc="26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types</a:t>
            </a:r>
            <a:r>
              <a:rPr lang="en-US" sz="2000" spc="26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</a:t>
            </a:r>
            <a:r>
              <a:rPr lang="en-US" sz="2000" spc="27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generators</a:t>
            </a:r>
            <a:r>
              <a:rPr lang="en-US" sz="2000" spc="26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</a:t>
            </a:r>
            <a:r>
              <a:rPr lang="en-US" sz="2000" spc="26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</a:t>
            </a:r>
            <a:r>
              <a:rPr lang="en-US" sz="2000" spc="27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wind</a:t>
            </a:r>
            <a:r>
              <a:rPr lang="en-US" sz="2000" spc="27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</a:t>
            </a:r>
            <a:r>
              <a:rPr lang="en-US" sz="2000" spc="265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market.</a:t>
            </a:r>
            <a:r>
              <a:rPr lang="en-US" sz="2000" spc="265" dirty="0">
                <a:latin typeface="Arial" pitchFamily="34" charset="0"/>
                <a:cs typeface="Arial" pitchFamily="34" charset="0"/>
              </a:rPr>
              <a:t> </a:t>
            </a:r>
            <a:endParaRPr lang="en-US" sz="2000" spc="265" dirty="0" smtClean="0">
              <a:latin typeface="Arial" pitchFamily="34" charset="0"/>
              <a:cs typeface="Arial" pitchFamily="34" charset="0"/>
            </a:endParaRPr>
          </a:p>
          <a:p>
            <a:pPr marL="406400" marR="55244" lvl="1" indent="-342900" algn="just">
              <a:lnSpc>
                <a:spcPct val="200000"/>
              </a:lnSpc>
              <a:spcBef>
                <a:spcPts val="75"/>
              </a:spcBef>
              <a:buFont typeface="Wingdings" pitchFamily="2" charset="2"/>
              <a:buChar char="§"/>
              <a:tabLst>
                <a:tab pos="292100" algn="l"/>
              </a:tabLst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It’s observed that the operation and control of fixed and variable speed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WECs;S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are different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br>
              <a:rPr lang="en-US" sz="2000" dirty="0" smtClean="0">
                <a:latin typeface="Arial" pitchFamily="34" charset="0"/>
                <a:cs typeface="Arial" pitchFamily="34" charset="0"/>
              </a:rPr>
            </a:b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071703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363" y="365126"/>
            <a:ext cx="11127179" cy="636360"/>
          </a:xfrm>
        </p:spPr>
        <p:txBody>
          <a:bodyPr>
            <a:no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Summary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Cont.…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982" y="1059873"/>
            <a:ext cx="11714018" cy="5361709"/>
          </a:xfrm>
        </p:spPr>
        <p:txBody>
          <a:bodyPr>
            <a:normAutofit/>
          </a:bodyPr>
          <a:lstStyle/>
          <a:p>
            <a:pPr marL="342900" indent="-342900"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it is possible to control the frequency and speeds of VSWT in wide range,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whereas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speed and frequency of FSWT is fixed with respect to grid frequency.</a:t>
            </a:r>
          </a:p>
          <a:p>
            <a:pPr marL="342900" indent="-342900"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addition, the VSWT are better in terms of power, speed and torque controls compared to FSWT</a:t>
            </a:r>
          </a:p>
          <a:p>
            <a:pPr marL="342900" indent="-342900"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This lecture also comprises the brief information of Grid codes, for better reliability and operation of both grids , WTS within the acceptable limits.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92001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818" y="268941"/>
            <a:ext cx="11120582" cy="48882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Project assignment 1: 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-81808" y="794657"/>
            <a:ext cx="12007273" cy="2804815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Model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existing power network of your countries or standard system using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any standard power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system modeling and operation software's.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Then: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/>
            </a:r>
            <a:br>
              <a:rPr lang="en-US" sz="2000" dirty="0">
                <a:latin typeface="Arial" pitchFamily="34" charset="0"/>
                <a:cs typeface="Arial" pitchFamily="34" charset="0"/>
              </a:rPr>
            </a:br>
            <a:r>
              <a:rPr lang="en-US" sz="2000" dirty="0">
                <a:latin typeface="Arial" pitchFamily="34" charset="0"/>
                <a:cs typeface="Arial" pitchFamily="34" charset="0"/>
              </a:rPr>
              <a:t>a. O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bserve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behavior of entire network with and without the wind power integration.</a:t>
            </a:r>
            <a:br>
              <a:rPr lang="en-US" sz="2000" dirty="0">
                <a:latin typeface="Arial" pitchFamily="34" charset="0"/>
                <a:cs typeface="Arial" pitchFamily="34" charset="0"/>
              </a:rPr>
            </a:br>
            <a:r>
              <a:rPr lang="en-US" sz="2000" dirty="0">
                <a:latin typeface="Arial" pitchFamily="34" charset="0"/>
                <a:cs typeface="Arial" pitchFamily="34" charset="0"/>
              </a:rPr>
              <a:t>B. 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pply, either three phase or SLG fault at PCC of wind farm and observe the effect on entire network stability. 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c. Develop the fault ride through capability of the system using FACTS system designing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1395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9774" y="215154"/>
            <a:ext cx="11932226" cy="730420"/>
          </a:xfrm>
        </p:spPr>
        <p:txBody>
          <a:bodyPr>
            <a:normAutofit fontScale="90000"/>
          </a:bodyPr>
          <a:lstStyle/>
          <a:p>
            <a:r>
              <a:rPr lang="en-US" sz="2200" dirty="0" smtClean="0">
                <a:latin typeface="Arial" pitchFamily="34" charset="0"/>
                <a:cs typeface="Arial" pitchFamily="34" charset="0"/>
              </a:rPr>
              <a:t>Solution: In case of Ethiopian network: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103908" y="518935"/>
            <a:ext cx="8534400" cy="244411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a.. Network model is given as: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l="1017" t="10852" r="36810" b="6202"/>
          <a:stretch/>
        </p:blipFill>
        <p:spPr bwMode="auto">
          <a:xfrm>
            <a:off x="103908" y="841663"/>
            <a:ext cx="10889674" cy="557991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42972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909" y="74179"/>
            <a:ext cx="10896600" cy="642793"/>
          </a:xfrm>
        </p:spPr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-88900" y="635068"/>
            <a:ext cx="10972800" cy="244411"/>
          </a:xfrm>
        </p:spPr>
        <p:txBody>
          <a:bodyPr>
            <a:noAutofit/>
          </a:bodyPr>
          <a:lstStyle/>
          <a:p>
            <a:r>
              <a:rPr lang="en-US" sz="1800" dirty="0" smtClean="0">
                <a:latin typeface="Arial" pitchFamily="34" charset="0"/>
                <a:cs typeface="Arial" pitchFamily="34" charset="0"/>
              </a:rPr>
              <a:t>b. Then, the steady state network voltage is observed as:</a:t>
            </a:r>
            <a:endParaRPr lang="en-US" sz="18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3940066411"/>
              </p:ext>
            </p:extLst>
          </p:nvPr>
        </p:nvGraphicFramePr>
        <p:xfrm>
          <a:off x="0" y="997528"/>
          <a:ext cx="11991108" cy="40940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35213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84731" y="18338"/>
            <a:ext cx="787266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latin typeface="Arial" pitchFamily="34" charset="0"/>
                <a:cs typeface="Arial" pitchFamily="34" charset="0"/>
              </a:rPr>
              <a:t>c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. The network voltage during three phase fault is observed as;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17040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6145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424" y="1756064"/>
            <a:ext cx="7824938" cy="2345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439057" y="4464696"/>
            <a:ext cx="957050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The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p.u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. bus voltage values at PCC of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Adama</a:t>
            </a:r>
            <a:r>
              <a:rPr lang="en-US" sz="2000" dirty="0" smtClean="0">
                <a:latin typeface="Arial" pitchFamily="34" charset="0"/>
                <a:ea typeface="Calibri" pitchFamily="34" charset="0"/>
                <a:cs typeface="Times New Roman" pitchFamily="18" charset="0"/>
              </a:rPr>
              <a:t>-II wind power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during fault scenario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4730" y="419060"/>
            <a:ext cx="1200726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fault is applied for a time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steps of 0.05, until a pre-defined stopping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time,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20 second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reached</a:t>
            </a:r>
          </a:p>
          <a:p>
            <a:pPr marL="285750" indent="-28575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voltage at -point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common connection for PCC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reduced to 0.0445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p.u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during three phase fault applied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as observed in figure below.</a:t>
            </a:r>
            <a:endParaRPr lang="en-US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119396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17040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716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246" y="263063"/>
            <a:ext cx="6490781" cy="2187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360893" y="2945097"/>
            <a:ext cx="11831107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It shows that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the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p.u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voltages are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below 0.95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p.u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voltage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Voltages are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reduced  up to a 0.696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p.u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during faults and returns to original state after fault clearance.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66949" y="2450348"/>
            <a:ext cx="747869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The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p.u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 bus voltage reduction in nearby buses,</a:t>
            </a:r>
            <a:endParaRPr lang="en-US" sz="20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33533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419" y="103868"/>
            <a:ext cx="10657609" cy="819439"/>
          </a:xfrm>
        </p:spPr>
        <p:txBody>
          <a:bodyPr>
            <a:no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References </a:t>
            </a:r>
            <a:br>
              <a:rPr lang="en-US" sz="3000" b="1" dirty="0">
                <a:latin typeface="Arial" pitchFamily="34" charset="0"/>
                <a:cs typeface="Arial" pitchFamily="34" charset="0"/>
              </a:rPr>
            </a:br>
            <a:endParaRPr lang="en-US" sz="3000" dirty="0"/>
          </a:p>
        </p:txBody>
      </p:sp>
      <p:sp>
        <p:nvSpPr>
          <p:cNvPr id="3" name="Rectangle 2"/>
          <p:cNvSpPr/>
          <p:nvPr/>
        </p:nvSpPr>
        <p:spPr>
          <a:xfrm>
            <a:off x="1" y="582271"/>
            <a:ext cx="1197379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[1]. </a:t>
            </a:r>
            <a:r>
              <a:rPr lang="nb-NO" sz="1600" dirty="0">
                <a:latin typeface="Arial" pitchFamily="34" charset="0"/>
                <a:cs typeface="Arial" pitchFamily="34" charset="0"/>
              </a:rPr>
              <a:t>L</a:t>
            </a:r>
            <a:r>
              <a:rPr lang="nb-NO" sz="1600" dirty="0" smtClean="0">
                <a:latin typeface="Arial" pitchFamily="34" charset="0"/>
                <a:cs typeface="Arial" pitchFamily="34" charset="0"/>
              </a:rPr>
              <a:t>., Wang; Y., Ya-Feng and , </a:t>
            </a:r>
            <a:r>
              <a:rPr lang="nb-NO" sz="1600" dirty="0">
                <a:latin typeface="Arial" pitchFamily="34" charset="0"/>
                <a:cs typeface="Arial" pitchFamily="34" charset="0"/>
              </a:rPr>
              <a:t>S. </a:t>
            </a:r>
            <a:r>
              <a:rPr lang="nb-NO" sz="1600" dirty="0" smtClean="0">
                <a:latin typeface="Arial" pitchFamily="34" charset="0"/>
                <a:cs typeface="Arial" pitchFamily="34" charset="0"/>
              </a:rPr>
              <a:t>Kuo. ‘’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Analysis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of grid-connected induction generators under three-phase balanced conditions’’. IEEE Power Engineering Society Winter Meeting. Conference Proceedings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 V.(1), DOI:</a:t>
            </a:r>
            <a:r>
              <a:rPr lang="en-US" sz="1600" dirty="0" smtClean="0">
                <a:latin typeface="Arial" pitchFamily="34" charset="0"/>
                <a:cs typeface="Arial" pitchFamily="34" charset="0"/>
                <a:hlinkClick r:id="rId2"/>
              </a:rPr>
              <a:t>10.1109/PESW.2002.985033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[2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].G.,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Isyaku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and A.,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Garba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Abdullah. ‘’Review of wind power and its impacts on a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distribution system’’. International Journal of Engineering, Science and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Mathematics, 2015. </a:t>
            </a:r>
          </a:p>
          <a:p>
            <a:pPr algn="just">
              <a:lnSpc>
                <a:spcPct val="200000"/>
              </a:lnSpc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[3]. Ch.,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Satish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. ‘’Performance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Analysis of Doubly-fed Induction Generator in Wind Energy Conversion System’’. National Institute of Technology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Rourkela. 2011. </a:t>
            </a:r>
            <a:r>
              <a:rPr lang="en-US" sz="16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16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600" dirty="0" smtClean="0">
                <a:latin typeface="Arial" pitchFamily="34" charset="0"/>
                <a:cs typeface="Arial" pitchFamily="34" charset="0"/>
                <a:hlinkClick r:id="rId3"/>
              </a:rPr>
              <a:t>www.researchgate.net/publication/277860225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[4]. G., Marcelo and G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., Juan.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‘’Technical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and Regulatory Exigencies for Grid Connection of Wind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Generation’’. 2011.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DOI: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10.5772/16474</a:t>
            </a:r>
          </a:p>
          <a:p>
            <a:pPr algn="just">
              <a:lnSpc>
                <a:spcPct val="200000"/>
              </a:lnSpc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[5].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J.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Tian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; D., Zhou; , C.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Su and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etl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  ‘’Reactive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Power Dispatch Method in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Wind Farms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to Improve the Lifetime of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Power Converter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Considering Wake Effect’’. EEE Transactions on Sustainable Energy, 2016. DOI: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10.1109/TSTE.2016.2607146</a:t>
            </a:r>
          </a:p>
          <a:p>
            <a:pPr algn="just">
              <a:lnSpc>
                <a:spcPct val="200000"/>
              </a:lnSpc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[6].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B.,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Kouro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.  Power-Conversion-and-Control-of-Wind-Energy-Systems. New jersey: A John Wiley and Sons; Inc., 2011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5"/>
          </p:nvPr>
        </p:nvSpPr>
        <p:spPr/>
        <p:txBody>
          <a:bodyPr/>
          <a:lstStyle/>
          <a:p>
            <a:pPr marL="901065" marR="5080" indent="-889000">
              <a:lnSpc>
                <a:spcPts val="1300"/>
              </a:lnSpc>
              <a:spcBef>
                <a:spcPts val="110"/>
              </a:spcBef>
            </a:pPr>
            <a:r>
              <a:rPr lang="en-US" smtClean="0"/>
              <a:t>Presenter: Dr.Teshome Goa</a:t>
            </a:r>
            <a:endParaRPr lang="en-US" spc="-50" dirty="0"/>
          </a:p>
        </p:txBody>
      </p:sp>
    </p:spTree>
    <p:extLst>
      <p:ext uri="{BB962C8B-B14F-4D97-AF65-F5344CB8AC3E}">
        <p14:creationId xmlns:p14="http://schemas.microsoft.com/office/powerpoint/2010/main" val="331144637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457" y="365125"/>
            <a:ext cx="10635343" cy="636361"/>
          </a:xfrm>
        </p:spPr>
        <p:txBody>
          <a:bodyPr>
            <a:normAutofit/>
          </a:bodyPr>
          <a:lstStyle/>
          <a:p>
            <a:r>
              <a:rPr lang="en-US" sz="3000" dirty="0" smtClean="0">
                <a:latin typeface="Arial" pitchFamily="34" charset="0"/>
                <a:cs typeface="Arial" pitchFamily="34" charset="0"/>
              </a:rPr>
              <a:t>References                                                                  Cont.…. 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349829"/>
            <a:ext cx="11930743" cy="482713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[7]. J. G.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Slootweg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, H.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Polinder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, and W. L. Kling, “Dynamic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modelling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of a wind turbine with doubly fed induction generator,” Proc. IEEE Power Eng. Soc.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Transm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Distrib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. Conf., vol. 1, no. 644–649, 2001,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doi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: 10.1109/pess.2001.970114</a:t>
            </a:r>
          </a:p>
          <a:p>
            <a:pPr marL="0" indent="0" algn="just">
              <a:buNone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[8]. system. ‘’’Wind and Solar Power Systems: Design, Analysis, and Operation. </a:t>
            </a:r>
            <a:r>
              <a:rPr lang="en-US" sz="1600" dirty="0">
                <a:latin typeface="Arial" pitchFamily="34" charset="0"/>
                <a:cs typeface="Arial" pitchFamily="34" charset="0"/>
                <a:hlinkClick r:id="rId2"/>
              </a:rPr>
              <a:t>https://</a:t>
            </a:r>
            <a:r>
              <a:rPr lang="en-US" sz="1600" dirty="0" smtClean="0">
                <a:latin typeface="Arial" pitchFamily="34" charset="0"/>
                <a:cs typeface="Arial" pitchFamily="34" charset="0"/>
                <a:hlinkClick r:id="rId2"/>
              </a:rPr>
              <a:t>ebrary.net/197885/engineering/grid_connected_systems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[9].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J.,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Pramod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and W.,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Priyantha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. ‘’ ADB Sustainable Development Working Paper Series No. 43: Grid Integration of Wind Power: Best Practices for Emerging Wind Markets’’. Asian Development Bank. 2016. 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[10].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B.,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Hrvoje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; F.,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Dubravko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and  V.,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Sasa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Vlahinic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. ‘’Enhanced Contingency Analysis—A Power System Operator Tool’’.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MDPI:energies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, 2021. https://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doi.org/10.3390/en14040923</a:t>
            </a:r>
          </a:p>
          <a:p>
            <a:pPr marL="0" indent="0">
              <a:buNone/>
            </a:pPr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36037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8932A9-E49A-4931-87F2-C2C6AFDEF35F}" type="slidenum">
              <a:rPr lang="en-US" altLang="en-US" smtClean="0"/>
              <a:pPr>
                <a:defRPr/>
              </a:pPr>
              <a:t>55</a:t>
            </a:fld>
            <a:endParaRPr lang="en-US" altLang="en-US"/>
          </a:p>
        </p:txBody>
      </p:sp>
      <p:sp>
        <p:nvSpPr>
          <p:cNvPr id="4" name="TextBox 3"/>
          <p:cNvSpPr txBox="1"/>
          <p:nvPr/>
        </p:nvSpPr>
        <p:spPr>
          <a:xfrm>
            <a:off x="4978401" y="2743200"/>
            <a:ext cx="16241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Arial" pitchFamily="34" charset="0"/>
                <a:cs typeface="Arial" pitchFamily="34" charset="0"/>
              </a:rPr>
              <a:t>Thank you !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86375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1931</TotalTime>
  <Words>6018</Words>
  <Application>Microsoft Office PowerPoint</Application>
  <PresentationFormat>Custom</PresentationFormat>
  <Paragraphs>471</Paragraphs>
  <Slides>55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7" baseType="lpstr">
      <vt:lpstr>Office 테마</vt:lpstr>
      <vt:lpstr>Equation</vt:lpstr>
      <vt:lpstr>Renewable Energy and Distributed Generations </vt:lpstr>
      <vt:lpstr>PowerPoint Presentation</vt:lpstr>
      <vt:lpstr>1. Introduction </vt:lpstr>
      <vt:lpstr>PowerPoint Presentation</vt:lpstr>
      <vt:lpstr>PowerPoint Presentation</vt:lpstr>
      <vt:lpstr>FSGCO                                                                                    Cont.…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GCVSWO                                                                    Cont.…..</vt:lpstr>
      <vt:lpstr>PowerPoint Presentation</vt:lpstr>
      <vt:lpstr>GCVSWO                                                                    Cont.…..</vt:lpstr>
      <vt:lpstr>PowerPoint Presentation</vt:lpstr>
      <vt:lpstr>4. Modeling of DFIG(M-DFIG)</vt:lpstr>
      <vt:lpstr>M-DFIG                                                                           Cont.…</vt:lpstr>
      <vt:lpstr>M-DFIG                                                                           Cont.…</vt:lpstr>
      <vt:lpstr>M-DFIG                                                                          Cont.….</vt:lpstr>
      <vt:lpstr>PowerPoint Presentation</vt:lpstr>
      <vt:lpstr>PowerPoint Presentation</vt:lpstr>
      <vt:lpstr>b. Dynamic Modeling  of DFIG </vt:lpstr>
      <vt:lpstr>M-DFIG                                                                          Cont.….</vt:lpstr>
      <vt:lpstr>M-DFIG                                                                Cont.…</vt:lpstr>
      <vt:lpstr>PowerPoint Presentation</vt:lpstr>
      <vt:lpstr>M-DFIG                                                                             Cont..</vt:lpstr>
      <vt:lpstr>PowerPoint Presentation</vt:lpstr>
      <vt:lpstr>PMSG                                                                                     Cont.…</vt:lpstr>
      <vt:lpstr>PowerPoint Presentation</vt:lpstr>
      <vt:lpstr>PMSG                                                                                   Cont.…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GCRs                                                              Cont.…. </vt:lpstr>
      <vt:lpstr>GCRs                                                              Cont.…. </vt:lpstr>
      <vt:lpstr>GCRs                                                                                  Cont.…. </vt:lpstr>
      <vt:lpstr>GCRs                                                              Cont.…. </vt:lpstr>
      <vt:lpstr>PowerPoint Presentation</vt:lpstr>
      <vt:lpstr>Summary  </vt:lpstr>
      <vt:lpstr>Summary                                                                        Cont.…</vt:lpstr>
      <vt:lpstr>Project assignment 1:  </vt:lpstr>
      <vt:lpstr>Solution: In case of Ethiopian network: </vt:lpstr>
      <vt:lpstr>Cont.…</vt:lpstr>
      <vt:lpstr>PowerPoint Presentation</vt:lpstr>
      <vt:lpstr>PowerPoint Presentation</vt:lpstr>
      <vt:lpstr>References  </vt:lpstr>
      <vt:lpstr>References                                                                  Cont.….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HP</cp:lastModifiedBy>
  <cp:revision>166</cp:revision>
  <dcterms:created xsi:type="dcterms:W3CDTF">2021-04-29T04:21:21Z</dcterms:created>
  <dcterms:modified xsi:type="dcterms:W3CDTF">2024-05-21T14:31:22Z</dcterms:modified>
</cp:coreProperties>
</file>