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handoutMasterIdLst>
    <p:handoutMasterId r:id="rId39"/>
  </p:handoutMasterIdLst>
  <p:sldIdLst>
    <p:sldId id="282" r:id="rId2"/>
    <p:sldId id="363" r:id="rId3"/>
    <p:sldId id="319" r:id="rId4"/>
    <p:sldId id="411" r:id="rId5"/>
    <p:sldId id="320" r:id="rId6"/>
    <p:sldId id="321" r:id="rId7"/>
    <p:sldId id="412" r:id="rId8"/>
    <p:sldId id="364" r:id="rId9"/>
    <p:sldId id="365" r:id="rId10"/>
    <p:sldId id="366" r:id="rId11"/>
    <p:sldId id="367" r:id="rId12"/>
    <p:sldId id="368" r:id="rId13"/>
    <p:sldId id="369" r:id="rId14"/>
    <p:sldId id="323" r:id="rId15"/>
    <p:sldId id="370" r:id="rId16"/>
    <p:sldId id="360" r:id="rId17"/>
    <p:sldId id="324" r:id="rId18"/>
    <p:sldId id="325" r:id="rId19"/>
    <p:sldId id="371" r:id="rId20"/>
    <p:sldId id="326" r:id="rId21"/>
    <p:sldId id="399" r:id="rId22"/>
    <p:sldId id="400" r:id="rId23"/>
    <p:sldId id="401" r:id="rId24"/>
    <p:sldId id="402" r:id="rId25"/>
    <p:sldId id="403" r:id="rId26"/>
    <p:sldId id="404" r:id="rId27"/>
    <p:sldId id="405" r:id="rId28"/>
    <p:sldId id="406" r:id="rId29"/>
    <p:sldId id="407" r:id="rId30"/>
    <p:sldId id="408" r:id="rId31"/>
    <p:sldId id="327" r:id="rId32"/>
    <p:sldId id="409" r:id="rId33"/>
    <p:sldId id="332" r:id="rId34"/>
    <p:sldId id="410" r:id="rId35"/>
    <p:sldId id="362" r:id="rId36"/>
    <p:sldId id="317" r:id="rId37"/>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ECF1"/>
    <a:srgbClr val="29455F"/>
    <a:srgbClr val="2F333E"/>
    <a:srgbClr val="585C65"/>
    <a:srgbClr val="D9E1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87" autoAdjust="0"/>
    <p:restoredTop sz="86378" autoAdjust="0"/>
  </p:normalViewPr>
  <p:slideViewPr>
    <p:cSldViewPr snapToGrid="0">
      <p:cViewPr>
        <p:scale>
          <a:sx n="75" d="100"/>
          <a:sy n="75" d="100"/>
        </p:scale>
        <p:origin x="-1666" y="-341"/>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7747"/>
    </p:cViewPr>
  </p:sorterViewPr>
  <p:notesViewPr>
    <p:cSldViewPr snapToGrid="0">
      <p:cViewPr varScale="1">
        <p:scale>
          <a:sx n="99" d="100"/>
          <a:sy n="99" d="100"/>
        </p:scale>
        <p:origin x="381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a:extLst>
              <a:ext uri="{FF2B5EF4-FFF2-40B4-BE49-F238E27FC236}">
                <a16:creationId xmlns:a16="http://schemas.microsoft.com/office/drawing/2014/main" xmlns="" id="{1FA06A38-C37F-4568-A048-47EECB9A14E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a:extLst>
              <a:ext uri="{FF2B5EF4-FFF2-40B4-BE49-F238E27FC236}">
                <a16:creationId xmlns:a16="http://schemas.microsoft.com/office/drawing/2014/main" xmlns="" id="{752D2E05-4CF1-4BCC-9766-ECC4888F3EF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C0BD674-518E-4782-9092-813744A91FEA}" type="datetimeFigureOut">
              <a:rPr lang="ko-KR" altLang="en-US" smtClean="0"/>
              <a:t>2024-05-22</a:t>
            </a:fld>
            <a:endParaRPr lang="ko-KR" altLang="en-US"/>
          </a:p>
        </p:txBody>
      </p:sp>
      <p:sp>
        <p:nvSpPr>
          <p:cNvPr id="4" name="바닥글 개체 틀 3">
            <a:extLst>
              <a:ext uri="{FF2B5EF4-FFF2-40B4-BE49-F238E27FC236}">
                <a16:creationId xmlns:a16="http://schemas.microsoft.com/office/drawing/2014/main" xmlns="" id="{C551118D-489C-4243-BEFA-9A1FB90A45B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a:extLst>
              <a:ext uri="{FF2B5EF4-FFF2-40B4-BE49-F238E27FC236}">
                <a16:creationId xmlns:a16="http://schemas.microsoft.com/office/drawing/2014/main" xmlns="" id="{32BA7DCD-C975-460D-BFAB-67A58038289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DB4EAB-417F-45EB-9B7D-11919795AFEA}" type="slidenum">
              <a:rPr lang="ko-KR" altLang="en-US" smtClean="0"/>
              <a:t>‹#›</a:t>
            </a:fld>
            <a:endParaRPr lang="ko-KR" altLang="en-US"/>
          </a:p>
        </p:txBody>
      </p:sp>
    </p:spTree>
    <p:extLst>
      <p:ext uri="{BB962C8B-B14F-4D97-AF65-F5344CB8AC3E}">
        <p14:creationId xmlns:p14="http://schemas.microsoft.com/office/powerpoint/2010/main" val="10076720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51D5277-1C88-45E0-8B58-18FDF1DF2317}" type="datetimeFigureOut">
              <a:rPr lang="en-US" smtClean="0"/>
              <a:t>5/22/2024</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020840C-0D3C-4014-BD18-AB395A5B5CA2}" type="slidenum">
              <a:rPr lang="en-US" smtClean="0"/>
              <a:t>‹#›</a:t>
            </a:fld>
            <a:endParaRPr lang="en-US"/>
          </a:p>
        </p:txBody>
      </p:sp>
    </p:spTree>
    <p:extLst>
      <p:ext uri="{BB962C8B-B14F-4D97-AF65-F5344CB8AC3E}">
        <p14:creationId xmlns:p14="http://schemas.microsoft.com/office/powerpoint/2010/main" val="18016277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020840C-0D3C-4014-BD18-AB395A5B5CA2}" type="slidenum">
              <a:rPr lang="en-US" smtClean="0"/>
              <a:t>1</a:t>
            </a:fld>
            <a:endParaRPr lang="en-US"/>
          </a:p>
        </p:txBody>
      </p:sp>
    </p:spTree>
    <p:extLst>
      <p:ext uri="{BB962C8B-B14F-4D97-AF65-F5344CB8AC3E}">
        <p14:creationId xmlns:p14="http://schemas.microsoft.com/office/powerpoint/2010/main" val="40554187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ChangeArrowheads="1" noTextEdit="1"/>
          </p:cNvSpPr>
          <p:nvPr>
            <p:ph type="sldImg"/>
          </p:nvPr>
        </p:nvSpPr>
        <p:spPr>
          <a:xfrm>
            <a:off x="381000" y="685800"/>
            <a:ext cx="6096000" cy="3429000"/>
          </a:xfrm>
          <a:ln/>
        </p:spPr>
      </p:sp>
      <p:sp>
        <p:nvSpPr>
          <p:cNvPr id="112643" name="Notes Placeholder 2"/>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itchFamily="34" charset="0"/>
            </a:endParaRPr>
          </a:p>
        </p:txBody>
      </p:sp>
      <p:sp>
        <p:nvSpPr>
          <p:cNvPr id="112644" name="Slide Number Placeholder 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fld id="{EA3CBD90-C91D-4DD3-8AE9-5747B645D997}" type="slidenum">
              <a:rPr lang="en-US" altLang="en-US" smtClean="0">
                <a:latin typeface="Arial" pitchFamily="34" charset="0"/>
              </a:rPr>
              <a:pPr/>
              <a:t>3</a:t>
            </a:fld>
            <a:endParaRPr lang="en-US" altLang="en-US" smtClean="0">
              <a:latin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2.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2.sv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4.svg"/><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표지">
    <p:spTree>
      <p:nvGrpSpPr>
        <p:cNvPr id="1" name=""/>
        <p:cNvGrpSpPr/>
        <p:nvPr/>
      </p:nvGrpSpPr>
      <p:grpSpPr>
        <a:xfrm>
          <a:off x="0" y="0"/>
          <a:ext cx="0" cy="0"/>
          <a:chOff x="0" y="0"/>
          <a:chExt cx="0" cy="0"/>
        </a:xfrm>
      </p:grpSpPr>
      <p:pic>
        <p:nvPicPr>
          <p:cNvPr id="20" name="우측이미지">
            <a:extLst>
              <a:ext uri="{FF2B5EF4-FFF2-40B4-BE49-F238E27FC236}">
                <a16:creationId xmlns:a16="http://schemas.microsoft.com/office/drawing/2014/main" xmlns="" id="{7A334113-2019-4F08-BFDD-FAA6F78B7BDB}"/>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rot="21105531">
            <a:off x="6020907" y="1345035"/>
            <a:ext cx="7004124" cy="5805700"/>
          </a:xfrm>
          <a:prstGeom prst="rect">
            <a:avLst/>
          </a:prstGeom>
        </p:spPr>
      </p:pic>
      <p:sp>
        <p:nvSpPr>
          <p:cNvPr id="21" name="자유형: 도형 20">
            <a:extLst>
              <a:ext uri="{FF2B5EF4-FFF2-40B4-BE49-F238E27FC236}">
                <a16:creationId xmlns:a16="http://schemas.microsoft.com/office/drawing/2014/main" xmlns="" id="{9338A8CF-C5A9-4FCB-B078-3773C5473AE2}"/>
              </a:ext>
            </a:extLst>
          </p:cNvPr>
          <p:cNvSpPr/>
          <p:nvPr userDrawn="1"/>
        </p:nvSpPr>
        <p:spPr>
          <a:xfrm>
            <a:off x="5628321" y="1815966"/>
            <a:ext cx="4602078" cy="5042034"/>
          </a:xfrm>
          <a:custGeom>
            <a:avLst/>
            <a:gdLst>
              <a:gd name="connsiteX0" fmla="*/ 0 w 4602079"/>
              <a:gd name="connsiteY0" fmla="*/ 0 h 5410200"/>
              <a:gd name="connsiteX1" fmla="*/ 1241659 w 4602079"/>
              <a:gd name="connsiteY1" fmla="*/ 0 h 5410200"/>
              <a:gd name="connsiteX2" fmla="*/ 4602079 w 4602079"/>
              <a:gd name="connsiteY2" fmla="*/ 5410200 h 5410200"/>
              <a:gd name="connsiteX3" fmla="*/ 3360420 w 4602079"/>
              <a:gd name="connsiteY3" fmla="*/ 5410200 h 5410200"/>
            </a:gdLst>
            <a:ahLst/>
            <a:cxnLst>
              <a:cxn ang="0">
                <a:pos x="connsiteX0" y="connsiteY0"/>
              </a:cxn>
              <a:cxn ang="0">
                <a:pos x="connsiteX1" y="connsiteY1"/>
              </a:cxn>
              <a:cxn ang="0">
                <a:pos x="connsiteX2" y="connsiteY2"/>
              </a:cxn>
              <a:cxn ang="0">
                <a:pos x="connsiteX3" y="connsiteY3"/>
              </a:cxn>
            </a:cxnLst>
            <a:rect l="l" t="t" r="r" b="b"/>
            <a:pathLst>
              <a:path w="4602079" h="5410200">
                <a:moveTo>
                  <a:pt x="0" y="0"/>
                </a:moveTo>
                <a:lnTo>
                  <a:pt x="1241659" y="0"/>
                </a:lnTo>
                <a:lnTo>
                  <a:pt x="4602079" y="5410200"/>
                </a:lnTo>
                <a:lnTo>
                  <a:pt x="336042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2" name="그래픽 18">
            <a:extLst>
              <a:ext uri="{FF2B5EF4-FFF2-40B4-BE49-F238E27FC236}">
                <a16:creationId xmlns:a16="http://schemas.microsoft.com/office/drawing/2014/main" xmlns="" id="{15C35F22-CF5F-4968-A7D2-CA117F0B363E}"/>
              </a:ext>
            </a:extLst>
          </p:cNvPr>
          <p:cNvSpPr/>
          <p:nvPr userDrawn="1"/>
        </p:nvSpPr>
        <p:spPr>
          <a:xfrm>
            <a:off x="0" y="1371827"/>
            <a:ext cx="6067033" cy="5042033"/>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23" name="자유형: 도형 22">
            <a:extLst>
              <a:ext uri="{FF2B5EF4-FFF2-40B4-BE49-F238E27FC236}">
                <a16:creationId xmlns:a16="http://schemas.microsoft.com/office/drawing/2014/main" xmlns="" id="{C4F55F57-C455-4D44-BF5B-7B61AB79BBD1}"/>
              </a:ext>
            </a:extLst>
          </p:cNvPr>
          <p:cNvSpPr/>
          <p:nvPr userDrawn="1"/>
        </p:nvSpPr>
        <p:spPr>
          <a:xfrm>
            <a:off x="0" y="592754"/>
            <a:ext cx="8815538" cy="5042034"/>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2B90D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4" name="직사각형 23">
            <a:extLst>
              <a:ext uri="{FF2B5EF4-FFF2-40B4-BE49-F238E27FC236}">
                <a16:creationId xmlns:a16="http://schemas.microsoft.com/office/drawing/2014/main" xmlns="" id="{9E13D364-9946-48F8-A1D3-D34015297BFD}"/>
              </a:ext>
            </a:extLst>
          </p:cNvPr>
          <p:cNvSpPr/>
          <p:nvPr userDrawn="1"/>
        </p:nvSpPr>
        <p:spPr bwMode="auto">
          <a:xfrm rot="10800000">
            <a:off x="404660" y="1024400"/>
            <a:ext cx="2415449" cy="276999"/>
          </a:xfrm>
          <a:prstGeom prst="rect">
            <a:avLst/>
          </a:prstGeom>
        </p:spPr>
        <p:txBody>
          <a:bodyPr>
            <a:spAutoFit/>
            <a:scene3d>
              <a:camera prst="orthographicFront"/>
              <a:lightRig rig="threePt" dir="t"/>
            </a:scene3d>
            <a:sp3d>
              <a:bevelT w="1270" h="1270"/>
              <a:bevelB w="1270" h="1270"/>
            </a:sp3d>
          </a:bodyPr>
          <a:lstStyle/>
          <a:p>
            <a:pPr marL="0" lvl="1" indent="-85725" fontAlgn="auto" latinLnBrk="0">
              <a:spcBef>
                <a:spcPts val="100"/>
              </a:spcBef>
              <a:spcAft>
                <a:spcPts val="0"/>
              </a:spcAft>
              <a:buClr>
                <a:srgbClr val="008400"/>
              </a:buClr>
              <a:buSzPct val="140000"/>
              <a:tabLst>
                <a:tab pos="5645270" algn="l"/>
              </a:tabLst>
              <a:defRPr/>
            </a:pPr>
            <a:endParaRPr kumimoji="0" lang="ko-KR" altLang="en-US" sz="1200" b="1" spc="-100" dirty="0">
              <a:gradFill>
                <a:gsLst>
                  <a:gs pos="0">
                    <a:schemeClr val="bg1"/>
                  </a:gs>
                  <a:gs pos="100000">
                    <a:schemeClr val="bg1"/>
                  </a:gs>
                </a:gsLst>
                <a:lin ang="0" scaled="0"/>
              </a:gradFill>
              <a:latin typeface="나눔스퀘어 Bold" panose="020B0600000101010101" pitchFamily="50" charset="-127"/>
              <a:ea typeface="나눔스퀘어 Bold" panose="020B0600000101010101" pitchFamily="50" charset="-127"/>
              <a:sym typeface="Monotype Sorts"/>
            </a:endParaRPr>
          </a:p>
        </p:txBody>
      </p:sp>
      <p:pic>
        <p:nvPicPr>
          <p:cNvPr id="25" name="그래픽 24">
            <a:extLst>
              <a:ext uri="{FF2B5EF4-FFF2-40B4-BE49-F238E27FC236}">
                <a16:creationId xmlns:a16="http://schemas.microsoft.com/office/drawing/2014/main" xmlns="" id="{44BF4D7B-D180-4DA2-8FA5-EB96C65A5F41}"/>
              </a:ext>
            </a:extLst>
          </p:cNvPr>
          <p:cNvPicPr>
            <a:picLocks noChangeAspect="1"/>
          </p:cNvPicPr>
          <p:nvPr userDrawn="1"/>
        </p:nvPicPr>
        <p:blipFill rotWithShape="1">
          <a:blip r:embed="rId4">
            <a:extLst>
              <a:ext uri="{96DAC541-7B7A-43D3-8B79-37D633B846F1}">
                <asvg:svgBlip xmlns:asvg="http://schemas.microsoft.com/office/drawing/2016/SVG/main" xmlns="" r:embed="rId5"/>
              </a:ext>
            </a:extLst>
          </a:blip>
          <a:srcRect l="27344" b="12244"/>
          <a:stretch/>
        </p:blipFill>
        <p:spPr>
          <a:xfrm>
            <a:off x="-1914979" y="829518"/>
            <a:ext cx="7561806" cy="6028483"/>
          </a:xfrm>
          <a:prstGeom prst="rect">
            <a:avLst/>
          </a:prstGeom>
        </p:spPr>
      </p:pic>
      <p:sp>
        <p:nvSpPr>
          <p:cNvPr id="26" name="상단바">
            <a:extLst>
              <a:ext uri="{FF2B5EF4-FFF2-40B4-BE49-F238E27FC236}">
                <a16:creationId xmlns:a16="http://schemas.microsoft.com/office/drawing/2014/main" xmlns="" id="{B31180F2-2F84-47B4-97B7-E65F8DB51734}"/>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1" name="이등변 삼각형 30">
            <a:extLst>
              <a:ext uri="{FF2B5EF4-FFF2-40B4-BE49-F238E27FC236}">
                <a16:creationId xmlns:a16="http://schemas.microsoft.com/office/drawing/2014/main" xmlns="" id="{331E1F0E-DC95-4538-AF87-5CCEC619B153}"/>
              </a:ext>
            </a:extLst>
          </p:cNvPr>
          <p:cNvSpPr/>
          <p:nvPr userDrawn="1"/>
        </p:nvSpPr>
        <p:spPr>
          <a:xfrm>
            <a:off x="-4265410" y="-386446"/>
            <a:ext cx="6987820" cy="6023983"/>
          </a:xfrm>
          <a:prstGeom prst="triangle">
            <a:avLst/>
          </a:prstGeom>
          <a:solidFill>
            <a:srgbClr val="152375">
              <a:alpha val="15000"/>
            </a:srgb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 name="제목 1">
            <a:extLst>
              <a:ext uri="{FF2B5EF4-FFF2-40B4-BE49-F238E27FC236}">
                <a16:creationId xmlns:a16="http://schemas.microsoft.com/office/drawing/2014/main" xmlns="" id="{FED57959-16C0-466D-A78C-A8F7339A3B7B}"/>
              </a:ext>
            </a:extLst>
          </p:cNvPr>
          <p:cNvSpPr>
            <a:spLocks noGrp="1"/>
          </p:cNvSpPr>
          <p:nvPr userDrawn="1">
            <p:ph type="ctrTitle"/>
          </p:nvPr>
        </p:nvSpPr>
        <p:spPr>
          <a:xfrm>
            <a:off x="459692" y="2735226"/>
            <a:ext cx="6197963" cy="1477328"/>
          </a:xfrm>
          <a:noFill/>
        </p:spPr>
        <p:txBody>
          <a:bodyPr wrap="square" rtlCol="0">
            <a:spAutoFit/>
          </a:bodyPr>
          <a:lstStyle>
            <a:lvl1pPr>
              <a:lnSpc>
                <a:spcPct val="90000"/>
              </a:lnSpc>
              <a:defRPr lang="ko-KR" altLang="en-US" sz="10000" spc="-300" dirty="0">
                <a:solidFill>
                  <a:schemeClr val="bg1"/>
                </a:solidFill>
                <a:latin typeface="나눔스퀘어_ac" panose="020B0600000101010101" pitchFamily="50" charset="-127"/>
                <a:ea typeface="나눔스퀘어_ac" panose="020B0600000101010101" pitchFamily="50" charset="-127"/>
                <a:cs typeface="+mn-cs"/>
              </a:defRPr>
            </a:lvl1pPr>
          </a:lstStyle>
          <a:p>
            <a:pPr marL="0" lvl="0"/>
            <a:endParaRPr lang="ko-KR" altLang="en-US" dirty="0"/>
          </a:p>
        </p:txBody>
      </p:sp>
      <p:sp>
        <p:nvSpPr>
          <p:cNvPr id="3" name="부제목 2">
            <a:extLst>
              <a:ext uri="{FF2B5EF4-FFF2-40B4-BE49-F238E27FC236}">
                <a16:creationId xmlns:a16="http://schemas.microsoft.com/office/drawing/2014/main" xmlns="" id="{8E912B2B-1BEA-42A8-94BA-27DE2589530D}"/>
              </a:ext>
            </a:extLst>
          </p:cNvPr>
          <p:cNvSpPr>
            <a:spLocks noGrp="1"/>
          </p:cNvSpPr>
          <p:nvPr userDrawn="1">
            <p:ph type="subTitle" idx="1"/>
          </p:nvPr>
        </p:nvSpPr>
        <p:spPr>
          <a:xfrm>
            <a:off x="9128491" y="195861"/>
            <a:ext cx="3963516" cy="424732"/>
          </a:xfrm>
          <a:noFill/>
        </p:spPr>
        <p:txBody>
          <a:bodyPr wrap="square" rtlCol="0">
            <a:spAutoFit/>
          </a:bodyPr>
          <a:lstStyle>
            <a:lvl1pPr marL="0" indent="0">
              <a:buNone/>
              <a:defRPr kumimoji="0" lang="ko-KR" altLang="en-US" sz="3000" b="1" i="0" u="none" strike="noStrike" cap="none" spc="-200" normalizeH="0" dirty="0">
                <a:ln>
                  <a:noFill/>
                </a:ln>
                <a:solidFill>
                  <a:schemeClr val="bg1"/>
                </a:solidFill>
                <a:effectLst/>
                <a:uLnTx/>
                <a:uFillTx/>
                <a:latin typeface="나눔스퀘어_ac Light" panose="020B0600000101010101" pitchFamily="50" charset="-127"/>
                <a:ea typeface="나눔스퀘어_ac Light" panose="020B0600000101010101" pitchFamily="50" charset="-127"/>
              </a:defRPr>
            </a:lvl1pPr>
          </a:lstStyle>
          <a:p>
            <a:pPr marL="0" lvl="0"/>
            <a:endParaRPr lang="ko-KR" altLang="en-US" sz="2400" dirty="0">
              <a:solidFill>
                <a:schemeClr val="bg1"/>
              </a:solidFill>
            </a:endParaRPr>
          </a:p>
        </p:txBody>
      </p:sp>
    </p:spTree>
    <p:extLst>
      <p:ext uri="{BB962C8B-B14F-4D97-AF65-F5344CB8AC3E}">
        <p14:creationId xmlns:p14="http://schemas.microsoft.com/office/powerpoint/2010/main" val="1994825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본문_bg">
    <p:spTree>
      <p:nvGrpSpPr>
        <p:cNvPr id="1" name=""/>
        <p:cNvGrpSpPr/>
        <p:nvPr/>
      </p:nvGrpSpPr>
      <p:grpSpPr>
        <a:xfrm>
          <a:off x="0" y="0"/>
          <a:ext cx="0" cy="0"/>
          <a:chOff x="0" y="0"/>
          <a:chExt cx="0" cy="0"/>
        </a:xfrm>
      </p:grpSpPr>
      <p:pic>
        <p:nvPicPr>
          <p:cNvPr id="7" name="그래픽 6">
            <a:extLst>
              <a:ext uri="{FF2B5EF4-FFF2-40B4-BE49-F238E27FC236}">
                <a16:creationId xmlns:a16="http://schemas.microsoft.com/office/drawing/2014/main" xmlns="" id="{8430E921-D36B-4D13-A177-F2F6046E4A51}"/>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4623243" y="827432"/>
            <a:ext cx="7561806" cy="6074667"/>
          </a:xfrm>
          <a:prstGeom prst="rect">
            <a:avLst/>
          </a:prstGeom>
        </p:spPr>
      </p:pic>
      <p:sp>
        <p:nvSpPr>
          <p:cNvPr id="16" name="직사각형 15">
            <a:extLst>
              <a:ext uri="{FF2B5EF4-FFF2-40B4-BE49-F238E27FC236}">
                <a16:creationId xmlns:a16="http://schemas.microsoft.com/office/drawing/2014/main" xmlns="" id="{CD0F39D9-E803-48E2-8A5B-312C027A2595}"/>
              </a:ext>
            </a:extLst>
          </p:cNvPr>
          <p:cNvSpPr/>
          <p:nvPr userDrawn="1"/>
        </p:nvSpPr>
        <p:spPr>
          <a:xfrm>
            <a:off x="1" y="766473"/>
            <a:ext cx="10833769"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a16="http://schemas.microsoft.com/office/drawing/2014/main" xmlns=""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a16="http://schemas.microsoft.com/office/drawing/2014/main" xmlns="" id="{835BC0DA-2154-4248-9986-7156D3ACC0FA}"/>
              </a:ext>
            </a:extLst>
          </p:cNvPr>
          <p:cNvSpPr/>
          <p:nvPr userDrawn="1"/>
        </p:nvSpPr>
        <p:spPr>
          <a:xfrm>
            <a:off x="4386808" y="827433"/>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a16="http://schemas.microsoft.com/office/drawing/2014/main" xmlns=""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a16="http://schemas.microsoft.com/office/drawing/2014/main" xmlns=""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a16="http://schemas.microsoft.com/office/drawing/2014/main" xmlns="" id="{79D67CF0-B63A-482C-AA8D-0120CDB87CC9}"/>
              </a:ext>
            </a:extLst>
          </p:cNvPr>
          <p:cNvSpPr>
            <a:spLocks noGrp="1"/>
          </p:cNvSpPr>
          <p:nvPr>
            <p:ph type="title" hasCustomPrompt="1"/>
          </p:nvPr>
        </p:nvSpPr>
        <p:spPr>
          <a:xfrm>
            <a:off x="213357" y="268895"/>
            <a:ext cx="628698"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Tree>
    <p:extLst>
      <p:ext uri="{BB962C8B-B14F-4D97-AF65-F5344CB8AC3E}">
        <p14:creationId xmlns:p14="http://schemas.microsoft.com/office/powerpoint/2010/main" val="11213905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본문_기본">
    <p:spTree>
      <p:nvGrpSpPr>
        <p:cNvPr id="1" name=""/>
        <p:cNvGrpSpPr/>
        <p:nvPr/>
      </p:nvGrpSpPr>
      <p:grpSpPr>
        <a:xfrm>
          <a:off x="0" y="0"/>
          <a:ext cx="0" cy="0"/>
          <a:chOff x="0" y="0"/>
          <a:chExt cx="0" cy="0"/>
        </a:xfrm>
      </p:grpSpPr>
      <p:pic>
        <p:nvPicPr>
          <p:cNvPr id="7" name="그래픽 6">
            <a:extLst>
              <a:ext uri="{FF2B5EF4-FFF2-40B4-BE49-F238E27FC236}">
                <a16:creationId xmlns:a16="http://schemas.microsoft.com/office/drawing/2014/main" xmlns="" id="{8430E921-D36B-4D13-A177-F2F6046E4A51}"/>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4623243" y="827432"/>
            <a:ext cx="7561806" cy="6074667"/>
          </a:xfrm>
          <a:prstGeom prst="rect">
            <a:avLst/>
          </a:prstGeom>
        </p:spPr>
      </p:pic>
      <p:sp>
        <p:nvSpPr>
          <p:cNvPr id="18" name="직사각형 15">
            <a:extLst>
              <a:ext uri="{FF2B5EF4-FFF2-40B4-BE49-F238E27FC236}">
                <a16:creationId xmlns:a16="http://schemas.microsoft.com/office/drawing/2014/main" xmlns="" id="{2337AB86-FB4C-4A0F-9E99-D3858A5D9CF6}"/>
              </a:ext>
            </a:extLst>
          </p:cNvPr>
          <p:cNvSpPr/>
          <p:nvPr userDrawn="1"/>
        </p:nvSpPr>
        <p:spPr>
          <a:xfrm>
            <a:off x="1" y="766473"/>
            <a:ext cx="10833769"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a16="http://schemas.microsoft.com/office/drawing/2014/main" xmlns=""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a16="http://schemas.microsoft.com/office/drawing/2014/main" xmlns="" id="{835BC0DA-2154-4248-9986-7156D3ACC0FA}"/>
              </a:ext>
            </a:extLst>
          </p:cNvPr>
          <p:cNvSpPr/>
          <p:nvPr userDrawn="1"/>
        </p:nvSpPr>
        <p:spPr>
          <a:xfrm>
            <a:off x="4386808" y="827433"/>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a16="http://schemas.microsoft.com/office/drawing/2014/main" xmlns=""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a16="http://schemas.microsoft.com/office/drawing/2014/main" xmlns=""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a16="http://schemas.microsoft.com/office/drawing/2014/main" xmlns="" id="{79D67CF0-B63A-482C-AA8D-0120CDB87CC9}"/>
              </a:ext>
            </a:extLst>
          </p:cNvPr>
          <p:cNvSpPr>
            <a:spLocks noGrp="1"/>
          </p:cNvSpPr>
          <p:nvPr>
            <p:ph type="title" hasCustomPrompt="1"/>
          </p:nvPr>
        </p:nvSpPr>
        <p:spPr>
          <a:xfrm>
            <a:off x="213357" y="268895"/>
            <a:ext cx="628698"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
        <p:nvSpPr>
          <p:cNvPr id="45" name="내용 개체 틀 2">
            <a:extLst>
              <a:ext uri="{FF2B5EF4-FFF2-40B4-BE49-F238E27FC236}">
                <a16:creationId xmlns:a16="http://schemas.microsoft.com/office/drawing/2014/main" xmlns="" id="{76BF5C99-1997-42D7-9B55-D543611FB4ED}"/>
              </a:ext>
            </a:extLst>
          </p:cNvPr>
          <p:cNvSpPr>
            <a:spLocks noGrp="1"/>
          </p:cNvSpPr>
          <p:nvPr>
            <p:ph idx="10"/>
          </p:nvPr>
        </p:nvSpPr>
        <p:spPr>
          <a:xfrm>
            <a:off x="446482" y="1233348"/>
            <a:ext cx="9026292" cy="5351094"/>
          </a:xfrm>
        </p:spPr>
        <p:txBody>
          <a:bodyPr>
            <a:normAutofit/>
          </a:bodyPr>
          <a:lstStyle>
            <a:lvl1pPr marL="252000" indent="-252000">
              <a:lnSpc>
                <a:spcPct val="120000"/>
              </a:lnSpc>
              <a:buClr>
                <a:srgbClr val="D5B8EA"/>
              </a:buClr>
              <a:buSzPct val="100000"/>
              <a:buFontTx/>
              <a:buBlip>
                <a:blip r:embed="rId4"/>
              </a:buBlip>
              <a:defRPr sz="3200" b="1">
                <a:latin typeface="나눔스퀘어_ac" panose="020B0600000101010101" pitchFamily="50" charset="-127"/>
                <a:ea typeface="나눔스퀘어_ac" panose="020B0600000101010101" pitchFamily="50" charset="-127"/>
              </a:defRPr>
            </a:lvl1pPr>
            <a:lvl2pPr marL="504000" indent="-228600">
              <a:lnSpc>
                <a:spcPct val="120000"/>
              </a:lnSpc>
              <a:buClr>
                <a:schemeClr val="accent4"/>
              </a:buClr>
              <a:buFont typeface="Wingdings" panose="05000000000000000000" pitchFamily="2" charset="2"/>
              <a:buChar char="§"/>
              <a:defRPr sz="3000">
                <a:latin typeface="나눔바른고딕" panose="020B0603020101020101" pitchFamily="50" charset="-127"/>
                <a:ea typeface="나눔바른고딕" panose="020B0603020101020101" pitchFamily="50" charset="-127"/>
              </a:defRPr>
            </a:lvl2pPr>
            <a:lvl3pPr marL="828000">
              <a:lnSpc>
                <a:spcPct val="120000"/>
              </a:lnSpc>
              <a:buClr>
                <a:schemeClr val="accent3">
                  <a:lumMod val="75000"/>
                </a:schemeClr>
              </a:buClr>
              <a:defRPr sz="28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2196896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목차">
    <p:spTree>
      <p:nvGrpSpPr>
        <p:cNvPr id="1" name=""/>
        <p:cNvGrpSpPr/>
        <p:nvPr/>
      </p:nvGrpSpPr>
      <p:grpSpPr>
        <a:xfrm>
          <a:off x="0" y="0"/>
          <a:ext cx="0" cy="0"/>
          <a:chOff x="0" y="0"/>
          <a:chExt cx="0" cy="0"/>
        </a:xfrm>
      </p:grpSpPr>
      <p:sp>
        <p:nvSpPr>
          <p:cNvPr id="13" name="직사각형 2">
            <a:extLst>
              <a:ext uri="{FF2B5EF4-FFF2-40B4-BE49-F238E27FC236}">
                <a16:creationId xmlns:a16="http://schemas.microsoft.com/office/drawing/2014/main" xmlns="" id="{E4FB8308-C79E-4DBF-934B-DFE971567015}"/>
              </a:ext>
            </a:extLst>
          </p:cNvPr>
          <p:cNvSpPr/>
          <p:nvPr userDrawn="1"/>
        </p:nvSpPr>
        <p:spPr>
          <a:xfrm>
            <a:off x="1" y="-58140"/>
            <a:ext cx="10053115" cy="6913497"/>
          </a:xfrm>
          <a:custGeom>
            <a:avLst/>
            <a:gdLst>
              <a:gd name="connsiteX0" fmla="*/ 0 w 10898802"/>
              <a:gd name="connsiteY0" fmla="*/ 0 h 6864482"/>
              <a:gd name="connsiteX1" fmla="*/ 10898802 w 10898802"/>
              <a:gd name="connsiteY1" fmla="*/ 0 h 6864482"/>
              <a:gd name="connsiteX2" fmla="*/ 10898802 w 10898802"/>
              <a:gd name="connsiteY2" fmla="*/ 6864482 h 6864482"/>
              <a:gd name="connsiteX3" fmla="*/ 0 w 10898802"/>
              <a:gd name="connsiteY3" fmla="*/ 6864482 h 6864482"/>
              <a:gd name="connsiteX4" fmla="*/ 0 w 10898802"/>
              <a:gd name="connsiteY4" fmla="*/ 0 h 6864482"/>
              <a:gd name="connsiteX0" fmla="*/ 0 w 10898802"/>
              <a:gd name="connsiteY0" fmla="*/ 0 h 6868420"/>
              <a:gd name="connsiteX1" fmla="*/ 10898802 w 10898802"/>
              <a:gd name="connsiteY1" fmla="*/ 0 h 6868420"/>
              <a:gd name="connsiteX2" fmla="*/ 6569938 w 10898802"/>
              <a:gd name="connsiteY2" fmla="*/ 6868420 h 6868420"/>
              <a:gd name="connsiteX3" fmla="*/ 0 w 10898802"/>
              <a:gd name="connsiteY3" fmla="*/ 6864482 h 6868420"/>
              <a:gd name="connsiteX4" fmla="*/ 0 w 10898802"/>
              <a:gd name="connsiteY4" fmla="*/ 0 h 6868420"/>
              <a:gd name="connsiteX0" fmla="*/ 0 w 9989688"/>
              <a:gd name="connsiteY0" fmla="*/ 0 h 6868420"/>
              <a:gd name="connsiteX1" fmla="*/ 9989688 w 9989688"/>
              <a:gd name="connsiteY1" fmla="*/ 45719 h 6868420"/>
              <a:gd name="connsiteX2" fmla="*/ 6569938 w 9989688"/>
              <a:gd name="connsiteY2" fmla="*/ 6868420 h 6868420"/>
              <a:gd name="connsiteX3" fmla="*/ 0 w 9989688"/>
              <a:gd name="connsiteY3" fmla="*/ 6864482 h 6868420"/>
              <a:gd name="connsiteX4" fmla="*/ 0 w 9989688"/>
              <a:gd name="connsiteY4" fmla="*/ 0 h 6868420"/>
              <a:gd name="connsiteX0" fmla="*/ 0 w 9984402"/>
              <a:gd name="connsiteY0" fmla="*/ 45719 h 6914139"/>
              <a:gd name="connsiteX1" fmla="*/ 9984402 w 9984402"/>
              <a:gd name="connsiteY1" fmla="*/ 0 h 6914139"/>
              <a:gd name="connsiteX2" fmla="*/ 6569938 w 9984402"/>
              <a:gd name="connsiteY2" fmla="*/ 6914139 h 6914139"/>
              <a:gd name="connsiteX3" fmla="*/ 0 w 9984402"/>
              <a:gd name="connsiteY3" fmla="*/ 6910201 h 6914139"/>
              <a:gd name="connsiteX4" fmla="*/ 0 w 9984402"/>
              <a:gd name="connsiteY4" fmla="*/ 45719 h 69141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84402" h="6914139">
                <a:moveTo>
                  <a:pt x="0" y="45719"/>
                </a:moveTo>
                <a:lnTo>
                  <a:pt x="9984402" y="0"/>
                </a:lnTo>
                <a:lnTo>
                  <a:pt x="6569938" y="6914139"/>
                </a:lnTo>
                <a:lnTo>
                  <a:pt x="0" y="6910201"/>
                </a:lnTo>
                <a:lnTo>
                  <a:pt x="0" y="45719"/>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40" name="자유형: 도형 39">
            <a:extLst>
              <a:ext uri="{FF2B5EF4-FFF2-40B4-BE49-F238E27FC236}">
                <a16:creationId xmlns:a16="http://schemas.microsoft.com/office/drawing/2014/main" xmlns="" id="{DD1AAACB-28E9-4D52-A6EE-22B06FA2EE4A}"/>
              </a:ext>
            </a:extLst>
          </p:cNvPr>
          <p:cNvSpPr/>
          <p:nvPr userDrawn="1"/>
        </p:nvSpPr>
        <p:spPr>
          <a:xfrm>
            <a:off x="768816" y="1243616"/>
            <a:ext cx="8815538"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1" name="자유형: 도형 40">
            <a:extLst>
              <a:ext uri="{FF2B5EF4-FFF2-40B4-BE49-F238E27FC236}">
                <a16:creationId xmlns:a16="http://schemas.microsoft.com/office/drawing/2014/main" xmlns="" id="{3A9E8056-E227-48D0-A362-012CD6F927DB}"/>
              </a:ext>
            </a:extLst>
          </p:cNvPr>
          <p:cNvSpPr/>
          <p:nvPr userDrawn="1"/>
        </p:nvSpPr>
        <p:spPr>
          <a:xfrm>
            <a:off x="11495" y="845026"/>
            <a:ext cx="8815538"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2" name="직사각형 41">
            <a:extLst>
              <a:ext uri="{FF2B5EF4-FFF2-40B4-BE49-F238E27FC236}">
                <a16:creationId xmlns:a16="http://schemas.microsoft.com/office/drawing/2014/main" xmlns="" id="{3E639EC3-96A7-44E5-A7D4-BDDA1BCAA187}"/>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44" name="그래픽 43">
            <a:extLst>
              <a:ext uri="{FF2B5EF4-FFF2-40B4-BE49-F238E27FC236}">
                <a16:creationId xmlns:a16="http://schemas.microsoft.com/office/drawing/2014/main" xmlns="" id="{3E6241A5-2F2F-42ED-85F8-D43B71F806A0}"/>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4641689" y="805103"/>
            <a:ext cx="7561806" cy="6074667"/>
          </a:xfrm>
          <a:prstGeom prst="rect">
            <a:avLst/>
          </a:prstGeom>
        </p:spPr>
      </p:pic>
    </p:spTree>
    <p:extLst>
      <p:ext uri="{BB962C8B-B14F-4D97-AF65-F5344CB8AC3E}">
        <p14:creationId xmlns:p14="http://schemas.microsoft.com/office/powerpoint/2010/main" val="32396651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절제목_간지">
    <p:spTree>
      <p:nvGrpSpPr>
        <p:cNvPr id="1" name=""/>
        <p:cNvGrpSpPr/>
        <p:nvPr/>
      </p:nvGrpSpPr>
      <p:grpSpPr>
        <a:xfrm>
          <a:off x="0" y="0"/>
          <a:ext cx="0" cy="0"/>
          <a:chOff x="0" y="0"/>
          <a:chExt cx="0" cy="0"/>
        </a:xfrm>
      </p:grpSpPr>
      <p:sp>
        <p:nvSpPr>
          <p:cNvPr id="6" name="그래픽 18">
            <a:extLst>
              <a:ext uri="{FF2B5EF4-FFF2-40B4-BE49-F238E27FC236}">
                <a16:creationId xmlns:a16="http://schemas.microsoft.com/office/drawing/2014/main" xmlns="" id="{F530099C-CA70-497E-9E2C-570DD13C57C5}"/>
              </a:ext>
            </a:extLst>
          </p:cNvPr>
          <p:cNvSpPr/>
          <p:nvPr userDrawn="1"/>
        </p:nvSpPr>
        <p:spPr>
          <a:xfrm rot="10800000">
            <a:off x="7666724" y="132125"/>
            <a:ext cx="4394137" cy="3651766"/>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7" name="사각형: 둥근 모서리 6">
            <a:extLst>
              <a:ext uri="{FF2B5EF4-FFF2-40B4-BE49-F238E27FC236}">
                <a16:creationId xmlns:a16="http://schemas.microsoft.com/office/drawing/2014/main" xmlns="" id="{39C9C839-8C4C-401D-891A-9EB09EA999DB}"/>
              </a:ext>
            </a:extLst>
          </p:cNvPr>
          <p:cNvSpPr/>
          <p:nvPr userDrawn="1"/>
        </p:nvSpPr>
        <p:spPr>
          <a:xfrm>
            <a:off x="556098" y="1613463"/>
            <a:ext cx="11079804" cy="4105072"/>
          </a:xfrm>
          <a:prstGeom prst="roundRect">
            <a:avLst/>
          </a:prstGeom>
          <a:solidFill>
            <a:schemeClr val="bg1">
              <a:alpha val="49804"/>
            </a:schemeClr>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pic>
        <p:nvPicPr>
          <p:cNvPr id="9" name="그래픽 8">
            <a:extLst>
              <a:ext uri="{FF2B5EF4-FFF2-40B4-BE49-F238E27FC236}">
                <a16:creationId xmlns:a16="http://schemas.microsoft.com/office/drawing/2014/main" xmlns="" id="{D265E156-5DAB-412B-B8ED-5B3264F77CF5}"/>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3575174" y="-645"/>
            <a:ext cx="8616827" cy="6858002"/>
          </a:xfrm>
          <a:prstGeom prst="rect">
            <a:avLst/>
          </a:prstGeom>
        </p:spPr>
      </p:pic>
      <p:pic>
        <p:nvPicPr>
          <p:cNvPr id="14" name="그래픽 13">
            <a:extLst>
              <a:ext uri="{FF2B5EF4-FFF2-40B4-BE49-F238E27FC236}">
                <a16:creationId xmlns:a16="http://schemas.microsoft.com/office/drawing/2014/main" xmlns="" id="{2F4B05E3-97F5-4C0C-BABF-9754BC166810}"/>
              </a:ext>
            </a:extLst>
          </p:cNvPr>
          <p:cNvPicPr>
            <a:picLocks noChangeAspect="1"/>
          </p:cNvPicPr>
          <p:nvPr userDrawn="1"/>
        </p:nvPicPr>
        <p:blipFill>
          <a:blip r:embed="rId4">
            <a:extLst>
              <a:ext uri="{96DAC541-7B7A-43D3-8B79-37D633B846F1}">
                <asvg:svgBlip xmlns:asvg="http://schemas.microsoft.com/office/drawing/2016/SVG/main" xmlns="" r:embed="rId5"/>
              </a:ext>
            </a:extLst>
          </a:blip>
          <a:stretch>
            <a:fillRect/>
          </a:stretch>
        </p:blipFill>
        <p:spPr>
          <a:xfrm rot="21105531">
            <a:off x="7071037" y="2495151"/>
            <a:ext cx="7004124" cy="5805700"/>
          </a:xfrm>
          <a:prstGeom prst="rect">
            <a:avLst/>
          </a:prstGeom>
        </p:spPr>
      </p:pic>
      <p:sp>
        <p:nvSpPr>
          <p:cNvPr id="2" name="절제목입력">
            <a:extLst>
              <a:ext uri="{FF2B5EF4-FFF2-40B4-BE49-F238E27FC236}">
                <a16:creationId xmlns:a16="http://schemas.microsoft.com/office/drawing/2014/main" xmlns="" id="{C4266977-02BA-456A-825A-A4467609EC61}"/>
              </a:ext>
            </a:extLst>
          </p:cNvPr>
          <p:cNvSpPr>
            <a:spLocks noGrp="1"/>
          </p:cNvSpPr>
          <p:nvPr>
            <p:ph type="title"/>
          </p:nvPr>
        </p:nvSpPr>
        <p:spPr>
          <a:xfrm>
            <a:off x="1120303" y="3221244"/>
            <a:ext cx="10515600" cy="1338828"/>
          </a:xfrm>
          <a:noFill/>
        </p:spPr>
        <p:txBody>
          <a:bodyPr wrap="square" rtlCol="0">
            <a:spAutoFit/>
          </a:bodyPr>
          <a:lstStyle>
            <a:lvl1pPr>
              <a:defRPr lang="ko-KR" altLang="en-US" sz="9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endParaRPr lang="ko-KR" altLang="en-US" dirty="0">
              <a:solidFill>
                <a:schemeClr val="tx2">
                  <a:lumMod val="50000"/>
                </a:schemeClr>
              </a:solidFill>
            </a:endParaRPr>
          </a:p>
        </p:txBody>
      </p:sp>
    </p:spTree>
    <p:extLst>
      <p:ext uri="{BB962C8B-B14F-4D97-AF65-F5344CB8AC3E}">
        <p14:creationId xmlns:p14="http://schemas.microsoft.com/office/powerpoint/2010/main" val="3227978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다음시간안내">
    <p:spTree>
      <p:nvGrpSpPr>
        <p:cNvPr id="1" name=""/>
        <p:cNvGrpSpPr/>
        <p:nvPr/>
      </p:nvGrpSpPr>
      <p:grpSpPr>
        <a:xfrm>
          <a:off x="0" y="0"/>
          <a:ext cx="0" cy="0"/>
          <a:chOff x="0" y="0"/>
          <a:chExt cx="0" cy="0"/>
        </a:xfrm>
      </p:grpSpPr>
      <p:pic>
        <p:nvPicPr>
          <p:cNvPr id="16" name="그림 15" descr="실내이(가) 표시된 사진&#10;&#10;자동 생성된 설명" hidden="1">
            <a:extLst>
              <a:ext uri="{FF2B5EF4-FFF2-40B4-BE49-F238E27FC236}">
                <a16:creationId xmlns:a16="http://schemas.microsoft.com/office/drawing/2014/main" xmlns="" id="{1F988D3E-7A9E-4D99-A05F-EC0F8D429EC0}"/>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8995"/>
          <a:stretch/>
        </p:blipFill>
        <p:spPr>
          <a:xfrm>
            <a:off x="4991101" y="776752"/>
            <a:ext cx="7191376" cy="6074667"/>
          </a:xfrm>
          <a:prstGeom prst="rect">
            <a:avLst/>
          </a:prstGeom>
        </p:spPr>
      </p:pic>
      <p:sp>
        <p:nvSpPr>
          <p:cNvPr id="5" name="직사각형 4">
            <a:extLst>
              <a:ext uri="{FF2B5EF4-FFF2-40B4-BE49-F238E27FC236}">
                <a16:creationId xmlns:a16="http://schemas.microsoft.com/office/drawing/2014/main" xmlns="" id="{7669C717-D7EA-4559-971D-9D96519396A4}"/>
              </a:ext>
            </a:extLst>
          </p:cNvPr>
          <p:cNvSpPr/>
          <p:nvPr userDrawn="1"/>
        </p:nvSpPr>
        <p:spPr>
          <a:xfrm>
            <a:off x="1" y="-2945"/>
            <a:ext cx="8942228" cy="6879996"/>
          </a:xfrm>
          <a:custGeom>
            <a:avLst/>
            <a:gdLst>
              <a:gd name="connsiteX0" fmla="*/ 0 w 10487025"/>
              <a:gd name="connsiteY0" fmla="*/ 0 h 6844840"/>
              <a:gd name="connsiteX1" fmla="*/ 10487025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10487025"/>
              <a:gd name="connsiteY0" fmla="*/ 161925 h 7006765"/>
              <a:gd name="connsiteX1" fmla="*/ 5962650 w 10487025"/>
              <a:gd name="connsiteY1" fmla="*/ 0 h 7006765"/>
              <a:gd name="connsiteX2" fmla="*/ 10487025 w 10487025"/>
              <a:gd name="connsiteY2" fmla="*/ 7006765 h 7006765"/>
              <a:gd name="connsiteX3" fmla="*/ 0 w 10487025"/>
              <a:gd name="connsiteY3" fmla="*/ 7006765 h 7006765"/>
              <a:gd name="connsiteX4" fmla="*/ 0 w 10487025"/>
              <a:gd name="connsiteY4" fmla="*/ 161925 h 7006765"/>
              <a:gd name="connsiteX0" fmla="*/ 0 w 10487025"/>
              <a:gd name="connsiteY0" fmla="*/ 0 h 6844840"/>
              <a:gd name="connsiteX1" fmla="*/ 8896350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8896350"/>
              <a:gd name="connsiteY0" fmla="*/ 0 h 6844840"/>
              <a:gd name="connsiteX1" fmla="*/ 8896350 w 8896350"/>
              <a:gd name="connsiteY1" fmla="*/ 0 h 6844840"/>
              <a:gd name="connsiteX2" fmla="*/ 6467475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29250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86400 w 8896350"/>
              <a:gd name="connsiteY2" fmla="*/ 6835315 h 6844840"/>
              <a:gd name="connsiteX3" fmla="*/ 0 w 8896350"/>
              <a:gd name="connsiteY3" fmla="*/ 6844840 h 6844840"/>
              <a:gd name="connsiteX4" fmla="*/ 0 w 8896350"/>
              <a:gd name="connsiteY4" fmla="*/ 0 h 6844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6350" h="6844840">
                <a:moveTo>
                  <a:pt x="0" y="0"/>
                </a:moveTo>
                <a:lnTo>
                  <a:pt x="8896350" y="0"/>
                </a:lnTo>
                <a:lnTo>
                  <a:pt x="5486400" y="6835315"/>
                </a:lnTo>
                <a:lnTo>
                  <a:pt x="0" y="6844840"/>
                </a:lnTo>
                <a:lnTo>
                  <a:pt x="0" y="0"/>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11" name="그래픽 10">
            <a:extLst>
              <a:ext uri="{FF2B5EF4-FFF2-40B4-BE49-F238E27FC236}">
                <a16:creationId xmlns:a16="http://schemas.microsoft.com/office/drawing/2014/main" xmlns="" id="{F88AB430-4AA1-45AA-B076-C34B61161B87}"/>
              </a:ext>
            </a:extLst>
          </p:cNvPr>
          <p:cNvPicPr>
            <a:picLocks noChangeAspect="1"/>
          </p:cNvPicPr>
          <p:nvPr userDrawn="1"/>
        </p:nvPicPr>
        <p:blipFill rotWithShape="1">
          <a:blip r:embed="rId3">
            <a:extLst>
              <a:ext uri="{96DAC541-7B7A-43D3-8B79-37D633B846F1}">
                <asvg:svgBlip xmlns:asvg="http://schemas.microsoft.com/office/drawing/2016/SVG/main" xmlns="" r:embed="rId4"/>
              </a:ext>
            </a:extLst>
          </a:blip>
          <a:srcRect b="37766"/>
          <a:stretch/>
        </p:blipFill>
        <p:spPr>
          <a:xfrm>
            <a:off x="9524" y="-1849373"/>
            <a:ext cx="7004124" cy="3613135"/>
          </a:xfrm>
          <a:prstGeom prst="rect">
            <a:avLst/>
          </a:prstGeom>
        </p:spPr>
      </p:pic>
      <p:sp>
        <p:nvSpPr>
          <p:cNvPr id="13" name="직사각형 12">
            <a:extLst>
              <a:ext uri="{FF2B5EF4-FFF2-40B4-BE49-F238E27FC236}">
                <a16:creationId xmlns:a16="http://schemas.microsoft.com/office/drawing/2014/main" xmlns="" id="{C5EB58ED-179B-4078-B192-BE5B72A0F7A2}"/>
              </a:ext>
            </a:extLst>
          </p:cNvPr>
          <p:cNvSpPr/>
          <p:nvPr userDrawn="1"/>
        </p:nvSpPr>
        <p:spPr>
          <a:xfrm>
            <a:off x="0" y="-13063"/>
            <a:ext cx="12192000" cy="1784842"/>
          </a:xfrm>
          <a:prstGeom prst="rect">
            <a:avLst/>
          </a:prstGeom>
          <a:solidFill>
            <a:schemeClr val="accent1">
              <a:lumMod val="50000"/>
              <a:alpha val="40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3" name="그룹 2">
            <a:extLst>
              <a:ext uri="{FF2B5EF4-FFF2-40B4-BE49-F238E27FC236}">
                <a16:creationId xmlns:a16="http://schemas.microsoft.com/office/drawing/2014/main" xmlns="" id="{70F86DED-00F3-458B-8659-DC3628B429DE}"/>
              </a:ext>
            </a:extLst>
          </p:cNvPr>
          <p:cNvGrpSpPr/>
          <p:nvPr userDrawn="1"/>
        </p:nvGrpSpPr>
        <p:grpSpPr>
          <a:xfrm>
            <a:off x="857294" y="2370245"/>
            <a:ext cx="4756327" cy="2536467"/>
            <a:chOff x="857294" y="2370244"/>
            <a:chExt cx="4756327" cy="2536467"/>
          </a:xfrm>
        </p:grpSpPr>
        <p:cxnSp>
          <p:nvCxnSpPr>
            <p:cNvPr id="25" name="직선 연결선 24">
              <a:extLst>
                <a:ext uri="{FF2B5EF4-FFF2-40B4-BE49-F238E27FC236}">
                  <a16:creationId xmlns:a16="http://schemas.microsoft.com/office/drawing/2014/main" xmlns="" id="{0403CE34-B4DF-4BC4-9CEA-89E13DDE2288}"/>
                </a:ext>
              </a:extLst>
            </p:cNvPr>
            <p:cNvCxnSpPr>
              <a:cxnSpLocks/>
            </p:cNvCxnSpPr>
            <p:nvPr userDrawn="1"/>
          </p:nvCxnSpPr>
          <p:spPr>
            <a:xfrm>
              <a:off x="857294" y="4906711"/>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직선 연결선 25">
              <a:extLst>
                <a:ext uri="{FF2B5EF4-FFF2-40B4-BE49-F238E27FC236}">
                  <a16:creationId xmlns:a16="http://schemas.microsoft.com/office/drawing/2014/main" xmlns="" id="{37043C51-C423-4A7B-AD44-8284F712F9F3}"/>
                </a:ext>
              </a:extLst>
            </p:cNvPr>
            <p:cNvCxnSpPr>
              <a:cxnSpLocks/>
            </p:cNvCxnSpPr>
            <p:nvPr userDrawn="1"/>
          </p:nvCxnSpPr>
          <p:spPr>
            <a:xfrm>
              <a:off x="857294" y="2370244"/>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 name="절제목입력">
            <a:extLst>
              <a:ext uri="{FF2B5EF4-FFF2-40B4-BE49-F238E27FC236}">
                <a16:creationId xmlns:a16="http://schemas.microsoft.com/office/drawing/2014/main" xmlns="" id="{C4266977-02BA-456A-825A-A4467609EC61}"/>
              </a:ext>
            </a:extLst>
          </p:cNvPr>
          <p:cNvSpPr>
            <a:spLocks noGrp="1"/>
          </p:cNvSpPr>
          <p:nvPr>
            <p:ph type="title" hasCustomPrompt="1"/>
          </p:nvPr>
        </p:nvSpPr>
        <p:spPr>
          <a:xfrm>
            <a:off x="857295" y="2439212"/>
            <a:ext cx="5186199" cy="2554545"/>
          </a:xfrm>
          <a:noFill/>
        </p:spPr>
        <p:txBody>
          <a:bodyPr wrap="square" rtlCol="0">
            <a:spAutoFit/>
          </a:bodyPr>
          <a:lstStyle>
            <a:lvl1pPr>
              <a:lnSpc>
                <a:spcPct val="100000"/>
              </a:lnSpc>
              <a:defRPr lang="ko-KR" altLang="en-US" sz="8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r>
              <a:rPr lang="ko-KR" altLang="en-US" dirty="0">
                <a:solidFill>
                  <a:schemeClr val="tx2">
                    <a:lumMod val="50000"/>
                  </a:schemeClr>
                </a:solidFill>
              </a:rPr>
              <a:t/>
            </a:r>
            <a:br>
              <a:rPr lang="ko-KR" altLang="en-US" dirty="0">
                <a:solidFill>
                  <a:schemeClr val="tx2">
                    <a:lumMod val="50000"/>
                  </a:schemeClr>
                </a:solidFill>
              </a:rPr>
            </a:br>
            <a:endParaRPr lang="ko-KR" altLang="en-US" dirty="0">
              <a:solidFill>
                <a:schemeClr val="tx2">
                  <a:lumMod val="50000"/>
                </a:schemeClr>
              </a:solidFill>
            </a:endParaRPr>
          </a:p>
        </p:txBody>
      </p:sp>
    </p:spTree>
    <p:extLst>
      <p:ext uri="{BB962C8B-B14F-4D97-AF65-F5344CB8AC3E}">
        <p14:creationId xmlns:p14="http://schemas.microsoft.com/office/powerpoint/2010/main" val="1005268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정리하기">
    <p:spTree>
      <p:nvGrpSpPr>
        <p:cNvPr id="1" name=""/>
        <p:cNvGrpSpPr/>
        <p:nvPr/>
      </p:nvGrpSpPr>
      <p:grpSpPr>
        <a:xfrm>
          <a:off x="0" y="0"/>
          <a:ext cx="0" cy="0"/>
          <a:chOff x="0" y="0"/>
          <a:chExt cx="0" cy="0"/>
        </a:xfrm>
      </p:grpSpPr>
      <p:pic>
        <p:nvPicPr>
          <p:cNvPr id="6" name="그래픽 5">
            <a:extLst>
              <a:ext uri="{FF2B5EF4-FFF2-40B4-BE49-F238E27FC236}">
                <a16:creationId xmlns:a16="http://schemas.microsoft.com/office/drawing/2014/main" xmlns="" id="{E6127282-84D8-4C6D-B83A-DD91189F825F}"/>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4623243" y="827432"/>
            <a:ext cx="7561806" cy="6074667"/>
          </a:xfrm>
          <a:prstGeom prst="rect">
            <a:avLst/>
          </a:prstGeom>
        </p:spPr>
      </p:pic>
      <p:sp>
        <p:nvSpPr>
          <p:cNvPr id="7" name="직사각형 6">
            <a:extLst>
              <a:ext uri="{FF2B5EF4-FFF2-40B4-BE49-F238E27FC236}">
                <a16:creationId xmlns:a16="http://schemas.microsoft.com/office/drawing/2014/main" xmlns="" id="{8259956A-65B4-4EEA-9C7C-0AF5194488F5}"/>
              </a:ext>
            </a:extLst>
          </p:cNvPr>
          <p:cNvSpPr/>
          <p:nvPr userDrawn="1"/>
        </p:nvSpPr>
        <p:spPr>
          <a:xfrm>
            <a:off x="13749" y="823551"/>
            <a:ext cx="12185049" cy="602716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8" name="직사각형 7">
            <a:extLst>
              <a:ext uri="{FF2B5EF4-FFF2-40B4-BE49-F238E27FC236}">
                <a16:creationId xmlns:a16="http://schemas.microsoft.com/office/drawing/2014/main" xmlns="" id="{DA3C90BF-7600-40AA-8805-55295AE0CF88}"/>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이등변 삼각형 9">
            <a:extLst>
              <a:ext uri="{FF2B5EF4-FFF2-40B4-BE49-F238E27FC236}">
                <a16:creationId xmlns:a16="http://schemas.microsoft.com/office/drawing/2014/main" xmlns="" id="{0B197D7A-6573-4F38-9142-7D335934E7E5}"/>
              </a:ext>
            </a:extLst>
          </p:cNvPr>
          <p:cNvSpPr/>
          <p:nvPr userDrawn="1"/>
        </p:nvSpPr>
        <p:spPr>
          <a:xfrm>
            <a:off x="9247672" y="833399"/>
            <a:ext cx="6987820" cy="6023983"/>
          </a:xfrm>
          <a:prstGeom prst="triangle">
            <a:avLst/>
          </a:prstGeom>
          <a:solidFill>
            <a:schemeClr val="accent1">
              <a:lumMod val="75000"/>
              <a:alpha val="15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대각선 방향의 모서리가 둥근 사각형 175">
            <a:extLst>
              <a:ext uri="{FF2B5EF4-FFF2-40B4-BE49-F238E27FC236}">
                <a16:creationId xmlns:a16="http://schemas.microsoft.com/office/drawing/2014/main" xmlns="" id="{3ACEB31D-F473-492D-896B-19B4B5802F74}"/>
              </a:ext>
            </a:extLst>
          </p:cNvPr>
          <p:cNvSpPr/>
          <p:nvPr userDrawn="1"/>
        </p:nvSpPr>
        <p:spPr bwMode="auto">
          <a:xfrm>
            <a:off x="446482" y="413245"/>
            <a:ext cx="2417191" cy="907308"/>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13" name="대각선 방향의 모서리가 둥근 사각형 175">
            <a:extLst>
              <a:ext uri="{FF2B5EF4-FFF2-40B4-BE49-F238E27FC236}">
                <a16:creationId xmlns:a16="http://schemas.microsoft.com/office/drawing/2014/main" xmlns="" id="{E19E2B2F-F19A-4B13-BA5B-51D91EA0AEFA}"/>
              </a:ext>
            </a:extLst>
          </p:cNvPr>
          <p:cNvSpPr/>
          <p:nvPr userDrawn="1"/>
        </p:nvSpPr>
        <p:spPr bwMode="auto">
          <a:xfrm>
            <a:off x="296354" y="272411"/>
            <a:ext cx="2417191" cy="907308"/>
          </a:xfrm>
          <a:prstGeom prst="round2DiagRect">
            <a:avLst>
              <a:gd name="adj1" fmla="val 34495"/>
              <a:gd name="adj2" fmla="val 0"/>
            </a:avLst>
          </a:prstGeom>
          <a:solidFill>
            <a:srgbClr val="2B90D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14" name="직사각형 35">
            <a:extLst>
              <a:ext uri="{FF2B5EF4-FFF2-40B4-BE49-F238E27FC236}">
                <a16:creationId xmlns:a16="http://schemas.microsoft.com/office/drawing/2014/main" xmlns="" id="{953AE7E3-D204-4367-80C4-AF39C650F4B5}"/>
              </a:ext>
            </a:extLst>
          </p:cNvPr>
          <p:cNvSpPr/>
          <p:nvPr userDrawn="1"/>
        </p:nvSpPr>
        <p:spPr bwMode="auto">
          <a:xfrm>
            <a:off x="68242" y="365404"/>
            <a:ext cx="2417191"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pPr>
            <a:endParaRPr lang="ko-KR" altLang="en-US" sz="4000" b="1" spc="-100" dirty="0">
              <a:solidFill>
                <a:schemeClr val="bg1"/>
              </a:solidFill>
              <a:latin typeface="나눔스퀘어_ac Light" panose="020B0600000101010101" pitchFamily="50" charset="-127"/>
              <a:ea typeface="나눔스퀘어_ac Light" panose="020B0600000101010101" pitchFamily="50" charset="-127"/>
              <a:sym typeface="Monotype Sorts"/>
            </a:endParaRPr>
          </a:p>
        </p:txBody>
      </p:sp>
      <p:pic>
        <p:nvPicPr>
          <p:cNvPr id="15" name="그래픽 14">
            <a:extLst>
              <a:ext uri="{FF2B5EF4-FFF2-40B4-BE49-F238E27FC236}">
                <a16:creationId xmlns:a16="http://schemas.microsoft.com/office/drawing/2014/main" xmlns="" id="{9576B87C-9060-46BF-9AEE-FB7EBE001AA2}"/>
              </a:ext>
            </a:extLst>
          </p:cNvPr>
          <p:cNvPicPr>
            <a:picLocks noChangeAspect="1"/>
          </p:cNvPicPr>
          <p:nvPr userDrawn="1"/>
        </p:nvPicPr>
        <p:blipFill>
          <a:blip r:embed="rId4">
            <a:extLst>
              <a:ext uri="{96DAC541-7B7A-43D3-8B79-37D633B846F1}">
                <asvg:svgBlip xmlns:asvg="http://schemas.microsoft.com/office/drawing/2016/SVG/main" xmlns="" r:embed="rId5"/>
              </a:ext>
            </a:extLst>
          </a:blip>
          <a:stretch>
            <a:fillRect/>
          </a:stretch>
        </p:blipFill>
        <p:spPr>
          <a:xfrm rot="5400000">
            <a:off x="460701" y="434444"/>
            <a:ext cx="238271" cy="198286"/>
          </a:xfrm>
          <a:prstGeom prst="rect">
            <a:avLst/>
          </a:prstGeom>
        </p:spPr>
      </p:pic>
      <p:pic>
        <p:nvPicPr>
          <p:cNvPr id="16" name="그래픽 15">
            <a:extLst>
              <a:ext uri="{FF2B5EF4-FFF2-40B4-BE49-F238E27FC236}">
                <a16:creationId xmlns:a16="http://schemas.microsoft.com/office/drawing/2014/main" xmlns="" id="{8FA20798-5018-4E15-AC02-980DAE92A4FA}"/>
              </a:ext>
            </a:extLst>
          </p:cNvPr>
          <p:cNvPicPr>
            <a:picLocks noChangeAspect="1"/>
          </p:cNvPicPr>
          <p:nvPr userDrawn="1"/>
        </p:nvPicPr>
        <p:blipFill>
          <a:blip r:embed="rId6">
            <a:extLst>
              <a:ext uri="{96DAC541-7B7A-43D3-8B79-37D633B846F1}">
                <asvg:svgBlip xmlns:asvg="http://schemas.microsoft.com/office/drawing/2016/SVG/main" xmlns="" r:embed="rId7"/>
              </a:ext>
            </a:extLst>
          </a:blip>
          <a:stretch>
            <a:fillRect/>
          </a:stretch>
        </p:blipFill>
        <p:spPr>
          <a:xfrm rot="817888">
            <a:off x="9061190" y="2125299"/>
            <a:ext cx="7004124" cy="5805700"/>
          </a:xfrm>
          <a:prstGeom prst="rect">
            <a:avLst/>
          </a:prstGeom>
        </p:spPr>
      </p:pic>
      <p:sp>
        <p:nvSpPr>
          <p:cNvPr id="17" name="내용 개체 틀 2">
            <a:extLst>
              <a:ext uri="{FF2B5EF4-FFF2-40B4-BE49-F238E27FC236}">
                <a16:creationId xmlns:a16="http://schemas.microsoft.com/office/drawing/2014/main" xmlns="" id="{8882EFD0-2702-4CF9-A9A1-7AC20E3EDEFE}"/>
              </a:ext>
            </a:extLst>
          </p:cNvPr>
          <p:cNvSpPr>
            <a:spLocks noGrp="1"/>
          </p:cNvSpPr>
          <p:nvPr>
            <p:ph idx="10"/>
          </p:nvPr>
        </p:nvSpPr>
        <p:spPr>
          <a:xfrm>
            <a:off x="446482" y="1513530"/>
            <a:ext cx="9026292" cy="4351338"/>
          </a:xfrm>
        </p:spPr>
        <p:txBody>
          <a:bodyPr>
            <a:normAutofit/>
          </a:bodyPr>
          <a:lstStyle>
            <a:lvl1pPr marL="252000" indent="-252000">
              <a:buClr>
                <a:srgbClr val="D5B8EA"/>
              </a:buClr>
              <a:buSzPct val="80000"/>
              <a:buFont typeface="Wingdings" panose="05000000000000000000" pitchFamily="2" charset="2"/>
              <a:buChar char="l"/>
              <a:defRPr sz="2600">
                <a:latin typeface="나눔바른고딕" panose="020B0603020101020101" pitchFamily="50" charset="-127"/>
                <a:ea typeface="나눔바른고딕" panose="020B0603020101020101" pitchFamily="50" charset="-127"/>
              </a:defRPr>
            </a:lvl1pPr>
            <a:lvl2pPr marL="685800" indent="-228600">
              <a:buFont typeface="Wingdings" panose="05000000000000000000" pitchFamily="2" charset="2"/>
              <a:buChar char="v"/>
              <a:defRPr sz="2600">
                <a:latin typeface="나눔바른고딕" panose="020B0603020101020101" pitchFamily="50" charset="-127"/>
                <a:ea typeface="나눔바른고딕" panose="020B0603020101020101" pitchFamily="50" charset="-127"/>
              </a:defRPr>
            </a:lvl2pPr>
            <a:lvl3pPr>
              <a:defRPr sz="26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533742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7"/>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241AA74F-5BB0-49E5-8127-53A509396311}" type="datetime1">
              <a:rPr lang="en-US" smtClean="0"/>
              <a:t>5/22/2024</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9072987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EA1455-5B33-417E-AB16-39A8D7A28BF5}" type="datetime1">
              <a:rPr lang="en-US" smtClean="0"/>
              <a:t>5/22/2024</a:t>
            </a:fld>
            <a:endParaRPr lang="en-US"/>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8887159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B182C15-3DAE-4FAF-9D3D-988C06BD0A16}" type="datetime1">
              <a:rPr lang="en-US" smtClean="0"/>
              <a:t>5/22/2024</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6078276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9E1E8">
            <a:alpha val="62000"/>
          </a:srgbClr>
        </a:solidFill>
        <a:effectLst/>
      </p:bgPr>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xmlns="" id="{5A864DAE-ECE1-4533-8A71-4E4D39FE0B47}"/>
              </a:ext>
            </a:extLst>
          </p:cNvPr>
          <p:cNvSpPr>
            <a:spLocks noGrp="1"/>
          </p:cNvSpPr>
          <p:nvPr>
            <p:ph type="title"/>
          </p:nvPr>
        </p:nvSpPr>
        <p:spPr>
          <a:xfrm>
            <a:off x="838202"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xmlns="" id="{2D443D05-94D4-4342-AEFA-0197AA7802A6}"/>
              </a:ext>
            </a:extLst>
          </p:cNvPr>
          <p:cNvSpPr>
            <a:spLocks noGrp="1"/>
          </p:cNvSpPr>
          <p:nvPr>
            <p:ph type="body" idx="1"/>
          </p:nvPr>
        </p:nvSpPr>
        <p:spPr>
          <a:xfrm>
            <a:off x="838202" y="1825625"/>
            <a:ext cx="10515600" cy="4351338"/>
          </a:xfrm>
          <a:prstGeom prst="rect">
            <a:avLst/>
          </a:prstGeom>
        </p:spPr>
        <p:txBody>
          <a:bodyPr vert="horz" lIns="91440" tIns="45720" rIns="91440" bIns="45720" rtlCol="0">
            <a:normAutofit/>
          </a:bodyPr>
          <a:lstStyle/>
          <a:p>
            <a:pPr lvl="0"/>
            <a:r>
              <a:rPr lang="ko-KR" altLang="en-US" dirty="0"/>
              <a:t>마스터 텍스트 스타일을 편집하려면 클릭</a:t>
            </a:r>
          </a:p>
          <a:p>
            <a:pPr lvl="1"/>
            <a:r>
              <a:rPr lang="ko-KR" altLang="en-US" dirty="0"/>
              <a:t>두 번째 수준</a:t>
            </a:r>
          </a:p>
          <a:p>
            <a:pPr lvl="2"/>
            <a:r>
              <a:rPr lang="ko-KR" altLang="en-US" dirty="0"/>
              <a:t>세 번째 수준</a:t>
            </a:r>
          </a:p>
          <a:p>
            <a:pPr lvl="3"/>
            <a:r>
              <a:rPr lang="ko-KR" altLang="en-US" dirty="0"/>
              <a:t>네 번째 수준</a:t>
            </a:r>
          </a:p>
          <a:p>
            <a:pPr lvl="4"/>
            <a:r>
              <a:rPr lang="ko-KR" altLang="en-US" dirty="0"/>
              <a:t>다섯 번째 수준</a:t>
            </a:r>
          </a:p>
        </p:txBody>
      </p:sp>
      <p:sp>
        <p:nvSpPr>
          <p:cNvPr id="4" name="날짜 개체 틀 3">
            <a:extLst>
              <a:ext uri="{FF2B5EF4-FFF2-40B4-BE49-F238E27FC236}">
                <a16:creationId xmlns:a16="http://schemas.microsoft.com/office/drawing/2014/main" xmlns="" id="{DA825FC3-8F69-4D96-AC04-9C5FA0606E7A}"/>
              </a:ext>
            </a:extLst>
          </p:cNvPr>
          <p:cNvSpPr>
            <a:spLocks noGrp="1"/>
          </p:cNvSpPr>
          <p:nvPr>
            <p:ph type="dt" sz="half" idx="2"/>
          </p:nvPr>
        </p:nvSpPr>
        <p:spPr>
          <a:xfrm>
            <a:off x="838201"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1F037C-1349-48F8-8F6A-C10ED991BF6C}" type="datetime1">
              <a:rPr lang="en-US" altLang="ko-KR" smtClean="0"/>
              <a:t>5/22/2024</a:t>
            </a:fld>
            <a:endParaRPr lang="ko-KR" altLang="en-US"/>
          </a:p>
        </p:txBody>
      </p:sp>
      <p:sp>
        <p:nvSpPr>
          <p:cNvPr id="5" name="바닥글 개체 틀 4">
            <a:extLst>
              <a:ext uri="{FF2B5EF4-FFF2-40B4-BE49-F238E27FC236}">
                <a16:creationId xmlns:a16="http://schemas.microsoft.com/office/drawing/2014/main" xmlns="" id="{32F7D89B-8384-4B4C-B483-77929B29860E}"/>
              </a:ext>
            </a:extLst>
          </p:cNvPr>
          <p:cNvSpPr>
            <a:spLocks noGrp="1"/>
          </p:cNvSpPr>
          <p:nvPr>
            <p:ph type="ftr" sz="quarter" idx="3"/>
          </p:nvPr>
        </p:nvSpPr>
        <p:spPr>
          <a:xfrm>
            <a:off x="4038602"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ltLang="ko-KR" smtClean="0"/>
              <a:t>Presenter: Dr.Teshome Goa</a:t>
            </a:r>
            <a:endParaRPr lang="ko-KR" altLang="en-US"/>
          </a:p>
        </p:txBody>
      </p:sp>
      <p:sp>
        <p:nvSpPr>
          <p:cNvPr id="6" name="슬라이드 번호 개체 틀 5">
            <a:extLst>
              <a:ext uri="{FF2B5EF4-FFF2-40B4-BE49-F238E27FC236}">
                <a16:creationId xmlns:a16="http://schemas.microsoft.com/office/drawing/2014/main" xmlns="" id="{573BD4B8-82EB-4089-9218-49718EAEE925}"/>
              </a:ext>
            </a:extLst>
          </p:cNvPr>
          <p:cNvSpPr>
            <a:spLocks noGrp="1"/>
          </p:cNvSpPr>
          <p:nvPr>
            <p:ph type="sldNum" sz="quarter" idx="4"/>
          </p:nvPr>
        </p:nvSpPr>
        <p:spPr>
          <a:xfrm>
            <a:off x="8610601"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199C1B-4DD0-46FA-B2CF-A309B1949049}" type="slidenum">
              <a:rPr lang="ko-KR" altLang="en-US" smtClean="0"/>
              <a:t>‹#›</a:t>
            </a:fld>
            <a:endParaRPr lang="ko-KR" altLang="en-US"/>
          </a:p>
        </p:txBody>
      </p:sp>
    </p:spTree>
    <p:extLst>
      <p:ext uri="{BB962C8B-B14F-4D97-AF65-F5344CB8AC3E}">
        <p14:creationId xmlns:p14="http://schemas.microsoft.com/office/powerpoint/2010/main" val="6821077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51" r:id="rId4"/>
    <p:sldLayoutId id="2147483654" r:id="rId5"/>
    <p:sldLayoutId id="2147483660" r:id="rId6"/>
    <p:sldLayoutId id="2147483655" r:id="rId7"/>
    <p:sldLayoutId id="2147483662" r:id="rId8"/>
    <p:sldLayoutId id="2147483663" r:id="rId9"/>
    <p:sldLayoutId id="2147483664" r:id="rId10"/>
  </p:sldLayoutIdLst>
  <p:hf hdr="0" dt="0"/>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s://www.quora.com/What-are-some-factors-that-affect-the-amount-of-solar-energy-that-reaches-the-Earths-surface" TargetMode="Externa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s://www.researchgate.net/figure/Global-irradiance-distribution-source-wwwsolargiscom_fig2_322690355" TargetMode="Externa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hyperlink" Target="https://sgp.fas.org/crs/misc/R46196.pdf" TargetMode="External"/><Relationship Id="rId2" Type="http://schemas.openxmlformats.org/officeDocument/2006/relationships/image" Target="../media/image11.jpe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hyperlink" Target="https://www.nrel.gov/docs/fy22osti/83586.pdf" TargetMode="External"/><Relationship Id="rId2" Type="http://schemas.openxmlformats.org/officeDocument/2006/relationships/image" Target="../media/image12.pn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3" Type="http://schemas.openxmlformats.org/officeDocument/2006/relationships/hyperlink" Target="https://www.maysunsolar.com/blog-what-is-the-difference-between-solar-thermal-and-solar-pv-photovoltaic/" TargetMode="External"/><Relationship Id="rId2" Type="http://schemas.openxmlformats.org/officeDocument/2006/relationships/image" Target="../media/image13.jpe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3" Type="http://schemas.openxmlformats.org/officeDocument/2006/relationships/hyperlink" Target="https://bascottrenewables.co.uk/solarThermal.html" TargetMode="External"/><Relationship Id="rId2" Type="http://schemas.openxmlformats.org/officeDocument/2006/relationships/image" Target="../media/image14.jpeg"/><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3" Type="http://schemas.openxmlformats.org/officeDocument/2006/relationships/hyperlink" Target="https://yjes.scholasticahq.com/article/33236?attachment_id=84676" TargetMode="External"/><Relationship Id="rId2" Type="http://schemas.openxmlformats.org/officeDocument/2006/relationships/image" Target="../media/image15.jpeg"/><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3" Type="http://schemas.openxmlformats.org/officeDocument/2006/relationships/hyperlink" Target="https://www.sustainabilityenvironment.com/2023/06/13/global-market-outlook-expected-up-to-402-gw-of-new-solar-capacity-in-2023/" TargetMode="External"/><Relationship Id="rId2" Type="http://schemas.openxmlformats.org/officeDocument/2006/relationships/image" Target="../media/image16.png"/><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3" Type="http://schemas.openxmlformats.org/officeDocument/2006/relationships/hyperlink" Target="https://www.nrel.gov/docs/fy21osti/77324.pdf" TargetMode="External"/><Relationship Id="rId2" Type="http://schemas.openxmlformats.org/officeDocument/2006/relationships/hyperlink" Target="https://sgp.fas.org/crs/misc/R46196.pdf" TargetMode="External"/><Relationship Id="rId1" Type="http://schemas.openxmlformats.org/officeDocument/2006/relationships/slideLayout" Target="../slideLayouts/slideLayout10.xml"/><Relationship Id="rId4" Type="http://schemas.openxmlformats.org/officeDocument/2006/relationships/hyperlink" Target="https://doi.org/10.53370/001c.33236" TargetMode="Externa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152401"/>
            <a:ext cx="11582400" cy="914400"/>
          </a:xfrm>
        </p:spPr>
        <p:txBody>
          <a:bodyPr>
            <a:normAutofit/>
          </a:bodyPr>
          <a:lstStyle/>
          <a:p>
            <a:pPr algn="ctr"/>
            <a:r>
              <a:rPr lang="en-US" sz="3000" b="1" dirty="0">
                <a:latin typeface="Arial" pitchFamily="34" charset="0"/>
                <a:cs typeface="Arial" pitchFamily="34" charset="0"/>
              </a:rPr>
              <a:t>Renewable Energy and Distributed Generations </a:t>
            </a:r>
          </a:p>
        </p:txBody>
      </p:sp>
      <p:sp>
        <p:nvSpPr>
          <p:cNvPr id="3" name="Subtitle 2"/>
          <p:cNvSpPr>
            <a:spLocks noGrp="1"/>
          </p:cNvSpPr>
          <p:nvPr>
            <p:ph type="subTitle" idx="1"/>
          </p:nvPr>
        </p:nvSpPr>
        <p:spPr>
          <a:xfrm>
            <a:off x="101600" y="990600"/>
            <a:ext cx="12090400" cy="5786718"/>
          </a:xfrm>
        </p:spPr>
        <p:txBody>
          <a:bodyPr>
            <a:normAutofit fontScale="70000" lnSpcReduction="20000"/>
          </a:bodyPr>
          <a:lstStyle/>
          <a:p>
            <a:r>
              <a:rPr lang="en-US" sz="3600" b="1" dirty="0" smtClean="0">
                <a:solidFill>
                  <a:schemeClr val="tx1"/>
                </a:solidFill>
                <a:latin typeface="Arial" pitchFamily="34" charset="0"/>
                <a:cs typeface="Arial" pitchFamily="34" charset="0"/>
              </a:rPr>
              <a:t>Lecture 8</a:t>
            </a:r>
          </a:p>
          <a:p>
            <a:r>
              <a:rPr lang="en-US" sz="3600" b="1" dirty="0">
                <a:solidFill>
                  <a:schemeClr val="tx1"/>
                </a:solidFill>
                <a:latin typeface="Arial" pitchFamily="34" charset="0"/>
                <a:cs typeface="Arial" pitchFamily="34" charset="0"/>
              </a:rPr>
              <a:t>Solar </a:t>
            </a:r>
            <a:r>
              <a:rPr lang="en-US" sz="3600" b="1" dirty="0" smtClean="0">
                <a:solidFill>
                  <a:schemeClr val="tx1"/>
                </a:solidFill>
                <a:latin typeface="Arial" pitchFamily="34" charset="0"/>
                <a:cs typeface="Arial" pitchFamily="34" charset="0"/>
              </a:rPr>
              <a:t>Energy </a:t>
            </a:r>
            <a:r>
              <a:rPr lang="en-US" sz="3600" b="1" dirty="0">
                <a:solidFill>
                  <a:schemeClr val="tx1"/>
                </a:solidFill>
                <a:latin typeface="Arial" pitchFamily="34" charset="0"/>
                <a:cs typeface="Arial" pitchFamily="34" charset="0"/>
              </a:rPr>
              <a:t>C</a:t>
            </a:r>
            <a:r>
              <a:rPr lang="en-US" sz="3600" b="1" dirty="0" smtClean="0">
                <a:solidFill>
                  <a:schemeClr val="tx1"/>
                </a:solidFill>
                <a:latin typeface="Arial" pitchFamily="34" charset="0"/>
                <a:cs typeface="Arial" pitchFamily="34" charset="0"/>
              </a:rPr>
              <a:t>onversion </a:t>
            </a:r>
            <a:r>
              <a:rPr lang="en-US" sz="3600" b="1" dirty="0">
                <a:solidFill>
                  <a:schemeClr val="tx1"/>
                </a:solidFill>
                <a:latin typeface="Arial" pitchFamily="34" charset="0"/>
                <a:cs typeface="Arial" pitchFamily="34" charset="0"/>
              </a:rPr>
              <a:t>S</a:t>
            </a:r>
            <a:r>
              <a:rPr lang="en-US" sz="3600" b="1" dirty="0" smtClean="0">
                <a:solidFill>
                  <a:schemeClr val="tx1"/>
                </a:solidFill>
                <a:latin typeface="Arial" pitchFamily="34" charset="0"/>
                <a:cs typeface="Arial" pitchFamily="34" charset="0"/>
              </a:rPr>
              <a:t>ystem</a:t>
            </a:r>
          </a:p>
          <a:p>
            <a:r>
              <a:rPr lang="en-US" sz="3600" b="1" dirty="0" smtClean="0">
                <a:solidFill>
                  <a:schemeClr val="tx1"/>
                </a:solidFill>
                <a:latin typeface="Arial" pitchFamily="34" charset="0"/>
                <a:cs typeface="Arial" pitchFamily="34" charset="0"/>
              </a:rPr>
              <a:t> Lecturer:</a:t>
            </a:r>
            <a:r>
              <a:rPr lang="en-US" sz="3600" dirty="0" smtClean="0">
                <a:solidFill>
                  <a:schemeClr val="tx1"/>
                </a:solidFill>
                <a:latin typeface="Arial" pitchFamily="34" charset="0"/>
                <a:cs typeface="Arial" pitchFamily="34" charset="0"/>
              </a:rPr>
              <a:t> Teshome Goa (Assist. Prof.)</a:t>
            </a:r>
          </a:p>
          <a:p>
            <a:endParaRPr lang="en-US" sz="6000" b="1" i="1" dirty="0" smtClean="0">
              <a:solidFill>
                <a:schemeClr val="tx1"/>
              </a:solidFill>
              <a:latin typeface="Times New Roman" pitchFamily="18" charset="0"/>
              <a:cs typeface="Times New Roman" pitchFamily="18" charset="0"/>
            </a:endParaRPr>
          </a:p>
          <a:p>
            <a:pPr algn="l"/>
            <a:r>
              <a:rPr lang="en-US" sz="6000" b="1" i="1" dirty="0" smtClean="0">
                <a:solidFill>
                  <a:schemeClr val="tx1"/>
                </a:solidFill>
                <a:latin typeface="Arial" pitchFamily="34" charset="0"/>
                <a:cs typeface="Arial" pitchFamily="34" charset="0"/>
              </a:rPr>
              <a:t>Lecture learning outcomes</a:t>
            </a:r>
            <a:r>
              <a:rPr lang="en-US" sz="6000" dirty="0" smtClean="0">
                <a:solidFill>
                  <a:schemeClr val="tx1"/>
                </a:solidFill>
                <a:latin typeface="Arial" pitchFamily="34" charset="0"/>
                <a:cs typeface="Arial" pitchFamily="34" charset="0"/>
              </a:rPr>
              <a:t>:</a:t>
            </a:r>
          </a:p>
          <a:p>
            <a:pPr algn="l">
              <a:lnSpc>
                <a:spcPct val="170000"/>
              </a:lnSpc>
            </a:pPr>
            <a:r>
              <a:rPr lang="en-US" sz="4400" dirty="0" smtClean="0">
                <a:solidFill>
                  <a:schemeClr val="tx1"/>
                </a:solidFill>
                <a:latin typeface="Arial" pitchFamily="34" charset="0"/>
                <a:cs typeface="Arial" pitchFamily="34" charset="0"/>
              </a:rPr>
              <a:t>At the end of this lecture, you will be able to:</a:t>
            </a:r>
          </a:p>
          <a:p>
            <a:pPr marL="571500" indent="-571500" algn="l">
              <a:lnSpc>
                <a:spcPct val="170000"/>
              </a:lnSpc>
              <a:buAutoNum type="romanLcPeriod"/>
            </a:pPr>
            <a:r>
              <a:rPr lang="en-US" sz="2900" dirty="0" smtClean="0">
                <a:solidFill>
                  <a:schemeClr val="tx1"/>
                </a:solidFill>
                <a:latin typeface="Arial" pitchFamily="34" charset="0"/>
                <a:cs typeface="Arial" pitchFamily="34" charset="0"/>
              </a:rPr>
              <a:t>Understand the solar energy conversion system(WECs)</a:t>
            </a:r>
          </a:p>
          <a:p>
            <a:pPr marL="571500" indent="-571500" algn="l">
              <a:lnSpc>
                <a:spcPct val="170000"/>
              </a:lnSpc>
              <a:buAutoNum type="romanLcPeriod"/>
            </a:pPr>
            <a:r>
              <a:rPr lang="en-US" sz="2900" dirty="0" smtClean="0">
                <a:solidFill>
                  <a:schemeClr val="tx1"/>
                </a:solidFill>
                <a:latin typeface="Arial" pitchFamily="34" charset="0"/>
                <a:cs typeface="Arial" pitchFamily="34" charset="0"/>
              </a:rPr>
              <a:t>Identify the potential of solar power per country </a:t>
            </a:r>
          </a:p>
          <a:p>
            <a:pPr marL="571500" indent="-571500" algn="l">
              <a:lnSpc>
                <a:spcPct val="170000"/>
              </a:lnSpc>
              <a:buAutoNum type="romanLcPeriod"/>
            </a:pPr>
            <a:r>
              <a:rPr lang="en-US" sz="2900" dirty="0" smtClean="0">
                <a:solidFill>
                  <a:schemeClr val="tx1"/>
                </a:solidFill>
                <a:latin typeface="Arial" pitchFamily="34" charset="0"/>
                <a:cs typeface="Arial" pitchFamily="34" charset="0"/>
              </a:rPr>
              <a:t>Identify the classification of solar energy conversion systems and their principles  </a:t>
            </a:r>
          </a:p>
          <a:p>
            <a:pPr marL="571500" indent="-571500" algn="l">
              <a:lnSpc>
                <a:spcPct val="170000"/>
              </a:lnSpc>
              <a:buAutoNum type="romanLcPeriod"/>
            </a:pPr>
            <a:r>
              <a:rPr lang="en-US" sz="2900" dirty="0" smtClean="0">
                <a:solidFill>
                  <a:schemeClr val="tx1"/>
                </a:solidFill>
                <a:latin typeface="Arial" pitchFamily="34" charset="0"/>
                <a:cs typeface="Arial" pitchFamily="34" charset="0"/>
              </a:rPr>
              <a:t>Know the challenges and limitation of SECs</a:t>
            </a:r>
          </a:p>
          <a:p>
            <a:pPr marL="571500" indent="-571500" algn="l">
              <a:lnSpc>
                <a:spcPct val="170000"/>
              </a:lnSpc>
              <a:buAutoNum type="romanLcPeriod"/>
            </a:pPr>
            <a:endParaRPr lang="en-US" sz="4000" dirty="0" smtClean="0">
              <a:solidFill>
                <a:schemeClr val="tx1"/>
              </a:solidFill>
              <a:latin typeface="Times New Roman" pitchFamily="18" charset="0"/>
              <a:cs typeface="Times New Roman" pitchFamily="18" charset="0"/>
            </a:endParaRPr>
          </a:p>
          <a:p>
            <a:endParaRPr lang="en-US" sz="6000" dirty="0">
              <a:solidFill>
                <a:schemeClr val="tx1"/>
              </a:solidFill>
              <a:latin typeface="Times New Roman" pitchFamily="18" charset="0"/>
              <a:cs typeface="Times New Roman" pitchFamily="18" charset="0"/>
            </a:endParaRPr>
          </a:p>
        </p:txBody>
      </p:sp>
      <p:sp>
        <p:nvSpPr>
          <p:cNvPr id="5" name="Footer Placeholder 4"/>
          <p:cNvSpPr>
            <a:spLocks noGrp="1"/>
          </p:cNvSpPr>
          <p:nvPr>
            <p:ph type="ftr" sz="quarter" idx="11"/>
          </p:nvPr>
        </p:nvSpPr>
        <p:spPr/>
        <p:txBody>
          <a:bodyPr/>
          <a:lstStyle/>
          <a:p>
            <a:r>
              <a:rPr lang="en-US" b="1" dirty="0" smtClean="0">
                <a:solidFill>
                  <a:schemeClr val="tx1"/>
                </a:solidFill>
                <a:latin typeface="Times New Roman" pitchFamily="18" charset="0"/>
                <a:cs typeface="Times New Roman" pitchFamily="18" charset="0"/>
              </a:rPr>
              <a:t>Presenter: </a:t>
            </a:r>
            <a:r>
              <a:rPr lang="en-US" b="1" dirty="0" err="1" smtClean="0">
                <a:solidFill>
                  <a:schemeClr val="tx1"/>
                </a:solidFill>
                <a:latin typeface="Times New Roman" pitchFamily="18" charset="0"/>
                <a:cs typeface="Times New Roman" pitchFamily="18" charset="0"/>
              </a:rPr>
              <a:t>Dr.Teshome</a:t>
            </a:r>
            <a:r>
              <a:rPr lang="en-US" b="1" dirty="0" smtClean="0">
                <a:solidFill>
                  <a:schemeClr val="tx1"/>
                </a:solidFill>
                <a:latin typeface="Times New Roman" pitchFamily="18" charset="0"/>
                <a:cs typeface="Times New Roman" pitchFamily="18" charset="0"/>
              </a:rPr>
              <a:t> Goa</a:t>
            </a:r>
            <a:endParaRPr lang="en-US" b="1" dirty="0">
              <a:solidFill>
                <a:schemeClr val="tx1"/>
              </a:solidFill>
              <a:latin typeface="Times New Roman" pitchFamily="18" charset="0"/>
              <a:cs typeface="Times New Roman" pitchFamily="18" charset="0"/>
            </a:endParaRPr>
          </a:p>
        </p:txBody>
      </p:sp>
      <p:sp>
        <p:nvSpPr>
          <p:cNvPr id="6" name="Slide Number Placeholder 5"/>
          <p:cNvSpPr>
            <a:spLocks noGrp="1"/>
          </p:cNvSpPr>
          <p:nvPr>
            <p:ph type="sldNum" sz="quarter" idx="12"/>
          </p:nvPr>
        </p:nvSpPr>
        <p:spPr/>
        <p:txBody>
          <a:bodyPr/>
          <a:lstStyle/>
          <a:p>
            <a:fld id="{96054161-4A6B-4E63-8C44-EE703BDA66C5}" type="slidenum">
              <a:rPr lang="en-US" smtClean="0"/>
              <a:t>1</a:t>
            </a:fld>
            <a:endParaRPr lang="en-US"/>
          </a:p>
        </p:txBody>
      </p:sp>
    </p:spTree>
    <p:extLst>
      <p:ext uri="{BB962C8B-B14F-4D97-AF65-F5344CB8AC3E}">
        <p14:creationId xmlns:p14="http://schemas.microsoft.com/office/powerpoint/2010/main" val="11885632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000" dirty="0" smtClean="0">
                <a:latin typeface="Arial" pitchFamily="34" charset="0"/>
                <a:cs typeface="Arial" pitchFamily="34" charset="0"/>
              </a:rPr>
              <a:t>Content </a:t>
            </a:r>
            <a:endParaRPr lang="en-US" sz="3000" dirty="0">
              <a:latin typeface="Arial" pitchFamily="34" charset="0"/>
              <a:cs typeface="Arial" pitchFamily="34" charset="0"/>
            </a:endParaRPr>
          </a:p>
        </p:txBody>
      </p:sp>
      <p:sp>
        <p:nvSpPr>
          <p:cNvPr id="3" name="Content Placeholder 2"/>
          <p:cNvSpPr>
            <a:spLocks noGrp="1"/>
          </p:cNvSpPr>
          <p:nvPr>
            <p:ph idx="1"/>
          </p:nvPr>
        </p:nvSpPr>
        <p:spPr>
          <a:xfrm>
            <a:off x="310718" y="1340528"/>
            <a:ext cx="11881282" cy="4836435"/>
          </a:xfrm>
        </p:spPr>
        <p:txBody>
          <a:bodyPr>
            <a:normAutofit/>
          </a:bodyPr>
          <a:lstStyle/>
          <a:p>
            <a:pPr marL="514350" indent="-514350">
              <a:lnSpc>
                <a:spcPct val="150000"/>
              </a:lnSpc>
              <a:buAutoNum type="arabicPeriod"/>
            </a:pPr>
            <a:r>
              <a:rPr lang="en-US" sz="2000" b="1" dirty="0" smtClean="0">
                <a:latin typeface="Arial" pitchFamily="34" charset="0"/>
                <a:cs typeface="Arial" pitchFamily="34" charset="0"/>
              </a:rPr>
              <a:t>Introduction</a:t>
            </a:r>
          </a:p>
          <a:p>
            <a:pPr marL="514350" indent="-514350">
              <a:lnSpc>
                <a:spcPct val="150000"/>
              </a:lnSpc>
              <a:buAutoNum type="arabicPeriod"/>
            </a:pPr>
            <a:r>
              <a:rPr lang="en-US" sz="2000" b="1" dirty="0" smtClean="0">
                <a:latin typeface="Arial" pitchFamily="34" charset="0"/>
                <a:cs typeface="Arial" pitchFamily="34" charset="0"/>
              </a:rPr>
              <a:t>Solar </a:t>
            </a:r>
            <a:r>
              <a:rPr lang="en-US" sz="2000" b="1" dirty="0">
                <a:latin typeface="Arial" pitchFamily="34" charset="0"/>
                <a:cs typeface="Arial" pitchFamily="34" charset="0"/>
              </a:rPr>
              <a:t>energy Resources Per </a:t>
            </a:r>
            <a:r>
              <a:rPr lang="en-US" sz="2000" b="1" dirty="0" smtClean="0">
                <a:latin typeface="Arial" pitchFamily="34" charset="0"/>
                <a:cs typeface="Arial" pitchFamily="34" charset="0"/>
              </a:rPr>
              <a:t>country </a:t>
            </a:r>
          </a:p>
          <a:p>
            <a:pPr marL="514350" indent="-514350">
              <a:lnSpc>
                <a:spcPct val="150000"/>
              </a:lnSpc>
              <a:buAutoNum type="arabicPeriod"/>
            </a:pPr>
            <a:r>
              <a:rPr lang="en-US" sz="2000" b="1" dirty="0" smtClean="0">
                <a:latin typeface="Arial" pitchFamily="34" charset="0"/>
                <a:cs typeface="Arial" pitchFamily="34" charset="0"/>
              </a:rPr>
              <a:t>Motivation </a:t>
            </a:r>
            <a:r>
              <a:rPr lang="en-US" sz="2000" b="1" dirty="0">
                <a:latin typeface="Arial" pitchFamily="34" charset="0"/>
                <a:cs typeface="Arial" pitchFamily="34" charset="0"/>
              </a:rPr>
              <a:t>behind why </a:t>
            </a:r>
            <a:r>
              <a:rPr lang="en-US" sz="2000" b="1" dirty="0" smtClean="0">
                <a:latin typeface="Arial" pitchFamily="34" charset="0"/>
                <a:cs typeface="Arial" pitchFamily="34" charset="0"/>
              </a:rPr>
              <a:t>we </a:t>
            </a:r>
            <a:r>
              <a:rPr lang="en-US" sz="2000" b="1" dirty="0">
                <a:latin typeface="Arial" pitchFamily="34" charset="0"/>
                <a:cs typeface="Arial" pitchFamily="34" charset="0"/>
              </a:rPr>
              <a:t>need </a:t>
            </a:r>
            <a:r>
              <a:rPr lang="en-US" sz="2000" b="1" dirty="0" smtClean="0">
                <a:latin typeface="Arial" pitchFamily="34" charset="0"/>
                <a:cs typeface="Arial" pitchFamily="34" charset="0"/>
              </a:rPr>
              <a:t>SECs</a:t>
            </a:r>
          </a:p>
          <a:p>
            <a:pPr marL="514350" indent="-514350">
              <a:lnSpc>
                <a:spcPct val="150000"/>
              </a:lnSpc>
              <a:buAutoNum type="arabicPeriod"/>
            </a:pPr>
            <a:r>
              <a:rPr lang="en-US" sz="2000" b="1" dirty="0" smtClean="0">
                <a:latin typeface="Arial" pitchFamily="34" charset="0"/>
                <a:cs typeface="Arial" pitchFamily="34" charset="0"/>
              </a:rPr>
              <a:t>Types </a:t>
            </a:r>
            <a:r>
              <a:rPr lang="en-US" sz="2000" b="1" dirty="0">
                <a:latin typeface="Arial" pitchFamily="34" charset="0"/>
                <a:cs typeface="Arial" pitchFamily="34" charset="0"/>
              </a:rPr>
              <a:t>of Solar energy conversion Principles </a:t>
            </a:r>
            <a:endParaRPr lang="en-US" sz="2000" b="1" dirty="0" smtClean="0">
              <a:latin typeface="Arial" pitchFamily="34" charset="0"/>
              <a:cs typeface="Arial" pitchFamily="34" charset="0"/>
            </a:endParaRPr>
          </a:p>
          <a:p>
            <a:pPr marL="514350" indent="-514350">
              <a:lnSpc>
                <a:spcPct val="150000"/>
              </a:lnSpc>
              <a:buAutoNum type="arabicPeriod"/>
            </a:pPr>
            <a:r>
              <a:rPr lang="en-US" sz="2000" b="1" dirty="0" smtClean="0">
                <a:latin typeface="Arial" pitchFamily="34" charset="0"/>
                <a:cs typeface="Arial" pitchFamily="34" charset="0"/>
              </a:rPr>
              <a:t>Global </a:t>
            </a:r>
            <a:r>
              <a:rPr lang="en-US" sz="2000" b="1" dirty="0">
                <a:latin typeface="Arial" pitchFamily="34" charset="0"/>
                <a:cs typeface="Arial" pitchFamily="34" charset="0"/>
              </a:rPr>
              <a:t>scenario of Solar PV </a:t>
            </a:r>
            <a:r>
              <a:rPr lang="en-US" sz="2000" b="1" dirty="0" smtClean="0">
                <a:latin typeface="Arial" pitchFamily="34" charset="0"/>
                <a:cs typeface="Arial" pitchFamily="34" charset="0"/>
              </a:rPr>
              <a:t>Generations</a:t>
            </a:r>
          </a:p>
          <a:p>
            <a:pPr marL="514350" indent="-514350">
              <a:lnSpc>
                <a:spcPct val="150000"/>
              </a:lnSpc>
              <a:buFont typeface="Arial" panose="020B0604020202020204" pitchFamily="34" charset="0"/>
              <a:buAutoNum type="arabicPeriod"/>
            </a:pPr>
            <a:r>
              <a:rPr lang="en-US" sz="2000" b="1" dirty="0" smtClean="0">
                <a:solidFill>
                  <a:srgbClr val="000000"/>
                </a:solidFill>
                <a:latin typeface="Arial" pitchFamily="34" charset="0"/>
                <a:cs typeface="Arial" pitchFamily="34" charset="0"/>
              </a:rPr>
              <a:t>Challenges </a:t>
            </a:r>
            <a:r>
              <a:rPr lang="en-US" sz="2000" b="1" dirty="0">
                <a:solidFill>
                  <a:srgbClr val="000000"/>
                </a:solidFill>
                <a:latin typeface="Arial" pitchFamily="34" charset="0"/>
                <a:cs typeface="Arial" pitchFamily="34" charset="0"/>
              </a:rPr>
              <a:t>and limitation of Solar PV </a:t>
            </a:r>
            <a:r>
              <a:rPr lang="en-US" sz="2000" b="1" dirty="0" smtClean="0">
                <a:solidFill>
                  <a:srgbClr val="000000"/>
                </a:solidFill>
                <a:latin typeface="Arial" pitchFamily="34" charset="0"/>
                <a:cs typeface="Arial" pitchFamily="34" charset="0"/>
              </a:rPr>
              <a:t>system</a:t>
            </a:r>
            <a:endParaRPr lang="en-US" sz="2000" b="1" dirty="0" smtClean="0">
              <a:latin typeface="Arial" pitchFamily="34" charset="0"/>
              <a:cs typeface="Arial" pitchFamily="34" charset="0"/>
            </a:endParaRPr>
          </a:p>
          <a:p>
            <a:pPr marL="0" indent="0">
              <a:lnSpc>
                <a:spcPct val="150000"/>
              </a:lnSpc>
              <a:buNone/>
            </a:pPr>
            <a:r>
              <a:rPr lang="en-US" sz="2000" b="1" dirty="0" smtClean="0">
                <a:latin typeface="Arial" pitchFamily="34" charset="0"/>
                <a:cs typeface="Arial" pitchFamily="34" charset="0"/>
              </a:rPr>
              <a:t> </a:t>
            </a:r>
            <a:r>
              <a:rPr lang="en-US" sz="2000" b="1" dirty="0">
                <a:latin typeface="Arial" pitchFamily="34" charset="0"/>
                <a:cs typeface="Arial" pitchFamily="34" charset="0"/>
              </a:rPr>
              <a:t>Summary </a:t>
            </a:r>
            <a:endParaRPr lang="en-US" sz="2000" b="1" dirty="0" smtClean="0">
              <a:latin typeface="Arial" pitchFamily="34" charset="0"/>
              <a:cs typeface="Arial" pitchFamily="34" charset="0"/>
            </a:endParaRPr>
          </a:p>
          <a:p>
            <a:pPr marL="0" indent="0">
              <a:lnSpc>
                <a:spcPct val="150000"/>
              </a:lnSpc>
              <a:buNone/>
            </a:pPr>
            <a:r>
              <a:rPr lang="en-US" sz="2000" b="1" dirty="0" smtClean="0">
                <a:latin typeface="Arial" pitchFamily="34" charset="0"/>
                <a:cs typeface="Arial" pitchFamily="34" charset="0"/>
              </a:rPr>
              <a:t>References </a:t>
            </a:r>
            <a:endParaRPr lang="en-US" sz="2000" b="1"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a:t>
            </a:fld>
            <a:endParaRPr lang="en-US"/>
          </a:p>
        </p:txBody>
      </p:sp>
    </p:spTree>
    <p:extLst>
      <p:ext uri="{BB962C8B-B14F-4D97-AF65-F5344CB8AC3E}">
        <p14:creationId xmlns:p14="http://schemas.microsoft.com/office/powerpoint/2010/main" val="29770245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extLst>
          </p:cNvPr>
          <p:cNvSpPr>
            <a:spLocks noGrp="1"/>
          </p:cNvSpPr>
          <p:nvPr>
            <p:ph type="ftr" sz="quarter" idx="11"/>
          </p:nvPr>
        </p:nvSpPr>
        <p:spPr/>
        <p:txBody>
          <a:bodyPr/>
          <a:lstStyle/>
          <a:p>
            <a:pPr>
              <a:defRPr/>
            </a:pPr>
            <a:r>
              <a:rPr lang="en-US" smtClean="0"/>
              <a:t>Presenter: Dr.Teshome Goa</a:t>
            </a:r>
            <a:endParaRPr lang="en-US" dirty="0"/>
          </a:p>
        </p:txBody>
      </p:sp>
      <p:sp>
        <p:nvSpPr>
          <p:cNvPr id="9219" name="Slide Number Placeholder 3"/>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fld id="{029E49AF-078F-4951-8DA4-AE89764EC0DE}" type="slidenum">
              <a:rPr lang="en-US" altLang="en-US" smtClean="0">
                <a:solidFill>
                  <a:srgbClr val="FFFFFF"/>
                </a:solidFill>
              </a:rPr>
              <a:pPr/>
              <a:t>3</a:t>
            </a:fld>
            <a:endParaRPr lang="en-US" altLang="en-US" smtClean="0">
              <a:solidFill>
                <a:srgbClr val="FFFFFF"/>
              </a:solidFill>
            </a:endParaRPr>
          </a:p>
        </p:txBody>
      </p:sp>
      <p:sp>
        <p:nvSpPr>
          <p:cNvPr id="25605" name="TextBox 5"/>
          <p:cNvSpPr txBox="1">
            <a:spLocks noChangeArrowheads="1"/>
          </p:cNvSpPr>
          <p:nvPr/>
        </p:nvSpPr>
        <p:spPr bwMode="auto">
          <a:xfrm>
            <a:off x="0" y="533400"/>
            <a:ext cx="12192000" cy="550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algn="just">
              <a:lnSpc>
                <a:spcPct val="200000"/>
              </a:lnSpc>
              <a:buFont typeface="Wingdings" pitchFamily="2" charset="2"/>
              <a:buChar char="§"/>
              <a:defRPr/>
            </a:pPr>
            <a:r>
              <a:rPr lang="en-US" altLang="en-US" sz="2000" dirty="0" smtClean="0">
                <a:latin typeface="Arial" pitchFamily="34" charset="0"/>
                <a:cs typeface="Arial" pitchFamily="34" charset="0"/>
              </a:rPr>
              <a:t>The </a:t>
            </a:r>
            <a:r>
              <a:rPr lang="en-US" altLang="en-US" sz="2000" dirty="0">
                <a:latin typeface="Arial" pitchFamily="34" charset="0"/>
                <a:cs typeface="Arial" pitchFamily="34" charset="0"/>
              </a:rPr>
              <a:t>word Solar Energy Conversion System (SECS) refers to a device that transforms solar energy into work that is valued by society. </a:t>
            </a:r>
            <a:endParaRPr lang="en-US" altLang="en-US" sz="2000" dirty="0" smtClean="0">
              <a:latin typeface="Arial" pitchFamily="34" charset="0"/>
              <a:cs typeface="Arial" pitchFamily="34" charset="0"/>
            </a:endParaRPr>
          </a:p>
          <a:p>
            <a:pPr algn="just">
              <a:lnSpc>
                <a:spcPct val="200000"/>
              </a:lnSpc>
              <a:buFont typeface="Wingdings" pitchFamily="2" charset="2"/>
              <a:buChar char="§"/>
              <a:defRPr/>
            </a:pPr>
            <a:r>
              <a:rPr lang="en-US" altLang="en-US" sz="2000" dirty="0" smtClean="0">
                <a:latin typeface="Arial" pitchFamily="34" charset="0"/>
                <a:cs typeface="Arial" pitchFamily="34" charset="0"/>
              </a:rPr>
              <a:t>The useful energy could be either thermal or electrical</a:t>
            </a:r>
            <a:r>
              <a:rPr lang="en-US" altLang="en-US" sz="2000" dirty="0">
                <a:latin typeface="Arial" pitchFamily="34" charset="0"/>
                <a:cs typeface="Arial" pitchFamily="34" charset="0"/>
              </a:rPr>
              <a:t>, </a:t>
            </a:r>
            <a:r>
              <a:rPr lang="en-US" altLang="en-US" sz="2000" dirty="0" smtClean="0">
                <a:latin typeface="Arial" pitchFamily="34" charset="0"/>
                <a:cs typeface="Arial" pitchFamily="34" charset="0"/>
              </a:rPr>
              <a:t>known </a:t>
            </a:r>
            <a:r>
              <a:rPr lang="en-US" altLang="en-US" sz="2000" dirty="0">
                <a:latin typeface="Arial" pitchFamily="34" charset="0"/>
                <a:cs typeface="Arial" pitchFamily="34" charset="0"/>
              </a:rPr>
              <a:t>as solar energy conversion systems or PVs</a:t>
            </a:r>
            <a:r>
              <a:rPr lang="en-US" altLang="en-US" sz="2000" dirty="0" smtClean="0">
                <a:latin typeface="Arial" pitchFamily="34" charset="0"/>
                <a:cs typeface="Arial" pitchFamily="34" charset="0"/>
              </a:rPr>
              <a:t>.</a:t>
            </a:r>
          </a:p>
          <a:p>
            <a:pPr algn="just">
              <a:lnSpc>
                <a:spcPct val="200000"/>
              </a:lnSpc>
              <a:buFont typeface="Wingdings" pitchFamily="2" charset="2"/>
              <a:buChar char="§"/>
              <a:defRPr/>
            </a:pPr>
            <a:r>
              <a:rPr lang="en-US" sz="2000" dirty="0">
                <a:latin typeface="Arial" pitchFamily="34" charset="0"/>
                <a:cs typeface="Arial" pitchFamily="34" charset="0"/>
              </a:rPr>
              <a:t>The sun provides  majority of  energy used by the Earth. </a:t>
            </a:r>
            <a:endParaRPr lang="en-US" sz="2000" dirty="0" smtClean="0">
              <a:latin typeface="Arial" pitchFamily="34" charset="0"/>
              <a:cs typeface="Arial" pitchFamily="34" charset="0"/>
            </a:endParaRPr>
          </a:p>
          <a:p>
            <a:pPr algn="just">
              <a:lnSpc>
                <a:spcPct val="200000"/>
              </a:lnSpc>
              <a:buFont typeface="Wingdings" pitchFamily="2" charset="2"/>
              <a:buChar char="§"/>
              <a:defRPr/>
            </a:pPr>
            <a:r>
              <a:rPr lang="en-US" altLang="en-US" sz="2000" dirty="0" smtClean="0">
                <a:latin typeface="Arial" pitchFamily="34" charset="0"/>
                <a:cs typeface="Arial" pitchFamily="34" charset="0"/>
              </a:rPr>
              <a:t>This </a:t>
            </a:r>
            <a:r>
              <a:rPr lang="en-US" altLang="en-US" sz="2000" dirty="0">
                <a:latin typeface="Arial" pitchFamily="34" charset="0"/>
                <a:cs typeface="Arial" pitchFamily="34" charset="0"/>
              </a:rPr>
              <a:t>energy system can be used as an environmental or ecosystems </a:t>
            </a:r>
            <a:r>
              <a:rPr lang="en-US" altLang="en-US" sz="2000" dirty="0" smtClean="0">
                <a:latin typeface="Arial" pitchFamily="34" charset="0"/>
                <a:cs typeface="Arial" pitchFamily="34" charset="0"/>
              </a:rPr>
              <a:t>technology.</a:t>
            </a:r>
          </a:p>
          <a:p>
            <a:pPr algn="just">
              <a:lnSpc>
                <a:spcPct val="200000"/>
              </a:lnSpc>
              <a:buFont typeface="Wingdings" pitchFamily="2" charset="2"/>
              <a:buChar char="§"/>
              <a:defRPr/>
            </a:pPr>
            <a:r>
              <a:rPr lang="en-US" altLang="en-US" sz="2000" dirty="0" smtClean="0">
                <a:latin typeface="Arial" pitchFamily="34" charset="0"/>
                <a:cs typeface="Arial" pitchFamily="34" charset="0"/>
              </a:rPr>
              <a:t> </a:t>
            </a:r>
            <a:r>
              <a:rPr lang="en-US" altLang="en-US" sz="2000" dirty="0">
                <a:latin typeface="Arial" pitchFamily="34" charset="0"/>
                <a:cs typeface="Arial" pitchFamily="34" charset="0"/>
              </a:rPr>
              <a:t>which would allow it to constructively interact with natural patterns. </a:t>
            </a:r>
            <a:endParaRPr lang="en-US" altLang="en-US" sz="2000" dirty="0" smtClean="0">
              <a:latin typeface="Arial" pitchFamily="34" charset="0"/>
              <a:cs typeface="Arial" pitchFamily="34" charset="0"/>
            </a:endParaRPr>
          </a:p>
          <a:p>
            <a:pPr marL="0" indent="0" algn="just">
              <a:lnSpc>
                <a:spcPct val="200000"/>
              </a:lnSpc>
              <a:defRPr/>
            </a:pPr>
            <a:r>
              <a:rPr lang="en-US" altLang="en-US" dirty="0" smtClean="0">
                <a:latin typeface="Arial" pitchFamily="34" charset="0"/>
                <a:cs typeface="Arial" pitchFamily="34" charset="0"/>
              </a:rPr>
              <a:t/>
            </a:r>
            <a:br>
              <a:rPr lang="en-US" altLang="en-US" dirty="0" smtClean="0">
                <a:latin typeface="Arial" pitchFamily="34" charset="0"/>
                <a:cs typeface="Arial" pitchFamily="34" charset="0"/>
              </a:rPr>
            </a:br>
            <a:endParaRPr lang="en-US" altLang="en-US" dirty="0" smtClean="0">
              <a:latin typeface="Arial" pitchFamily="34" charset="0"/>
              <a:cs typeface="Arial" pitchFamily="34" charset="0"/>
            </a:endParaRPr>
          </a:p>
        </p:txBody>
      </p:sp>
      <p:sp>
        <p:nvSpPr>
          <p:cNvPr id="9221" name="TextBox 3"/>
          <p:cNvSpPr txBox="1">
            <a:spLocks noChangeArrowheads="1"/>
          </p:cNvSpPr>
          <p:nvPr/>
        </p:nvSpPr>
        <p:spPr bwMode="auto">
          <a:xfrm>
            <a:off x="0" y="55563"/>
            <a:ext cx="1219200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algn="ctr"/>
            <a:r>
              <a:rPr lang="en-US" sz="3000" b="1" dirty="0" smtClean="0">
                <a:latin typeface="Arial" pitchFamily="34" charset="0"/>
                <a:cs typeface="Arial" pitchFamily="34" charset="0"/>
              </a:rPr>
              <a:t>1. Introduction</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342311599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9920" y="365125"/>
            <a:ext cx="10723882" cy="610235"/>
          </a:xfrm>
        </p:spPr>
        <p:txBody>
          <a:bodyPr>
            <a:normAutofit/>
          </a:bodyPr>
          <a:lstStyle/>
          <a:p>
            <a:r>
              <a:rPr lang="en-US" sz="3000" b="1" dirty="0" smtClean="0">
                <a:latin typeface="Arial" pitchFamily="34" charset="0"/>
                <a:cs typeface="Arial" pitchFamily="34" charset="0"/>
              </a:rPr>
              <a:t>Introduction                                                                Cont.…</a:t>
            </a:r>
            <a:endParaRPr lang="en-US" sz="3000" dirty="0"/>
          </a:p>
        </p:txBody>
      </p:sp>
      <p:sp>
        <p:nvSpPr>
          <p:cNvPr id="3" name="Content Placeholder 2"/>
          <p:cNvSpPr>
            <a:spLocks noGrp="1"/>
          </p:cNvSpPr>
          <p:nvPr>
            <p:ph idx="1"/>
          </p:nvPr>
        </p:nvSpPr>
        <p:spPr>
          <a:xfrm>
            <a:off x="264160" y="985520"/>
            <a:ext cx="11836400" cy="5770880"/>
          </a:xfrm>
        </p:spPr>
        <p:txBody>
          <a:bodyPr/>
          <a:lstStyle/>
          <a:p>
            <a:pPr algn="just">
              <a:lnSpc>
                <a:spcPct val="200000"/>
              </a:lnSpc>
            </a:pPr>
            <a:r>
              <a:rPr lang="en-US" sz="2000" dirty="0">
                <a:latin typeface="Arial" pitchFamily="34" charset="0"/>
                <a:cs typeface="Arial" pitchFamily="34" charset="0"/>
              </a:rPr>
              <a:t>The process requires engineers and designers to incorporate all the components necessary for a conversion system to operate correctly. </a:t>
            </a:r>
          </a:p>
          <a:p>
            <a:pPr algn="just">
              <a:lnSpc>
                <a:spcPct val="200000"/>
              </a:lnSpc>
            </a:pPr>
            <a:r>
              <a:rPr lang="en-US" sz="2000" dirty="0">
                <a:latin typeface="Arial" pitchFamily="34" charset="0"/>
                <a:cs typeface="Arial" pitchFamily="34" charset="0"/>
              </a:rPr>
              <a:t>At the Earth's surface, not all of the sunlight that reaches the top of the atmosphere gets transformed into energy</a:t>
            </a:r>
            <a:r>
              <a:rPr lang="en-US" sz="2000" dirty="0" smtClean="0">
                <a:latin typeface="Arial" pitchFamily="34" charset="0"/>
                <a:cs typeface="Arial" pitchFamily="34" charset="0"/>
              </a:rPr>
              <a:t>.</a:t>
            </a:r>
          </a:p>
          <a:p>
            <a:pPr algn="just">
              <a:lnSpc>
                <a:spcPct val="200000"/>
              </a:lnSpc>
            </a:pPr>
            <a:r>
              <a:rPr lang="en-US" sz="2000" dirty="0" smtClean="0">
                <a:latin typeface="Arial" pitchFamily="34" charset="0"/>
                <a:cs typeface="Arial" pitchFamily="34" charset="0"/>
              </a:rPr>
              <a:t>Thus, new scientific method of harvesting solar energy should be needed</a:t>
            </a:r>
          </a:p>
          <a:p>
            <a:pPr algn="just">
              <a:lnSpc>
                <a:spcPct val="200000"/>
              </a:lnSpc>
            </a:pPr>
            <a:r>
              <a:rPr lang="en-US" sz="2000" dirty="0" smtClean="0">
                <a:latin typeface="Arial" pitchFamily="34" charset="0"/>
                <a:cs typeface="Arial" pitchFamily="34" charset="0"/>
              </a:rPr>
              <a:t>The policy makers, industries and RD institute contribution should be needed </a:t>
            </a:r>
            <a:endParaRPr lang="en-US" sz="2000" dirty="0">
              <a:latin typeface="Arial" pitchFamily="34" charset="0"/>
              <a:cs typeface="Arial" pitchFamily="34" charset="0"/>
            </a:endParaRPr>
          </a:p>
          <a:p>
            <a:pPr algn="just">
              <a:lnSpc>
                <a:spcPct val="200000"/>
              </a:lnSpc>
            </a:pPr>
            <a:r>
              <a:rPr lang="en-US" sz="2000" dirty="0">
                <a:latin typeface="Arial" pitchFamily="34" charset="0"/>
                <a:cs typeface="Arial" pitchFamily="34" charset="0"/>
              </a:rPr>
              <a:t>About half of the incoming solar energy reaches Earth as presented in Fig.1.</a:t>
            </a:r>
          </a:p>
          <a:p>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4</a:t>
            </a:fld>
            <a:endParaRPr lang="en-US"/>
          </a:p>
        </p:txBody>
      </p:sp>
    </p:spTree>
    <p:extLst>
      <p:ext uri="{BB962C8B-B14F-4D97-AF65-F5344CB8AC3E}">
        <p14:creationId xmlns:p14="http://schemas.microsoft.com/office/powerpoint/2010/main" val="2809800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8750" y="76201"/>
            <a:ext cx="11988800" cy="550863"/>
          </a:xfrm>
        </p:spPr>
        <p:txBody>
          <a:bodyPr/>
          <a:lstStyle/>
          <a:p>
            <a:pPr>
              <a:defRPr/>
            </a:pPr>
            <a:r>
              <a:rPr lang="en-US" sz="3000" dirty="0" smtClean="0">
                <a:latin typeface="Arial" pitchFamily="34" charset="0"/>
                <a:cs typeface="Arial" pitchFamily="34" charset="0"/>
              </a:rPr>
              <a:t>Introduction                                                        Cont.…</a:t>
            </a:r>
            <a:endParaRPr lang="en-US" sz="3000" dirty="0">
              <a:latin typeface="Arial" pitchFamily="34" charset="0"/>
              <a:cs typeface="Arial" pitchFamily="34" charset="0"/>
            </a:endParaRPr>
          </a:p>
        </p:txBody>
      </p:sp>
      <p:sp>
        <p:nvSpPr>
          <p:cNvPr id="3" name="Content Placeholder 2"/>
          <p:cNvSpPr>
            <a:spLocks noGrp="1"/>
          </p:cNvSpPr>
          <p:nvPr>
            <p:ph idx="1"/>
          </p:nvPr>
        </p:nvSpPr>
        <p:spPr>
          <a:xfrm>
            <a:off x="79898" y="488272"/>
            <a:ext cx="12112101" cy="6369728"/>
          </a:xfrm>
        </p:spPr>
        <p:txBody>
          <a:bodyPr/>
          <a:lstStyle/>
          <a:p>
            <a:pPr marL="0" indent="0">
              <a:buNone/>
              <a:defRPr/>
            </a:pPr>
            <a:endParaRPr lang="en-US" dirty="0" smtClean="0"/>
          </a:p>
          <a:p>
            <a:pPr marL="0" indent="0">
              <a:buNone/>
              <a:defRPr/>
            </a:pPr>
            <a:endParaRPr lang="en-US" dirty="0" smtClean="0"/>
          </a:p>
          <a:p>
            <a:pPr>
              <a:defRPr/>
            </a:pPr>
            <a:endParaRPr lang="en-US" dirty="0"/>
          </a:p>
          <a:p>
            <a:pPr>
              <a:defRPr/>
            </a:pPr>
            <a:endParaRPr lang="en-US" dirty="0" smtClean="0"/>
          </a:p>
          <a:p>
            <a:pPr>
              <a:defRPr/>
            </a:pPr>
            <a:endParaRPr lang="en-US" dirty="0"/>
          </a:p>
          <a:p>
            <a:pPr>
              <a:defRPr/>
            </a:pPr>
            <a:endParaRPr lang="en-US" dirty="0" smtClean="0"/>
          </a:p>
          <a:p>
            <a:pPr>
              <a:defRPr/>
            </a:pPr>
            <a:endParaRPr lang="en-US" dirty="0"/>
          </a:p>
          <a:p>
            <a:pPr marL="0" indent="0">
              <a:buNone/>
              <a:defRPr/>
            </a:pPr>
            <a:endParaRPr lang="en-US" dirty="0" smtClean="0"/>
          </a:p>
          <a:p>
            <a:pPr marL="0" indent="0" algn="ctr">
              <a:buFont typeface="Calibri" panose="020F0502020204030204" pitchFamily="34" charset="0"/>
              <a:buNone/>
              <a:defRPr/>
            </a:pPr>
            <a:r>
              <a:rPr lang="en-US" sz="2000" dirty="0" smtClean="0">
                <a:latin typeface="Arial" pitchFamily="34" charset="0"/>
                <a:cs typeface="Arial" pitchFamily="34" charset="0"/>
              </a:rPr>
              <a:t>  Figure 1: Solar energy reaching the earth in per unit area(W/m</a:t>
            </a:r>
            <a:r>
              <a:rPr lang="en-US" sz="2000" baseline="30000" dirty="0" smtClean="0">
                <a:latin typeface="Arial" pitchFamily="34" charset="0"/>
                <a:cs typeface="Arial" pitchFamily="34" charset="0"/>
              </a:rPr>
              <a:t>2</a:t>
            </a:r>
            <a:r>
              <a:rPr lang="en-US" sz="2000" dirty="0" smtClean="0">
                <a:latin typeface="Arial" pitchFamily="34" charset="0"/>
                <a:cs typeface="Arial" pitchFamily="34" charset="0"/>
              </a:rPr>
              <a:t>)[1].                          </a:t>
            </a:r>
          </a:p>
          <a:p>
            <a:pPr marL="0" indent="0">
              <a:buFont typeface="Calibri" panose="020F0502020204030204" pitchFamily="34" charset="0"/>
              <a:buNone/>
              <a:defRPr/>
            </a:pPr>
            <a:r>
              <a:rPr lang="en-US" sz="1600" dirty="0" smtClean="0">
                <a:latin typeface="Arial" pitchFamily="34" charset="0"/>
                <a:cs typeface="Arial" pitchFamily="34" charset="0"/>
              </a:rPr>
              <a:t>            Url: </a:t>
            </a:r>
            <a:r>
              <a:rPr lang="en-US" sz="1600" dirty="0" smtClean="0">
                <a:latin typeface="Arial" pitchFamily="34" charset="0"/>
                <a:cs typeface="Arial" pitchFamily="34" charset="0"/>
                <a:hlinkClick r:id="rId2"/>
              </a:rPr>
              <a:t>https://</a:t>
            </a:r>
            <a:r>
              <a:rPr lang="en-US" sz="1600" dirty="0" smtClean="0">
                <a:latin typeface="Arial" pitchFamily="34" charset="0"/>
                <a:cs typeface="Arial" pitchFamily="34" charset="0"/>
                <a:hlinkClick r:id="rId2"/>
              </a:rPr>
              <a:t>www.quora.com/What-are-some-factors-that-affect-the-amount-of-solar-energy-that-reaches-the-Earths-surface</a:t>
            </a:r>
            <a:endParaRPr lang="en-US" sz="1600" dirty="0" smtClean="0">
              <a:latin typeface="Arial" pitchFamily="34" charset="0"/>
              <a:cs typeface="Arial" pitchFamily="34" charset="0"/>
            </a:endParaRPr>
          </a:p>
          <a:p>
            <a:pPr marL="0" indent="0">
              <a:buFont typeface="Calibri" panose="020F0502020204030204" pitchFamily="34" charset="0"/>
              <a:buNone/>
              <a:defRPr/>
            </a:pPr>
            <a:endParaRPr lang="en-US" sz="1600" dirty="0">
              <a:latin typeface="Arial" pitchFamily="34" charset="0"/>
              <a:cs typeface="Arial" pitchFamily="34" charset="0"/>
            </a:endParaRPr>
          </a:p>
        </p:txBody>
      </p:sp>
      <p:sp>
        <p:nvSpPr>
          <p:cNvPr id="5" name="Footer Placeholder 4"/>
          <p:cNvSpPr>
            <a:spLocks noGrp="1"/>
          </p:cNvSpPr>
          <p:nvPr>
            <p:ph type="ftr" sz="quarter" idx="11"/>
          </p:nvPr>
        </p:nvSpPr>
        <p:spPr/>
        <p:txBody>
          <a:bodyPr/>
          <a:lstStyle/>
          <a:p>
            <a:pPr>
              <a:defRPr/>
            </a:pPr>
            <a:r>
              <a:rPr lang="en-US" smtClean="0"/>
              <a:t>Presenter: Dr.Teshome Goa</a:t>
            </a:r>
            <a:endParaRPr lang="en-US"/>
          </a:p>
        </p:txBody>
      </p:sp>
      <p:sp>
        <p:nvSpPr>
          <p:cNvPr id="10245"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fld id="{22A882CE-4EEA-4B8C-A534-F1B68C46FB53}" type="slidenum">
              <a:rPr lang="en-US" altLang="en-US" smtClean="0">
                <a:solidFill>
                  <a:srgbClr val="FFFFFF"/>
                </a:solidFill>
              </a:rPr>
              <a:pPr/>
              <a:t>5</a:t>
            </a:fld>
            <a:endParaRPr lang="en-US" altLang="en-US" smtClean="0">
              <a:solidFill>
                <a:srgbClr val="FFFFFF"/>
              </a:solidFill>
            </a:endParaRPr>
          </a:p>
        </p:txBody>
      </p:sp>
      <p:pic>
        <p:nvPicPr>
          <p:cNvPr id="5122" name="Picture 2" descr="What is the average amount of solar radiation that reaches the earth's  surface on a daily basis? - Quor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7182" y="543782"/>
            <a:ext cx="8487052" cy="4073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867661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602" y="0"/>
            <a:ext cx="12090398" cy="533400"/>
          </a:xfrm>
        </p:spPr>
        <p:txBody>
          <a:bodyPr>
            <a:normAutofit/>
          </a:bodyPr>
          <a:lstStyle/>
          <a:p>
            <a:pPr algn="ctr">
              <a:defRPr/>
            </a:pPr>
            <a:r>
              <a:rPr lang="en-US" sz="3000" b="1" dirty="0" smtClean="0">
                <a:latin typeface="Arial" pitchFamily="34" charset="0"/>
                <a:cs typeface="Arial" pitchFamily="34" charset="0"/>
              </a:rPr>
              <a:t>2. Solar Energy Resources Per country (SERPC)</a:t>
            </a:r>
            <a:endParaRPr lang="en-US" sz="3000" b="1" dirty="0">
              <a:latin typeface="Arial" pitchFamily="34" charset="0"/>
              <a:cs typeface="Arial" pitchFamily="34" charset="0"/>
            </a:endParaRPr>
          </a:p>
        </p:txBody>
      </p:sp>
      <p:sp>
        <p:nvSpPr>
          <p:cNvPr id="11267" name="Content Placeholder 2"/>
          <p:cNvSpPr>
            <a:spLocks noGrp="1"/>
          </p:cNvSpPr>
          <p:nvPr>
            <p:ph idx="1"/>
          </p:nvPr>
        </p:nvSpPr>
        <p:spPr>
          <a:xfrm>
            <a:off x="0" y="372862"/>
            <a:ext cx="12192000" cy="6485138"/>
          </a:xfrm>
        </p:spPr>
        <p:txBody>
          <a:bodyPr>
            <a:normAutofit/>
          </a:bodyPr>
          <a:lstStyle/>
          <a:p>
            <a:pPr algn="just">
              <a:lnSpc>
                <a:spcPct val="200000"/>
              </a:lnSpc>
              <a:spcBef>
                <a:spcPts val="0"/>
              </a:spcBef>
              <a:buFont typeface="Wingdings" pitchFamily="2" charset="2"/>
              <a:buChar char="§"/>
            </a:pPr>
            <a:r>
              <a:rPr lang="en-US" sz="2000" dirty="0" smtClean="0">
                <a:latin typeface="Arial" pitchFamily="34" charset="0"/>
                <a:cs typeface="Arial" pitchFamily="34" charset="0"/>
              </a:rPr>
              <a:t> </a:t>
            </a:r>
            <a:r>
              <a:rPr lang="en-US" sz="2000" dirty="0">
                <a:latin typeface="Arial" pitchFamily="34" charset="0"/>
                <a:cs typeface="Arial" pitchFamily="34" charset="0"/>
              </a:rPr>
              <a:t>Everywhere on Earth </a:t>
            </a:r>
            <a:r>
              <a:rPr lang="en-US" sz="2000" dirty="0" smtClean="0">
                <a:latin typeface="Arial" pitchFamily="34" charset="0"/>
                <a:cs typeface="Arial" pitchFamily="34" charset="0"/>
              </a:rPr>
              <a:t>experiences </a:t>
            </a:r>
            <a:r>
              <a:rPr lang="en-US" sz="2000" dirty="0">
                <a:latin typeface="Arial" pitchFamily="34" charset="0"/>
                <a:cs typeface="Arial" pitchFamily="34" charset="0"/>
              </a:rPr>
              <a:t>sunshine for a minimum of part of the year</a:t>
            </a:r>
            <a:r>
              <a:rPr lang="en-US" sz="2000" dirty="0" smtClean="0">
                <a:latin typeface="Arial" pitchFamily="34" charset="0"/>
                <a:cs typeface="Arial" pitchFamily="34" charset="0"/>
              </a:rPr>
              <a:t>.</a:t>
            </a:r>
          </a:p>
          <a:p>
            <a:pPr marL="0" indent="0" algn="just">
              <a:lnSpc>
                <a:spcPct val="200000"/>
              </a:lnSpc>
              <a:spcBef>
                <a:spcPts val="0"/>
              </a:spcBef>
              <a:buNone/>
            </a:pPr>
            <a:r>
              <a:rPr lang="en-US" sz="2000" b="1" dirty="0" smtClean="0">
                <a:latin typeface="Arial" pitchFamily="34" charset="0"/>
                <a:cs typeface="Arial" pitchFamily="34" charset="0"/>
              </a:rPr>
              <a:t>Accordingly</a:t>
            </a:r>
            <a:r>
              <a:rPr lang="en-US" sz="2000" dirty="0" smtClean="0">
                <a:latin typeface="Arial" pitchFamily="34" charset="0"/>
                <a:cs typeface="Arial" pitchFamily="34" charset="0"/>
              </a:rPr>
              <a:t>, the </a:t>
            </a:r>
            <a:r>
              <a:rPr lang="en-US" sz="2000" dirty="0">
                <a:latin typeface="Arial" pitchFamily="34" charset="0"/>
                <a:cs typeface="Arial" pitchFamily="34" charset="0"/>
              </a:rPr>
              <a:t>surface of the Earth experiences different levels of solar radiation </a:t>
            </a:r>
            <a:r>
              <a:rPr lang="en-US" sz="2000" dirty="0" smtClean="0">
                <a:latin typeface="Arial" pitchFamily="34" charset="0"/>
                <a:cs typeface="Arial" pitchFamily="34" charset="0"/>
              </a:rPr>
              <a:t>as presented in Fig.2 based </a:t>
            </a:r>
            <a:r>
              <a:rPr lang="en-US" sz="2000" dirty="0">
                <a:latin typeface="Arial" pitchFamily="34" charset="0"/>
                <a:cs typeface="Arial" pitchFamily="34" charset="0"/>
              </a:rPr>
              <a:t>on the following factors:</a:t>
            </a:r>
          </a:p>
          <a:p>
            <a:pPr algn="just">
              <a:lnSpc>
                <a:spcPct val="200000"/>
              </a:lnSpc>
              <a:spcBef>
                <a:spcPts val="0"/>
              </a:spcBef>
              <a:buFont typeface="Wingdings" pitchFamily="2" charset="2"/>
              <a:buChar char="Ø"/>
            </a:pPr>
            <a:r>
              <a:rPr lang="en-US" sz="2000" dirty="0">
                <a:latin typeface="Arial" pitchFamily="34" charset="0"/>
                <a:cs typeface="Arial" pitchFamily="34" charset="0"/>
              </a:rPr>
              <a:t>Geographic location</a:t>
            </a:r>
          </a:p>
          <a:p>
            <a:pPr algn="just">
              <a:lnSpc>
                <a:spcPct val="200000"/>
              </a:lnSpc>
              <a:spcBef>
                <a:spcPts val="0"/>
              </a:spcBef>
              <a:buFont typeface="Wingdings" pitchFamily="2" charset="2"/>
              <a:buChar char="Ø"/>
            </a:pPr>
            <a:r>
              <a:rPr lang="en-US" sz="2000" dirty="0">
                <a:latin typeface="Arial" pitchFamily="34" charset="0"/>
                <a:cs typeface="Arial" pitchFamily="34" charset="0"/>
              </a:rPr>
              <a:t>Time of </a:t>
            </a:r>
            <a:r>
              <a:rPr lang="en-US" sz="2000" dirty="0" smtClean="0">
                <a:latin typeface="Arial" pitchFamily="34" charset="0"/>
                <a:cs typeface="Arial" pitchFamily="34" charset="0"/>
              </a:rPr>
              <a:t> the day</a:t>
            </a:r>
            <a:endParaRPr lang="en-US" sz="2000" dirty="0">
              <a:latin typeface="Arial" pitchFamily="34" charset="0"/>
              <a:cs typeface="Arial" pitchFamily="34" charset="0"/>
            </a:endParaRPr>
          </a:p>
          <a:p>
            <a:pPr algn="just">
              <a:lnSpc>
                <a:spcPct val="200000"/>
              </a:lnSpc>
              <a:spcBef>
                <a:spcPts val="0"/>
              </a:spcBef>
              <a:buFont typeface="Wingdings" pitchFamily="2" charset="2"/>
              <a:buChar char="Ø"/>
            </a:pPr>
            <a:r>
              <a:rPr lang="en-US" sz="2000" dirty="0" smtClean="0">
                <a:latin typeface="Arial" pitchFamily="34" charset="0"/>
                <a:cs typeface="Arial" pitchFamily="34" charset="0"/>
              </a:rPr>
              <a:t>Seasonality </a:t>
            </a:r>
            <a:endParaRPr lang="en-US" sz="2000" dirty="0">
              <a:latin typeface="Arial" pitchFamily="34" charset="0"/>
              <a:cs typeface="Arial" pitchFamily="34" charset="0"/>
            </a:endParaRPr>
          </a:p>
          <a:p>
            <a:pPr algn="just">
              <a:lnSpc>
                <a:spcPct val="200000"/>
              </a:lnSpc>
              <a:spcBef>
                <a:spcPts val="0"/>
              </a:spcBef>
              <a:buFont typeface="Wingdings" pitchFamily="2" charset="2"/>
              <a:buChar char="Ø"/>
            </a:pPr>
            <a:r>
              <a:rPr lang="en-US" sz="2000" dirty="0">
                <a:latin typeface="Arial" pitchFamily="34" charset="0"/>
                <a:cs typeface="Arial" pitchFamily="34" charset="0"/>
              </a:rPr>
              <a:t>Local </a:t>
            </a:r>
            <a:r>
              <a:rPr lang="en-US" sz="2000" dirty="0" smtClean="0">
                <a:latin typeface="Arial" pitchFamily="34" charset="0"/>
                <a:cs typeface="Arial" pitchFamily="34" charset="0"/>
              </a:rPr>
              <a:t>landscape</a:t>
            </a:r>
            <a:endParaRPr lang="en-US" sz="2000" dirty="0">
              <a:latin typeface="Arial" pitchFamily="34" charset="0"/>
              <a:cs typeface="Arial" pitchFamily="34" charset="0"/>
            </a:endParaRPr>
          </a:p>
          <a:p>
            <a:pPr algn="just">
              <a:lnSpc>
                <a:spcPct val="200000"/>
              </a:lnSpc>
              <a:spcBef>
                <a:spcPts val="0"/>
              </a:spcBef>
              <a:buFont typeface="Wingdings" pitchFamily="2" charset="2"/>
              <a:buChar char="Ø"/>
            </a:pPr>
            <a:r>
              <a:rPr lang="en-US" sz="2000" dirty="0">
                <a:latin typeface="Arial" pitchFamily="34" charset="0"/>
                <a:cs typeface="Arial" pitchFamily="34" charset="0"/>
              </a:rPr>
              <a:t>Local </a:t>
            </a:r>
            <a:r>
              <a:rPr lang="en-US" sz="2000" dirty="0" smtClean="0">
                <a:latin typeface="Arial" pitchFamily="34" charset="0"/>
                <a:cs typeface="Arial" pitchFamily="34" charset="0"/>
              </a:rPr>
              <a:t>weather</a:t>
            </a:r>
          </a:p>
          <a:p>
            <a:pPr marL="0" indent="0" algn="just">
              <a:lnSpc>
                <a:spcPct val="200000"/>
              </a:lnSpc>
              <a:spcBef>
                <a:spcPts val="0"/>
              </a:spcBef>
              <a:buNone/>
            </a:pPr>
            <a:endParaRPr lang="en-US" sz="2200" dirty="0" smtClean="0">
              <a:latin typeface="Arial" pitchFamily="34" charset="0"/>
              <a:cs typeface="Arial" pitchFamily="34" charset="0"/>
            </a:endParaRPr>
          </a:p>
        </p:txBody>
      </p:sp>
      <p:sp>
        <p:nvSpPr>
          <p:cNvPr id="5" name="Footer Placeholder 4"/>
          <p:cNvSpPr>
            <a:spLocks noGrp="1"/>
          </p:cNvSpPr>
          <p:nvPr>
            <p:ph type="ftr" sz="quarter" idx="11"/>
          </p:nvPr>
        </p:nvSpPr>
        <p:spPr/>
        <p:txBody>
          <a:bodyPr/>
          <a:lstStyle/>
          <a:p>
            <a:pPr>
              <a:defRPr/>
            </a:pPr>
            <a:r>
              <a:rPr lang="en-US" smtClean="0"/>
              <a:t>Presenter: Dr.Teshome Goa</a:t>
            </a:r>
            <a:endParaRPr lang="en-US"/>
          </a:p>
        </p:txBody>
      </p:sp>
      <p:sp>
        <p:nvSpPr>
          <p:cNvPr id="11269"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fld id="{945E70DD-97F5-4D47-B7D4-8F60D3667CC5}" type="slidenum">
              <a:rPr lang="en-US" altLang="en-US" smtClean="0">
                <a:solidFill>
                  <a:srgbClr val="FFFFFF"/>
                </a:solidFill>
              </a:rPr>
              <a:pPr/>
              <a:t>6</a:t>
            </a:fld>
            <a:endParaRPr lang="en-US" altLang="en-US" smtClean="0">
              <a:solidFill>
                <a:srgbClr val="FFFFFF"/>
              </a:solidFill>
            </a:endParaRPr>
          </a:p>
        </p:txBody>
      </p:sp>
    </p:spTree>
    <p:extLst>
      <p:ext uri="{BB962C8B-B14F-4D97-AF65-F5344CB8AC3E}">
        <p14:creationId xmlns:p14="http://schemas.microsoft.com/office/powerpoint/2010/main" val="140360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6880" y="1198880"/>
            <a:ext cx="11419840" cy="4978083"/>
          </a:xfrm>
        </p:spPr>
        <p:txBody>
          <a:bodyPr>
            <a:normAutofit/>
          </a:bodyPr>
          <a:lstStyle/>
          <a:p>
            <a:pPr>
              <a:lnSpc>
                <a:spcPct val="200000"/>
              </a:lnSpc>
            </a:pPr>
            <a:r>
              <a:rPr lang="en-US" sz="2000" dirty="0">
                <a:latin typeface="Arial" pitchFamily="34" charset="0"/>
                <a:cs typeface="Arial" pitchFamily="34" charset="0"/>
              </a:rPr>
              <a:t>The sun strikes the surface of the spherical Earth at varying angles, from 0° (just above the horizon) to 90° (straight overhead). </a:t>
            </a:r>
          </a:p>
          <a:p>
            <a:pPr>
              <a:lnSpc>
                <a:spcPct val="200000"/>
              </a:lnSpc>
            </a:pPr>
            <a:r>
              <a:rPr lang="en-US" sz="2000" dirty="0">
                <a:latin typeface="Arial" pitchFamily="34" charset="0"/>
                <a:cs typeface="Arial" pitchFamily="34" charset="0"/>
              </a:rPr>
              <a:t>The Earth's surface receives most energy when the sun's beams are directed </a:t>
            </a:r>
            <a:r>
              <a:rPr lang="en-US" sz="2000" dirty="0" smtClean="0">
                <a:latin typeface="Arial" pitchFamily="34" charset="0"/>
                <a:cs typeface="Arial" pitchFamily="34" charset="0"/>
              </a:rPr>
              <a:t>vertically</a:t>
            </a:r>
          </a:p>
          <a:p>
            <a:pPr>
              <a:lnSpc>
                <a:spcPct val="200000"/>
              </a:lnSpc>
            </a:pPr>
            <a:r>
              <a:rPr lang="en-US" sz="2000" dirty="0" smtClean="0">
                <a:latin typeface="Arial" pitchFamily="34" charset="0"/>
                <a:cs typeface="Arial" pitchFamily="34" charset="0"/>
              </a:rPr>
              <a:t>Accordingly, some of the area has less potential, whereas the other area may have good Solar energy potentials </a:t>
            </a:r>
          </a:p>
          <a:p>
            <a:pPr>
              <a:lnSpc>
                <a:spcPct val="200000"/>
              </a:lnSpc>
            </a:pPr>
            <a:r>
              <a:rPr lang="en-US" sz="2000" dirty="0" smtClean="0">
                <a:latin typeface="Arial" pitchFamily="34" charset="0"/>
                <a:cs typeface="Arial" pitchFamily="34" charset="0"/>
              </a:rPr>
              <a:t>This necessitates developing, strategies to enhance power harvestings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7</a:t>
            </a:fld>
            <a:endParaRPr lang="en-US"/>
          </a:p>
        </p:txBody>
      </p:sp>
      <p:sp>
        <p:nvSpPr>
          <p:cNvPr id="6" name="Title 1"/>
          <p:cNvSpPr>
            <a:spLocks noGrp="1"/>
          </p:cNvSpPr>
          <p:nvPr>
            <p:ph type="title"/>
          </p:nvPr>
        </p:nvSpPr>
        <p:spPr>
          <a:xfrm>
            <a:off x="345440" y="314325"/>
            <a:ext cx="10896602" cy="600075"/>
          </a:xfrm>
        </p:spPr>
        <p:txBody>
          <a:bodyPr>
            <a:normAutofit/>
          </a:bodyPr>
          <a:lstStyle/>
          <a:p>
            <a:pPr algn="ctr">
              <a:defRPr/>
            </a:pPr>
            <a:r>
              <a:rPr lang="en-US" sz="3000" b="1" dirty="0" smtClean="0">
                <a:latin typeface="Arial" pitchFamily="34" charset="0"/>
                <a:cs typeface="Arial" pitchFamily="34" charset="0"/>
              </a:rPr>
              <a:t>SERPC</a:t>
            </a:r>
            <a:r>
              <a:rPr lang="en-US" sz="3000" b="1" dirty="0">
                <a:latin typeface="Arial" pitchFamily="34" charset="0"/>
                <a:cs typeface="Arial" pitchFamily="34" charset="0"/>
              </a:rPr>
              <a:t> </a:t>
            </a:r>
            <a:r>
              <a:rPr lang="en-US" sz="3000" b="1" dirty="0" smtClean="0">
                <a:latin typeface="Arial" pitchFamily="34" charset="0"/>
                <a:cs typeface="Arial" pitchFamily="34" charset="0"/>
              </a:rPr>
              <a:t>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30640498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8</a:t>
            </a:fld>
            <a:endParaRPr lang="en-US"/>
          </a:p>
        </p:txBody>
      </p:sp>
      <p:sp>
        <p:nvSpPr>
          <p:cNvPr id="4" name="AutoShape 2" descr="Global distribution of solar energy per unit area on horizontal surface worldwide [2]"/>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Rectangle 4"/>
          <p:cNvSpPr/>
          <p:nvPr/>
        </p:nvSpPr>
        <p:spPr>
          <a:xfrm>
            <a:off x="1552535" y="5820625"/>
            <a:ext cx="8292799" cy="923330"/>
          </a:xfrm>
          <a:prstGeom prst="rect">
            <a:avLst/>
          </a:prstGeom>
        </p:spPr>
        <p:txBody>
          <a:bodyPr wrap="square">
            <a:spAutoFit/>
          </a:bodyPr>
          <a:lstStyle/>
          <a:p>
            <a:r>
              <a:rPr lang="en-US" dirty="0" smtClean="0">
                <a:latin typeface="Arial" pitchFamily="34" charset="0"/>
                <a:cs typeface="Arial" pitchFamily="34" charset="0"/>
              </a:rPr>
              <a:t>Figure 2. Global </a:t>
            </a:r>
            <a:r>
              <a:rPr lang="en-US" dirty="0">
                <a:latin typeface="Arial" pitchFamily="34" charset="0"/>
                <a:cs typeface="Arial" pitchFamily="34" charset="0"/>
              </a:rPr>
              <a:t>distribution of solar </a:t>
            </a:r>
            <a:r>
              <a:rPr lang="en-US" dirty="0" smtClean="0">
                <a:latin typeface="Arial" pitchFamily="34" charset="0"/>
                <a:cs typeface="Arial" pitchFamily="34" charset="0"/>
              </a:rPr>
              <a:t>radiations[2]. </a:t>
            </a:r>
            <a:r>
              <a:rPr lang="en-US" dirty="0">
                <a:latin typeface="Arial" pitchFamily="34" charset="0"/>
                <a:cs typeface="Arial" pitchFamily="34" charset="0"/>
                <a:hlinkClick r:id="rId2"/>
              </a:rPr>
              <a:t>https://</a:t>
            </a:r>
            <a:r>
              <a:rPr lang="en-US" dirty="0" smtClean="0">
                <a:latin typeface="Arial" pitchFamily="34" charset="0"/>
                <a:cs typeface="Arial" pitchFamily="34" charset="0"/>
                <a:hlinkClick r:id="rId2"/>
              </a:rPr>
              <a:t>www.researchgate.net/figure/Global-irradiance-distribution-source-wwwsolargiscom_fig2_322690355</a:t>
            </a:r>
            <a:endParaRPr lang="en-US" dirty="0" smtClean="0">
              <a:latin typeface="Arial" pitchFamily="34" charset="0"/>
              <a:cs typeface="Arial" pitchFamily="34" charset="0"/>
            </a:endParaRPr>
          </a:p>
          <a:p>
            <a:endParaRPr lang="en-US" dirty="0"/>
          </a:p>
        </p:txBody>
      </p:sp>
      <p:pic>
        <p:nvPicPr>
          <p:cNvPr id="1026" name="Picture 2" descr="C:\Users\HP\AppData\Local\Packages\Microsoft.Windows.Photos_8wekyb3d8bbwe\TempState\ShareServiceTempFolder\Global-irradiance-distribution-source-wwwsolargiscom.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0808" y="803103"/>
            <a:ext cx="8570151" cy="46883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78158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9293" y="134306"/>
            <a:ext cx="10714610" cy="664685"/>
          </a:xfrm>
        </p:spPr>
        <p:txBody>
          <a:bodyPr>
            <a:normAutofit/>
          </a:bodyPr>
          <a:lstStyle/>
          <a:p>
            <a:pPr algn="ctr"/>
            <a:r>
              <a:rPr lang="en-US" sz="3000" b="1" dirty="0" smtClean="0">
                <a:latin typeface="Arial" pitchFamily="34" charset="0"/>
                <a:cs typeface="Arial" pitchFamily="34" charset="0"/>
              </a:rPr>
              <a:t>3. Motivation behind why we need SECs</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62145" y="621437"/>
            <a:ext cx="12129856" cy="6143347"/>
          </a:xfrm>
        </p:spPr>
        <p:txBody>
          <a:bodyPr>
            <a:normAutofit fontScale="92500"/>
          </a:bodyPr>
          <a:lstStyle/>
          <a:p>
            <a:pPr algn="just">
              <a:lnSpc>
                <a:spcPct val="150000"/>
              </a:lnSpc>
              <a:buFont typeface="Wingdings" panose="05000000000000000000" pitchFamily="2" charset="2"/>
              <a:buChar char="v"/>
              <a:defRPr/>
            </a:pPr>
            <a:r>
              <a:rPr lang="en-US" altLang="en-US" dirty="0">
                <a:latin typeface="Times New Roman" panose="02020603050405020304" pitchFamily="18" charset="0"/>
                <a:cs typeface="Times New Roman" panose="02020603050405020304" pitchFamily="18" charset="0"/>
              </a:rPr>
              <a:t>It’s clean, emission free and </a:t>
            </a:r>
            <a:r>
              <a:rPr lang="en-US" altLang="en-US" dirty="0" smtClean="0">
                <a:latin typeface="Times New Roman" panose="02020603050405020304" pitchFamily="18" charset="0"/>
                <a:cs typeface="Times New Roman" panose="02020603050405020304" pitchFamily="18" charset="0"/>
              </a:rPr>
              <a:t>stable</a:t>
            </a:r>
          </a:p>
          <a:p>
            <a:pPr algn="just">
              <a:lnSpc>
                <a:spcPct val="150000"/>
              </a:lnSpc>
              <a:buFont typeface="Wingdings" panose="05000000000000000000" pitchFamily="2" charset="2"/>
              <a:buChar char="v"/>
              <a:defRPr/>
            </a:pPr>
            <a:r>
              <a:rPr lang="en-US" altLang="en-US" dirty="0" smtClean="0">
                <a:latin typeface="Times New Roman" panose="02020603050405020304" pitchFamily="18" charset="0"/>
                <a:cs typeface="Times New Roman" panose="02020603050405020304" pitchFamily="18" charset="0"/>
              </a:rPr>
              <a:t>Environmental friendly and reduce the cost of traditional energy resources importing's </a:t>
            </a:r>
            <a:endParaRPr lang="en-US" altLang="en-US" dirty="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v"/>
              <a:defRPr/>
            </a:pPr>
            <a:r>
              <a:rPr lang="en-US" altLang="en-US" dirty="0">
                <a:latin typeface="Times New Roman" panose="02020603050405020304" pitchFamily="18" charset="0"/>
                <a:cs typeface="Times New Roman" panose="02020603050405020304" pitchFamily="18" charset="0"/>
              </a:rPr>
              <a:t>Naturally gifted and highly feasible </a:t>
            </a:r>
          </a:p>
          <a:p>
            <a:pPr algn="just">
              <a:lnSpc>
                <a:spcPct val="150000"/>
              </a:lnSpc>
              <a:buFont typeface="Wingdings" panose="05000000000000000000" pitchFamily="2" charset="2"/>
              <a:buChar char="v"/>
              <a:defRPr/>
            </a:pPr>
            <a:r>
              <a:rPr lang="en-US" altLang="en-US" dirty="0" smtClean="0">
                <a:latin typeface="Times New Roman" panose="02020603050405020304" pitchFamily="18" charset="0"/>
                <a:cs typeface="Times New Roman" panose="02020603050405020304" pitchFamily="18" charset="0"/>
              </a:rPr>
              <a:t>Reduction in the  cost of solar systems, its transportation and installation from year </a:t>
            </a:r>
            <a:r>
              <a:rPr lang="en-US" altLang="en-US" dirty="0">
                <a:latin typeface="Times New Roman" panose="02020603050405020304" pitchFamily="18" charset="0"/>
                <a:cs typeface="Times New Roman" panose="02020603050405020304" pitchFamily="18" charset="0"/>
              </a:rPr>
              <a:t>to </a:t>
            </a:r>
            <a:r>
              <a:rPr lang="en-US" altLang="en-US" dirty="0" smtClean="0">
                <a:latin typeface="Times New Roman" panose="02020603050405020304" pitchFamily="18" charset="0"/>
                <a:cs typeface="Times New Roman" panose="02020603050405020304" pitchFamily="18" charset="0"/>
              </a:rPr>
              <a:t>year</a:t>
            </a:r>
          </a:p>
          <a:p>
            <a:pPr algn="just">
              <a:lnSpc>
                <a:spcPct val="150000"/>
              </a:lnSpc>
              <a:buFont typeface="Wingdings" panose="05000000000000000000" pitchFamily="2" charset="2"/>
              <a:buChar char="v"/>
              <a:defRPr/>
            </a:pPr>
            <a:r>
              <a:rPr lang="en-US" altLang="en-US" dirty="0" smtClean="0">
                <a:latin typeface="Times New Roman" panose="02020603050405020304" pitchFamily="18" charset="0"/>
                <a:cs typeface="Times New Roman" panose="02020603050405020304" pitchFamily="18" charset="0"/>
              </a:rPr>
              <a:t>Longer life span</a:t>
            </a:r>
          </a:p>
          <a:p>
            <a:pPr algn="just">
              <a:lnSpc>
                <a:spcPct val="150000"/>
              </a:lnSpc>
              <a:buFont typeface="Wingdings" panose="05000000000000000000" pitchFamily="2" charset="2"/>
              <a:buChar char="v"/>
              <a:defRPr/>
            </a:pPr>
            <a:r>
              <a:rPr lang="en-US" altLang="en-US" dirty="0" smtClean="0">
                <a:latin typeface="Times New Roman" panose="02020603050405020304" pitchFamily="18" charset="0"/>
                <a:cs typeface="Times New Roman" panose="02020603050405020304" pitchFamily="18" charset="0"/>
              </a:rPr>
              <a:t>Scalable and modular  </a:t>
            </a:r>
          </a:p>
          <a:p>
            <a:pPr algn="just">
              <a:lnSpc>
                <a:spcPct val="150000"/>
              </a:lnSpc>
              <a:buFont typeface="Wingdings" panose="05000000000000000000" pitchFamily="2" charset="2"/>
              <a:buChar char="v"/>
              <a:defRPr/>
            </a:pPr>
            <a:r>
              <a:rPr lang="en-US" altLang="en-US" dirty="0" smtClean="0">
                <a:latin typeface="Times New Roman" panose="02020603050405020304" pitchFamily="18" charset="0"/>
                <a:cs typeface="Times New Roman" panose="02020603050405020304" pitchFamily="18" charset="0"/>
              </a:rPr>
              <a:t>Grid integration concerns </a:t>
            </a:r>
            <a:endParaRPr lang="en-US" altLang="en-US" dirty="0">
              <a:latin typeface="Times New Roman" panose="02020603050405020304" pitchFamily="18" charset="0"/>
              <a:cs typeface="Times New Roman" panose="02020603050405020304" pitchFamily="18" charset="0"/>
            </a:endParaRPr>
          </a:p>
          <a:p>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9</a:t>
            </a:fld>
            <a:endParaRPr lang="en-US"/>
          </a:p>
        </p:txBody>
      </p:sp>
    </p:spTree>
    <p:extLst>
      <p:ext uri="{BB962C8B-B14F-4D97-AF65-F5344CB8AC3E}">
        <p14:creationId xmlns:p14="http://schemas.microsoft.com/office/powerpoint/2010/main" val="21833063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4"/>
          <p:cNvSpPr txBox="1">
            <a:spLocks noChangeArrowheads="1"/>
          </p:cNvSpPr>
          <p:nvPr/>
        </p:nvSpPr>
        <p:spPr bwMode="auto">
          <a:xfrm>
            <a:off x="-88777" y="1010920"/>
            <a:ext cx="12280777"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algn="just">
              <a:lnSpc>
                <a:spcPct val="200000"/>
              </a:lnSpc>
              <a:buFont typeface="Arial" pitchFamily="34" charset="0"/>
              <a:buChar char="•"/>
            </a:pPr>
            <a:r>
              <a:rPr lang="en-US" altLang="en-US" sz="2000" b="1" dirty="0">
                <a:solidFill>
                  <a:srgbClr val="000000"/>
                </a:solidFill>
                <a:latin typeface="Times New Roman" pitchFamily="18" charset="0"/>
                <a:cs typeface="Times New Roman" pitchFamily="18" charset="0"/>
              </a:rPr>
              <a:t>Environmentally friendly </a:t>
            </a:r>
            <a:r>
              <a:rPr lang="en-US" altLang="en-US" sz="2000" dirty="0">
                <a:solidFill>
                  <a:srgbClr val="000000"/>
                </a:solidFill>
                <a:latin typeface="Times New Roman" pitchFamily="18" charset="0"/>
                <a:cs typeface="Times New Roman" pitchFamily="18" charset="0"/>
              </a:rPr>
              <a:t>- It has zero raw fuel costs, unlimited supply and no environmental issues </a:t>
            </a:r>
            <a:r>
              <a:rPr lang="en-US" altLang="en-US" sz="2000" i="1" dirty="0">
                <a:latin typeface="Times New Roman" pitchFamily="18" charset="0"/>
                <a:cs typeface="Times New Roman" pitchFamily="18" charset="0"/>
              </a:rPr>
              <a:t>such as </a:t>
            </a:r>
            <a:r>
              <a:rPr lang="en-US" altLang="en-US" sz="2000" b="1" i="1" dirty="0">
                <a:latin typeface="Times New Roman" pitchFamily="18" charset="0"/>
                <a:cs typeface="Times New Roman" pitchFamily="18" charset="0"/>
              </a:rPr>
              <a:t>transport</a:t>
            </a:r>
            <a:r>
              <a:rPr lang="en-US" altLang="en-US" sz="2000" i="1" dirty="0">
                <a:latin typeface="Times New Roman" pitchFamily="18" charset="0"/>
                <a:cs typeface="Times New Roman" pitchFamily="18" charset="0"/>
              </a:rPr>
              <a:t>, </a:t>
            </a:r>
            <a:r>
              <a:rPr lang="en-US" altLang="en-US" sz="2000" b="1" i="1" dirty="0">
                <a:latin typeface="Times New Roman" pitchFamily="18" charset="0"/>
                <a:cs typeface="Times New Roman" pitchFamily="18" charset="0"/>
              </a:rPr>
              <a:t>storage</a:t>
            </a:r>
            <a:r>
              <a:rPr lang="en-US" altLang="en-US" sz="2000" i="1" dirty="0">
                <a:latin typeface="Times New Roman" pitchFamily="18" charset="0"/>
                <a:cs typeface="Times New Roman" pitchFamily="18" charset="0"/>
              </a:rPr>
              <a:t>, or </a:t>
            </a:r>
            <a:r>
              <a:rPr lang="en-US" altLang="en-US" sz="2000" b="1" i="1" dirty="0">
                <a:latin typeface="Times New Roman" pitchFamily="18" charset="0"/>
                <a:cs typeface="Times New Roman" pitchFamily="18" charset="0"/>
              </a:rPr>
              <a:t>pollution</a:t>
            </a:r>
            <a:r>
              <a:rPr lang="en-US" altLang="en-US" sz="2000" dirty="0">
                <a:solidFill>
                  <a:srgbClr val="000000"/>
                </a:solidFill>
                <a:latin typeface="Times New Roman" pitchFamily="18" charset="0"/>
                <a:cs typeface="Times New Roman" pitchFamily="18" charset="0"/>
              </a:rPr>
              <a:t>. </a:t>
            </a:r>
            <a:endParaRPr lang="en-US" altLang="en-US" sz="2000" dirty="0" smtClean="0">
              <a:solidFill>
                <a:srgbClr val="000000"/>
              </a:solidFill>
              <a:latin typeface="Times New Roman" pitchFamily="18" charset="0"/>
              <a:cs typeface="Times New Roman" pitchFamily="18" charset="0"/>
            </a:endParaRPr>
          </a:p>
          <a:p>
            <a:pPr algn="just">
              <a:lnSpc>
                <a:spcPct val="200000"/>
              </a:lnSpc>
              <a:buFont typeface="Arial" pitchFamily="34" charset="0"/>
              <a:buChar char="•"/>
            </a:pPr>
            <a:r>
              <a:rPr lang="en-US" altLang="en-US" sz="2000" dirty="0" smtClean="0">
                <a:latin typeface="Times New Roman" pitchFamily="18" charset="0"/>
                <a:cs typeface="Times New Roman" pitchFamily="18" charset="0"/>
              </a:rPr>
              <a:t>No solar energy resource importing and exporting cost</a:t>
            </a:r>
          </a:p>
          <a:p>
            <a:pPr algn="just">
              <a:lnSpc>
                <a:spcPct val="200000"/>
              </a:lnSpc>
              <a:buFont typeface="Arial" pitchFamily="34" charset="0"/>
              <a:buChar char="•"/>
            </a:pPr>
            <a:r>
              <a:rPr lang="en-US" altLang="en-US" sz="2000" b="1" dirty="0" smtClean="0">
                <a:latin typeface="Times New Roman" pitchFamily="18" charset="0"/>
                <a:cs typeface="Times New Roman" pitchFamily="18" charset="0"/>
              </a:rPr>
              <a:t>Reliability </a:t>
            </a:r>
            <a:r>
              <a:rPr lang="en-US" altLang="en-US" sz="2000" dirty="0">
                <a:latin typeface="Times New Roman" pitchFamily="18" charset="0"/>
                <a:cs typeface="Times New Roman" pitchFamily="18" charset="0"/>
              </a:rPr>
              <a:t>- With </a:t>
            </a:r>
            <a:r>
              <a:rPr lang="en-US" altLang="en-US" sz="2000" i="1" dirty="0">
                <a:latin typeface="Times New Roman" pitchFamily="18" charset="0"/>
                <a:cs typeface="Times New Roman" pitchFamily="18" charset="0"/>
              </a:rPr>
              <a:t>no fuel supply </a:t>
            </a:r>
            <a:r>
              <a:rPr lang="en-US" altLang="en-US" sz="2000" dirty="0">
                <a:latin typeface="Times New Roman" pitchFamily="18" charset="0"/>
                <a:cs typeface="Times New Roman" pitchFamily="18" charset="0"/>
              </a:rPr>
              <a:t>required and </a:t>
            </a:r>
            <a:r>
              <a:rPr lang="en-US" altLang="en-US" sz="2000" i="1" dirty="0">
                <a:latin typeface="Times New Roman" pitchFamily="18" charset="0"/>
                <a:cs typeface="Times New Roman" pitchFamily="18" charset="0"/>
              </a:rPr>
              <a:t>no moving parts</a:t>
            </a:r>
            <a:r>
              <a:rPr lang="en-US" altLang="en-US" sz="2000" dirty="0">
                <a:latin typeface="Times New Roman" pitchFamily="18" charset="0"/>
                <a:cs typeface="Times New Roman" pitchFamily="18" charset="0"/>
              </a:rPr>
              <a:t>, solar power systems are among </a:t>
            </a:r>
            <a:r>
              <a:rPr lang="en-US" altLang="en-US" sz="2000" i="1" dirty="0">
                <a:latin typeface="Times New Roman" pitchFamily="18" charset="0"/>
                <a:cs typeface="Times New Roman" pitchFamily="18" charset="0"/>
              </a:rPr>
              <a:t>the most reliable </a:t>
            </a:r>
            <a:r>
              <a:rPr lang="en-US" altLang="en-US" sz="2000" dirty="0">
                <a:latin typeface="Times New Roman" pitchFamily="18" charset="0"/>
                <a:cs typeface="Times New Roman" pitchFamily="18" charset="0"/>
              </a:rPr>
              <a:t>electric power </a:t>
            </a:r>
            <a:r>
              <a:rPr lang="en-US" altLang="en-US" sz="2000" dirty="0" smtClean="0">
                <a:latin typeface="Times New Roman" pitchFamily="18" charset="0"/>
                <a:cs typeface="Times New Roman" pitchFamily="18" charset="0"/>
              </a:rPr>
              <a:t>generators</a:t>
            </a:r>
            <a:endParaRPr lang="en-US" altLang="en-US" sz="2000" dirty="0">
              <a:latin typeface="Times New Roman" pitchFamily="18" charset="0"/>
              <a:cs typeface="Times New Roman" pitchFamily="18" charset="0"/>
            </a:endParaRPr>
          </a:p>
          <a:p>
            <a:pPr algn="just">
              <a:lnSpc>
                <a:spcPct val="200000"/>
              </a:lnSpc>
              <a:buFont typeface="Arial" pitchFamily="34" charset="0"/>
              <a:buChar char="•"/>
            </a:pPr>
            <a:r>
              <a:rPr lang="en-US" altLang="en-US" sz="2000" dirty="0" smtClean="0">
                <a:latin typeface="Times New Roman" pitchFamily="18" charset="0"/>
                <a:cs typeface="Times New Roman" pitchFamily="18" charset="0"/>
              </a:rPr>
              <a:t>Wide application area that capable </a:t>
            </a:r>
            <a:r>
              <a:rPr lang="en-US" altLang="en-US" sz="2000" dirty="0">
                <a:latin typeface="Times New Roman" pitchFamily="18" charset="0"/>
                <a:cs typeface="Times New Roman" pitchFamily="18" charset="0"/>
              </a:rPr>
              <a:t>of powering the most sensitive applications, from space </a:t>
            </a:r>
            <a:r>
              <a:rPr lang="en-US" altLang="en-US" sz="2000" b="1" dirty="0">
                <a:latin typeface="Times New Roman" pitchFamily="18" charset="0"/>
                <a:cs typeface="Times New Roman" pitchFamily="18" charset="0"/>
              </a:rPr>
              <a:t>satellites</a:t>
            </a:r>
            <a:r>
              <a:rPr lang="en-US" altLang="en-US" sz="2000" dirty="0">
                <a:latin typeface="Times New Roman" pitchFamily="18" charset="0"/>
                <a:cs typeface="Times New Roman" pitchFamily="18" charset="0"/>
              </a:rPr>
              <a:t> to </a:t>
            </a:r>
            <a:r>
              <a:rPr lang="en-US" altLang="en-US" sz="2000" b="1" dirty="0">
                <a:latin typeface="Times New Roman" pitchFamily="18" charset="0"/>
                <a:cs typeface="Times New Roman" pitchFamily="18" charset="0"/>
              </a:rPr>
              <a:t>microwave</a:t>
            </a:r>
            <a:r>
              <a:rPr lang="en-US" altLang="en-US" sz="2000" dirty="0">
                <a:latin typeface="Times New Roman" pitchFamily="18" charset="0"/>
                <a:cs typeface="Times New Roman" pitchFamily="18" charset="0"/>
              </a:rPr>
              <a:t> stations in the mountains and other remote harsh environments. </a:t>
            </a:r>
            <a:endParaRPr lang="en-US" altLang="en-US" sz="2000" dirty="0" smtClean="0">
              <a:latin typeface="Times New Roman" pitchFamily="18" charset="0"/>
              <a:cs typeface="Times New Roman" pitchFamily="18" charset="0"/>
            </a:endParaRPr>
          </a:p>
          <a:p>
            <a:pPr algn="just">
              <a:lnSpc>
                <a:spcPct val="200000"/>
              </a:lnSpc>
              <a:buFont typeface="Arial" pitchFamily="34" charset="0"/>
              <a:buChar char="•"/>
            </a:pPr>
            <a:r>
              <a:rPr lang="en-US" altLang="en-US" sz="2000" b="1" dirty="0" smtClean="0">
                <a:latin typeface="Times New Roman" pitchFamily="18" charset="0"/>
                <a:cs typeface="Times New Roman" pitchFamily="18" charset="0"/>
              </a:rPr>
              <a:t>Long </a:t>
            </a:r>
            <a:r>
              <a:rPr lang="en-US" altLang="en-US" sz="2000" b="1" dirty="0">
                <a:latin typeface="Times New Roman" pitchFamily="18" charset="0"/>
                <a:cs typeface="Times New Roman" pitchFamily="18" charset="0"/>
              </a:rPr>
              <a:t>life span</a:t>
            </a:r>
            <a:r>
              <a:rPr lang="en-US" altLang="en-US" sz="2000" dirty="0">
                <a:latin typeface="Times New Roman" pitchFamily="18" charset="0"/>
                <a:cs typeface="Times New Roman" pitchFamily="18" charset="0"/>
              </a:rPr>
              <a:t>(time), 20-25 years or more</a:t>
            </a:r>
            <a:r>
              <a:rPr lang="en-US" altLang="en-US" sz="2000" dirty="0" smtClean="0">
                <a:latin typeface="Times New Roman" pitchFamily="18" charset="0"/>
                <a:cs typeface="Times New Roman" pitchFamily="18" charset="0"/>
              </a:rPr>
              <a:t>.</a:t>
            </a:r>
            <a:endParaRPr lang="en-US" altLang="en-US" sz="2000" dirty="0">
              <a:latin typeface="Times New Roman" pitchFamily="18" charset="0"/>
              <a:cs typeface="Times New Roman" pitchFamily="18" charset="0"/>
            </a:endParaRPr>
          </a:p>
        </p:txBody>
      </p:sp>
      <p:sp>
        <p:nvSpPr>
          <p:cNvPr id="3" name="Title 1"/>
          <p:cNvSpPr txBox="1">
            <a:spLocks/>
          </p:cNvSpPr>
          <p:nvPr/>
        </p:nvSpPr>
        <p:spPr>
          <a:xfrm>
            <a:off x="559292" y="134306"/>
            <a:ext cx="11480307" cy="664685"/>
          </a:xfrm>
          <a:prstGeom prst="rect">
            <a:avLst/>
          </a:prstGeom>
        </p:spPr>
        <p:txBody>
          <a:bodyPr>
            <a:norm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smtClean="0">
                <a:latin typeface="Arial" pitchFamily="34" charset="0"/>
                <a:cs typeface="Arial" pitchFamily="34" charset="0"/>
              </a:rPr>
              <a:t>Motivation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8259903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020" y="612559"/>
            <a:ext cx="12120979" cy="6245441"/>
          </a:xfrm>
        </p:spPr>
        <p:txBody>
          <a:bodyPr>
            <a:normAutofit/>
          </a:bodyPr>
          <a:lstStyle/>
          <a:p>
            <a:pPr algn="just">
              <a:lnSpc>
                <a:spcPct val="150000"/>
              </a:lnSpc>
            </a:pPr>
            <a:r>
              <a:rPr lang="en-US" altLang="en-US" sz="2000" b="1" dirty="0" smtClean="0">
                <a:latin typeface="Arial" pitchFamily="34" charset="0"/>
                <a:cs typeface="Arial" pitchFamily="34" charset="0"/>
              </a:rPr>
              <a:t>Scalable and modular</a:t>
            </a:r>
            <a:r>
              <a:rPr lang="en-US" altLang="en-US" sz="2000" dirty="0" smtClean="0">
                <a:latin typeface="Arial" pitchFamily="34" charset="0"/>
                <a:cs typeface="Arial" pitchFamily="34" charset="0"/>
              </a:rPr>
              <a:t>- Solar power products can be deployed in many sizes and</a:t>
            </a:r>
            <a:br>
              <a:rPr lang="en-US" altLang="en-US" sz="2000" dirty="0" smtClean="0">
                <a:latin typeface="Arial" pitchFamily="34" charset="0"/>
                <a:cs typeface="Arial" pitchFamily="34" charset="0"/>
              </a:rPr>
            </a:br>
            <a:r>
              <a:rPr lang="en-US" altLang="en-US" sz="2000" dirty="0" smtClean="0">
                <a:latin typeface="Arial" pitchFamily="34" charset="0"/>
                <a:cs typeface="Arial" pitchFamily="34" charset="0"/>
              </a:rPr>
              <a:t>configurations </a:t>
            </a:r>
          </a:p>
          <a:p>
            <a:pPr algn="just">
              <a:lnSpc>
                <a:spcPct val="150000"/>
              </a:lnSpc>
            </a:pPr>
            <a:r>
              <a:rPr lang="en-US" altLang="en-US" sz="2000" dirty="0">
                <a:latin typeface="Arial" pitchFamily="34" charset="0"/>
                <a:cs typeface="Arial" pitchFamily="34" charset="0"/>
              </a:rPr>
              <a:t>C</a:t>
            </a:r>
            <a:r>
              <a:rPr lang="en-US" altLang="en-US" sz="2000" dirty="0" smtClean="0">
                <a:latin typeface="Arial" pitchFamily="34" charset="0"/>
                <a:cs typeface="Arial" pitchFamily="34" charset="0"/>
              </a:rPr>
              <a:t>an be installed on a building roof or lands of field, </a:t>
            </a:r>
            <a:r>
              <a:rPr lang="en-US" altLang="en-US" sz="2000" dirty="0" smtClean="0">
                <a:solidFill>
                  <a:srgbClr val="000000"/>
                </a:solidFill>
                <a:latin typeface="Arial" pitchFamily="34" charset="0"/>
                <a:cs typeface="Arial" pitchFamily="34" charset="0"/>
              </a:rPr>
              <a:t>satellite system, wind power, EV and others providing wide power-handling capabilities, from microwatts to megawatts. </a:t>
            </a:r>
          </a:p>
          <a:p>
            <a:pPr algn="just">
              <a:lnSpc>
                <a:spcPct val="150000"/>
              </a:lnSpc>
            </a:pPr>
            <a:r>
              <a:rPr lang="en-US" altLang="en-US" sz="2000" b="1" dirty="0" smtClean="0">
                <a:solidFill>
                  <a:srgbClr val="000000"/>
                </a:solidFill>
                <a:latin typeface="Arial" pitchFamily="34" charset="0"/>
                <a:cs typeface="Arial" pitchFamily="34" charset="0"/>
              </a:rPr>
              <a:t>Low Maintenance Cost </a:t>
            </a:r>
            <a:r>
              <a:rPr lang="en-US" altLang="en-US" sz="2000" dirty="0" smtClean="0">
                <a:solidFill>
                  <a:srgbClr val="000000"/>
                </a:solidFill>
                <a:latin typeface="Arial" pitchFamily="34" charset="0"/>
                <a:cs typeface="Arial" pitchFamily="34" charset="0"/>
              </a:rPr>
              <a:t>– For most power plants, it is expensive to transport materials and personnel to remote area’s as for equipment maintenance</a:t>
            </a:r>
          </a:p>
          <a:p>
            <a:pPr algn="just">
              <a:lnSpc>
                <a:spcPct val="150000"/>
              </a:lnSpc>
            </a:pPr>
            <a:r>
              <a:rPr lang="en-US" altLang="en-US" sz="2000" dirty="0" smtClean="0">
                <a:solidFill>
                  <a:srgbClr val="000000"/>
                </a:solidFill>
                <a:latin typeface="Arial" pitchFamily="34" charset="0"/>
                <a:cs typeface="Arial" pitchFamily="34" charset="0"/>
              </a:rPr>
              <a:t>However, the solar power require only reduced cost for the periodic inspection and occasional maintenance </a:t>
            </a:r>
          </a:p>
          <a:p>
            <a:pPr algn="just">
              <a:lnSpc>
                <a:spcPct val="150000"/>
              </a:lnSpc>
            </a:pPr>
            <a:r>
              <a:rPr lang="en-US" altLang="en-US" sz="2000" b="1" dirty="0" smtClean="0">
                <a:solidFill>
                  <a:srgbClr val="000000"/>
                </a:solidFill>
                <a:latin typeface="Arial" pitchFamily="34" charset="0"/>
                <a:cs typeface="Arial" pitchFamily="34" charset="0"/>
              </a:rPr>
              <a:t>Cost advantages </a:t>
            </a:r>
            <a:r>
              <a:rPr lang="en-US" altLang="en-US" sz="2000" dirty="0" smtClean="0">
                <a:solidFill>
                  <a:srgbClr val="000000"/>
                </a:solidFill>
                <a:latin typeface="Arial" pitchFamily="34" charset="0"/>
                <a:cs typeface="Arial" pitchFamily="34" charset="0"/>
              </a:rPr>
              <a:t>- Solar power systems lower your utility bills and protect you from utility rate hikes and price volatility due to fluctuating energy prices. </a:t>
            </a:r>
          </a:p>
          <a:p>
            <a:pPr algn="just">
              <a:lnSpc>
                <a:spcPct val="150000"/>
              </a:lnSpc>
            </a:pPr>
            <a:r>
              <a:rPr lang="en-US" altLang="en-US" sz="2000" dirty="0" smtClean="0">
                <a:solidFill>
                  <a:srgbClr val="000000"/>
                </a:solidFill>
                <a:latin typeface="Arial" pitchFamily="34" charset="0"/>
                <a:cs typeface="Arial" pitchFamily="34" charset="0"/>
              </a:rPr>
              <a:t>The overall, solar systems installation, maintenance and other per year is given in Fig. 3&amp;4. </a:t>
            </a:r>
            <a:endParaRPr lang="en-US" altLang="en-US" sz="2000" dirty="0" smtClean="0">
              <a:latin typeface="Arial" pitchFamily="34" charset="0"/>
              <a:cs typeface="Arial" pitchFamily="34" charset="0"/>
            </a:endParaRPr>
          </a:p>
          <a:p>
            <a:endParaRPr lang="en-US" dirty="0"/>
          </a:p>
        </p:txBody>
      </p:sp>
      <p:sp>
        <p:nvSpPr>
          <p:cNvPr id="4" name="Footer Placeholder 3"/>
          <p:cNvSpPr>
            <a:spLocks noGrp="1"/>
          </p:cNvSpPr>
          <p:nvPr>
            <p:ph type="ftr" sz="quarter" idx="11"/>
          </p:nvPr>
        </p:nvSpPr>
        <p:spPr/>
        <p:txBody>
          <a:bodyPr/>
          <a:lstStyle/>
          <a:p>
            <a:r>
              <a:rPr lang="en-US" dirty="0" smtClean="0"/>
              <a:t>Presenter: </a:t>
            </a:r>
            <a:r>
              <a:rPr lang="en-US" dirty="0" err="1" smtClean="0"/>
              <a:t>Dr.Teshome</a:t>
            </a:r>
            <a:r>
              <a:rPr lang="en-US" dirty="0" smtClean="0"/>
              <a:t> Goa</a:t>
            </a:r>
            <a:endParaRPr lang="en-US" dirty="0"/>
          </a:p>
        </p:txBody>
      </p:sp>
      <p:sp>
        <p:nvSpPr>
          <p:cNvPr id="5" name="Slide Number Placeholder 4"/>
          <p:cNvSpPr>
            <a:spLocks noGrp="1"/>
          </p:cNvSpPr>
          <p:nvPr>
            <p:ph type="sldNum" sz="quarter" idx="12"/>
          </p:nvPr>
        </p:nvSpPr>
        <p:spPr/>
        <p:txBody>
          <a:bodyPr/>
          <a:lstStyle/>
          <a:p>
            <a:fld id="{A48DA065-FA52-4A6B-AE36-1AE15AD4FD00}" type="slidenum">
              <a:rPr lang="en-US" smtClean="0"/>
              <a:pPr/>
              <a:t>11</a:t>
            </a:fld>
            <a:endParaRPr lang="en-US"/>
          </a:p>
        </p:txBody>
      </p:sp>
      <p:sp>
        <p:nvSpPr>
          <p:cNvPr id="6" name="Title 1"/>
          <p:cNvSpPr txBox="1">
            <a:spLocks noGrp="1"/>
          </p:cNvSpPr>
          <p:nvPr>
            <p:ph type="title"/>
          </p:nvPr>
        </p:nvSpPr>
        <p:spPr>
          <a:xfrm>
            <a:off x="212725" y="71438"/>
            <a:ext cx="11514138" cy="603250"/>
          </a:xfrm>
          <a:prstGeom prst="rect">
            <a:avLst/>
          </a:prstGeom>
        </p:spPr>
        <p:txBody>
          <a:bodyPr>
            <a:norm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smtClean="0">
                <a:latin typeface="Arial" pitchFamily="34" charset="0"/>
                <a:cs typeface="Arial" pitchFamily="34" charset="0"/>
              </a:rPr>
              <a:t>Motivation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24105786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12</a:t>
            </a:fld>
            <a:endParaRPr lang="en-US"/>
          </a:p>
        </p:txBody>
      </p:sp>
      <p:pic>
        <p:nvPicPr>
          <p:cNvPr id="7176" name="Picture 8" descr="https://www.renogy.com/product_images/uploaded_images/commercial-solar-img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0198" y="559962"/>
            <a:ext cx="8757605" cy="537785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281344" y="5937812"/>
            <a:ext cx="8395316" cy="923330"/>
          </a:xfrm>
          <a:prstGeom prst="rect">
            <a:avLst/>
          </a:prstGeom>
        </p:spPr>
        <p:txBody>
          <a:bodyPr wrap="square">
            <a:spAutoFit/>
          </a:bodyPr>
          <a:lstStyle/>
          <a:p>
            <a:r>
              <a:rPr lang="en-US" dirty="0">
                <a:latin typeface="Arial" pitchFamily="34" charset="0"/>
                <a:cs typeface="Arial" pitchFamily="34" charset="0"/>
              </a:rPr>
              <a:t>Figure 3</a:t>
            </a:r>
            <a:r>
              <a:rPr lang="en-US" dirty="0" smtClean="0">
                <a:latin typeface="Arial" pitchFamily="34" charset="0"/>
                <a:cs typeface="Arial" pitchFamily="34" charset="0"/>
              </a:rPr>
              <a:t> Solar systems cost per parts per year[3</a:t>
            </a:r>
            <a:r>
              <a:rPr lang="en-US" dirty="0">
                <a:latin typeface="Arial" pitchFamily="34" charset="0"/>
                <a:cs typeface="Arial" pitchFamily="34" charset="0"/>
              </a:rPr>
              <a:t>]. </a:t>
            </a:r>
            <a:r>
              <a:rPr lang="en-US" dirty="0">
                <a:latin typeface="Arial" pitchFamily="34" charset="0"/>
                <a:cs typeface="Arial" pitchFamily="34" charset="0"/>
                <a:hlinkClick r:id="rId3"/>
              </a:rPr>
              <a:t>https://</a:t>
            </a:r>
            <a:r>
              <a:rPr lang="en-US" dirty="0" smtClean="0">
                <a:latin typeface="Arial" pitchFamily="34" charset="0"/>
                <a:cs typeface="Arial" pitchFamily="34" charset="0"/>
                <a:hlinkClick r:id="rId3"/>
              </a:rPr>
              <a:t>sgp.fas.org/crs/misc/R46196.pdf</a:t>
            </a:r>
            <a:endParaRPr lang="en-US" dirty="0" smtClean="0">
              <a:latin typeface="Arial" pitchFamily="34" charset="0"/>
              <a:cs typeface="Arial" pitchFamily="34" charset="0"/>
            </a:endParaRPr>
          </a:p>
          <a:p>
            <a:endParaRPr lang="en-US" dirty="0"/>
          </a:p>
        </p:txBody>
      </p:sp>
      <p:sp>
        <p:nvSpPr>
          <p:cNvPr id="6" name="Title 1"/>
          <p:cNvSpPr txBox="1">
            <a:spLocks/>
          </p:cNvSpPr>
          <p:nvPr/>
        </p:nvSpPr>
        <p:spPr>
          <a:xfrm>
            <a:off x="559292" y="134306"/>
            <a:ext cx="11480307" cy="664685"/>
          </a:xfrm>
          <a:prstGeom prst="rect">
            <a:avLst/>
          </a:prstGeom>
        </p:spPr>
        <p:txBody>
          <a:bodyPr>
            <a:norm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smtClean="0">
                <a:latin typeface="Arial" pitchFamily="34" charset="0"/>
                <a:cs typeface="Arial" pitchFamily="34" charset="0"/>
              </a:rPr>
              <a:t>Motivation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4896047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13</a:t>
            </a:fld>
            <a:endParaRPr lang="en-US"/>
          </a:p>
        </p:txBody>
      </p:sp>
      <p:pic>
        <p:nvPicPr>
          <p:cNvPr id="9218" name="Picture 2" descr="https://assets.solar.com/wp-content/uploads/2023/01/solar-system-cost-breakdown-1024x860.png"/>
          <p:cNvPicPr>
            <a:picLocks noChangeAspect="1" noChangeArrowheads="1"/>
          </p:cNvPicPr>
          <p:nvPr/>
        </p:nvPicPr>
        <p:blipFill rotWithShape="1">
          <a:blip r:embed="rId2">
            <a:extLst>
              <a:ext uri="{28A0092B-C50C-407E-A947-70E740481C1C}">
                <a14:useLocalDpi xmlns:a14="http://schemas.microsoft.com/office/drawing/2010/main" val="0"/>
              </a:ext>
            </a:extLst>
          </a:blip>
          <a:srcRect l="3179" t="15538" r="2986" b="7319"/>
          <a:stretch/>
        </p:blipFill>
        <p:spPr bwMode="auto">
          <a:xfrm>
            <a:off x="1302851" y="629919"/>
            <a:ext cx="8100767" cy="499852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550416" y="5822944"/>
            <a:ext cx="9605638" cy="1200329"/>
          </a:xfrm>
          <a:prstGeom prst="rect">
            <a:avLst/>
          </a:prstGeom>
        </p:spPr>
        <p:txBody>
          <a:bodyPr wrap="square">
            <a:spAutoFit/>
          </a:bodyPr>
          <a:lstStyle/>
          <a:p>
            <a:r>
              <a:rPr lang="en-US" dirty="0">
                <a:latin typeface="Arial" pitchFamily="34" charset="0"/>
                <a:cs typeface="Arial" pitchFamily="34" charset="0"/>
              </a:rPr>
              <a:t>Figure </a:t>
            </a:r>
            <a:r>
              <a:rPr lang="en-US" dirty="0" smtClean="0">
                <a:latin typeface="Arial" pitchFamily="34" charset="0"/>
                <a:cs typeface="Arial" pitchFamily="34" charset="0"/>
              </a:rPr>
              <a:t>4. The percentage price breakdown share of solar systems per component's /</a:t>
            </a:r>
            <a:r>
              <a:rPr lang="en-US" dirty="0" smtClean="0">
                <a:latin typeface="Arial" pitchFamily="34" charset="0"/>
                <a:cs typeface="Arial" pitchFamily="34" charset="0"/>
              </a:rPr>
              <a:t>watt[4]. url: </a:t>
            </a:r>
            <a:r>
              <a:rPr lang="en-US" dirty="0" smtClean="0">
                <a:latin typeface="Arial" pitchFamily="34" charset="0"/>
                <a:cs typeface="Arial" pitchFamily="34" charset="0"/>
                <a:hlinkClick r:id="rId3"/>
              </a:rPr>
              <a:t>https</a:t>
            </a:r>
            <a:r>
              <a:rPr lang="en-US" dirty="0">
                <a:latin typeface="Arial" pitchFamily="34" charset="0"/>
                <a:cs typeface="Arial" pitchFamily="34" charset="0"/>
                <a:hlinkClick r:id="rId3"/>
              </a:rPr>
              <a:t>://</a:t>
            </a:r>
            <a:r>
              <a:rPr lang="en-US" dirty="0" smtClean="0">
                <a:latin typeface="Arial" pitchFamily="34" charset="0"/>
                <a:cs typeface="Arial" pitchFamily="34" charset="0"/>
                <a:hlinkClick r:id="rId3"/>
              </a:rPr>
              <a:t>www.nrel.gov/docs/fy22osti/83586.pdf</a:t>
            </a:r>
            <a:r>
              <a:rPr lang="en-US" dirty="0" smtClean="0">
                <a:latin typeface="Arial" pitchFamily="34" charset="0"/>
                <a:cs typeface="Arial" pitchFamily="34" charset="0"/>
              </a:rPr>
              <a:t>.</a:t>
            </a:r>
          </a:p>
          <a:p>
            <a:endParaRPr lang="en-US" dirty="0" smtClean="0">
              <a:latin typeface="Arial" pitchFamily="34" charset="0"/>
              <a:cs typeface="Arial" pitchFamily="34" charset="0"/>
            </a:endParaRPr>
          </a:p>
          <a:p>
            <a:endParaRPr lang="en-US" dirty="0"/>
          </a:p>
        </p:txBody>
      </p:sp>
      <p:sp>
        <p:nvSpPr>
          <p:cNvPr id="6" name="Title 1"/>
          <p:cNvSpPr txBox="1">
            <a:spLocks/>
          </p:cNvSpPr>
          <p:nvPr/>
        </p:nvSpPr>
        <p:spPr>
          <a:xfrm>
            <a:off x="559293" y="134306"/>
            <a:ext cx="11266948" cy="495613"/>
          </a:xfrm>
          <a:prstGeom prst="rect">
            <a:avLst/>
          </a:prstGeom>
        </p:spPr>
        <p:txBody>
          <a:bodyPr>
            <a:normAutofit lnSpcReduction="10000"/>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smtClean="0">
                <a:latin typeface="Arial" pitchFamily="34" charset="0"/>
                <a:cs typeface="Arial" pitchFamily="34" charset="0"/>
              </a:rPr>
              <a:t>Motivation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19031427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18" y="152400"/>
            <a:ext cx="12192000" cy="550863"/>
          </a:xfrm>
        </p:spPr>
        <p:txBody>
          <a:bodyPr>
            <a:noAutofit/>
          </a:bodyPr>
          <a:lstStyle/>
          <a:p>
            <a:pPr algn="ctr">
              <a:defRPr/>
            </a:pPr>
            <a:r>
              <a:rPr lang="en-US" sz="3000" b="1" dirty="0" smtClean="0">
                <a:latin typeface="Arial" pitchFamily="34" charset="0"/>
                <a:cs typeface="Arial" pitchFamily="34" charset="0"/>
              </a:rPr>
              <a:t>4. Types of Solar Energy </a:t>
            </a:r>
            <a:r>
              <a:rPr lang="en-US" sz="3000" b="1" dirty="0">
                <a:latin typeface="Arial" pitchFamily="34" charset="0"/>
                <a:cs typeface="Arial" pitchFamily="34" charset="0"/>
              </a:rPr>
              <a:t>C</a:t>
            </a:r>
            <a:r>
              <a:rPr lang="en-US" sz="3000" b="1" dirty="0" smtClean="0">
                <a:latin typeface="Arial" pitchFamily="34" charset="0"/>
                <a:cs typeface="Arial" pitchFamily="34" charset="0"/>
              </a:rPr>
              <a:t>onversion Principles  (TSECP)</a:t>
            </a:r>
            <a:endParaRPr lang="en-US" sz="3000" b="1" dirty="0">
              <a:latin typeface="Arial" pitchFamily="34" charset="0"/>
              <a:cs typeface="Arial" pitchFamily="34" charset="0"/>
            </a:endParaRPr>
          </a:p>
        </p:txBody>
      </p:sp>
      <p:sp>
        <p:nvSpPr>
          <p:cNvPr id="13315" name="Content Placeholder 2"/>
          <p:cNvSpPr>
            <a:spLocks noGrp="1"/>
          </p:cNvSpPr>
          <p:nvPr>
            <p:ph idx="1"/>
          </p:nvPr>
        </p:nvSpPr>
        <p:spPr>
          <a:xfrm>
            <a:off x="-1" y="685800"/>
            <a:ext cx="12126897" cy="6172200"/>
          </a:xfrm>
        </p:spPr>
        <p:txBody>
          <a:bodyPr>
            <a:normAutofit/>
          </a:bodyPr>
          <a:lstStyle/>
          <a:p>
            <a:pPr algn="just">
              <a:lnSpc>
                <a:spcPct val="150000"/>
              </a:lnSpc>
              <a:buFont typeface="Wingdings" pitchFamily="2" charset="2"/>
              <a:buChar char="§"/>
            </a:pPr>
            <a:r>
              <a:rPr lang="en-US" sz="2000" dirty="0" smtClean="0">
                <a:latin typeface="Arial" pitchFamily="34" charset="0"/>
                <a:cs typeface="Arial" pitchFamily="34" charset="0"/>
              </a:rPr>
              <a:t>There are </a:t>
            </a:r>
            <a:r>
              <a:rPr lang="en-US" sz="2000" dirty="0" smtClean="0">
                <a:solidFill>
                  <a:srgbClr val="FF0000"/>
                </a:solidFill>
                <a:latin typeface="Arial" pitchFamily="34" charset="0"/>
                <a:cs typeface="Arial" pitchFamily="34" charset="0"/>
              </a:rPr>
              <a:t>two</a:t>
            </a:r>
            <a:r>
              <a:rPr lang="en-US" sz="2000" dirty="0" smtClean="0">
                <a:latin typeface="Arial" pitchFamily="34" charset="0"/>
                <a:cs typeface="Arial" pitchFamily="34" charset="0"/>
              </a:rPr>
              <a:t> basic types Solar energy Conversion systems (SECs): Solar </a:t>
            </a:r>
            <a:r>
              <a:rPr lang="en-US" sz="2000" dirty="0">
                <a:latin typeface="Arial" pitchFamily="34" charset="0"/>
                <a:cs typeface="Arial" pitchFamily="34" charset="0"/>
              </a:rPr>
              <a:t>t</a:t>
            </a:r>
            <a:r>
              <a:rPr lang="en-US" sz="2000" dirty="0" smtClean="0">
                <a:latin typeface="Arial" pitchFamily="34" charset="0"/>
                <a:cs typeface="Arial" pitchFamily="34" charset="0"/>
              </a:rPr>
              <a:t>hermal and solar photovoltaic (PV).</a:t>
            </a:r>
          </a:p>
          <a:p>
            <a:pPr algn="just">
              <a:lnSpc>
                <a:spcPct val="150000"/>
              </a:lnSpc>
              <a:buFont typeface="Wingdings" pitchFamily="2" charset="2"/>
              <a:buChar char="§"/>
            </a:pPr>
            <a:r>
              <a:rPr lang="en-US" sz="2000" b="1" dirty="0" smtClean="0">
                <a:latin typeface="Arial" pitchFamily="34" charset="0"/>
                <a:cs typeface="Arial" pitchFamily="34" charset="0"/>
              </a:rPr>
              <a:t>Solar Thermal energy conversion</a:t>
            </a:r>
            <a:r>
              <a:rPr lang="en-US" sz="2000" dirty="0" smtClean="0">
                <a:latin typeface="Arial" pitchFamily="34" charset="0"/>
                <a:cs typeface="Arial" pitchFamily="34" charset="0"/>
              </a:rPr>
              <a:t>: utilizes the solar </a:t>
            </a:r>
            <a:r>
              <a:rPr lang="en-US" sz="2000" dirty="0">
                <a:latin typeface="Arial" pitchFamily="34" charset="0"/>
                <a:cs typeface="Arial" pitchFamily="34" charset="0"/>
              </a:rPr>
              <a:t>thermal technology, heat is captured from the sun</a:t>
            </a:r>
            <a:r>
              <a:rPr lang="en-US" sz="2000" dirty="0" smtClean="0">
                <a:latin typeface="Arial" pitchFamily="34" charset="0"/>
                <a:cs typeface="Arial" pitchFamily="34" charset="0"/>
              </a:rPr>
              <a:t>.</a:t>
            </a:r>
          </a:p>
          <a:p>
            <a:pPr algn="just">
              <a:lnSpc>
                <a:spcPct val="150000"/>
              </a:lnSpc>
              <a:buFont typeface="Wingdings" pitchFamily="2" charset="2"/>
              <a:buChar char="§"/>
            </a:pPr>
            <a:r>
              <a:rPr lang="en-US" sz="2000" dirty="0" smtClean="0">
                <a:latin typeface="Arial" pitchFamily="34" charset="0"/>
                <a:cs typeface="Arial" pitchFamily="34" charset="0"/>
              </a:rPr>
              <a:t> </a:t>
            </a:r>
            <a:r>
              <a:rPr lang="en-US" sz="2000" dirty="0">
                <a:latin typeface="Arial" pitchFamily="34" charset="0"/>
                <a:cs typeface="Arial" pitchFamily="34" charset="0"/>
              </a:rPr>
              <a:t>Concentrated solar energy uses this heat directly or converts it into electricity</a:t>
            </a:r>
            <a:r>
              <a:rPr lang="en-US" sz="2000" dirty="0" smtClean="0">
                <a:latin typeface="Arial" pitchFamily="34" charset="0"/>
                <a:cs typeface="Arial" pitchFamily="34" charset="0"/>
              </a:rPr>
              <a:t>.</a:t>
            </a:r>
          </a:p>
          <a:p>
            <a:pPr algn="just">
              <a:lnSpc>
                <a:spcPct val="150000"/>
              </a:lnSpc>
              <a:buFont typeface="Wingdings" pitchFamily="2" charset="2"/>
              <a:buChar char="§"/>
            </a:pPr>
            <a:r>
              <a:rPr lang="en-US" sz="2000" dirty="0" smtClean="0">
                <a:latin typeface="Arial" pitchFamily="34" charset="0"/>
                <a:cs typeface="Arial" pitchFamily="34" charset="0"/>
              </a:rPr>
              <a:t> </a:t>
            </a:r>
            <a:r>
              <a:rPr lang="en-US" sz="2000" dirty="0">
                <a:latin typeface="Arial" pitchFamily="34" charset="0"/>
                <a:cs typeface="Arial" pitchFamily="34" charset="0"/>
              </a:rPr>
              <a:t>Low-temperature solar thermal energy uses this heat directly, while concentrated solar power (CSP) transforms it into mechanical energy and then into electricity</a:t>
            </a:r>
            <a:r>
              <a:rPr lang="en-US" sz="2000" dirty="0" smtClean="0">
                <a:latin typeface="Arial" pitchFamily="34" charset="0"/>
                <a:cs typeface="Arial" pitchFamily="34" charset="0"/>
              </a:rPr>
              <a:t>.</a:t>
            </a:r>
          </a:p>
          <a:p>
            <a:pPr algn="just">
              <a:lnSpc>
                <a:spcPct val="150000"/>
              </a:lnSpc>
              <a:buFont typeface="Wingdings" pitchFamily="2" charset="2"/>
              <a:buChar char="§"/>
            </a:pPr>
            <a:r>
              <a:rPr lang="en-US" sz="2000" dirty="0" smtClean="0">
                <a:latin typeface="Arial" pitchFamily="34" charset="0"/>
                <a:cs typeface="Arial" pitchFamily="34" charset="0"/>
              </a:rPr>
              <a:t>The application of solar thermal </a:t>
            </a:r>
            <a:r>
              <a:rPr lang="en-US" sz="2000" dirty="0">
                <a:latin typeface="Arial" pitchFamily="34" charset="0"/>
                <a:cs typeface="Arial" pitchFamily="34" charset="0"/>
              </a:rPr>
              <a:t>technology </a:t>
            </a:r>
            <a:r>
              <a:rPr lang="en-US" sz="2000" dirty="0" smtClean="0">
                <a:latin typeface="Arial" pitchFamily="34" charset="0"/>
                <a:cs typeface="Arial" pitchFamily="34" charset="0"/>
              </a:rPr>
              <a:t>are: drying</a:t>
            </a:r>
            <a:r>
              <a:rPr lang="en-US" sz="2000" dirty="0">
                <a:latin typeface="Arial" pitchFamily="34" charset="0"/>
                <a:cs typeface="Arial" pitchFamily="34" charset="0"/>
              </a:rPr>
              <a:t>, distillation and desalination, air conditioning, hot water, industrial process heat, space heating, and electrical </a:t>
            </a:r>
            <a:r>
              <a:rPr lang="en-US" sz="2000" dirty="0" smtClean="0">
                <a:latin typeface="Arial" pitchFamily="34" charset="0"/>
                <a:cs typeface="Arial" pitchFamily="34" charset="0"/>
              </a:rPr>
              <a:t>power as presented in Fig.5.</a:t>
            </a:r>
          </a:p>
          <a:p>
            <a:pPr algn="just">
              <a:lnSpc>
                <a:spcPct val="150000"/>
              </a:lnSpc>
              <a:buFont typeface="Wingdings" pitchFamily="2" charset="2"/>
              <a:buChar char="§"/>
            </a:pPr>
            <a:r>
              <a:rPr lang="en-US" sz="2000" b="1" dirty="0">
                <a:latin typeface="Arial" pitchFamily="34" charset="0"/>
                <a:cs typeface="Arial" pitchFamily="34" charset="0"/>
              </a:rPr>
              <a:t>Photovoltaic solar </a:t>
            </a:r>
            <a:r>
              <a:rPr lang="en-US" sz="2000" b="1" dirty="0" smtClean="0">
                <a:latin typeface="Arial" pitchFamily="34" charset="0"/>
                <a:cs typeface="Arial" pitchFamily="34" charset="0"/>
              </a:rPr>
              <a:t>technology</a:t>
            </a:r>
            <a:r>
              <a:rPr lang="en-US" sz="2000" dirty="0" smtClean="0">
                <a:latin typeface="Arial" pitchFamily="34" charset="0"/>
                <a:cs typeface="Arial" pitchFamily="34" charset="0"/>
              </a:rPr>
              <a:t>: </a:t>
            </a:r>
            <a:r>
              <a:rPr lang="en-US" sz="2000" dirty="0">
                <a:latin typeface="Arial" pitchFamily="34" charset="0"/>
                <a:cs typeface="Arial" pitchFamily="34" charset="0"/>
              </a:rPr>
              <a:t>uses semiconductor-cell-based panels to directly convert sunlight into power</a:t>
            </a:r>
            <a:r>
              <a:rPr lang="en-US" sz="2000" dirty="0" smtClean="0">
                <a:latin typeface="Arial" pitchFamily="34" charset="0"/>
                <a:cs typeface="Arial" pitchFamily="34" charset="0"/>
              </a:rPr>
              <a:t>.</a:t>
            </a:r>
          </a:p>
        </p:txBody>
      </p:sp>
      <p:sp>
        <p:nvSpPr>
          <p:cNvPr id="5" name="Footer Placeholder 4"/>
          <p:cNvSpPr>
            <a:spLocks noGrp="1"/>
          </p:cNvSpPr>
          <p:nvPr>
            <p:ph type="ftr" sz="quarter" idx="11"/>
          </p:nvPr>
        </p:nvSpPr>
        <p:spPr/>
        <p:txBody>
          <a:bodyPr/>
          <a:lstStyle/>
          <a:p>
            <a:pPr>
              <a:defRPr/>
            </a:pPr>
            <a:r>
              <a:rPr lang="en-US" smtClean="0"/>
              <a:t>Presenter: Dr.Teshome Goa</a:t>
            </a:r>
            <a:endParaRPr lang="en-US" dirty="0"/>
          </a:p>
        </p:txBody>
      </p:sp>
      <p:sp>
        <p:nvSpPr>
          <p:cNvPr id="13317"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fld id="{91C0BEAE-DFB6-4AD2-BD62-EF42CDA9FAEA}" type="slidenum">
              <a:rPr lang="en-US" altLang="en-US" smtClean="0">
                <a:solidFill>
                  <a:srgbClr val="FFFFFF"/>
                </a:solidFill>
              </a:rPr>
              <a:pPr/>
              <a:t>14</a:t>
            </a:fld>
            <a:endParaRPr lang="en-US" altLang="en-US" smtClean="0">
              <a:solidFill>
                <a:srgbClr val="FFFFFF"/>
              </a:solidFill>
            </a:endParaRPr>
          </a:p>
        </p:txBody>
      </p:sp>
      <p:sp>
        <p:nvSpPr>
          <p:cNvPr id="13318" name="Rectangle 2"/>
          <p:cNvSpPr>
            <a:spLocks noChangeArrowheads="1"/>
          </p:cNvSpPr>
          <p:nvPr/>
        </p:nvSpPr>
        <p:spPr bwMode="auto">
          <a:xfrm>
            <a:off x="1"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13319" name="Rectangle 4"/>
          <p:cNvSpPr>
            <a:spLocks noChangeArrowheads="1"/>
          </p:cNvSpPr>
          <p:nvPr/>
        </p:nvSpPr>
        <p:spPr bwMode="auto">
          <a:xfrm>
            <a:off x="1"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13320" name="Rectangle 8"/>
          <p:cNvSpPr>
            <a:spLocks noChangeArrowheads="1"/>
          </p:cNvSpPr>
          <p:nvPr/>
        </p:nvSpPr>
        <p:spPr bwMode="auto">
          <a:xfrm>
            <a:off x="1" y="43935"/>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Tree>
    <p:extLst>
      <p:ext uri="{BB962C8B-B14F-4D97-AF65-F5344CB8AC3E}">
        <p14:creationId xmlns:p14="http://schemas.microsoft.com/office/powerpoint/2010/main" val="25783125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15</a:t>
            </a:fld>
            <a:endParaRPr lang="en-US"/>
          </a:p>
        </p:txBody>
      </p:sp>
      <p:pic>
        <p:nvPicPr>
          <p:cNvPr id="10242" name="Picture 2" descr="https://www.maysunsolar.com/wp-content/uploads/2023/08/%E5%8D%9A%E6%96%87%E9%85%8D%E5%9B%BE-%E5%B0%81%E9%9D%A2-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921" y="610395"/>
            <a:ext cx="8493480" cy="477758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548920" y="5433018"/>
            <a:ext cx="9153879" cy="923330"/>
          </a:xfrm>
          <a:prstGeom prst="rect">
            <a:avLst/>
          </a:prstGeom>
        </p:spPr>
        <p:txBody>
          <a:bodyPr wrap="square">
            <a:spAutoFit/>
          </a:bodyPr>
          <a:lstStyle/>
          <a:p>
            <a:r>
              <a:rPr lang="en-US" dirty="0" smtClean="0"/>
              <a:t>Figure 5. The application of solar Thermal and solar PV.</a:t>
            </a:r>
          </a:p>
          <a:p>
            <a:r>
              <a:rPr lang="en-US" dirty="0" smtClean="0">
                <a:latin typeface="Agency FB" pitchFamily="34" charset="0"/>
              </a:rPr>
              <a:t> url</a:t>
            </a:r>
            <a:r>
              <a:rPr lang="en-US" dirty="0">
                <a:latin typeface="Agency FB" pitchFamily="34" charset="0"/>
              </a:rPr>
              <a:t>: </a:t>
            </a:r>
            <a:r>
              <a:rPr lang="en-US" dirty="0">
                <a:latin typeface="Agency FB" pitchFamily="34" charset="0"/>
                <a:hlinkClick r:id="rId3"/>
              </a:rPr>
              <a:t>https://www.maysunsolar.com/blog-what-is-the-difference-between-solar-thermal-and-solar-pv-photovoltaic</a:t>
            </a:r>
            <a:r>
              <a:rPr lang="en-US" dirty="0" smtClean="0">
                <a:latin typeface="Agency FB" pitchFamily="34" charset="0"/>
                <a:hlinkClick r:id="rId3"/>
              </a:rPr>
              <a:t>/</a:t>
            </a:r>
            <a:endParaRPr lang="en-US" dirty="0" smtClean="0">
              <a:latin typeface="Agency FB" pitchFamily="34" charset="0"/>
            </a:endParaRPr>
          </a:p>
          <a:p>
            <a:endParaRPr lang="en-US" dirty="0">
              <a:latin typeface="Agency FB" pitchFamily="34" charset="0"/>
            </a:endParaRPr>
          </a:p>
        </p:txBody>
      </p:sp>
      <p:sp>
        <p:nvSpPr>
          <p:cNvPr id="5" name="Rectangle 4"/>
          <p:cNvSpPr/>
          <p:nvPr/>
        </p:nvSpPr>
        <p:spPr>
          <a:xfrm>
            <a:off x="0" y="65674"/>
            <a:ext cx="11501120" cy="553998"/>
          </a:xfrm>
          <a:prstGeom prst="rect">
            <a:avLst/>
          </a:prstGeom>
        </p:spPr>
        <p:txBody>
          <a:bodyPr wrap="square">
            <a:spAutoFit/>
          </a:bodyPr>
          <a:lstStyle/>
          <a:p>
            <a:r>
              <a:rPr lang="en-US" sz="3000" b="1" dirty="0" smtClean="0">
                <a:latin typeface="Arial" pitchFamily="34" charset="0"/>
                <a:cs typeface="Arial" pitchFamily="34" charset="0"/>
              </a:rPr>
              <a:t>TSECP                                                                         Cont.….</a:t>
            </a:r>
            <a:endParaRPr lang="en-US" sz="3000" dirty="0"/>
          </a:p>
        </p:txBody>
      </p:sp>
    </p:spTree>
    <p:extLst>
      <p:ext uri="{BB962C8B-B14F-4D97-AF65-F5344CB8AC3E}">
        <p14:creationId xmlns:p14="http://schemas.microsoft.com/office/powerpoint/2010/main" val="13387582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16</a:t>
            </a:fld>
            <a:endParaRPr lang="en-US"/>
          </a:p>
        </p:txBody>
      </p:sp>
      <p:sp>
        <p:nvSpPr>
          <p:cNvPr id="6" name="Title 1"/>
          <p:cNvSpPr txBox="1">
            <a:spLocks/>
          </p:cNvSpPr>
          <p:nvPr/>
        </p:nvSpPr>
        <p:spPr>
          <a:xfrm>
            <a:off x="14818" y="152400"/>
            <a:ext cx="12192000" cy="550863"/>
          </a:xfrm>
          <a:prstGeom prst="rect">
            <a:avLst/>
          </a:prstGeom>
        </p:spPr>
        <p:txBody>
          <a:bodyP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defRPr/>
            </a:pPr>
            <a:r>
              <a:rPr lang="en-US" sz="3000" dirty="0" smtClean="0">
                <a:latin typeface="Arial" pitchFamily="34" charset="0"/>
                <a:cs typeface="Arial" pitchFamily="34" charset="0"/>
              </a:rPr>
              <a:t>TSECP                                                                                Cont.…..</a:t>
            </a:r>
            <a:endParaRPr lang="en-US" sz="3000" dirty="0">
              <a:latin typeface="Arial" pitchFamily="34" charset="0"/>
              <a:cs typeface="Arial" pitchFamily="34" charset="0"/>
            </a:endParaRPr>
          </a:p>
        </p:txBody>
      </p:sp>
      <p:sp>
        <p:nvSpPr>
          <p:cNvPr id="7" name="Rectangle 2"/>
          <p:cNvSpPr>
            <a:spLocks noChangeArrowheads="1"/>
          </p:cNvSpPr>
          <p:nvPr/>
        </p:nvSpPr>
        <p:spPr bwMode="auto">
          <a:xfrm>
            <a:off x="14818" y="614380"/>
            <a:ext cx="12177182"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fontAlgn="base" latinLnBrk="0">
              <a:lnSpc>
                <a:spcPct val="200000"/>
              </a:lnSpc>
              <a:spcBef>
                <a:spcPct val="0"/>
              </a:spcBef>
              <a:spcAft>
                <a:spcPct val="0"/>
              </a:spcAft>
            </a:pPr>
            <a:r>
              <a:rPr lang="en-US" sz="2000" b="1" dirty="0">
                <a:latin typeface="Arial" pitchFamily="34" charset="0"/>
                <a:cs typeface="Arial" pitchFamily="34" charset="0"/>
              </a:rPr>
              <a:t>4.1 The Difference Between Solar Thermal and Solar </a:t>
            </a:r>
            <a:r>
              <a:rPr lang="en-US" sz="2000" b="1" dirty="0" smtClean="0">
                <a:latin typeface="Arial" pitchFamily="34" charset="0"/>
                <a:cs typeface="Arial" pitchFamily="34" charset="0"/>
              </a:rPr>
              <a:t>PV</a:t>
            </a:r>
            <a:endParaRPr kumimoji="0" lang="en-US" sz="2000" b="1" i="0" u="none" strike="noStrike" cap="none" normalizeH="0" baseline="0" dirty="0" smtClean="0">
              <a:ln>
                <a:noFill/>
              </a:ln>
              <a:solidFill>
                <a:schemeClr val="tx1"/>
              </a:solidFill>
              <a:effectLst/>
              <a:latin typeface="Arial" pitchFamily="34" charset="0"/>
              <a:cs typeface="Arial" pitchFamily="34" charset="0"/>
            </a:endParaRPr>
          </a:p>
          <a:p>
            <a:pPr marL="285750" marR="0" lvl="0" indent="-285750" algn="just" defTabSz="914400" rtl="0" eaLnBrk="1" fontAlgn="base" latinLnBrk="0" hangingPunct="1">
              <a:lnSpc>
                <a:spcPct val="200000"/>
              </a:lnSpc>
              <a:spcBef>
                <a:spcPct val="0"/>
              </a:spcBef>
              <a:spcAft>
                <a:spcPct val="0"/>
              </a:spcAft>
              <a:buClrTx/>
              <a:buSzTx/>
              <a:buFont typeface="Arial" pitchFamily="34" charset="0"/>
              <a:buChar char="•"/>
              <a:tabLst/>
            </a:pPr>
            <a:r>
              <a:rPr kumimoji="0" lang="en-US" sz="2000" b="0" i="0" u="none" strike="noStrike" cap="none" normalizeH="0" baseline="0" dirty="0" smtClean="0">
                <a:ln>
                  <a:noFill/>
                </a:ln>
                <a:solidFill>
                  <a:schemeClr val="tx1"/>
                </a:solidFill>
                <a:effectLst/>
                <a:latin typeface="Arial" pitchFamily="34" charset="0"/>
                <a:cs typeface="Arial" pitchFamily="34" charset="0"/>
              </a:rPr>
              <a:t>Through the conversion of solar energy into high-temperature heat, concentrated solar thermal systems produce electricity. </a:t>
            </a:r>
          </a:p>
          <a:p>
            <a:pPr marL="285750" marR="0" lvl="0" indent="-285750" algn="just" defTabSz="914400" rtl="0" eaLnBrk="1" fontAlgn="base" latinLnBrk="0" hangingPunct="1">
              <a:lnSpc>
                <a:spcPct val="200000"/>
              </a:lnSpc>
              <a:spcBef>
                <a:spcPct val="0"/>
              </a:spcBef>
              <a:spcAft>
                <a:spcPct val="0"/>
              </a:spcAft>
              <a:buClrTx/>
              <a:buSzTx/>
              <a:buFont typeface="Arial" pitchFamily="34" charset="0"/>
              <a:buChar char="•"/>
              <a:tabLst/>
            </a:pPr>
            <a:r>
              <a:rPr kumimoji="0" lang="en-US" sz="2000" b="0" i="0" u="none" strike="noStrike" cap="none" normalizeH="0" baseline="0" dirty="0" smtClean="0">
                <a:ln>
                  <a:noFill/>
                </a:ln>
                <a:effectLst/>
                <a:latin typeface="Arial" pitchFamily="34" charset="0"/>
                <a:cs typeface="Arial" pitchFamily="34" charset="0"/>
              </a:rPr>
              <a:t>This specific technology works by using several reflectors to focus solar energy, which is then used to power heat engines and electrical generators. </a:t>
            </a:r>
          </a:p>
          <a:p>
            <a:pPr marL="285750" marR="0" lvl="0" indent="-285750" algn="just" defTabSz="914400" rtl="0" eaLnBrk="1" fontAlgn="base" latinLnBrk="0" hangingPunct="1">
              <a:lnSpc>
                <a:spcPct val="200000"/>
              </a:lnSpc>
              <a:spcBef>
                <a:spcPct val="0"/>
              </a:spcBef>
              <a:spcAft>
                <a:spcPct val="0"/>
              </a:spcAft>
              <a:buClrTx/>
              <a:buSzTx/>
              <a:buFont typeface="Arial" pitchFamily="34" charset="0"/>
              <a:buChar char="•"/>
              <a:tabLst/>
            </a:pPr>
            <a:r>
              <a:rPr kumimoji="0" lang="en-US" sz="2000" b="0" i="0" u="none" strike="noStrike" cap="none" normalizeH="0" baseline="0" dirty="0" smtClean="0">
                <a:ln>
                  <a:noFill/>
                </a:ln>
                <a:effectLst/>
                <a:latin typeface="Arial" pitchFamily="34" charset="0"/>
                <a:cs typeface="Arial" pitchFamily="34" charset="0"/>
              </a:rPr>
              <a:t>The two sections of the system's plant are responsible for collecting solar energy and converting it into heat and electricity, respectively.</a:t>
            </a:r>
          </a:p>
          <a:p>
            <a:pPr marL="285750" marR="0" lvl="0" indent="-285750" algn="just" defTabSz="914400" rtl="0" eaLnBrk="1" fontAlgn="base" latinLnBrk="0" hangingPunct="1">
              <a:lnSpc>
                <a:spcPct val="200000"/>
              </a:lnSpc>
              <a:spcBef>
                <a:spcPct val="0"/>
              </a:spcBef>
              <a:spcAft>
                <a:spcPct val="0"/>
              </a:spcAft>
              <a:buClrTx/>
              <a:buSzTx/>
              <a:buFont typeface="Arial" pitchFamily="34" charset="0"/>
              <a:buChar char="•"/>
              <a:tabLst/>
            </a:pPr>
            <a:r>
              <a:rPr kumimoji="0" lang="en-US" sz="2000" b="0" i="0" u="none" strike="noStrike" cap="none" normalizeH="0" baseline="0" dirty="0" smtClean="0">
                <a:ln>
                  <a:noFill/>
                </a:ln>
                <a:solidFill>
                  <a:schemeClr val="tx1"/>
                </a:solidFill>
                <a:effectLst/>
                <a:latin typeface="Arial" pitchFamily="34" charset="0"/>
                <a:cs typeface="Arial" pitchFamily="34" charset="0"/>
              </a:rPr>
              <a:t>Since concentrated solar thermal systems produce the alternating current indirectly, it may be distributed throughout the grid with ease.</a:t>
            </a:r>
          </a:p>
        </p:txBody>
      </p:sp>
    </p:spTree>
    <p:extLst>
      <p:ext uri="{BB962C8B-B14F-4D97-AF65-F5344CB8AC3E}">
        <p14:creationId xmlns:p14="http://schemas.microsoft.com/office/powerpoint/2010/main" val="30655940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600" y="76200"/>
            <a:ext cx="12090400" cy="685800"/>
          </a:xfrm>
        </p:spPr>
        <p:txBody>
          <a:bodyPr>
            <a:noAutofit/>
          </a:bodyPr>
          <a:lstStyle/>
          <a:p>
            <a:pPr>
              <a:defRPr/>
            </a:pPr>
            <a:r>
              <a:rPr lang="en-US" sz="3000" b="1" dirty="0" smtClean="0">
                <a:latin typeface="Arial" pitchFamily="34" charset="0"/>
                <a:cs typeface="Arial" pitchFamily="34" charset="0"/>
              </a:rPr>
              <a:t> TSECP                                                                               Cont.…</a:t>
            </a:r>
            <a:endParaRPr lang="en-US" sz="3000" b="1" dirty="0">
              <a:latin typeface="Arial" pitchFamily="34" charset="0"/>
              <a:cs typeface="Arial" pitchFamily="34" charset="0"/>
            </a:endParaRPr>
          </a:p>
        </p:txBody>
      </p:sp>
      <p:sp>
        <p:nvSpPr>
          <p:cNvPr id="14339" name="Content Placeholder 2"/>
          <p:cNvSpPr>
            <a:spLocks noGrp="1"/>
          </p:cNvSpPr>
          <p:nvPr>
            <p:ph idx="1"/>
          </p:nvPr>
        </p:nvSpPr>
        <p:spPr>
          <a:xfrm>
            <a:off x="0" y="896053"/>
            <a:ext cx="12192000" cy="6449627"/>
          </a:xfrm>
        </p:spPr>
        <p:txBody>
          <a:bodyPr>
            <a:normAutofit/>
          </a:bodyPr>
          <a:lstStyle/>
          <a:p>
            <a:pPr>
              <a:lnSpc>
                <a:spcPct val="150000"/>
              </a:lnSpc>
              <a:buFont typeface="Wingdings" pitchFamily="2" charset="2"/>
              <a:buChar char="§"/>
            </a:pPr>
            <a:r>
              <a:rPr lang="en-US" sz="2000" dirty="0" smtClean="0">
                <a:latin typeface="Arial" pitchFamily="34" charset="0"/>
                <a:cs typeface="Arial" pitchFamily="34" charset="0"/>
              </a:rPr>
              <a:t>In contrast, solar PV  system are completely different</a:t>
            </a:r>
          </a:p>
          <a:p>
            <a:pPr>
              <a:lnSpc>
                <a:spcPct val="150000"/>
              </a:lnSpc>
              <a:buFont typeface="Wingdings" pitchFamily="2" charset="2"/>
              <a:buChar char="§"/>
            </a:pPr>
            <a:r>
              <a:rPr lang="en-US" sz="2000" dirty="0" smtClean="0">
                <a:latin typeface="Arial" pitchFamily="34" charset="0"/>
                <a:cs typeface="Arial" pitchFamily="34" charset="0"/>
              </a:rPr>
              <a:t>It directly converts the light into energy when solar PV cells absorb light, causing electrons to become free. </a:t>
            </a:r>
          </a:p>
          <a:p>
            <a:pPr>
              <a:lnSpc>
                <a:spcPct val="150000"/>
              </a:lnSpc>
              <a:buFont typeface="Wingdings" pitchFamily="2" charset="2"/>
              <a:buChar char="§"/>
            </a:pPr>
            <a:r>
              <a:rPr lang="en-US" sz="2000" dirty="0" smtClean="0">
                <a:latin typeface="Arial" pitchFamily="34" charset="0"/>
                <a:cs typeface="Arial" pitchFamily="34" charset="0"/>
              </a:rPr>
              <a:t>The current generated by the flow of free electrons is captured and transferred to the conductor and creates the direct current. </a:t>
            </a:r>
          </a:p>
          <a:p>
            <a:pPr>
              <a:lnSpc>
                <a:spcPct val="150000"/>
              </a:lnSpc>
              <a:buFont typeface="Wingdings" pitchFamily="2" charset="2"/>
              <a:buChar char="§"/>
            </a:pPr>
            <a:r>
              <a:rPr lang="en-US" sz="2000" dirty="0" smtClean="0">
                <a:latin typeface="Arial" pitchFamily="34" charset="0"/>
                <a:cs typeface="Arial" pitchFamily="34" charset="0"/>
              </a:rPr>
              <a:t>Once the DC power is generated, it is usually converted to AC using an inverter to distribute it  throughout the grid.</a:t>
            </a:r>
          </a:p>
          <a:p>
            <a:pPr>
              <a:lnSpc>
                <a:spcPct val="150000"/>
              </a:lnSpc>
              <a:buFont typeface="Wingdings" pitchFamily="2" charset="2"/>
              <a:buChar char="§"/>
            </a:pPr>
            <a:r>
              <a:rPr lang="en-US" sz="2000" dirty="0" smtClean="0">
                <a:latin typeface="Arial" pitchFamily="34" charset="0"/>
                <a:cs typeface="Arial" pitchFamily="34" charset="0"/>
              </a:rPr>
              <a:t>In most cases, Solar thermal captures heat while panels generate electricity. </a:t>
            </a:r>
          </a:p>
        </p:txBody>
      </p:sp>
      <p:sp>
        <p:nvSpPr>
          <p:cNvPr id="5" name="Footer Placeholder 4"/>
          <p:cNvSpPr>
            <a:spLocks noGrp="1"/>
          </p:cNvSpPr>
          <p:nvPr>
            <p:ph type="ftr" sz="quarter" idx="11"/>
          </p:nvPr>
        </p:nvSpPr>
        <p:spPr/>
        <p:txBody>
          <a:bodyPr/>
          <a:lstStyle/>
          <a:p>
            <a:pPr>
              <a:defRPr/>
            </a:pPr>
            <a:r>
              <a:rPr lang="en-US" smtClean="0"/>
              <a:t>Presenter: Dr.Teshome Goa</a:t>
            </a:r>
            <a:endParaRPr lang="en-US" dirty="0"/>
          </a:p>
        </p:txBody>
      </p:sp>
      <p:sp>
        <p:nvSpPr>
          <p:cNvPr id="14341"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fld id="{C30011E2-63B4-4DFD-BA5A-38126A384775}" type="slidenum">
              <a:rPr lang="en-US" altLang="en-US" smtClean="0">
                <a:solidFill>
                  <a:srgbClr val="FFFFFF"/>
                </a:solidFill>
              </a:rPr>
              <a:pPr/>
              <a:t>17</a:t>
            </a:fld>
            <a:endParaRPr lang="en-US" altLang="en-US" smtClean="0">
              <a:solidFill>
                <a:srgbClr val="FFFFFF"/>
              </a:solidFill>
            </a:endParaRPr>
          </a:p>
        </p:txBody>
      </p:sp>
    </p:spTree>
    <p:extLst>
      <p:ext uri="{BB962C8B-B14F-4D97-AF65-F5344CB8AC3E}">
        <p14:creationId xmlns:p14="http://schemas.microsoft.com/office/powerpoint/2010/main" val="30105716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532" y="150921"/>
            <a:ext cx="12085468" cy="612559"/>
          </a:xfrm>
        </p:spPr>
        <p:txBody>
          <a:bodyPr>
            <a:noAutofit/>
          </a:bodyPr>
          <a:lstStyle/>
          <a:p>
            <a:pPr algn="ctr">
              <a:defRPr/>
            </a:pPr>
            <a:r>
              <a:rPr lang="en-US" sz="3000" b="1" dirty="0" smtClean="0">
                <a:latin typeface="Arial" pitchFamily="34" charset="0"/>
                <a:cs typeface="Arial" pitchFamily="34" charset="0"/>
              </a:rPr>
              <a:t>TSECP                                                                           Cont.…..</a:t>
            </a:r>
            <a:endParaRPr lang="en-US" sz="3000" b="1" dirty="0">
              <a:latin typeface="Arial" pitchFamily="34" charset="0"/>
              <a:cs typeface="Arial" pitchFamily="34" charset="0"/>
            </a:endParaRPr>
          </a:p>
        </p:txBody>
      </p:sp>
      <p:sp>
        <p:nvSpPr>
          <p:cNvPr id="15363" name="Content Placeholder 2"/>
          <p:cNvSpPr>
            <a:spLocks noGrp="1"/>
          </p:cNvSpPr>
          <p:nvPr>
            <p:ph idx="1"/>
          </p:nvPr>
        </p:nvSpPr>
        <p:spPr>
          <a:xfrm>
            <a:off x="0" y="528320"/>
            <a:ext cx="12192000" cy="6400800"/>
          </a:xfrm>
        </p:spPr>
        <p:txBody>
          <a:bodyPr>
            <a:normAutofit/>
          </a:bodyPr>
          <a:lstStyle/>
          <a:p>
            <a:pPr marL="0" indent="0" algn="just">
              <a:lnSpc>
                <a:spcPct val="200000"/>
              </a:lnSpc>
              <a:buNone/>
            </a:pPr>
            <a:r>
              <a:rPr lang="en-US" sz="2000" b="1" dirty="0">
                <a:latin typeface="Arial" pitchFamily="34" charset="0"/>
                <a:cs typeface="Arial" pitchFamily="34" charset="0"/>
              </a:rPr>
              <a:t>4.2 Application of solar PV and Solar thermal systems</a:t>
            </a:r>
          </a:p>
          <a:p>
            <a:pPr marL="457200" indent="-457200" algn="just">
              <a:lnSpc>
                <a:spcPct val="170000"/>
              </a:lnSpc>
              <a:buAutoNum type="alphaLcPeriod"/>
            </a:pPr>
            <a:r>
              <a:rPr lang="en-US" sz="2000" b="1" dirty="0" smtClean="0">
                <a:latin typeface="Arial" pitchFamily="34" charset="0"/>
                <a:cs typeface="Arial" pitchFamily="34" charset="0"/>
              </a:rPr>
              <a:t>The application of solar thermal systems</a:t>
            </a:r>
          </a:p>
          <a:p>
            <a:pPr algn="just">
              <a:lnSpc>
                <a:spcPct val="170000"/>
              </a:lnSpc>
            </a:pPr>
            <a:r>
              <a:rPr lang="en-US" sz="2000" b="1" dirty="0">
                <a:latin typeface="Arial" pitchFamily="34" charset="0"/>
                <a:cs typeface="Arial" pitchFamily="34" charset="0"/>
              </a:rPr>
              <a:t>Water </a:t>
            </a:r>
            <a:r>
              <a:rPr lang="en-US" sz="2000" b="1" dirty="0" smtClean="0">
                <a:latin typeface="Arial" pitchFamily="34" charset="0"/>
                <a:cs typeface="Arial" pitchFamily="34" charset="0"/>
              </a:rPr>
              <a:t>heating</a:t>
            </a:r>
            <a:r>
              <a:rPr lang="en-US" sz="2000" dirty="0" smtClean="0">
                <a:latin typeface="Arial" pitchFamily="34" charset="0"/>
                <a:cs typeface="Arial" pitchFamily="34" charset="0"/>
              </a:rPr>
              <a:t>: one of the common traditional application by directly converting solar light into heat(could be high or low based on application)</a:t>
            </a:r>
            <a:endParaRPr lang="en-US" sz="2000" dirty="0">
              <a:latin typeface="Arial" pitchFamily="34" charset="0"/>
              <a:cs typeface="Arial" pitchFamily="34" charset="0"/>
            </a:endParaRPr>
          </a:p>
          <a:p>
            <a:pPr algn="just">
              <a:lnSpc>
                <a:spcPct val="170000"/>
              </a:lnSpc>
            </a:pPr>
            <a:r>
              <a:rPr lang="en-US" sz="2000" b="1" dirty="0">
                <a:latin typeface="Arial" pitchFamily="34" charset="0"/>
                <a:cs typeface="Arial" pitchFamily="34" charset="0"/>
              </a:rPr>
              <a:t>Concentrating solar power plants</a:t>
            </a:r>
            <a:r>
              <a:rPr lang="en-US" sz="2000" dirty="0">
                <a:latin typeface="Arial" pitchFamily="34" charset="0"/>
                <a:cs typeface="Arial" pitchFamily="34" charset="0"/>
              </a:rPr>
              <a:t>: </a:t>
            </a:r>
            <a:r>
              <a:rPr lang="en-US" sz="2000" dirty="0" smtClean="0">
                <a:latin typeface="Arial" pitchFamily="34" charset="0"/>
                <a:cs typeface="Arial" pitchFamily="34" charset="0"/>
              </a:rPr>
              <a:t>the thermal </a:t>
            </a:r>
            <a:r>
              <a:rPr lang="en-US" sz="2000" dirty="0">
                <a:latin typeface="Arial" pitchFamily="34" charset="0"/>
                <a:cs typeface="Arial" pitchFamily="34" charset="0"/>
              </a:rPr>
              <a:t>energy with temperatures up to 500 °C is </a:t>
            </a:r>
            <a:r>
              <a:rPr lang="en-US" sz="2000" dirty="0" smtClean="0">
                <a:latin typeface="Arial" pitchFamily="34" charset="0"/>
                <a:cs typeface="Arial" pitchFamily="34" charset="0"/>
              </a:rPr>
              <a:t>produced using </a:t>
            </a:r>
            <a:r>
              <a:rPr lang="en-US" sz="2000" dirty="0">
                <a:latin typeface="Arial" pitchFamily="34" charset="0"/>
                <a:cs typeface="Arial" pitchFamily="34" charset="0"/>
              </a:rPr>
              <a:t>solar radiation. </a:t>
            </a:r>
            <a:endParaRPr lang="en-US" sz="2000" dirty="0" smtClean="0">
              <a:latin typeface="Arial" pitchFamily="34" charset="0"/>
              <a:cs typeface="Arial" pitchFamily="34" charset="0"/>
            </a:endParaRPr>
          </a:p>
          <a:p>
            <a:pPr algn="just">
              <a:lnSpc>
                <a:spcPct val="170000"/>
              </a:lnSpc>
            </a:pPr>
            <a:r>
              <a:rPr lang="en-US" sz="2000" dirty="0" smtClean="0">
                <a:latin typeface="Arial" pitchFamily="34" charset="0"/>
                <a:cs typeface="Arial" pitchFamily="34" charset="0"/>
              </a:rPr>
              <a:t>Then, electricity </a:t>
            </a:r>
            <a:r>
              <a:rPr lang="en-US" sz="2000" dirty="0">
                <a:latin typeface="Arial" pitchFamily="34" charset="0"/>
                <a:cs typeface="Arial" pitchFamily="34" charset="0"/>
              </a:rPr>
              <a:t>is generated by utilizing the heat stored in the working fluid of the receiver. </a:t>
            </a:r>
            <a:endParaRPr lang="en-US" sz="2000" dirty="0" smtClean="0">
              <a:latin typeface="Arial" pitchFamily="34" charset="0"/>
              <a:cs typeface="Arial" pitchFamily="34" charset="0"/>
            </a:endParaRPr>
          </a:p>
          <a:p>
            <a:pPr algn="just">
              <a:lnSpc>
                <a:spcPct val="170000"/>
              </a:lnSpc>
            </a:pPr>
            <a:r>
              <a:rPr lang="en-US" sz="2000" dirty="0" smtClean="0">
                <a:latin typeface="Arial" pitchFamily="34" charset="0"/>
                <a:cs typeface="Arial" pitchFamily="34" charset="0"/>
              </a:rPr>
              <a:t>This approach has no </a:t>
            </a:r>
            <a:r>
              <a:rPr lang="en-US" sz="2000" dirty="0">
                <a:latin typeface="Arial" pitchFamily="34" charset="0"/>
                <a:cs typeface="Arial" pitchFamily="34" charset="0"/>
              </a:rPr>
              <a:t>very complex technical </a:t>
            </a:r>
            <a:r>
              <a:rPr lang="en-US" sz="2000" dirty="0" smtClean="0">
                <a:latin typeface="Arial" pitchFamily="34" charset="0"/>
                <a:cs typeface="Arial" pitchFamily="34" charset="0"/>
              </a:rPr>
              <a:t>issues , but low service </a:t>
            </a:r>
            <a:r>
              <a:rPr lang="en-US" sz="2000" dirty="0">
                <a:latin typeface="Arial" pitchFamily="34" charset="0"/>
                <a:cs typeface="Arial" pitchFamily="34" charset="0"/>
              </a:rPr>
              <a:t>life </a:t>
            </a:r>
            <a:r>
              <a:rPr lang="en-US" sz="2000" dirty="0" smtClean="0">
                <a:latin typeface="Arial" pitchFamily="34" charset="0"/>
                <a:cs typeface="Arial" pitchFamily="34" charset="0"/>
              </a:rPr>
              <a:t> and impossible </a:t>
            </a:r>
            <a:r>
              <a:rPr lang="en-US" sz="2000" dirty="0">
                <a:latin typeface="Arial" pitchFamily="34" charset="0"/>
                <a:cs typeface="Arial" pitchFamily="34" charset="0"/>
              </a:rPr>
              <a:t>to provide a long-term power supply</a:t>
            </a:r>
            <a:r>
              <a:rPr lang="en-US" sz="2000" dirty="0" smtClean="0">
                <a:latin typeface="Arial" pitchFamily="34" charset="0"/>
                <a:cs typeface="Arial" pitchFamily="34" charset="0"/>
              </a:rPr>
              <a:t>.</a:t>
            </a:r>
          </a:p>
          <a:p>
            <a:pPr algn="just">
              <a:lnSpc>
                <a:spcPct val="170000"/>
              </a:lnSpc>
            </a:pPr>
            <a:r>
              <a:rPr lang="en-US" sz="2000" b="1" dirty="0">
                <a:latin typeface="Arial" pitchFamily="34" charset="0"/>
                <a:cs typeface="Arial" pitchFamily="34" charset="0"/>
              </a:rPr>
              <a:t>Solar chimneys</a:t>
            </a:r>
            <a:endParaRPr lang="en-US" sz="2000" dirty="0" smtClean="0">
              <a:latin typeface="Arial" pitchFamily="34" charset="0"/>
              <a:cs typeface="Arial" pitchFamily="34" charset="0"/>
            </a:endParaRPr>
          </a:p>
        </p:txBody>
      </p:sp>
      <p:sp>
        <p:nvSpPr>
          <p:cNvPr id="5" name="Footer Placeholder 4"/>
          <p:cNvSpPr>
            <a:spLocks noGrp="1"/>
          </p:cNvSpPr>
          <p:nvPr>
            <p:ph type="ftr" sz="quarter" idx="11"/>
          </p:nvPr>
        </p:nvSpPr>
        <p:spPr/>
        <p:txBody>
          <a:bodyPr/>
          <a:lstStyle/>
          <a:p>
            <a:pPr>
              <a:defRPr/>
            </a:pPr>
            <a:r>
              <a:rPr lang="en-US" smtClean="0"/>
              <a:t>Presenter: Dr.Teshome Goa</a:t>
            </a:r>
            <a:endParaRPr lang="en-US"/>
          </a:p>
        </p:txBody>
      </p:sp>
      <p:sp>
        <p:nvSpPr>
          <p:cNvPr id="15365"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fld id="{E7915571-EAE4-4C2B-94F3-4EF40BDAAE60}" type="slidenum">
              <a:rPr lang="en-US" altLang="en-US" smtClean="0">
                <a:solidFill>
                  <a:srgbClr val="FFFFFF"/>
                </a:solidFill>
              </a:rPr>
              <a:pPr/>
              <a:t>18</a:t>
            </a:fld>
            <a:endParaRPr lang="en-US" altLang="en-US" smtClean="0">
              <a:solidFill>
                <a:srgbClr val="FFFFFF"/>
              </a:solidFill>
            </a:endParaRPr>
          </a:p>
        </p:txBody>
      </p:sp>
    </p:spTree>
    <p:extLst>
      <p:ext uri="{BB962C8B-B14F-4D97-AF65-F5344CB8AC3E}">
        <p14:creationId xmlns:p14="http://schemas.microsoft.com/office/powerpoint/2010/main" val="42106254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7404" y="233046"/>
            <a:ext cx="10836676" cy="549274"/>
          </a:xfrm>
        </p:spPr>
        <p:txBody>
          <a:bodyPr>
            <a:normAutofit/>
          </a:bodyPr>
          <a:lstStyle/>
          <a:p>
            <a:r>
              <a:rPr lang="en-US" sz="3000" b="1" dirty="0" smtClean="0">
                <a:latin typeface="Arial" pitchFamily="34" charset="0"/>
                <a:cs typeface="Arial" pitchFamily="34" charset="0"/>
              </a:rPr>
              <a:t>TSECP                                                                       Cont.…</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275208" y="932155"/>
            <a:ext cx="11833934" cy="5925845"/>
          </a:xfrm>
        </p:spPr>
        <p:txBody>
          <a:bodyPr/>
          <a:lstStyle/>
          <a:p>
            <a:pPr marL="0" indent="0">
              <a:buNone/>
            </a:pPr>
            <a:r>
              <a:rPr lang="en-US" sz="2000" b="1" dirty="0">
                <a:latin typeface="Arial" pitchFamily="34" charset="0"/>
                <a:cs typeface="Arial" pitchFamily="34" charset="0"/>
              </a:rPr>
              <a:t>b</a:t>
            </a:r>
            <a:r>
              <a:rPr lang="en-US" sz="2000" b="1" dirty="0" smtClean="0">
                <a:latin typeface="Arial" pitchFamily="34" charset="0"/>
                <a:cs typeface="Arial" pitchFamily="34" charset="0"/>
              </a:rPr>
              <a:t>. Application of solar PV</a:t>
            </a:r>
          </a:p>
          <a:p>
            <a:pPr>
              <a:lnSpc>
                <a:spcPct val="150000"/>
              </a:lnSpc>
            </a:pPr>
            <a:r>
              <a:rPr lang="en-US" sz="2000" dirty="0" smtClean="0">
                <a:latin typeface="Arial" pitchFamily="34" charset="0"/>
                <a:cs typeface="Arial" pitchFamily="34" charset="0"/>
              </a:rPr>
              <a:t>Rooftop photovoltaic power generation</a:t>
            </a:r>
          </a:p>
          <a:p>
            <a:pPr>
              <a:lnSpc>
                <a:spcPct val="150000"/>
              </a:lnSpc>
            </a:pPr>
            <a:r>
              <a:rPr lang="en-US" sz="2000" dirty="0" smtClean="0">
                <a:latin typeface="Arial" pitchFamily="34" charset="0"/>
                <a:cs typeface="Arial" pitchFamily="34" charset="0"/>
              </a:rPr>
              <a:t>For agriculture application </a:t>
            </a:r>
          </a:p>
          <a:p>
            <a:pPr>
              <a:lnSpc>
                <a:spcPct val="150000"/>
              </a:lnSpc>
            </a:pPr>
            <a:r>
              <a:rPr lang="en-US" sz="2000" dirty="0" smtClean="0">
                <a:latin typeface="Arial" pitchFamily="34" charset="0"/>
                <a:cs typeface="Arial" pitchFamily="34" charset="0"/>
              </a:rPr>
              <a:t>EV applications </a:t>
            </a:r>
          </a:p>
          <a:p>
            <a:pPr>
              <a:lnSpc>
                <a:spcPct val="150000"/>
              </a:lnSpc>
            </a:pPr>
            <a:r>
              <a:rPr lang="en-US" sz="2000" dirty="0" smtClean="0">
                <a:latin typeface="Arial" pitchFamily="34" charset="0"/>
                <a:cs typeface="Arial" pitchFamily="34" charset="0"/>
              </a:rPr>
              <a:t>Off-grid and grid connected Mega power generations </a:t>
            </a:r>
          </a:p>
          <a:p>
            <a:pPr>
              <a:lnSpc>
                <a:spcPct val="150000"/>
              </a:lnSpc>
            </a:pPr>
            <a:r>
              <a:rPr lang="en-US" sz="2000" dirty="0" smtClean="0">
                <a:latin typeface="Arial" pitchFamily="34" charset="0"/>
                <a:cs typeface="Arial" pitchFamily="34" charset="0"/>
              </a:rPr>
              <a:t>Modern and global carbon emission reduction </a:t>
            </a:r>
          </a:p>
          <a:p>
            <a:pPr>
              <a:lnSpc>
                <a:spcPct val="150000"/>
              </a:lnSpc>
            </a:pPr>
            <a:r>
              <a:rPr lang="en-US" sz="2000" dirty="0" smtClean="0">
                <a:latin typeface="Arial" pitchFamily="34" charset="0"/>
                <a:cs typeface="Arial" pitchFamily="34" charset="0"/>
              </a:rPr>
              <a:t>For sustainable development goals </a:t>
            </a:r>
          </a:p>
          <a:p>
            <a:pPr>
              <a:lnSpc>
                <a:spcPct val="150000"/>
              </a:lnSpc>
            </a:pPr>
            <a:r>
              <a:rPr lang="en-US" sz="2000" dirty="0" smtClean="0">
                <a:latin typeface="Arial" pitchFamily="34" charset="0"/>
                <a:cs typeface="Arial" pitchFamily="34" charset="0"/>
              </a:rPr>
              <a:t>Others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19</a:t>
            </a:fld>
            <a:endParaRPr lang="en-US"/>
          </a:p>
        </p:txBody>
      </p:sp>
    </p:spTree>
    <p:extLst>
      <p:ext uri="{BB962C8B-B14F-4D97-AF65-F5344CB8AC3E}">
        <p14:creationId xmlns:p14="http://schemas.microsoft.com/office/powerpoint/2010/main" val="21757795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392" y="0"/>
            <a:ext cx="11833932" cy="653695"/>
          </a:xfrm>
        </p:spPr>
        <p:txBody>
          <a:bodyPr>
            <a:normAutofit fontScale="90000"/>
          </a:bodyPr>
          <a:lstStyle/>
          <a:p>
            <a:pPr>
              <a:defRPr/>
            </a:pPr>
            <a:r>
              <a:rPr lang="en-US" sz="3000" b="1" dirty="0" smtClean="0">
                <a:latin typeface="Arial" pitchFamily="34" charset="0"/>
                <a:cs typeface="Arial" pitchFamily="34" charset="0"/>
              </a:rPr>
              <a:t>4.3 Comparison of The Solar Thermal and Solar PV Energy conversion </a:t>
            </a:r>
            <a:endParaRPr lang="en-US" sz="3000" b="1" dirty="0">
              <a:latin typeface="Arial" pitchFamily="34" charset="0"/>
              <a:cs typeface="Arial" pitchFamily="34" charset="0"/>
            </a:endParaRPr>
          </a:p>
        </p:txBody>
      </p:sp>
      <p:sp>
        <p:nvSpPr>
          <p:cNvPr id="16387" name="Content Placeholder 2"/>
          <p:cNvSpPr>
            <a:spLocks noGrp="1"/>
          </p:cNvSpPr>
          <p:nvPr>
            <p:ph idx="1"/>
          </p:nvPr>
        </p:nvSpPr>
        <p:spPr>
          <a:xfrm>
            <a:off x="0" y="523783"/>
            <a:ext cx="12192000" cy="6334217"/>
          </a:xfrm>
        </p:spPr>
        <p:txBody>
          <a:bodyPr>
            <a:normAutofit/>
          </a:bodyPr>
          <a:lstStyle/>
          <a:p>
            <a:pPr algn="just">
              <a:lnSpc>
                <a:spcPct val="200000"/>
              </a:lnSpc>
            </a:pPr>
            <a:r>
              <a:rPr lang="en-US" sz="2000" dirty="0">
                <a:latin typeface="Arial" pitchFamily="34" charset="0"/>
                <a:cs typeface="Arial" pitchFamily="34" charset="0"/>
              </a:rPr>
              <a:t> </a:t>
            </a:r>
            <a:r>
              <a:rPr lang="en-US" sz="2000" dirty="0" smtClean="0">
                <a:latin typeface="Arial" pitchFamily="34" charset="0"/>
                <a:cs typeface="Arial" pitchFamily="34" charset="0"/>
              </a:rPr>
              <a:t>Both </a:t>
            </a:r>
            <a:r>
              <a:rPr lang="en-US" sz="2000" dirty="0">
                <a:latin typeface="Arial" pitchFamily="34" charset="0"/>
                <a:cs typeface="Arial" pitchFamily="34" charset="0"/>
              </a:rPr>
              <a:t>use solar energy, solar PV and solar thermal energy serve distinct functions. </a:t>
            </a:r>
            <a:endParaRPr lang="en-US" sz="2000" dirty="0" smtClean="0">
              <a:latin typeface="Arial" pitchFamily="34" charset="0"/>
              <a:cs typeface="Arial" pitchFamily="34" charset="0"/>
            </a:endParaRPr>
          </a:p>
          <a:p>
            <a:pPr algn="just">
              <a:lnSpc>
                <a:spcPct val="200000"/>
              </a:lnSpc>
            </a:pPr>
            <a:r>
              <a:rPr lang="en-US" sz="2000" dirty="0" smtClean="0">
                <a:latin typeface="Arial" pitchFamily="34" charset="0"/>
                <a:cs typeface="Arial" pitchFamily="34" charset="0"/>
              </a:rPr>
              <a:t>Solar </a:t>
            </a:r>
            <a:r>
              <a:rPr lang="en-US" sz="2000" dirty="0">
                <a:latin typeface="Arial" pitchFamily="34" charset="0"/>
                <a:cs typeface="Arial" pitchFamily="34" charset="0"/>
              </a:rPr>
              <a:t>radiation is immediately converted into electrical power by photovoltaic (PV) systems, whilst thermal systems provide thermal energy for home heating appliances like space heaters and </a:t>
            </a:r>
            <a:r>
              <a:rPr lang="en-US" sz="2000" dirty="0" smtClean="0">
                <a:latin typeface="Arial" pitchFamily="34" charset="0"/>
                <a:cs typeface="Arial" pitchFamily="34" charset="0"/>
              </a:rPr>
              <a:t>water heating</a:t>
            </a:r>
          </a:p>
          <a:p>
            <a:pPr algn="just">
              <a:lnSpc>
                <a:spcPct val="200000"/>
              </a:lnSpc>
            </a:pPr>
            <a:r>
              <a:rPr lang="en-US" sz="2000" dirty="0">
                <a:latin typeface="Arial" pitchFamily="34" charset="0"/>
                <a:cs typeface="Arial" pitchFamily="34" charset="0"/>
              </a:rPr>
              <a:t>The  factor that </a:t>
            </a:r>
            <a:r>
              <a:rPr lang="en-US" sz="2000" b="1" dirty="0">
                <a:latin typeface="Arial" pitchFamily="34" charset="0"/>
                <a:cs typeface="Arial" pitchFamily="34" charset="0"/>
              </a:rPr>
              <a:t>separates them </a:t>
            </a:r>
            <a:r>
              <a:rPr lang="en-US" sz="2000" dirty="0">
                <a:latin typeface="Arial" pitchFamily="34" charset="0"/>
                <a:cs typeface="Arial" pitchFamily="34" charset="0"/>
              </a:rPr>
              <a:t>is how they use sunlight to generate energy. </a:t>
            </a:r>
            <a:endParaRPr lang="en-US" sz="2000" dirty="0" smtClean="0">
              <a:latin typeface="Arial" pitchFamily="34" charset="0"/>
              <a:cs typeface="Arial" pitchFamily="34" charset="0"/>
            </a:endParaRPr>
          </a:p>
          <a:p>
            <a:pPr algn="just">
              <a:lnSpc>
                <a:spcPct val="200000"/>
              </a:lnSpc>
            </a:pPr>
            <a:r>
              <a:rPr lang="en-US" sz="2000" dirty="0" smtClean="0">
                <a:latin typeface="Arial" pitchFamily="34" charset="0"/>
                <a:cs typeface="Arial" pitchFamily="34" charset="0"/>
              </a:rPr>
              <a:t>When </a:t>
            </a:r>
            <a:r>
              <a:rPr lang="en-US" sz="2000" dirty="0">
                <a:latin typeface="Arial" pitchFamily="34" charset="0"/>
                <a:cs typeface="Arial" pitchFamily="34" charset="0"/>
              </a:rPr>
              <a:t>solar energy is </a:t>
            </a:r>
            <a:r>
              <a:rPr lang="en-US" sz="2000" i="1" dirty="0">
                <a:latin typeface="Arial" pitchFamily="34" charset="0"/>
                <a:cs typeface="Arial" pitchFamily="34" charset="0"/>
              </a:rPr>
              <a:t>captured by photovoltaic panels </a:t>
            </a:r>
            <a:r>
              <a:rPr lang="en-US" sz="2000" dirty="0">
                <a:latin typeface="Arial" pitchFamily="34" charset="0"/>
                <a:cs typeface="Arial" pitchFamily="34" charset="0"/>
              </a:rPr>
              <a:t>and transformed into DC electricity, PV systems produce electricity. </a:t>
            </a:r>
            <a:endParaRPr lang="en-US" sz="2000" dirty="0" smtClean="0">
              <a:latin typeface="Arial" pitchFamily="34" charset="0"/>
              <a:cs typeface="Arial" pitchFamily="34" charset="0"/>
            </a:endParaRPr>
          </a:p>
          <a:p>
            <a:pPr algn="just">
              <a:lnSpc>
                <a:spcPct val="200000"/>
              </a:lnSpc>
            </a:pPr>
            <a:r>
              <a:rPr lang="en-US" sz="2000" dirty="0" smtClean="0">
                <a:latin typeface="Arial" pitchFamily="34" charset="0"/>
                <a:cs typeface="Arial" pitchFamily="34" charset="0"/>
              </a:rPr>
              <a:t>Thermal </a:t>
            </a:r>
            <a:r>
              <a:rPr lang="en-US" sz="2000" dirty="0">
                <a:latin typeface="Arial" pitchFamily="34" charset="0"/>
                <a:cs typeface="Arial" pitchFamily="34" charset="0"/>
              </a:rPr>
              <a:t>panels, which transport the sun's thermal energy to a heat-transfer fluid, are how thermal systems collect solar heat.</a:t>
            </a:r>
            <a:endParaRPr lang="en-US" sz="2000" dirty="0" smtClean="0"/>
          </a:p>
        </p:txBody>
      </p:sp>
      <p:sp>
        <p:nvSpPr>
          <p:cNvPr id="5" name="Footer Placeholder 4"/>
          <p:cNvSpPr>
            <a:spLocks noGrp="1"/>
          </p:cNvSpPr>
          <p:nvPr>
            <p:ph type="ftr" sz="quarter" idx="11"/>
          </p:nvPr>
        </p:nvSpPr>
        <p:spPr/>
        <p:txBody>
          <a:bodyPr/>
          <a:lstStyle/>
          <a:p>
            <a:pPr>
              <a:defRPr/>
            </a:pPr>
            <a:r>
              <a:rPr lang="en-US" smtClean="0"/>
              <a:t>Presenter: Dr.Teshome Goa</a:t>
            </a:r>
            <a:endParaRPr lang="en-US"/>
          </a:p>
        </p:txBody>
      </p:sp>
      <p:sp>
        <p:nvSpPr>
          <p:cNvPr id="16389"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fld id="{3B7AA96B-5EAD-447B-B26D-7618BFF1E17B}" type="slidenum">
              <a:rPr lang="en-US" altLang="en-US" smtClean="0">
                <a:solidFill>
                  <a:srgbClr val="FFFFFF"/>
                </a:solidFill>
              </a:rPr>
              <a:pPr/>
              <a:t>20</a:t>
            </a:fld>
            <a:endParaRPr lang="en-US" altLang="en-US" smtClean="0">
              <a:solidFill>
                <a:srgbClr val="FFFFFF"/>
              </a:solidFill>
            </a:endParaRPr>
          </a:p>
        </p:txBody>
      </p:sp>
    </p:spTree>
    <p:extLst>
      <p:ext uri="{BB962C8B-B14F-4D97-AF65-F5344CB8AC3E}">
        <p14:creationId xmlns:p14="http://schemas.microsoft.com/office/powerpoint/2010/main" val="12088722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162" y="90805"/>
            <a:ext cx="11211558" cy="854075"/>
          </a:xfrm>
        </p:spPr>
        <p:txBody>
          <a:bodyPr>
            <a:normAutofit/>
          </a:bodyPr>
          <a:lstStyle/>
          <a:p>
            <a:r>
              <a:rPr lang="en-US" sz="3000" b="1" dirty="0" smtClean="0">
                <a:latin typeface="Arial" pitchFamily="34" charset="0"/>
                <a:cs typeface="Arial" pitchFamily="34" charset="0"/>
              </a:rPr>
              <a:t>Comparison                                                                   Cont.….</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91440" y="762000"/>
            <a:ext cx="11998960" cy="5984240"/>
          </a:xfrm>
        </p:spPr>
        <p:txBody>
          <a:bodyPr/>
          <a:lstStyle/>
          <a:p>
            <a:pPr marL="0" indent="0">
              <a:buNone/>
            </a:pPr>
            <a:r>
              <a:rPr lang="en-US" b="1" dirty="0" smtClean="0">
                <a:latin typeface="Arial" pitchFamily="34" charset="0"/>
                <a:cs typeface="Arial" pitchFamily="34" charset="0"/>
              </a:rPr>
              <a:t>Based on their work principle </a:t>
            </a:r>
          </a:p>
          <a:p>
            <a:pPr marL="0" indent="0">
              <a:buNone/>
            </a:pPr>
            <a:r>
              <a:rPr lang="en-US" b="1" dirty="0" smtClean="0">
                <a:latin typeface="Arial" pitchFamily="34" charset="0"/>
                <a:cs typeface="Arial" pitchFamily="34" charset="0"/>
              </a:rPr>
              <a:t>a. Solar </a:t>
            </a:r>
            <a:r>
              <a:rPr lang="en-US" b="1" dirty="0" smtClean="0">
                <a:latin typeface="Arial" pitchFamily="34" charset="0"/>
                <a:cs typeface="Arial" pitchFamily="34" charset="0"/>
              </a:rPr>
              <a:t>Thermal[5]</a:t>
            </a:r>
            <a:endParaRPr lang="en-US" b="1" dirty="0" smtClean="0">
              <a:latin typeface="Arial" pitchFamily="34" charset="0"/>
              <a:cs typeface="Arial" pitchFamily="34" charset="0"/>
            </a:endParaRPr>
          </a:p>
          <a:p>
            <a:pPr>
              <a:lnSpc>
                <a:spcPct val="150000"/>
              </a:lnSpc>
            </a:pPr>
            <a:r>
              <a:rPr lang="en-US" sz="2000" dirty="0">
                <a:latin typeface="Arial" pitchFamily="34" charset="0"/>
                <a:cs typeface="Arial" pitchFamily="34" charset="0"/>
              </a:rPr>
              <a:t>A few distinct types of thermal systems exist, depending on the intended use. </a:t>
            </a:r>
            <a:endParaRPr lang="en-US" sz="2000" dirty="0" smtClean="0">
              <a:latin typeface="Arial" pitchFamily="34" charset="0"/>
              <a:cs typeface="Arial" pitchFamily="34" charset="0"/>
            </a:endParaRPr>
          </a:p>
          <a:p>
            <a:pPr>
              <a:lnSpc>
                <a:spcPct val="150000"/>
              </a:lnSpc>
            </a:pPr>
            <a:r>
              <a:rPr lang="en-US" sz="2000" dirty="0" smtClean="0">
                <a:latin typeface="Arial" pitchFamily="34" charset="0"/>
                <a:cs typeface="Arial" pitchFamily="34" charset="0"/>
              </a:rPr>
              <a:t>A </a:t>
            </a:r>
            <a:r>
              <a:rPr lang="en-US" sz="2000" dirty="0">
                <a:latin typeface="Arial" pitchFamily="34" charset="0"/>
                <a:cs typeface="Arial" pitchFamily="34" charset="0"/>
              </a:rPr>
              <a:t>heat-transfer fluid (air or water) gathers solar energy in all solar thermal systems</a:t>
            </a:r>
            <a:r>
              <a:rPr lang="en-US" sz="2000" dirty="0" smtClean="0">
                <a:latin typeface="Arial" pitchFamily="34" charset="0"/>
                <a:cs typeface="Arial" pitchFamily="34" charset="0"/>
              </a:rPr>
              <a:t>.</a:t>
            </a:r>
          </a:p>
          <a:p>
            <a:pPr>
              <a:lnSpc>
                <a:spcPct val="15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After that, the heated fluid is used directly to heat the area or it can generate steam to provide mechanical energy</a:t>
            </a:r>
            <a:r>
              <a:rPr lang="en-US" sz="2000" dirty="0" smtClean="0">
                <a:latin typeface="Arial" pitchFamily="34" charset="0"/>
                <a:cs typeface="Arial" pitchFamily="34" charset="0"/>
              </a:rPr>
              <a:t>.</a:t>
            </a:r>
          </a:p>
          <a:p>
            <a:pPr>
              <a:lnSpc>
                <a:spcPct val="150000"/>
              </a:lnSpc>
            </a:pPr>
            <a:r>
              <a:rPr lang="en-US" sz="2000" dirty="0">
                <a:latin typeface="Arial" pitchFamily="34" charset="0"/>
                <a:cs typeface="Arial" pitchFamily="34" charset="0"/>
              </a:rPr>
              <a:t>Flat-plate collectors are used in the majority of home systems. </a:t>
            </a:r>
            <a:endParaRPr lang="en-US" sz="2000" dirty="0" smtClean="0">
              <a:latin typeface="Arial" pitchFamily="34" charset="0"/>
              <a:cs typeface="Arial" pitchFamily="34" charset="0"/>
            </a:endParaRPr>
          </a:p>
          <a:p>
            <a:pPr>
              <a:lnSpc>
                <a:spcPct val="15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The thermal panel is made up of a flat, dark surface that is enclosed in a box with thermal insulation. The panel's dark hue facilitates greater absorption of energy</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21</a:t>
            </a:fld>
            <a:endParaRPr lang="en-US"/>
          </a:p>
        </p:txBody>
      </p:sp>
    </p:spTree>
    <p:extLst>
      <p:ext uri="{BB962C8B-B14F-4D97-AF65-F5344CB8AC3E}">
        <p14:creationId xmlns:p14="http://schemas.microsoft.com/office/powerpoint/2010/main" val="42654332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93041"/>
            <a:ext cx="12029440" cy="690879"/>
          </a:xfrm>
        </p:spPr>
        <p:txBody>
          <a:bodyPr>
            <a:normAutofit/>
          </a:bodyPr>
          <a:lstStyle/>
          <a:p>
            <a:r>
              <a:rPr lang="en-US" sz="3000" b="1" dirty="0">
                <a:latin typeface="Arial" pitchFamily="34" charset="0"/>
                <a:cs typeface="Arial" pitchFamily="34" charset="0"/>
              </a:rPr>
              <a:t>Comparison                                                                   Cont.….</a:t>
            </a:r>
          </a:p>
        </p:txBody>
      </p:sp>
      <p:sp>
        <p:nvSpPr>
          <p:cNvPr id="3" name="Content Placeholder 2"/>
          <p:cNvSpPr>
            <a:spLocks noGrp="1"/>
          </p:cNvSpPr>
          <p:nvPr>
            <p:ph idx="1"/>
          </p:nvPr>
        </p:nvSpPr>
        <p:spPr>
          <a:xfrm>
            <a:off x="0" y="1016000"/>
            <a:ext cx="12192000" cy="5557520"/>
          </a:xfrm>
        </p:spPr>
        <p:txBody>
          <a:bodyPr>
            <a:normAutofit/>
          </a:bodyPr>
          <a:lstStyle/>
          <a:p>
            <a:pPr algn="just">
              <a:lnSpc>
                <a:spcPct val="150000"/>
              </a:lnSpc>
            </a:pPr>
            <a:r>
              <a:rPr lang="en-US" sz="2000" dirty="0" smtClean="0">
                <a:latin typeface="Arial" pitchFamily="34" charset="0"/>
                <a:cs typeface="Arial" pitchFamily="34" charset="0"/>
              </a:rPr>
              <a:t>Components used in Solar </a:t>
            </a:r>
            <a:r>
              <a:rPr lang="en-US" sz="2000" dirty="0">
                <a:latin typeface="Arial" pitchFamily="34" charset="0"/>
                <a:cs typeface="Arial" pitchFamily="34" charset="0"/>
              </a:rPr>
              <a:t>Thermal System</a:t>
            </a:r>
          </a:p>
          <a:p>
            <a:pPr algn="just">
              <a:lnSpc>
                <a:spcPct val="150000"/>
              </a:lnSpc>
            </a:pPr>
            <a:r>
              <a:rPr lang="en-US" sz="2000" dirty="0">
                <a:latin typeface="Arial" pitchFamily="34" charset="0"/>
                <a:cs typeface="Arial" pitchFamily="34" charset="0"/>
              </a:rPr>
              <a:t>Most thermal systems share a few components, though specific systems may </a:t>
            </a:r>
            <a:r>
              <a:rPr lang="en-US" sz="2000" dirty="0" smtClean="0">
                <a:latin typeface="Arial" pitchFamily="34" charset="0"/>
                <a:cs typeface="Arial" pitchFamily="34" charset="0"/>
              </a:rPr>
              <a:t>differ as presented in Fig.6</a:t>
            </a:r>
            <a:endParaRPr lang="en-US" sz="2000" dirty="0">
              <a:latin typeface="Arial" pitchFamily="34" charset="0"/>
              <a:cs typeface="Arial" pitchFamily="34" charset="0"/>
            </a:endParaRPr>
          </a:p>
          <a:p>
            <a:pPr algn="just">
              <a:lnSpc>
                <a:spcPct val="150000"/>
              </a:lnSpc>
            </a:pPr>
            <a:r>
              <a:rPr lang="en-US" sz="2000" dirty="0">
                <a:latin typeface="Arial" pitchFamily="34" charset="0"/>
                <a:cs typeface="Arial" pitchFamily="34" charset="0"/>
              </a:rPr>
              <a:t>In a thermal system, solar thermal collectors serve as the "</a:t>
            </a:r>
            <a:r>
              <a:rPr lang="en-US" sz="2000" dirty="0" smtClean="0">
                <a:latin typeface="Arial" pitchFamily="34" charset="0"/>
                <a:cs typeface="Arial" pitchFamily="34" charset="0"/>
              </a:rPr>
              <a:t>panels, which converts  </a:t>
            </a:r>
            <a:r>
              <a:rPr lang="en-US" sz="2000" dirty="0">
                <a:latin typeface="Arial" pitchFamily="34" charset="0"/>
                <a:cs typeface="Arial" pitchFamily="34" charset="0"/>
              </a:rPr>
              <a:t>solar energy into heat and are typically mounted on a home's roof</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algn="just">
              <a:lnSpc>
                <a:spcPct val="150000"/>
              </a:lnSpc>
            </a:pPr>
            <a:r>
              <a:rPr lang="en-US" sz="2000" dirty="0">
                <a:latin typeface="Arial" pitchFamily="34" charset="0"/>
                <a:cs typeface="Arial" pitchFamily="34" charset="0"/>
              </a:rPr>
              <a:t>Heat is transferred to the other components of the system by the heat transfer fluid passing through a thermal collector. </a:t>
            </a:r>
          </a:p>
          <a:p>
            <a:pPr algn="just">
              <a:lnSpc>
                <a:spcPct val="150000"/>
              </a:lnSpc>
            </a:pPr>
            <a:r>
              <a:rPr lang="en-US" sz="2000" dirty="0">
                <a:latin typeface="Arial" pitchFamily="34" charset="0"/>
                <a:cs typeface="Arial" pitchFamily="34" charset="0"/>
              </a:rPr>
              <a:t>The heat transfer fluid is dispersed throughout the system by the pump station. </a:t>
            </a:r>
          </a:p>
          <a:p>
            <a:pPr algn="just">
              <a:lnSpc>
                <a:spcPct val="150000"/>
              </a:lnSpc>
            </a:pPr>
            <a:r>
              <a:rPr lang="en-US" sz="2000" dirty="0">
                <a:latin typeface="Arial" pitchFamily="34" charset="0"/>
                <a:cs typeface="Arial" pitchFamily="34" charset="0"/>
              </a:rPr>
              <a:t>A controller keeps an eye on and controls the transfer procedure</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It maintains safe and dependable functioning by controlling the other system elements.</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22</a:t>
            </a:fld>
            <a:endParaRPr lang="en-US"/>
          </a:p>
        </p:txBody>
      </p:sp>
    </p:spTree>
    <p:extLst>
      <p:ext uri="{BB962C8B-B14F-4D97-AF65-F5344CB8AC3E}">
        <p14:creationId xmlns:p14="http://schemas.microsoft.com/office/powerpoint/2010/main" val="35961099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23</a:t>
            </a:fld>
            <a:endParaRPr lang="en-US"/>
          </a:p>
        </p:txBody>
      </p:sp>
      <p:pic>
        <p:nvPicPr>
          <p:cNvPr id="1026" name="Picture 2" descr="https://bascottrenewables.co.uk/images/how-t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84400" y="1469037"/>
            <a:ext cx="7863840" cy="439328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68096" y="5948402"/>
            <a:ext cx="10418237" cy="646331"/>
          </a:xfrm>
          <a:prstGeom prst="rect">
            <a:avLst/>
          </a:prstGeom>
        </p:spPr>
        <p:txBody>
          <a:bodyPr wrap="none">
            <a:spAutoFit/>
          </a:bodyPr>
          <a:lstStyle/>
          <a:p>
            <a:r>
              <a:rPr lang="en-US" dirty="0" smtClean="0">
                <a:latin typeface="Arial" pitchFamily="34" charset="0"/>
                <a:cs typeface="Arial" pitchFamily="34" charset="0"/>
              </a:rPr>
              <a:t>Figure 6. Solar thermal systems components. url: </a:t>
            </a:r>
            <a:r>
              <a:rPr lang="en-US" dirty="0" smtClean="0">
                <a:latin typeface="Arial" pitchFamily="34" charset="0"/>
                <a:cs typeface="Arial" pitchFamily="34" charset="0"/>
                <a:hlinkClick r:id="rId3"/>
              </a:rPr>
              <a:t>https</a:t>
            </a:r>
            <a:r>
              <a:rPr lang="en-US" dirty="0">
                <a:latin typeface="Arial" pitchFamily="34" charset="0"/>
                <a:cs typeface="Arial" pitchFamily="34" charset="0"/>
                <a:hlinkClick r:id="rId3"/>
              </a:rPr>
              <a:t>://</a:t>
            </a:r>
            <a:r>
              <a:rPr lang="en-US" dirty="0" smtClean="0">
                <a:latin typeface="Arial" pitchFamily="34" charset="0"/>
                <a:cs typeface="Arial" pitchFamily="34" charset="0"/>
                <a:hlinkClick r:id="rId3"/>
              </a:rPr>
              <a:t>bascottrenewables.co.uk/solarThermal.html</a:t>
            </a:r>
            <a:endParaRPr lang="en-US" dirty="0" smtClean="0">
              <a:latin typeface="Arial" pitchFamily="34" charset="0"/>
              <a:cs typeface="Arial" pitchFamily="34" charset="0"/>
            </a:endParaRPr>
          </a:p>
          <a:p>
            <a:endParaRPr lang="en-US" dirty="0"/>
          </a:p>
        </p:txBody>
      </p:sp>
      <p:sp>
        <p:nvSpPr>
          <p:cNvPr id="5" name="Rectangle 4"/>
          <p:cNvSpPr/>
          <p:nvPr/>
        </p:nvSpPr>
        <p:spPr>
          <a:xfrm>
            <a:off x="345440" y="657275"/>
            <a:ext cx="11704320" cy="707886"/>
          </a:xfrm>
          <a:prstGeom prst="rect">
            <a:avLst/>
          </a:prstGeom>
        </p:spPr>
        <p:txBody>
          <a:bodyPr wrap="square">
            <a:spAutoFit/>
          </a:bodyPr>
          <a:lstStyle/>
          <a:p>
            <a:pPr marL="342900" indent="-342900">
              <a:buFont typeface="Arial" pitchFamily="34" charset="0"/>
              <a:buChar char="•"/>
            </a:pPr>
            <a:r>
              <a:rPr lang="en-US" sz="2000" dirty="0" smtClean="0">
                <a:latin typeface="Arial" pitchFamily="34" charset="0"/>
                <a:cs typeface="Arial" pitchFamily="34" charset="0"/>
              </a:rPr>
              <a:t>Then, a</a:t>
            </a:r>
            <a:r>
              <a:rPr lang="en-US" sz="2000" dirty="0">
                <a:latin typeface="Arial" pitchFamily="34" charset="0"/>
                <a:cs typeface="Arial" pitchFamily="34" charset="0"/>
              </a:rPr>
              <a:t> </a:t>
            </a:r>
            <a:r>
              <a:rPr lang="en-US" sz="2000" b="1" dirty="0">
                <a:latin typeface="Arial" pitchFamily="34" charset="0"/>
                <a:cs typeface="Arial" pitchFamily="34" charset="0"/>
              </a:rPr>
              <a:t>hot water tank</a:t>
            </a:r>
            <a:r>
              <a:rPr lang="en-US" sz="2000" dirty="0">
                <a:latin typeface="Arial" pitchFamily="34" charset="0"/>
                <a:cs typeface="Arial" pitchFamily="34" charset="0"/>
              </a:rPr>
              <a:t> </a:t>
            </a:r>
            <a:r>
              <a:rPr lang="en-US" sz="2000" dirty="0" smtClean="0">
                <a:latin typeface="Arial" pitchFamily="34" charset="0"/>
                <a:cs typeface="Arial" pitchFamily="34" charset="0"/>
              </a:rPr>
              <a:t>is integrated </a:t>
            </a:r>
            <a:r>
              <a:rPr lang="en-US" sz="2000" dirty="0">
                <a:latin typeface="Arial" pitchFamily="34" charset="0"/>
                <a:cs typeface="Arial" pitchFamily="34" charset="0"/>
              </a:rPr>
              <a:t>into the design if the thermal system is for heating household water</a:t>
            </a:r>
          </a:p>
        </p:txBody>
      </p:sp>
      <p:sp>
        <p:nvSpPr>
          <p:cNvPr id="6" name="Rectangle 5"/>
          <p:cNvSpPr/>
          <p:nvPr/>
        </p:nvSpPr>
        <p:spPr>
          <a:xfrm>
            <a:off x="568960" y="7035"/>
            <a:ext cx="11623040" cy="553998"/>
          </a:xfrm>
          <a:prstGeom prst="rect">
            <a:avLst/>
          </a:prstGeom>
        </p:spPr>
        <p:txBody>
          <a:bodyPr wrap="square">
            <a:spAutoFit/>
          </a:bodyPr>
          <a:lstStyle/>
          <a:p>
            <a:r>
              <a:rPr lang="en-US" sz="3000" b="1" dirty="0">
                <a:latin typeface="Arial" pitchFamily="34" charset="0"/>
                <a:cs typeface="Arial" pitchFamily="34" charset="0"/>
              </a:rPr>
              <a:t>Comparison                                                                   Cont.….</a:t>
            </a:r>
            <a:endParaRPr lang="en-US" sz="3000" dirty="0"/>
          </a:p>
        </p:txBody>
      </p:sp>
    </p:spTree>
    <p:extLst>
      <p:ext uri="{BB962C8B-B14F-4D97-AF65-F5344CB8AC3E}">
        <p14:creationId xmlns:p14="http://schemas.microsoft.com/office/powerpoint/2010/main" val="1387614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680" y="0"/>
            <a:ext cx="11877040" cy="762635"/>
          </a:xfrm>
        </p:spPr>
        <p:txBody>
          <a:bodyPr>
            <a:normAutofit/>
          </a:bodyPr>
          <a:lstStyle/>
          <a:p>
            <a:r>
              <a:rPr lang="en-US" sz="3000" b="1" dirty="0">
                <a:latin typeface="Arial" pitchFamily="34" charset="0"/>
                <a:cs typeface="Arial" pitchFamily="34" charset="0"/>
              </a:rPr>
              <a:t>Comparison                                                                   Cont.….</a:t>
            </a:r>
            <a:endParaRPr lang="en-US" sz="3000" dirty="0"/>
          </a:p>
        </p:txBody>
      </p:sp>
      <p:sp>
        <p:nvSpPr>
          <p:cNvPr id="3" name="Content Placeholder 2"/>
          <p:cNvSpPr>
            <a:spLocks noGrp="1"/>
          </p:cNvSpPr>
          <p:nvPr>
            <p:ph idx="1"/>
          </p:nvPr>
        </p:nvSpPr>
        <p:spPr>
          <a:xfrm>
            <a:off x="193040" y="1259840"/>
            <a:ext cx="11160762" cy="4917123"/>
          </a:xfrm>
        </p:spPr>
        <p:txBody>
          <a:bodyPr>
            <a:normAutofit/>
          </a:bodyPr>
          <a:lstStyle/>
          <a:p>
            <a:pPr algn="just">
              <a:lnSpc>
                <a:spcPct val="200000"/>
              </a:lnSpc>
            </a:pPr>
            <a:r>
              <a:rPr lang="en-US" sz="2000" dirty="0" smtClean="0">
                <a:latin typeface="Arial" pitchFamily="34" charset="0"/>
                <a:cs typeface="Arial" pitchFamily="34" charset="0"/>
              </a:rPr>
              <a:t>The STs is efficient, renewable and reduces heating bills from power utility side.</a:t>
            </a:r>
          </a:p>
          <a:p>
            <a:pPr algn="just">
              <a:lnSpc>
                <a:spcPct val="200000"/>
              </a:lnSpc>
            </a:pPr>
            <a:r>
              <a:rPr lang="en-US" sz="2000" dirty="0" smtClean="0">
                <a:latin typeface="Arial" pitchFamily="34" charset="0"/>
                <a:cs typeface="Arial" pitchFamily="34" charset="0"/>
              </a:rPr>
              <a:t>However, it is applicable for limited  applications (even in home), volatile and not applicable for grid applications</a:t>
            </a:r>
          </a:p>
          <a:p>
            <a:pPr marL="0" indent="0" algn="just">
              <a:lnSpc>
                <a:spcPct val="200000"/>
              </a:lnSpc>
              <a:buNone/>
            </a:pPr>
            <a:r>
              <a:rPr lang="en-US" sz="2000" b="1" dirty="0" smtClean="0">
                <a:latin typeface="Arial" pitchFamily="34" charset="0"/>
                <a:cs typeface="Arial" pitchFamily="34" charset="0"/>
              </a:rPr>
              <a:t>b. PV system working principle </a:t>
            </a:r>
            <a:r>
              <a:rPr lang="en-US" sz="2000" b="1" dirty="0" smtClean="0">
                <a:latin typeface="Arial" pitchFamily="34" charset="0"/>
                <a:cs typeface="Arial" pitchFamily="34" charset="0"/>
              </a:rPr>
              <a:t>[6]</a:t>
            </a:r>
            <a:endParaRPr lang="en-US" sz="2000" b="1" dirty="0" smtClean="0">
              <a:latin typeface="Arial" pitchFamily="34" charset="0"/>
              <a:cs typeface="Arial" pitchFamily="34" charset="0"/>
            </a:endParaRPr>
          </a:p>
          <a:p>
            <a:pPr algn="just">
              <a:lnSpc>
                <a:spcPct val="200000"/>
              </a:lnSpc>
            </a:pPr>
            <a:r>
              <a:rPr lang="en-US" sz="2000" dirty="0">
                <a:latin typeface="Arial" pitchFamily="34" charset="0"/>
                <a:cs typeface="Arial" pitchFamily="34" charset="0"/>
              </a:rPr>
              <a:t>Materials used in photovoltaic panels are semiconductors (typically silicon). </a:t>
            </a:r>
            <a:endParaRPr lang="en-US" sz="2000" dirty="0" smtClean="0">
              <a:latin typeface="Arial" pitchFamily="34" charset="0"/>
              <a:cs typeface="Arial" pitchFamily="34" charset="0"/>
            </a:endParaRPr>
          </a:p>
          <a:p>
            <a:pPr algn="just">
              <a:lnSpc>
                <a:spcPct val="200000"/>
              </a:lnSpc>
            </a:pPr>
            <a:r>
              <a:rPr lang="en-US" sz="2000" dirty="0" smtClean="0">
                <a:latin typeface="Arial" pitchFamily="34" charset="0"/>
                <a:cs typeface="Arial" pitchFamily="34" charset="0"/>
              </a:rPr>
              <a:t>Photons </a:t>
            </a:r>
            <a:r>
              <a:rPr lang="en-US" sz="2000" dirty="0">
                <a:latin typeface="Arial" pitchFamily="34" charset="0"/>
                <a:cs typeface="Arial" pitchFamily="34" charset="0"/>
              </a:rPr>
              <a:t>of sunlight are absorbed by the semiconductor on the surface of a photovoltaic panel</a:t>
            </a:r>
            <a:r>
              <a:rPr lang="en-US" sz="2000" dirty="0" smtClean="0">
                <a:latin typeface="Arial" pitchFamily="34" charset="0"/>
                <a:cs typeface="Arial" pitchFamily="34" charset="0"/>
              </a:rPr>
              <a:t>.</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24</a:t>
            </a:fld>
            <a:endParaRPr lang="en-US"/>
          </a:p>
        </p:txBody>
      </p:sp>
    </p:spTree>
    <p:extLst>
      <p:ext uri="{BB962C8B-B14F-4D97-AF65-F5344CB8AC3E}">
        <p14:creationId xmlns:p14="http://schemas.microsoft.com/office/powerpoint/2010/main" val="30078666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1121"/>
            <a:ext cx="12192000" cy="1127759"/>
          </a:xfrm>
        </p:spPr>
        <p:txBody>
          <a:bodyPr>
            <a:normAutofit/>
          </a:bodyPr>
          <a:lstStyle/>
          <a:p>
            <a:r>
              <a:rPr lang="en-US" sz="3000" b="1" dirty="0">
                <a:latin typeface="Arial" pitchFamily="34" charset="0"/>
                <a:cs typeface="Arial" pitchFamily="34" charset="0"/>
              </a:rPr>
              <a:t>Comparison                                                                   Cont.….</a:t>
            </a:r>
            <a:endParaRPr lang="en-US" sz="3000" dirty="0"/>
          </a:p>
        </p:txBody>
      </p:sp>
      <p:sp>
        <p:nvSpPr>
          <p:cNvPr id="3" name="Content Placeholder 2"/>
          <p:cNvSpPr>
            <a:spLocks noGrp="1"/>
          </p:cNvSpPr>
          <p:nvPr>
            <p:ph idx="1"/>
          </p:nvPr>
        </p:nvSpPr>
        <p:spPr>
          <a:xfrm>
            <a:off x="0" y="1229360"/>
            <a:ext cx="12192000" cy="4724400"/>
          </a:xfrm>
        </p:spPr>
        <p:txBody>
          <a:bodyPr/>
          <a:lstStyle/>
          <a:p>
            <a:pPr>
              <a:lnSpc>
                <a:spcPct val="200000"/>
              </a:lnSpc>
            </a:pPr>
            <a:r>
              <a:rPr lang="en-US" dirty="0"/>
              <a:t> </a:t>
            </a:r>
            <a:r>
              <a:rPr lang="en-US" sz="2000" dirty="0">
                <a:latin typeface="Arial" pitchFamily="34" charset="0"/>
                <a:cs typeface="Arial" pitchFamily="34" charset="0"/>
              </a:rPr>
              <a:t>Electrons are freed from their atomic bonds by that process. </a:t>
            </a:r>
          </a:p>
          <a:p>
            <a:pPr>
              <a:lnSpc>
                <a:spcPct val="200000"/>
              </a:lnSpc>
            </a:pPr>
            <a:r>
              <a:rPr lang="en-US" sz="2000" dirty="0">
                <a:latin typeface="Arial" pitchFamily="34" charset="0"/>
                <a:cs typeface="Arial" pitchFamily="34" charset="0"/>
              </a:rPr>
              <a:t>An electric current is produced when it causes an electron flow.</a:t>
            </a:r>
          </a:p>
          <a:p>
            <a:pPr>
              <a:lnSpc>
                <a:spcPct val="200000"/>
              </a:lnSpc>
            </a:pPr>
            <a:r>
              <a:rPr lang="en-US" sz="2000" dirty="0">
                <a:latin typeface="Arial" pitchFamily="34" charset="0"/>
                <a:cs typeface="Arial" pitchFamily="34" charset="0"/>
              </a:rPr>
              <a:t>Direct current (DC) is the form of electric current that is generated. To enable usage of the electricity for the majority of domestic appliances and the electrical grid, the DC power must be converted into alternating current (AC) using an inverter.</a:t>
            </a:r>
          </a:p>
          <a:p>
            <a:pPr>
              <a:lnSpc>
                <a:spcPct val="200000"/>
              </a:lnSpc>
            </a:pPr>
            <a:r>
              <a:rPr lang="en-US" sz="2000" dirty="0" smtClean="0">
                <a:latin typeface="Arial" pitchFamily="34" charset="0"/>
                <a:cs typeface="Arial" pitchFamily="34" charset="0"/>
              </a:rPr>
              <a:t>The main components of  solar PV system are:</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25</a:t>
            </a:fld>
            <a:endParaRPr lang="en-US"/>
          </a:p>
        </p:txBody>
      </p:sp>
    </p:spTree>
    <p:extLst>
      <p:ext uri="{BB962C8B-B14F-4D97-AF65-F5344CB8AC3E}">
        <p14:creationId xmlns:p14="http://schemas.microsoft.com/office/powerpoint/2010/main" val="2112111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6240" y="243205"/>
            <a:ext cx="11135360" cy="762635"/>
          </a:xfrm>
        </p:spPr>
        <p:txBody>
          <a:bodyPr>
            <a:normAutofit/>
          </a:bodyPr>
          <a:lstStyle/>
          <a:p>
            <a:r>
              <a:rPr lang="en-US" sz="3000" b="1" dirty="0">
                <a:latin typeface="Arial" pitchFamily="34" charset="0"/>
                <a:cs typeface="Arial" pitchFamily="34" charset="0"/>
              </a:rPr>
              <a:t>Comparison                                                                   Cont.….</a:t>
            </a:r>
            <a:endParaRPr lang="en-US" sz="3000" dirty="0"/>
          </a:p>
        </p:txBody>
      </p:sp>
      <p:sp>
        <p:nvSpPr>
          <p:cNvPr id="3" name="Content Placeholder 2"/>
          <p:cNvSpPr>
            <a:spLocks noGrp="1"/>
          </p:cNvSpPr>
          <p:nvPr>
            <p:ph idx="1"/>
          </p:nvPr>
        </p:nvSpPr>
        <p:spPr>
          <a:xfrm>
            <a:off x="274320" y="1493520"/>
            <a:ext cx="11917680" cy="4886960"/>
          </a:xfrm>
        </p:spPr>
        <p:txBody>
          <a:bodyPr>
            <a:normAutofit/>
          </a:bodyPr>
          <a:lstStyle/>
          <a:p>
            <a:pPr>
              <a:lnSpc>
                <a:spcPct val="150000"/>
              </a:lnSpc>
            </a:pPr>
            <a:r>
              <a:rPr lang="en-US" sz="2000" dirty="0" smtClean="0">
                <a:latin typeface="Arial" pitchFamily="34" charset="0"/>
                <a:cs typeface="Arial" pitchFamily="34" charset="0"/>
              </a:rPr>
              <a:t>PV </a:t>
            </a:r>
            <a:r>
              <a:rPr lang="en-US" sz="2000" dirty="0">
                <a:latin typeface="Arial" pitchFamily="34" charset="0"/>
                <a:cs typeface="Arial" pitchFamily="34" charset="0"/>
              </a:rPr>
              <a:t>systems </a:t>
            </a:r>
            <a:r>
              <a:rPr lang="en-US" sz="2000" dirty="0" smtClean="0">
                <a:latin typeface="Arial" pitchFamily="34" charset="0"/>
                <a:cs typeface="Arial" pitchFamily="34" charset="0"/>
              </a:rPr>
              <a:t>are interconnected from various </a:t>
            </a:r>
            <a:r>
              <a:rPr lang="en-US" sz="2000" dirty="0">
                <a:latin typeface="Arial" pitchFamily="34" charset="0"/>
                <a:cs typeface="Arial" pitchFamily="34" charset="0"/>
              </a:rPr>
              <a:t>components </a:t>
            </a:r>
            <a:r>
              <a:rPr lang="en-US" sz="2000" dirty="0" smtClean="0">
                <a:latin typeface="Arial" pitchFamily="34" charset="0"/>
                <a:cs typeface="Arial" pitchFamily="34" charset="0"/>
              </a:rPr>
              <a:t>as presented </a:t>
            </a:r>
            <a:r>
              <a:rPr lang="en-US" sz="2000" dirty="0">
                <a:latin typeface="Arial" pitchFamily="34" charset="0"/>
                <a:cs typeface="Arial" pitchFamily="34" charset="0"/>
              </a:rPr>
              <a:t>in Fig.7 t</a:t>
            </a:r>
            <a:r>
              <a:rPr lang="en-US" sz="2000" dirty="0" smtClean="0">
                <a:latin typeface="Arial" pitchFamily="34" charset="0"/>
                <a:cs typeface="Arial" pitchFamily="34" charset="0"/>
              </a:rPr>
              <a:t>hat </a:t>
            </a:r>
            <a:r>
              <a:rPr lang="en-US" sz="2000" dirty="0">
                <a:latin typeface="Arial" pitchFamily="34" charset="0"/>
                <a:cs typeface="Arial" pitchFamily="34" charset="0"/>
              </a:rPr>
              <a:t>work together to provide </a:t>
            </a:r>
            <a:r>
              <a:rPr lang="en-US" sz="2000" dirty="0" smtClean="0">
                <a:latin typeface="Arial" pitchFamily="34" charset="0"/>
                <a:cs typeface="Arial" pitchFamily="34" charset="0"/>
              </a:rPr>
              <a:t>electric power based on the need of customers ,and their applications  given as:</a:t>
            </a:r>
            <a:endParaRPr lang="en-US" sz="2000" dirty="0">
              <a:latin typeface="Arial" pitchFamily="34" charset="0"/>
              <a:cs typeface="Arial" pitchFamily="34" charset="0"/>
            </a:endParaRPr>
          </a:p>
          <a:p>
            <a:pPr>
              <a:lnSpc>
                <a:spcPct val="150000"/>
              </a:lnSpc>
            </a:pPr>
            <a:r>
              <a:rPr lang="en-US" sz="2000" dirty="0">
                <a:latin typeface="Arial" pitchFamily="34" charset="0"/>
                <a:cs typeface="Arial" pitchFamily="34" charset="0"/>
              </a:rPr>
              <a:t>Photovoltaic Panels</a:t>
            </a:r>
          </a:p>
          <a:p>
            <a:pPr>
              <a:lnSpc>
                <a:spcPct val="150000"/>
              </a:lnSpc>
            </a:pPr>
            <a:r>
              <a:rPr lang="en-US" sz="2000" dirty="0">
                <a:latin typeface="Arial" pitchFamily="34" charset="0"/>
                <a:cs typeface="Arial" pitchFamily="34" charset="0"/>
              </a:rPr>
              <a:t>Charge Controller</a:t>
            </a:r>
          </a:p>
          <a:p>
            <a:pPr>
              <a:lnSpc>
                <a:spcPct val="150000"/>
              </a:lnSpc>
            </a:pPr>
            <a:r>
              <a:rPr lang="en-US" sz="2000" dirty="0">
                <a:latin typeface="Arial" pitchFamily="34" charset="0"/>
                <a:cs typeface="Arial" pitchFamily="34" charset="0"/>
              </a:rPr>
              <a:t>Solar Battery Bank</a:t>
            </a:r>
          </a:p>
          <a:p>
            <a:pPr>
              <a:lnSpc>
                <a:spcPct val="150000"/>
              </a:lnSpc>
            </a:pPr>
            <a:r>
              <a:rPr lang="en-US" sz="2000" dirty="0">
                <a:latin typeface="Arial" pitchFamily="34" charset="0"/>
                <a:cs typeface="Arial" pitchFamily="34" charset="0"/>
              </a:rPr>
              <a:t>Inverter</a:t>
            </a:r>
          </a:p>
          <a:p>
            <a:pPr>
              <a:lnSpc>
                <a:spcPct val="150000"/>
              </a:lnSpc>
            </a:pPr>
            <a:r>
              <a:rPr lang="en-US" sz="2000" dirty="0">
                <a:latin typeface="Arial" pitchFamily="34" charset="0"/>
                <a:cs typeface="Arial" pitchFamily="34" charset="0"/>
              </a:rPr>
              <a:t>Utility Meter</a:t>
            </a:r>
          </a:p>
          <a:p>
            <a:pPr>
              <a:lnSpc>
                <a:spcPct val="150000"/>
              </a:lnSpc>
            </a:pPr>
            <a:r>
              <a:rPr lang="en-US" sz="2000" dirty="0">
                <a:latin typeface="Arial" pitchFamily="34" charset="0"/>
                <a:cs typeface="Arial" pitchFamily="34" charset="0"/>
              </a:rPr>
              <a:t>Electric Grid</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26</a:t>
            </a:fld>
            <a:endParaRPr lang="en-US"/>
          </a:p>
        </p:txBody>
      </p:sp>
    </p:spTree>
    <p:extLst>
      <p:ext uri="{BB962C8B-B14F-4D97-AF65-F5344CB8AC3E}">
        <p14:creationId xmlns:p14="http://schemas.microsoft.com/office/powerpoint/2010/main" val="32846694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27</a:t>
            </a:fld>
            <a:endParaRPr lang="en-US"/>
          </a:p>
        </p:txBody>
      </p:sp>
      <p:pic>
        <p:nvPicPr>
          <p:cNvPr id="2050" name="Picture 2" descr="https://s3.amazonaws.com/production.scholastica/public/attachments/42e779d9-abb2-41dc-a76f-97d8adaa0203/large/picture5.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2695" y="1163955"/>
            <a:ext cx="8116604" cy="430212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609600" y="5645835"/>
            <a:ext cx="8920480" cy="923330"/>
          </a:xfrm>
          <a:prstGeom prst="rect">
            <a:avLst/>
          </a:prstGeom>
        </p:spPr>
        <p:txBody>
          <a:bodyPr wrap="square">
            <a:spAutoFit/>
          </a:bodyPr>
          <a:lstStyle/>
          <a:p>
            <a:r>
              <a:rPr lang="en-US" dirty="0">
                <a:latin typeface="Arial" pitchFamily="34" charset="0"/>
                <a:cs typeface="Arial" pitchFamily="34" charset="0"/>
              </a:rPr>
              <a:t>Figure </a:t>
            </a:r>
            <a:r>
              <a:rPr lang="en-US" dirty="0" smtClean="0">
                <a:latin typeface="Arial" pitchFamily="34" charset="0"/>
                <a:cs typeface="Arial" pitchFamily="34" charset="0"/>
              </a:rPr>
              <a:t>7. </a:t>
            </a:r>
            <a:r>
              <a:rPr lang="en-US" dirty="0">
                <a:latin typeface="Arial" pitchFamily="34" charset="0"/>
                <a:cs typeface="Arial" pitchFamily="34" charset="0"/>
              </a:rPr>
              <a:t>Solar </a:t>
            </a:r>
            <a:r>
              <a:rPr lang="en-US" dirty="0" smtClean="0">
                <a:latin typeface="Arial" pitchFamily="34" charset="0"/>
                <a:cs typeface="Arial" pitchFamily="34" charset="0"/>
              </a:rPr>
              <a:t>systems </a:t>
            </a:r>
            <a:r>
              <a:rPr lang="en-US" dirty="0" smtClean="0">
                <a:latin typeface="Arial" pitchFamily="34" charset="0"/>
                <a:cs typeface="Arial" pitchFamily="34" charset="0"/>
              </a:rPr>
              <a:t>components[7]. </a:t>
            </a:r>
            <a:r>
              <a:rPr lang="en-US" dirty="0" smtClean="0">
                <a:latin typeface="Arial" pitchFamily="34" charset="0"/>
                <a:cs typeface="Arial" pitchFamily="34" charset="0"/>
              </a:rPr>
              <a:t>url</a:t>
            </a:r>
            <a:r>
              <a:rPr lang="en-US" dirty="0">
                <a:latin typeface="Arial" pitchFamily="34" charset="0"/>
                <a:cs typeface="Arial" pitchFamily="34" charset="0"/>
              </a:rPr>
              <a:t>: </a:t>
            </a:r>
            <a:r>
              <a:rPr lang="en-US" dirty="0">
                <a:latin typeface="Arial" pitchFamily="34" charset="0"/>
                <a:cs typeface="Arial" pitchFamily="34" charset="0"/>
                <a:hlinkClick r:id="rId3"/>
              </a:rPr>
              <a:t>https://</a:t>
            </a:r>
            <a:r>
              <a:rPr lang="en-US" dirty="0" smtClean="0">
                <a:latin typeface="Arial" pitchFamily="34" charset="0"/>
                <a:cs typeface="Arial" pitchFamily="34" charset="0"/>
                <a:hlinkClick r:id="rId3"/>
              </a:rPr>
              <a:t>yjes.scholasticahq.com/article/33236?attachment_id=84676</a:t>
            </a:r>
            <a:endParaRPr lang="en-US" dirty="0" smtClean="0">
              <a:latin typeface="Arial" pitchFamily="34" charset="0"/>
              <a:cs typeface="Arial" pitchFamily="34" charset="0"/>
            </a:endParaRPr>
          </a:p>
          <a:p>
            <a:endParaRPr lang="en-US" dirty="0"/>
          </a:p>
        </p:txBody>
      </p:sp>
      <p:sp>
        <p:nvSpPr>
          <p:cNvPr id="5" name="Rectangle 4"/>
          <p:cNvSpPr/>
          <p:nvPr/>
        </p:nvSpPr>
        <p:spPr>
          <a:xfrm>
            <a:off x="0" y="159434"/>
            <a:ext cx="12192000" cy="553998"/>
          </a:xfrm>
          <a:prstGeom prst="rect">
            <a:avLst/>
          </a:prstGeom>
        </p:spPr>
        <p:txBody>
          <a:bodyPr wrap="square">
            <a:spAutoFit/>
          </a:bodyPr>
          <a:lstStyle/>
          <a:p>
            <a:r>
              <a:rPr lang="en-US" sz="3000" b="1" dirty="0">
                <a:latin typeface="Arial" pitchFamily="34" charset="0"/>
                <a:cs typeface="Arial" pitchFamily="34" charset="0"/>
              </a:rPr>
              <a:t>Comparison                                                                   Cont.….</a:t>
            </a:r>
            <a:endParaRPr lang="en-US" sz="3000" dirty="0"/>
          </a:p>
        </p:txBody>
      </p:sp>
    </p:spTree>
    <p:extLst>
      <p:ext uri="{BB962C8B-B14F-4D97-AF65-F5344CB8AC3E}">
        <p14:creationId xmlns:p14="http://schemas.microsoft.com/office/powerpoint/2010/main" val="41581243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720" y="365125"/>
            <a:ext cx="11765280" cy="762635"/>
          </a:xfrm>
        </p:spPr>
        <p:txBody>
          <a:bodyPr>
            <a:normAutofit fontScale="90000"/>
          </a:bodyPr>
          <a:lstStyle/>
          <a:p>
            <a:r>
              <a:rPr lang="en-US" sz="3000" b="1" dirty="0">
                <a:latin typeface="Arial" pitchFamily="34" charset="0"/>
                <a:cs typeface="Arial" pitchFamily="34" charset="0"/>
              </a:rPr>
              <a:t>Comparison                                                                   Cont.….</a:t>
            </a:r>
            <a:r>
              <a:rPr lang="en-US" sz="3000" dirty="0">
                <a:latin typeface="Arial" pitchFamily="34" charset="0"/>
                <a:cs typeface="Arial" pitchFamily="34" charset="0"/>
              </a:rPr>
              <a:t/>
            </a:r>
            <a:br>
              <a:rPr lang="en-US" sz="3000" dirty="0">
                <a:latin typeface="Arial" pitchFamily="34" charset="0"/>
                <a:cs typeface="Arial" pitchFamily="34" charset="0"/>
              </a:rPr>
            </a:br>
            <a:endParaRPr lang="en-US" sz="3000" dirty="0">
              <a:latin typeface="Arial" pitchFamily="34" charset="0"/>
              <a:cs typeface="Arial" pitchFamily="34" charset="0"/>
            </a:endParaRPr>
          </a:p>
        </p:txBody>
      </p:sp>
      <p:sp>
        <p:nvSpPr>
          <p:cNvPr id="3" name="Content Placeholder 2"/>
          <p:cNvSpPr>
            <a:spLocks noGrp="1"/>
          </p:cNvSpPr>
          <p:nvPr>
            <p:ph idx="1"/>
          </p:nvPr>
        </p:nvSpPr>
        <p:spPr>
          <a:xfrm>
            <a:off x="172720" y="934720"/>
            <a:ext cx="11887200" cy="5750560"/>
          </a:xfrm>
        </p:spPr>
        <p:txBody>
          <a:bodyPr>
            <a:normAutofit/>
          </a:bodyPr>
          <a:lstStyle/>
          <a:p>
            <a:pPr algn="just">
              <a:lnSpc>
                <a:spcPct val="200000"/>
              </a:lnSpc>
            </a:pPr>
            <a:r>
              <a:rPr lang="en-US" sz="2000" dirty="0">
                <a:latin typeface="Arial" pitchFamily="34" charset="0"/>
                <a:cs typeface="Arial" pitchFamily="34" charset="0"/>
              </a:rPr>
              <a:t>Since off-grid systems don't use electric grids or utility meters, they simply need the first four parts. </a:t>
            </a:r>
          </a:p>
          <a:p>
            <a:pPr algn="just">
              <a:lnSpc>
                <a:spcPct val="200000"/>
              </a:lnSpc>
            </a:pPr>
            <a:r>
              <a:rPr lang="en-US" sz="2000" dirty="0">
                <a:latin typeface="Arial" pitchFamily="34" charset="0"/>
                <a:cs typeface="Arial" pitchFamily="34" charset="0"/>
              </a:rPr>
              <a:t>The initial (and most crucial!) part of your system are the solar panels. </a:t>
            </a:r>
            <a:endParaRPr lang="en-US" sz="2000" dirty="0" smtClean="0">
              <a:latin typeface="Arial" pitchFamily="34" charset="0"/>
              <a:cs typeface="Arial" pitchFamily="34" charset="0"/>
            </a:endParaRPr>
          </a:p>
          <a:p>
            <a:pPr algn="just">
              <a:lnSpc>
                <a:spcPct val="200000"/>
              </a:lnSpc>
            </a:pPr>
            <a:r>
              <a:rPr lang="en-US" sz="2000" dirty="0" smtClean="0">
                <a:latin typeface="Arial" pitchFamily="34" charset="0"/>
                <a:cs typeface="Arial" pitchFamily="34" charset="0"/>
              </a:rPr>
              <a:t>They </a:t>
            </a:r>
            <a:r>
              <a:rPr lang="en-US" sz="2000" dirty="0">
                <a:latin typeface="Arial" pitchFamily="34" charset="0"/>
                <a:cs typeface="Arial" pitchFamily="34" charset="0"/>
              </a:rPr>
              <a:t>directly interact with solar radiation, turning photons into electrical energy. </a:t>
            </a:r>
          </a:p>
          <a:p>
            <a:pPr algn="just">
              <a:lnSpc>
                <a:spcPct val="200000"/>
              </a:lnSpc>
            </a:pPr>
            <a:r>
              <a:rPr lang="en-US" sz="2000" dirty="0">
                <a:latin typeface="Arial" pitchFamily="34" charset="0"/>
                <a:cs typeface="Arial" pitchFamily="34" charset="0"/>
              </a:rPr>
              <a:t>Direct current (DC) electricity is changed into alternating current (AC) electricity via an inverter. </a:t>
            </a:r>
            <a:endParaRPr lang="en-US" sz="2000" dirty="0" smtClean="0">
              <a:latin typeface="Arial" pitchFamily="34" charset="0"/>
              <a:cs typeface="Arial" pitchFamily="34" charset="0"/>
            </a:endParaRPr>
          </a:p>
          <a:p>
            <a:pPr algn="just">
              <a:lnSpc>
                <a:spcPct val="200000"/>
              </a:lnSpc>
            </a:pPr>
            <a:r>
              <a:rPr lang="en-US" sz="2000" dirty="0" smtClean="0">
                <a:latin typeface="Arial" pitchFamily="34" charset="0"/>
                <a:cs typeface="Arial" pitchFamily="34" charset="0"/>
              </a:rPr>
              <a:t>Since </a:t>
            </a:r>
            <a:r>
              <a:rPr lang="en-US" sz="2000" dirty="0">
                <a:latin typeface="Arial" pitchFamily="34" charset="0"/>
                <a:cs typeface="Arial" pitchFamily="34" charset="0"/>
              </a:rPr>
              <a:t>most home appliances and electrical systems run on AC electricity, the inverter is essential because PV panels provide DC electricity. </a:t>
            </a:r>
            <a:endParaRPr lang="en-US" sz="2000" dirty="0" smtClean="0">
              <a:latin typeface="Arial" pitchFamily="34" charset="0"/>
              <a:cs typeface="Arial" pitchFamily="34" charset="0"/>
            </a:endParaRPr>
          </a:p>
          <a:p>
            <a:pPr algn="just">
              <a:lnSpc>
                <a:spcPct val="200000"/>
              </a:lnSpc>
            </a:pPr>
            <a:r>
              <a:rPr lang="en-US" sz="2000" dirty="0" smtClean="0">
                <a:latin typeface="Arial" pitchFamily="34" charset="0"/>
                <a:cs typeface="Arial" pitchFamily="34" charset="0"/>
              </a:rPr>
              <a:t>String</a:t>
            </a:r>
            <a:r>
              <a:rPr lang="en-US" sz="2000" dirty="0">
                <a:latin typeface="Arial" pitchFamily="34" charset="0"/>
                <a:cs typeface="Arial" pitchFamily="34" charset="0"/>
              </a:rPr>
              <a:t>, micro, and hybrid inverters are examples of common inverter types</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28</a:t>
            </a:fld>
            <a:endParaRPr lang="en-US"/>
          </a:p>
        </p:txBody>
      </p:sp>
    </p:spTree>
    <p:extLst>
      <p:ext uri="{BB962C8B-B14F-4D97-AF65-F5344CB8AC3E}">
        <p14:creationId xmlns:p14="http://schemas.microsoft.com/office/powerpoint/2010/main" val="9280971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4160" y="162560"/>
            <a:ext cx="11927840" cy="660401"/>
          </a:xfrm>
        </p:spPr>
        <p:txBody>
          <a:bodyPr>
            <a:noAutofit/>
          </a:bodyPr>
          <a:lstStyle/>
          <a:p>
            <a:r>
              <a:rPr lang="en-US" sz="3000" b="1" dirty="0">
                <a:latin typeface="Arial" pitchFamily="34" charset="0"/>
                <a:cs typeface="Arial" pitchFamily="34" charset="0"/>
              </a:rPr>
              <a:t>Comparison                   </a:t>
            </a:r>
            <a:r>
              <a:rPr lang="en-US" sz="3000" b="1" dirty="0" smtClean="0">
                <a:latin typeface="Arial" pitchFamily="34" charset="0"/>
                <a:cs typeface="Arial" pitchFamily="34" charset="0"/>
              </a:rPr>
              <a:t>                                              </a:t>
            </a:r>
            <a:r>
              <a:rPr lang="en-US" sz="3000" b="1" dirty="0">
                <a:latin typeface="Arial" pitchFamily="34" charset="0"/>
                <a:cs typeface="Arial" pitchFamily="34" charset="0"/>
              </a:rPr>
              <a:t>Cont.….</a:t>
            </a:r>
            <a:br>
              <a:rPr lang="en-US" sz="3000" b="1" dirty="0">
                <a:latin typeface="Arial" pitchFamily="34" charset="0"/>
                <a:cs typeface="Arial" pitchFamily="34" charset="0"/>
              </a:rPr>
            </a:b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81280" y="751840"/>
            <a:ext cx="12110720" cy="6106160"/>
          </a:xfrm>
        </p:spPr>
        <p:txBody>
          <a:bodyPr>
            <a:normAutofit/>
          </a:bodyPr>
          <a:lstStyle/>
          <a:p>
            <a:pPr algn="just">
              <a:lnSpc>
                <a:spcPct val="150000"/>
              </a:lnSpc>
            </a:pPr>
            <a:r>
              <a:rPr lang="en-US" sz="2000" dirty="0">
                <a:latin typeface="Arial" pitchFamily="34" charset="0"/>
                <a:cs typeface="Arial" pitchFamily="34" charset="0"/>
              </a:rPr>
              <a:t>In a PV system, the charge controller comes next.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This </a:t>
            </a:r>
            <a:r>
              <a:rPr lang="en-US" sz="2000" dirty="0">
                <a:latin typeface="Arial" pitchFamily="34" charset="0"/>
                <a:cs typeface="Arial" pitchFamily="34" charset="0"/>
              </a:rPr>
              <a:t>device controls the flow of electricity between the batteries and photovoltaic panels. It is positioned between them.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The </a:t>
            </a:r>
            <a:r>
              <a:rPr lang="en-US" sz="2000" dirty="0">
                <a:latin typeface="Arial" pitchFamily="34" charset="0"/>
                <a:cs typeface="Arial" pitchFamily="34" charset="0"/>
              </a:rPr>
              <a:t>battery bank receives an electrical current from the charge controller, which also guards against overcharging. </a:t>
            </a:r>
          </a:p>
          <a:p>
            <a:pPr algn="just">
              <a:lnSpc>
                <a:spcPct val="150000"/>
              </a:lnSpc>
            </a:pPr>
            <a:r>
              <a:rPr lang="en-US" sz="2000" dirty="0">
                <a:latin typeface="Arial" pitchFamily="34" charset="0"/>
                <a:cs typeface="Arial" pitchFamily="34" charset="0"/>
              </a:rPr>
              <a:t>Electricity is stored in a battery bank for later use</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It is useful on overcast days or in the winter when your photovoltaic array produces less power. It is also known as a solar battery. </a:t>
            </a:r>
          </a:p>
          <a:p>
            <a:pPr algn="just">
              <a:lnSpc>
                <a:spcPct val="150000"/>
              </a:lnSpc>
            </a:pPr>
            <a:r>
              <a:rPr lang="en-US" sz="2000" dirty="0">
                <a:latin typeface="Arial" pitchFamily="34" charset="0"/>
                <a:cs typeface="Arial" pitchFamily="34" charset="0"/>
              </a:rPr>
              <a:t>An integral component of any grid-tied system are utility meters. These gadgets track the amount of electricity that moves between your house's solar energy system and the electrical grid</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A home's electricity production and consumption are monitored by a utility meter.</a:t>
            </a:r>
          </a:p>
          <a:p>
            <a:endParaRPr lang="en-US" dirty="0"/>
          </a:p>
          <a:p>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29</a:t>
            </a:fld>
            <a:endParaRPr lang="en-US"/>
          </a:p>
        </p:txBody>
      </p:sp>
    </p:spTree>
    <p:extLst>
      <p:ext uri="{BB962C8B-B14F-4D97-AF65-F5344CB8AC3E}">
        <p14:creationId xmlns:p14="http://schemas.microsoft.com/office/powerpoint/2010/main" val="27022736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240" y="223521"/>
            <a:ext cx="12151360" cy="833120"/>
          </a:xfrm>
        </p:spPr>
        <p:txBody>
          <a:bodyPr>
            <a:noAutofit/>
          </a:bodyPr>
          <a:lstStyle/>
          <a:p>
            <a:r>
              <a:rPr lang="en-US" sz="3000" dirty="0">
                <a:latin typeface="Arial" pitchFamily="34" charset="0"/>
                <a:cs typeface="Arial" pitchFamily="34" charset="0"/>
              </a:rPr>
              <a:t>Comparison                                                                 Cont.….</a:t>
            </a:r>
            <a:br>
              <a:rPr lang="en-US" sz="3000" dirty="0">
                <a:latin typeface="Arial" pitchFamily="34" charset="0"/>
                <a:cs typeface="Arial" pitchFamily="34" charset="0"/>
              </a:rPr>
            </a:br>
            <a:endParaRPr lang="en-US" sz="3000" dirty="0">
              <a:latin typeface="Arial" pitchFamily="34" charset="0"/>
              <a:cs typeface="Arial" pitchFamily="34" charset="0"/>
            </a:endParaRPr>
          </a:p>
        </p:txBody>
      </p:sp>
      <p:sp>
        <p:nvSpPr>
          <p:cNvPr id="3" name="Content Placeholder 2"/>
          <p:cNvSpPr>
            <a:spLocks noGrp="1"/>
          </p:cNvSpPr>
          <p:nvPr>
            <p:ph idx="1"/>
          </p:nvPr>
        </p:nvSpPr>
        <p:spPr>
          <a:xfrm>
            <a:off x="152400" y="741680"/>
            <a:ext cx="12039600" cy="6035040"/>
          </a:xfrm>
        </p:spPr>
        <p:txBody>
          <a:bodyPr>
            <a:noAutofit/>
          </a:bodyPr>
          <a:lstStyle/>
          <a:p>
            <a:pPr marL="0" indent="0" algn="just">
              <a:lnSpc>
                <a:spcPct val="150000"/>
              </a:lnSpc>
              <a:buNone/>
            </a:pPr>
            <a:r>
              <a:rPr lang="en-US" sz="2000" b="1" dirty="0" smtClean="0">
                <a:latin typeface="Arial" pitchFamily="34" charset="0"/>
                <a:cs typeface="Arial" pitchFamily="34" charset="0"/>
              </a:rPr>
              <a:t>Advantage:</a:t>
            </a:r>
          </a:p>
          <a:p>
            <a:pPr algn="just">
              <a:lnSpc>
                <a:spcPct val="150000"/>
              </a:lnSpc>
            </a:pPr>
            <a:r>
              <a:rPr lang="en-US" sz="2000" dirty="0" smtClean="0">
                <a:latin typeface="Arial" pitchFamily="34" charset="0"/>
                <a:cs typeface="Arial" pitchFamily="34" charset="0"/>
              </a:rPr>
              <a:t>Whole-home </a:t>
            </a:r>
            <a:r>
              <a:rPr lang="en-US" sz="2000" dirty="0">
                <a:latin typeface="Arial" pitchFamily="34" charset="0"/>
                <a:cs typeface="Arial" pitchFamily="34" charset="0"/>
              </a:rPr>
              <a:t>power </a:t>
            </a:r>
            <a:r>
              <a:rPr lang="en-US" sz="2000" dirty="0" smtClean="0">
                <a:latin typeface="Arial" pitchFamily="34" charset="0"/>
                <a:cs typeface="Arial" pitchFamily="34" charset="0"/>
              </a:rPr>
              <a:t>supplies</a:t>
            </a:r>
          </a:p>
          <a:p>
            <a:pPr algn="just">
              <a:lnSpc>
                <a:spcPct val="150000"/>
              </a:lnSpc>
            </a:pPr>
            <a:r>
              <a:rPr lang="en-US" sz="2000" dirty="0" smtClean="0">
                <a:latin typeface="Arial" pitchFamily="34" charset="0"/>
                <a:cs typeface="Arial" pitchFamily="34" charset="0"/>
              </a:rPr>
              <a:t>sustainable </a:t>
            </a:r>
            <a:r>
              <a:rPr lang="en-US" sz="2000" dirty="0">
                <a:latin typeface="Arial" pitchFamily="34" charset="0"/>
                <a:cs typeface="Arial" pitchFamily="34" charset="0"/>
              </a:rPr>
              <a:t>energy source that helps users become less dependent on utility providers and fossil fuels.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Reduced </a:t>
            </a:r>
            <a:r>
              <a:rPr lang="en-US" sz="2000" dirty="0">
                <a:latin typeface="Arial" pitchFamily="34" charset="0"/>
                <a:cs typeface="Arial" pitchFamily="34" charset="0"/>
              </a:rPr>
              <a:t>Electricity Bills: </a:t>
            </a:r>
            <a:r>
              <a:rPr lang="en-US" sz="2000" dirty="0" smtClean="0">
                <a:latin typeface="Arial" pitchFamily="34" charset="0"/>
                <a:cs typeface="Arial" pitchFamily="34" charset="0"/>
              </a:rPr>
              <a:t>Photovoltaic </a:t>
            </a:r>
            <a:r>
              <a:rPr lang="en-US" sz="2000" dirty="0">
                <a:latin typeface="Arial" pitchFamily="34" charset="0"/>
                <a:cs typeface="Arial" pitchFamily="34" charset="0"/>
              </a:rPr>
              <a:t>can completely do away with or significantly lower your monthly electricity expense.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Supports the SDGs</a:t>
            </a:r>
            <a:endParaRPr lang="en-US" sz="2000" dirty="0">
              <a:latin typeface="Arial" pitchFamily="34" charset="0"/>
              <a:cs typeface="Arial" pitchFamily="34" charset="0"/>
            </a:endParaRPr>
          </a:p>
          <a:p>
            <a:pPr marL="0" indent="0" algn="just">
              <a:lnSpc>
                <a:spcPct val="150000"/>
              </a:lnSpc>
              <a:buNone/>
            </a:pPr>
            <a:r>
              <a:rPr lang="en-US" sz="2000" b="1" dirty="0">
                <a:latin typeface="Arial" pitchFamily="34" charset="0"/>
                <a:cs typeface="Arial" pitchFamily="34" charset="0"/>
              </a:rPr>
              <a:t>Disadvantages</a:t>
            </a:r>
          </a:p>
          <a:p>
            <a:pPr algn="just">
              <a:lnSpc>
                <a:spcPct val="150000"/>
              </a:lnSpc>
            </a:pPr>
            <a:r>
              <a:rPr lang="en-US" sz="2000" dirty="0">
                <a:latin typeface="Arial" pitchFamily="34" charset="0"/>
                <a:cs typeface="Arial" pitchFamily="34" charset="0"/>
              </a:rPr>
              <a:t>Cost Up Front: The initial outlay for a photovoltaic system may reach tens of thousands. Over the course of the system's lifetime, this expense can be easily recovered.</a:t>
            </a:r>
          </a:p>
          <a:p>
            <a:pPr algn="just">
              <a:lnSpc>
                <a:spcPct val="150000"/>
              </a:lnSpc>
            </a:pPr>
            <a:r>
              <a:rPr lang="en-US" sz="2000" dirty="0" smtClean="0">
                <a:latin typeface="Arial" pitchFamily="34" charset="0"/>
                <a:cs typeface="Arial" pitchFamily="34" charset="0"/>
              </a:rPr>
              <a:t>A </a:t>
            </a:r>
            <a:r>
              <a:rPr lang="en-US" sz="2000" dirty="0">
                <a:latin typeface="Arial" pitchFamily="34" charset="0"/>
                <a:cs typeface="Arial" pitchFamily="34" charset="0"/>
              </a:rPr>
              <a:t>solar array may not be visually pleasing to all homeowners or business owners. </a:t>
            </a:r>
          </a:p>
          <a:p>
            <a:pPr algn="just">
              <a:lnSpc>
                <a:spcPct val="150000"/>
              </a:lnSpc>
            </a:pPr>
            <a:r>
              <a:rPr lang="en-US" sz="2000" dirty="0" smtClean="0">
                <a:latin typeface="Arial" pitchFamily="34" charset="0"/>
                <a:cs typeface="Arial" pitchFamily="34" charset="0"/>
              </a:rPr>
              <a:t>Space limitations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30</a:t>
            </a:fld>
            <a:endParaRPr lang="en-US"/>
          </a:p>
        </p:txBody>
      </p:sp>
    </p:spTree>
    <p:extLst>
      <p:ext uri="{BB962C8B-B14F-4D97-AF65-F5344CB8AC3E}">
        <p14:creationId xmlns:p14="http://schemas.microsoft.com/office/powerpoint/2010/main" val="38520020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52400"/>
            <a:ext cx="12192000" cy="533400"/>
          </a:xfrm>
        </p:spPr>
        <p:txBody>
          <a:bodyPr/>
          <a:lstStyle/>
          <a:p>
            <a:pPr algn="ctr">
              <a:defRPr/>
            </a:pPr>
            <a:r>
              <a:rPr lang="en-US" sz="3000" dirty="0" smtClean="0">
                <a:latin typeface="Arial" pitchFamily="34" charset="0"/>
                <a:cs typeface="Arial" pitchFamily="34" charset="0"/>
              </a:rPr>
              <a:t>5. Global </a:t>
            </a:r>
            <a:r>
              <a:rPr lang="en-US" sz="3000" dirty="0">
                <a:latin typeface="Arial" pitchFamily="34" charset="0"/>
                <a:cs typeface="Arial" pitchFamily="34" charset="0"/>
              </a:rPr>
              <a:t>T</a:t>
            </a:r>
            <a:r>
              <a:rPr lang="en-US" sz="3000" dirty="0" smtClean="0">
                <a:latin typeface="Arial" pitchFamily="34" charset="0"/>
                <a:cs typeface="Arial" pitchFamily="34" charset="0"/>
              </a:rPr>
              <a:t>rends Solar PV Generations (GTSPG)</a:t>
            </a:r>
            <a:endParaRPr lang="en-US" sz="3000" dirty="0">
              <a:latin typeface="Arial" pitchFamily="34" charset="0"/>
              <a:cs typeface="Arial" pitchFamily="34" charset="0"/>
            </a:endParaRPr>
          </a:p>
        </p:txBody>
      </p:sp>
      <p:sp>
        <p:nvSpPr>
          <p:cNvPr id="17411" name="Content Placeholder 2"/>
          <p:cNvSpPr>
            <a:spLocks noGrp="1"/>
          </p:cNvSpPr>
          <p:nvPr>
            <p:ph idx="1"/>
          </p:nvPr>
        </p:nvSpPr>
        <p:spPr>
          <a:xfrm>
            <a:off x="0" y="619760"/>
            <a:ext cx="12192000" cy="6085840"/>
          </a:xfrm>
        </p:spPr>
        <p:txBody>
          <a:bodyPr>
            <a:normAutofit/>
          </a:bodyPr>
          <a:lstStyle/>
          <a:p>
            <a:pPr>
              <a:lnSpc>
                <a:spcPct val="200000"/>
              </a:lnSpc>
              <a:spcBef>
                <a:spcPts val="0"/>
              </a:spcBef>
              <a:spcAft>
                <a:spcPts val="0"/>
              </a:spcAft>
              <a:defRPr/>
            </a:pPr>
            <a:r>
              <a:rPr lang="en-US" sz="2000" dirty="0">
                <a:latin typeface="Arial" pitchFamily="34" charset="0"/>
                <a:cs typeface="Arial" pitchFamily="34" charset="0"/>
              </a:rPr>
              <a:t>From 2000 G.C to 2022, there was significant growth of RE (except hydro) technology, </a:t>
            </a:r>
            <a:r>
              <a:rPr lang="en-US" sz="2000" dirty="0" smtClean="0">
                <a:latin typeface="Arial" pitchFamily="34" charset="0"/>
                <a:cs typeface="Arial" pitchFamily="34" charset="0"/>
              </a:rPr>
              <a:t>6.5</a:t>
            </a:r>
            <a:r>
              <a:rPr lang="en-US" sz="2000" dirty="0">
                <a:latin typeface="Arial" pitchFamily="34" charset="0"/>
                <a:cs typeface="Arial" pitchFamily="34" charset="0"/>
              </a:rPr>
              <a:t>% to 13.6%.</a:t>
            </a:r>
          </a:p>
          <a:p>
            <a:pPr>
              <a:lnSpc>
                <a:spcPct val="200000"/>
              </a:lnSpc>
              <a:spcBef>
                <a:spcPts val="0"/>
              </a:spcBef>
              <a:spcAft>
                <a:spcPts val="0"/>
              </a:spcAft>
              <a:defRPr/>
            </a:pPr>
            <a:r>
              <a:rPr lang="en-US" sz="2000" dirty="0">
                <a:latin typeface="Arial" pitchFamily="34" charset="0"/>
                <a:cs typeface="Arial" pitchFamily="34" charset="0"/>
              </a:rPr>
              <a:t>Thus, the solar, wind, and biomass energy, which were 1% share of energy consumption in year 2000 and grew to account for 6.8% of the total energy consumed in 2022. </a:t>
            </a:r>
          </a:p>
          <a:p>
            <a:pPr>
              <a:lnSpc>
                <a:spcPct val="200000"/>
              </a:lnSpc>
              <a:spcBef>
                <a:spcPts val="0"/>
              </a:spcBef>
              <a:spcAft>
                <a:spcPts val="0"/>
              </a:spcAft>
              <a:defRPr/>
            </a:pPr>
            <a:r>
              <a:rPr lang="en-US" sz="2000" dirty="0">
                <a:latin typeface="Arial" pitchFamily="34" charset="0"/>
                <a:cs typeface="Arial" pitchFamily="34" charset="0"/>
              </a:rPr>
              <a:t>Generally, coal stands as the foremost contributor, constituting 36% of the total electricity generated in 2022.</a:t>
            </a:r>
          </a:p>
          <a:p>
            <a:pPr>
              <a:lnSpc>
                <a:spcPct val="200000"/>
              </a:lnSpc>
              <a:spcBef>
                <a:spcPts val="0"/>
              </a:spcBef>
              <a:spcAft>
                <a:spcPts val="0"/>
              </a:spcAft>
              <a:defRPr/>
            </a:pPr>
            <a:r>
              <a:rPr lang="en-US" sz="2000" dirty="0">
                <a:latin typeface="Arial" pitchFamily="34" charset="0"/>
                <a:cs typeface="Arial" pitchFamily="34" charset="0"/>
              </a:rPr>
              <a:t> Followed by the natural gas (23%), hydropower (15%), and nuclear (9%).</a:t>
            </a:r>
          </a:p>
          <a:p>
            <a:pPr>
              <a:lnSpc>
                <a:spcPct val="200000"/>
              </a:lnSpc>
              <a:spcBef>
                <a:spcPts val="0"/>
              </a:spcBef>
              <a:spcAft>
                <a:spcPts val="0"/>
              </a:spcAft>
              <a:defRPr/>
            </a:pPr>
            <a:r>
              <a:rPr lang="en-US" sz="2000" dirty="0">
                <a:latin typeface="Arial" pitchFamily="34" charset="0"/>
                <a:cs typeface="Arial" pitchFamily="34" charset="0"/>
              </a:rPr>
              <a:t> Finally, wind, solar, and biomass collectively generated 4,204 </a:t>
            </a:r>
            <a:r>
              <a:rPr lang="en-US" sz="2000" dirty="0" err="1">
                <a:latin typeface="Arial" pitchFamily="34" charset="0"/>
                <a:cs typeface="Arial" pitchFamily="34" charset="0"/>
              </a:rPr>
              <a:t>TWh</a:t>
            </a:r>
            <a:r>
              <a:rPr lang="en-US" sz="2000" dirty="0">
                <a:latin typeface="Arial" pitchFamily="34" charset="0"/>
                <a:cs typeface="Arial" pitchFamily="34" charset="0"/>
              </a:rPr>
              <a:t> in 2022, constituting 7%, 5%, and 3% of the global electricity generation, </a:t>
            </a:r>
            <a:r>
              <a:rPr lang="en-US" sz="2000" dirty="0" smtClean="0">
                <a:latin typeface="Arial" pitchFamily="34" charset="0"/>
                <a:cs typeface="Arial" pitchFamily="34" charset="0"/>
              </a:rPr>
              <a:t>respectively</a:t>
            </a:r>
          </a:p>
          <a:p>
            <a:pPr>
              <a:lnSpc>
                <a:spcPct val="200000"/>
              </a:lnSpc>
              <a:spcBef>
                <a:spcPts val="0"/>
              </a:spcBef>
              <a:spcAft>
                <a:spcPts val="0"/>
              </a:spcAft>
              <a:defRPr/>
            </a:pPr>
            <a:r>
              <a:rPr lang="en-US" sz="2000" dirty="0" smtClean="0">
                <a:latin typeface="Arial" pitchFamily="34" charset="0"/>
                <a:cs typeface="Arial" pitchFamily="34" charset="0"/>
              </a:rPr>
              <a:t>Specifically, the solar PV generation is exponentially growing as presented in Fig.8</a:t>
            </a:r>
            <a:endParaRPr lang="en-US" sz="2000" dirty="0">
              <a:latin typeface="Arial" pitchFamily="34" charset="0"/>
              <a:cs typeface="Arial" pitchFamily="34" charset="0"/>
            </a:endParaRPr>
          </a:p>
        </p:txBody>
      </p:sp>
      <p:sp>
        <p:nvSpPr>
          <p:cNvPr id="5" name="Footer Placeholder 4"/>
          <p:cNvSpPr>
            <a:spLocks noGrp="1"/>
          </p:cNvSpPr>
          <p:nvPr>
            <p:ph type="ftr" sz="quarter" idx="11"/>
          </p:nvPr>
        </p:nvSpPr>
        <p:spPr/>
        <p:txBody>
          <a:bodyPr/>
          <a:lstStyle/>
          <a:p>
            <a:pPr>
              <a:defRPr/>
            </a:pPr>
            <a:r>
              <a:rPr lang="en-US" smtClean="0"/>
              <a:t>Presenter: Dr.Teshome Goa</a:t>
            </a:r>
            <a:endParaRPr lang="en-US"/>
          </a:p>
        </p:txBody>
      </p:sp>
      <p:sp>
        <p:nvSpPr>
          <p:cNvPr id="17413"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fld id="{1647014F-CDF4-45D1-8641-A09BCEBF41FF}" type="slidenum">
              <a:rPr lang="en-US" altLang="en-US" smtClean="0">
                <a:solidFill>
                  <a:srgbClr val="FFFFFF"/>
                </a:solidFill>
              </a:rPr>
              <a:pPr/>
              <a:t>31</a:t>
            </a:fld>
            <a:endParaRPr lang="en-US" altLang="en-US" smtClean="0">
              <a:solidFill>
                <a:srgbClr val="FFFFFF"/>
              </a:solidFill>
            </a:endParaRPr>
          </a:p>
        </p:txBody>
      </p:sp>
    </p:spTree>
    <p:extLst>
      <p:ext uri="{BB962C8B-B14F-4D97-AF65-F5344CB8AC3E}">
        <p14:creationId xmlns:p14="http://schemas.microsoft.com/office/powerpoint/2010/main" val="6202368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32</a:t>
            </a:fld>
            <a:endParaRPr lang="en-US"/>
          </a:p>
        </p:txBody>
      </p:sp>
      <p:pic>
        <p:nvPicPr>
          <p:cNvPr id="3074" name="Picture 2" descr="https://www.sustainabilityenvironment.com/wp-content/uploads/2023/06/Schermata-2023-06-13-alle-15.36.23-1024x68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8480" y="623538"/>
            <a:ext cx="7670800" cy="510887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04800" y="5838875"/>
            <a:ext cx="9560560" cy="1200329"/>
          </a:xfrm>
          <a:prstGeom prst="rect">
            <a:avLst/>
          </a:prstGeom>
        </p:spPr>
        <p:txBody>
          <a:bodyPr wrap="square">
            <a:spAutoFit/>
          </a:bodyPr>
          <a:lstStyle/>
          <a:p>
            <a:r>
              <a:rPr lang="en-US" dirty="0">
                <a:latin typeface="Arial" pitchFamily="34" charset="0"/>
                <a:cs typeface="Arial" pitchFamily="34" charset="0"/>
              </a:rPr>
              <a:t>Figure </a:t>
            </a:r>
            <a:r>
              <a:rPr lang="en-US" dirty="0" smtClean="0">
                <a:latin typeface="Arial" pitchFamily="34" charset="0"/>
                <a:cs typeface="Arial" pitchFamily="34" charset="0"/>
              </a:rPr>
              <a:t>8. </a:t>
            </a:r>
            <a:r>
              <a:rPr lang="en-US" dirty="0">
                <a:latin typeface="Arial" pitchFamily="34" charset="0"/>
                <a:cs typeface="Arial" pitchFamily="34" charset="0"/>
              </a:rPr>
              <a:t> </a:t>
            </a:r>
            <a:r>
              <a:rPr lang="en-US" dirty="0" smtClean="0">
                <a:latin typeface="Arial" pitchFamily="34" charset="0"/>
                <a:cs typeface="Arial" pitchFamily="34" charset="0"/>
              </a:rPr>
              <a:t>The global overview of solar PV system per </a:t>
            </a:r>
            <a:r>
              <a:rPr lang="en-US" dirty="0" smtClean="0">
                <a:latin typeface="Arial" pitchFamily="34" charset="0"/>
                <a:cs typeface="Arial" pitchFamily="34" charset="0"/>
              </a:rPr>
              <a:t>area[8]. </a:t>
            </a:r>
            <a:r>
              <a:rPr lang="en-US" dirty="0" smtClean="0">
                <a:latin typeface="Arial" pitchFamily="34" charset="0"/>
                <a:cs typeface="Arial" pitchFamily="34" charset="0"/>
                <a:hlinkClick r:id="rId3"/>
              </a:rPr>
              <a:t>https</a:t>
            </a:r>
            <a:r>
              <a:rPr lang="en-US" dirty="0">
                <a:latin typeface="Arial" pitchFamily="34" charset="0"/>
                <a:cs typeface="Arial" pitchFamily="34" charset="0"/>
                <a:hlinkClick r:id="rId3"/>
              </a:rPr>
              <a:t>://www.sustainabilityenvironment.com/2023/06/13/global-market-outlook-expected-up-to-402-gw-of-new-solar-capacity-in-2023</a:t>
            </a:r>
            <a:r>
              <a:rPr lang="en-US" dirty="0" smtClean="0">
                <a:latin typeface="Arial" pitchFamily="34" charset="0"/>
                <a:cs typeface="Arial" pitchFamily="34" charset="0"/>
                <a:hlinkClick r:id="rId3"/>
              </a:rPr>
              <a:t>/</a:t>
            </a:r>
            <a:endParaRPr lang="en-US" dirty="0" smtClean="0">
              <a:latin typeface="Arial" pitchFamily="34" charset="0"/>
              <a:cs typeface="Arial" pitchFamily="34" charset="0"/>
            </a:endParaRPr>
          </a:p>
          <a:p>
            <a:endParaRPr lang="en-US" dirty="0"/>
          </a:p>
        </p:txBody>
      </p:sp>
      <p:sp>
        <p:nvSpPr>
          <p:cNvPr id="6" name="Title 1"/>
          <p:cNvSpPr txBox="1">
            <a:spLocks/>
          </p:cNvSpPr>
          <p:nvPr/>
        </p:nvSpPr>
        <p:spPr>
          <a:xfrm>
            <a:off x="0" y="152400"/>
            <a:ext cx="12192000" cy="533400"/>
          </a:xfrm>
          <a:prstGeom prst="rect">
            <a:avLst/>
          </a:prstGeom>
        </p:spPr>
        <p:txBody>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defRPr/>
            </a:pPr>
            <a:r>
              <a:rPr lang="en-US" sz="3000" dirty="0" smtClean="0">
                <a:latin typeface="Arial" pitchFamily="34" charset="0"/>
                <a:cs typeface="Arial" pitchFamily="34" charset="0"/>
              </a:rPr>
              <a:t>GTSPG</a:t>
            </a:r>
            <a:r>
              <a:rPr lang="en-US" sz="3000" dirty="0">
                <a:latin typeface="Arial" pitchFamily="34" charset="0"/>
                <a:cs typeface="Arial" pitchFamily="34" charset="0"/>
              </a:rPr>
              <a:t> </a:t>
            </a:r>
            <a:r>
              <a:rPr lang="en-US" sz="3000" dirty="0" smtClean="0">
                <a:latin typeface="Arial" pitchFamily="34" charset="0"/>
                <a:cs typeface="Arial" pitchFamily="34" charset="0"/>
              </a:rPr>
              <a:t>                                                                         Cont.…..</a:t>
            </a:r>
            <a:endParaRPr lang="en-US" sz="3000" dirty="0">
              <a:latin typeface="Arial" pitchFamily="34" charset="0"/>
              <a:cs typeface="Arial" pitchFamily="34" charset="0"/>
            </a:endParaRPr>
          </a:p>
        </p:txBody>
      </p:sp>
    </p:spTree>
    <p:extLst>
      <p:ext uri="{BB962C8B-B14F-4D97-AF65-F5344CB8AC3E}">
        <p14:creationId xmlns:p14="http://schemas.microsoft.com/office/powerpoint/2010/main" val="24500307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extLst>
          </p:cNvPr>
          <p:cNvSpPr>
            <a:spLocks noGrp="1"/>
          </p:cNvSpPr>
          <p:nvPr>
            <p:ph type="ftr" sz="quarter" idx="11"/>
          </p:nvPr>
        </p:nvSpPr>
        <p:spPr/>
        <p:txBody>
          <a:bodyPr/>
          <a:lstStyle/>
          <a:p>
            <a:pPr>
              <a:defRPr/>
            </a:pPr>
            <a:r>
              <a:rPr lang="en-US" smtClean="0"/>
              <a:t>Presenter: Dr.Teshome Goa</a:t>
            </a:r>
            <a:endParaRPr lang="en-US" dirty="0"/>
          </a:p>
        </p:txBody>
      </p:sp>
      <p:sp>
        <p:nvSpPr>
          <p:cNvPr id="22531" name="Slide Number Placeholder 3"/>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fld id="{94194812-2DD6-4E27-8207-5DFCEEAAAB3C}" type="slidenum">
              <a:rPr lang="en-US" altLang="en-US" smtClean="0">
                <a:solidFill>
                  <a:srgbClr val="FFFFFF"/>
                </a:solidFill>
              </a:rPr>
              <a:pPr/>
              <a:t>33</a:t>
            </a:fld>
            <a:endParaRPr lang="en-US" altLang="en-US" smtClean="0">
              <a:solidFill>
                <a:srgbClr val="FFFFFF"/>
              </a:solidFill>
            </a:endParaRPr>
          </a:p>
        </p:txBody>
      </p:sp>
      <p:sp>
        <p:nvSpPr>
          <p:cNvPr id="6" name="TextBox 5">
            <a:extLst>
              <a:ext uri="{FF2B5EF4-FFF2-40B4-BE49-F238E27FC236}"/>
            </a:extLst>
          </p:cNvPr>
          <p:cNvSpPr txBox="1"/>
          <p:nvPr/>
        </p:nvSpPr>
        <p:spPr>
          <a:xfrm>
            <a:off x="0" y="609602"/>
            <a:ext cx="12192000" cy="5278368"/>
          </a:xfrm>
          <a:prstGeom prst="rect">
            <a:avLst/>
          </a:prstGeom>
          <a:noFill/>
        </p:spPr>
        <p:txBody>
          <a:bodyPr>
            <a:spAutoFit/>
          </a:bodyPr>
          <a:lstStyle/>
          <a:p>
            <a:pPr algn="just">
              <a:lnSpc>
                <a:spcPct val="200000"/>
              </a:lnSpc>
              <a:defRPr/>
            </a:pPr>
            <a:r>
              <a:rPr lang="en-US" sz="2000" b="1" dirty="0">
                <a:solidFill>
                  <a:srgbClr val="000000"/>
                </a:solidFill>
                <a:latin typeface="Arial" pitchFamily="34" charset="0"/>
                <a:cs typeface="Arial" pitchFamily="34" charset="0"/>
              </a:rPr>
              <a:t>The main challenges or constraints to approach PV project are</a:t>
            </a:r>
          </a:p>
          <a:p>
            <a:pPr marL="342900" indent="-342900" algn="just">
              <a:lnSpc>
                <a:spcPct val="200000"/>
              </a:lnSpc>
              <a:buFont typeface="Wingdings" pitchFamily="2" charset="2"/>
              <a:buChar char="§"/>
              <a:defRPr/>
            </a:pPr>
            <a:r>
              <a:rPr lang="en-US" sz="2000" dirty="0">
                <a:solidFill>
                  <a:srgbClr val="000000"/>
                </a:solidFill>
                <a:latin typeface="Arial" pitchFamily="34" charset="0"/>
                <a:cs typeface="Arial" pitchFamily="34" charset="0"/>
              </a:rPr>
              <a:t> Budget constraints: Build a system within your target budget.</a:t>
            </a:r>
          </a:p>
          <a:p>
            <a:pPr marL="342900" indent="-342900" algn="just">
              <a:lnSpc>
                <a:spcPct val="200000"/>
              </a:lnSpc>
              <a:buFont typeface="Wingdings" pitchFamily="2" charset="2"/>
              <a:buChar char="§"/>
              <a:defRPr/>
            </a:pPr>
            <a:r>
              <a:rPr lang="en-US" sz="2000" dirty="0">
                <a:solidFill>
                  <a:srgbClr val="000000"/>
                </a:solidFill>
                <a:latin typeface="Arial" pitchFamily="34" charset="0"/>
                <a:cs typeface="Arial" pitchFamily="34" charset="0"/>
              </a:rPr>
              <a:t>Space constraints: Build a system that is as space efficient as possible.</a:t>
            </a:r>
          </a:p>
          <a:p>
            <a:pPr marL="342900" indent="-342900" algn="just">
              <a:lnSpc>
                <a:spcPct val="200000"/>
              </a:lnSpc>
              <a:buFont typeface="Wingdings" pitchFamily="2" charset="2"/>
              <a:buChar char="§"/>
              <a:defRPr/>
            </a:pPr>
            <a:r>
              <a:rPr lang="en-US" sz="2000" dirty="0">
                <a:solidFill>
                  <a:srgbClr val="000000"/>
                </a:solidFill>
                <a:latin typeface="Arial" pitchFamily="34" charset="0"/>
                <a:cs typeface="Arial" pitchFamily="34" charset="0"/>
              </a:rPr>
              <a:t> Energy offset: Build a system that offsets a certain percentage of your energy </a:t>
            </a:r>
            <a:r>
              <a:rPr lang="en-US" sz="2000" dirty="0" smtClean="0">
                <a:solidFill>
                  <a:srgbClr val="000000"/>
                </a:solidFill>
                <a:latin typeface="Arial" pitchFamily="34" charset="0"/>
                <a:cs typeface="Arial" pitchFamily="34" charset="0"/>
              </a:rPr>
              <a:t>usage</a:t>
            </a:r>
          </a:p>
          <a:p>
            <a:pPr marL="342900" indent="-342900" algn="just">
              <a:lnSpc>
                <a:spcPct val="200000"/>
              </a:lnSpc>
              <a:buFont typeface="Wingdings" pitchFamily="2" charset="2"/>
              <a:buChar char="§"/>
              <a:defRPr/>
            </a:pPr>
            <a:r>
              <a:rPr lang="en-US" sz="2000" dirty="0" smtClean="0">
                <a:solidFill>
                  <a:srgbClr val="000000"/>
                </a:solidFill>
                <a:latin typeface="Arial" pitchFamily="34" charset="0"/>
                <a:cs typeface="Arial" pitchFamily="34" charset="0"/>
              </a:rPr>
              <a:t>Seasonality and sun light dependence</a:t>
            </a:r>
          </a:p>
          <a:p>
            <a:pPr marL="342900" indent="-342900" algn="just">
              <a:lnSpc>
                <a:spcPct val="200000"/>
              </a:lnSpc>
              <a:buFont typeface="Wingdings" pitchFamily="2" charset="2"/>
              <a:buChar char="§"/>
              <a:defRPr/>
            </a:pPr>
            <a:r>
              <a:rPr lang="en-US" sz="2000" dirty="0">
                <a:latin typeface="Arial" pitchFamily="34" charset="0"/>
                <a:cs typeface="Arial" pitchFamily="34" charset="0"/>
              </a:rPr>
              <a:t>Power storage: storing excess energy can be a challenge, as it often comes at an additional cost.</a:t>
            </a:r>
            <a:endParaRPr lang="en-US" sz="2000" dirty="0" smtClean="0">
              <a:solidFill>
                <a:srgbClr val="000000"/>
              </a:solidFill>
              <a:latin typeface="Arial" pitchFamily="34" charset="0"/>
              <a:cs typeface="Arial" pitchFamily="34" charset="0"/>
            </a:endParaRPr>
          </a:p>
          <a:p>
            <a:pPr marL="342900" indent="-342900" algn="just">
              <a:lnSpc>
                <a:spcPct val="200000"/>
              </a:lnSpc>
              <a:buFont typeface="Wingdings" pitchFamily="2" charset="2"/>
              <a:buChar char="§"/>
              <a:defRPr/>
            </a:pPr>
            <a:r>
              <a:rPr lang="en-US" sz="2000" dirty="0" smtClean="0">
                <a:solidFill>
                  <a:srgbClr val="000000"/>
                </a:solidFill>
                <a:latin typeface="Arial" pitchFamily="34" charset="0"/>
                <a:cs typeface="Arial" pitchFamily="34" charset="0"/>
              </a:rPr>
              <a:t>Reduced Efficiency  compared to other RE resources </a:t>
            </a:r>
            <a:endParaRPr lang="en-US" sz="2000" dirty="0">
              <a:solidFill>
                <a:srgbClr val="000000"/>
              </a:solidFill>
              <a:latin typeface="Arial" pitchFamily="34" charset="0"/>
              <a:cs typeface="Arial" pitchFamily="34" charset="0"/>
            </a:endParaRPr>
          </a:p>
          <a:p>
            <a:pPr algn="just">
              <a:lnSpc>
                <a:spcPct val="150000"/>
              </a:lnSpc>
              <a:defRPr/>
            </a:pPr>
            <a:r>
              <a:rPr lang="en-US" sz="2000" dirty="0" smtClean="0">
                <a:latin typeface="Arial" pitchFamily="34" charset="0"/>
                <a:cs typeface="Arial" pitchFamily="34" charset="0"/>
              </a:rPr>
              <a:t> </a:t>
            </a:r>
            <a:r>
              <a:rPr lang="en-US" dirty="0">
                <a:latin typeface="Arial" pitchFamily="34" charset="0"/>
                <a:cs typeface="Arial" pitchFamily="34" charset="0"/>
              </a:rPr>
              <a:t/>
            </a:r>
            <a:br>
              <a:rPr lang="en-US" dirty="0">
                <a:latin typeface="Arial" pitchFamily="34" charset="0"/>
                <a:cs typeface="Arial" pitchFamily="34" charset="0"/>
              </a:rPr>
            </a:br>
            <a:endParaRPr lang="en-US" dirty="0">
              <a:latin typeface="Arial" pitchFamily="34" charset="0"/>
              <a:cs typeface="Arial" pitchFamily="34" charset="0"/>
            </a:endParaRPr>
          </a:p>
        </p:txBody>
      </p:sp>
      <p:sp>
        <p:nvSpPr>
          <p:cNvPr id="7" name="Title 1"/>
          <p:cNvSpPr txBox="1">
            <a:spLocks/>
          </p:cNvSpPr>
          <p:nvPr/>
        </p:nvSpPr>
        <p:spPr>
          <a:xfrm>
            <a:off x="201084" y="1588"/>
            <a:ext cx="11990916" cy="398462"/>
          </a:xfrm>
          <a:prstGeom prst="rect">
            <a:avLst/>
          </a:prstGeom>
        </p:spPr>
        <p:txBody>
          <a:bodyPr/>
          <a:lstStyle>
            <a:lvl1pPr algn="l" rtl="0" eaLnBrk="0" fontAlgn="base" hangingPunct="0">
              <a:lnSpc>
                <a:spcPct val="85000"/>
              </a:lnSpc>
              <a:spcBef>
                <a:spcPct val="0"/>
              </a:spcBef>
              <a:spcAft>
                <a:spcPct val="0"/>
              </a:spcAft>
              <a:defRPr sz="4800" kern="1200" spc="-50">
                <a:solidFill>
                  <a:srgbClr val="404040"/>
                </a:solidFill>
                <a:latin typeface="+mj-lt"/>
                <a:ea typeface="+mj-ea"/>
                <a:cs typeface="+mj-cs"/>
              </a:defRPr>
            </a:lvl1pPr>
            <a:lvl2pPr algn="l" rtl="0" eaLnBrk="0" fontAlgn="base" hangingPunct="0">
              <a:lnSpc>
                <a:spcPct val="85000"/>
              </a:lnSpc>
              <a:spcBef>
                <a:spcPct val="0"/>
              </a:spcBef>
              <a:spcAft>
                <a:spcPct val="0"/>
              </a:spcAft>
              <a:defRPr sz="4800">
                <a:solidFill>
                  <a:srgbClr val="404040"/>
                </a:solidFill>
                <a:latin typeface="Calibri Light" panose="020F0302020204030204" pitchFamily="34" charset="0"/>
              </a:defRPr>
            </a:lvl2pPr>
            <a:lvl3pPr algn="l" rtl="0" eaLnBrk="0" fontAlgn="base" hangingPunct="0">
              <a:lnSpc>
                <a:spcPct val="85000"/>
              </a:lnSpc>
              <a:spcBef>
                <a:spcPct val="0"/>
              </a:spcBef>
              <a:spcAft>
                <a:spcPct val="0"/>
              </a:spcAft>
              <a:defRPr sz="4800">
                <a:solidFill>
                  <a:srgbClr val="404040"/>
                </a:solidFill>
                <a:latin typeface="Calibri Light" panose="020F0302020204030204" pitchFamily="34" charset="0"/>
              </a:defRPr>
            </a:lvl3pPr>
            <a:lvl4pPr algn="l" rtl="0" eaLnBrk="0" fontAlgn="base" hangingPunct="0">
              <a:lnSpc>
                <a:spcPct val="85000"/>
              </a:lnSpc>
              <a:spcBef>
                <a:spcPct val="0"/>
              </a:spcBef>
              <a:spcAft>
                <a:spcPct val="0"/>
              </a:spcAft>
              <a:defRPr sz="4800">
                <a:solidFill>
                  <a:srgbClr val="404040"/>
                </a:solidFill>
                <a:latin typeface="Calibri Light" panose="020F0302020204030204" pitchFamily="34" charset="0"/>
              </a:defRPr>
            </a:lvl4pPr>
            <a:lvl5pPr algn="l" rtl="0" eaLnBrk="0" fontAlgn="base" hangingPunct="0">
              <a:lnSpc>
                <a:spcPct val="85000"/>
              </a:lnSpc>
              <a:spcBef>
                <a:spcPct val="0"/>
              </a:spcBef>
              <a:spcAft>
                <a:spcPct val="0"/>
              </a:spcAft>
              <a:defRPr sz="4800">
                <a:solidFill>
                  <a:srgbClr val="404040"/>
                </a:solidFill>
                <a:latin typeface="Calibri Light" panose="020F0302020204030204" pitchFamily="34" charset="0"/>
              </a:defRPr>
            </a:lvl5pPr>
            <a:lvl6pPr marL="457200" algn="l" rtl="0" fontAlgn="base">
              <a:lnSpc>
                <a:spcPct val="85000"/>
              </a:lnSpc>
              <a:spcBef>
                <a:spcPct val="0"/>
              </a:spcBef>
              <a:spcAft>
                <a:spcPct val="0"/>
              </a:spcAft>
              <a:defRPr sz="4800">
                <a:solidFill>
                  <a:srgbClr val="404040"/>
                </a:solidFill>
                <a:latin typeface="Calibri Light" panose="020F0302020204030204" pitchFamily="34" charset="0"/>
              </a:defRPr>
            </a:lvl6pPr>
            <a:lvl7pPr marL="914400" algn="l" rtl="0" fontAlgn="base">
              <a:lnSpc>
                <a:spcPct val="85000"/>
              </a:lnSpc>
              <a:spcBef>
                <a:spcPct val="0"/>
              </a:spcBef>
              <a:spcAft>
                <a:spcPct val="0"/>
              </a:spcAft>
              <a:defRPr sz="4800">
                <a:solidFill>
                  <a:srgbClr val="404040"/>
                </a:solidFill>
                <a:latin typeface="Calibri Light" panose="020F0302020204030204" pitchFamily="34" charset="0"/>
              </a:defRPr>
            </a:lvl7pPr>
            <a:lvl8pPr marL="1371600" algn="l" rtl="0" fontAlgn="base">
              <a:lnSpc>
                <a:spcPct val="85000"/>
              </a:lnSpc>
              <a:spcBef>
                <a:spcPct val="0"/>
              </a:spcBef>
              <a:spcAft>
                <a:spcPct val="0"/>
              </a:spcAft>
              <a:defRPr sz="4800">
                <a:solidFill>
                  <a:srgbClr val="404040"/>
                </a:solidFill>
                <a:latin typeface="Calibri Light" panose="020F0302020204030204" pitchFamily="34" charset="0"/>
              </a:defRPr>
            </a:lvl8pPr>
            <a:lvl9pPr marL="1828800" algn="l" rtl="0" fontAlgn="base">
              <a:lnSpc>
                <a:spcPct val="85000"/>
              </a:lnSpc>
              <a:spcBef>
                <a:spcPct val="0"/>
              </a:spcBef>
              <a:spcAft>
                <a:spcPct val="0"/>
              </a:spcAft>
              <a:defRPr sz="4800">
                <a:solidFill>
                  <a:srgbClr val="404040"/>
                </a:solidFill>
                <a:latin typeface="Calibri Light" panose="020F0302020204030204" pitchFamily="34" charset="0"/>
              </a:defRPr>
            </a:lvl9pPr>
          </a:lstStyle>
          <a:p>
            <a:pPr algn="ctr">
              <a:lnSpc>
                <a:spcPct val="150000"/>
              </a:lnSpc>
              <a:defRPr/>
            </a:pPr>
            <a:r>
              <a:rPr lang="en-US" sz="3000" b="1" dirty="0">
                <a:solidFill>
                  <a:srgbClr val="000000"/>
                </a:solidFill>
                <a:latin typeface="Arial" pitchFamily="34" charset="0"/>
                <a:cs typeface="Arial" pitchFamily="34" charset="0"/>
              </a:rPr>
              <a:t>6</a:t>
            </a:r>
            <a:r>
              <a:rPr lang="en-US" sz="3000" b="1" dirty="0" smtClean="0">
                <a:solidFill>
                  <a:srgbClr val="000000"/>
                </a:solidFill>
                <a:latin typeface="Arial" pitchFamily="34" charset="0"/>
                <a:cs typeface="Arial" pitchFamily="34" charset="0"/>
              </a:rPr>
              <a:t>. Challenges and limitation of Solar PV system</a:t>
            </a:r>
            <a:endParaRPr lang="en-US" sz="3000" b="1" dirty="0">
              <a:solidFill>
                <a:srgbClr val="000000"/>
              </a:solidFill>
              <a:latin typeface="Arial" pitchFamily="34" charset="0"/>
              <a:cs typeface="Arial" pitchFamily="34" charset="0"/>
            </a:endParaRPr>
          </a:p>
        </p:txBody>
      </p:sp>
    </p:spTree>
    <p:extLst>
      <p:ext uri="{BB962C8B-B14F-4D97-AF65-F5344CB8AC3E}">
        <p14:creationId xmlns:p14="http://schemas.microsoft.com/office/powerpoint/2010/main" val="423564288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000" dirty="0" smtClean="0">
                <a:latin typeface="Arial" pitchFamily="34" charset="0"/>
                <a:cs typeface="Arial" pitchFamily="34" charset="0"/>
              </a:rPr>
              <a:t>Summary </a:t>
            </a:r>
            <a:endParaRPr lang="en-US" sz="3000" dirty="0">
              <a:latin typeface="Arial" pitchFamily="34" charset="0"/>
              <a:cs typeface="Arial" pitchFamily="34" charset="0"/>
            </a:endParaRPr>
          </a:p>
        </p:txBody>
      </p:sp>
      <p:sp>
        <p:nvSpPr>
          <p:cNvPr id="3" name="Content Placeholder 2"/>
          <p:cNvSpPr>
            <a:spLocks noGrp="1"/>
          </p:cNvSpPr>
          <p:nvPr>
            <p:ph idx="1"/>
          </p:nvPr>
        </p:nvSpPr>
        <p:spPr>
          <a:xfrm>
            <a:off x="71120" y="1219200"/>
            <a:ext cx="11836400" cy="5039360"/>
          </a:xfrm>
        </p:spPr>
        <p:txBody>
          <a:bodyPr>
            <a:normAutofit/>
          </a:bodyPr>
          <a:lstStyle/>
          <a:p>
            <a:pPr algn="just">
              <a:lnSpc>
                <a:spcPct val="150000"/>
              </a:lnSpc>
            </a:pPr>
            <a:r>
              <a:rPr lang="en-US" sz="2000" dirty="0" smtClean="0">
                <a:latin typeface="Arial" pitchFamily="34" charset="0"/>
                <a:cs typeface="Arial" pitchFamily="34" charset="0"/>
              </a:rPr>
              <a:t>In conclusion, the solar energy conversion that the solar thermal and solar PV system is presented in this lecture</a:t>
            </a:r>
          </a:p>
          <a:p>
            <a:pPr algn="just">
              <a:lnSpc>
                <a:spcPct val="150000"/>
              </a:lnSpc>
            </a:pPr>
            <a:r>
              <a:rPr lang="en-US" sz="2000" dirty="0" smtClean="0">
                <a:latin typeface="Arial" pitchFamily="34" charset="0"/>
                <a:cs typeface="Arial" pitchFamily="34" charset="0"/>
              </a:rPr>
              <a:t>It is observed that both Solar Thermal and Solar PV uses solar radiation as an input for energy conversion.</a:t>
            </a:r>
          </a:p>
          <a:p>
            <a:pPr algn="just">
              <a:lnSpc>
                <a:spcPct val="150000"/>
              </a:lnSpc>
            </a:pPr>
            <a:r>
              <a:rPr lang="en-US" sz="2000" dirty="0" smtClean="0">
                <a:latin typeface="Arial" pitchFamily="34" charset="0"/>
                <a:cs typeface="Arial" pitchFamily="34" charset="0"/>
              </a:rPr>
              <a:t>The solar thermal uses direct heat transfer or concentrator to convert energy into usable forms</a:t>
            </a:r>
          </a:p>
          <a:p>
            <a:pPr algn="just">
              <a:lnSpc>
                <a:spcPct val="150000"/>
              </a:lnSpc>
            </a:pPr>
            <a:r>
              <a:rPr lang="en-US" sz="2000" dirty="0" smtClean="0">
                <a:latin typeface="Arial" pitchFamily="34" charset="0"/>
                <a:cs typeface="Arial" pitchFamily="34" charset="0"/>
              </a:rPr>
              <a:t>Whereas, solar PV uses semiconductor material to convert the solar radiation into DC electricity </a:t>
            </a:r>
          </a:p>
          <a:p>
            <a:pPr algn="just">
              <a:lnSpc>
                <a:spcPct val="150000"/>
              </a:lnSpc>
            </a:pPr>
            <a:r>
              <a:rPr lang="en-US" sz="2000" dirty="0" smtClean="0">
                <a:latin typeface="Arial" pitchFamily="34" charset="0"/>
                <a:cs typeface="Arial" pitchFamily="34" charset="0"/>
              </a:rPr>
              <a:t>Besides this, the motivation behind using solar power is also well discussed. </a:t>
            </a:r>
          </a:p>
          <a:p>
            <a:pPr algn="just">
              <a:lnSpc>
                <a:spcPct val="150000"/>
              </a:lnSpc>
            </a:pPr>
            <a:r>
              <a:rPr lang="en-US" sz="2000" dirty="0" smtClean="0">
                <a:latin typeface="Arial" pitchFamily="34" charset="0"/>
                <a:cs typeface="Arial" pitchFamily="34" charset="0"/>
              </a:rPr>
              <a:t>It’s also presents the challenges of solar energy conversions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34</a:t>
            </a:fld>
            <a:endParaRPr lang="en-US"/>
          </a:p>
        </p:txBody>
      </p:sp>
    </p:spTree>
    <p:extLst>
      <p:ext uri="{BB962C8B-B14F-4D97-AF65-F5344CB8AC3E}">
        <p14:creationId xmlns:p14="http://schemas.microsoft.com/office/powerpoint/2010/main" val="19353326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89918"/>
            <a:ext cx="11211759" cy="478253"/>
          </a:xfrm>
        </p:spPr>
        <p:txBody>
          <a:bodyPr>
            <a:noAutofit/>
          </a:bodyPr>
          <a:lstStyle/>
          <a:p>
            <a:r>
              <a:rPr lang="en-US" sz="3000" dirty="0" smtClean="0">
                <a:latin typeface="Arial" pitchFamily="34" charset="0"/>
                <a:cs typeface="Arial" pitchFamily="34" charset="0"/>
              </a:rPr>
              <a:t>References </a:t>
            </a:r>
            <a:endParaRPr lang="en-US" sz="3000" dirty="0">
              <a:latin typeface="Arial" pitchFamily="34" charset="0"/>
              <a:cs typeface="Arial" pitchFamily="34" charset="0"/>
            </a:endParaRPr>
          </a:p>
        </p:txBody>
      </p:sp>
      <p:sp>
        <p:nvSpPr>
          <p:cNvPr id="3" name="Content Placeholder 2"/>
          <p:cNvSpPr>
            <a:spLocks noGrp="1"/>
          </p:cNvSpPr>
          <p:nvPr>
            <p:ph idx="1"/>
          </p:nvPr>
        </p:nvSpPr>
        <p:spPr>
          <a:xfrm>
            <a:off x="1" y="568172"/>
            <a:ext cx="12191999" cy="6431872"/>
          </a:xfrm>
        </p:spPr>
        <p:txBody>
          <a:bodyPr>
            <a:normAutofit fontScale="92500"/>
          </a:bodyPr>
          <a:lstStyle/>
          <a:p>
            <a:pPr marL="0" indent="0" algn="just">
              <a:lnSpc>
                <a:spcPct val="150000"/>
              </a:lnSpc>
              <a:buNone/>
            </a:pPr>
            <a:r>
              <a:rPr lang="en-US" sz="1600" dirty="0">
                <a:latin typeface="Arial" pitchFamily="34" charset="0"/>
                <a:cs typeface="Arial" pitchFamily="34" charset="0"/>
              </a:rPr>
              <a:t>[1]. </a:t>
            </a:r>
            <a:r>
              <a:rPr lang="en-US" sz="1600" dirty="0" smtClean="0">
                <a:latin typeface="Arial" pitchFamily="34" charset="0"/>
                <a:cs typeface="Arial" pitchFamily="34" charset="0"/>
              </a:rPr>
              <a:t>T. Jerry. ‘’What </a:t>
            </a:r>
            <a:r>
              <a:rPr lang="en-US" sz="1600" dirty="0">
                <a:latin typeface="Arial" pitchFamily="34" charset="0"/>
                <a:cs typeface="Arial" pitchFamily="34" charset="0"/>
              </a:rPr>
              <a:t>are some factors that affect the amount of solar energy that reaches the Earth's </a:t>
            </a:r>
            <a:r>
              <a:rPr lang="en-US" sz="1600" dirty="0" smtClean="0">
                <a:latin typeface="Arial" pitchFamily="34" charset="0"/>
                <a:cs typeface="Arial" pitchFamily="34" charset="0"/>
              </a:rPr>
              <a:t>surface’’. </a:t>
            </a:r>
          </a:p>
          <a:p>
            <a:pPr marL="0" indent="0" algn="just">
              <a:lnSpc>
                <a:spcPct val="150000"/>
              </a:lnSpc>
              <a:buNone/>
            </a:pPr>
            <a:r>
              <a:rPr lang="en-US" sz="1600" dirty="0">
                <a:latin typeface="Arial" pitchFamily="34" charset="0"/>
                <a:cs typeface="Arial" pitchFamily="34" charset="0"/>
              </a:rPr>
              <a:t>[2]. </a:t>
            </a:r>
            <a:r>
              <a:rPr lang="en-US" sz="1600" dirty="0" smtClean="0">
                <a:latin typeface="Arial" pitchFamily="34" charset="0"/>
                <a:cs typeface="Arial" pitchFamily="34" charset="0"/>
              </a:rPr>
              <a:t>FX. Teddy. ‘’Tropical </a:t>
            </a:r>
            <a:r>
              <a:rPr lang="en-US" sz="1600" dirty="0">
                <a:latin typeface="Arial" pitchFamily="34" charset="0"/>
                <a:cs typeface="Arial" pitchFamily="34" charset="0"/>
              </a:rPr>
              <a:t>X-Y transformation design for building courtyard integrated photovoltaic’’. 2nd international Tropical Renewable Energy Conference (i-TREC) ,2017. </a:t>
            </a:r>
            <a:r>
              <a:rPr lang="en-US" sz="1600" dirty="0" err="1">
                <a:latin typeface="Arial" pitchFamily="34" charset="0"/>
                <a:cs typeface="Arial" pitchFamily="34" charset="0"/>
              </a:rPr>
              <a:t>doi</a:t>
            </a:r>
            <a:r>
              <a:rPr lang="en-US" sz="1600" dirty="0">
                <a:latin typeface="Arial" pitchFamily="34" charset="0"/>
                <a:cs typeface="Arial" pitchFamily="34" charset="0"/>
              </a:rPr>
              <a:t> :</a:t>
            </a:r>
            <a:r>
              <a:rPr lang="en-US" sz="1600" dirty="0" smtClean="0">
                <a:latin typeface="Arial" pitchFamily="34" charset="0"/>
                <a:cs typeface="Arial" pitchFamily="34" charset="0"/>
              </a:rPr>
              <a:t>10.1088/1755-1315/105/1/012080</a:t>
            </a:r>
            <a:r>
              <a:rPr lang="en-US" sz="1600" dirty="0" smtClean="0">
                <a:latin typeface="Arial" pitchFamily="34" charset="0"/>
                <a:cs typeface="Arial" pitchFamily="34" charset="0"/>
              </a:rPr>
              <a:t>.</a:t>
            </a:r>
          </a:p>
          <a:p>
            <a:pPr marL="0" indent="0" algn="just">
              <a:lnSpc>
                <a:spcPct val="150000"/>
              </a:lnSpc>
              <a:buNone/>
            </a:pPr>
            <a:r>
              <a:rPr lang="en-US" sz="1600" dirty="0">
                <a:latin typeface="Arial" pitchFamily="34" charset="0"/>
                <a:cs typeface="Arial" pitchFamily="34" charset="0"/>
              </a:rPr>
              <a:t>[3]. </a:t>
            </a:r>
            <a:r>
              <a:rPr lang="en-US" sz="1600" dirty="0" smtClean="0">
                <a:latin typeface="Arial" pitchFamily="34" charset="0"/>
                <a:cs typeface="Arial" pitchFamily="34" charset="0"/>
              </a:rPr>
              <a:t>J., Ashley; F., </a:t>
            </a:r>
            <a:r>
              <a:rPr lang="en-US" sz="1600" dirty="0" smtClean="0"/>
              <a:t>Molly; S., </a:t>
            </a:r>
            <a:r>
              <a:rPr lang="en-US" sz="1600" dirty="0" err="1" smtClean="0"/>
              <a:t>Manpreet</a:t>
            </a:r>
            <a:r>
              <a:rPr lang="en-US" sz="1600" dirty="0" smtClean="0"/>
              <a:t> and </a:t>
            </a:r>
            <a:r>
              <a:rPr lang="en-US" sz="1600" dirty="0" err="1" smtClean="0"/>
              <a:t>etl</a:t>
            </a:r>
            <a:r>
              <a:rPr lang="en-US" sz="1600" dirty="0" smtClean="0">
                <a:latin typeface="Arial" pitchFamily="34" charset="0"/>
                <a:cs typeface="Arial" pitchFamily="34" charset="0"/>
              </a:rPr>
              <a:t> ‘’Solar </a:t>
            </a:r>
            <a:r>
              <a:rPr lang="en-US" sz="1600" dirty="0">
                <a:latin typeface="Arial" pitchFamily="34" charset="0"/>
                <a:cs typeface="Arial" pitchFamily="34" charset="0"/>
              </a:rPr>
              <a:t>Energy: Frequently Asked Questions</a:t>
            </a:r>
            <a:r>
              <a:rPr lang="en-US" sz="1600" dirty="0" smtClean="0">
                <a:latin typeface="Arial" pitchFamily="34" charset="0"/>
                <a:cs typeface="Arial" pitchFamily="34" charset="0"/>
              </a:rPr>
              <a:t>’’. CRS Report: Congressional </a:t>
            </a:r>
            <a:r>
              <a:rPr lang="en-US" sz="1600" dirty="0">
                <a:latin typeface="Arial" pitchFamily="34" charset="0"/>
                <a:cs typeface="Arial" pitchFamily="34" charset="0"/>
              </a:rPr>
              <a:t>Research Service, 2023. </a:t>
            </a:r>
            <a:r>
              <a:rPr lang="en-US" sz="1600" dirty="0">
                <a:latin typeface="Arial" pitchFamily="34" charset="0"/>
                <a:cs typeface="Arial" pitchFamily="34" charset="0"/>
                <a:hlinkClick r:id="rId2"/>
              </a:rPr>
              <a:t>https://</a:t>
            </a:r>
            <a:r>
              <a:rPr lang="en-US" sz="1600" dirty="0" smtClean="0">
                <a:latin typeface="Arial" pitchFamily="34" charset="0"/>
                <a:cs typeface="Arial" pitchFamily="34" charset="0"/>
                <a:hlinkClick r:id="rId2"/>
              </a:rPr>
              <a:t>sgp.fas.org/crs/misc/R46196.pdf</a:t>
            </a:r>
            <a:r>
              <a:rPr lang="en-US" sz="1600" dirty="0" smtClean="0">
                <a:latin typeface="Arial" pitchFamily="34" charset="0"/>
                <a:cs typeface="Arial" pitchFamily="34" charset="0"/>
              </a:rPr>
              <a:t>. </a:t>
            </a:r>
            <a:endParaRPr lang="en-US" sz="1600" dirty="0" smtClean="0">
              <a:latin typeface="Arial" pitchFamily="34" charset="0"/>
              <a:cs typeface="Arial" pitchFamily="34" charset="0"/>
            </a:endParaRPr>
          </a:p>
          <a:p>
            <a:pPr marL="0" indent="0" algn="just">
              <a:lnSpc>
                <a:spcPct val="150000"/>
              </a:lnSpc>
              <a:buNone/>
            </a:pPr>
            <a:r>
              <a:rPr lang="en-US" sz="1600" dirty="0" smtClean="0">
                <a:latin typeface="Arial" pitchFamily="34" charset="0"/>
                <a:cs typeface="Arial" pitchFamily="34" charset="0"/>
              </a:rPr>
              <a:t>[4]. </a:t>
            </a:r>
            <a:r>
              <a:rPr lang="en-US" sz="1600" dirty="0" smtClean="0">
                <a:latin typeface="Arial" pitchFamily="34" charset="0"/>
                <a:cs typeface="Arial" pitchFamily="34" charset="0"/>
              </a:rPr>
              <a:t>D., Feldman; R., </a:t>
            </a:r>
            <a:r>
              <a:rPr lang="en-US" sz="1600" dirty="0" err="1" smtClean="0">
                <a:latin typeface="Arial" pitchFamily="34" charset="0"/>
                <a:cs typeface="Arial" pitchFamily="34" charset="0"/>
              </a:rPr>
              <a:t>Vignesh</a:t>
            </a:r>
            <a:r>
              <a:rPr lang="en-US" sz="1600" dirty="0" smtClean="0">
                <a:latin typeface="Arial" pitchFamily="34" charset="0"/>
                <a:cs typeface="Arial" pitchFamily="34" charset="0"/>
              </a:rPr>
              <a:t>; F., Ran and </a:t>
            </a:r>
            <a:r>
              <a:rPr lang="en-US" sz="1600" dirty="0" err="1" smtClean="0">
                <a:latin typeface="Arial" pitchFamily="34" charset="0"/>
                <a:cs typeface="Arial" pitchFamily="34" charset="0"/>
              </a:rPr>
              <a:t>etl</a:t>
            </a:r>
            <a:r>
              <a:rPr lang="en-US" sz="1600" dirty="0" smtClean="0">
                <a:latin typeface="Arial" pitchFamily="34" charset="0"/>
                <a:cs typeface="Arial" pitchFamily="34" charset="0"/>
              </a:rPr>
              <a:t>.  ‘’U.S</a:t>
            </a:r>
            <a:r>
              <a:rPr lang="en-US" sz="1600" dirty="0">
                <a:latin typeface="Arial" pitchFamily="34" charset="0"/>
                <a:cs typeface="Arial" pitchFamily="34" charset="0"/>
              </a:rPr>
              <a:t>. Solar Photovoltaic System Cost Benchmark: Q1 2020. Golden, </a:t>
            </a:r>
            <a:r>
              <a:rPr lang="en-US" sz="1600" dirty="0" smtClean="0">
                <a:latin typeface="Arial" pitchFamily="34" charset="0"/>
                <a:cs typeface="Arial" pitchFamily="34" charset="0"/>
              </a:rPr>
              <a:t>CO. National </a:t>
            </a:r>
            <a:r>
              <a:rPr lang="en-US" sz="1600" dirty="0">
                <a:latin typeface="Arial" pitchFamily="34" charset="0"/>
                <a:cs typeface="Arial" pitchFamily="34" charset="0"/>
              </a:rPr>
              <a:t>Renewable Energy Laboratory. </a:t>
            </a:r>
            <a:r>
              <a:rPr lang="en-US" sz="1600" dirty="0" smtClean="0">
                <a:latin typeface="Arial" pitchFamily="34" charset="0"/>
                <a:cs typeface="Arial" pitchFamily="34" charset="0"/>
              </a:rPr>
              <a:t>NREL/TP-6A20-77324. </a:t>
            </a:r>
            <a:r>
              <a:rPr lang="en-US" sz="1600" dirty="0" smtClean="0">
                <a:latin typeface="Arial" pitchFamily="34" charset="0"/>
                <a:cs typeface="Arial" pitchFamily="34" charset="0"/>
                <a:hlinkClick r:id="rId3"/>
              </a:rPr>
              <a:t>https</a:t>
            </a:r>
            <a:r>
              <a:rPr lang="en-US" sz="1600" dirty="0">
                <a:latin typeface="Arial" pitchFamily="34" charset="0"/>
                <a:cs typeface="Arial" pitchFamily="34" charset="0"/>
                <a:hlinkClick r:id="rId3"/>
              </a:rPr>
              <a:t>://</a:t>
            </a:r>
            <a:r>
              <a:rPr lang="en-US" sz="1600" dirty="0" smtClean="0">
                <a:latin typeface="Arial" pitchFamily="34" charset="0"/>
                <a:cs typeface="Arial" pitchFamily="34" charset="0"/>
                <a:hlinkClick r:id="rId3"/>
              </a:rPr>
              <a:t>www.nrel.gov/docs/fy21osti/77324.pdf</a:t>
            </a:r>
            <a:endParaRPr lang="en-US" sz="1600" dirty="0">
              <a:latin typeface="Arial" pitchFamily="34" charset="0"/>
              <a:cs typeface="Arial" pitchFamily="34" charset="0"/>
            </a:endParaRPr>
          </a:p>
          <a:p>
            <a:pPr marL="0" indent="0" algn="just">
              <a:lnSpc>
                <a:spcPct val="150000"/>
              </a:lnSpc>
              <a:buNone/>
            </a:pPr>
            <a:r>
              <a:rPr lang="en-US" sz="1600" dirty="0" smtClean="0">
                <a:latin typeface="Arial" pitchFamily="34" charset="0"/>
                <a:cs typeface="Arial" pitchFamily="34" charset="0"/>
              </a:rPr>
              <a:t>[</a:t>
            </a:r>
            <a:r>
              <a:rPr lang="en-US" sz="1600" dirty="0">
                <a:latin typeface="Arial" pitchFamily="34" charset="0"/>
                <a:cs typeface="Arial" pitchFamily="34" charset="0"/>
              </a:rPr>
              <a:t>5</a:t>
            </a:r>
            <a:r>
              <a:rPr lang="en-US" sz="1600" dirty="0" smtClean="0">
                <a:latin typeface="Arial" pitchFamily="34" charset="0"/>
                <a:cs typeface="Arial" pitchFamily="34" charset="0"/>
              </a:rPr>
              <a:t>].</a:t>
            </a:r>
            <a:r>
              <a:rPr lang="en-US" sz="1600" dirty="0" smtClean="0">
                <a:latin typeface="Arial" pitchFamily="34" charset="0"/>
                <a:cs typeface="Arial" pitchFamily="34" charset="0"/>
              </a:rPr>
              <a:t>K.,  Ravi; Ch., Krishna and N., Solar </a:t>
            </a:r>
            <a:r>
              <a:rPr lang="en-US" sz="1600" dirty="0">
                <a:latin typeface="Arial" pitchFamily="34" charset="0"/>
                <a:cs typeface="Arial" pitchFamily="34" charset="0"/>
              </a:rPr>
              <a:t>thermal energy technologies and its applications for process heating and power generation – A </a:t>
            </a:r>
            <a:r>
              <a:rPr lang="en-US" sz="1600" dirty="0" smtClean="0">
                <a:latin typeface="Arial" pitchFamily="34" charset="0"/>
                <a:cs typeface="Arial" pitchFamily="34" charset="0"/>
              </a:rPr>
              <a:t>review. ELSEVIER</a:t>
            </a:r>
            <a:r>
              <a:rPr lang="en-US" sz="1600" dirty="0">
                <a:latin typeface="Arial" pitchFamily="34" charset="0"/>
                <a:cs typeface="Arial" pitchFamily="34" charset="0"/>
              </a:rPr>
              <a:t>: Journal of Cleaner </a:t>
            </a:r>
            <a:r>
              <a:rPr lang="en-US" sz="1600" dirty="0" smtClean="0">
                <a:latin typeface="Arial" pitchFamily="34" charset="0"/>
                <a:cs typeface="Arial" pitchFamily="34" charset="0"/>
              </a:rPr>
              <a:t>Production. V.282(1), 2021.</a:t>
            </a:r>
          </a:p>
          <a:p>
            <a:pPr marL="0" indent="0" algn="just">
              <a:lnSpc>
                <a:spcPct val="150000"/>
              </a:lnSpc>
              <a:buNone/>
            </a:pPr>
            <a:r>
              <a:rPr lang="en-US" sz="1600" dirty="0" smtClean="0">
                <a:latin typeface="Arial" pitchFamily="34" charset="0"/>
                <a:cs typeface="Arial" pitchFamily="34" charset="0"/>
              </a:rPr>
              <a:t>[6]. </a:t>
            </a:r>
            <a:r>
              <a:rPr lang="en-US" sz="1600" dirty="0">
                <a:latin typeface="Arial" pitchFamily="34" charset="0"/>
                <a:cs typeface="Arial" pitchFamily="34" charset="0"/>
              </a:rPr>
              <a:t>A. </a:t>
            </a:r>
            <a:r>
              <a:rPr lang="en-US" sz="1600" dirty="0" err="1">
                <a:latin typeface="Arial" pitchFamily="34" charset="0"/>
                <a:cs typeface="Arial" pitchFamily="34" charset="0"/>
              </a:rPr>
              <a:t>Haque</a:t>
            </a:r>
            <a:r>
              <a:rPr lang="en-US" sz="1600" dirty="0">
                <a:latin typeface="Arial" pitchFamily="34" charset="0"/>
                <a:cs typeface="Arial" pitchFamily="34" charset="0"/>
              </a:rPr>
              <a:t> and </a:t>
            </a:r>
            <a:r>
              <a:rPr lang="en-US" sz="1600" dirty="0" err="1" smtClean="0">
                <a:latin typeface="Arial" pitchFamily="34" charset="0"/>
                <a:cs typeface="Arial" pitchFamily="34" charset="0"/>
              </a:rPr>
              <a:t>Zaheeruddin</a:t>
            </a:r>
            <a:r>
              <a:rPr lang="en-US" sz="1600" dirty="0" smtClean="0">
                <a:latin typeface="Arial" pitchFamily="34" charset="0"/>
                <a:cs typeface="Arial" pitchFamily="34" charset="0"/>
              </a:rPr>
              <a:t>.  Research </a:t>
            </a:r>
            <a:r>
              <a:rPr lang="en-US" sz="1600" dirty="0">
                <a:latin typeface="Arial" pitchFamily="34" charset="0"/>
                <a:cs typeface="Arial" pitchFamily="34" charset="0"/>
              </a:rPr>
              <a:t>on Solar Photovoltaic (PV) energy conversion system: An </a:t>
            </a:r>
            <a:r>
              <a:rPr lang="en-US" sz="1600" dirty="0" smtClean="0">
                <a:latin typeface="Arial" pitchFamily="34" charset="0"/>
                <a:cs typeface="Arial" pitchFamily="34" charset="0"/>
              </a:rPr>
              <a:t>overview. Third </a:t>
            </a:r>
            <a:r>
              <a:rPr lang="en-US" sz="1600" dirty="0">
                <a:latin typeface="Arial" pitchFamily="34" charset="0"/>
                <a:cs typeface="Arial" pitchFamily="34" charset="0"/>
              </a:rPr>
              <a:t>International Conference on Computational Intelligence and Information Technology (CIIT 2013), Mumbai, 2013, pp. 605-611, </a:t>
            </a:r>
            <a:r>
              <a:rPr lang="en-US" sz="1600" dirty="0" err="1">
                <a:latin typeface="Arial" pitchFamily="34" charset="0"/>
                <a:cs typeface="Arial" pitchFamily="34" charset="0"/>
              </a:rPr>
              <a:t>doi</a:t>
            </a:r>
            <a:r>
              <a:rPr lang="en-US" sz="1600" dirty="0">
                <a:latin typeface="Arial" pitchFamily="34" charset="0"/>
                <a:cs typeface="Arial" pitchFamily="34" charset="0"/>
              </a:rPr>
              <a:t>: 10.1049/cp.2013.2653</a:t>
            </a:r>
            <a:r>
              <a:rPr lang="en-US" sz="1600" dirty="0" smtClean="0">
                <a:latin typeface="Arial" pitchFamily="34" charset="0"/>
                <a:cs typeface="Arial" pitchFamily="34" charset="0"/>
              </a:rPr>
              <a:t>.</a:t>
            </a:r>
          </a:p>
          <a:p>
            <a:pPr marL="0" indent="0" algn="just">
              <a:lnSpc>
                <a:spcPct val="150000"/>
              </a:lnSpc>
              <a:buNone/>
            </a:pPr>
            <a:r>
              <a:rPr lang="en-US" sz="1600" dirty="0" smtClean="0">
                <a:latin typeface="Arial" pitchFamily="34" charset="0"/>
                <a:cs typeface="Arial" pitchFamily="34" charset="0"/>
              </a:rPr>
              <a:t>[7]. </a:t>
            </a:r>
            <a:r>
              <a:rPr lang="en-US" sz="1600" dirty="0" smtClean="0">
                <a:latin typeface="Arial" pitchFamily="34" charset="0"/>
                <a:cs typeface="Arial" pitchFamily="34" charset="0"/>
              </a:rPr>
              <a:t>M. Mohamed I. ‘’Grid-Connected </a:t>
            </a:r>
            <a:r>
              <a:rPr lang="en-US" sz="1600" dirty="0">
                <a:latin typeface="Arial" pitchFamily="34" charset="0"/>
                <a:cs typeface="Arial" pitchFamily="34" charset="0"/>
              </a:rPr>
              <a:t>PV System Statistics and Evaluation; Review’’. </a:t>
            </a:r>
            <a:r>
              <a:rPr lang="en-US" sz="1600" dirty="0" smtClean="0">
                <a:latin typeface="Arial" pitchFamily="34" charset="0"/>
                <a:cs typeface="Arial" pitchFamily="34" charset="0"/>
              </a:rPr>
              <a:t>YJES, 2022. </a:t>
            </a:r>
            <a:r>
              <a:rPr lang="en-US" sz="1600" dirty="0" smtClean="0">
                <a:latin typeface="Arial" pitchFamily="34" charset="0"/>
                <a:cs typeface="Arial" pitchFamily="34" charset="0"/>
                <a:hlinkClick r:id="rId4"/>
              </a:rPr>
              <a:t>https</a:t>
            </a:r>
            <a:r>
              <a:rPr lang="en-US" sz="1600" dirty="0">
                <a:latin typeface="Arial" pitchFamily="34" charset="0"/>
                <a:cs typeface="Arial" pitchFamily="34" charset="0"/>
                <a:hlinkClick r:id="rId4"/>
              </a:rPr>
              <a:t>://</a:t>
            </a:r>
            <a:r>
              <a:rPr lang="en-US" sz="1600" dirty="0" smtClean="0">
                <a:latin typeface="Arial" pitchFamily="34" charset="0"/>
                <a:cs typeface="Arial" pitchFamily="34" charset="0"/>
                <a:hlinkClick r:id="rId4"/>
              </a:rPr>
              <a:t>doi.org/10.53370/001c.33236</a:t>
            </a:r>
            <a:endParaRPr lang="en-US" sz="1600" dirty="0" smtClean="0">
              <a:latin typeface="Arial" pitchFamily="34" charset="0"/>
              <a:cs typeface="Arial" pitchFamily="34" charset="0"/>
            </a:endParaRPr>
          </a:p>
          <a:p>
            <a:pPr marL="0" indent="0" algn="just">
              <a:lnSpc>
                <a:spcPct val="150000"/>
              </a:lnSpc>
              <a:buNone/>
            </a:pPr>
            <a:r>
              <a:rPr lang="en-US" sz="1600" dirty="0" smtClean="0">
                <a:latin typeface="Arial" pitchFamily="34" charset="0"/>
                <a:cs typeface="Arial" pitchFamily="34" charset="0"/>
              </a:rPr>
              <a:t>[8]. </a:t>
            </a:r>
            <a:r>
              <a:rPr lang="en-US" sz="1600" dirty="0" smtClean="0">
                <a:latin typeface="Arial" pitchFamily="34" charset="0"/>
                <a:cs typeface="Arial" pitchFamily="34" charset="0"/>
              </a:rPr>
              <a:t>International solar Alliance. ‘’WORLD SOLAR MARKET REPORT </a:t>
            </a:r>
            <a:r>
              <a:rPr lang="en-US" sz="1600" dirty="0">
                <a:latin typeface="Arial" pitchFamily="34" charset="0"/>
                <a:cs typeface="Arial" pitchFamily="34" charset="0"/>
              </a:rPr>
              <a:t>2023’’. </a:t>
            </a:r>
            <a:r>
              <a:rPr lang="en-US" sz="1600" dirty="0" err="1" smtClean="0">
                <a:latin typeface="Arial" pitchFamily="34" charset="0"/>
                <a:cs typeface="Arial" pitchFamily="34" charset="0"/>
              </a:rPr>
              <a:t>ur</a:t>
            </a:r>
            <a:r>
              <a:rPr lang="en-US" sz="1600" dirty="0" smtClean="0">
                <a:latin typeface="Arial" pitchFamily="34" charset="0"/>
                <a:cs typeface="Arial" pitchFamily="34" charset="0"/>
              </a:rPr>
              <a:t>[l: https</a:t>
            </a:r>
            <a:r>
              <a:rPr lang="en-US" sz="1600" dirty="0">
                <a:latin typeface="Arial" pitchFamily="34" charset="0"/>
                <a:cs typeface="Arial" pitchFamily="34" charset="0"/>
              </a:rPr>
              <a:t>://isolaralliance.org/uploads/docs/a85d84a7a402f9209262f855b273da.pdf</a:t>
            </a:r>
            <a:endParaRPr lang="en-US" sz="1600" dirty="0" smtClean="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35</a:t>
            </a:fld>
            <a:endParaRPr lang="en-US"/>
          </a:p>
        </p:txBody>
      </p:sp>
    </p:spTree>
    <p:extLst>
      <p:ext uri="{BB962C8B-B14F-4D97-AF65-F5344CB8AC3E}">
        <p14:creationId xmlns:p14="http://schemas.microsoft.com/office/powerpoint/2010/main" val="40103825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36</a:t>
            </a:fld>
            <a:endParaRPr lang="en-US"/>
          </a:p>
        </p:txBody>
      </p:sp>
      <p:sp>
        <p:nvSpPr>
          <p:cNvPr id="4" name="TextBox 3"/>
          <p:cNvSpPr txBox="1"/>
          <p:nvPr/>
        </p:nvSpPr>
        <p:spPr>
          <a:xfrm>
            <a:off x="5080001" y="2743202"/>
            <a:ext cx="2190023" cy="584775"/>
          </a:xfrm>
          <a:prstGeom prst="rect">
            <a:avLst/>
          </a:prstGeom>
          <a:noFill/>
        </p:spPr>
        <p:txBody>
          <a:bodyPr wrap="none" rtlCol="0">
            <a:spAutoFit/>
          </a:bodyPr>
          <a:lstStyle/>
          <a:p>
            <a:r>
              <a:rPr lang="en-US" sz="3200" dirty="0" smtClean="0">
                <a:latin typeface="Times New Roman" pitchFamily="18" charset="0"/>
                <a:cs typeface="Times New Roman" pitchFamily="18" charset="0"/>
              </a:rPr>
              <a:t>Thank you !</a:t>
            </a:r>
            <a:endParaRPr lang="en-US" sz="3200" dirty="0">
              <a:latin typeface="Times New Roman" pitchFamily="18" charset="0"/>
              <a:cs typeface="Times New Roman" pitchFamily="18" charset="0"/>
            </a:endParaRPr>
          </a:p>
        </p:txBody>
      </p:sp>
    </p:spTree>
    <p:extLst>
      <p:ext uri="{BB962C8B-B14F-4D97-AF65-F5344CB8AC3E}">
        <p14:creationId xmlns:p14="http://schemas.microsoft.com/office/powerpoint/2010/main" val="403580131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2675</TotalTime>
  <Words>2776</Words>
  <Application>Microsoft Office PowerPoint</Application>
  <PresentationFormat>Custom</PresentationFormat>
  <Paragraphs>300</Paragraphs>
  <Slides>36</Slides>
  <Notes>2</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Office 테마</vt:lpstr>
      <vt:lpstr>Renewable Energy and Distributed Generations </vt:lpstr>
      <vt:lpstr>Content </vt:lpstr>
      <vt:lpstr>PowerPoint Presentation</vt:lpstr>
      <vt:lpstr>Introduction                                                                Cont.…</vt:lpstr>
      <vt:lpstr>Introduction                                                        Cont.…</vt:lpstr>
      <vt:lpstr>2. Solar Energy Resources Per country (SERPC)</vt:lpstr>
      <vt:lpstr>SERPC                                                                      Cont.….</vt:lpstr>
      <vt:lpstr>PowerPoint Presentation</vt:lpstr>
      <vt:lpstr>3. Motivation behind why we need SECs</vt:lpstr>
      <vt:lpstr>PowerPoint Presentation</vt:lpstr>
      <vt:lpstr>Motivation                                                         Cont.…</vt:lpstr>
      <vt:lpstr>PowerPoint Presentation</vt:lpstr>
      <vt:lpstr>PowerPoint Presentation</vt:lpstr>
      <vt:lpstr>4. Types of Solar Energy Conversion Principles  (TSECP)</vt:lpstr>
      <vt:lpstr>PowerPoint Presentation</vt:lpstr>
      <vt:lpstr>PowerPoint Presentation</vt:lpstr>
      <vt:lpstr> TSECP                                                                               Cont.…</vt:lpstr>
      <vt:lpstr>TSECP                                                                           Cont.…..</vt:lpstr>
      <vt:lpstr>TSECP                                                                       Cont.…</vt:lpstr>
      <vt:lpstr>4.3 Comparison of The Solar Thermal and Solar PV Energy conversion </vt:lpstr>
      <vt:lpstr>Comparison                                                                   Cont.….</vt:lpstr>
      <vt:lpstr>Comparison                                                                   Cont.….</vt:lpstr>
      <vt:lpstr>PowerPoint Presentation</vt:lpstr>
      <vt:lpstr>Comparison                                                                   Cont.….</vt:lpstr>
      <vt:lpstr>Comparison                                                                   Cont.….</vt:lpstr>
      <vt:lpstr>Comparison                                                                   Cont.….</vt:lpstr>
      <vt:lpstr>PowerPoint Presentation</vt:lpstr>
      <vt:lpstr>Comparison                                                                   Cont.…. </vt:lpstr>
      <vt:lpstr>Comparison                                                                 Cont.…. </vt:lpstr>
      <vt:lpstr>Comparison                                                                 Cont.…. </vt:lpstr>
      <vt:lpstr>5. Global Trends Solar PV Generations (GTSPG)</vt:lpstr>
      <vt:lpstr>PowerPoint Presentation</vt:lpstr>
      <vt:lpstr>PowerPoint Presentation</vt:lpstr>
      <vt:lpstr>Summary </vt:lpstr>
      <vt:lpstr>References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최성실</dc:creator>
  <cp:lastModifiedBy>HP</cp:lastModifiedBy>
  <cp:revision>188</cp:revision>
  <dcterms:created xsi:type="dcterms:W3CDTF">2021-04-29T04:21:21Z</dcterms:created>
  <dcterms:modified xsi:type="dcterms:W3CDTF">2024-05-22T11:06:13Z</dcterms:modified>
</cp:coreProperties>
</file>