
<file path=[Content_Types].xml><?xml version="1.0" encoding="utf-8"?>
<Types xmlns="http://schemas.openxmlformats.org/package/2006/content-types">
  <Default Extension="png" ContentType="image/png"/>
  <Default Extension="bin" ContentType="application/vnd.openxmlformats-officedocument.oleObject"/>
  <Default Extension="svg" ContentType="image/svg+xml"/>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3">
  <p:sldMasterIdLst>
    <p:sldMasterId id="2147483648" r:id="rId1"/>
  </p:sldMasterIdLst>
  <p:notesMasterIdLst>
    <p:notesMasterId r:id="rId42"/>
  </p:notesMasterIdLst>
  <p:handoutMasterIdLst>
    <p:handoutMasterId r:id="rId43"/>
  </p:handoutMasterIdLst>
  <p:sldIdLst>
    <p:sldId id="282" r:id="rId2"/>
    <p:sldId id="284" r:id="rId3"/>
    <p:sldId id="285" r:id="rId4"/>
    <p:sldId id="286" r:id="rId5"/>
    <p:sldId id="287" r:id="rId6"/>
    <p:sldId id="288" r:id="rId7"/>
    <p:sldId id="318" r:id="rId8"/>
    <p:sldId id="343" r:id="rId9"/>
    <p:sldId id="319" r:id="rId10"/>
    <p:sldId id="320" r:id="rId11"/>
    <p:sldId id="321" r:id="rId12"/>
    <p:sldId id="372" r:id="rId13"/>
    <p:sldId id="322" r:id="rId14"/>
    <p:sldId id="344" r:id="rId15"/>
    <p:sldId id="323" r:id="rId16"/>
    <p:sldId id="345" r:id="rId17"/>
    <p:sldId id="346" r:id="rId18"/>
    <p:sldId id="324" r:id="rId19"/>
    <p:sldId id="325" r:id="rId20"/>
    <p:sldId id="326" r:id="rId21"/>
    <p:sldId id="327" r:id="rId22"/>
    <p:sldId id="328" r:id="rId23"/>
    <p:sldId id="329" r:id="rId24"/>
    <p:sldId id="332" r:id="rId25"/>
    <p:sldId id="347" r:id="rId26"/>
    <p:sldId id="334" r:id="rId27"/>
    <p:sldId id="348" r:id="rId28"/>
    <p:sldId id="337" r:id="rId29"/>
    <p:sldId id="339" r:id="rId30"/>
    <p:sldId id="351" r:id="rId31"/>
    <p:sldId id="354" r:id="rId32"/>
    <p:sldId id="357" r:id="rId33"/>
    <p:sldId id="358" r:id="rId34"/>
    <p:sldId id="362" r:id="rId35"/>
    <p:sldId id="368" r:id="rId36"/>
    <p:sldId id="369" r:id="rId37"/>
    <p:sldId id="371" r:id="rId38"/>
    <p:sldId id="315" r:id="rId39"/>
    <p:sldId id="316" r:id="rId40"/>
    <p:sldId id="317" r:id="rId41"/>
  </p:sldIdLst>
  <p:sldSz cx="12192000" cy="6858000"/>
  <p:notesSz cx="6858000" cy="9144000"/>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7ECF1"/>
    <a:srgbClr val="29455F"/>
    <a:srgbClr val="2F333E"/>
    <a:srgbClr val="585C65"/>
    <a:srgbClr val="D9E1E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34587" autoAdjust="0"/>
    <p:restoredTop sz="86378" autoAdjust="0"/>
  </p:normalViewPr>
  <p:slideViewPr>
    <p:cSldViewPr snapToGrid="0">
      <p:cViewPr>
        <p:scale>
          <a:sx n="73" d="100"/>
          <a:sy n="73" d="100"/>
        </p:scale>
        <p:origin x="-1733" y="-374"/>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99" d="100"/>
          <a:sy n="99" d="100"/>
        </p:scale>
        <p:origin x="3810"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handoutMaster" Target="handoutMasters/handout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3.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5.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7.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8.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a:extLst>
              <a:ext uri="{FF2B5EF4-FFF2-40B4-BE49-F238E27FC236}">
                <a16:creationId xmlns:a16="http://schemas.microsoft.com/office/drawing/2014/main" xmlns="" id="{1FA06A38-C37F-4568-A048-47EECB9A14E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ko-KR" altLang="en-US"/>
          </a:p>
        </p:txBody>
      </p:sp>
      <p:sp>
        <p:nvSpPr>
          <p:cNvPr id="3" name="날짜 개체 틀 2">
            <a:extLst>
              <a:ext uri="{FF2B5EF4-FFF2-40B4-BE49-F238E27FC236}">
                <a16:creationId xmlns:a16="http://schemas.microsoft.com/office/drawing/2014/main" xmlns="" id="{752D2E05-4CF1-4BCC-9766-ECC4888F3EF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C0BD674-518E-4782-9092-813744A91FEA}" type="datetimeFigureOut">
              <a:rPr lang="ko-KR" altLang="en-US" smtClean="0"/>
              <a:t>2024-05-21</a:t>
            </a:fld>
            <a:endParaRPr lang="ko-KR" altLang="en-US"/>
          </a:p>
        </p:txBody>
      </p:sp>
      <p:sp>
        <p:nvSpPr>
          <p:cNvPr id="4" name="바닥글 개체 틀 3">
            <a:extLst>
              <a:ext uri="{FF2B5EF4-FFF2-40B4-BE49-F238E27FC236}">
                <a16:creationId xmlns:a16="http://schemas.microsoft.com/office/drawing/2014/main" xmlns="" id="{C551118D-489C-4243-BEFA-9A1FB90A45B3}"/>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ko-KR" altLang="en-US"/>
          </a:p>
        </p:txBody>
      </p:sp>
      <p:sp>
        <p:nvSpPr>
          <p:cNvPr id="5" name="슬라이드 번호 개체 틀 4">
            <a:extLst>
              <a:ext uri="{FF2B5EF4-FFF2-40B4-BE49-F238E27FC236}">
                <a16:creationId xmlns:a16="http://schemas.microsoft.com/office/drawing/2014/main" xmlns="" id="{32BA7DCD-C975-460D-BFAB-67A58038289A}"/>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FDB4EAB-417F-45EB-9B7D-11919795AFEA}" type="slidenum">
              <a:rPr lang="ko-KR" altLang="en-US" smtClean="0"/>
              <a:t>‹#›</a:t>
            </a:fld>
            <a:endParaRPr lang="ko-KR" altLang="en-US"/>
          </a:p>
        </p:txBody>
      </p:sp>
    </p:spTree>
    <p:extLst>
      <p:ext uri="{BB962C8B-B14F-4D97-AF65-F5344CB8AC3E}">
        <p14:creationId xmlns:p14="http://schemas.microsoft.com/office/powerpoint/2010/main" val="10076720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51D5277-1C88-45E0-8B58-18FDF1DF2317}" type="datetimeFigureOut">
              <a:rPr lang="en-US" smtClean="0"/>
              <a:t>5/21/2024</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020840C-0D3C-4014-BD18-AB395A5B5CA2}" type="slidenum">
              <a:rPr lang="en-US" smtClean="0"/>
              <a:t>‹#›</a:t>
            </a:fld>
            <a:endParaRPr lang="en-US"/>
          </a:p>
        </p:txBody>
      </p:sp>
    </p:spTree>
    <p:extLst>
      <p:ext uri="{BB962C8B-B14F-4D97-AF65-F5344CB8AC3E}">
        <p14:creationId xmlns:p14="http://schemas.microsoft.com/office/powerpoint/2010/main" val="18016277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Slide Image Placeholder 1"/>
          <p:cNvSpPr>
            <a:spLocks noGrp="1" noRot="1" noChangeAspect="1" noChangeArrowheads="1" noTextEdit="1"/>
          </p:cNvSpPr>
          <p:nvPr>
            <p:ph type="sldImg"/>
          </p:nvPr>
        </p:nvSpPr>
        <p:spPr>
          <a:ln/>
        </p:spPr>
      </p:sp>
      <p:sp>
        <p:nvSpPr>
          <p:cNvPr id="114691" name="Notes Placeholder 2"/>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latin typeface="Arial" pitchFamily="34" charset="0"/>
            </a:endParaRPr>
          </a:p>
        </p:txBody>
      </p:sp>
      <p:sp>
        <p:nvSpPr>
          <p:cNvPr id="114692" name="Slide Number Placeholder 3"/>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eaLnBrk="0" fontAlgn="base" hangingPunct="0">
              <a:spcBef>
                <a:spcPct val="0"/>
              </a:spcBef>
              <a:spcAft>
                <a:spcPct val="0"/>
              </a:spcAft>
              <a:defRPr>
                <a:solidFill>
                  <a:schemeClr val="tx1"/>
                </a:solidFill>
                <a:latin typeface="Calibri" pitchFamily="34" charset="0"/>
              </a:defRPr>
            </a:lvl6pPr>
            <a:lvl7pPr marL="2971800" indent="-228600" defTabSz="457200" eaLnBrk="0" fontAlgn="base" hangingPunct="0">
              <a:spcBef>
                <a:spcPct val="0"/>
              </a:spcBef>
              <a:spcAft>
                <a:spcPct val="0"/>
              </a:spcAft>
              <a:defRPr>
                <a:solidFill>
                  <a:schemeClr val="tx1"/>
                </a:solidFill>
                <a:latin typeface="Calibri" pitchFamily="34" charset="0"/>
              </a:defRPr>
            </a:lvl7pPr>
            <a:lvl8pPr marL="3429000" indent="-228600" defTabSz="457200" eaLnBrk="0" fontAlgn="base" hangingPunct="0">
              <a:spcBef>
                <a:spcPct val="0"/>
              </a:spcBef>
              <a:spcAft>
                <a:spcPct val="0"/>
              </a:spcAft>
              <a:defRPr>
                <a:solidFill>
                  <a:schemeClr val="tx1"/>
                </a:solidFill>
                <a:latin typeface="Calibri" pitchFamily="34" charset="0"/>
              </a:defRPr>
            </a:lvl8pPr>
            <a:lvl9pPr marL="3886200" indent="-228600" defTabSz="457200" eaLnBrk="0" fontAlgn="base" hangingPunct="0">
              <a:spcBef>
                <a:spcPct val="0"/>
              </a:spcBef>
              <a:spcAft>
                <a:spcPct val="0"/>
              </a:spcAft>
              <a:defRPr>
                <a:solidFill>
                  <a:schemeClr val="tx1"/>
                </a:solidFill>
                <a:latin typeface="Calibri" pitchFamily="34" charset="0"/>
              </a:defRPr>
            </a:lvl9pPr>
          </a:lstStyle>
          <a:p>
            <a:fld id="{34814056-B957-4383-9F36-3899D03867B1}" type="slidenum">
              <a:rPr lang="en-US" altLang="en-US">
                <a:latin typeface="Arial" pitchFamily="34" charset="0"/>
              </a:rPr>
              <a:pPr/>
              <a:t>6</a:t>
            </a:fld>
            <a:endParaRPr lang="en-US" altLang="en-US">
              <a:latin typeface="Arial"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Master" Target="../slideMasters/slideMaster1.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2.sv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6.svg"/><Relationship Id="rId7" Type="http://schemas.openxmlformats.org/officeDocument/2006/relationships/image" Target="../media/image2.svg"/><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4.svg"/><Relationship Id="rId4" Type="http://schemas.openxmlformats.org/officeDocument/2006/relationships/image" Target="../media/image8.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표지">
    <p:spTree>
      <p:nvGrpSpPr>
        <p:cNvPr id="1" name=""/>
        <p:cNvGrpSpPr/>
        <p:nvPr/>
      </p:nvGrpSpPr>
      <p:grpSpPr>
        <a:xfrm>
          <a:off x="0" y="0"/>
          <a:ext cx="0" cy="0"/>
          <a:chOff x="0" y="0"/>
          <a:chExt cx="0" cy="0"/>
        </a:xfrm>
      </p:grpSpPr>
      <p:pic>
        <p:nvPicPr>
          <p:cNvPr id="20" name="우측이미지">
            <a:extLst>
              <a:ext uri="{FF2B5EF4-FFF2-40B4-BE49-F238E27FC236}">
                <a16:creationId xmlns:a16="http://schemas.microsoft.com/office/drawing/2014/main" xmlns="" id="{7A334113-2019-4F08-BFDD-FAA6F78B7BDB}"/>
              </a:ext>
            </a:extLst>
          </p:cNvPr>
          <p:cNvPicPr>
            <a:picLocks noChangeAspect="1"/>
          </p:cNvPicPr>
          <p:nvPr userDrawn="1"/>
        </p:nvPicPr>
        <p:blipFill>
          <a:blip r:embed="rId2">
            <a:extLst>
              <a:ext uri="{96DAC541-7B7A-43D3-8B79-37D633B846F1}">
                <asvg:svgBlip xmlns:asvg="http://schemas.microsoft.com/office/drawing/2016/SVG/main" xmlns="" r:embed="rId3"/>
              </a:ext>
            </a:extLst>
          </a:blip>
          <a:stretch>
            <a:fillRect/>
          </a:stretch>
        </p:blipFill>
        <p:spPr>
          <a:xfrm rot="21105531">
            <a:off x="6020906" y="1345035"/>
            <a:ext cx="7004124" cy="5805700"/>
          </a:xfrm>
          <a:prstGeom prst="rect">
            <a:avLst/>
          </a:prstGeom>
        </p:spPr>
      </p:pic>
      <p:sp>
        <p:nvSpPr>
          <p:cNvPr id="21" name="자유형: 도형 20">
            <a:extLst>
              <a:ext uri="{FF2B5EF4-FFF2-40B4-BE49-F238E27FC236}">
                <a16:creationId xmlns:a16="http://schemas.microsoft.com/office/drawing/2014/main" xmlns="" id="{9338A8CF-C5A9-4FCB-B078-3773C5473AE2}"/>
              </a:ext>
            </a:extLst>
          </p:cNvPr>
          <p:cNvSpPr/>
          <p:nvPr userDrawn="1"/>
        </p:nvSpPr>
        <p:spPr>
          <a:xfrm>
            <a:off x="5628319" y="1815966"/>
            <a:ext cx="4602079" cy="5042034"/>
          </a:xfrm>
          <a:custGeom>
            <a:avLst/>
            <a:gdLst>
              <a:gd name="connsiteX0" fmla="*/ 0 w 4602079"/>
              <a:gd name="connsiteY0" fmla="*/ 0 h 5410200"/>
              <a:gd name="connsiteX1" fmla="*/ 1241659 w 4602079"/>
              <a:gd name="connsiteY1" fmla="*/ 0 h 5410200"/>
              <a:gd name="connsiteX2" fmla="*/ 4602079 w 4602079"/>
              <a:gd name="connsiteY2" fmla="*/ 5410200 h 5410200"/>
              <a:gd name="connsiteX3" fmla="*/ 3360420 w 4602079"/>
              <a:gd name="connsiteY3" fmla="*/ 5410200 h 5410200"/>
            </a:gdLst>
            <a:ahLst/>
            <a:cxnLst>
              <a:cxn ang="0">
                <a:pos x="connsiteX0" y="connsiteY0"/>
              </a:cxn>
              <a:cxn ang="0">
                <a:pos x="connsiteX1" y="connsiteY1"/>
              </a:cxn>
              <a:cxn ang="0">
                <a:pos x="connsiteX2" y="connsiteY2"/>
              </a:cxn>
              <a:cxn ang="0">
                <a:pos x="connsiteX3" y="connsiteY3"/>
              </a:cxn>
            </a:cxnLst>
            <a:rect l="l" t="t" r="r" b="b"/>
            <a:pathLst>
              <a:path w="4602079" h="5410200">
                <a:moveTo>
                  <a:pt x="0" y="0"/>
                </a:moveTo>
                <a:lnTo>
                  <a:pt x="1241659" y="0"/>
                </a:lnTo>
                <a:lnTo>
                  <a:pt x="4602079" y="5410200"/>
                </a:lnTo>
                <a:lnTo>
                  <a:pt x="3360420" y="5410200"/>
                </a:lnTo>
                <a:close/>
              </a:path>
            </a:pathLst>
          </a:custGeom>
          <a:solidFill>
            <a:srgbClr val="8FCBDC">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22" name="그래픽 18">
            <a:extLst>
              <a:ext uri="{FF2B5EF4-FFF2-40B4-BE49-F238E27FC236}">
                <a16:creationId xmlns:a16="http://schemas.microsoft.com/office/drawing/2014/main" xmlns="" id="{15C35F22-CF5F-4968-A7D2-CA117F0B363E}"/>
              </a:ext>
            </a:extLst>
          </p:cNvPr>
          <p:cNvSpPr/>
          <p:nvPr userDrawn="1"/>
        </p:nvSpPr>
        <p:spPr>
          <a:xfrm>
            <a:off x="0" y="1371826"/>
            <a:ext cx="6067033" cy="5042033"/>
          </a:xfrm>
          <a:custGeom>
            <a:avLst/>
            <a:gdLst>
              <a:gd name="connsiteX0" fmla="*/ 6067034 w 6067033"/>
              <a:gd name="connsiteY0" fmla="*/ 5042033 h 5042033"/>
              <a:gd name="connsiteX1" fmla="*/ 0 w 6067033"/>
              <a:gd name="connsiteY1" fmla="*/ 0 h 5042033"/>
              <a:gd name="connsiteX2" fmla="*/ 0 w 6067033"/>
              <a:gd name="connsiteY2" fmla="*/ 5042033 h 5042033"/>
            </a:gdLst>
            <a:ahLst/>
            <a:cxnLst>
              <a:cxn ang="0">
                <a:pos x="connsiteX0" y="connsiteY0"/>
              </a:cxn>
              <a:cxn ang="0">
                <a:pos x="connsiteX1" y="connsiteY1"/>
              </a:cxn>
              <a:cxn ang="0">
                <a:pos x="connsiteX2" y="connsiteY2"/>
              </a:cxn>
            </a:cxnLst>
            <a:rect l="l" t="t" r="r" b="b"/>
            <a:pathLst>
              <a:path w="6067033" h="5042033">
                <a:moveTo>
                  <a:pt x="6067034" y="5042033"/>
                </a:moveTo>
                <a:lnTo>
                  <a:pt x="0" y="0"/>
                </a:lnTo>
                <a:lnTo>
                  <a:pt x="0" y="5042033"/>
                </a:lnTo>
                <a:close/>
              </a:path>
            </a:pathLst>
          </a:custGeom>
          <a:gradFill flip="none" rotWithShape="1">
            <a:gsLst>
              <a:gs pos="0">
                <a:srgbClr val="9AE0E2"/>
              </a:gs>
              <a:gs pos="100000">
                <a:srgbClr val="8F9DEC"/>
              </a:gs>
            </a:gsLst>
            <a:lin ang="2700000" scaled="1"/>
            <a:tileRect/>
          </a:gra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solidFill>
                <a:schemeClr val="lt1"/>
              </a:solidFill>
            </a:endParaRPr>
          </a:p>
        </p:txBody>
      </p:sp>
      <p:sp>
        <p:nvSpPr>
          <p:cNvPr id="23" name="자유형: 도형 22">
            <a:extLst>
              <a:ext uri="{FF2B5EF4-FFF2-40B4-BE49-F238E27FC236}">
                <a16:creationId xmlns:a16="http://schemas.microsoft.com/office/drawing/2014/main" xmlns="" id="{C4F55F57-C455-4D44-BF5B-7B61AB79BBD1}"/>
              </a:ext>
            </a:extLst>
          </p:cNvPr>
          <p:cNvSpPr/>
          <p:nvPr userDrawn="1"/>
        </p:nvSpPr>
        <p:spPr>
          <a:xfrm>
            <a:off x="0" y="592754"/>
            <a:ext cx="8815537" cy="5042034"/>
          </a:xfrm>
          <a:custGeom>
            <a:avLst/>
            <a:gdLst>
              <a:gd name="connsiteX0" fmla="*/ 0 w 8815537"/>
              <a:gd name="connsiteY0" fmla="*/ 0 h 5410200"/>
              <a:gd name="connsiteX1" fmla="*/ 5455117 w 8815537"/>
              <a:gd name="connsiteY1" fmla="*/ 0 h 5410200"/>
              <a:gd name="connsiteX2" fmla="*/ 8815537 w 8815537"/>
              <a:gd name="connsiteY2" fmla="*/ 5410200 h 5410200"/>
              <a:gd name="connsiteX3" fmla="*/ 5455117 w 8815537"/>
              <a:gd name="connsiteY3" fmla="*/ 5410200 h 5410200"/>
              <a:gd name="connsiteX4" fmla="*/ 2094697 w 8815537"/>
              <a:gd name="connsiteY4" fmla="*/ 5410200 h 5410200"/>
              <a:gd name="connsiteX5" fmla="*/ 0 w 8815537"/>
              <a:gd name="connsiteY5" fmla="*/ 5410200 h 541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15537" h="5410200">
                <a:moveTo>
                  <a:pt x="0" y="0"/>
                </a:moveTo>
                <a:lnTo>
                  <a:pt x="5455117" y="0"/>
                </a:lnTo>
                <a:lnTo>
                  <a:pt x="8815537" y="5410200"/>
                </a:lnTo>
                <a:lnTo>
                  <a:pt x="5455117" y="5410200"/>
                </a:lnTo>
                <a:lnTo>
                  <a:pt x="2094697" y="5410200"/>
                </a:lnTo>
                <a:lnTo>
                  <a:pt x="0" y="5410200"/>
                </a:lnTo>
                <a:close/>
              </a:path>
            </a:pathLst>
          </a:custGeom>
          <a:solidFill>
            <a:srgbClr val="2B90D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24" name="직사각형 23">
            <a:extLst>
              <a:ext uri="{FF2B5EF4-FFF2-40B4-BE49-F238E27FC236}">
                <a16:creationId xmlns:a16="http://schemas.microsoft.com/office/drawing/2014/main" xmlns="" id="{9E13D364-9946-48F8-A1D3-D34015297BFD}"/>
              </a:ext>
            </a:extLst>
          </p:cNvPr>
          <p:cNvSpPr/>
          <p:nvPr userDrawn="1"/>
        </p:nvSpPr>
        <p:spPr bwMode="auto">
          <a:xfrm rot="10800000">
            <a:off x="404660" y="1024399"/>
            <a:ext cx="2415448" cy="277000"/>
          </a:xfrm>
          <a:prstGeom prst="rect">
            <a:avLst/>
          </a:prstGeom>
        </p:spPr>
        <p:txBody>
          <a:bodyPr>
            <a:spAutoFit/>
            <a:scene3d>
              <a:camera prst="orthographicFront"/>
              <a:lightRig rig="threePt" dir="t"/>
            </a:scene3d>
            <a:sp3d>
              <a:bevelT w="1270" h="1270"/>
              <a:bevelB w="1270" h="1270"/>
            </a:sp3d>
          </a:bodyPr>
          <a:lstStyle/>
          <a:p>
            <a:pPr marL="0" lvl="1" indent="-85725" fontAlgn="auto" latinLnBrk="0">
              <a:spcBef>
                <a:spcPts val="100"/>
              </a:spcBef>
              <a:spcAft>
                <a:spcPts val="0"/>
              </a:spcAft>
              <a:buClr>
                <a:srgbClr val="008400"/>
              </a:buClr>
              <a:buSzPct val="140000"/>
              <a:tabLst>
                <a:tab pos="5645270" algn="l"/>
              </a:tabLst>
              <a:defRPr/>
            </a:pPr>
            <a:endParaRPr kumimoji="0" lang="ko-KR" altLang="en-US" sz="1200" b="1" spc="-100" dirty="0">
              <a:gradFill>
                <a:gsLst>
                  <a:gs pos="0">
                    <a:schemeClr val="bg1"/>
                  </a:gs>
                  <a:gs pos="100000">
                    <a:schemeClr val="bg1"/>
                  </a:gs>
                </a:gsLst>
                <a:lin ang="0" scaled="0"/>
              </a:gradFill>
              <a:latin typeface="나눔스퀘어 Bold" panose="020B0600000101010101" pitchFamily="50" charset="-127"/>
              <a:ea typeface="나눔스퀘어 Bold" panose="020B0600000101010101" pitchFamily="50" charset="-127"/>
              <a:sym typeface="Monotype Sorts"/>
            </a:endParaRPr>
          </a:p>
        </p:txBody>
      </p:sp>
      <p:pic>
        <p:nvPicPr>
          <p:cNvPr id="25" name="그래픽 24">
            <a:extLst>
              <a:ext uri="{FF2B5EF4-FFF2-40B4-BE49-F238E27FC236}">
                <a16:creationId xmlns:a16="http://schemas.microsoft.com/office/drawing/2014/main" xmlns="" id="{44BF4D7B-D180-4DA2-8FA5-EB96C65A5F41}"/>
              </a:ext>
            </a:extLst>
          </p:cNvPr>
          <p:cNvPicPr>
            <a:picLocks noChangeAspect="1"/>
          </p:cNvPicPr>
          <p:nvPr userDrawn="1"/>
        </p:nvPicPr>
        <p:blipFill rotWithShape="1">
          <a:blip r:embed="rId4">
            <a:extLst>
              <a:ext uri="{96DAC541-7B7A-43D3-8B79-37D633B846F1}">
                <asvg:svgBlip xmlns:asvg="http://schemas.microsoft.com/office/drawing/2016/SVG/main" xmlns="" r:embed="rId5"/>
              </a:ext>
            </a:extLst>
          </a:blip>
          <a:srcRect l="27344" b="12244"/>
          <a:stretch/>
        </p:blipFill>
        <p:spPr>
          <a:xfrm>
            <a:off x="-1914980" y="829517"/>
            <a:ext cx="7561807" cy="6028483"/>
          </a:xfrm>
          <a:prstGeom prst="rect">
            <a:avLst/>
          </a:prstGeom>
        </p:spPr>
      </p:pic>
      <p:sp>
        <p:nvSpPr>
          <p:cNvPr id="26" name="상단바">
            <a:extLst>
              <a:ext uri="{FF2B5EF4-FFF2-40B4-BE49-F238E27FC236}">
                <a16:creationId xmlns:a16="http://schemas.microsoft.com/office/drawing/2014/main" xmlns="" id="{B31180F2-2F84-47B4-97B7-E65F8DB51734}"/>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1" name="이등변 삼각형 30">
            <a:extLst>
              <a:ext uri="{FF2B5EF4-FFF2-40B4-BE49-F238E27FC236}">
                <a16:creationId xmlns:a16="http://schemas.microsoft.com/office/drawing/2014/main" xmlns="" id="{331E1F0E-DC95-4538-AF87-5CCEC619B153}"/>
              </a:ext>
            </a:extLst>
          </p:cNvPr>
          <p:cNvSpPr/>
          <p:nvPr userDrawn="1"/>
        </p:nvSpPr>
        <p:spPr>
          <a:xfrm>
            <a:off x="-4265411" y="-386447"/>
            <a:ext cx="6987820" cy="6023983"/>
          </a:xfrm>
          <a:prstGeom prst="triangle">
            <a:avLst/>
          </a:prstGeom>
          <a:solidFill>
            <a:srgbClr val="152375">
              <a:alpha val="15000"/>
            </a:srgbClr>
          </a:solidFill>
          <a:ln w="2329"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2" name="제목 1">
            <a:extLst>
              <a:ext uri="{FF2B5EF4-FFF2-40B4-BE49-F238E27FC236}">
                <a16:creationId xmlns:a16="http://schemas.microsoft.com/office/drawing/2014/main" xmlns="" id="{FED57959-16C0-466D-A78C-A8F7339A3B7B}"/>
              </a:ext>
            </a:extLst>
          </p:cNvPr>
          <p:cNvSpPr>
            <a:spLocks noGrp="1"/>
          </p:cNvSpPr>
          <p:nvPr userDrawn="1">
            <p:ph type="ctrTitle"/>
          </p:nvPr>
        </p:nvSpPr>
        <p:spPr>
          <a:xfrm>
            <a:off x="459692" y="2735225"/>
            <a:ext cx="6197962" cy="1477328"/>
          </a:xfrm>
          <a:noFill/>
        </p:spPr>
        <p:txBody>
          <a:bodyPr wrap="square" rtlCol="0">
            <a:spAutoFit/>
          </a:bodyPr>
          <a:lstStyle>
            <a:lvl1pPr>
              <a:lnSpc>
                <a:spcPct val="90000"/>
              </a:lnSpc>
              <a:defRPr lang="ko-KR" altLang="en-US" sz="10000" spc="-300" dirty="0">
                <a:solidFill>
                  <a:schemeClr val="bg1"/>
                </a:solidFill>
                <a:latin typeface="나눔스퀘어_ac" panose="020B0600000101010101" pitchFamily="50" charset="-127"/>
                <a:ea typeface="나눔스퀘어_ac" panose="020B0600000101010101" pitchFamily="50" charset="-127"/>
                <a:cs typeface="+mn-cs"/>
              </a:defRPr>
            </a:lvl1pPr>
          </a:lstStyle>
          <a:p>
            <a:pPr marL="0" lvl="0"/>
            <a:endParaRPr lang="ko-KR" altLang="en-US" dirty="0"/>
          </a:p>
        </p:txBody>
      </p:sp>
      <p:sp>
        <p:nvSpPr>
          <p:cNvPr id="3" name="부제목 2">
            <a:extLst>
              <a:ext uri="{FF2B5EF4-FFF2-40B4-BE49-F238E27FC236}">
                <a16:creationId xmlns:a16="http://schemas.microsoft.com/office/drawing/2014/main" xmlns="" id="{8E912B2B-1BEA-42A8-94BA-27DE2589530D}"/>
              </a:ext>
            </a:extLst>
          </p:cNvPr>
          <p:cNvSpPr>
            <a:spLocks noGrp="1"/>
          </p:cNvSpPr>
          <p:nvPr userDrawn="1">
            <p:ph type="subTitle" idx="1"/>
          </p:nvPr>
        </p:nvSpPr>
        <p:spPr>
          <a:xfrm>
            <a:off x="9128490" y="195861"/>
            <a:ext cx="3963517" cy="424732"/>
          </a:xfrm>
          <a:noFill/>
        </p:spPr>
        <p:txBody>
          <a:bodyPr wrap="square" rtlCol="0">
            <a:spAutoFit/>
          </a:bodyPr>
          <a:lstStyle>
            <a:lvl1pPr marL="0" indent="0">
              <a:buNone/>
              <a:defRPr kumimoji="0" lang="ko-KR" altLang="en-US" sz="3000" b="1" i="0" u="none" strike="noStrike" cap="none" spc="-200" normalizeH="0" dirty="0">
                <a:ln>
                  <a:noFill/>
                </a:ln>
                <a:solidFill>
                  <a:schemeClr val="bg1"/>
                </a:solidFill>
                <a:effectLst/>
                <a:uLnTx/>
                <a:uFillTx/>
                <a:latin typeface="나눔스퀘어_ac Light" panose="020B0600000101010101" pitchFamily="50" charset="-127"/>
                <a:ea typeface="나눔스퀘어_ac Light" panose="020B0600000101010101" pitchFamily="50" charset="-127"/>
              </a:defRPr>
            </a:lvl1pPr>
          </a:lstStyle>
          <a:p>
            <a:pPr marL="0" lvl="0"/>
            <a:endParaRPr lang="ko-KR" altLang="en-US" sz="2400" dirty="0">
              <a:solidFill>
                <a:schemeClr val="bg1"/>
              </a:solidFill>
            </a:endParaRPr>
          </a:p>
        </p:txBody>
      </p:sp>
    </p:spTree>
    <p:extLst>
      <p:ext uri="{BB962C8B-B14F-4D97-AF65-F5344CB8AC3E}">
        <p14:creationId xmlns:p14="http://schemas.microsoft.com/office/powerpoint/2010/main" val="19948258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본문_bg">
    <p:spTree>
      <p:nvGrpSpPr>
        <p:cNvPr id="1" name=""/>
        <p:cNvGrpSpPr/>
        <p:nvPr/>
      </p:nvGrpSpPr>
      <p:grpSpPr>
        <a:xfrm>
          <a:off x="0" y="0"/>
          <a:ext cx="0" cy="0"/>
          <a:chOff x="0" y="0"/>
          <a:chExt cx="0" cy="0"/>
        </a:xfrm>
      </p:grpSpPr>
      <p:pic>
        <p:nvPicPr>
          <p:cNvPr id="7" name="그래픽 6">
            <a:extLst>
              <a:ext uri="{FF2B5EF4-FFF2-40B4-BE49-F238E27FC236}">
                <a16:creationId xmlns:a16="http://schemas.microsoft.com/office/drawing/2014/main" xmlns="" id="{8430E921-D36B-4D13-A177-F2F6046E4A51}"/>
              </a:ext>
            </a:extLst>
          </p:cNvPr>
          <p:cNvPicPr>
            <a:picLocks noChangeAspect="1"/>
          </p:cNvPicPr>
          <p:nvPr userDrawn="1"/>
        </p:nvPicPr>
        <p:blipFill rotWithShape="1">
          <a:blip r:embed="rId2">
            <a:extLst>
              <a:ext uri="{96DAC541-7B7A-43D3-8B79-37D633B846F1}">
                <asvg:svgBlip xmlns:asvg="http://schemas.microsoft.com/office/drawing/2016/SVG/main" xmlns="" r:embed="rId3"/>
              </a:ext>
            </a:extLst>
          </a:blip>
          <a:srcRect l="27344" b="12244"/>
          <a:stretch/>
        </p:blipFill>
        <p:spPr>
          <a:xfrm rot="10800000">
            <a:off x="4623241" y="827432"/>
            <a:ext cx="7561807" cy="6074667"/>
          </a:xfrm>
          <a:prstGeom prst="rect">
            <a:avLst/>
          </a:prstGeom>
        </p:spPr>
      </p:pic>
      <p:sp>
        <p:nvSpPr>
          <p:cNvPr id="16" name="직사각형 15">
            <a:extLst>
              <a:ext uri="{FF2B5EF4-FFF2-40B4-BE49-F238E27FC236}">
                <a16:creationId xmlns:a16="http://schemas.microsoft.com/office/drawing/2014/main" xmlns="" id="{CD0F39D9-E803-48E2-8A5B-312C027A2595}"/>
              </a:ext>
            </a:extLst>
          </p:cNvPr>
          <p:cNvSpPr/>
          <p:nvPr userDrawn="1"/>
        </p:nvSpPr>
        <p:spPr>
          <a:xfrm>
            <a:off x="0" y="766472"/>
            <a:ext cx="10833768" cy="6095103"/>
          </a:xfrm>
          <a:custGeom>
            <a:avLst/>
            <a:gdLst>
              <a:gd name="connsiteX0" fmla="*/ 0 w 12185048"/>
              <a:gd name="connsiteY0" fmla="*/ 0 h 6023983"/>
              <a:gd name="connsiteX1" fmla="*/ 12185048 w 12185048"/>
              <a:gd name="connsiteY1" fmla="*/ 0 h 6023983"/>
              <a:gd name="connsiteX2" fmla="*/ 12185048 w 12185048"/>
              <a:gd name="connsiteY2" fmla="*/ 6023983 h 6023983"/>
              <a:gd name="connsiteX3" fmla="*/ 0 w 12185048"/>
              <a:gd name="connsiteY3" fmla="*/ 6023983 h 6023983"/>
              <a:gd name="connsiteX4" fmla="*/ 0 w 12185048"/>
              <a:gd name="connsiteY4" fmla="*/ 0 h 6023983"/>
              <a:gd name="connsiteX0" fmla="*/ 0 w 12185048"/>
              <a:gd name="connsiteY0" fmla="*/ 0 h 6044303"/>
              <a:gd name="connsiteX1" fmla="*/ 12185048 w 12185048"/>
              <a:gd name="connsiteY1" fmla="*/ 0 h 6044303"/>
              <a:gd name="connsiteX2" fmla="*/ 9086248 w 12185048"/>
              <a:gd name="connsiteY2" fmla="*/ 6044303 h 6044303"/>
              <a:gd name="connsiteX3" fmla="*/ 0 w 12185048"/>
              <a:gd name="connsiteY3" fmla="*/ 6023983 h 6044303"/>
              <a:gd name="connsiteX4" fmla="*/ 0 w 12185048"/>
              <a:gd name="connsiteY4" fmla="*/ 0 h 6044303"/>
              <a:gd name="connsiteX0" fmla="*/ 0 w 12185048"/>
              <a:gd name="connsiteY0" fmla="*/ 0 h 6044303"/>
              <a:gd name="connsiteX1" fmla="*/ 12185048 w 12185048"/>
              <a:gd name="connsiteY1" fmla="*/ 0 h 6044303"/>
              <a:gd name="connsiteX2" fmla="*/ 7877208 w 12185048"/>
              <a:gd name="connsiteY2" fmla="*/ 6044303 h 6044303"/>
              <a:gd name="connsiteX3" fmla="*/ 0 w 12185048"/>
              <a:gd name="connsiteY3" fmla="*/ 6023983 h 6044303"/>
              <a:gd name="connsiteX4" fmla="*/ 0 w 12185048"/>
              <a:gd name="connsiteY4" fmla="*/ 0 h 6044303"/>
              <a:gd name="connsiteX0" fmla="*/ 0 w 10833768"/>
              <a:gd name="connsiteY0" fmla="*/ 60960 h 6105263"/>
              <a:gd name="connsiteX1" fmla="*/ 10833768 w 10833768"/>
              <a:gd name="connsiteY1" fmla="*/ 0 h 6105263"/>
              <a:gd name="connsiteX2" fmla="*/ 7877208 w 10833768"/>
              <a:gd name="connsiteY2" fmla="*/ 6105263 h 6105263"/>
              <a:gd name="connsiteX3" fmla="*/ 0 w 10833768"/>
              <a:gd name="connsiteY3" fmla="*/ 6084943 h 6105263"/>
              <a:gd name="connsiteX4" fmla="*/ 0 w 10833768"/>
              <a:gd name="connsiteY4" fmla="*/ 60960 h 6105263"/>
              <a:gd name="connsiteX0" fmla="*/ 0 w 10833768"/>
              <a:gd name="connsiteY0" fmla="*/ 60960 h 6095103"/>
              <a:gd name="connsiteX1" fmla="*/ 10833768 w 10833768"/>
              <a:gd name="connsiteY1" fmla="*/ 0 h 6095103"/>
              <a:gd name="connsiteX2" fmla="*/ 7765448 w 10833768"/>
              <a:gd name="connsiteY2" fmla="*/ 6095103 h 6095103"/>
              <a:gd name="connsiteX3" fmla="*/ 0 w 10833768"/>
              <a:gd name="connsiteY3" fmla="*/ 6084943 h 6095103"/>
              <a:gd name="connsiteX4" fmla="*/ 0 w 10833768"/>
              <a:gd name="connsiteY4" fmla="*/ 60960 h 6095103"/>
              <a:gd name="connsiteX0" fmla="*/ 0 w 10833768"/>
              <a:gd name="connsiteY0" fmla="*/ 60960 h 6084943"/>
              <a:gd name="connsiteX1" fmla="*/ 10833768 w 10833768"/>
              <a:gd name="connsiteY1" fmla="*/ 0 h 6084943"/>
              <a:gd name="connsiteX2" fmla="*/ 7196488 w 10833768"/>
              <a:gd name="connsiteY2" fmla="*/ 6064623 h 6084943"/>
              <a:gd name="connsiteX3" fmla="*/ 0 w 10833768"/>
              <a:gd name="connsiteY3" fmla="*/ 6084943 h 6084943"/>
              <a:gd name="connsiteX4" fmla="*/ 0 w 10833768"/>
              <a:gd name="connsiteY4" fmla="*/ 60960 h 6084943"/>
              <a:gd name="connsiteX0" fmla="*/ 0 w 10833768"/>
              <a:gd name="connsiteY0" fmla="*/ 60960 h 6095103"/>
              <a:gd name="connsiteX1" fmla="*/ 10833768 w 10833768"/>
              <a:gd name="connsiteY1" fmla="*/ 0 h 6095103"/>
              <a:gd name="connsiteX2" fmla="*/ 7806088 w 10833768"/>
              <a:gd name="connsiteY2" fmla="*/ 6095103 h 6095103"/>
              <a:gd name="connsiteX3" fmla="*/ 0 w 10833768"/>
              <a:gd name="connsiteY3" fmla="*/ 6084943 h 6095103"/>
              <a:gd name="connsiteX4" fmla="*/ 0 w 10833768"/>
              <a:gd name="connsiteY4" fmla="*/ 60960 h 60951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33768" h="6095103">
                <a:moveTo>
                  <a:pt x="0" y="60960"/>
                </a:moveTo>
                <a:lnTo>
                  <a:pt x="10833768" y="0"/>
                </a:lnTo>
                <a:lnTo>
                  <a:pt x="7806088" y="6095103"/>
                </a:lnTo>
                <a:lnTo>
                  <a:pt x="0" y="6084943"/>
                </a:lnTo>
                <a:lnTo>
                  <a:pt x="0" y="6096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0" name="직사각형 9">
            <a:extLst>
              <a:ext uri="{FF2B5EF4-FFF2-40B4-BE49-F238E27FC236}">
                <a16:creationId xmlns:a16="http://schemas.microsoft.com/office/drawing/2014/main" xmlns="" id="{112072C9-293D-4D05-9701-C2EFEC827FED}"/>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2" name="이등변 삼각형 11">
            <a:extLst>
              <a:ext uri="{FF2B5EF4-FFF2-40B4-BE49-F238E27FC236}">
                <a16:creationId xmlns:a16="http://schemas.microsoft.com/office/drawing/2014/main" xmlns="" id="{835BC0DA-2154-4248-9986-7156D3ACC0FA}"/>
              </a:ext>
            </a:extLst>
          </p:cNvPr>
          <p:cNvSpPr/>
          <p:nvPr userDrawn="1"/>
        </p:nvSpPr>
        <p:spPr>
          <a:xfrm>
            <a:off x="4386807" y="827432"/>
            <a:ext cx="6987820" cy="6023983"/>
          </a:xfrm>
          <a:prstGeom prst="triangle">
            <a:avLst/>
          </a:prstGeom>
          <a:solidFill>
            <a:srgbClr val="FFFFFF">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4" name="직사각형 13">
            <a:extLst>
              <a:ext uri="{FF2B5EF4-FFF2-40B4-BE49-F238E27FC236}">
                <a16:creationId xmlns:a16="http://schemas.microsoft.com/office/drawing/2014/main" xmlns="" id="{9352F398-F353-41EC-852E-CA997DAA8852}"/>
              </a:ext>
            </a:extLst>
          </p:cNvPr>
          <p:cNvSpPr/>
          <p:nvPr/>
        </p:nvSpPr>
        <p:spPr>
          <a:xfrm>
            <a:off x="208679" y="253332"/>
            <a:ext cx="6111356" cy="842580"/>
          </a:xfrm>
          <a:prstGeom prst="rect">
            <a:avLst/>
          </a:prstGeom>
          <a:solidFill>
            <a:srgbClr val="404040">
              <a:alpha val="27059"/>
            </a:srgbClr>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ko-KR" altLang="en-US"/>
          </a:p>
        </p:txBody>
      </p:sp>
      <p:sp>
        <p:nvSpPr>
          <p:cNvPr id="15" name="직사각형 14">
            <a:extLst>
              <a:ext uri="{FF2B5EF4-FFF2-40B4-BE49-F238E27FC236}">
                <a16:creationId xmlns:a16="http://schemas.microsoft.com/office/drawing/2014/main" xmlns="" id="{C396019B-5111-4D3B-8EED-7B4BD901B7C0}"/>
              </a:ext>
            </a:extLst>
          </p:cNvPr>
          <p:cNvSpPr/>
          <p:nvPr/>
        </p:nvSpPr>
        <p:spPr>
          <a:xfrm>
            <a:off x="134381" y="178308"/>
            <a:ext cx="6111356" cy="842580"/>
          </a:xfrm>
          <a:prstGeom prst="rect">
            <a:avLst/>
          </a:prstGeom>
          <a:gradFill flip="none" rotWithShape="1">
            <a:gsLst>
              <a:gs pos="0">
                <a:srgbClr val="CFE6ED"/>
              </a:gs>
              <a:gs pos="100000">
                <a:srgbClr val="DDEEF3"/>
              </a:gs>
            </a:gsLst>
            <a:lin ang="18900000" scaled="1"/>
            <a:tileRect/>
          </a:gradFill>
          <a:ln w="31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a:p>
        </p:txBody>
      </p:sp>
      <p:sp>
        <p:nvSpPr>
          <p:cNvPr id="2" name="제목 1">
            <a:extLst>
              <a:ext uri="{FF2B5EF4-FFF2-40B4-BE49-F238E27FC236}">
                <a16:creationId xmlns:a16="http://schemas.microsoft.com/office/drawing/2014/main" xmlns="" id="{79D67CF0-B63A-482C-AA8D-0120CDB87CC9}"/>
              </a:ext>
            </a:extLst>
          </p:cNvPr>
          <p:cNvSpPr>
            <a:spLocks noGrp="1"/>
          </p:cNvSpPr>
          <p:nvPr>
            <p:ph type="title" hasCustomPrompt="1"/>
          </p:nvPr>
        </p:nvSpPr>
        <p:spPr>
          <a:xfrm>
            <a:off x="213357" y="268894"/>
            <a:ext cx="761747" cy="701731"/>
          </a:xfrm>
          <a:noFill/>
        </p:spPr>
        <p:txBody>
          <a:bodyPr wrap="none" rtlCol="0">
            <a:spAutoFit/>
          </a:bodyPr>
          <a:lstStyle>
            <a:lvl1pPr>
              <a:defRPr lang="en-US" altLang="ko-KR" sz="3700" b="0" spc="-150" dirty="0">
                <a:solidFill>
                  <a:srgbClr val="3C1E06"/>
                </a:solidFill>
                <a:latin typeface="나눔스퀘어_ac Bold" panose="020B0600000101010101" pitchFamily="50" charset="-127"/>
                <a:ea typeface="나눔스퀘어_ac Bold" panose="020B0600000101010101" pitchFamily="50" charset="-127"/>
                <a:cs typeface="+mn-cs"/>
              </a:defRPr>
            </a:lvl1pPr>
          </a:lstStyle>
          <a:p>
            <a:pPr marL="0" lvl="0"/>
            <a:r>
              <a:rPr lang="en-US" altLang="ko-KR" sz="4400" dirty="0">
                <a:solidFill>
                  <a:srgbClr val="3C1E06"/>
                </a:solidFill>
                <a:latin typeface="나눔스퀘어_ac Bold" panose="020B0600000101010101" pitchFamily="50" charset="-127"/>
                <a:ea typeface="나눔스퀘어_ac Bold" panose="020B0600000101010101" pitchFamily="50" charset="-127"/>
              </a:rPr>
              <a:t>1)</a:t>
            </a:r>
          </a:p>
        </p:txBody>
      </p:sp>
    </p:spTree>
    <p:extLst>
      <p:ext uri="{BB962C8B-B14F-4D97-AF65-F5344CB8AC3E}">
        <p14:creationId xmlns:p14="http://schemas.microsoft.com/office/powerpoint/2010/main" val="11213905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본문_기본">
    <p:spTree>
      <p:nvGrpSpPr>
        <p:cNvPr id="1" name=""/>
        <p:cNvGrpSpPr/>
        <p:nvPr/>
      </p:nvGrpSpPr>
      <p:grpSpPr>
        <a:xfrm>
          <a:off x="0" y="0"/>
          <a:ext cx="0" cy="0"/>
          <a:chOff x="0" y="0"/>
          <a:chExt cx="0" cy="0"/>
        </a:xfrm>
      </p:grpSpPr>
      <p:pic>
        <p:nvPicPr>
          <p:cNvPr id="7" name="그래픽 6">
            <a:extLst>
              <a:ext uri="{FF2B5EF4-FFF2-40B4-BE49-F238E27FC236}">
                <a16:creationId xmlns:a16="http://schemas.microsoft.com/office/drawing/2014/main" xmlns="" id="{8430E921-D36B-4D13-A177-F2F6046E4A51}"/>
              </a:ext>
            </a:extLst>
          </p:cNvPr>
          <p:cNvPicPr>
            <a:picLocks noChangeAspect="1"/>
          </p:cNvPicPr>
          <p:nvPr userDrawn="1"/>
        </p:nvPicPr>
        <p:blipFill rotWithShape="1">
          <a:blip r:embed="rId2">
            <a:extLst>
              <a:ext uri="{96DAC541-7B7A-43D3-8B79-37D633B846F1}">
                <asvg:svgBlip xmlns:asvg="http://schemas.microsoft.com/office/drawing/2016/SVG/main" xmlns="" r:embed="rId3"/>
              </a:ext>
            </a:extLst>
          </a:blip>
          <a:srcRect l="27344" b="12244"/>
          <a:stretch/>
        </p:blipFill>
        <p:spPr>
          <a:xfrm rot="10800000">
            <a:off x="4623241" y="827432"/>
            <a:ext cx="7561807" cy="6074667"/>
          </a:xfrm>
          <a:prstGeom prst="rect">
            <a:avLst/>
          </a:prstGeom>
        </p:spPr>
      </p:pic>
      <p:sp>
        <p:nvSpPr>
          <p:cNvPr id="18" name="직사각형 15">
            <a:extLst>
              <a:ext uri="{FF2B5EF4-FFF2-40B4-BE49-F238E27FC236}">
                <a16:creationId xmlns:a16="http://schemas.microsoft.com/office/drawing/2014/main" xmlns="" id="{2337AB86-FB4C-4A0F-9E99-D3858A5D9CF6}"/>
              </a:ext>
            </a:extLst>
          </p:cNvPr>
          <p:cNvSpPr/>
          <p:nvPr userDrawn="1"/>
        </p:nvSpPr>
        <p:spPr>
          <a:xfrm>
            <a:off x="0" y="766472"/>
            <a:ext cx="10833768" cy="6095103"/>
          </a:xfrm>
          <a:custGeom>
            <a:avLst/>
            <a:gdLst>
              <a:gd name="connsiteX0" fmla="*/ 0 w 12185048"/>
              <a:gd name="connsiteY0" fmla="*/ 0 h 6023983"/>
              <a:gd name="connsiteX1" fmla="*/ 12185048 w 12185048"/>
              <a:gd name="connsiteY1" fmla="*/ 0 h 6023983"/>
              <a:gd name="connsiteX2" fmla="*/ 12185048 w 12185048"/>
              <a:gd name="connsiteY2" fmla="*/ 6023983 h 6023983"/>
              <a:gd name="connsiteX3" fmla="*/ 0 w 12185048"/>
              <a:gd name="connsiteY3" fmla="*/ 6023983 h 6023983"/>
              <a:gd name="connsiteX4" fmla="*/ 0 w 12185048"/>
              <a:gd name="connsiteY4" fmla="*/ 0 h 6023983"/>
              <a:gd name="connsiteX0" fmla="*/ 0 w 12185048"/>
              <a:gd name="connsiteY0" fmla="*/ 0 h 6044303"/>
              <a:gd name="connsiteX1" fmla="*/ 12185048 w 12185048"/>
              <a:gd name="connsiteY1" fmla="*/ 0 h 6044303"/>
              <a:gd name="connsiteX2" fmla="*/ 9086248 w 12185048"/>
              <a:gd name="connsiteY2" fmla="*/ 6044303 h 6044303"/>
              <a:gd name="connsiteX3" fmla="*/ 0 w 12185048"/>
              <a:gd name="connsiteY3" fmla="*/ 6023983 h 6044303"/>
              <a:gd name="connsiteX4" fmla="*/ 0 w 12185048"/>
              <a:gd name="connsiteY4" fmla="*/ 0 h 6044303"/>
              <a:gd name="connsiteX0" fmla="*/ 0 w 12185048"/>
              <a:gd name="connsiteY0" fmla="*/ 0 h 6044303"/>
              <a:gd name="connsiteX1" fmla="*/ 12185048 w 12185048"/>
              <a:gd name="connsiteY1" fmla="*/ 0 h 6044303"/>
              <a:gd name="connsiteX2" fmla="*/ 7877208 w 12185048"/>
              <a:gd name="connsiteY2" fmla="*/ 6044303 h 6044303"/>
              <a:gd name="connsiteX3" fmla="*/ 0 w 12185048"/>
              <a:gd name="connsiteY3" fmla="*/ 6023983 h 6044303"/>
              <a:gd name="connsiteX4" fmla="*/ 0 w 12185048"/>
              <a:gd name="connsiteY4" fmla="*/ 0 h 6044303"/>
              <a:gd name="connsiteX0" fmla="*/ 0 w 10833768"/>
              <a:gd name="connsiteY0" fmla="*/ 60960 h 6105263"/>
              <a:gd name="connsiteX1" fmla="*/ 10833768 w 10833768"/>
              <a:gd name="connsiteY1" fmla="*/ 0 h 6105263"/>
              <a:gd name="connsiteX2" fmla="*/ 7877208 w 10833768"/>
              <a:gd name="connsiteY2" fmla="*/ 6105263 h 6105263"/>
              <a:gd name="connsiteX3" fmla="*/ 0 w 10833768"/>
              <a:gd name="connsiteY3" fmla="*/ 6084943 h 6105263"/>
              <a:gd name="connsiteX4" fmla="*/ 0 w 10833768"/>
              <a:gd name="connsiteY4" fmla="*/ 60960 h 6105263"/>
              <a:gd name="connsiteX0" fmla="*/ 0 w 10833768"/>
              <a:gd name="connsiteY0" fmla="*/ 60960 h 6095103"/>
              <a:gd name="connsiteX1" fmla="*/ 10833768 w 10833768"/>
              <a:gd name="connsiteY1" fmla="*/ 0 h 6095103"/>
              <a:gd name="connsiteX2" fmla="*/ 7765448 w 10833768"/>
              <a:gd name="connsiteY2" fmla="*/ 6095103 h 6095103"/>
              <a:gd name="connsiteX3" fmla="*/ 0 w 10833768"/>
              <a:gd name="connsiteY3" fmla="*/ 6084943 h 6095103"/>
              <a:gd name="connsiteX4" fmla="*/ 0 w 10833768"/>
              <a:gd name="connsiteY4" fmla="*/ 60960 h 6095103"/>
              <a:gd name="connsiteX0" fmla="*/ 0 w 10833768"/>
              <a:gd name="connsiteY0" fmla="*/ 60960 h 6084943"/>
              <a:gd name="connsiteX1" fmla="*/ 10833768 w 10833768"/>
              <a:gd name="connsiteY1" fmla="*/ 0 h 6084943"/>
              <a:gd name="connsiteX2" fmla="*/ 7196488 w 10833768"/>
              <a:gd name="connsiteY2" fmla="*/ 6064623 h 6084943"/>
              <a:gd name="connsiteX3" fmla="*/ 0 w 10833768"/>
              <a:gd name="connsiteY3" fmla="*/ 6084943 h 6084943"/>
              <a:gd name="connsiteX4" fmla="*/ 0 w 10833768"/>
              <a:gd name="connsiteY4" fmla="*/ 60960 h 6084943"/>
              <a:gd name="connsiteX0" fmla="*/ 0 w 10833768"/>
              <a:gd name="connsiteY0" fmla="*/ 60960 h 6095103"/>
              <a:gd name="connsiteX1" fmla="*/ 10833768 w 10833768"/>
              <a:gd name="connsiteY1" fmla="*/ 0 h 6095103"/>
              <a:gd name="connsiteX2" fmla="*/ 7806088 w 10833768"/>
              <a:gd name="connsiteY2" fmla="*/ 6095103 h 6095103"/>
              <a:gd name="connsiteX3" fmla="*/ 0 w 10833768"/>
              <a:gd name="connsiteY3" fmla="*/ 6084943 h 6095103"/>
              <a:gd name="connsiteX4" fmla="*/ 0 w 10833768"/>
              <a:gd name="connsiteY4" fmla="*/ 60960 h 60951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33768" h="6095103">
                <a:moveTo>
                  <a:pt x="0" y="60960"/>
                </a:moveTo>
                <a:lnTo>
                  <a:pt x="10833768" y="0"/>
                </a:lnTo>
                <a:lnTo>
                  <a:pt x="7806088" y="6095103"/>
                </a:lnTo>
                <a:lnTo>
                  <a:pt x="0" y="6084943"/>
                </a:lnTo>
                <a:lnTo>
                  <a:pt x="0" y="6096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0" name="직사각형 9">
            <a:extLst>
              <a:ext uri="{FF2B5EF4-FFF2-40B4-BE49-F238E27FC236}">
                <a16:creationId xmlns:a16="http://schemas.microsoft.com/office/drawing/2014/main" xmlns="" id="{112072C9-293D-4D05-9701-C2EFEC827FED}"/>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2" name="이등변 삼각형 11">
            <a:extLst>
              <a:ext uri="{FF2B5EF4-FFF2-40B4-BE49-F238E27FC236}">
                <a16:creationId xmlns:a16="http://schemas.microsoft.com/office/drawing/2014/main" xmlns="" id="{835BC0DA-2154-4248-9986-7156D3ACC0FA}"/>
              </a:ext>
            </a:extLst>
          </p:cNvPr>
          <p:cNvSpPr/>
          <p:nvPr userDrawn="1"/>
        </p:nvSpPr>
        <p:spPr>
          <a:xfrm>
            <a:off x="4386807" y="827432"/>
            <a:ext cx="6987820" cy="6023983"/>
          </a:xfrm>
          <a:prstGeom prst="triangle">
            <a:avLst/>
          </a:prstGeom>
          <a:solidFill>
            <a:srgbClr val="FFFFFF">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4" name="직사각형 13">
            <a:extLst>
              <a:ext uri="{FF2B5EF4-FFF2-40B4-BE49-F238E27FC236}">
                <a16:creationId xmlns:a16="http://schemas.microsoft.com/office/drawing/2014/main" xmlns="" id="{9352F398-F353-41EC-852E-CA997DAA8852}"/>
              </a:ext>
            </a:extLst>
          </p:cNvPr>
          <p:cNvSpPr/>
          <p:nvPr/>
        </p:nvSpPr>
        <p:spPr>
          <a:xfrm>
            <a:off x="208679" y="253332"/>
            <a:ext cx="6111356" cy="842580"/>
          </a:xfrm>
          <a:prstGeom prst="rect">
            <a:avLst/>
          </a:prstGeom>
          <a:solidFill>
            <a:srgbClr val="404040">
              <a:alpha val="27059"/>
            </a:srgbClr>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ko-KR" altLang="en-US"/>
          </a:p>
        </p:txBody>
      </p:sp>
      <p:sp>
        <p:nvSpPr>
          <p:cNvPr id="15" name="직사각형 14">
            <a:extLst>
              <a:ext uri="{FF2B5EF4-FFF2-40B4-BE49-F238E27FC236}">
                <a16:creationId xmlns:a16="http://schemas.microsoft.com/office/drawing/2014/main" xmlns="" id="{C396019B-5111-4D3B-8EED-7B4BD901B7C0}"/>
              </a:ext>
            </a:extLst>
          </p:cNvPr>
          <p:cNvSpPr/>
          <p:nvPr/>
        </p:nvSpPr>
        <p:spPr>
          <a:xfrm>
            <a:off x="134381" y="178308"/>
            <a:ext cx="6111356" cy="842580"/>
          </a:xfrm>
          <a:prstGeom prst="rect">
            <a:avLst/>
          </a:prstGeom>
          <a:gradFill flip="none" rotWithShape="1">
            <a:gsLst>
              <a:gs pos="0">
                <a:srgbClr val="CFE6ED"/>
              </a:gs>
              <a:gs pos="100000">
                <a:srgbClr val="DDEEF3"/>
              </a:gs>
            </a:gsLst>
            <a:lin ang="18900000" scaled="1"/>
            <a:tileRect/>
          </a:gradFill>
          <a:ln w="31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a:p>
        </p:txBody>
      </p:sp>
      <p:sp>
        <p:nvSpPr>
          <p:cNvPr id="2" name="제목 1">
            <a:extLst>
              <a:ext uri="{FF2B5EF4-FFF2-40B4-BE49-F238E27FC236}">
                <a16:creationId xmlns:a16="http://schemas.microsoft.com/office/drawing/2014/main" xmlns="" id="{79D67CF0-B63A-482C-AA8D-0120CDB87CC9}"/>
              </a:ext>
            </a:extLst>
          </p:cNvPr>
          <p:cNvSpPr>
            <a:spLocks noGrp="1"/>
          </p:cNvSpPr>
          <p:nvPr>
            <p:ph type="title" hasCustomPrompt="1"/>
          </p:nvPr>
        </p:nvSpPr>
        <p:spPr>
          <a:xfrm>
            <a:off x="213357" y="268894"/>
            <a:ext cx="761747" cy="701731"/>
          </a:xfrm>
          <a:noFill/>
        </p:spPr>
        <p:txBody>
          <a:bodyPr wrap="none" rtlCol="0">
            <a:spAutoFit/>
          </a:bodyPr>
          <a:lstStyle>
            <a:lvl1pPr>
              <a:defRPr lang="en-US" altLang="ko-KR" sz="3700" b="0" spc="-150" dirty="0">
                <a:solidFill>
                  <a:srgbClr val="3C1E06"/>
                </a:solidFill>
                <a:latin typeface="나눔스퀘어_ac Bold" panose="020B0600000101010101" pitchFamily="50" charset="-127"/>
                <a:ea typeface="나눔스퀘어_ac Bold" panose="020B0600000101010101" pitchFamily="50" charset="-127"/>
                <a:cs typeface="+mn-cs"/>
              </a:defRPr>
            </a:lvl1pPr>
          </a:lstStyle>
          <a:p>
            <a:pPr marL="0" lvl="0"/>
            <a:r>
              <a:rPr lang="en-US" altLang="ko-KR" sz="4400" dirty="0">
                <a:solidFill>
                  <a:srgbClr val="3C1E06"/>
                </a:solidFill>
                <a:latin typeface="나눔스퀘어_ac Bold" panose="020B0600000101010101" pitchFamily="50" charset="-127"/>
                <a:ea typeface="나눔스퀘어_ac Bold" panose="020B0600000101010101" pitchFamily="50" charset="-127"/>
              </a:rPr>
              <a:t>1)</a:t>
            </a:r>
          </a:p>
        </p:txBody>
      </p:sp>
      <p:sp>
        <p:nvSpPr>
          <p:cNvPr id="45" name="내용 개체 틀 2">
            <a:extLst>
              <a:ext uri="{FF2B5EF4-FFF2-40B4-BE49-F238E27FC236}">
                <a16:creationId xmlns:a16="http://schemas.microsoft.com/office/drawing/2014/main" xmlns="" id="{76BF5C99-1997-42D7-9B55-D543611FB4ED}"/>
              </a:ext>
            </a:extLst>
          </p:cNvPr>
          <p:cNvSpPr>
            <a:spLocks noGrp="1"/>
          </p:cNvSpPr>
          <p:nvPr>
            <p:ph idx="10"/>
          </p:nvPr>
        </p:nvSpPr>
        <p:spPr>
          <a:xfrm>
            <a:off x="446482" y="1233348"/>
            <a:ext cx="9026291" cy="5351094"/>
          </a:xfrm>
        </p:spPr>
        <p:txBody>
          <a:bodyPr>
            <a:normAutofit/>
          </a:bodyPr>
          <a:lstStyle>
            <a:lvl1pPr marL="252000" indent="-252000">
              <a:lnSpc>
                <a:spcPct val="120000"/>
              </a:lnSpc>
              <a:buClr>
                <a:srgbClr val="D5B8EA"/>
              </a:buClr>
              <a:buSzPct val="100000"/>
              <a:buFontTx/>
              <a:buBlip>
                <a:blip r:embed="rId4"/>
              </a:buBlip>
              <a:defRPr sz="3200" b="1">
                <a:latin typeface="나눔스퀘어_ac" panose="020B0600000101010101" pitchFamily="50" charset="-127"/>
                <a:ea typeface="나눔스퀘어_ac" panose="020B0600000101010101" pitchFamily="50" charset="-127"/>
              </a:defRPr>
            </a:lvl1pPr>
            <a:lvl2pPr marL="504000" indent="-228600">
              <a:lnSpc>
                <a:spcPct val="120000"/>
              </a:lnSpc>
              <a:buClr>
                <a:schemeClr val="accent4"/>
              </a:buClr>
              <a:buFont typeface="Wingdings" panose="05000000000000000000" pitchFamily="2" charset="2"/>
              <a:buChar char="§"/>
              <a:defRPr sz="3000">
                <a:latin typeface="나눔바른고딕" panose="020B0603020101020101" pitchFamily="50" charset="-127"/>
                <a:ea typeface="나눔바른고딕" panose="020B0603020101020101" pitchFamily="50" charset="-127"/>
              </a:defRPr>
            </a:lvl2pPr>
            <a:lvl3pPr marL="828000">
              <a:lnSpc>
                <a:spcPct val="120000"/>
              </a:lnSpc>
              <a:buClr>
                <a:schemeClr val="accent3">
                  <a:lumMod val="75000"/>
                </a:schemeClr>
              </a:buClr>
              <a:defRPr sz="2800">
                <a:latin typeface="나눔바른고딕" panose="020B0603020101020101" pitchFamily="50" charset="-127"/>
                <a:ea typeface="나눔바른고딕" panose="020B0603020101020101" pitchFamily="50" charset="-127"/>
              </a:defRPr>
            </a:lvl3pPr>
            <a:lvl4pPr>
              <a:defRPr sz="2600">
                <a:latin typeface="나눔바른고딕" panose="020B0603020101020101" pitchFamily="50" charset="-127"/>
                <a:ea typeface="나눔바른고딕" panose="020B0603020101020101" pitchFamily="50" charset="-127"/>
              </a:defRPr>
            </a:lvl4pPr>
            <a:lvl5pPr marL="1828800" indent="0">
              <a:buClr>
                <a:srgbClr val="D5B8EA"/>
              </a:buClr>
              <a:buNone/>
              <a:defRPr sz="2600">
                <a:latin typeface="나눔바른고딕" panose="020B0603020101020101" pitchFamily="50" charset="-127"/>
                <a:ea typeface="나눔바른고딕" panose="020B0603020101020101" pitchFamily="50" charset="-127"/>
              </a:defRPr>
            </a:lvl5pPr>
          </a:lstStyle>
          <a:p>
            <a:pPr lvl="4"/>
            <a:endParaRPr lang="ko-KR" altLang="en-US" dirty="0"/>
          </a:p>
        </p:txBody>
      </p:sp>
    </p:spTree>
    <p:extLst>
      <p:ext uri="{BB962C8B-B14F-4D97-AF65-F5344CB8AC3E}">
        <p14:creationId xmlns:p14="http://schemas.microsoft.com/office/powerpoint/2010/main" val="21968967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목차">
    <p:spTree>
      <p:nvGrpSpPr>
        <p:cNvPr id="1" name=""/>
        <p:cNvGrpSpPr/>
        <p:nvPr/>
      </p:nvGrpSpPr>
      <p:grpSpPr>
        <a:xfrm>
          <a:off x="0" y="0"/>
          <a:ext cx="0" cy="0"/>
          <a:chOff x="0" y="0"/>
          <a:chExt cx="0" cy="0"/>
        </a:xfrm>
      </p:grpSpPr>
      <p:sp>
        <p:nvSpPr>
          <p:cNvPr id="13" name="직사각형 2">
            <a:extLst>
              <a:ext uri="{FF2B5EF4-FFF2-40B4-BE49-F238E27FC236}">
                <a16:creationId xmlns:a16="http://schemas.microsoft.com/office/drawing/2014/main" xmlns="" id="{E4FB8308-C79E-4DBF-934B-DFE971567015}"/>
              </a:ext>
            </a:extLst>
          </p:cNvPr>
          <p:cNvSpPr/>
          <p:nvPr userDrawn="1"/>
        </p:nvSpPr>
        <p:spPr>
          <a:xfrm>
            <a:off x="0" y="-58141"/>
            <a:ext cx="10053114" cy="6913497"/>
          </a:xfrm>
          <a:custGeom>
            <a:avLst/>
            <a:gdLst>
              <a:gd name="connsiteX0" fmla="*/ 0 w 10898802"/>
              <a:gd name="connsiteY0" fmla="*/ 0 h 6864482"/>
              <a:gd name="connsiteX1" fmla="*/ 10898802 w 10898802"/>
              <a:gd name="connsiteY1" fmla="*/ 0 h 6864482"/>
              <a:gd name="connsiteX2" fmla="*/ 10898802 w 10898802"/>
              <a:gd name="connsiteY2" fmla="*/ 6864482 h 6864482"/>
              <a:gd name="connsiteX3" fmla="*/ 0 w 10898802"/>
              <a:gd name="connsiteY3" fmla="*/ 6864482 h 6864482"/>
              <a:gd name="connsiteX4" fmla="*/ 0 w 10898802"/>
              <a:gd name="connsiteY4" fmla="*/ 0 h 6864482"/>
              <a:gd name="connsiteX0" fmla="*/ 0 w 10898802"/>
              <a:gd name="connsiteY0" fmla="*/ 0 h 6868420"/>
              <a:gd name="connsiteX1" fmla="*/ 10898802 w 10898802"/>
              <a:gd name="connsiteY1" fmla="*/ 0 h 6868420"/>
              <a:gd name="connsiteX2" fmla="*/ 6569938 w 10898802"/>
              <a:gd name="connsiteY2" fmla="*/ 6868420 h 6868420"/>
              <a:gd name="connsiteX3" fmla="*/ 0 w 10898802"/>
              <a:gd name="connsiteY3" fmla="*/ 6864482 h 6868420"/>
              <a:gd name="connsiteX4" fmla="*/ 0 w 10898802"/>
              <a:gd name="connsiteY4" fmla="*/ 0 h 6868420"/>
              <a:gd name="connsiteX0" fmla="*/ 0 w 9989688"/>
              <a:gd name="connsiteY0" fmla="*/ 0 h 6868420"/>
              <a:gd name="connsiteX1" fmla="*/ 9989688 w 9989688"/>
              <a:gd name="connsiteY1" fmla="*/ 45719 h 6868420"/>
              <a:gd name="connsiteX2" fmla="*/ 6569938 w 9989688"/>
              <a:gd name="connsiteY2" fmla="*/ 6868420 h 6868420"/>
              <a:gd name="connsiteX3" fmla="*/ 0 w 9989688"/>
              <a:gd name="connsiteY3" fmla="*/ 6864482 h 6868420"/>
              <a:gd name="connsiteX4" fmla="*/ 0 w 9989688"/>
              <a:gd name="connsiteY4" fmla="*/ 0 h 6868420"/>
              <a:gd name="connsiteX0" fmla="*/ 0 w 9984402"/>
              <a:gd name="connsiteY0" fmla="*/ 45719 h 6914139"/>
              <a:gd name="connsiteX1" fmla="*/ 9984402 w 9984402"/>
              <a:gd name="connsiteY1" fmla="*/ 0 h 6914139"/>
              <a:gd name="connsiteX2" fmla="*/ 6569938 w 9984402"/>
              <a:gd name="connsiteY2" fmla="*/ 6914139 h 6914139"/>
              <a:gd name="connsiteX3" fmla="*/ 0 w 9984402"/>
              <a:gd name="connsiteY3" fmla="*/ 6910201 h 6914139"/>
              <a:gd name="connsiteX4" fmla="*/ 0 w 9984402"/>
              <a:gd name="connsiteY4" fmla="*/ 45719 h 69141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984402" h="6914139">
                <a:moveTo>
                  <a:pt x="0" y="45719"/>
                </a:moveTo>
                <a:lnTo>
                  <a:pt x="9984402" y="0"/>
                </a:lnTo>
                <a:lnTo>
                  <a:pt x="6569938" y="6914139"/>
                </a:lnTo>
                <a:lnTo>
                  <a:pt x="0" y="6910201"/>
                </a:lnTo>
                <a:lnTo>
                  <a:pt x="0" y="45719"/>
                </a:lnTo>
                <a:close/>
              </a:path>
            </a:pathLst>
          </a:custGeom>
          <a:solidFill>
            <a:srgbClr val="E7EC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40" name="자유형: 도형 39">
            <a:extLst>
              <a:ext uri="{FF2B5EF4-FFF2-40B4-BE49-F238E27FC236}">
                <a16:creationId xmlns:a16="http://schemas.microsoft.com/office/drawing/2014/main" xmlns="" id="{DD1AAACB-28E9-4D52-A6EE-22B06FA2EE4A}"/>
              </a:ext>
            </a:extLst>
          </p:cNvPr>
          <p:cNvSpPr/>
          <p:nvPr userDrawn="1"/>
        </p:nvSpPr>
        <p:spPr>
          <a:xfrm>
            <a:off x="768815" y="1243616"/>
            <a:ext cx="8815537" cy="5307946"/>
          </a:xfrm>
          <a:custGeom>
            <a:avLst/>
            <a:gdLst>
              <a:gd name="connsiteX0" fmla="*/ 0 w 8815537"/>
              <a:gd name="connsiteY0" fmla="*/ 0 h 5410200"/>
              <a:gd name="connsiteX1" fmla="*/ 5455117 w 8815537"/>
              <a:gd name="connsiteY1" fmla="*/ 0 h 5410200"/>
              <a:gd name="connsiteX2" fmla="*/ 8815537 w 8815537"/>
              <a:gd name="connsiteY2" fmla="*/ 5410200 h 5410200"/>
              <a:gd name="connsiteX3" fmla="*/ 5455117 w 8815537"/>
              <a:gd name="connsiteY3" fmla="*/ 5410200 h 5410200"/>
              <a:gd name="connsiteX4" fmla="*/ 2094697 w 8815537"/>
              <a:gd name="connsiteY4" fmla="*/ 5410200 h 5410200"/>
              <a:gd name="connsiteX5" fmla="*/ 0 w 8815537"/>
              <a:gd name="connsiteY5" fmla="*/ 5410200 h 541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15537" h="5410200">
                <a:moveTo>
                  <a:pt x="0" y="0"/>
                </a:moveTo>
                <a:lnTo>
                  <a:pt x="5455117" y="0"/>
                </a:lnTo>
                <a:lnTo>
                  <a:pt x="8815537" y="5410200"/>
                </a:lnTo>
                <a:lnTo>
                  <a:pt x="5455117" y="5410200"/>
                </a:lnTo>
                <a:lnTo>
                  <a:pt x="2094697" y="5410200"/>
                </a:lnTo>
                <a:lnTo>
                  <a:pt x="0" y="5410200"/>
                </a:lnTo>
                <a:close/>
              </a:path>
            </a:pathLst>
          </a:custGeom>
          <a:solidFill>
            <a:srgbClr val="8FCBDC">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41" name="자유형: 도형 40">
            <a:extLst>
              <a:ext uri="{FF2B5EF4-FFF2-40B4-BE49-F238E27FC236}">
                <a16:creationId xmlns:a16="http://schemas.microsoft.com/office/drawing/2014/main" xmlns="" id="{3A9E8056-E227-48D0-A362-012CD6F927DB}"/>
              </a:ext>
            </a:extLst>
          </p:cNvPr>
          <p:cNvSpPr/>
          <p:nvPr userDrawn="1"/>
        </p:nvSpPr>
        <p:spPr>
          <a:xfrm>
            <a:off x="11495" y="845026"/>
            <a:ext cx="8815537" cy="5307946"/>
          </a:xfrm>
          <a:custGeom>
            <a:avLst/>
            <a:gdLst>
              <a:gd name="connsiteX0" fmla="*/ 0 w 8815537"/>
              <a:gd name="connsiteY0" fmla="*/ 0 h 5410200"/>
              <a:gd name="connsiteX1" fmla="*/ 5455117 w 8815537"/>
              <a:gd name="connsiteY1" fmla="*/ 0 h 5410200"/>
              <a:gd name="connsiteX2" fmla="*/ 8815537 w 8815537"/>
              <a:gd name="connsiteY2" fmla="*/ 5410200 h 5410200"/>
              <a:gd name="connsiteX3" fmla="*/ 5455117 w 8815537"/>
              <a:gd name="connsiteY3" fmla="*/ 5410200 h 5410200"/>
              <a:gd name="connsiteX4" fmla="*/ 2094697 w 8815537"/>
              <a:gd name="connsiteY4" fmla="*/ 5410200 h 5410200"/>
              <a:gd name="connsiteX5" fmla="*/ 0 w 8815537"/>
              <a:gd name="connsiteY5" fmla="*/ 5410200 h 541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15537" h="5410200">
                <a:moveTo>
                  <a:pt x="0" y="0"/>
                </a:moveTo>
                <a:lnTo>
                  <a:pt x="5455117" y="0"/>
                </a:lnTo>
                <a:lnTo>
                  <a:pt x="8815537" y="5410200"/>
                </a:lnTo>
                <a:lnTo>
                  <a:pt x="5455117" y="5410200"/>
                </a:lnTo>
                <a:lnTo>
                  <a:pt x="2094697" y="5410200"/>
                </a:lnTo>
                <a:lnTo>
                  <a:pt x="0" y="54102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42" name="직사각형 41">
            <a:extLst>
              <a:ext uri="{FF2B5EF4-FFF2-40B4-BE49-F238E27FC236}">
                <a16:creationId xmlns:a16="http://schemas.microsoft.com/office/drawing/2014/main" xmlns="" id="{3E639EC3-96A7-44E5-A7D4-BDDA1BCAA187}"/>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pic>
        <p:nvPicPr>
          <p:cNvPr id="44" name="그래픽 43">
            <a:extLst>
              <a:ext uri="{FF2B5EF4-FFF2-40B4-BE49-F238E27FC236}">
                <a16:creationId xmlns:a16="http://schemas.microsoft.com/office/drawing/2014/main" xmlns="" id="{3E6241A5-2F2F-42ED-85F8-D43B71F806A0}"/>
              </a:ext>
            </a:extLst>
          </p:cNvPr>
          <p:cNvPicPr>
            <a:picLocks noChangeAspect="1"/>
          </p:cNvPicPr>
          <p:nvPr userDrawn="1"/>
        </p:nvPicPr>
        <p:blipFill rotWithShape="1">
          <a:blip r:embed="rId2">
            <a:extLst>
              <a:ext uri="{96DAC541-7B7A-43D3-8B79-37D633B846F1}">
                <asvg:svgBlip xmlns:asvg="http://schemas.microsoft.com/office/drawing/2016/SVG/main" xmlns="" r:embed="rId3"/>
              </a:ext>
            </a:extLst>
          </a:blip>
          <a:srcRect l="27344" b="12244"/>
          <a:stretch/>
        </p:blipFill>
        <p:spPr>
          <a:xfrm rot="10800000">
            <a:off x="4641688" y="805103"/>
            <a:ext cx="7561807" cy="6074667"/>
          </a:xfrm>
          <a:prstGeom prst="rect">
            <a:avLst/>
          </a:prstGeom>
        </p:spPr>
      </p:pic>
    </p:spTree>
    <p:extLst>
      <p:ext uri="{BB962C8B-B14F-4D97-AF65-F5344CB8AC3E}">
        <p14:creationId xmlns:p14="http://schemas.microsoft.com/office/powerpoint/2010/main" val="32396651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절제목_간지">
    <p:spTree>
      <p:nvGrpSpPr>
        <p:cNvPr id="1" name=""/>
        <p:cNvGrpSpPr/>
        <p:nvPr/>
      </p:nvGrpSpPr>
      <p:grpSpPr>
        <a:xfrm>
          <a:off x="0" y="0"/>
          <a:ext cx="0" cy="0"/>
          <a:chOff x="0" y="0"/>
          <a:chExt cx="0" cy="0"/>
        </a:xfrm>
      </p:grpSpPr>
      <p:sp>
        <p:nvSpPr>
          <p:cNvPr id="6" name="그래픽 18">
            <a:extLst>
              <a:ext uri="{FF2B5EF4-FFF2-40B4-BE49-F238E27FC236}">
                <a16:creationId xmlns:a16="http://schemas.microsoft.com/office/drawing/2014/main" xmlns="" id="{F530099C-CA70-497E-9E2C-570DD13C57C5}"/>
              </a:ext>
            </a:extLst>
          </p:cNvPr>
          <p:cNvSpPr/>
          <p:nvPr userDrawn="1"/>
        </p:nvSpPr>
        <p:spPr>
          <a:xfrm rot="10800000">
            <a:off x="7666723" y="132125"/>
            <a:ext cx="4394137" cy="3651766"/>
          </a:xfrm>
          <a:custGeom>
            <a:avLst/>
            <a:gdLst>
              <a:gd name="connsiteX0" fmla="*/ 6067034 w 6067033"/>
              <a:gd name="connsiteY0" fmla="*/ 5042033 h 5042033"/>
              <a:gd name="connsiteX1" fmla="*/ 0 w 6067033"/>
              <a:gd name="connsiteY1" fmla="*/ 0 h 5042033"/>
              <a:gd name="connsiteX2" fmla="*/ 0 w 6067033"/>
              <a:gd name="connsiteY2" fmla="*/ 5042033 h 5042033"/>
            </a:gdLst>
            <a:ahLst/>
            <a:cxnLst>
              <a:cxn ang="0">
                <a:pos x="connsiteX0" y="connsiteY0"/>
              </a:cxn>
              <a:cxn ang="0">
                <a:pos x="connsiteX1" y="connsiteY1"/>
              </a:cxn>
              <a:cxn ang="0">
                <a:pos x="connsiteX2" y="connsiteY2"/>
              </a:cxn>
            </a:cxnLst>
            <a:rect l="l" t="t" r="r" b="b"/>
            <a:pathLst>
              <a:path w="6067033" h="5042033">
                <a:moveTo>
                  <a:pt x="6067034" y="5042033"/>
                </a:moveTo>
                <a:lnTo>
                  <a:pt x="0" y="0"/>
                </a:lnTo>
                <a:lnTo>
                  <a:pt x="0" y="5042033"/>
                </a:lnTo>
                <a:close/>
              </a:path>
            </a:pathLst>
          </a:custGeom>
          <a:gradFill flip="none" rotWithShape="1">
            <a:gsLst>
              <a:gs pos="0">
                <a:srgbClr val="9AE0E2"/>
              </a:gs>
              <a:gs pos="100000">
                <a:srgbClr val="8F9DEC"/>
              </a:gs>
            </a:gsLst>
            <a:lin ang="2700000" scaled="1"/>
            <a:tileRect/>
          </a:gra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solidFill>
                <a:schemeClr val="lt1"/>
              </a:solidFill>
            </a:endParaRPr>
          </a:p>
        </p:txBody>
      </p:sp>
      <p:sp>
        <p:nvSpPr>
          <p:cNvPr id="7" name="사각형: 둥근 모서리 6">
            <a:extLst>
              <a:ext uri="{FF2B5EF4-FFF2-40B4-BE49-F238E27FC236}">
                <a16:creationId xmlns:a16="http://schemas.microsoft.com/office/drawing/2014/main" xmlns="" id="{39C9C839-8C4C-401D-891A-9EB09EA999DB}"/>
              </a:ext>
            </a:extLst>
          </p:cNvPr>
          <p:cNvSpPr/>
          <p:nvPr userDrawn="1"/>
        </p:nvSpPr>
        <p:spPr>
          <a:xfrm>
            <a:off x="556097" y="1613463"/>
            <a:ext cx="11079805" cy="4105072"/>
          </a:xfrm>
          <a:prstGeom prst="roundRect">
            <a:avLst/>
          </a:prstGeom>
          <a:solidFill>
            <a:schemeClr val="bg1">
              <a:alpha val="49804"/>
            </a:schemeClr>
          </a:solidFill>
          <a:ln>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a:p>
        </p:txBody>
      </p:sp>
      <p:pic>
        <p:nvPicPr>
          <p:cNvPr id="9" name="그래픽 8">
            <a:extLst>
              <a:ext uri="{FF2B5EF4-FFF2-40B4-BE49-F238E27FC236}">
                <a16:creationId xmlns:a16="http://schemas.microsoft.com/office/drawing/2014/main" xmlns="" id="{D265E156-5DAB-412B-B8ED-5B3264F77CF5}"/>
              </a:ext>
            </a:extLst>
          </p:cNvPr>
          <p:cNvPicPr>
            <a:picLocks noChangeAspect="1"/>
          </p:cNvPicPr>
          <p:nvPr userDrawn="1"/>
        </p:nvPicPr>
        <p:blipFill rotWithShape="1">
          <a:blip r:embed="rId2">
            <a:extLst>
              <a:ext uri="{96DAC541-7B7A-43D3-8B79-37D633B846F1}">
                <asvg:svgBlip xmlns:asvg="http://schemas.microsoft.com/office/drawing/2016/SVG/main" xmlns="" r:embed="rId3"/>
              </a:ext>
            </a:extLst>
          </a:blip>
          <a:srcRect l="27344" b="12244"/>
          <a:stretch/>
        </p:blipFill>
        <p:spPr>
          <a:xfrm rot="10800000">
            <a:off x="3575174" y="-645"/>
            <a:ext cx="8616826" cy="6858002"/>
          </a:xfrm>
          <a:prstGeom prst="rect">
            <a:avLst/>
          </a:prstGeom>
        </p:spPr>
      </p:pic>
      <p:pic>
        <p:nvPicPr>
          <p:cNvPr id="14" name="그래픽 13">
            <a:extLst>
              <a:ext uri="{FF2B5EF4-FFF2-40B4-BE49-F238E27FC236}">
                <a16:creationId xmlns:a16="http://schemas.microsoft.com/office/drawing/2014/main" xmlns="" id="{2F4B05E3-97F5-4C0C-BABF-9754BC166810}"/>
              </a:ext>
            </a:extLst>
          </p:cNvPr>
          <p:cNvPicPr>
            <a:picLocks noChangeAspect="1"/>
          </p:cNvPicPr>
          <p:nvPr userDrawn="1"/>
        </p:nvPicPr>
        <p:blipFill>
          <a:blip r:embed="rId4">
            <a:extLst>
              <a:ext uri="{96DAC541-7B7A-43D3-8B79-37D633B846F1}">
                <asvg:svgBlip xmlns:asvg="http://schemas.microsoft.com/office/drawing/2016/SVG/main" xmlns="" r:embed="rId5"/>
              </a:ext>
            </a:extLst>
          </a:blip>
          <a:stretch>
            <a:fillRect/>
          </a:stretch>
        </p:blipFill>
        <p:spPr>
          <a:xfrm rot="21105531">
            <a:off x="7071037" y="2495151"/>
            <a:ext cx="7004124" cy="5805700"/>
          </a:xfrm>
          <a:prstGeom prst="rect">
            <a:avLst/>
          </a:prstGeom>
        </p:spPr>
      </p:pic>
      <p:sp>
        <p:nvSpPr>
          <p:cNvPr id="2" name="절제목입력">
            <a:extLst>
              <a:ext uri="{FF2B5EF4-FFF2-40B4-BE49-F238E27FC236}">
                <a16:creationId xmlns:a16="http://schemas.microsoft.com/office/drawing/2014/main" xmlns="" id="{C4266977-02BA-456A-825A-A4467609EC61}"/>
              </a:ext>
            </a:extLst>
          </p:cNvPr>
          <p:cNvSpPr>
            <a:spLocks noGrp="1"/>
          </p:cNvSpPr>
          <p:nvPr>
            <p:ph type="title"/>
          </p:nvPr>
        </p:nvSpPr>
        <p:spPr>
          <a:xfrm>
            <a:off x="1120302" y="3221244"/>
            <a:ext cx="10515600" cy="1338828"/>
          </a:xfrm>
          <a:noFill/>
        </p:spPr>
        <p:txBody>
          <a:bodyPr wrap="square" rtlCol="0">
            <a:spAutoFit/>
          </a:bodyPr>
          <a:lstStyle>
            <a:lvl1pPr>
              <a:defRPr lang="ko-KR" altLang="en-US" sz="9000" spc="-300" dirty="0">
                <a:solidFill>
                  <a:schemeClr val="tx2">
                    <a:lumMod val="50000"/>
                  </a:schemeClr>
                </a:solidFill>
                <a:latin typeface="나눔바른고딕" panose="020B0603020101020101" pitchFamily="50" charset="-127"/>
                <a:ea typeface="나눔바른고딕" panose="020B0603020101020101" pitchFamily="50" charset="-127"/>
                <a:cs typeface="+mn-cs"/>
              </a:defRPr>
            </a:lvl1pPr>
          </a:lstStyle>
          <a:p>
            <a:pPr marL="0" lvl="0"/>
            <a:endParaRPr lang="ko-KR" altLang="en-US" dirty="0">
              <a:solidFill>
                <a:schemeClr val="tx2">
                  <a:lumMod val="50000"/>
                </a:schemeClr>
              </a:solidFill>
            </a:endParaRPr>
          </a:p>
        </p:txBody>
      </p:sp>
    </p:spTree>
    <p:extLst>
      <p:ext uri="{BB962C8B-B14F-4D97-AF65-F5344CB8AC3E}">
        <p14:creationId xmlns:p14="http://schemas.microsoft.com/office/powerpoint/2010/main" val="3227978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다음시간안내">
    <p:spTree>
      <p:nvGrpSpPr>
        <p:cNvPr id="1" name=""/>
        <p:cNvGrpSpPr/>
        <p:nvPr/>
      </p:nvGrpSpPr>
      <p:grpSpPr>
        <a:xfrm>
          <a:off x="0" y="0"/>
          <a:ext cx="0" cy="0"/>
          <a:chOff x="0" y="0"/>
          <a:chExt cx="0" cy="0"/>
        </a:xfrm>
      </p:grpSpPr>
      <p:pic>
        <p:nvPicPr>
          <p:cNvPr id="16" name="그림 15" descr="실내이(가) 표시된 사진&#10;&#10;자동 생성된 설명" hidden="1">
            <a:extLst>
              <a:ext uri="{FF2B5EF4-FFF2-40B4-BE49-F238E27FC236}">
                <a16:creationId xmlns:a16="http://schemas.microsoft.com/office/drawing/2014/main" xmlns="" id="{1F988D3E-7A9E-4D99-A05F-EC0F8D429EC0}"/>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r="8995"/>
          <a:stretch/>
        </p:blipFill>
        <p:spPr>
          <a:xfrm>
            <a:off x="4991100" y="776752"/>
            <a:ext cx="7191376" cy="6074667"/>
          </a:xfrm>
          <a:prstGeom prst="rect">
            <a:avLst/>
          </a:prstGeom>
        </p:spPr>
      </p:pic>
      <p:sp>
        <p:nvSpPr>
          <p:cNvPr id="5" name="직사각형 4">
            <a:extLst>
              <a:ext uri="{FF2B5EF4-FFF2-40B4-BE49-F238E27FC236}">
                <a16:creationId xmlns:a16="http://schemas.microsoft.com/office/drawing/2014/main" xmlns="" id="{7669C717-D7EA-4559-971D-9D96519396A4}"/>
              </a:ext>
            </a:extLst>
          </p:cNvPr>
          <p:cNvSpPr/>
          <p:nvPr userDrawn="1"/>
        </p:nvSpPr>
        <p:spPr>
          <a:xfrm>
            <a:off x="-1" y="-2945"/>
            <a:ext cx="8942227" cy="6879996"/>
          </a:xfrm>
          <a:custGeom>
            <a:avLst/>
            <a:gdLst>
              <a:gd name="connsiteX0" fmla="*/ 0 w 10487025"/>
              <a:gd name="connsiteY0" fmla="*/ 0 h 6844840"/>
              <a:gd name="connsiteX1" fmla="*/ 10487025 w 10487025"/>
              <a:gd name="connsiteY1" fmla="*/ 0 h 6844840"/>
              <a:gd name="connsiteX2" fmla="*/ 10487025 w 10487025"/>
              <a:gd name="connsiteY2" fmla="*/ 6844840 h 6844840"/>
              <a:gd name="connsiteX3" fmla="*/ 0 w 10487025"/>
              <a:gd name="connsiteY3" fmla="*/ 6844840 h 6844840"/>
              <a:gd name="connsiteX4" fmla="*/ 0 w 10487025"/>
              <a:gd name="connsiteY4" fmla="*/ 0 h 6844840"/>
              <a:gd name="connsiteX0" fmla="*/ 0 w 10487025"/>
              <a:gd name="connsiteY0" fmla="*/ 161925 h 7006765"/>
              <a:gd name="connsiteX1" fmla="*/ 5962650 w 10487025"/>
              <a:gd name="connsiteY1" fmla="*/ 0 h 7006765"/>
              <a:gd name="connsiteX2" fmla="*/ 10487025 w 10487025"/>
              <a:gd name="connsiteY2" fmla="*/ 7006765 h 7006765"/>
              <a:gd name="connsiteX3" fmla="*/ 0 w 10487025"/>
              <a:gd name="connsiteY3" fmla="*/ 7006765 h 7006765"/>
              <a:gd name="connsiteX4" fmla="*/ 0 w 10487025"/>
              <a:gd name="connsiteY4" fmla="*/ 161925 h 7006765"/>
              <a:gd name="connsiteX0" fmla="*/ 0 w 10487025"/>
              <a:gd name="connsiteY0" fmla="*/ 0 h 6844840"/>
              <a:gd name="connsiteX1" fmla="*/ 8896350 w 10487025"/>
              <a:gd name="connsiteY1" fmla="*/ 0 h 6844840"/>
              <a:gd name="connsiteX2" fmla="*/ 10487025 w 10487025"/>
              <a:gd name="connsiteY2" fmla="*/ 6844840 h 6844840"/>
              <a:gd name="connsiteX3" fmla="*/ 0 w 10487025"/>
              <a:gd name="connsiteY3" fmla="*/ 6844840 h 6844840"/>
              <a:gd name="connsiteX4" fmla="*/ 0 w 10487025"/>
              <a:gd name="connsiteY4" fmla="*/ 0 h 6844840"/>
              <a:gd name="connsiteX0" fmla="*/ 0 w 8896350"/>
              <a:gd name="connsiteY0" fmla="*/ 0 h 6844840"/>
              <a:gd name="connsiteX1" fmla="*/ 8896350 w 8896350"/>
              <a:gd name="connsiteY1" fmla="*/ 0 h 6844840"/>
              <a:gd name="connsiteX2" fmla="*/ 6467475 w 8896350"/>
              <a:gd name="connsiteY2" fmla="*/ 6816265 h 6844840"/>
              <a:gd name="connsiteX3" fmla="*/ 0 w 8896350"/>
              <a:gd name="connsiteY3" fmla="*/ 6844840 h 6844840"/>
              <a:gd name="connsiteX4" fmla="*/ 0 w 8896350"/>
              <a:gd name="connsiteY4" fmla="*/ 0 h 6844840"/>
              <a:gd name="connsiteX0" fmla="*/ 0 w 8896350"/>
              <a:gd name="connsiteY0" fmla="*/ 0 h 6844840"/>
              <a:gd name="connsiteX1" fmla="*/ 8896350 w 8896350"/>
              <a:gd name="connsiteY1" fmla="*/ 0 h 6844840"/>
              <a:gd name="connsiteX2" fmla="*/ 5429250 w 8896350"/>
              <a:gd name="connsiteY2" fmla="*/ 6816265 h 6844840"/>
              <a:gd name="connsiteX3" fmla="*/ 0 w 8896350"/>
              <a:gd name="connsiteY3" fmla="*/ 6844840 h 6844840"/>
              <a:gd name="connsiteX4" fmla="*/ 0 w 8896350"/>
              <a:gd name="connsiteY4" fmla="*/ 0 h 6844840"/>
              <a:gd name="connsiteX0" fmla="*/ 0 w 8896350"/>
              <a:gd name="connsiteY0" fmla="*/ 0 h 6844840"/>
              <a:gd name="connsiteX1" fmla="*/ 8896350 w 8896350"/>
              <a:gd name="connsiteY1" fmla="*/ 0 h 6844840"/>
              <a:gd name="connsiteX2" fmla="*/ 5486400 w 8896350"/>
              <a:gd name="connsiteY2" fmla="*/ 6835315 h 6844840"/>
              <a:gd name="connsiteX3" fmla="*/ 0 w 8896350"/>
              <a:gd name="connsiteY3" fmla="*/ 6844840 h 6844840"/>
              <a:gd name="connsiteX4" fmla="*/ 0 w 8896350"/>
              <a:gd name="connsiteY4" fmla="*/ 0 h 68448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96350" h="6844840">
                <a:moveTo>
                  <a:pt x="0" y="0"/>
                </a:moveTo>
                <a:lnTo>
                  <a:pt x="8896350" y="0"/>
                </a:lnTo>
                <a:lnTo>
                  <a:pt x="5486400" y="6835315"/>
                </a:lnTo>
                <a:lnTo>
                  <a:pt x="0" y="6844840"/>
                </a:lnTo>
                <a:lnTo>
                  <a:pt x="0" y="0"/>
                </a:lnTo>
                <a:close/>
              </a:path>
            </a:pathLst>
          </a:custGeom>
          <a:solidFill>
            <a:srgbClr val="E7EC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pic>
        <p:nvPicPr>
          <p:cNvPr id="11" name="그래픽 10">
            <a:extLst>
              <a:ext uri="{FF2B5EF4-FFF2-40B4-BE49-F238E27FC236}">
                <a16:creationId xmlns:a16="http://schemas.microsoft.com/office/drawing/2014/main" xmlns="" id="{F88AB430-4AA1-45AA-B076-C34B61161B87}"/>
              </a:ext>
            </a:extLst>
          </p:cNvPr>
          <p:cNvPicPr>
            <a:picLocks noChangeAspect="1"/>
          </p:cNvPicPr>
          <p:nvPr userDrawn="1"/>
        </p:nvPicPr>
        <p:blipFill rotWithShape="1">
          <a:blip r:embed="rId3">
            <a:extLst>
              <a:ext uri="{96DAC541-7B7A-43D3-8B79-37D633B846F1}">
                <asvg:svgBlip xmlns:asvg="http://schemas.microsoft.com/office/drawing/2016/SVG/main" xmlns="" r:embed="rId4"/>
              </a:ext>
            </a:extLst>
          </a:blip>
          <a:srcRect b="37766"/>
          <a:stretch/>
        </p:blipFill>
        <p:spPr>
          <a:xfrm>
            <a:off x="9524" y="-1849374"/>
            <a:ext cx="7004124" cy="3613135"/>
          </a:xfrm>
          <a:prstGeom prst="rect">
            <a:avLst/>
          </a:prstGeom>
        </p:spPr>
      </p:pic>
      <p:sp>
        <p:nvSpPr>
          <p:cNvPr id="13" name="직사각형 12">
            <a:extLst>
              <a:ext uri="{FF2B5EF4-FFF2-40B4-BE49-F238E27FC236}">
                <a16:creationId xmlns:a16="http://schemas.microsoft.com/office/drawing/2014/main" xmlns="" id="{C5EB58ED-179B-4078-B192-BE5B72A0F7A2}"/>
              </a:ext>
            </a:extLst>
          </p:cNvPr>
          <p:cNvSpPr/>
          <p:nvPr userDrawn="1"/>
        </p:nvSpPr>
        <p:spPr>
          <a:xfrm>
            <a:off x="0" y="-13063"/>
            <a:ext cx="12192000" cy="1784842"/>
          </a:xfrm>
          <a:prstGeom prst="rect">
            <a:avLst/>
          </a:prstGeom>
          <a:solidFill>
            <a:schemeClr val="accent1">
              <a:lumMod val="50000"/>
              <a:alpha val="40000"/>
            </a:schemeClr>
          </a:solidFill>
          <a:ln w="2329"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grpSp>
        <p:nvGrpSpPr>
          <p:cNvPr id="3" name="그룹 2">
            <a:extLst>
              <a:ext uri="{FF2B5EF4-FFF2-40B4-BE49-F238E27FC236}">
                <a16:creationId xmlns:a16="http://schemas.microsoft.com/office/drawing/2014/main" xmlns="" id="{70F86DED-00F3-458B-8659-DC3628B429DE}"/>
              </a:ext>
            </a:extLst>
          </p:cNvPr>
          <p:cNvGrpSpPr/>
          <p:nvPr userDrawn="1"/>
        </p:nvGrpSpPr>
        <p:grpSpPr>
          <a:xfrm>
            <a:off x="857294" y="2370244"/>
            <a:ext cx="4756327" cy="2536467"/>
            <a:chOff x="857294" y="2370244"/>
            <a:chExt cx="4756327" cy="2536467"/>
          </a:xfrm>
        </p:grpSpPr>
        <p:cxnSp>
          <p:nvCxnSpPr>
            <p:cNvPr id="25" name="직선 연결선 24">
              <a:extLst>
                <a:ext uri="{FF2B5EF4-FFF2-40B4-BE49-F238E27FC236}">
                  <a16:creationId xmlns:a16="http://schemas.microsoft.com/office/drawing/2014/main" xmlns="" id="{0403CE34-B4DF-4BC4-9CEA-89E13DDE2288}"/>
                </a:ext>
              </a:extLst>
            </p:cNvPr>
            <p:cNvCxnSpPr>
              <a:cxnSpLocks/>
            </p:cNvCxnSpPr>
            <p:nvPr userDrawn="1"/>
          </p:nvCxnSpPr>
          <p:spPr>
            <a:xfrm>
              <a:off x="857294" y="4906711"/>
              <a:ext cx="4756327" cy="0"/>
            </a:xfrm>
            <a:prstGeom prst="line">
              <a:avLst/>
            </a:prstGeom>
            <a:ln>
              <a:solidFill>
                <a:schemeClr val="accent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6" name="직선 연결선 25">
              <a:extLst>
                <a:ext uri="{FF2B5EF4-FFF2-40B4-BE49-F238E27FC236}">
                  <a16:creationId xmlns:a16="http://schemas.microsoft.com/office/drawing/2014/main" xmlns="" id="{37043C51-C423-4A7B-AD44-8284F712F9F3}"/>
                </a:ext>
              </a:extLst>
            </p:cNvPr>
            <p:cNvCxnSpPr>
              <a:cxnSpLocks/>
            </p:cNvCxnSpPr>
            <p:nvPr userDrawn="1"/>
          </p:nvCxnSpPr>
          <p:spPr>
            <a:xfrm>
              <a:off x="857294" y="2370244"/>
              <a:ext cx="4756327" cy="0"/>
            </a:xfrm>
            <a:prstGeom prst="line">
              <a:avLst/>
            </a:prstGeom>
            <a:ln>
              <a:solidFill>
                <a:schemeClr val="accent1">
                  <a:lumMod val="75000"/>
                </a:schemeClr>
              </a:solidFill>
              <a:prstDash val="dash"/>
            </a:ln>
          </p:spPr>
          <p:style>
            <a:lnRef idx="1">
              <a:schemeClr val="accent1"/>
            </a:lnRef>
            <a:fillRef idx="0">
              <a:schemeClr val="accent1"/>
            </a:fillRef>
            <a:effectRef idx="0">
              <a:schemeClr val="accent1"/>
            </a:effectRef>
            <a:fontRef idx="minor">
              <a:schemeClr val="tx1"/>
            </a:fontRef>
          </p:style>
        </p:cxnSp>
      </p:grpSp>
      <p:sp>
        <p:nvSpPr>
          <p:cNvPr id="2" name="절제목입력">
            <a:extLst>
              <a:ext uri="{FF2B5EF4-FFF2-40B4-BE49-F238E27FC236}">
                <a16:creationId xmlns:a16="http://schemas.microsoft.com/office/drawing/2014/main" xmlns="" id="{C4266977-02BA-456A-825A-A4467609EC61}"/>
              </a:ext>
            </a:extLst>
          </p:cNvPr>
          <p:cNvSpPr>
            <a:spLocks noGrp="1"/>
          </p:cNvSpPr>
          <p:nvPr>
            <p:ph type="title" hasCustomPrompt="1"/>
          </p:nvPr>
        </p:nvSpPr>
        <p:spPr>
          <a:xfrm>
            <a:off x="857294" y="2439211"/>
            <a:ext cx="5186199" cy="2554545"/>
          </a:xfrm>
          <a:noFill/>
        </p:spPr>
        <p:txBody>
          <a:bodyPr wrap="square" rtlCol="0">
            <a:spAutoFit/>
          </a:bodyPr>
          <a:lstStyle>
            <a:lvl1pPr>
              <a:lnSpc>
                <a:spcPct val="100000"/>
              </a:lnSpc>
              <a:defRPr lang="ko-KR" altLang="en-US" sz="8000" spc="-300" dirty="0">
                <a:solidFill>
                  <a:schemeClr val="tx2">
                    <a:lumMod val="50000"/>
                  </a:schemeClr>
                </a:solidFill>
                <a:latin typeface="나눔바른고딕" panose="020B0603020101020101" pitchFamily="50" charset="-127"/>
                <a:ea typeface="나눔바른고딕" panose="020B0603020101020101" pitchFamily="50" charset="-127"/>
                <a:cs typeface="+mn-cs"/>
              </a:defRPr>
            </a:lvl1pPr>
          </a:lstStyle>
          <a:p>
            <a:pPr marL="0" lvl="0"/>
            <a:r>
              <a:rPr lang="ko-KR" altLang="en-US" dirty="0">
                <a:solidFill>
                  <a:schemeClr val="tx2">
                    <a:lumMod val="50000"/>
                  </a:schemeClr>
                </a:solidFill>
              </a:rPr>
              <a:t/>
            </a:r>
            <a:br>
              <a:rPr lang="ko-KR" altLang="en-US" dirty="0">
                <a:solidFill>
                  <a:schemeClr val="tx2">
                    <a:lumMod val="50000"/>
                  </a:schemeClr>
                </a:solidFill>
              </a:rPr>
            </a:br>
            <a:endParaRPr lang="ko-KR" altLang="en-US" dirty="0">
              <a:solidFill>
                <a:schemeClr val="tx2">
                  <a:lumMod val="50000"/>
                </a:schemeClr>
              </a:solidFill>
            </a:endParaRPr>
          </a:p>
        </p:txBody>
      </p:sp>
    </p:spTree>
    <p:extLst>
      <p:ext uri="{BB962C8B-B14F-4D97-AF65-F5344CB8AC3E}">
        <p14:creationId xmlns:p14="http://schemas.microsoft.com/office/powerpoint/2010/main" val="1005268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정리하기">
    <p:spTree>
      <p:nvGrpSpPr>
        <p:cNvPr id="1" name=""/>
        <p:cNvGrpSpPr/>
        <p:nvPr/>
      </p:nvGrpSpPr>
      <p:grpSpPr>
        <a:xfrm>
          <a:off x="0" y="0"/>
          <a:ext cx="0" cy="0"/>
          <a:chOff x="0" y="0"/>
          <a:chExt cx="0" cy="0"/>
        </a:xfrm>
      </p:grpSpPr>
      <p:pic>
        <p:nvPicPr>
          <p:cNvPr id="6" name="그래픽 5">
            <a:extLst>
              <a:ext uri="{FF2B5EF4-FFF2-40B4-BE49-F238E27FC236}">
                <a16:creationId xmlns:a16="http://schemas.microsoft.com/office/drawing/2014/main" xmlns="" id="{E6127282-84D8-4C6D-B83A-DD91189F825F}"/>
              </a:ext>
            </a:extLst>
          </p:cNvPr>
          <p:cNvPicPr>
            <a:picLocks noChangeAspect="1"/>
          </p:cNvPicPr>
          <p:nvPr userDrawn="1"/>
        </p:nvPicPr>
        <p:blipFill rotWithShape="1">
          <a:blip r:embed="rId2">
            <a:extLst>
              <a:ext uri="{96DAC541-7B7A-43D3-8B79-37D633B846F1}">
                <asvg:svgBlip xmlns:asvg="http://schemas.microsoft.com/office/drawing/2016/SVG/main" xmlns="" r:embed="rId3"/>
              </a:ext>
            </a:extLst>
          </a:blip>
          <a:srcRect l="27344" b="12244"/>
          <a:stretch/>
        </p:blipFill>
        <p:spPr>
          <a:xfrm rot="10800000">
            <a:off x="4623241" y="827432"/>
            <a:ext cx="7561807" cy="6074667"/>
          </a:xfrm>
          <a:prstGeom prst="rect">
            <a:avLst/>
          </a:prstGeom>
        </p:spPr>
      </p:pic>
      <p:sp>
        <p:nvSpPr>
          <p:cNvPr id="7" name="직사각형 6">
            <a:extLst>
              <a:ext uri="{FF2B5EF4-FFF2-40B4-BE49-F238E27FC236}">
                <a16:creationId xmlns:a16="http://schemas.microsoft.com/office/drawing/2014/main" xmlns="" id="{8259956A-65B4-4EEA-9C7C-0AF5194488F5}"/>
              </a:ext>
            </a:extLst>
          </p:cNvPr>
          <p:cNvSpPr/>
          <p:nvPr userDrawn="1"/>
        </p:nvSpPr>
        <p:spPr>
          <a:xfrm>
            <a:off x="13750" y="823551"/>
            <a:ext cx="12185048" cy="6027166"/>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8" name="직사각형 7">
            <a:extLst>
              <a:ext uri="{FF2B5EF4-FFF2-40B4-BE49-F238E27FC236}">
                <a16:creationId xmlns:a16="http://schemas.microsoft.com/office/drawing/2014/main" xmlns="" id="{DA3C90BF-7600-40AA-8805-55295AE0CF88}"/>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0" name="이등변 삼각형 9">
            <a:extLst>
              <a:ext uri="{FF2B5EF4-FFF2-40B4-BE49-F238E27FC236}">
                <a16:creationId xmlns:a16="http://schemas.microsoft.com/office/drawing/2014/main" xmlns="" id="{0B197D7A-6573-4F38-9142-7D335934E7E5}"/>
              </a:ext>
            </a:extLst>
          </p:cNvPr>
          <p:cNvSpPr/>
          <p:nvPr userDrawn="1"/>
        </p:nvSpPr>
        <p:spPr>
          <a:xfrm>
            <a:off x="9247671" y="833398"/>
            <a:ext cx="6987820" cy="6023983"/>
          </a:xfrm>
          <a:prstGeom prst="triangle">
            <a:avLst/>
          </a:prstGeom>
          <a:solidFill>
            <a:schemeClr val="accent1">
              <a:lumMod val="75000"/>
              <a:alpha val="15000"/>
            </a:schemeClr>
          </a:solidFill>
          <a:ln w="2329"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2" name="대각선 방향의 모서리가 둥근 사각형 175">
            <a:extLst>
              <a:ext uri="{FF2B5EF4-FFF2-40B4-BE49-F238E27FC236}">
                <a16:creationId xmlns:a16="http://schemas.microsoft.com/office/drawing/2014/main" xmlns="" id="{3ACEB31D-F473-492D-896B-19B4B5802F74}"/>
              </a:ext>
            </a:extLst>
          </p:cNvPr>
          <p:cNvSpPr/>
          <p:nvPr userDrawn="1"/>
        </p:nvSpPr>
        <p:spPr bwMode="auto">
          <a:xfrm>
            <a:off x="446482" y="413245"/>
            <a:ext cx="2417191" cy="907308"/>
          </a:xfrm>
          <a:prstGeom prst="round2DiagRect">
            <a:avLst>
              <a:gd name="adj1" fmla="val 34495"/>
              <a:gd name="adj2" fmla="val 0"/>
            </a:avLst>
          </a:prstGeom>
          <a:solidFill>
            <a:srgbClr val="000000">
              <a:alpha val="18039"/>
            </a:srgbClr>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ko-KR" altLang="en-US" dirty="0"/>
          </a:p>
        </p:txBody>
      </p:sp>
      <p:sp>
        <p:nvSpPr>
          <p:cNvPr id="13" name="대각선 방향의 모서리가 둥근 사각형 175">
            <a:extLst>
              <a:ext uri="{FF2B5EF4-FFF2-40B4-BE49-F238E27FC236}">
                <a16:creationId xmlns:a16="http://schemas.microsoft.com/office/drawing/2014/main" xmlns="" id="{E19E2B2F-F19A-4B13-BA5B-51D91EA0AEFA}"/>
              </a:ext>
            </a:extLst>
          </p:cNvPr>
          <p:cNvSpPr/>
          <p:nvPr userDrawn="1"/>
        </p:nvSpPr>
        <p:spPr bwMode="auto">
          <a:xfrm>
            <a:off x="296353" y="272411"/>
            <a:ext cx="2417191" cy="907308"/>
          </a:xfrm>
          <a:prstGeom prst="round2DiagRect">
            <a:avLst>
              <a:gd name="adj1" fmla="val 34495"/>
              <a:gd name="adj2" fmla="val 0"/>
            </a:avLst>
          </a:prstGeom>
          <a:solidFill>
            <a:srgbClr val="2B90D9">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14" name="직사각형 35">
            <a:extLst>
              <a:ext uri="{FF2B5EF4-FFF2-40B4-BE49-F238E27FC236}">
                <a16:creationId xmlns:a16="http://schemas.microsoft.com/office/drawing/2014/main" xmlns="" id="{953AE7E3-D204-4367-80C4-AF39C650F4B5}"/>
              </a:ext>
            </a:extLst>
          </p:cNvPr>
          <p:cNvSpPr/>
          <p:nvPr userDrawn="1"/>
        </p:nvSpPr>
        <p:spPr bwMode="auto">
          <a:xfrm>
            <a:off x="68241" y="365404"/>
            <a:ext cx="2417191" cy="724561"/>
          </a:xfrm>
          <a:prstGeom prst="rect">
            <a:avLst/>
          </a:prstGeom>
          <a:noFill/>
        </p:spPr>
        <p:txBody>
          <a:bodyPr anchor="ctr">
            <a:scene3d>
              <a:camera prst="orthographicFront"/>
              <a:lightRig rig="threePt" dir="t"/>
            </a:scene3d>
            <a:sp3d>
              <a:bevelT w="1270" h="1270"/>
              <a:bevelB w="1270" h="1270"/>
            </a:sp3d>
          </a:bodyPr>
          <a:lstStyle/>
          <a:p>
            <a:pPr marL="0" lvl="1" algn="r">
              <a:buClr>
                <a:srgbClr val="008400"/>
              </a:buClr>
              <a:buSzPct val="140000"/>
              <a:tabLst>
                <a:tab pos="5645270" algn="l"/>
              </a:tabLst>
            </a:pPr>
            <a:endParaRPr lang="ko-KR" altLang="en-US" sz="4000" b="1" spc="-100" dirty="0">
              <a:solidFill>
                <a:schemeClr val="bg1"/>
              </a:solidFill>
              <a:latin typeface="나눔스퀘어_ac Light" panose="020B0600000101010101" pitchFamily="50" charset="-127"/>
              <a:ea typeface="나눔스퀘어_ac Light" panose="020B0600000101010101" pitchFamily="50" charset="-127"/>
              <a:sym typeface="Monotype Sorts"/>
            </a:endParaRPr>
          </a:p>
        </p:txBody>
      </p:sp>
      <p:pic>
        <p:nvPicPr>
          <p:cNvPr id="15" name="그래픽 14">
            <a:extLst>
              <a:ext uri="{FF2B5EF4-FFF2-40B4-BE49-F238E27FC236}">
                <a16:creationId xmlns:a16="http://schemas.microsoft.com/office/drawing/2014/main" xmlns="" id="{9576B87C-9060-46BF-9AEE-FB7EBE001AA2}"/>
              </a:ext>
            </a:extLst>
          </p:cNvPr>
          <p:cNvPicPr>
            <a:picLocks noChangeAspect="1"/>
          </p:cNvPicPr>
          <p:nvPr userDrawn="1"/>
        </p:nvPicPr>
        <p:blipFill>
          <a:blip r:embed="rId4">
            <a:extLst>
              <a:ext uri="{96DAC541-7B7A-43D3-8B79-37D633B846F1}">
                <asvg:svgBlip xmlns:asvg="http://schemas.microsoft.com/office/drawing/2016/SVG/main" xmlns="" r:embed="rId5"/>
              </a:ext>
            </a:extLst>
          </a:blip>
          <a:stretch>
            <a:fillRect/>
          </a:stretch>
        </p:blipFill>
        <p:spPr>
          <a:xfrm rot="5400000">
            <a:off x="460700" y="434443"/>
            <a:ext cx="238271" cy="198287"/>
          </a:xfrm>
          <a:prstGeom prst="rect">
            <a:avLst/>
          </a:prstGeom>
        </p:spPr>
      </p:pic>
      <p:pic>
        <p:nvPicPr>
          <p:cNvPr id="16" name="그래픽 15">
            <a:extLst>
              <a:ext uri="{FF2B5EF4-FFF2-40B4-BE49-F238E27FC236}">
                <a16:creationId xmlns:a16="http://schemas.microsoft.com/office/drawing/2014/main" xmlns="" id="{8FA20798-5018-4E15-AC02-980DAE92A4FA}"/>
              </a:ext>
            </a:extLst>
          </p:cNvPr>
          <p:cNvPicPr>
            <a:picLocks noChangeAspect="1"/>
          </p:cNvPicPr>
          <p:nvPr userDrawn="1"/>
        </p:nvPicPr>
        <p:blipFill>
          <a:blip r:embed="rId6">
            <a:extLst>
              <a:ext uri="{96DAC541-7B7A-43D3-8B79-37D633B846F1}">
                <asvg:svgBlip xmlns:asvg="http://schemas.microsoft.com/office/drawing/2016/SVG/main" xmlns="" r:embed="rId7"/>
              </a:ext>
            </a:extLst>
          </a:blip>
          <a:stretch>
            <a:fillRect/>
          </a:stretch>
        </p:blipFill>
        <p:spPr>
          <a:xfrm rot="817888">
            <a:off x="9061189" y="2125299"/>
            <a:ext cx="7004124" cy="5805700"/>
          </a:xfrm>
          <a:prstGeom prst="rect">
            <a:avLst/>
          </a:prstGeom>
        </p:spPr>
      </p:pic>
      <p:sp>
        <p:nvSpPr>
          <p:cNvPr id="17" name="내용 개체 틀 2">
            <a:extLst>
              <a:ext uri="{FF2B5EF4-FFF2-40B4-BE49-F238E27FC236}">
                <a16:creationId xmlns:a16="http://schemas.microsoft.com/office/drawing/2014/main" xmlns="" id="{8882EFD0-2702-4CF9-A9A1-7AC20E3EDEFE}"/>
              </a:ext>
            </a:extLst>
          </p:cNvPr>
          <p:cNvSpPr>
            <a:spLocks noGrp="1"/>
          </p:cNvSpPr>
          <p:nvPr>
            <p:ph idx="10"/>
          </p:nvPr>
        </p:nvSpPr>
        <p:spPr>
          <a:xfrm>
            <a:off x="446482" y="1513530"/>
            <a:ext cx="9026291" cy="4351338"/>
          </a:xfrm>
        </p:spPr>
        <p:txBody>
          <a:bodyPr>
            <a:normAutofit/>
          </a:bodyPr>
          <a:lstStyle>
            <a:lvl1pPr marL="252000" indent="-252000">
              <a:buClr>
                <a:srgbClr val="D5B8EA"/>
              </a:buClr>
              <a:buSzPct val="80000"/>
              <a:buFont typeface="Wingdings" panose="05000000000000000000" pitchFamily="2" charset="2"/>
              <a:buChar char="l"/>
              <a:defRPr sz="2600">
                <a:latin typeface="나눔바른고딕" panose="020B0603020101020101" pitchFamily="50" charset="-127"/>
                <a:ea typeface="나눔바른고딕" panose="020B0603020101020101" pitchFamily="50" charset="-127"/>
              </a:defRPr>
            </a:lvl1pPr>
            <a:lvl2pPr marL="685800" indent="-228600">
              <a:buFont typeface="Wingdings" panose="05000000000000000000" pitchFamily="2" charset="2"/>
              <a:buChar char="v"/>
              <a:defRPr sz="2600">
                <a:latin typeface="나눔바른고딕" panose="020B0603020101020101" pitchFamily="50" charset="-127"/>
                <a:ea typeface="나눔바른고딕" panose="020B0603020101020101" pitchFamily="50" charset="-127"/>
              </a:defRPr>
            </a:lvl2pPr>
            <a:lvl3pPr>
              <a:defRPr sz="2600">
                <a:latin typeface="나눔바른고딕" panose="020B0603020101020101" pitchFamily="50" charset="-127"/>
                <a:ea typeface="나눔바른고딕" panose="020B0603020101020101" pitchFamily="50" charset="-127"/>
              </a:defRPr>
            </a:lvl3pPr>
            <a:lvl4pPr>
              <a:defRPr sz="2600">
                <a:latin typeface="나눔바른고딕" panose="020B0603020101020101" pitchFamily="50" charset="-127"/>
                <a:ea typeface="나눔바른고딕" panose="020B0603020101020101" pitchFamily="50" charset="-127"/>
              </a:defRPr>
            </a:lvl4pPr>
            <a:lvl5pPr marL="1828800" indent="0">
              <a:buClr>
                <a:srgbClr val="D5B8EA"/>
              </a:buClr>
              <a:buNone/>
              <a:defRPr sz="2600">
                <a:latin typeface="나눔바른고딕" panose="020B0603020101020101" pitchFamily="50" charset="-127"/>
                <a:ea typeface="나눔바른고딕" panose="020B0603020101020101" pitchFamily="50" charset="-127"/>
              </a:defRPr>
            </a:lvl5pPr>
          </a:lstStyle>
          <a:p>
            <a:pPr lvl="4"/>
            <a:endParaRPr lang="ko-KR" altLang="en-US" dirty="0"/>
          </a:p>
        </p:txBody>
      </p:sp>
    </p:spTree>
    <p:extLst>
      <p:ext uri="{BB962C8B-B14F-4D97-AF65-F5344CB8AC3E}">
        <p14:creationId xmlns:p14="http://schemas.microsoft.com/office/powerpoint/2010/main" val="5337425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F62A32B8-9063-44BE-B34E-ADC5DD4D305A}" type="datetime1">
              <a:rPr lang="en-US" smtClean="0"/>
              <a:t>5/21/2024</a:t>
            </a:fld>
            <a:endParaRPr lang="en-US"/>
          </a:p>
        </p:txBody>
      </p:sp>
      <p:sp>
        <p:nvSpPr>
          <p:cNvPr id="5" name="Footer Placeholder 4"/>
          <p:cNvSpPr>
            <a:spLocks noGrp="1"/>
          </p:cNvSpPr>
          <p:nvPr>
            <p:ph type="ftr" sz="quarter" idx="11"/>
          </p:nvPr>
        </p:nvSpPr>
        <p:spPr/>
        <p:txBody>
          <a:bodyPr/>
          <a:lstStyle/>
          <a:p>
            <a:r>
              <a:rPr lang="en-US" smtClean="0"/>
              <a:t>Presenter: Dr.Teshome Goa</a:t>
            </a:r>
            <a:endParaRPr lang="en-US"/>
          </a:p>
        </p:txBody>
      </p:sp>
      <p:sp>
        <p:nvSpPr>
          <p:cNvPr id="6" name="Slide Number Placeholder 5"/>
          <p:cNvSpPr>
            <a:spLocks noGrp="1"/>
          </p:cNvSpPr>
          <p:nvPr>
            <p:ph type="sldNum" sz="quarter" idx="12"/>
          </p:nvPr>
        </p:nvSpPr>
        <p:spPr/>
        <p:txBody>
          <a:bodyPr/>
          <a:lstStyle/>
          <a:p>
            <a:fld id="{A48DA065-FA52-4A6B-AE36-1AE15AD4FD00}" type="slidenum">
              <a:rPr lang="en-US" smtClean="0"/>
              <a:pPr/>
              <a:t>‹#›</a:t>
            </a:fld>
            <a:endParaRPr lang="en-US"/>
          </a:p>
        </p:txBody>
      </p:sp>
    </p:spTree>
    <p:extLst>
      <p:ext uri="{BB962C8B-B14F-4D97-AF65-F5344CB8AC3E}">
        <p14:creationId xmlns:p14="http://schemas.microsoft.com/office/powerpoint/2010/main" val="19072987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E702A3-5C40-4001-86BD-C64CC33824CD}" type="datetime1">
              <a:rPr lang="en-US" smtClean="0"/>
              <a:t>5/21/2024</a:t>
            </a:fld>
            <a:endParaRPr lang="en-US"/>
          </a:p>
        </p:txBody>
      </p:sp>
      <p:sp>
        <p:nvSpPr>
          <p:cNvPr id="3" name="Footer Placeholder 2"/>
          <p:cNvSpPr>
            <a:spLocks noGrp="1"/>
          </p:cNvSpPr>
          <p:nvPr>
            <p:ph type="ftr" sz="quarter" idx="11"/>
          </p:nvPr>
        </p:nvSpPr>
        <p:spPr/>
        <p:txBody>
          <a:bodyPr/>
          <a:lstStyle/>
          <a:p>
            <a:r>
              <a:rPr lang="en-US" smtClean="0"/>
              <a:t>Presenter: Dr.Teshome Goa</a:t>
            </a:r>
            <a:endParaRPr lang="en-US"/>
          </a:p>
        </p:txBody>
      </p:sp>
      <p:sp>
        <p:nvSpPr>
          <p:cNvPr id="4" name="Slide Number Placeholder 3"/>
          <p:cNvSpPr>
            <a:spLocks noGrp="1"/>
          </p:cNvSpPr>
          <p:nvPr>
            <p:ph type="sldNum" sz="quarter" idx="12"/>
          </p:nvPr>
        </p:nvSpPr>
        <p:spPr/>
        <p:txBody>
          <a:bodyPr/>
          <a:lstStyle/>
          <a:p>
            <a:fld id="{A48DA065-FA52-4A6B-AE36-1AE15AD4FD00}" type="slidenum">
              <a:rPr lang="en-US" smtClean="0"/>
              <a:pPr/>
              <a:t>‹#›</a:t>
            </a:fld>
            <a:endParaRPr lang="en-US"/>
          </a:p>
        </p:txBody>
      </p:sp>
    </p:spTree>
    <p:extLst>
      <p:ext uri="{BB962C8B-B14F-4D97-AF65-F5344CB8AC3E}">
        <p14:creationId xmlns:p14="http://schemas.microsoft.com/office/powerpoint/2010/main" val="18887159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43F15CE-6370-4309-B5F3-4DD1C440F533}" type="datetime1">
              <a:rPr lang="en-US" smtClean="0"/>
              <a:t>5/21/2024</a:t>
            </a:fld>
            <a:endParaRPr lang="en-US"/>
          </a:p>
        </p:txBody>
      </p:sp>
      <p:sp>
        <p:nvSpPr>
          <p:cNvPr id="5" name="Footer Placeholder 4"/>
          <p:cNvSpPr>
            <a:spLocks noGrp="1"/>
          </p:cNvSpPr>
          <p:nvPr>
            <p:ph type="ftr" sz="quarter" idx="11"/>
          </p:nvPr>
        </p:nvSpPr>
        <p:spPr/>
        <p:txBody>
          <a:bodyPr/>
          <a:lstStyle/>
          <a:p>
            <a:r>
              <a:rPr lang="en-US" smtClean="0"/>
              <a:t>Presenter: Dr.Teshome Goa</a:t>
            </a:r>
            <a:endParaRPr lang="en-US"/>
          </a:p>
        </p:txBody>
      </p:sp>
      <p:sp>
        <p:nvSpPr>
          <p:cNvPr id="6" name="Slide Number Placeholder 5"/>
          <p:cNvSpPr>
            <a:spLocks noGrp="1"/>
          </p:cNvSpPr>
          <p:nvPr>
            <p:ph type="sldNum" sz="quarter" idx="12"/>
          </p:nvPr>
        </p:nvSpPr>
        <p:spPr/>
        <p:txBody>
          <a:bodyPr/>
          <a:lstStyle/>
          <a:p>
            <a:fld id="{A48DA065-FA52-4A6B-AE36-1AE15AD4FD00}" type="slidenum">
              <a:rPr lang="en-US" smtClean="0"/>
              <a:pPr/>
              <a:t>‹#›</a:t>
            </a:fld>
            <a:endParaRPr lang="en-US"/>
          </a:p>
        </p:txBody>
      </p:sp>
    </p:spTree>
    <p:extLst>
      <p:ext uri="{BB962C8B-B14F-4D97-AF65-F5344CB8AC3E}">
        <p14:creationId xmlns:p14="http://schemas.microsoft.com/office/powerpoint/2010/main" val="6078276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D9E1E8">
            <a:alpha val="62000"/>
          </a:srgbClr>
        </a:solidFill>
        <a:effectLst/>
      </p:bgPr>
    </p:bg>
    <p:spTree>
      <p:nvGrpSpPr>
        <p:cNvPr id="1" name=""/>
        <p:cNvGrpSpPr/>
        <p:nvPr/>
      </p:nvGrpSpPr>
      <p:grpSpPr>
        <a:xfrm>
          <a:off x="0" y="0"/>
          <a:ext cx="0" cy="0"/>
          <a:chOff x="0" y="0"/>
          <a:chExt cx="0" cy="0"/>
        </a:xfrm>
      </p:grpSpPr>
      <p:sp>
        <p:nvSpPr>
          <p:cNvPr id="2" name="제목 개체 틀 1">
            <a:extLst>
              <a:ext uri="{FF2B5EF4-FFF2-40B4-BE49-F238E27FC236}">
                <a16:creationId xmlns:a16="http://schemas.microsoft.com/office/drawing/2014/main" xmlns="" id="{5A864DAE-ECE1-4533-8A71-4E4D39FE0B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ko-KR" altLang="en-US"/>
              <a:t>마스터 제목 스타일 편집</a:t>
            </a:r>
          </a:p>
        </p:txBody>
      </p:sp>
      <p:sp>
        <p:nvSpPr>
          <p:cNvPr id="3" name="텍스트 개체 틀 2">
            <a:extLst>
              <a:ext uri="{FF2B5EF4-FFF2-40B4-BE49-F238E27FC236}">
                <a16:creationId xmlns:a16="http://schemas.microsoft.com/office/drawing/2014/main" xmlns="" id="{2D443D05-94D4-4342-AEFA-0197AA7802A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ko-KR" altLang="en-US" dirty="0"/>
              <a:t>마스터 텍스트 스타일을 편집하려면 클릭</a:t>
            </a:r>
          </a:p>
          <a:p>
            <a:pPr lvl="1"/>
            <a:r>
              <a:rPr lang="ko-KR" altLang="en-US" dirty="0"/>
              <a:t>두 번째 수준</a:t>
            </a:r>
          </a:p>
          <a:p>
            <a:pPr lvl="2"/>
            <a:r>
              <a:rPr lang="ko-KR" altLang="en-US" dirty="0"/>
              <a:t>세 번째 수준</a:t>
            </a:r>
          </a:p>
          <a:p>
            <a:pPr lvl="3"/>
            <a:r>
              <a:rPr lang="ko-KR" altLang="en-US" dirty="0"/>
              <a:t>네 번째 수준</a:t>
            </a:r>
          </a:p>
          <a:p>
            <a:pPr lvl="4"/>
            <a:r>
              <a:rPr lang="ko-KR" altLang="en-US" dirty="0"/>
              <a:t>다섯 번째 수준</a:t>
            </a:r>
          </a:p>
        </p:txBody>
      </p:sp>
      <p:sp>
        <p:nvSpPr>
          <p:cNvPr id="4" name="날짜 개체 틀 3">
            <a:extLst>
              <a:ext uri="{FF2B5EF4-FFF2-40B4-BE49-F238E27FC236}">
                <a16:creationId xmlns:a16="http://schemas.microsoft.com/office/drawing/2014/main" xmlns="" id="{DA825FC3-8F69-4D96-AC04-9C5FA0606E7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B040B4A-EFA0-442D-9AE3-F0BCC1F5A6C0}" type="datetime1">
              <a:rPr lang="en-US" altLang="ko-KR" smtClean="0"/>
              <a:t>5/21/2024</a:t>
            </a:fld>
            <a:endParaRPr lang="ko-KR" altLang="en-US"/>
          </a:p>
        </p:txBody>
      </p:sp>
      <p:sp>
        <p:nvSpPr>
          <p:cNvPr id="5" name="바닥글 개체 틀 4">
            <a:extLst>
              <a:ext uri="{FF2B5EF4-FFF2-40B4-BE49-F238E27FC236}">
                <a16:creationId xmlns:a16="http://schemas.microsoft.com/office/drawing/2014/main" xmlns="" id="{32F7D89B-8384-4B4C-B483-77929B29860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ltLang="ko-KR" smtClean="0"/>
              <a:t>Presenter: Dr.Teshome Goa</a:t>
            </a:r>
            <a:endParaRPr lang="ko-KR" altLang="en-US"/>
          </a:p>
        </p:txBody>
      </p:sp>
      <p:sp>
        <p:nvSpPr>
          <p:cNvPr id="6" name="슬라이드 번호 개체 틀 5">
            <a:extLst>
              <a:ext uri="{FF2B5EF4-FFF2-40B4-BE49-F238E27FC236}">
                <a16:creationId xmlns:a16="http://schemas.microsoft.com/office/drawing/2014/main" xmlns="" id="{573BD4B8-82EB-4089-9218-49718EAEE92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199C1B-4DD0-46FA-B2CF-A309B1949049}" type="slidenum">
              <a:rPr lang="ko-KR" altLang="en-US" smtClean="0"/>
              <a:t>‹#›</a:t>
            </a:fld>
            <a:endParaRPr lang="ko-KR" altLang="en-US"/>
          </a:p>
        </p:txBody>
      </p:sp>
    </p:spTree>
    <p:extLst>
      <p:ext uri="{BB962C8B-B14F-4D97-AF65-F5344CB8AC3E}">
        <p14:creationId xmlns:p14="http://schemas.microsoft.com/office/powerpoint/2010/main" val="6821077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1" r:id="rId3"/>
    <p:sldLayoutId id="2147483651" r:id="rId4"/>
    <p:sldLayoutId id="2147483654" r:id="rId5"/>
    <p:sldLayoutId id="2147483660" r:id="rId6"/>
    <p:sldLayoutId id="2147483655" r:id="rId7"/>
    <p:sldLayoutId id="2147483662" r:id="rId8"/>
    <p:sldLayoutId id="2147483663" r:id="rId9"/>
    <p:sldLayoutId id="2147483664" r:id="rId10"/>
  </p:sldLayoutIdLst>
  <p:hf hdr="0" dt="0"/>
  <p:txStyles>
    <p:titleStyle>
      <a:lvl1pPr algn="l" defTabSz="914400" rtl="0" eaLnBrk="1" latinLnBrk="1"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s://medium.com/@umangotsolar20/benefits-of-an-off-grid-solar-system-d63e3996086f" TargetMode="External"/><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hyperlink" Target="https://www.pinterest.jp/pin/understanding-solar-cells-and-solar-panels--895653444622833201/" TargetMode="External"/><Relationship Id="rId2" Type="http://schemas.openxmlformats.org/officeDocument/2006/relationships/image" Target="../media/image10.jpeg"/><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3" Type="http://schemas.openxmlformats.org/officeDocument/2006/relationships/hyperlink" Target="https://css.umich.edu/sites/default/files/2023-10/Photovoltaic%20Energy_CSS07-08.pdf" TargetMode="External"/><Relationship Id="rId2" Type="http://schemas.openxmlformats.org/officeDocument/2006/relationships/image" Target="../media/image11.png"/><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3" Type="http://schemas.openxmlformats.org/officeDocument/2006/relationships/hyperlink" Target="https://www.researchgate.net/publication/304039382" TargetMode="External"/><Relationship Id="rId2" Type="http://schemas.openxmlformats.org/officeDocument/2006/relationships/image" Target="../media/image12.png"/><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0.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9.xml"/><Relationship Id="rId1" Type="http://schemas.openxmlformats.org/officeDocument/2006/relationships/vmlDrawing" Target="../drawings/vmlDrawing1.vml"/><Relationship Id="rId4" Type="http://schemas.openxmlformats.org/officeDocument/2006/relationships/image" Target="../media/image13.wmf"/></Relationships>
</file>

<file path=ppt/slides/_rels/slide21.xml.rels><?xml version="1.0" encoding="UTF-8" standalone="yes"?>
<Relationships xmlns="http://schemas.openxmlformats.org/package/2006/relationships"><Relationship Id="rId3" Type="http://schemas.openxmlformats.org/officeDocument/2006/relationships/hyperlink" Target="https://renewableenergysuperpower.com/what-are-the-characteristics-of-renewable-energy-photovoltaic-cells/" TargetMode="External"/><Relationship Id="rId2" Type="http://schemas.openxmlformats.org/officeDocument/2006/relationships/image" Target="../media/image14.png"/><Relationship Id="rId1" Type="http://schemas.openxmlformats.org/officeDocument/2006/relationships/slideLayout" Target="../slideLayouts/slideLayout9.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9.xml"/><Relationship Id="rId1" Type="http://schemas.openxmlformats.org/officeDocument/2006/relationships/vmlDrawing" Target="../drawings/vmlDrawing2.vml"/><Relationship Id="rId4" Type="http://schemas.openxmlformats.org/officeDocument/2006/relationships/image" Target="../media/image15.wmf"/></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5.xml.rels><?xml version="1.0" encoding="UTF-8" standalone="yes"?>
<Relationships xmlns="http://schemas.openxmlformats.org/package/2006/relationships"><Relationship Id="rId3" Type="http://schemas.openxmlformats.org/officeDocument/2006/relationships/hyperlink" Target="https://homesolarsimplified.com/most-efficent-solar-panels-for-2023/" TargetMode="External"/><Relationship Id="rId2" Type="http://schemas.openxmlformats.org/officeDocument/2006/relationships/image" Target="../media/image16.png"/><Relationship Id="rId1" Type="http://schemas.openxmlformats.org/officeDocument/2006/relationships/slideLayout" Target="../slideLayouts/slideLayout9.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9.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9.xml"/><Relationship Id="rId1" Type="http://schemas.openxmlformats.org/officeDocument/2006/relationships/vmlDrawing" Target="../drawings/vmlDrawing3.vml"/><Relationship Id="rId4" Type="http://schemas.openxmlformats.org/officeDocument/2006/relationships/image" Target="../media/image17.wmf"/></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7.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9.xml"/><Relationship Id="rId1" Type="http://schemas.openxmlformats.org/officeDocument/2006/relationships/vmlDrawing" Target="../drawings/vmlDrawing4.vml"/><Relationship Id="rId4" Type="http://schemas.openxmlformats.org/officeDocument/2006/relationships/image" Target="../media/image18.wmf"/></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4800" y="152401"/>
            <a:ext cx="11582400" cy="914400"/>
          </a:xfrm>
        </p:spPr>
        <p:txBody>
          <a:bodyPr>
            <a:normAutofit/>
          </a:bodyPr>
          <a:lstStyle/>
          <a:p>
            <a:pPr algn="ctr"/>
            <a:r>
              <a:rPr lang="en-US" sz="3000" b="1" dirty="0">
                <a:latin typeface="Arial" pitchFamily="34" charset="0"/>
                <a:cs typeface="Arial" pitchFamily="34" charset="0"/>
              </a:rPr>
              <a:t>Renewable Energy and Distributed Generations </a:t>
            </a:r>
          </a:p>
        </p:txBody>
      </p:sp>
      <p:sp>
        <p:nvSpPr>
          <p:cNvPr id="3" name="Subtitle 2"/>
          <p:cNvSpPr>
            <a:spLocks noGrp="1"/>
          </p:cNvSpPr>
          <p:nvPr>
            <p:ph type="subTitle" idx="1"/>
          </p:nvPr>
        </p:nvSpPr>
        <p:spPr>
          <a:xfrm>
            <a:off x="101600" y="990600"/>
            <a:ext cx="11887200" cy="5638800"/>
          </a:xfrm>
        </p:spPr>
        <p:txBody>
          <a:bodyPr>
            <a:normAutofit fontScale="55000" lnSpcReduction="20000"/>
          </a:bodyPr>
          <a:lstStyle/>
          <a:p>
            <a:r>
              <a:rPr lang="en-US" sz="3600" b="1" dirty="0" smtClean="0">
                <a:solidFill>
                  <a:schemeClr val="tx1"/>
                </a:solidFill>
                <a:latin typeface="Arial" pitchFamily="34" charset="0"/>
                <a:cs typeface="Arial" pitchFamily="34" charset="0"/>
              </a:rPr>
              <a:t>Lecture 9</a:t>
            </a:r>
          </a:p>
          <a:p>
            <a:r>
              <a:rPr lang="en-US" sz="3600" b="1" dirty="0" smtClean="0">
                <a:solidFill>
                  <a:schemeClr val="tx1"/>
                </a:solidFill>
                <a:latin typeface="Arial" pitchFamily="34" charset="0"/>
                <a:cs typeface="Arial" pitchFamily="34" charset="0"/>
              </a:rPr>
              <a:t>Off-Grid Solar Energy Conversion System  </a:t>
            </a:r>
            <a:endParaRPr lang="en-US" sz="3600" b="1" dirty="0">
              <a:solidFill>
                <a:schemeClr val="tx1"/>
              </a:solidFill>
              <a:latin typeface="Arial" pitchFamily="34" charset="0"/>
              <a:cs typeface="Arial" pitchFamily="34" charset="0"/>
            </a:endParaRPr>
          </a:p>
          <a:p>
            <a:r>
              <a:rPr lang="en-US" sz="3600" b="1" dirty="0" smtClean="0">
                <a:solidFill>
                  <a:schemeClr val="tx1"/>
                </a:solidFill>
                <a:latin typeface="Arial" pitchFamily="34" charset="0"/>
                <a:cs typeface="Arial" pitchFamily="34" charset="0"/>
              </a:rPr>
              <a:t> Lecturer:</a:t>
            </a:r>
            <a:r>
              <a:rPr lang="en-US" sz="3600" dirty="0" smtClean="0">
                <a:solidFill>
                  <a:schemeClr val="tx1"/>
                </a:solidFill>
                <a:latin typeface="Arial" pitchFamily="34" charset="0"/>
                <a:cs typeface="Arial" pitchFamily="34" charset="0"/>
              </a:rPr>
              <a:t> Teshome Goa (Assist. Prof.)</a:t>
            </a:r>
          </a:p>
          <a:p>
            <a:pPr algn="l"/>
            <a:endParaRPr lang="en-US" sz="6000" b="1" i="1" dirty="0" smtClean="0">
              <a:solidFill>
                <a:schemeClr val="tx1"/>
              </a:solidFill>
              <a:latin typeface="Times New Roman" pitchFamily="18" charset="0"/>
              <a:cs typeface="Times New Roman" pitchFamily="18" charset="0"/>
            </a:endParaRPr>
          </a:p>
          <a:p>
            <a:pPr algn="l"/>
            <a:r>
              <a:rPr lang="en-US" sz="6000" b="1" i="1" dirty="0" smtClean="0">
                <a:solidFill>
                  <a:schemeClr val="tx1"/>
                </a:solidFill>
                <a:latin typeface="Arial" pitchFamily="34" charset="0"/>
                <a:cs typeface="Arial" pitchFamily="34" charset="0"/>
              </a:rPr>
              <a:t>Lecture learning outcomes</a:t>
            </a:r>
            <a:r>
              <a:rPr lang="en-US" sz="6000" dirty="0" smtClean="0">
                <a:solidFill>
                  <a:schemeClr val="tx1"/>
                </a:solidFill>
                <a:latin typeface="Arial" pitchFamily="34" charset="0"/>
                <a:cs typeface="Arial" pitchFamily="34" charset="0"/>
              </a:rPr>
              <a:t>:</a:t>
            </a:r>
          </a:p>
          <a:p>
            <a:pPr algn="l">
              <a:lnSpc>
                <a:spcPct val="170000"/>
              </a:lnSpc>
            </a:pPr>
            <a:r>
              <a:rPr lang="en-US" sz="4400" dirty="0" smtClean="0">
                <a:solidFill>
                  <a:schemeClr val="tx1"/>
                </a:solidFill>
                <a:latin typeface="Arial" pitchFamily="34" charset="0"/>
                <a:cs typeface="Arial" pitchFamily="34" charset="0"/>
              </a:rPr>
              <a:t>At the end of this lecture, you will be able to:</a:t>
            </a:r>
          </a:p>
          <a:p>
            <a:pPr marL="571500" indent="-571500" algn="l">
              <a:lnSpc>
                <a:spcPct val="170000"/>
              </a:lnSpc>
              <a:buAutoNum type="romanLcPeriod"/>
            </a:pPr>
            <a:r>
              <a:rPr lang="en-US" sz="4000" dirty="0" smtClean="0">
                <a:solidFill>
                  <a:schemeClr val="tx1"/>
                </a:solidFill>
                <a:latin typeface="Arial" pitchFamily="34" charset="0"/>
                <a:cs typeface="Arial" pitchFamily="34" charset="0"/>
              </a:rPr>
              <a:t>Define the Off-Grid solar power systems </a:t>
            </a:r>
          </a:p>
          <a:p>
            <a:pPr marL="571500" indent="-571500" algn="l">
              <a:lnSpc>
                <a:spcPct val="170000"/>
              </a:lnSpc>
              <a:buAutoNum type="romanLcPeriod"/>
            </a:pPr>
            <a:r>
              <a:rPr lang="en-US" sz="4000" dirty="0" smtClean="0">
                <a:solidFill>
                  <a:schemeClr val="tx1"/>
                </a:solidFill>
                <a:latin typeface="Arial" pitchFamily="34" charset="0"/>
                <a:cs typeface="Arial" pitchFamily="34" charset="0"/>
              </a:rPr>
              <a:t>Understand the basic components of Off-Grid PV systems </a:t>
            </a:r>
          </a:p>
          <a:p>
            <a:pPr marL="571500" indent="-571500" algn="l">
              <a:lnSpc>
                <a:spcPct val="170000"/>
              </a:lnSpc>
              <a:buAutoNum type="romanLcPeriod"/>
            </a:pPr>
            <a:r>
              <a:rPr lang="en-US" sz="4000" dirty="0" smtClean="0">
                <a:solidFill>
                  <a:schemeClr val="tx1"/>
                </a:solidFill>
                <a:latin typeface="Arial" pitchFamily="34" charset="0"/>
                <a:cs typeface="Arial" pitchFamily="34" charset="0"/>
              </a:rPr>
              <a:t>Identify the factors affecting Off-Grid PV system</a:t>
            </a:r>
          </a:p>
          <a:p>
            <a:pPr marL="571500" indent="-571500" algn="l">
              <a:lnSpc>
                <a:spcPct val="170000"/>
              </a:lnSpc>
              <a:buAutoNum type="romanLcPeriod"/>
            </a:pPr>
            <a:r>
              <a:rPr lang="en-US" sz="4000" dirty="0" smtClean="0">
                <a:solidFill>
                  <a:schemeClr val="tx1"/>
                </a:solidFill>
                <a:latin typeface="Arial" pitchFamily="34" charset="0"/>
                <a:cs typeface="Arial" pitchFamily="34" charset="0"/>
              </a:rPr>
              <a:t>Know how to size the Off-Grid PV systems </a:t>
            </a:r>
          </a:p>
          <a:p>
            <a:pPr marL="571500" indent="-571500" algn="l">
              <a:lnSpc>
                <a:spcPct val="170000"/>
              </a:lnSpc>
              <a:buAutoNum type="romanLcPeriod"/>
            </a:pPr>
            <a:endParaRPr lang="en-US" sz="4000" dirty="0" smtClean="0">
              <a:solidFill>
                <a:schemeClr val="tx1"/>
              </a:solidFill>
              <a:latin typeface="Times New Roman" pitchFamily="18" charset="0"/>
              <a:cs typeface="Times New Roman" pitchFamily="18" charset="0"/>
            </a:endParaRPr>
          </a:p>
          <a:p>
            <a:endParaRPr lang="en-US" sz="6000" dirty="0">
              <a:solidFill>
                <a:schemeClr val="tx1"/>
              </a:solidFill>
              <a:latin typeface="Times New Roman" pitchFamily="18" charset="0"/>
              <a:cs typeface="Times New Roman" pitchFamily="18" charset="0"/>
            </a:endParaRPr>
          </a:p>
        </p:txBody>
      </p:sp>
      <p:sp>
        <p:nvSpPr>
          <p:cNvPr id="5" name="Footer Placeholder 4"/>
          <p:cNvSpPr>
            <a:spLocks noGrp="1"/>
          </p:cNvSpPr>
          <p:nvPr>
            <p:ph type="ftr" sz="quarter" idx="11"/>
          </p:nvPr>
        </p:nvSpPr>
        <p:spPr/>
        <p:txBody>
          <a:bodyPr/>
          <a:lstStyle/>
          <a:p>
            <a:r>
              <a:rPr lang="en-US" b="1" dirty="0" smtClean="0">
                <a:solidFill>
                  <a:schemeClr val="tx1"/>
                </a:solidFill>
                <a:latin typeface="Times New Roman" pitchFamily="18" charset="0"/>
                <a:cs typeface="Times New Roman" pitchFamily="18" charset="0"/>
              </a:rPr>
              <a:t>Presenter: </a:t>
            </a:r>
            <a:r>
              <a:rPr lang="en-US" b="1" dirty="0" err="1" smtClean="0">
                <a:solidFill>
                  <a:schemeClr val="tx1"/>
                </a:solidFill>
                <a:latin typeface="Times New Roman" pitchFamily="18" charset="0"/>
                <a:cs typeface="Times New Roman" pitchFamily="18" charset="0"/>
              </a:rPr>
              <a:t>Dr.Teshome</a:t>
            </a:r>
            <a:r>
              <a:rPr lang="en-US" b="1" dirty="0" smtClean="0">
                <a:solidFill>
                  <a:schemeClr val="tx1"/>
                </a:solidFill>
                <a:latin typeface="Times New Roman" pitchFamily="18" charset="0"/>
                <a:cs typeface="Times New Roman" pitchFamily="18" charset="0"/>
              </a:rPr>
              <a:t> Goa</a:t>
            </a:r>
            <a:endParaRPr lang="en-US" b="1" dirty="0">
              <a:solidFill>
                <a:schemeClr val="tx1"/>
              </a:solidFill>
              <a:latin typeface="Times New Roman" pitchFamily="18" charset="0"/>
              <a:cs typeface="Times New Roman" pitchFamily="18" charset="0"/>
            </a:endParaRPr>
          </a:p>
        </p:txBody>
      </p:sp>
      <p:sp>
        <p:nvSpPr>
          <p:cNvPr id="6" name="Slide Number Placeholder 5"/>
          <p:cNvSpPr>
            <a:spLocks noGrp="1"/>
          </p:cNvSpPr>
          <p:nvPr>
            <p:ph type="sldNum" sz="quarter" idx="12"/>
          </p:nvPr>
        </p:nvSpPr>
        <p:spPr/>
        <p:txBody>
          <a:bodyPr/>
          <a:lstStyle/>
          <a:p>
            <a:fld id="{96054161-4A6B-4E63-8C44-EE703BDA66C5}" type="slidenum">
              <a:rPr lang="en-US" smtClean="0"/>
              <a:t>1</a:t>
            </a:fld>
            <a:endParaRPr lang="en-US"/>
          </a:p>
        </p:txBody>
      </p:sp>
    </p:spTree>
    <p:extLst>
      <p:ext uri="{BB962C8B-B14F-4D97-AF65-F5344CB8AC3E}">
        <p14:creationId xmlns:p14="http://schemas.microsoft.com/office/powerpoint/2010/main" val="118856323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11582400" cy="715962"/>
          </a:xfrm>
        </p:spPr>
        <p:txBody>
          <a:bodyPr>
            <a:normAutofit/>
          </a:bodyPr>
          <a:lstStyle/>
          <a:p>
            <a:pPr algn="l"/>
            <a:r>
              <a:rPr lang="en-US" sz="3000" b="1" dirty="0" smtClean="0">
                <a:latin typeface="Arial" pitchFamily="34" charset="0"/>
                <a:cs typeface="Arial" pitchFamily="34" charset="0"/>
              </a:rPr>
              <a:t>Outlines </a:t>
            </a:r>
            <a:endParaRPr lang="en-US" sz="3000" b="1" dirty="0">
              <a:latin typeface="Arial" pitchFamily="34" charset="0"/>
              <a:cs typeface="Arial" pitchFamily="34" charset="0"/>
            </a:endParaRPr>
          </a:p>
        </p:txBody>
      </p:sp>
      <p:sp>
        <p:nvSpPr>
          <p:cNvPr id="3" name="Content Placeholder 2"/>
          <p:cNvSpPr>
            <a:spLocks noGrp="1"/>
          </p:cNvSpPr>
          <p:nvPr>
            <p:ph idx="1"/>
          </p:nvPr>
        </p:nvSpPr>
        <p:spPr>
          <a:xfrm>
            <a:off x="101600" y="1143000"/>
            <a:ext cx="11785600" cy="5562600"/>
          </a:xfrm>
        </p:spPr>
        <p:txBody>
          <a:bodyPr>
            <a:normAutofit/>
          </a:bodyPr>
          <a:lstStyle/>
          <a:p>
            <a:pPr marL="457200" indent="-457200">
              <a:lnSpc>
                <a:spcPct val="150000"/>
              </a:lnSpc>
              <a:buAutoNum type="arabicPeriod"/>
            </a:pPr>
            <a:r>
              <a:rPr lang="en-US" sz="2000" b="1" dirty="0" smtClean="0">
                <a:latin typeface="Arial" pitchFamily="34" charset="0"/>
                <a:cs typeface="Arial" pitchFamily="34" charset="0"/>
              </a:rPr>
              <a:t>Introduction  </a:t>
            </a:r>
          </a:p>
          <a:p>
            <a:pPr marL="457200" indent="-457200">
              <a:lnSpc>
                <a:spcPct val="150000"/>
              </a:lnSpc>
              <a:buAutoNum type="arabicPeriod"/>
            </a:pPr>
            <a:r>
              <a:rPr lang="en-US" sz="2000" b="1" dirty="0" smtClean="0">
                <a:latin typeface="Arial" pitchFamily="34" charset="0"/>
                <a:cs typeface="Arial" pitchFamily="34" charset="0"/>
              </a:rPr>
              <a:t>Off-Grid </a:t>
            </a:r>
            <a:r>
              <a:rPr lang="en-US" sz="2000" b="1" dirty="0">
                <a:latin typeface="Arial" pitchFamily="34" charset="0"/>
                <a:cs typeface="Arial" pitchFamily="34" charset="0"/>
              </a:rPr>
              <a:t>Solar PV </a:t>
            </a:r>
            <a:r>
              <a:rPr lang="en-US" sz="2000" b="1" dirty="0" smtClean="0">
                <a:latin typeface="Arial" pitchFamily="34" charset="0"/>
                <a:cs typeface="Arial" pitchFamily="34" charset="0"/>
              </a:rPr>
              <a:t>systems(OG-PVs</a:t>
            </a:r>
          </a:p>
          <a:p>
            <a:pPr marL="457200" indent="-457200">
              <a:lnSpc>
                <a:spcPct val="150000"/>
              </a:lnSpc>
              <a:buAutoNum type="arabicPeriod"/>
            </a:pPr>
            <a:r>
              <a:rPr lang="en-US" sz="2000" b="1" dirty="0" smtClean="0">
                <a:latin typeface="Arial" pitchFamily="34" charset="0"/>
                <a:cs typeface="Arial" pitchFamily="34" charset="0"/>
              </a:rPr>
              <a:t> </a:t>
            </a:r>
            <a:r>
              <a:rPr lang="en-US" sz="2000" b="1" dirty="0">
                <a:latin typeface="Arial" pitchFamily="34" charset="0"/>
                <a:cs typeface="Arial" pitchFamily="34" charset="0"/>
              </a:rPr>
              <a:t>Factors Affecting PV Module Performance </a:t>
            </a:r>
          </a:p>
          <a:p>
            <a:pPr marL="457200" indent="-457200">
              <a:lnSpc>
                <a:spcPct val="150000"/>
              </a:lnSpc>
              <a:buFont typeface="Arial" panose="020B0604020202020204" pitchFamily="34" charset="0"/>
              <a:buAutoNum type="arabicPeriod"/>
            </a:pPr>
            <a:r>
              <a:rPr lang="en-US" sz="2000" b="1" dirty="0" smtClean="0">
                <a:latin typeface="Arial" pitchFamily="34" charset="0"/>
                <a:cs typeface="Arial" pitchFamily="34" charset="0"/>
              </a:rPr>
              <a:t>PV Array Power Calculation </a:t>
            </a:r>
            <a:endParaRPr lang="en-US" sz="1600" b="1" dirty="0">
              <a:solidFill>
                <a:srgbClr val="000000"/>
              </a:solidFill>
              <a:latin typeface="Arial" pitchFamily="34" charset="0"/>
              <a:cs typeface="Arial" pitchFamily="34" charset="0"/>
            </a:endParaRPr>
          </a:p>
          <a:p>
            <a:pPr marL="457200" indent="-457200">
              <a:lnSpc>
                <a:spcPct val="150000"/>
              </a:lnSpc>
              <a:buFont typeface="Arial" panose="020B0604020202020204" pitchFamily="34" charset="0"/>
              <a:buAutoNum type="arabicPeriod"/>
            </a:pPr>
            <a:r>
              <a:rPr lang="en-US" sz="2000" b="1" dirty="0" smtClean="0">
                <a:solidFill>
                  <a:srgbClr val="000000"/>
                </a:solidFill>
                <a:latin typeface="Arial" pitchFamily="34" charset="0"/>
                <a:cs typeface="Arial" pitchFamily="34" charset="0"/>
              </a:rPr>
              <a:t> </a:t>
            </a:r>
            <a:r>
              <a:rPr lang="en-US" sz="2000" b="1" dirty="0">
                <a:solidFill>
                  <a:srgbClr val="000000"/>
                </a:solidFill>
                <a:latin typeface="Arial" pitchFamily="34" charset="0"/>
                <a:cs typeface="Arial" pitchFamily="34" charset="0"/>
              </a:rPr>
              <a:t>Sizing Off-Grid Solar PV System (</a:t>
            </a:r>
            <a:r>
              <a:rPr lang="en-US" sz="2000" b="1" dirty="0" smtClean="0">
                <a:solidFill>
                  <a:srgbClr val="000000"/>
                </a:solidFill>
                <a:latin typeface="Arial" pitchFamily="34" charset="0"/>
                <a:cs typeface="Arial" pitchFamily="34" charset="0"/>
              </a:rPr>
              <a:t>S-OG-PVs)</a:t>
            </a:r>
          </a:p>
          <a:p>
            <a:pPr marL="0" indent="0">
              <a:lnSpc>
                <a:spcPct val="150000"/>
              </a:lnSpc>
              <a:buNone/>
            </a:pPr>
            <a:r>
              <a:rPr lang="en-US" sz="2000" b="1" dirty="0" smtClean="0">
                <a:latin typeface="Arial" pitchFamily="34" charset="0"/>
                <a:cs typeface="Arial" pitchFamily="34" charset="0"/>
              </a:rPr>
              <a:t>Summary </a:t>
            </a:r>
          </a:p>
          <a:p>
            <a:pPr marL="0" indent="0">
              <a:lnSpc>
                <a:spcPct val="150000"/>
              </a:lnSpc>
              <a:buNone/>
            </a:pPr>
            <a:r>
              <a:rPr lang="en-US" sz="2000" b="1" dirty="0" smtClean="0">
                <a:latin typeface="Arial" pitchFamily="34" charset="0"/>
                <a:cs typeface="Arial" pitchFamily="34" charset="0"/>
              </a:rPr>
              <a:t>References </a:t>
            </a:r>
          </a:p>
          <a:p>
            <a:endParaRPr lang="en-US" dirty="0"/>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a:t>
            </a:fld>
            <a:endParaRPr lang="en-US"/>
          </a:p>
        </p:txBody>
      </p:sp>
    </p:spTree>
    <p:extLst>
      <p:ext uri="{BB962C8B-B14F-4D97-AF65-F5344CB8AC3E}">
        <p14:creationId xmlns:p14="http://schemas.microsoft.com/office/powerpoint/2010/main" val="208883502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293600" cy="609600"/>
          </a:xfrm>
        </p:spPr>
        <p:txBody>
          <a:bodyPr>
            <a:noAutofit/>
          </a:bodyPr>
          <a:lstStyle/>
          <a:p>
            <a:pPr algn="ctr"/>
            <a:r>
              <a:rPr lang="en-US" sz="3000" b="1" dirty="0" smtClean="0">
                <a:latin typeface="Arial" pitchFamily="34" charset="0"/>
                <a:cs typeface="Arial" pitchFamily="34" charset="0"/>
              </a:rPr>
              <a:t>1. Introduction</a:t>
            </a:r>
            <a:endParaRPr lang="en-US" sz="3000" b="1" dirty="0">
              <a:latin typeface="Arial" pitchFamily="34" charset="0"/>
              <a:cs typeface="Arial" pitchFamily="34" charset="0"/>
            </a:endParaRPr>
          </a:p>
        </p:txBody>
      </p:sp>
      <p:sp>
        <p:nvSpPr>
          <p:cNvPr id="3" name="Content Placeholder 2"/>
          <p:cNvSpPr>
            <a:spLocks noGrp="1"/>
          </p:cNvSpPr>
          <p:nvPr>
            <p:ph idx="1"/>
          </p:nvPr>
        </p:nvSpPr>
        <p:spPr>
          <a:xfrm>
            <a:off x="0" y="218209"/>
            <a:ext cx="12115800" cy="6494318"/>
          </a:xfrm>
        </p:spPr>
        <p:txBody>
          <a:bodyPr>
            <a:normAutofit/>
          </a:bodyPr>
          <a:lstStyle/>
          <a:p>
            <a:pPr algn="just">
              <a:lnSpc>
                <a:spcPct val="200000"/>
              </a:lnSpc>
              <a:spcBef>
                <a:spcPts val="600"/>
              </a:spcBef>
            </a:pPr>
            <a:r>
              <a:rPr lang="en-US" sz="2000" dirty="0">
                <a:latin typeface="Arial" pitchFamily="34" charset="0"/>
                <a:cs typeface="Arial" pitchFamily="34" charset="0"/>
              </a:rPr>
              <a:t>Photovoltaic power systems are generally classified according to their functional and operational requirements, their component configurations, and how the equipment is connected to other power sources or electrical loads </a:t>
            </a:r>
            <a:r>
              <a:rPr lang="en-US" sz="2000" dirty="0" smtClean="0">
                <a:latin typeface="Arial" pitchFamily="34" charset="0"/>
                <a:cs typeface="Arial" pitchFamily="34" charset="0"/>
              </a:rPr>
              <a:t>.</a:t>
            </a:r>
          </a:p>
          <a:p>
            <a:pPr algn="just">
              <a:lnSpc>
                <a:spcPct val="200000"/>
              </a:lnSpc>
              <a:spcBef>
                <a:spcPts val="600"/>
              </a:spcBef>
            </a:pPr>
            <a:r>
              <a:rPr lang="en-US" sz="2000" dirty="0" smtClean="0">
                <a:latin typeface="Arial" pitchFamily="34" charset="0"/>
                <a:cs typeface="Arial" pitchFamily="34" charset="0"/>
              </a:rPr>
              <a:t>The </a:t>
            </a:r>
            <a:r>
              <a:rPr lang="en-US" sz="2000" dirty="0">
                <a:latin typeface="Arial" pitchFamily="34" charset="0"/>
                <a:cs typeface="Arial" pitchFamily="34" charset="0"/>
              </a:rPr>
              <a:t>two principal classifications of PV systems </a:t>
            </a:r>
            <a:r>
              <a:rPr lang="en-US" sz="2000" dirty="0" smtClean="0">
                <a:latin typeface="Arial" pitchFamily="34" charset="0"/>
                <a:cs typeface="Arial" pitchFamily="34" charset="0"/>
              </a:rPr>
              <a:t>are </a:t>
            </a:r>
            <a:r>
              <a:rPr lang="en-US" sz="2000" b="1" dirty="0" smtClean="0">
                <a:latin typeface="Arial" pitchFamily="34" charset="0"/>
                <a:cs typeface="Arial" pitchFamily="34" charset="0"/>
              </a:rPr>
              <a:t>Off-grid connected system and grid connected </a:t>
            </a:r>
            <a:r>
              <a:rPr lang="en-US" sz="2000" dirty="0" smtClean="0">
                <a:latin typeface="Arial" pitchFamily="34" charset="0"/>
                <a:cs typeface="Arial" pitchFamily="34" charset="0"/>
              </a:rPr>
              <a:t>solar PV systems. </a:t>
            </a:r>
          </a:p>
          <a:p>
            <a:pPr algn="just">
              <a:lnSpc>
                <a:spcPct val="150000"/>
              </a:lnSpc>
              <a:spcBef>
                <a:spcPts val="600"/>
              </a:spcBef>
            </a:pPr>
            <a:r>
              <a:rPr lang="en-US" sz="2000" dirty="0" smtClean="0">
                <a:latin typeface="Arial" pitchFamily="34" charset="0"/>
                <a:cs typeface="Arial" pitchFamily="34" charset="0"/>
              </a:rPr>
              <a:t>Off-grid/ stand </a:t>
            </a:r>
            <a:r>
              <a:rPr lang="en-US" sz="2000" dirty="0">
                <a:latin typeface="Arial" pitchFamily="34" charset="0"/>
                <a:cs typeface="Arial" pitchFamily="34" charset="0"/>
              </a:rPr>
              <a:t>alone </a:t>
            </a:r>
            <a:r>
              <a:rPr lang="en-US" sz="2000" dirty="0" smtClean="0">
                <a:latin typeface="Arial" pitchFamily="34" charset="0"/>
                <a:cs typeface="Arial" pitchFamily="34" charset="0"/>
              </a:rPr>
              <a:t>systems </a:t>
            </a:r>
            <a:r>
              <a:rPr lang="en-US" sz="2000" dirty="0">
                <a:latin typeface="Arial" pitchFamily="34" charset="0"/>
                <a:cs typeface="Arial" pitchFamily="34" charset="0"/>
              </a:rPr>
              <a:t>systems are designed to operate independent of the </a:t>
            </a:r>
            <a:r>
              <a:rPr lang="en-US" sz="2000" dirty="0" smtClean="0">
                <a:latin typeface="Arial" pitchFamily="34" charset="0"/>
                <a:cs typeface="Arial" pitchFamily="34" charset="0"/>
              </a:rPr>
              <a:t>utility </a:t>
            </a:r>
            <a:r>
              <a:rPr lang="en-US" sz="2000" dirty="0">
                <a:latin typeface="Arial" pitchFamily="34" charset="0"/>
                <a:cs typeface="Arial" pitchFamily="34" charset="0"/>
              </a:rPr>
              <a:t>grid, and sized to supply certain DC and AC electrical </a:t>
            </a:r>
            <a:r>
              <a:rPr lang="en-US" sz="2000" dirty="0" smtClean="0">
                <a:latin typeface="Arial" pitchFamily="34" charset="0"/>
                <a:cs typeface="Arial" pitchFamily="34" charset="0"/>
              </a:rPr>
              <a:t>loads</a:t>
            </a:r>
          </a:p>
          <a:p>
            <a:pPr algn="just">
              <a:lnSpc>
                <a:spcPct val="150000"/>
              </a:lnSpc>
              <a:spcBef>
                <a:spcPts val="600"/>
              </a:spcBef>
            </a:pPr>
            <a:r>
              <a:rPr lang="en-US" sz="2000" dirty="0" smtClean="0">
                <a:latin typeface="Arial" pitchFamily="34" charset="0"/>
                <a:cs typeface="Arial" pitchFamily="34" charset="0"/>
              </a:rPr>
              <a:t> Whereas, the utility- </a:t>
            </a:r>
            <a:r>
              <a:rPr lang="en-US" sz="2000" dirty="0">
                <a:latin typeface="Arial" pitchFamily="34" charset="0"/>
                <a:cs typeface="Arial" pitchFamily="34" charset="0"/>
              </a:rPr>
              <a:t>interactive PV systems </a:t>
            </a:r>
            <a:r>
              <a:rPr lang="en-US" sz="2000" dirty="0" smtClean="0">
                <a:latin typeface="Arial" pitchFamily="34" charset="0"/>
                <a:cs typeface="Arial" pitchFamily="34" charset="0"/>
              </a:rPr>
              <a:t>are </a:t>
            </a:r>
            <a:r>
              <a:rPr lang="en-US" sz="2000" dirty="0">
                <a:latin typeface="Arial" pitchFamily="34" charset="0"/>
                <a:cs typeface="Arial" pitchFamily="34" charset="0"/>
              </a:rPr>
              <a:t>designed to operate interconnected with the electricity utility </a:t>
            </a:r>
            <a:r>
              <a:rPr lang="en-US" sz="2000" dirty="0" smtClean="0">
                <a:latin typeface="Arial" pitchFamily="34" charset="0"/>
                <a:cs typeface="Arial" pitchFamily="34" charset="0"/>
              </a:rPr>
              <a:t>grid</a:t>
            </a:r>
            <a:endParaRPr lang="en-US" dirty="0"/>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3</a:t>
            </a:fld>
            <a:endParaRPr lang="en-US"/>
          </a:p>
        </p:txBody>
      </p:sp>
    </p:spTree>
    <p:extLst>
      <p:ext uri="{BB962C8B-B14F-4D97-AF65-F5344CB8AC3E}">
        <p14:creationId xmlns:p14="http://schemas.microsoft.com/office/powerpoint/2010/main" val="351578752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76200"/>
            <a:ext cx="12192000" cy="762000"/>
          </a:xfrm>
        </p:spPr>
        <p:txBody>
          <a:bodyPr>
            <a:noAutofit/>
          </a:bodyPr>
          <a:lstStyle/>
          <a:p>
            <a:pPr algn="ctr"/>
            <a:r>
              <a:rPr lang="en-US" sz="3000" b="1" dirty="0" smtClean="0">
                <a:latin typeface="Arial" pitchFamily="34" charset="0"/>
                <a:cs typeface="Arial" pitchFamily="34" charset="0"/>
              </a:rPr>
              <a:t>2. Off-Grid Solar PV systems(OG-PVs)</a:t>
            </a:r>
            <a:endParaRPr lang="en-US" sz="3000" b="1" dirty="0">
              <a:latin typeface="Arial" pitchFamily="34" charset="0"/>
              <a:cs typeface="Arial" pitchFamily="34" charset="0"/>
            </a:endParaRPr>
          </a:p>
        </p:txBody>
      </p:sp>
      <p:sp>
        <p:nvSpPr>
          <p:cNvPr id="3" name="Content Placeholder 2"/>
          <p:cNvSpPr>
            <a:spLocks noGrp="1"/>
          </p:cNvSpPr>
          <p:nvPr>
            <p:ph idx="1"/>
          </p:nvPr>
        </p:nvSpPr>
        <p:spPr>
          <a:xfrm>
            <a:off x="-101600" y="838200"/>
            <a:ext cx="12293600" cy="5954486"/>
          </a:xfrm>
        </p:spPr>
        <p:txBody>
          <a:bodyPr>
            <a:normAutofit/>
          </a:bodyPr>
          <a:lstStyle/>
          <a:p>
            <a:pPr algn="just">
              <a:lnSpc>
                <a:spcPct val="200000"/>
              </a:lnSpc>
              <a:spcBef>
                <a:spcPts val="0"/>
              </a:spcBef>
              <a:buClr>
                <a:schemeClr val="accent1"/>
              </a:buClr>
              <a:buSzPct val="100000"/>
            </a:pPr>
            <a:r>
              <a:rPr lang="en-US" altLang="en-US" sz="2000" dirty="0">
                <a:latin typeface="Times New Roman" pitchFamily="18" charset="0"/>
                <a:cs typeface="Times New Roman" pitchFamily="18" charset="0"/>
              </a:rPr>
              <a:t>Off grid </a:t>
            </a:r>
            <a:r>
              <a:rPr lang="en-US" altLang="en-US" sz="2000" dirty="0" smtClean="0">
                <a:latin typeface="Times New Roman" pitchFamily="18" charset="0"/>
                <a:cs typeface="Times New Roman" pitchFamily="18" charset="0"/>
              </a:rPr>
              <a:t>PV </a:t>
            </a:r>
            <a:r>
              <a:rPr lang="en-US" altLang="en-US" sz="2000" dirty="0">
                <a:latin typeface="Times New Roman" pitchFamily="18" charset="0"/>
                <a:cs typeface="Times New Roman" pitchFamily="18" charset="0"/>
              </a:rPr>
              <a:t>system is usually installed in remote areas where utility grids are not readily available</a:t>
            </a:r>
            <a:r>
              <a:rPr lang="en-US" altLang="en-US" sz="2000" dirty="0" smtClean="0">
                <a:latin typeface="Times New Roman" pitchFamily="18" charset="0"/>
                <a:cs typeface="Times New Roman" pitchFamily="18" charset="0"/>
              </a:rPr>
              <a:t>.</a:t>
            </a:r>
          </a:p>
          <a:p>
            <a:pPr algn="just">
              <a:lnSpc>
                <a:spcPct val="200000"/>
              </a:lnSpc>
              <a:spcBef>
                <a:spcPts val="0"/>
              </a:spcBef>
              <a:buClr>
                <a:schemeClr val="accent1"/>
              </a:buClr>
              <a:buSzPct val="100000"/>
            </a:pPr>
            <a:r>
              <a:rPr lang="en-US" altLang="en-US" sz="2000" dirty="0" smtClean="0">
                <a:latin typeface="Times New Roman" pitchFamily="18" charset="0"/>
                <a:cs typeface="Times New Roman" pitchFamily="18" charset="0"/>
              </a:rPr>
              <a:t> </a:t>
            </a:r>
            <a:r>
              <a:rPr lang="en-US" altLang="en-US" sz="2000" dirty="0">
                <a:latin typeface="Times New Roman" pitchFamily="18" charset="0"/>
                <a:cs typeface="Times New Roman" pitchFamily="18" charset="0"/>
              </a:rPr>
              <a:t>Off grid or stand alone system is the one that can be considered as </a:t>
            </a:r>
            <a:r>
              <a:rPr lang="en-US" altLang="en-US" sz="2000" dirty="0" smtClean="0">
                <a:latin typeface="Times New Roman" pitchFamily="18" charset="0"/>
                <a:cs typeface="Times New Roman" pitchFamily="18" charset="0"/>
              </a:rPr>
              <a:t>a more </a:t>
            </a:r>
            <a:r>
              <a:rPr lang="en-US" altLang="en-US" sz="2000" dirty="0">
                <a:latin typeface="Times New Roman" pitchFamily="18" charset="0"/>
                <a:cs typeface="Times New Roman" pitchFamily="18" charset="0"/>
              </a:rPr>
              <a:t>common application of PV technology.</a:t>
            </a:r>
          </a:p>
          <a:p>
            <a:pPr algn="just">
              <a:lnSpc>
                <a:spcPct val="200000"/>
              </a:lnSpc>
              <a:spcBef>
                <a:spcPts val="0"/>
              </a:spcBef>
              <a:buClr>
                <a:schemeClr val="accent1"/>
              </a:buClr>
              <a:buSzPct val="100000"/>
            </a:pPr>
            <a:r>
              <a:rPr lang="en-US" altLang="en-US" sz="2000" dirty="0">
                <a:latin typeface="Times New Roman" pitchFamily="18" charset="0"/>
                <a:cs typeface="Times New Roman" pitchFamily="18" charset="0"/>
              </a:rPr>
              <a:t>This system does not have a utility </a:t>
            </a:r>
            <a:r>
              <a:rPr lang="en-US" altLang="en-US" sz="2000" dirty="0" smtClean="0">
                <a:latin typeface="Times New Roman" pitchFamily="18" charset="0"/>
                <a:cs typeface="Times New Roman" pitchFamily="18" charset="0"/>
              </a:rPr>
              <a:t>connection, long transmission lines and grid synchronization is not required.</a:t>
            </a:r>
          </a:p>
          <a:p>
            <a:pPr algn="just">
              <a:lnSpc>
                <a:spcPct val="200000"/>
              </a:lnSpc>
              <a:spcBef>
                <a:spcPts val="0"/>
              </a:spcBef>
              <a:buClr>
                <a:schemeClr val="accent1"/>
              </a:buClr>
              <a:buSzPct val="100000"/>
            </a:pPr>
            <a:r>
              <a:rPr lang="en-US" altLang="en-US" sz="2000" dirty="0">
                <a:latin typeface="Times New Roman" pitchFamily="18" charset="0"/>
                <a:cs typeface="Times New Roman" pitchFamily="18" charset="0"/>
              </a:rPr>
              <a:t>An </a:t>
            </a:r>
            <a:r>
              <a:rPr lang="en-US" altLang="en-US" sz="2000" dirty="0" smtClean="0">
                <a:latin typeface="Times New Roman" pitchFamily="18" charset="0"/>
                <a:cs typeface="Times New Roman" pitchFamily="18" charset="0"/>
              </a:rPr>
              <a:t>off-grid </a:t>
            </a:r>
            <a:r>
              <a:rPr lang="en-US" altLang="en-US" sz="2000" dirty="0">
                <a:latin typeface="Times New Roman" pitchFamily="18" charset="0"/>
                <a:cs typeface="Times New Roman" pitchFamily="18" charset="0"/>
              </a:rPr>
              <a:t>solar system provides an alternative to traditional energy sources, offering energy independence and sustainability</a:t>
            </a:r>
            <a:r>
              <a:rPr lang="en-US" altLang="en-US" sz="2000" dirty="0" smtClean="0">
                <a:latin typeface="Times New Roman" pitchFamily="18" charset="0"/>
                <a:cs typeface="Times New Roman" pitchFamily="18" charset="0"/>
              </a:rPr>
              <a:t>.</a:t>
            </a:r>
          </a:p>
          <a:p>
            <a:pPr algn="just">
              <a:lnSpc>
                <a:spcPct val="200000"/>
              </a:lnSpc>
              <a:spcBef>
                <a:spcPts val="0"/>
              </a:spcBef>
              <a:buClr>
                <a:schemeClr val="accent1"/>
              </a:buClr>
              <a:buSzPct val="100000"/>
            </a:pPr>
            <a:r>
              <a:rPr lang="en-US" altLang="en-US" sz="2000" dirty="0" smtClean="0">
                <a:latin typeface="Times New Roman" pitchFamily="18" charset="0"/>
                <a:cs typeface="Times New Roman" pitchFamily="18" charset="0"/>
              </a:rPr>
              <a:t> </a:t>
            </a:r>
            <a:r>
              <a:rPr lang="en-US" altLang="en-US" sz="2000" dirty="0">
                <a:latin typeface="Times New Roman" pitchFamily="18" charset="0"/>
                <a:cs typeface="Times New Roman" pitchFamily="18" charset="0"/>
              </a:rPr>
              <a:t>By maximizing the sun's energy, this system presents an opportunity for eco-friendly living, even in areas where conventional power grids are unavailable</a:t>
            </a:r>
          </a:p>
          <a:p>
            <a:pPr marL="0" indent="0" algn="just">
              <a:lnSpc>
                <a:spcPct val="150000"/>
              </a:lnSpc>
              <a:buNone/>
            </a:pPr>
            <a:endParaRPr lang="en-US" sz="2000" dirty="0" smtClean="0">
              <a:latin typeface="Arial" pitchFamily="34" charset="0"/>
              <a:cs typeface="Arial" pitchFamily="34" charset="0"/>
            </a:endParaRPr>
          </a:p>
          <a:p>
            <a:pPr marL="0" indent="0" algn="just">
              <a:lnSpc>
                <a:spcPct val="150000"/>
              </a:lnSpc>
              <a:buNone/>
            </a:pPr>
            <a:endParaRPr lang="en-US" sz="2000" dirty="0" smtClean="0">
              <a:latin typeface="Arial" pitchFamily="34" charset="0"/>
              <a:cs typeface="Arial" pitchFamily="34" charset="0"/>
            </a:endParaRPr>
          </a:p>
          <a:p>
            <a:pPr algn="just">
              <a:lnSpc>
                <a:spcPct val="150000"/>
              </a:lnSpc>
            </a:pPr>
            <a:endParaRPr lang="en-US" sz="2400" dirty="0">
              <a:latin typeface="Times New Roman" pitchFamily="18" charset="0"/>
              <a:cs typeface="Times New Roman" pitchFamily="18" charset="0"/>
            </a:endParaRPr>
          </a:p>
          <a:p>
            <a:endParaRPr lang="en-US" dirty="0"/>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4</a:t>
            </a:fld>
            <a:endParaRPr lang="en-US"/>
          </a:p>
        </p:txBody>
      </p:sp>
    </p:spTree>
    <p:extLst>
      <p:ext uri="{BB962C8B-B14F-4D97-AF65-F5344CB8AC3E}">
        <p14:creationId xmlns:p14="http://schemas.microsoft.com/office/powerpoint/2010/main" val="283338022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3200" y="274638"/>
            <a:ext cx="11379200" cy="639762"/>
          </a:xfrm>
        </p:spPr>
        <p:txBody>
          <a:bodyPr>
            <a:normAutofit/>
          </a:bodyPr>
          <a:lstStyle/>
          <a:p>
            <a:r>
              <a:rPr lang="en-US" sz="3000" b="1" dirty="0" smtClean="0">
                <a:latin typeface="Arial" pitchFamily="34" charset="0"/>
                <a:cs typeface="Arial" pitchFamily="34" charset="0"/>
              </a:rPr>
              <a:t>OG-PVs                                                                        </a:t>
            </a:r>
            <a:r>
              <a:rPr lang="en-US" sz="3000" b="1" dirty="0">
                <a:latin typeface="Arial" pitchFamily="34" charset="0"/>
                <a:cs typeface="Arial" pitchFamily="34" charset="0"/>
              </a:rPr>
              <a:t>Cont.…. </a:t>
            </a:r>
          </a:p>
        </p:txBody>
      </p:sp>
      <p:sp>
        <p:nvSpPr>
          <p:cNvPr id="3" name="Content Placeholder 2"/>
          <p:cNvSpPr>
            <a:spLocks noGrp="1"/>
          </p:cNvSpPr>
          <p:nvPr>
            <p:ph idx="1"/>
          </p:nvPr>
        </p:nvSpPr>
        <p:spPr>
          <a:xfrm>
            <a:off x="0" y="706582"/>
            <a:ext cx="11988800" cy="5922818"/>
          </a:xfrm>
        </p:spPr>
        <p:txBody>
          <a:bodyPr>
            <a:normAutofit/>
          </a:bodyPr>
          <a:lstStyle/>
          <a:p>
            <a:pPr algn="just">
              <a:lnSpc>
                <a:spcPct val="200000"/>
              </a:lnSpc>
            </a:pPr>
            <a:r>
              <a:rPr lang="en-US" sz="2000" dirty="0">
                <a:latin typeface="Arial" pitchFamily="34" charset="0"/>
                <a:cs typeface="Arial" pitchFamily="34" charset="0"/>
              </a:rPr>
              <a:t>The simple </a:t>
            </a:r>
            <a:r>
              <a:rPr lang="en-US" sz="2000" dirty="0" smtClean="0">
                <a:latin typeface="Arial" pitchFamily="34" charset="0"/>
                <a:cs typeface="Arial" pitchFamily="34" charset="0"/>
              </a:rPr>
              <a:t>block diagram of </a:t>
            </a:r>
            <a:r>
              <a:rPr lang="en-US" sz="2000" dirty="0">
                <a:latin typeface="Arial" pitchFamily="34" charset="0"/>
                <a:cs typeface="Arial" pitchFamily="34" charset="0"/>
              </a:rPr>
              <a:t>off grid system </a:t>
            </a:r>
            <a:r>
              <a:rPr lang="en-US" sz="2000" dirty="0" smtClean="0">
                <a:latin typeface="Arial" pitchFamily="34" charset="0"/>
                <a:cs typeface="Arial" pitchFamily="34" charset="0"/>
              </a:rPr>
              <a:t>presented in Fig.1.</a:t>
            </a:r>
            <a:endParaRPr lang="en-US" sz="2000" dirty="0">
              <a:latin typeface="Arial" pitchFamily="34" charset="0"/>
              <a:cs typeface="Arial" pitchFamily="34" charset="0"/>
            </a:endParaRPr>
          </a:p>
          <a:p>
            <a:pPr marL="0" indent="0">
              <a:buNone/>
            </a:pPr>
            <a:endParaRPr lang="en-US" dirty="0" smtClean="0">
              <a:latin typeface="Arial" pitchFamily="34" charset="0"/>
              <a:cs typeface="Arial" pitchFamily="34" charset="0"/>
            </a:endParaRPr>
          </a:p>
          <a:p>
            <a:pPr marL="0" indent="0">
              <a:buNone/>
            </a:pPr>
            <a:endParaRPr lang="en-US" dirty="0">
              <a:latin typeface="Arial" pitchFamily="34" charset="0"/>
              <a:cs typeface="Arial" pitchFamily="34" charset="0"/>
            </a:endParaRPr>
          </a:p>
          <a:p>
            <a:pPr marL="0" indent="0">
              <a:buNone/>
            </a:pPr>
            <a:endParaRPr lang="en-US" dirty="0" smtClean="0">
              <a:latin typeface="Arial" pitchFamily="34" charset="0"/>
              <a:cs typeface="Arial" pitchFamily="34" charset="0"/>
            </a:endParaRPr>
          </a:p>
          <a:p>
            <a:pPr marL="0" indent="0">
              <a:buNone/>
            </a:pPr>
            <a:endParaRPr lang="en-US" dirty="0">
              <a:latin typeface="Arial" pitchFamily="34" charset="0"/>
              <a:cs typeface="Arial" pitchFamily="34" charset="0"/>
            </a:endParaRPr>
          </a:p>
          <a:p>
            <a:pPr marL="0" indent="0">
              <a:buNone/>
            </a:pPr>
            <a:endParaRPr lang="en-US" dirty="0" smtClean="0">
              <a:latin typeface="Arial" pitchFamily="34" charset="0"/>
              <a:cs typeface="Arial" pitchFamily="34" charset="0"/>
            </a:endParaRPr>
          </a:p>
          <a:p>
            <a:pPr marL="0" indent="0">
              <a:buNone/>
            </a:pPr>
            <a:endParaRPr lang="en-US" dirty="0">
              <a:latin typeface="Arial" pitchFamily="34" charset="0"/>
              <a:cs typeface="Arial" pitchFamily="34" charset="0"/>
            </a:endParaRPr>
          </a:p>
          <a:p>
            <a:pPr marL="0" indent="0">
              <a:buNone/>
            </a:pPr>
            <a:endParaRPr lang="en-US" dirty="0" smtClean="0">
              <a:latin typeface="Arial" pitchFamily="34" charset="0"/>
              <a:cs typeface="Arial" pitchFamily="34" charset="0"/>
            </a:endParaRPr>
          </a:p>
          <a:p>
            <a:pPr marL="0" indent="0">
              <a:buNone/>
            </a:pPr>
            <a:endParaRPr lang="en-US" dirty="0">
              <a:latin typeface="Arial" pitchFamily="34" charset="0"/>
              <a:cs typeface="Arial" pitchFamily="34" charset="0"/>
            </a:endParaRPr>
          </a:p>
          <a:p>
            <a:pPr marL="0" indent="0">
              <a:buNone/>
            </a:pPr>
            <a:r>
              <a:rPr lang="en-US" sz="2000" dirty="0" smtClean="0">
                <a:latin typeface="Arial" pitchFamily="34" charset="0"/>
                <a:cs typeface="Arial" pitchFamily="34" charset="0"/>
              </a:rPr>
              <a:t>Figure 1. The stand alone off-grid </a:t>
            </a:r>
            <a:r>
              <a:rPr lang="en-US" sz="2000" dirty="0" smtClean="0">
                <a:latin typeface="Arial" pitchFamily="34" charset="0"/>
                <a:cs typeface="Arial" pitchFamily="34" charset="0"/>
              </a:rPr>
              <a:t>system. </a:t>
            </a:r>
            <a:endParaRPr lang="en-US" sz="2000" dirty="0" smtClean="0">
              <a:latin typeface="Arial" pitchFamily="34" charset="0"/>
              <a:cs typeface="Arial" pitchFamily="34" charset="0"/>
            </a:endParaRPr>
          </a:p>
          <a:p>
            <a:pPr marL="0" indent="0">
              <a:buNone/>
            </a:pPr>
            <a:r>
              <a:rPr lang="en-US" sz="2000" dirty="0" smtClean="0">
                <a:latin typeface="Arial" pitchFamily="34" charset="0"/>
                <a:cs typeface="Arial" pitchFamily="34" charset="0"/>
              </a:rPr>
              <a:t>url</a:t>
            </a:r>
            <a:r>
              <a:rPr lang="en-US" sz="2000" dirty="0">
                <a:latin typeface="Arial" pitchFamily="34" charset="0"/>
                <a:cs typeface="Arial" pitchFamily="34" charset="0"/>
              </a:rPr>
              <a:t>: </a:t>
            </a:r>
            <a:r>
              <a:rPr lang="en-US" sz="2000" dirty="0">
                <a:latin typeface="Arial" pitchFamily="34" charset="0"/>
                <a:cs typeface="Arial" pitchFamily="34" charset="0"/>
                <a:hlinkClick r:id="rId2"/>
              </a:rPr>
              <a:t>https://medium.com/@</a:t>
            </a:r>
            <a:r>
              <a:rPr lang="en-US" sz="2000" dirty="0" smtClean="0">
                <a:latin typeface="Arial" pitchFamily="34" charset="0"/>
                <a:cs typeface="Arial" pitchFamily="34" charset="0"/>
                <a:hlinkClick r:id="rId2"/>
              </a:rPr>
              <a:t>umangotsolar20/benefits-of-an-off-grid-solar-system-d63e3996086f</a:t>
            </a:r>
            <a:endParaRPr lang="en-US" sz="2000" dirty="0" smtClean="0">
              <a:latin typeface="Arial" pitchFamily="34" charset="0"/>
              <a:cs typeface="Arial" pitchFamily="34" charset="0"/>
            </a:endParaRPr>
          </a:p>
          <a:p>
            <a:pPr marL="0" indent="0">
              <a:buNone/>
            </a:pPr>
            <a:endParaRPr lang="en-US" sz="2000" dirty="0"/>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5</a:t>
            </a:fld>
            <a:endParaRPr lang="en-US"/>
          </a:p>
        </p:txBody>
      </p:sp>
      <p:pic>
        <p:nvPicPr>
          <p:cNvPr id="26626" name="Picture 2" descr="https://miro.medium.com/v2/resize:fit:1400/0*r7xcNwZ_rQAtH77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33943" y="1253836"/>
            <a:ext cx="7079383" cy="42577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3906423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a:extLst>
              <a:ext uri="{FF2B5EF4-FFF2-40B4-BE49-F238E27FC236}"/>
            </a:extLst>
          </p:cNvPr>
          <p:cNvSpPr>
            <a:spLocks noGrp="1"/>
          </p:cNvSpPr>
          <p:nvPr>
            <p:ph type="ftr" sz="quarter" idx="11"/>
          </p:nvPr>
        </p:nvSpPr>
        <p:spPr/>
        <p:txBody>
          <a:bodyPr/>
          <a:lstStyle/>
          <a:p>
            <a:pPr>
              <a:defRPr/>
            </a:pPr>
            <a:r>
              <a:rPr lang="en-US" smtClean="0"/>
              <a:t>Presenter: Dr.Teshome Goa</a:t>
            </a:r>
            <a:endParaRPr lang="en-US" dirty="0"/>
          </a:p>
        </p:txBody>
      </p:sp>
      <p:sp>
        <p:nvSpPr>
          <p:cNvPr id="19460"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eaLnBrk="0" fontAlgn="base" hangingPunct="0">
              <a:spcBef>
                <a:spcPct val="0"/>
              </a:spcBef>
              <a:spcAft>
                <a:spcPct val="0"/>
              </a:spcAft>
              <a:defRPr>
                <a:solidFill>
                  <a:schemeClr val="tx1"/>
                </a:solidFill>
                <a:latin typeface="Calibri" pitchFamily="34" charset="0"/>
              </a:defRPr>
            </a:lvl6pPr>
            <a:lvl7pPr marL="2971800" indent="-228600" defTabSz="457200" eaLnBrk="0" fontAlgn="base" hangingPunct="0">
              <a:spcBef>
                <a:spcPct val="0"/>
              </a:spcBef>
              <a:spcAft>
                <a:spcPct val="0"/>
              </a:spcAft>
              <a:defRPr>
                <a:solidFill>
                  <a:schemeClr val="tx1"/>
                </a:solidFill>
                <a:latin typeface="Calibri" pitchFamily="34" charset="0"/>
              </a:defRPr>
            </a:lvl7pPr>
            <a:lvl8pPr marL="3429000" indent="-228600" defTabSz="457200" eaLnBrk="0" fontAlgn="base" hangingPunct="0">
              <a:spcBef>
                <a:spcPct val="0"/>
              </a:spcBef>
              <a:spcAft>
                <a:spcPct val="0"/>
              </a:spcAft>
              <a:defRPr>
                <a:solidFill>
                  <a:schemeClr val="tx1"/>
                </a:solidFill>
                <a:latin typeface="Calibri" pitchFamily="34" charset="0"/>
              </a:defRPr>
            </a:lvl8pPr>
            <a:lvl9pPr marL="3886200" indent="-228600" defTabSz="457200" eaLnBrk="0" fontAlgn="base" hangingPunct="0">
              <a:spcBef>
                <a:spcPct val="0"/>
              </a:spcBef>
              <a:spcAft>
                <a:spcPct val="0"/>
              </a:spcAft>
              <a:defRPr>
                <a:solidFill>
                  <a:schemeClr val="tx1"/>
                </a:solidFill>
                <a:latin typeface="Calibri" pitchFamily="34" charset="0"/>
              </a:defRPr>
            </a:lvl9pPr>
          </a:lstStyle>
          <a:p>
            <a:fld id="{67067F24-0625-4E72-B49D-E8378F8AE0EB}" type="slidenum">
              <a:rPr lang="en-US" altLang="en-US">
                <a:solidFill>
                  <a:srgbClr val="FFFFFF"/>
                </a:solidFill>
              </a:rPr>
              <a:pPr/>
              <a:t>6</a:t>
            </a:fld>
            <a:endParaRPr lang="en-US" altLang="en-US">
              <a:solidFill>
                <a:srgbClr val="FFFFFF"/>
              </a:solidFill>
            </a:endParaRPr>
          </a:p>
        </p:txBody>
      </p:sp>
      <p:sp>
        <p:nvSpPr>
          <p:cNvPr id="5" name="Content Placeholder 2"/>
          <p:cNvSpPr txBox="1">
            <a:spLocks/>
          </p:cNvSpPr>
          <p:nvPr/>
        </p:nvSpPr>
        <p:spPr bwMode="auto">
          <a:xfrm>
            <a:off x="129117" y="681038"/>
            <a:ext cx="12062883" cy="6100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90488" indent="-90488">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eaLnBrk="0" fontAlgn="base" hangingPunct="0">
              <a:spcBef>
                <a:spcPct val="0"/>
              </a:spcBef>
              <a:spcAft>
                <a:spcPct val="0"/>
              </a:spcAft>
              <a:defRPr>
                <a:solidFill>
                  <a:schemeClr val="tx1"/>
                </a:solidFill>
                <a:latin typeface="Calibri" pitchFamily="34" charset="0"/>
              </a:defRPr>
            </a:lvl6pPr>
            <a:lvl7pPr marL="2971800" indent="-228600" eaLnBrk="0" fontAlgn="base" hangingPunct="0">
              <a:spcBef>
                <a:spcPct val="0"/>
              </a:spcBef>
              <a:spcAft>
                <a:spcPct val="0"/>
              </a:spcAft>
              <a:defRPr>
                <a:solidFill>
                  <a:schemeClr val="tx1"/>
                </a:solidFill>
                <a:latin typeface="Calibri" pitchFamily="34" charset="0"/>
              </a:defRPr>
            </a:lvl7pPr>
            <a:lvl8pPr marL="3429000" indent="-228600" eaLnBrk="0" fontAlgn="base" hangingPunct="0">
              <a:spcBef>
                <a:spcPct val="0"/>
              </a:spcBef>
              <a:spcAft>
                <a:spcPct val="0"/>
              </a:spcAft>
              <a:defRPr>
                <a:solidFill>
                  <a:schemeClr val="tx1"/>
                </a:solidFill>
                <a:latin typeface="Calibri" pitchFamily="34" charset="0"/>
              </a:defRPr>
            </a:lvl8pPr>
            <a:lvl9pPr marL="3886200" indent="-228600" eaLnBrk="0" fontAlgn="base" hangingPunct="0">
              <a:spcBef>
                <a:spcPct val="0"/>
              </a:spcBef>
              <a:spcAft>
                <a:spcPct val="0"/>
              </a:spcAft>
              <a:defRPr>
                <a:solidFill>
                  <a:schemeClr val="tx1"/>
                </a:solidFill>
                <a:latin typeface="Calibri" pitchFamily="34" charset="0"/>
              </a:defRPr>
            </a:lvl9pPr>
          </a:lstStyle>
          <a:p>
            <a:pPr marL="342900" indent="-342900" algn="just">
              <a:lnSpc>
                <a:spcPct val="200000"/>
              </a:lnSpc>
              <a:spcBef>
                <a:spcPts val="1200"/>
              </a:spcBef>
              <a:spcAft>
                <a:spcPts val="200"/>
              </a:spcAft>
              <a:buClr>
                <a:schemeClr val="accent1"/>
              </a:buClr>
              <a:buSzPct val="100000"/>
              <a:buFont typeface="Wingdings" pitchFamily="2" charset="2"/>
              <a:buChar char="§"/>
            </a:pPr>
            <a:r>
              <a:rPr lang="en-US" altLang="en-US" sz="2000" dirty="0" smtClean="0">
                <a:latin typeface="Arial" pitchFamily="34" charset="0"/>
                <a:cs typeface="Arial" pitchFamily="34" charset="0"/>
              </a:rPr>
              <a:t>Fig.1 </a:t>
            </a:r>
            <a:r>
              <a:rPr lang="en-US" altLang="en-US" sz="2000" dirty="0">
                <a:latin typeface="Arial" pitchFamily="34" charset="0"/>
                <a:cs typeface="Arial" pitchFamily="34" charset="0"/>
              </a:rPr>
              <a:t>shows the configuration of a system that provides </a:t>
            </a:r>
            <a:r>
              <a:rPr lang="en-US" altLang="en-US" sz="2000" dirty="0" smtClean="0">
                <a:latin typeface="Arial" pitchFamily="34" charset="0"/>
                <a:cs typeface="Arial" pitchFamily="34" charset="0"/>
              </a:rPr>
              <a:t>DC &amp;AC  power to the demands. </a:t>
            </a:r>
          </a:p>
          <a:p>
            <a:pPr marL="342900" indent="-342900" algn="just">
              <a:lnSpc>
                <a:spcPct val="200000"/>
              </a:lnSpc>
              <a:spcBef>
                <a:spcPts val="1200"/>
              </a:spcBef>
              <a:spcAft>
                <a:spcPts val="200"/>
              </a:spcAft>
              <a:buClr>
                <a:schemeClr val="accent1"/>
              </a:buClr>
              <a:buSzPct val="100000"/>
              <a:buFont typeface="Wingdings" pitchFamily="2" charset="2"/>
              <a:buChar char="§"/>
            </a:pPr>
            <a:r>
              <a:rPr lang="en-US" altLang="en-US" sz="2000" dirty="0" smtClean="0">
                <a:latin typeface="Arial" pitchFamily="34" charset="0"/>
                <a:cs typeface="Arial" pitchFamily="34" charset="0"/>
              </a:rPr>
              <a:t>The naturally </a:t>
            </a:r>
            <a:r>
              <a:rPr lang="en-US" altLang="en-US" sz="2000" dirty="0">
                <a:latin typeface="Arial" pitchFamily="34" charset="0"/>
                <a:cs typeface="Arial" pitchFamily="34" charset="0"/>
              </a:rPr>
              <a:t>range </a:t>
            </a:r>
            <a:r>
              <a:rPr lang="en-US" altLang="en-US" sz="2000" dirty="0" smtClean="0">
                <a:latin typeface="Arial" pitchFamily="34" charset="0"/>
                <a:cs typeface="Arial" pitchFamily="34" charset="0"/>
              </a:rPr>
              <a:t>from </a:t>
            </a:r>
            <a:r>
              <a:rPr lang="en-US" altLang="en-US" sz="2000" dirty="0">
                <a:latin typeface="Arial" pitchFamily="34" charset="0"/>
                <a:cs typeface="Arial" pitchFamily="34" charset="0"/>
              </a:rPr>
              <a:t>100Wp to 1 </a:t>
            </a:r>
            <a:r>
              <a:rPr lang="en-US" altLang="en-US" sz="2000" dirty="0" err="1">
                <a:latin typeface="Arial" pitchFamily="34" charset="0"/>
                <a:cs typeface="Arial" pitchFamily="34" charset="0"/>
              </a:rPr>
              <a:t>kWp</a:t>
            </a:r>
            <a:r>
              <a:rPr lang="en-US" altLang="en-US" sz="2000" dirty="0">
                <a:latin typeface="Arial" pitchFamily="34" charset="0"/>
                <a:cs typeface="Arial" pitchFamily="34" charset="0"/>
              </a:rPr>
              <a:t> of solar modules </a:t>
            </a:r>
            <a:r>
              <a:rPr lang="en-US" altLang="en-US" sz="2000" dirty="0" smtClean="0">
                <a:latin typeface="Arial" pitchFamily="34" charset="0"/>
                <a:cs typeface="Arial" pitchFamily="34" charset="0"/>
              </a:rPr>
              <a:t>(smaller </a:t>
            </a:r>
            <a:r>
              <a:rPr lang="en-US" altLang="en-US" sz="2000" dirty="0">
                <a:latin typeface="Arial" pitchFamily="34" charset="0"/>
                <a:cs typeface="Arial" pitchFamily="34" charset="0"/>
              </a:rPr>
              <a:t>or </a:t>
            </a:r>
            <a:r>
              <a:rPr lang="en-US" altLang="en-US" sz="2000" dirty="0" smtClean="0">
                <a:latin typeface="Arial" pitchFamily="34" charset="0"/>
                <a:cs typeface="Arial" pitchFamily="34" charset="0"/>
              </a:rPr>
              <a:t>larger). </a:t>
            </a:r>
            <a:r>
              <a:rPr lang="en-US" altLang="en-US" sz="2000" dirty="0">
                <a:latin typeface="Arial" pitchFamily="34" charset="0"/>
                <a:cs typeface="Arial" pitchFamily="34" charset="0"/>
              </a:rPr>
              <a:t>For all sizes, the principles of design </a:t>
            </a:r>
            <a:r>
              <a:rPr lang="en-US" altLang="en-US" sz="2000" dirty="0" smtClean="0">
                <a:latin typeface="Arial" pitchFamily="34" charset="0"/>
                <a:cs typeface="Arial" pitchFamily="34" charset="0"/>
              </a:rPr>
              <a:t>are </a:t>
            </a:r>
            <a:r>
              <a:rPr lang="en-US" altLang="en-US" sz="2000" dirty="0">
                <a:latin typeface="Arial" pitchFamily="34" charset="0"/>
                <a:cs typeface="Arial" pitchFamily="34" charset="0"/>
              </a:rPr>
              <a:t>the same. </a:t>
            </a:r>
            <a:endParaRPr lang="en-US" altLang="en-US" sz="2000" dirty="0" smtClean="0">
              <a:latin typeface="Arial" pitchFamily="34" charset="0"/>
              <a:cs typeface="Arial" pitchFamily="34" charset="0"/>
            </a:endParaRPr>
          </a:p>
          <a:p>
            <a:pPr marL="342900" indent="-342900" algn="just">
              <a:lnSpc>
                <a:spcPct val="200000"/>
              </a:lnSpc>
              <a:spcBef>
                <a:spcPts val="1200"/>
              </a:spcBef>
              <a:spcAft>
                <a:spcPts val="200"/>
              </a:spcAft>
              <a:buClr>
                <a:schemeClr val="accent1"/>
              </a:buClr>
              <a:buSzPct val="100000"/>
              <a:buFont typeface="Wingdings" pitchFamily="2" charset="2"/>
              <a:buChar char="§"/>
            </a:pPr>
            <a:r>
              <a:rPr lang="en-US" altLang="en-US" sz="2000" dirty="0" smtClean="0">
                <a:latin typeface="Arial" pitchFamily="34" charset="0"/>
                <a:cs typeface="Arial" pitchFamily="34" charset="0"/>
              </a:rPr>
              <a:t>It is observed that the main component of stand alone PV system is begin with the solar module as given by: </a:t>
            </a:r>
          </a:p>
          <a:p>
            <a:pPr marL="342900" indent="-342900" algn="just">
              <a:lnSpc>
                <a:spcPct val="200000"/>
              </a:lnSpc>
              <a:spcBef>
                <a:spcPts val="1200"/>
              </a:spcBef>
              <a:spcAft>
                <a:spcPts val="200"/>
              </a:spcAft>
              <a:buClr>
                <a:schemeClr val="accent1"/>
              </a:buClr>
              <a:buSzPct val="100000"/>
              <a:buFont typeface="Wingdings" pitchFamily="2" charset="2"/>
              <a:buChar char="§"/>
            </a:pPr>
            <a:r>
              <a:rPr lang="en-US" sz="2000" dirty="0">
                <a:latin typeface="Arial" pitchFamily="34" charset="0"/>
                <a:cs typeface="Arial" pitchFamily="34" charset="0"/>
              </a:rPr>
              <a:t> </a:t>
            </a:r>
            <a:r>
              <a:rPr lang="en-US" sz="2000" dirty="0" smtClean="0"/>
              <a:t>Direct </a:t>
            </a:r>
            <a:r>
              <a:rPr lang="en-US" sz="2000" dirty="0"/>
              <a:t>current (DC) is produced by off-grid solar panels by absorbing and retaining </a:t>
            </a:r>
            <a:r>
              <a:rPr lang="en-US" sz="2000" dirty="0" smtClean="0"/>
              <a:t>sunlight.</a:t>
            </a:r>
          </a:p>
          <a:p>
            <a:pPr marL="342900" indent="-342900" algn="just">
              <a:lnSpc>
                <a:spcPct val="200000"/>
              </a:lnSpc>
              <a:spcBef>
                <a:spcPts val="1200"/>
              </a:spcBef>
              <a:spcAft>
                <a:spcPts val="200"/>
              </a:spcAft>
              <a:buClr>
                <a:schemeClr val="accent1"/>
              </a:buClr>
              <a:buSzPct val="100000"/>
              <a:buFont typeface="Wingdings" pitchFamily="2" charset="2"/>
              <a:buChar char="§"/>
            </a:pPr>
            <a:r>
              <a:rPr lang="en-US" sz="2000" dirty="0" smtClean="0"/>
              <a:t>Solar </a:t>
            </a:r>
            <a:r>
              <a:rPr lang="en-US" sz="2000" dirty="0"/>
              <a:t>cells, particularly those formed of semi-conductor materials, typically include solar panels.</a:t>
            </a:r>
            <a:r>
              <a:rPr lang="en-US" altLang="en-US" sz="2000" dirty="0" smtClean="0">
                <a:solidFill>
                  <a:srgbClr val="404040"/>
                </a:solidFill>
                <a:latin typeface="Arial" pitchFamily="34" charset="0"/>
                <a:cs typeface="Arial" pitchFamily="34" charset="0"/>
              </a:rPr>
              <a:t>.</a:t>
            </a:r>
            <a:endParaRPr lang="en-GB" altLang="en-US" sz="2000" dirty="0">
              <a:solidFill>
                <a:srgbClr val="404040"/>
              </a:solidFill>
              <a:latin typeface="Arial" pitchFamily="34" charset="0"/>
              <a:cs typeface="Arial" pitchFamily="34" charset="0"/>
            </a:endParaRPr>
          </a:p>
        </p:txBody>
      </p:sp>
      <p:sp>
        <p:nvSpPr>
          <p:cNvPr id="4" name="Rectangle 3"/>
          <p:cNvSpPr/>
          <p:nvPr/>
        </p:nvSpPr>
        <p:spPr>
          <a:xfrm>
            <a:off x="0" y="152401"/>
            <a:ext cx="12090400" cy="553998"/>
          </a:xfrm>
          <a:prstGeom prst="rect">
            <a:avLst/>
          </a:prstGeom>
        </p:spPr>
        <p:txBody>
          <a:bodyPr wrap="square">
            <a:spAutoFit/>
          </a:bodyPr>
          <a:lstStyle/>
          <a:p>
            <a:r>
              <a:rPr lang="en-GB" sz="3000" b="1" dirty="0" smtClean="0">
                <a:latin typeface="Arial" pitchFamily="34" charset="0"/>
                <a:cs typeface="Arial" pitchFamily="34" charset="0"/>
              </a:rPr>
              <a:t>OG-PVs                                                                                   Cont.…. </a:t>
            </a:r>
            <a:endParaRPr lang="en-US" sz="3000" dirty="0"/>
          </a:p>
        </p:txBody>
      </p:sp>
    </p:spTree>
    <p:extLst>
      <p:ext uri="{BB962C8B-B14F-4D97-AF65-F5344CB8AC3E}">
        <p14:creationId xmlns:p14="http://schemas.microsoft.com/office/powerpoint/2010/main" val="140051500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with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animEffect transition="in" filter="fade">
                                      <p:cBhvr>
                                        <p:cTn id="7" dur="1000"/>
                                        <p:tgtEl>
                                          <p:spTgt spid="5">
                                            <p:txEl>
                                              <p:pRg st="2" end="2"/>
                                            </p:txEl>
                                          </p:spTgt>
                                        </p:tgtEl>
                                      </p:cBhvr>
                                    </p:animEffect>
                                    <p:anim calcmode="lin" valueType="num">
                                      <p:cBhvr>
                                        <p:cTn id="8"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2" end="2"/>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
                                            <p:txEl>
                                              <p:pRg st="3" end="3"/>
                                            </p:txEl>
                                          </p:spTgt>
                                        </p:tgtEl>
                                        <p:attrNameLst>
                                          <p:attrName>style.visibility</p:attrName>
                                        </p:attrNameLst>
                                      </p:cBhvr>
                                      <p:to>
                                        <p:strVal val="visible"/>
                                      </p:to>
                                    </p:set>
                                    <p:animEffect transition="in" filter="fade">
                                      <p:cBhvr>
                                        <p:cTn id="12" dur="1000"/>
                                        <p:tgtEl>
                                          <p:spTgt spid="5">
                                            <p:txEl>
                                              <p:pRg st="3" end="3"/>
                                            </p:txEl>
                                          </p:spTgt>
                                        </p:tgtEl>
                                      </p:cBhvr>
                                    </p:animEffect>
                                    <p:anim calcmode="lin" valueType="num">
                                      <p:cBhvr>
                                        <p:cTn id="13"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14" dur="1000" fill="hold"/>
                                        <p:tgtEl>
                                          <p:spTgt spid="5">
                                            <p:txEl>
                                              <p:pRg st="3" end="3"/>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5">
                                            <p:txEl>
                                              <p:pRg st="0" end="0"/>
                                            </p:txEl>
                                          </p:spTgt>
                                        </p:tgtEl>
                                        <p:attrNameLst>
                                          <p:attrName>style.visibility</p:attrName>
                                        </p:attrNameLst>
                                      </p:cBhvr>
                                      <p:to>
                                        <p:strVal val="visible"/>
                                      </p:to>
                                    </p:set>
                                    <p:animEffect transition="in" filter="fade">
                                      <p:cBhvr>
                                        <p:cTn id="17" dur="1000"/>
                                        <p:tgtEl>
                                          <p:spTgt spid="5">
                                            <p:txEl>
                                              <p:pRg st="0" end="0"/>
                                            </p:txEl>
                                          </p:spTgt>
                                        </p:tgtEl>
                                      </p:cBhvr>
                                    </p:animEffect>
                                    <p:anim calcmode="lin" valueType="num">
                                      <p:cBhvr>
                                        <p:cTn id="1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19" dur="1000" fill="hold"/>
                                        <p:tgtEl>
                                          <p:spTgt spid="5">
                                            <p:txEl>
                                              <p:pRg st="0" end="0"/>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5">
                                            <p:txEl>
                                              <p:pRg st="1" end="1"/>
                                            </p:txEl>
                                          </p:spTgt>
                                        </p:tgtEl>
                                        <p:attrNameLst>
                                          <p:attrName>style.visibility</p:attrName>
                                        </p:attrNameLst>
                                      </p:cBhvr>
                                      <p:to>
                                        <p:strVal val="visible"/>
                                      </p:to>
                                    </p:set>
                                    <p:animEffect transition="in" filter="fade">
                                      <p:cBhvr>
                                        <p:cTn id="22" dur="1000"/>
                                        <p:tgtEl>
                                          <p:spTgt spid="5">
                                            <p:txEl>
                                              <p:pRg st="1" end="1"/>
                                            </p:txEl>
                                          </p:spTgt>
                                        </p:tgtEl>
                                      </p:cBhvr>
                                    </p:animEffect>
                                    <p:anim calcmode="lin" valueType="num">
                                      <p:cBhvr>
                                        <p:cTn id="23"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24" dur="1000" fill="hold"/>
                                        <p:tgtEl>
                                          <p:spTgt spid="5">
                                            <p:txEl>
                                              <p:pRg st="1" end="1"/>
                                            </p:txEl>
                                          </p:spTgt>
                                        </p:tgtEl>
                                        <p:attrNameLst>
                                          <p:attrName>ppt_y</p:attrName>
                                        </p:attrNameLst>
                                      </p:cBhvr>
                                      <p:tavLst>
                                        <p:tav tm="0">
                                          <p:val>
                                            <p:strVal val="#ppt_y+.1"/>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5">
                                            <p:txEl>
                                              <p:pRg st="4" end="4"/>
                                            </p:txEl>
                                          </p:spTgt>
                                        </p:tgtEl>
                                        <p:attrNameLst>
                                          <p:attrName>style.visibility</p:attrName>
                                        </p:attrNameLst>
                                      </p:cBhvr>
                                      <p:to>
                                        <p:strVal val="visible"/>
                                      </p:to>
                                    </p:set>
                                    <p:anim calcmode="lin" valueType="num">
                                      <p:cBhvr additive="base">
                                        <p:cTn id="27"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5">
                                            <p:txEl>
                                              <p:pRg st="2" end="2"/>
                                            </p:txEl>
                                          </p:spTgt>
                                        </p:tgtEl>
                                        <p:attrNameLst>
                                          <p:attrName>style.visibility</p:attrName>
                                        </p:attrNameLst>
                                      </p:cBhvr>
                                      <p:to>
                                        <p:strVal val="visible"/>
                                      </p:to>
                                    </p:set>
                                    <p:anim calcmode="lin" valueType="num">
                                      <p:cBhvr additive="base">
                                        <p:cTn id="33"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5">
                                            <p:txEl>
                                              <p:pRg st="3" end="3"/>
                                            </p:txEl>
                                          </p:spTgt>
                                        </p:tgtEl>
                                        <p:attrNameLst>
                                          <p:attrName>style.visibility</p:attrName>
                                        </p:attrNameLst>
                                      </p:cBhvr>
                                      <p:to>
                                        <p:strVal val="visible"/>
                                      </p:to>
                                    </p:set>
                                    <p:anim calcmode="lin" valueType="num">
                                      <p:cBhvr additive="base">
                                        <p:cTn id="39"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nodeType="clickEffect">
                                  <p:stCondLst>
                                    <p:cond delay="0"/>
                                  </p:stCondLst>
                                  <p:childTnLst>
                                    <p:set>
                                      <p:cBhvr>
                                        <p:cTn id="44" dur="1" fill="hold">
                                          <p:stCondLst>
                                            <p:cond delay="0"/>
                                          </p:stCondLst>
                                        </p:cTn>
                                        <p:tgtEl>
                                          <p:spTgt spid="5">
                                            <p:txEl>
                                              <p:pRg st="0" end="0"/>
                                            </p:txEl>
                                          </p:spTgt>
                                        </p:tgtEl>
                                        <p:attrNameLst>
                                          <p:attrName>style.visibility</p:attrName>
                                        </p:attrNameLst>
                                      </p:cBhvr>
                                      <p:to>
                                        <p:strVal val="visible"/>
                                      </p:to>
                                    </p:set>
                                    <p:anim calcmode="lin" valueType="num">
                                      <p:cBhvr additive="base">
                                        <p:cTn id="45"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nodeType="clickEffect">
                                  <p:stCondLst>
                                    <p:cond delay="0"/>
                                  </p:stCondLst>
                                  <p:childTnLst>
                                    <p:set>
                                      <p:cBhvr>
                                        <p:cTn id="50" dur="1" fill="hold">
                                          <p:stCondLst>
                                            <p:cond delay="0"/>
                                          </p:stCondLst>
                                        </p:cTn>
                                        <p:tgtEl>
                                          <p:spTgt spid="5">
                                            <p:txEl>
                                              <p:pRg st="1" end="1"/>
                                            </p:txEl>
                                          </p:spTgt>
                                        </p:tgtEl>
                                        <p:attrNameLst>
                                          <p:attrName>style.visibility</p:attrName>
                                        </p:attrNameLst>
                                      </p:cBhvr>
                                      <p:to>
                                        <p:strVal val="visible"/>
                                      </p:to>
                                    </p:set>
                                    <p:anim calcmode="lin" valueType="num">
                                      <p:cBhvr additive="base">
                                        <p:cTn id="51"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52" dur="500" fill="hold"/>
                                        <p:tgtEl>
                                          <p:spTgt spid="5">
                                            <p:txEl>
                                              <p:pRg st="1" end="1"/>
                                            </p:txEl>
                                          </p:spTgt>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5">
                                            <p:txEl>
                                              <p:pRg st="4" end="4"/>
                                            </p:txEl>
                                          </p:spTgt>
                                        </p:tgtEl>
                                        <p:attrNameLst>
                                          <p:attrName>style.visibility</p:attrName>
                                        </p:attrNameLst>
                                      </p:cBhvr>
                                      <p:to>
                                        <p:strVal val="visible"/>
                                      </p:to>
                                    </p:set>
                                    <p:anim calcmode="lin" valueType="num">
                                      <p:cBhvr additive="base">
                                        <p:cTn id="55"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TextBox 4"/>
          <p:cNvSpPr txBox="1">
            <a:spLocks noChangeArrowheads="1"/>
          </p:cNvSpPr>
          <p:nvPr/>
        </p:nvSpPr>
        <p:spPr bwMode="auto">
          <a:xfrm>
            <a:off x="124691" y="698500"/>
            <a:ext cx="12067309" cy="47089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eaLnBrk="0" fontAlgn="base" hangingPunct="0">
              <a:spcBef>
                <a:spcPct val="0"/>
              </a:spcBef>
              <a:spcAft>
                <a:spcPct val="0"/>
              </a:spcAft>
              <a:defRPr>
                <a:solidFill>
                  <a:schemeClr val="tx1"/>
                </a:solidFill>
                <a:latin typeface="Calibri" pitchFamily="34" charset="0"/>
              </a:defRPr>
            </a:lvl6pPr>
            <a:lvl7pPr marL="2971800" indent="-228600" defTabSz="457200" eaLnBrk="0" fontAlgn="base" hangingPunct="0">
              <a:spcBef>
                <a:spcPct val="0"/>
              </a:spcBef>
              <a:spcAft>
                <a:spcPct val="0"/>
              </a:spcAft>
              <a:defRPr>
                <a:solidFill>
                  <a:schemeClr val="tx1"/>
                </a:solidFill>
                <a:latin typeface="Calibri" pitchFamily="34" charset="0"/>
              </a:defRPr>
            </a:lvl7pPr>
            <a:lvl8pPr marL="3429000" indent="-228600" defTabSz="457200" eaLnBrk="0" fontAlgn="base" hangingPunct="0">
              <a:spcBef>
                <a:spcPct val="0"/>
              </a:spcBef>
              <a:spcAft>
                <a:spcPct val="0"/>
              </a:spcAft>
              <a:defRPr>
                <a:solidFill>
                  <a:schemeClr val="tx1"/>
                </a:solidFill>
                <a:latin typeface="Calibri" pitchFamily="34" charset="0"/>
              </a:defRPr>
            </a:lvl8pPr>
            <a:lvl9pPr marL="3886200" indent="-228600" defTabSz="457200" eaLnBrk="0" fontAlgn="base" hangingPunct="0">
              <a:spcBef>
                <a:spcPct val="0"/>
              </a:spcBef>
              <a:spcAft>
                <a:spcPct val="0"/>
              </a:spcAft>
              <a:defRPr>
                <a:solidFill>
                  <a:schemeClr val="tx1"/>
                </a:solidFill>
                <a:latin typeface="Calibri" pitchFamily="34" charset="0"/>
              </a:defRPr>
            </a:lvl9pPr>
          </a:lstStyle>
          <a:p>
            <a:pPr marL="685800" algn="just">
              <a:lnSpc>
                <a:spcPct val="150000"/>
              </a:lnSpc>
              <a:buFont typeface="Wingdings" pitchFamily="2" charset="2"/>
              <a:buChar char="§"/>
            </a:pPr>
            <a:r>
              <a:rPr lang="en-US" altLang="en-US" sz="2000" dirty="0">
                <a:latin typeface="Arial" pitchFamily="34" charset="0"/>
                <a:cs typeface="Arial" pitchFamily="34" charset="0"/>
              </a:rPr>
              <a:t>Solar panels, also known as photovoltaic (PV) panels, are gadgets that harness solar radiation to power your house. </a:t>
            </a:r>
          </a:p>
          <a:p>
            <a:pPr marL="685800" algn="just">
              <a:lnSpc>
                <a:spcPct val="150000"/>
              </a:lnSpc>
              <a:buFont typeface="Wingdings" pitchFamily="2" charset="2"/>
              <a:buChar char="§"/>
            </a:pPr>
            <a:r>
              <a:rPr lang="en-US" altLang="en-US" sz="2000" dirty="0">
                <a:latin typeface="Arial" pitchFamily="34" charset="0"/>
                <a:cs typeface="Arial" pitchFamily="34" charset="0"/>
              </a:rPr>
              <a:t>Installing solar panels will provide you with free, low-carbon electricity. Sell the excess electricity to the grid or store it for later use.</a:t>
            </a:r>
          </a:p>
          <a:p>
            <a:pPr marL="685800" algn="just">
              <a:lnSpc>
                <a:spcPct val="150000"/>
              </a:lnSpc>
              <a:buFont typeface="Wingdings" pitchFamily="2" charset="2"/>
              <a:buChar char="§"/>
            </a:pPr>
            <a:r>
              <a:rPr lang="en-US" altLang="en-US" sz="2000" dirty="0">
                <a:latin typeface="Arial" pitchFamily="34" charset="0"/>
                <a:cs typeface="Arial" pitchFamily="34" charset="0"/>
              </a:rPr>
              <a:t>The fundamental component of a photovoltaic system is the solar cell, which is derived from N-solar cells. </a:t>
            </a:r>
          </a:p>
          <a:p>
            <a:pPr marL="685800" algn="just">
              <a:lnSpc>
                <a:spcPct val="150000"/>
              </a:lnSpc>
              <a:buFont typeface="Wingdings" pitchFamily="2" charset="2"/>
              <a:buChar char="§"/>
            </a:pPr>
            <a:r>
              <a:rPr lang="en-US" altLang="en-US" sz="2000" dirty="0">
                <a:latin typeface="Arial" pitchFamily="34" charset="0"/>
                <a:cs typeface="Arial" pitchFamily="34" charset="0"/>
              </a:rPr>
              <a:t>Since a typical silicon solar cell may only produce about 0.5 volts, many cells are connected in series to form larger units known as PV modules, as shown in Fig. 2. </a:t>
            </a:r>
          </a:p>
          <a:p>
            <a:pPr marL="685800" algn="just">
              <a:lnSpc>
                <a:spcPct val="150000"/>
              </a:lnSpc>
              <a:buFont typeface="Wingdings" pitchFamily="2" charset="2"/>
              <a:buChar char="§"/>
            </a:pPr>
            <a:r>
              <a:rPr lang="en-US" altLang="en-US" sz="2000" dirty="0">
                <a:latin typeface="Arial" pitchFamily="34" charset="0"/>
                <a:cs typeface="Arial" pitchFamily="34" charset="0"/>
              </a:rPr>
              <a:t>The </a:t>
            </a:r>
            <a:r>
              <a:rPr lang="en-US" altLang="en-US" sz="2000" b="1" dirty="0">
                <a:latin typeface="Arial" pitchFamily="34" charset="0"/>
                <a:cs typeface="Arial" pitchFamily="34" charset="0"/>
              </a:rPr>
              <a:t>modules</a:t>
            </a:r>
            <a:r>
              <a:rPr lang="en-US" altLang="en-US" sz="2000" dirty="0">
                <a:latin typeface="Arial" pitchFamily="34" charset="0"/>
                <a:cs typeface="Arial" pitchFamily="34" charset="0"/>
              </a:rPr>
              <a:t> are usually enclosed in a clear cover, usually made of glass, and a waterproof backing sheet.</a:t>
            </a:r>
            <a:endParaRPr lang="en-US" altLang="en-US" sz="2000" i="1" dirty="0">
              <a:latin typeface="Arial" pitchFamily="34" charset="0"/>
              <a:cs typeface="Arial" pitchFamily="34" charset="0"/>
            </a:endParaRPr>
          </a:p>
        </p:txBody>
      </p:sp>
      <p:sp>
        <p:nvSpPr>
          <p:cNvPr id="2" name="Rectangle 1"/>
          <p:cNvSpPr/>
          <p:nvPr/>
        </p:nvSpPr>
        <p:spPr>
          <a:xfrm>
            <a:off x="362022" y="331538"/>
            <a:ext cx="2537041" cy="400110"/>
          </a:xfrm>
          <a:prstGeom prst="rect">
            <a:avLst/>
          </a:prstGeom>
        </p:spPr>
        <p:txBody>
          <a:bodyPr wrap="square">
            <a:spAutoFit/>
          </a:bodyPr>
          <a:lstStyle/>
          <a:p>
            <a:pPr algn="ctr"/>
            <a:r>
              <a:rPr lang="en-US" altLang="en-US" sz="2000" b="1" dirty="0" smtClean="0">
                <a:solidFill>
                  <a:srgbClr val="000000"/>
                </a:solidFill>
                <a:latin typeface="Times New Roman" pitchFamily="18" charset="0"/>
                <a:cs typeface="Times New Roman" pitchFamily="18" charset="0"/>
              </a:rPr>
              <a:t>a. Solar Panel</a:t>
            </a:r>
            <a:r>
              <a:rPr lang="en-US" altLang="en-US" sz="2000" b="1" dirty="0" smtClean="0">
                <a:latin typeface="Times New Roman" pitchFamily="18" charset="0"/>
                <a:cs typeface="Times New Roman" pitchFamily="18" charset="0"/>
              </a:rPr>
              <a:t> </a:t>
            </a:r>
            <a:r>
              <a:rPr lang="en-US" altLang="en-US" sz="2000" b="1" dirty="0" smtClean="0">
                <a:latin typeface="Times New Roman" pitchFamily="18" charset="0"/>
                <a:cs typeface="Times New Roman" pitchFamily="18" charset="0"/>
              </a:rPr>
              <a:t>[1]</a:t>
            </a:r>
            <a:endParaRPr lang="en-US" altLang="en-US" sz="2000" b="1" dirty="0">
              <a:latin typeface="Times New Roman" pitchFamily="18" charset="0"/>
              <a:cs typeface="Times New Roman" pitchFamily="18" charset="0"/>
            </a:endParaRPr>
          </a:p>
        </p:txBody>
      </p:sp>
      <p:sp>
        <p:nvSpPr>
          <p:cNvPr id="6" name="Rectangle 5"/>
          <p:cNvSpPr/>
          <p:nvPr/>
        </p:nvSpPr>
        <p:spPr>
          <a:xfrm>
            <a:off x="0" y="-37794"/>
            <a:ext cx="12090400" cy="553998"/>
          </a:xfrm>
          <a:prstGeom prst="rect">
            <a:avLst/>
          </a:prstGeom>
        </p:spPr>
        <p:txBody>
          <a:bodyPr wrap="square">
            <a:spAutoFit/>
          </a:bodyPr>
          <a:lstStyle/>
          <a:p>
            <a:r>
              <a:rPr lang="en-GB" sz="3000" b="1" dirty="0" smtClean="0">
                <a:latin typeface="Arial" pitchFamily="34" charset="0"/>
                <a:cs typeface="Arial" pitchFamily="34" charset="0"/>
              </a:rPr>
              <a:t>OG-PVs                                                                                   Cont.…. </a:t>
            </a:r>
            <a:endParaRPr lang="en-US" sz="3000" dirty="0"/>
          </a:p>
        </p:txBody>
      </p:sp>
      <p:sp>
        <p:nvSpPr>
          <p:cNvPr id="3" name="Footer Placeholder 2"/>
          <p:cNvSpPr>
            <a:spLocks noGrp="1"/>
          </p:cNvSpPr>
          <p:nvPr>
            <p:ph type="ftr" sz="quarter" idx="11"/>
          </p:nvPr>
        </p:nvSpPr>
        <p:spPr/>
        <p:txBody>
          <a:bodyPr/>
          <a:lstStyle/>
          <a:p>
            <a:r>
              <a:rPr lang="en-US" smtClean="0"/>
              <a:t>Presenter: Dr.Teshome Goa</a:t>
            </a:r>
            <a:endParaRPr lang="en-US"/>
          </a:p>
        </p:txBody>
      </p:sp>
      <p:sp>
        <p:nvSpPr>
          <p:cNvPr id="4" name="Slide Number Placeholder 3"/>
          <p:cNvSpPr>
            <a:spLocks noGrp="1"/>
          </p:cNvSpPr>
          <p:nvPr>
            <p:ph type="sldNum" sz="quarter" idx="12"/>
          </p:nvPr>
        </p:nvSpPr>
        <p:spPr/>
        <p:txBody>
          <a:bodyPr/>
          <a:lstStyle/>
          <a:p>
            <a:fld id="{A48DA065-FA52-4A6B-AE36-1AE15AD4FD00}" type="slidenum">
              <a:rPr lang="en-US" smtClean="0"/>
              <a:pPr/>
              <a:t>7</a:t>
            </a:fld>
            <a:endParaRPr lang="en-US"/>
          </a:p>
        </p:txBody>
      </p:sp>
    </p:spTree>
    <p:extLst>
      <p:ext uri="{BB962C8B-B14F-4D97-AF65-F5344CB8AC3E}">
        <p14:creationId xmlns:p14="http://schemas.microsoft.com/office/powerpoint/2010/main" val="361836008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https://i.pinimg.com/564x/75/8b/8c/758b8cb0887cb0ce03620216fbe8d62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48344" y="780534"/>
            <a:ext cx="6296891" cy="450857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218209" y="5756562"/>
            <a:ext cx="9956636" cy="923330"/>
          </a:xfrm>
          <a:prstGeom prst="rect">
            <a:avLst/>
          </a:prstGeom>
          <a:noFill/>
        </p:spPr>
        <p:txBody>
          <a:bodyPr wrap="none" rtlCol="0">
            <a:spAutoFit/>
          </a:bodyPr>
          <a:lstStyle/>
          <a:p>
            <a:r>
              <a:rPr lang="en-US" dirty="0" smtClean="0">
                <a:latin typeface="Arial" pitchFamily="34" charset="0"/>
                <a:cs typeface="Arial" pitchFamily="34" charset="0"/>
              </a:rPr>
              <a:t>Figure 2. The solar photovoltaic (PV ) array configuration.</a:t>
            </a:r>
          </a:p>
          <a:p>
            <a:r>
              <a:rPr lang="en-US" dirty="0" smtClean="0">
                <a:latin typeface="Arial" pitchFamily="34" charset="0"/>
                <a:cs typeface="Arial" pitchFamily="34" charset="0"/>
              </a:rPr>
              <a:t> </a:t>
            </a:r>
            <a:r>
              <a:rPr lang="en-US" dirty="0">
                <a:latin typeface="Arial" pitchFamily="34" charset="0"/>
                <a:cs typeface="Arial" pitchFamily="34" charset="0"/>
                <a:hlinkClick r:id="rId3"/>
              </a:rPr>
              <a:t>https://www.pinterest.jp/pin/understanding-solar-cells-and-solar-panels--895653444622833201</a:t>
            </a:r>
            <a:r>
              <a:rPr lang="en-US" dirty="0" smtClean="0">
                <a:latin typeface="Arial" pitchFamily="34" charset="0"/>
                <a:cs typeface="Arial" pitchFamily="34" charset="0"/>
                <a:hlinkClick r:id="rId3"/>
              </a:rPr>
              <a:t>/</a:t>
            </a:r>
            <a:endParaRPr lang="en-US" dirty="0" smtClean="0">
              <a:latin typeface="Arial" pitchFamily="34" charset="0"/>
              <a:cs typeface="Arial" pitchFamily="34" charset="0"/>
            </a:endParaRPr>
          </a:p>
          <a:p>
            <a:endParaRPr lang="en-US" dirty="0">
              <a:latin typeface="Arial" pitchFamily="34" charset="0"/>
              <a:cs typeface="Arial" pitchFamily="34" charset="0"/>
            </a:endParaRPr>
          </a:p>
        </p:txBody>
      </p:sp>
      <p:sp>
        <p:nvSpPr>
          <p:cNvPr id="5" name="Rectangle 4"/>
          <p:cNvSpPr/>
          <p:nvPr/>
        </p:nvSpPr>
        <p:spPr>
          <a:xfrm>
            <a:off x="0" y="152401"/>
            <a:ext cx="12090400" cy="553998"/>
          </a:xfrm>
          <a:prstGeom prst="rect">
            <a:avLst/>
          </a:prstGeom>
        </p:spPr>
        <p:txBody>
          <a:bodyPr wrap="square">
            <a:spAutoFit/>
          </a:bodyPr>
          <a:lstStyle/>
          <a:p>
            <a:r>
              <a:rPr lang="en-GB" sz="3000" b="1" dirty="0" smtClean="0">
                <a:latin typeface="Arial" pitchFamily="34" charset="0"/>
                <a:cs typeface="Arial" pitchFamily="34" charset="0"/>
              </a:rPr>
              <a:t>OG-PVs                                                                                   Cont.…. </a:t>
            </a:r>
            <a:endParaRPr lang="en-US" sz="3000" dirty="0"/>
          </a:p>
        </p:txBody>
      </p:sp>
      <p:sp>
        <p:nvSpPr>
          <p:cNvPr id="3" name="Footer Placeholder 2"/>
          <p:cNvSpPr>
            <a:spLocks noGrp="1"/>
          </p:cNvSpPr>
          <p:nvPr>
            <p:ph type="ftr" sz="quarter" idx="11"/>
          </p:nvPr>
        </p:nvSpPr>
        <p:spPr/>
        <p:txBody>
          <a:bodyPr/>
          <a:lstStyle/>
          <a:p>
            <a:r>
              <a:rPr lang="en-US" smtClean="0"/>
              <a:t>Presenter: Dr.Teshome Goa</a:t>
            </a:r>
            <a:endParaRPr lang="en-US"/>
          </a:p>
        </p:txBody>
      </p:sp>
      <p:sp>
        <p:nvSpPr>
          <p:cNvPr id="4" name="Slide Number Placeholder 3"/>
          <p:cNvSpPr>
            <a:spLocks noGrp="1"/>
          </p:cNvSpPr>
          <p:nvPr>
            <p:ph type="sldNum" sz="quarter" idx="12"/>
          </p:nvPr>
        </p:nvSpPr>
        <p:spPr/>
        <p:txBody>
          <a:bodyPr/>
          <a:lstStyle/>
          <a:p>
            <a:fld id="{A48DA065-FA52-4A6B-AE36-1AE15AD4FD00}" type="slidenum">
              <a:rPr lang="en-US" smtClean="0"/>
              <a:pPr/>
              <a:t>8</a:t>
            </a:fld>
            <a:endParaRPr lang="en-US"/>
          </a:p>
        </p:txBody>
      </p:sp>
    </p:spTree>
    <p:extLst>
      <p:ext uri="{BB962C8B-B14F-4D97-AF65-F5344CB8AC3E}">
        <p14:creationId xmlns:p14="http://schemas.microsoft.com/office/powerpoint/2010/main" val="17921738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TextBox 4"/>
          <p:cNvSpPr txBox="1">
            <a:spLocks noChangeArrowheads="1"/>
          </p:cNvSpPr>
          <p:nvPr/>
        </p:nvSpPr>
        <p:spPr bwMode="auto">
          <a:xfrm>
            <a:off x="203200" y="500063"/>
            <a:ext cx="11785600" cy="3785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eaLnBrk="0" fontAlgn="base" hangingPunct="0">
              <a:spcBef>
                <a:spcPct val="0"/>
              </a:spcBef>
              <a:spcAft>
                <a:spcPct val="0"/>
              </a:spcAft>
              <a:defRPr>
                <a:solidFill>
                  <a:schemeClr val="tx1"/>
                </a:solidFill>
                <a:latin typeface="Calibri" pitchFamily="34" charset="0"/>
              </a:defRPr>
            </a:lvl6pPr>
            <a:lvl7pPr marL="2971800" indent="-228600" defTabSz="457200" eaLnBrk="0" fontAlgn="base" hangingPunct="0">
              <a:spcBef>
                <a:spcPct val="0"/>
              </a:spcBef>
              <a:spcAft>
                <a:spcPct val="0"/>
              </a:spcAft>
              <a:defRPr>
                <a:solidFill>
                  <a:schemeClr val="tx1"/>
                </a:solidFill>
                <a:latin typeface="Calibri" pitchFamily="34" charset="0"/>
              </a:defRPr>
            </a:lvl7pPr>
            <a:lvl8pPr marL="3429000" indent="-228600" defTabSz="457200" eaLnBrk="0" fontAlgn="base" hangingPunct="0">
              <a:spcBef>
                <a:spcPct val="0"/>
              </a:spcBef>
              <a:spcAft>
                <a:spcPct val="0"/>
              </a:spcAft>
              <a:defRPr>
                <a:solidFill>
                  <a:schemeClr val="tx1"/>
                </a:solidFill>
                <a:latin typeface="Calibri" pitchFamily="34" charset="0"/>
              </a:defRPr>
            </a:lvl8pPr>
            <a:lvl9pPr marL="3886200" indent="-228600" defTabSz="457200" eaLnBrk="0" fontAlgn="base" hangingPunct="0">
              <a:spcBef>
                <a:spcPct val="0"/>
              </a:spcBef>
              <a:spcAft>
                <a:spcPct val="0"/>
              </a:spcAft>
              <a:defRPr>
                <a:solidFill>
                  <a:schemeClr val="tx1"/>
                </a:solidFill>
                <a:latin typeface="Calibri" pitchFamily="34" charset="0"/>
              </a:defRPr>
            </a:lvl9pPr>
          </a:lstStyle>
          <a:p>
            <a:pPr algn="just">
              <a:lnSpc>
                <a:spcPct val="150000"/>
              </a:lnSpc>
              <a:buFont typeface="Wingdings" pitchFamily="2" charset="2"/>
              <a:buChar char="§"/>
            </a:pPr>
            <a:r>
              <a:rPr lang="en-US" altLang="en-US" sz="2000" dirty="0">
                <a:latin typeface="Arial" pitchFamily="34" charset="0"/>
                <a:cs typeface="Arial" pitchFamily="34" charset="0"/>
              </a:rPr>
              <a:t>The modules can exist in different  standard sizes </a:t>
            </a:r>
          </a:p>
          <a:p>
            <a:pPr algn="just">
              <a:lnSpc>
                <a:spcPct val="150000"/>
              </a:lnSpc>
              <a:buFont typeface="Wingdings" pitchFamily="2" charset="2"/>
              <a:buChar char="§"/>
            </a:pPr>
            <a:r>
              <a:rPr lang="en-US" altLang="en-US" sz="2000" dirty="0">
                <a:latin typeface="Arial" pitchFamily="34" charset="0"/>
                <a:cs typeface="Arial" pitchFamily="34" charset="0"/>
              </a:rPr>
              <a:t>Individual modules can be connected in series, parallel, or both to increase </a:t>
            </a:r>
            <a:r>
              <a:rPr lang="en-US" altLang="en-US" sz="2000" i="1" dirty="0" smtClean="0">
                <a:latin typeface="Arial" pitchFamily="34" charset="0"/>
                <a:cs typeface="Arial" pitchFamily="34" charset="0"/>
              </a:rPr>
              <a:t>the </a:t>
            </a:r>
            <a:r>
              <a:rPr lang="en-US" altLang="en-US" sz="2000" i="1" dirty="0">
                <a:latin typeface="Arial" pitchFamily="34" charset="0"/>
                <a:cs typeface="Arial" pitchFamily="34" charset="0"/>
              </a:rPr>
              <a:t>output power. </a:t>
            </a:r>
          </a:p>
          <a:p>
            <a:pPr algn="just">
              <a:lnSpc>
                <a:spcPct val="150000"/>
              </a:lnSpc>
              <a:buFont typeface="Wingdings" pitchFamily="2" charset="2"/>
              <a:buChar char="§"/>
            </a:pPr>
            <a:r>
              <a:rPr lang="en-US" altLang="en-US" sz="2000" i="1" dirty="0">
                <a:latin typeface="Arial" pitchFamily="34" charset="0"/>
                <a:cs typeface="Arial" pitchFamily="34" charset="0"/>
              </a:rPr>
              <a:t>When number of module is connected in series, it is called a PV </a:t>
            </a:r>
            <a:r>
              <a:rPr lang="en-US" altLang="en-US" sz="2000" i="1" dirty="0" smtClean="0">
                <a:latin typeface="Arial" pitchFamily="34" charset="0"/>
                <a:cs typeface="Arial" pitchFamily="34" charset="0"/>
              </a:rPr>
              <a:t>string/Panel as presented in Fig.2.</a:t>
            </a:r>
            <a:endParaRPr lang="en-US" altLang="en-US" sz="2000" dirty="0">
              <a:latin typeface="Arial" pitchFamily="34" charset="0"/>
              <a:cs typeface="Arial" pitchFamily="34" charset="0"/>
            </a:endParaRPr>
          </a:p>
          <a:p>
            <a:pPr algn="just">
              <a:lnSpc>
                <a:spcPct val="150000"/>
              </a:lnSpc>
              <a:buFont typeface="Wingdings" pitchFamily="2" charset="2"/>
              <a:buChar char="§"/>
            </a:pPr>
            <a:r>
              <a:rPr lang="en-US" altLang="en-US" sz="2000" dirty="0">
                <a:latin typeface="Arial" pitchFamily="34" charset="0"/>
                <a:cs typeface="Arial" pitchFamily="34" charset="0"/>
              </a:rPr>
              <a:t>In series connection, the </a:t>
            </a:r>
            <a:r>
              <a:rPr lang="en-US" altLang="en-US" sz="2000" dirty="0" smtClean="0">
                <a:latin typeface="Arial" pitchFamily="34" charset="0"/>
                <a:cs typeface="Arial" pitchFamily="34" charset="0"/>
              </a:rPr>
              <a:t>negative-terminal </a:t>
            </a:r>
            <a:r>
              <a:rPr lang="en-US" altLang="en-US" sz="2000" dirty="0">
                <a:latin typeface="Arial" pitchFamily="34" charset="0"/>
                <a:cs typeface="Arial" pitchFamily="34" charset="0"/>
              </a:rPr>
              <a:t>of one module is connected to the positive terminal of the next module. </a:t>
            </a:r>
          </a:p>
          <a:p>
            <a:pPr algn="just">
              <a:lnSpc>
                <a:spcPct val="150000"/>
              </a:lnSpc>
              <a:buFont typeface="Wingdings" pitchFamily="2" charset="2"/>
              <a:buChar char="§"/>
            </a:pPr>
            <a:r>
              <a:rPr lang="en-US" altLang="en-US" sz="2000" dirty="0">
                <a:solidFill>
                  <a:srgbClr val="000000"/>
                </a:solidFill>
                <a:latin typeface="Arial" pitchFamily="34" charset="0"/>
                <a:cs typeface="Arial" pitchFamily="34" charset="0"/>
              </a:rPr>
              <a:t>In this connections, voltage adds up and the current remain constant.</a:t>
            </a:r>
            <a:r>
              <a:rPr lang="en-US" altLang="en-US" sz="2000" dirty="0">
                <a:latin typeface="Arial" pitchFamily="34" charset="0"/>
                <a:cs typeface="Arial" pitchFamily="34" charset="0"/>
              </a:rPr>
              <a:t> </a:t>
            </a:r>
            <a:br>
              <a:rPr lang="en-US" altLang="en-US" sz="2000" dirty="0">
                <a:latin typeface="Arial" pitchFamily="34" charset="0"/>
                <a:cs typeface="Arial" pitchFamily="34" charset="0"/>
              </a:rPr>
            </a:br>
            <a:endParaRPr lang="en-US" altLang="en-US" sz="2000" dirty="0" smtClean="0">
              <a:latin typeface="Arial" pitchFamily="34" charset="0"/>
              <a:cs typeface="Arial" pitchFamily="34" charset="0"/>
            </a:endParaRPr>
          </a:p>
          <a:p>
            <a:pPr algn="just">
              <a:lnSpc>
                <a:spcPct val="150000"/>
              </a:lnSpc>
              <a:buFont typeface="Wingdings" pitchFamily="2" charset="2"/>
              <a:buChar char="§"/>
            </a:pPr>
            <a:r>
              <a:rPr lang="en-US" altLang="en-US" sz="2000" dirty="0">
                <a:latin typeface="Arial" pitchFamily="34" charset="0"/>
                <a:cs typeface="Arial" pitchFamily="34" charset="0"/>
              </a:rPr>
              <a:t> </a:t>
            </a:r>
            <a:r>
              <a:rPr lang="en-US" altLang="en-US" sz="2000" dirty="0" smtClean="0">
                <a:latin typeface="Arial" pitchFamily="34" charset="0"/>
                <a:cs typeface="Arial" pitchFamily="34" charset="0"/>
              </a:rPr>
              <a:t>                                                                                                              Eq.(1)</a:t>
            </a:r>
            <a:endParaRPr lang="en-US" altLang="en-US" sz="2000" dirty="0">
              <a:latin typeface="Arial" pitchFamily="34" charset="0"/>
              <a:cs typeface="Arial" pitchFamily="34" charset="0"/>
            </a:endParaRPr>
          </a:p>
        </p:txBody>
      </p:sp>
      <p:sp>
        <p:nvSpPr>
          <p:cNvPr id="17412" name="TextBox 6"/>
          <p:cNvSpPr txBox="1">
            <a:spLocks noChangeArrowheads="1"/>
          </p:cNvSpPr>
          <p:nvPr/>
        </p:nvSpPr>
        <p:spPr bwMode="auto">
          <a:xfrm>
            <a:off x="508001" y="3474031"/>
            <a:ext cx="3949700" cy="14311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eaLnBrk="0" fontAlgn="base" hangingPunct="0">
              <a:spcBef>
                <a:spcPct val="0"/>
              </a:spcBef>
              <a:spcAft>
                <a:spcPct val="0"/>
              </a:spcAft>
              <a:defRPr>
                <a:solidFill>
                  <a:schemeClr val="tx1"/>
                </a:solidFill>
                <a:latin typeface="Calibri" pitchFamily="34" charset="0"/>
              </a:defRPr>
            </a:lvl6pPr>
            <a:lvl7pPr marL="2971800" indent="-228600" defTabSz="457200" eaLnBrk="0" fontAlgn="base" hangingPunct="0">
              <a:spcBef>
                <a:spcPct val="0"/>
              </a:spcBef>
              <a:spcAft>
                <a:spcPct val="0"/>
              </a:spcAft>
              <a:defRPr>
                <a:solidFill>
                  <a:schemeClr val="tx1"/>
                </a:solidFill>
                <a:latin typeface="Calibri" pitchFamily="34" charset="0"/>
              </a:defRPr>
            </a:lvl7pPr>
            <a:lvl8pPr marL="3429000" indent="-228600" defTabSz="457200" eaLnBrk="0" fontAlgn="base" hangingPunct="0">
              <a:spcBef>
                <a:spcPct val="0"/>
              </a:spcBef>
              <a:spcAft>
                <a:spcPct val="0"/>
              </a:spcAft>
              <a:defRPr>
                <a:solidFill>
                  <a:schemeClr val="tx1"/>
                </a:solidFill>
                <a:latin typeface="Calibri" pitchFamily="34" charset="0"/>
              </a:defRPr>
            </a:lvl8pPr>
            <a:lvl9pPr marL="3886200" indent="-228600" defTabSz="457200" eaLnBrk="0" fontAlgn="base" hangingPunct="0">
              <a:spcBef>
                <a:spcPct val="0"/>
              </a:spcBef>
              <a:spcAft>
                <a:spcPct val="0"/>
              </a:spcAft>
              <a:defRPr>
                <a:solidFill>
                  <a:schemeClr val="tx1"/>
                </a:solidFill>
                <a:latin typeface="Calibri" pitchFamily="34" charset="0"/>
              </a:defRPr>
            </a:lvl9pPr>
          </a:lstStyle>
          <a:p>
            <a:pPr>
              <a:lnSpc>
                <a:spcPct val="150000"/>
              </a:lnSpc>
            </a:pPr>
            <a:r>
              <a:rPr lang="sv-SE" altLang="en-US" sz="2000" dirty="0">
                <a:solidFill>
                  <a:srgbClr val="000000"/>
                </a:solidFill>
                <a:latin typeface="Times New Roman" pitchFamily="18" charset="0"/>
                <a:cs typeface="Times New Roman" pitchFamily="18" charset="0"/>
              </a:rPr>
              <a:t>V</a:t>
            </a:r>
            <a:r>
              <a:rPr lang="sv-SE" altLang="en-US" sz="2000" baseline="-25000" dirty="0">
                <a:solidFill>
                  <a:srgbClr val="000000"/>
                </a:solidFill>
                <a:latin typeface="Times New Roman" pitchFamily="18" charset="0"/>
                <a:cs typeface="Times New Roman" pitchFamily="18" charset="0"/>
              </a:rPr>
              <a:t> Total </a:t>
            </a:r>
            <a:r>
              <a:rPr lang="sv-SE" altLang="en-US" sz="2000" dirty="0">
                <a:solidFill>
                  <a:srgbClr val="000000"/>
                </a:solidFill>
                <a:latin typeface="Times New Roman" pitchFamily="18" charset="0"/>
                <a:cs typeface="Times New Roman" pitchFamily="18" charset="0"/>
              </a:rPr>
              <a:t>= V</a:t>
            </a:r>
            <a:r>
              <a:rPr lang="sv-SE" altLang="en-US" sz="2000" baseline="-25000" dirty="0">
                <a:solidFill>
                  <a:srgbClr val="000000"/>
                </a:solidFill>
                <a:latin typeface="Times New Roman" pitchFamily="18" charset="0"/>
                <a:cs typeface="Times New Roman" pitchFamily="18" charset="0"/>
              </a:rPr>
              <a:t>1</a:t>
            </a:r>
            <a:r>
              <a:rPr lang="sv-SE" altLang="en-US" sz="2000" dirty="0">
                <a:solidFill>
                  <a:srgbClr val="000000"/>
                </a:solidFill>
                <a:latin typeface="Times New Roman" pitchFamily="18" charset="0"/>
                <a:cs typeface="Times New Roman" pitchFamily="18" charset="0"/>
              </a:rPr>
              <a:t> + V</a:t>
            </a:r>
            <a:r>
              <a:rPr lang="sv-SE" altLang="en-US" sz="2000" baseline="-25000" dirty="0">
                <a:solidFill>
                  <a:srgbClr val="000000"/>
                </a:solidFill>
                <a:latin typeface="Times New Roman" pitchFamily="18" charset="0"/>
                <a:cs typeface="Times New Roman" pitchFamily="18" charset="0"/>
              </a:rPr>
              <a:t>2</a:t>
            </a:r>
            <a:r>
              <a:rPr lang="sv-SE" altLang="en-US" sz="2000" dirty="0">
                <a:solidFill>
                  <a:srgbClr val="000000"/>
                </a:solidFill>
                <a:latin typeface="Times New Roman" pitchFamily="18" charset="0"/>
                <a:cs typeface="Times New Roman" pitchFamily="18" charset="0"/>
              </a:rPr>
              <a:t>+ ... + Vn</a:t>
            </a:r>
            <a:br>
              <a:rPr lang="sv-SE" altLang="en-US" sz="2000" dirty="0">
                <a:solidFill>
                  <a:srgbClr val="000000"/>
                </a:solidFill>
                <a:latin typeface="Times New Roman" pitchFamily="18" charset="0"/>
                <a:cs typeface="Times New Roman" pitchFamily="18" charset="0"/>
              </a:rPr>
            </a:br>
            <a:r>
              <a:rPr lang="sv-SE" altLang="en-US" sz="2000" dirty="0">
                <a:solidFill>
                  <a:srgbClr val="000000"/>
                </a:solidFill>
                <a:latin typeface="Times New Roman" pitchFamily="18" charset="0"/>
                <a:cs typeface="Times New Roman" pitchFamily="18" charset="0"/>
              </a:rPr>
              <a:t>I </a:t>
            </a:r>
            <a:r>
              <a:rPr lang="sv-SE" altLang="en-US" sz="2000" baseline="-25000" dirty="0">
                <a:solidFill>
                  <a:srgbClr val="000000"/>
                </a:solidFill>
                <a:latin typeface="Times New Roman" pitchFamily="18" charset="0"/>
                <a:cs typeface="Times New Roman" pitchFamily="18" charset="0"/>
              </a:rPr>
              <a:t>Total</a:t>
            </a:r>
            <a:r>
              <a:rPr lang="sv-SE" altLang="en-US" sz="2000" dirty="0">
                <a:solidFill>
                  <a:srgbClr val="000000"/>
                </a:solidFill>
                <a:latin typeface="Times New Roman" pitchFamily="18" charset="0"/>
                <a:cs typeface="Times New Roman" pitchFamily="18" charset="0"/>
              </a:rPr>
              <a:t> = I</a:t>
            </a:r>
            <a:r>
              <a:rPr lang="sv-SE" altLang="en-US" sz="2000" baseline="-25000" dirty="0">
                <a:solidFill>
                  <a:srgbClr val="000000"/>
                </a:solidFill>
                <a:latin typeface="Times New Roman" pitchFamily="18" charset="0"/>
                <a:cs typeface="Times New Roman" pitchFamily="18" charset="0"/>
              </a:rPr>
              <a:t>1</a:t>
            </a:r>
            <a:r>
              <a:rPr lang="sv-SE" altLang="en-US" sz="2000" dirty="0">
                <a:solidFill>
                  <a:srgbClr val="000000"/>
                </a:solidFill>
                <a:latin typeface="Times New Roman" pitchFamily="18" charset="0"/>
                <a:cs typeface="Times New Roman" pitchFamily="18" charset="0"/>
              </a:rPr>
              <a:t> = I</a:t>
            </a:r>
            <a:r>
              <a:rPr lang="sv-SE" altLang="en-US" sz="2000" baseline="-25000" dirty="0">
                <a:solidFill>
                  <a:srgbClr val="000000"/>
                </a:solidFill>
                <a:latin typeface="Times New Roman" pitchFamily="18" charset="0"/>
                <a:cs typeface="Times New Roman" pitchFamily="18" charset="0"/>
              </a:rPr>
              <a:t>2</a:t>
            </a:r>
            <a:r>
              <a:rPr lang="sv-SE" altLang="en-US" sz="2000" dirty="0">
                <a:solidFill>
                  <a:srgbClr val="000000"/>
                </a:solidFill>
                <a:latin typeface="Times New Roman" pitchFamily="18" charset="0"/>
                <a:cs typeface="Times New Roman" pitchFamily="18" charset="0"/>
              </a:rPr>
              <a:t> = … = I</a:t>
            </a:r>
            <a:r>
              <a:rPr lang="sv-SE" altLang="en-US" sz="2000" baseline="-25000" dirty="0">
                <a:solidFill>
                  <a:srgbClr val="000000"/>
                </a:solidFill>
                <a:latin typeface="Times New Roman" pitchFamily="18" charset="0"/>
                <a:cs typeface="Times New Roman" pitchFamily="18" charset="0"/>
              </a:rPr>
              <a:t>n</a:t>
            </a:r>
            <a:r>
              <a:rPr lang="sv-SE" altLang="en-US" sz="2000" dirty="0">
                <a:latin typeface="Times New Roman" pitchFamily="18" charset="0"/>
                <a:cs typeface="Times New Roman" pitchFamily="18" charset="0"/>
              </a:rPr>
              <a:t> </a:t>
            </a:r>
            <a:r>
              <a:rPr lang="sv-SE" altLang="en-US" dirty="0"/>
              <a:t/>
            </a:r>
            <a:br>
              <a:rPr lang="sv-SE" altLang="en-US" dirty="0"/>
            </a:br>
            <a:endParaRPr lang="en-US" altLang="en-US" dirty="0"/>
          </a:p>
        </p:txBody>
      </p:sp>
      <p:sp>
        <p:nvSpPr>
          <p:cNvPr id="17413" name="TextBox 8"/>
          <p:cNvSpPr txBox="1">
            <a:spLocks noChangeArrowheads="1"/>
          </p:cNvSpPr>
          <p:nvPr/>
        </p:nvSpPr>
        <p:spPr bwMode="auto">
          <a:xfrm>
            <a:off x="203200" y="4532315"/>
            <a:ext cx="11988800" cy="24006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eaLnBrk="0" fontAlgn="base" hangingPunct="0">
              <a:spcBef>
                <a:spcPct val="0"/>
              </a:spcBef>
              <a:spcAft>
                <a:spcPct val="0"/>
              </a:spcAft>
              <a:defRPr>
                <a:solidFill>
                  <a:schemeClr val="tx1"/>
                </a:solidFill>
                <a:latin typeface="Calibri" pitchFamily="34" charset="0"/>
              </a:defRPr>
            </a:lvl6pPr>
            <a:lvl7pPr marL="2971800" indent="-228600" defTabSz="457200" eaLnBrk="0" fontAlgn="base" hangingPunct="0">
              <a:spcBef>
                <a:spcPct val="0"/>
              </a:spcBef>
              <a:spcAft>
                <a:spcPct val="0"/>
              </a:spcAft>
              <a:defRPr>
                <a:solidFill>
                  <a:schemeClr val="tx1"/>
                </a:solidFill>
                <a:latin typeface="Calibri" pitchFamily="34" charset="0"/>
              </a:defRPr>
            </a:lvl7pPr>
            <a:lvl8pPr marL="3429000" indent="-228600" defTabSz="457200" eaLnBrk="0" fontAlgn="base" hangingPunct="0">
              <a:spcBef>
                <a:spcPct val="0"/>
              </a:spcBef>
              <a:spcAft>
                <a:spcPct val="0"/>
              </a:spcAft>
              <a:defRPr>
                <a:solidFill>
                  <a:schemeClr val="tx1"/>
                </a:solidFill>
                <a:latin typeface="Calibri" pitchFamily="34" charset="0"/>
              </a:defRPr>
            </a:lvl8pPr>
            <a:lvl9pPr marL="3886200" indent="-228600" defTabSz="457200" eaLnBrk="0" fontAlgn="base" hangingPunct="0">
              <a:spcBef>
                <a:spcPct val="0"/>
              </a:spcBef>
              <a:spcAft>
                <a:spcPct val="0"/>
              </a:spcAft>
              <a:defRPr>
                <a:solidFill>
                  <a:schemeClr val="tx1"/>
                </a:solidFill>
                <a:latin typeface="Calibri" pitchFamily="34" charset="0"/>
              </a:defRPr>
            </a:lvl9pPr>
          </a:lstStyle>
          <a:p>
            <a:pPr>
              <a:lnSpc>
                <a:spcPct val="150000"/>
              </a:lnSpc>
              <a:buFont typeface="Arial" pitchFamily="34" charset="0"/>
              <a:buChar char="•"/>
            </a:pPr>
            <a:r>
              <a:rPr lang="en-US" altLang="en-US" sz="2000" dirty="0" smtClean="0">
                <a:solidFill>
                  <a:srgbClr val="000000"/>
                </a:solidFill>
                <a:latin typeface="Arial" pitchFamily="34" charset="0"/>
                <a:cs typeface="Arial" pitchFamily="34" charset="0"/>
              </a:rPr>
              <a:t>Opposite happens </a:t>
            </a:r>
            <a:r>
              <a:rPr lang="en-US" altLang="en-US" sz="2000" dirty="0">
                <a:solidFill>
                  <a:srgbClr val="000000"/>
                </a:solidFill>
                <a:latin typeface="Arial" pitchFamily="34" charset="0"/>
                <a:cs typeface="Arial" pitchFamily="34" charset="0"/>
              </a:rPr>
              <a:t>when </a:t>
            </a:r>
            <a:r>
              <a:rPr lang="en-US" altLang="en-US" sz="2000" dirty="0" smtClean="0">
                <a:solidFill>
                  <a:srgbClr val="000000"/>
                </a:solidFill>
                <a:latin typeface="Arial" pitchFamily="34" charset="0"/>
                <a:cs typeface="Arial" pitchFamily="34" charset="0"/>
              </a:rPr>
              <a:t>they are connected </a:t>
            </a:r>
            <a:r>
              <a:rPr lang="en-US" altLang="en-US" sz="2000" dirty="0">
                <a:solidFill>
                  <a:srgbClr val="000000"/>
                </a:solidFill>
                <a:latin typeface="Arial" pitchFamily="34" charset="0"/>
                <a:cs typeface="Arial" pitchFamily="34" charset="0"/>
              </a:rPr>
              <a:t>in </a:t>
            </a:r>
            <a:r>
              <a:rPr lang="en-US" altLang="en-US" sz="2000" dirty="0" smtClean="0">
                <a:solidFill>
                  <a:srgbClr val="000000"/>
                </a:solidFill>
                <a:latin typeface="Arial" pitchFamily="34" charset="0"/>
                <a:cs typeface="Arial" pitchFamily="34" charset="0"/>
              </a:rPr>
              <a:t>parallel, </a:t>
            </a:r>
            <a:r>
              <a:rPr lang="en-US" altLang="en-US" sz="2000" dirty="0">
                <a:solidFill>
                  <a:srgbClr val="7030A0"/>
                </a:solidFill>
                <a:latin typeface="Arial" pitchFamily="34" charset="0"/>
                <a:cs typeface="Arial" pitchFamily="34" charset="0"/>
              </a:rPr>
              <a:t>current adds up and voltage remains constant.</a:t>
            </a:r>
            <a:r>
              <a:rPr lang="en-US" altLang="en-US" sz="2000" dirty="0">
                <a:solidFill>
                  <a:srgbClr val="000000"/>
                </a:solidFill>
                <a:latin typeface="Arial" pitchFamily="34" charset="0"/>
                <a:cs typeface="Arial" pitchFamily="34" charset="0"/>
              </a:rPr>
              <a:t/>
            </a:r>
            <a:br>
              <a:rPr lang="en-US" altLang="en-US" sz="2000" dirty="0">
                <a:solidFill>
                  <a:srgbClr val="000000"/>
                </a:solidFill>
                <a:latin typeface="Arial" pitchFamily="34" charset="0"/>
                <a:cs typeface="Arial" pitchFamily="34" charset="0"/>
              </a:rPr>
            </a:br>
            <a:r>
              <a:rPr lang="en-US" altLang="en-US" sz="2000" dirty="0">
                <a:solidFill>
                  <a:srgbClr val="000000"/>
                </a:solidFill>
                <a:latin typeface="Arial" pitchFamily="34" charset="0"/>
                <a:cs typeface="Arial" pitchFamily="34" charset="0"/>
              </a:rPr>
              <a:t>V </a:t>
            </a:r>
            <a:r>
              <a:rPr lang="en-US" altLang="en-US" sz="2000" baseline="-25000" dirty="0">
                <a:solidFill>
                  <a:srgbClr val="000000"/>
                </a:solidFill>
                <a:latin typeface="Arial" pitchFamily="34" charset="0"/>
                <a:cs typeface="Arial" pitchFamily="34" charset="0"/>
              </a:rPr>
              <a:t>Total</a:t>
            </a:r>
            <a:r>
              <a:rPr lang="en-US" altLang="en-US" sz="2000" dirty="0">
                <a:solidFill>
                  <a:srgbClr val="000000"/>
                </a:solidFill>
                <a:latin typeface="Arial" pitchFamily="34" charset="0"/>
                <a:cs typeface="Arial" pitchFamily="34" charset="0"/>
              </a:rPr>
              <a:t> = V</a:t>
            </a:r>
            <a:r>
              <a:rPr lang="en-US" altLang="en-US" sz="2000" baseline="-25000" dirty="0">
                <a:solidFill>
                  <a:srgbClr val="000000"/>
                </a:solidFill>
                <a:latin typeface="Arial" pitchFamily="34" charset="0"/>
                <a:cs typeface="Arial" pitchFamily="34" charset="0"/>
              </a:rPr>
              <a:t>1</a:t>
            </a:r>
            <a:r>
              <a:rPr lang="en-US" altLang="en-US" sz="2000" dirty="0">
                <a:solidFill>
                  <a:srgbClr val="000000"/>
                </a:solidFill>
                <a:latin typeface="Arial" pitchFamily="34" charset="0"/>
                <a:cs typeface="Arial" pitchFamily="34" charset="0"/>
              </a:rPr>
              <a:t> = V</a:t>
            </a:r>
            <a:r>
              <a:rPr lang="en-US" altLang="en-US" sz="2000" baseline="-25000" dirty="0">
                <a:solidFill>
                  <a:srgbClr val="000000"/>
                </a:solidFill>
                <a:latin typeface="Arial" pitchFamily="34" charset="0"/>
                <a:cs typeface="Arial" pitchFamily="34" charset="0"/>
              </a:rPr>
              <a:t>2</a:t>
            </a:r>
            <a:r>
              <a:rPr lang="en-US" altLang="en-US" sz="2000" dirty="0">
                <a:solidFill>
                  <a:srgbClr val="000000"/>
                </a:solidFill>
                <a:latin typeface="Arial" pitchFamily="34" charset="0"/>
                <a:cs typeface="Arial" pitchFamily="34" charset="0"/>
              </a:rPr>
              <a:t> = ... = </a:t>
            </a:r>
            <a:r>
              <a:rPr lang="en-US" altLang="en-US" sz="2000" dirty="0" err="1" smtClean="0">
                <a:solidFill>
                  <a:srgbClr val="000000"/>
                </a:solidFill>
                <a:latin typeface="Arial" pitchFamily="34" charset="0"/>
                <a:cs typeface="Arial" pitchFamily="34" charset="0"/>
              </a:rPr>
              <a:t>V</a:t>
            </a:r>
            <a:r>
              <a:rPr lang="en-US" altLang="en-US" sz="2000" baseline="-25000" dirty="0" err="1" smtClean="0">
                <a:solidFill>
                  <a:srgbClr val="000000"/>
                </a:solidFill>
                <a:latin typeface="Arial" pitchFamily="34" charset="0"/>
                <a:cs typeface="Arial" pitchFamily="34" charset="0"/>
              </a:rPr>
              <a:t>n</a:t>
            </a:r>
            <a:r>
              <a:rPr lang="en-US" altLang="en-US" sz="2000" baseline="-25000" dirty="0" smtClean="0">
                <a:solidFill>
                  <a:srgbClr val="000000"/>
                </a:solidFill>
                <a:latin typeface="Arial" pitchFamily="34" charset="0"/>
                <a:cs typeface="Arial" pitchFamily="34" charset="0"/>
              </a:rPr>
              <a:t>                                                                                                          </a:t>
            </a:r>
            <a:r>
              <a:rPr lang="en-US" altLang="en-US" sz="2000" dirty="0" smtClean="0">
                <a:latin typeface="Arial" pitchFamily="34" charset="0"/>
                <a:cs typeface="Arial" pitchFamily="34" charset="0"/>
              </a:rPr>
              <a:t>Eqn.(2)</a:t>
            </a:r>
            <a:r>
              <a:rPr lang="en-US" altLang="en-US" sz="2000" dirty="0">
                <a:solidFill>
                  <a:srgbClr val="000000"/>
                </a:solidFill>
                <a:latin typeface="Arial" pitchFamily="34" charset="0"/>
                <a:cs typeface="Arial" pitchFamily="34" charset="0"/>
              </a:rPr>
              <a:t/>
            </a:r>
            <a:br>
              <a:rPr lang="en-US" altLang="en-US" sz="2000" dirty="0">
                <a:solidFill>
                  <a:srgbClr val="000000"/>
                </a:solidFill>
                <a:latin typeface="Arial" pitchFamily="34" charset="0"/>
                <a:cs typeface="Arial" pitchFamily="34" charset="0"/>
              </a:rPr>
            </a:br>
            <a:r>
              <a:rPr lang="en-US" altLang="en-US" sz="2000" dirty="0">
                <a:solidFill>
                  <a:srgbClr val="000000"/>
                </a:solidFill>
                <a:latin typeface="Arial" pitchFamily="34" charset="0"/>
                <a:cs typeface="Arial" pitchFamily="34" charset="0"/>
              </a:rPr>
              <a:t>I </a:t>
            </a:r>
            <a:r>
              <a:rPr lang="en-US" altLang="en-US" sz="2000" baseline="-25000" dirty="0">
                <a:solidFill>
                  <a:srgbClr val="000000"/>
                </a:solidFill>
                <a:latin typeface="Arial" pitchFamily="34" charset="0"/>
                <a:cs typeface="Arial" pitchFamily="34" charset="0"/>
              </a:rPr>
              <a:t>Total</a:t>
            </a:r>
            <a:r>
              <a:rPr lang="en-US" altLang="en-US" sz="2000" dirty="0">
                <a:solidFill>
                  <a:srgbClr val="000000"/>
                </a:solidFill>
                <a:latin typeface="Arial" pitchFamily="34" charset="0"/>
                <a:cs typeface="Arial" pitchFamily="34" charset="0"/>
              </a:rPr>
              <a:t> = I</a:t>
            </a:r>
            <a:r>
              <a:rPr lang="en-US" altLang="en-US" sz="2000" baseline="-25000" dirty="0">
                <a:solidFill>
                  <a:srgbClr val="000000"/>
                </a:solidFill>
                <a:latin typeface="Arial" pitchFamily="34" charset="0"/>
                <a:cs typeface="Arial" pitchFamily="34" charset="0"/>
              </a:rPr>
              <a:t>1</a:t>
            </a:r>
            <a:r>
              <a:rPr lang="en-US" altLang="en-US" sz="2000" dirty="0">
                <a:solidFill>
                  <a:srgbClr val="000000"/>
                </a:solidFill>
                <a:latin typeface="Arial" pitchFamily="34" charset="0"/>
                <a:cs typeface="Arial" pitchFamily="34" charset="0"/>
              </a:rPr>
              <a:t> + I</a:t>
            </a:r>
            <a:r>
              <a:rPr lang="en-US" altLang="en-US" sz="2000" baseline="-25000" dirty="0">
                <a:solidFill>
                  <a:srgbClr val="000000"/>
                </a:solidFill>
                <a:latin typeface="Arial" pitchFamily="34" charset="0"/>
                <a:cs typeface="Arial" pitchFamily="34" charset="0"/>
              </a:rPr>
              <a:t>2</a:t>
            </a:r>
            <a:r>
              <a:rPr lang="en-US" altLang="en-US" sz="2000" dirty="0">
                <a:solidFill>
                  <a:srgbClr val="000000"/>
                </a:solidFill>
                <a:latin typeface="Arial" pitchFamily="34" charset="0"/>
                <a:cs typeface="Arial" pitchFamily="34" charset="0"/>
              </a:rPr>
              <a:t> + … +I</a:t>
            </a:r>
            <a:r>
              <a:rPr lang="en-US" altLang="en-US" sz="2000" baseline="-25000" dirty="0">
                <a:solidFill>
                  <a:srgbClr val="000000"/>
                </a:solidFill>
                <a:latin typeface="Arial" pitchFamily="34" charset="0"/>
                <a:cs typeface="Arial" pitchFamily="34" charset="0"/>
              </a:rPr>
              <a:t>n</a:t>
            </a:r>
            <a:r>
              <a:rPr lang="en-US" altLang="en-US" sz="2000" dirty="0">
                <a:latin typeface="Arial" pitchFamily="34" charset="0"/>
                <a:cs typeface="Arial" pitchFamily="34" charset="0"/>
              </a:rPr>
              <a:t> </a:t>
            </a:r>
            <a:br>
              <a:rPr lang="en-US" altLang="en-US" sz="2000" dirty="0">
                <a:latin typeface="Arial" pitchFamily="34" charset="0"/>
                <a:cs typeface="Arial" pitchFamily="34" charset="0"/>
              </a:rPr>
            </a:br>
            <a:endParaRPr lang="en-US" altLang="en-US" sz="2000" dirty="0">
              <a:latin typeface="Arial" pitchFamily="34" charset="0"/>
              <a:cs typeface="Arial" pitchFamily="34" charset="0"/>
            </a:endParaRPr>
          </a:p>
        </p:txBody>
      </p:sp>
      <p:sp>
        <p:nvSpPr>
          <p:cNvPr id="7" name="Rectangle 6"/>
          <p:cNvSpPr/>
          <p:nvPr/>
        </p:nvSpPr>
        <p:spPr>
          <a:xfrm>
            <a:off x="0" y="0"/>
            <a:ext cx="12090400" cy="553998"/>
          </a:xfrm>
          <a:prstGeom prst="rect">
            <a:avLst/>
          </a:prstGeom>
        </p:spPr>
        <p:txBody>
          <a:bodyPr wrap="square">
            <a:spAutoFit/>
          </a:bodyPr>
          <a:lstStyle/>
          <a:p>
            <a:r>
              <a:rPr lang="en-GB" sz="3000" b="1" dirty="0" smtClean="0">
                <a:latin typeface="Arial" pitchFamily="34" charset="0"/>
                <a:cs typeface="Arial" pitchFamily="34" charset="0"/>
              </a:rPr>
              <a:t>OG-PVs                                                                                   Cont.…. </a:t>
            </a:r>
            <a:endParaRPr lang="en-US" sz="3000" dirty="0"/>
          </a:p>
        </p:txBody>
      </p:sp>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9</a:t>
            </a:fld>
            <a:endParaRPr lang="en-US"/>
          </a:p>
        </p:txBody>
      </p:sp>
    </p:spTree>
    <p:extLst>
      <p:ext uri="{BB962C8B-B14F-4D97-AF65-F5344CB8AC3E}">
        <p14:creationId xmlns:p14="http://schemas.microsoft.com/office/powerpoint/2010/main" val="332068267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01600" y="457201"/>
            <a:ext cx="12098867" cy="5632311"/>
          </a:xfrm>
          <a:prstGeom prst="rect">
            <a:avLst/>
          </a:prstGeom>
          <a:noFill/>
        </p:spPr>
        <p:txBody>
          <a:bodyPr>
            <a:spAutoFit/>
          </a:bodyPr>
          <a:lstStyle/>
          <a:p>
            <a:pPr algn="just">
              <a:lnSpc>
                <a:spcPct val="200000"/>
              </a:lnSpc>
              <a:defRPr/>
            </a:pPr>
            <a:r>
              <a:rPr lang="en-US" sz="2000" b="1" dirty="0" smtClean="0">
                <a:latin typeface="Arial" pitchFamily="34" charset="0"/>
                <a:cs typeface="Arial" pitchFamily="34" charset="0"/>
              </a:rPr>
              <a:t>a. solar </a:t>
            </a:r>
            <a:r>
              <a:rPr lang="en-US" sz="2000" b="1" dirty="0">
                <a:latin typeface="Arial" pitchFamily="34" charset="0"/>
                <a:cs typeface="Arial" pitchFamily="34" charset="0"/>
              </a:rPr>
              <a:t>array </a:t>
            </a:r>
            <a:r>
              <a:rPr lang="en-US" sz="2000" dirty="0">
                <a:latin typeface="Arial" pitchFamily="34" charset="0"/>
                <a:cs typeface="Arial" pitchFamily="34" charset="0"/>
              </a:rPr>
              <a:t>is made up of several parallel PV </a:t>
            </a:r>
            <a:r>
              <a:rPr lang="en-US" sz="2000" dirty="0" smtClean="0">
                <a:latin typeface="Arial" pitchFamily="34" charset="0"/>
                <a:cs typeface="Arial" pitchFamily="34" charset="0"/>
              </a:rPr>
              <a:t>strings, which is given in Fig.2. </a:t>
            </a:r>
            <a:endParaRPr lang="en-US" sz="2000" dirty="0">
              <a:latin typeface="Arial" pitchFamily="34" charset="0"/>
              <a:cs typeface="Arial" pitchFamily="34" charset="0"/>
            </a:endParaRPr>
          </a:p>
          <a:p>
            <a:pPr marL="342900" indent="-342900" algn="just">
              <a:lnSpc>
                <a:spcPct val="200000"/>
              </a:lnSpc>
              <a:buFont typeface="Wingdings" pitchFamily="2" charset="2"/>
              <a:buChar char="§"/>
              <a:defRPr/>
            </a:pPr>
            <a:r>
              <a:rPr lang="en-US" sz="2000" dirty="0">
                <a:latin typeface="Arial" pitchFamily="34" charset="0"/>
                <a:cs typeface="Arial" pitchFamily="34" charset="0"/>
              </a:rPr>
              <a:t>Since a single module's power output is rarely sufficient to suit a home or business's needs, the modules are connected to form an array. </a:t>
            </a:r>
          </a:p>
          <a:p>
            <a:pPr marL="342900" indent="-342900" algn="just">
              <a:lnSpc>
                <a:spcPct val="200000"/>
              </a:lnSpc>
              <a:buFont typeface="Wingdings" pitchFamily="2" charset="2"/>
              <a:buChar char="§"/>
              <a:defRPr/>
            </a:pPr>
            <a:r>
              <a:rPr lang="en-US" sz="2000" dirty="0">
                <a:latin typeface="Arial" pitchFamily="34" charset="0"/>
                <a:cs typeface="Arial" pitchFamily="34" charset="0"/>
              </a:rPr>
              <a:t>Therefore, in order to achieve the appropriate voltage, the modules in a PV array are often first connected in series. </a:t>
            </a:r>
            <a:endParaRPr lang="en-US" sz="2000" dirty="0" smtClean="0">
              <a:latin typeface="Arial" pitchFamily="34" charset="0"/>
              <a:cs typeface="Arial" pitchFamily="34" charset="0"/>
            </a:endParaRPr>
          </a:p>
          <a:p>
            <a:pPr marL="342900" indent="-342900" algn="just">
              <a:lnSpc>
                <a:spcPct val="200000"/>
              </a:lnSpc>
              <a:buFont typeface="Wingdings" pitchFamily="2" charset="2"/>
              <a:buChar char="§"/>
              <a:defRPr/>
            </a:pPr>
            <a:r>
              <a:rPr lang="en-US" sz="2000" dirty="0" smtClean="0">
                <a:latin typeface="Arial" pitchFamily="34" charset="0"/>
                <a:cs typeface="Arial" pitchFamily="34" charset="0"/>
              </a:rPr>
              <a:t>The </a:t>
            </a:r>
            <a:r>
              <a:rPr lang="en-US" sz="2000" i="1" dirty="0">
                <a:latin typeface="Arial" pitchFamily="34" charset="0"/>
                <a:cs typeface="Arial" pitchFamily="34" charset="0"/>
              </a:rPr>
              <a:t>individual strings are then connected </a:t>
            </a:r>
            <a:r>
              <a:rPr lang="en-US" sz="2000" dirty="0">
                <a:latin typeface="Arial" pitchFamily="34" charset="0"/>
                <a:cs typeface="Arial" pitchFamily="34" charset="0"/>
              </a:rPr>
              <a:t>in parallel to enable the system to produce more current, allowing for the generation of enough power.  </a:t>
            </a:r>
          </a:p>
          <a:p>
            <a:pPr marL="342900" indent="-342900" algn="just">
              <a:lnSpc>
                <a:spcPct val="200000"/>
              </a:lnSpc>
              <a:buFont typeface="Wingdings" pitchFamily="2" charset="2"/>
              <a:buChar char="§"/>
              <a:defRPr/>
            </a:pPr>
            <a:r>
              <a:rPr lang="en-US" sz="2000" dirty="0" smtClean="0">
                <a:latin typeface="Arial" pitchFamily="34" charset="0"/>
                <a:cs typeface="Arial" pitchFamily="34" charset="0"/>
              </a:rPr>
              <a:t>Because, </a:t>
            </a:r>
            <a:r>
              <a:rPr lang="en-US" sz="2000" dirty="0">
                <a:latin typeface="Arial" pitchFamily="34" charset="0"/>
                <a:cs typeface="Arial" pitchFamily="34" charset="0"/>
              </a:rPr>
              <a:t>the electrical power produced by solar arrays is usually measured in watts, kilowatts, or even megawatts. </a:t>
            </a:r>
            <a:endParaRPr lang="en-US" i="1" dirty="0">
              <a:latin typeface="Arial" pitchFamily="34" charset="0"/>
              <a:cs typeface="Arial" pitchFamily="34" charset="0"/>
            </a:endParaRPr>
          </a:p>
        </p:txBody>
      </p:sp>
      <p:sp>
        <p:nvSpPr>
          <p:cNvPr id="4" name="Rectangle 3"/>
          <p:cNvSpPr/>
          <p:nvPr/>
        </p:nvSpPr>
        <p:spPr>
          <a:xfrm>
            <a:off x="0" y="0"/>
            <a:ext cx="12090400" cy="553998"/>
          </a:xfrm>
          <a:prstGeom prst="rect">
            <a:avLst/>
          </a:prstGeom>
        </p:spPr>
        <p:txBody>
          <a:bodyPr wrap="square">
            <a:spAutoFit/>
          </a:bodyPr>
          <a:lstStyle/>
          <a:p>
            <a:r>
              <a:rPr lang="en-GB" sz="3000" b="1" dirty="0" smtClean="0">
                <a:latin typeface="Arial" pitchFamily="34" charset="0"/>
                <a:cs typeface="Arial" pitchFamily="34" charset="0"/>
              </a:rPr>
              <a:t>OG-PVs                                                                                   Cont.…. </a:t>
            </a:r>
            <a:endParaRPr lang="en-US" sz="3000" dirty="0"/>
          </a:p>
        </p:txBody>
      </p:sp>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10</a:t>
            </a:fld>
            <a:endParaRPr lang="en-US"/>
          </a:p>
        </p:txBody>
      </p:sp>
    </p:spTree>
    <p:extLst>
      <p:ext uri="{BB962C8B-B14F-4D97-AF65-F5344CB8AC3E}">
        <p14:creationId xmlns:p14="http://schemas.microsoft.com/office/powerpoint/2010/main" val="417880743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93518" y="602674"/>
            <a:ext cx="12098482" cy="3785652"/>
          </a:xfrm>
          <a:prstGeom prst="rect">
            <a:avLst/>
          </a:prstGeom>
          <a:noFill/>
        </p:spPr>
        <p:txBody>
          <a:bodyPr wrap="square">
            <a:spAutoFit/>
          </a:bodyPr>
          <a:lstStyle/>
          <a:p>
            <a:pPr algn="just">
              <a:lnSpc>
                <a:spcPct val="200000"/>
              </a:lnSpc>
              <a:defRPr/>
            </a:pPr>
            <a:r>
              <a:rPr lang="en-US" sz="2000" b="1" dirty="0" smtClean="0">
                <a:solidFill>
                  <a:srgbClr val="000000"/>
                </a:solidFill>
                <a:latin typeface="Arial" pitchFamily="34" charset="0"/>
                <a:cs typeface="Arial" pitchFamily="34" charset="0"/>
              </a:rPr>
              <a:t>PV </a:t>
            </a:r>
            <a:r>
              <a:rPr lang="en-US" sz="2000" b="1" dirty="0">
                <a:solidFill>
                  <a:srgbClr val="000000"/>
                </a:solidFill>
                <a:latin typeface="Arial" pitchFamily="34" charset="0"/>
                <a:cs typeface="Arial" pitchFamily="34" charset="0"/>
              </a:rPr>
              <a:t>Module </a:t>
            </a:r>
            <a:r>
              <a:rPr lang="en-US" sz="2000" b="1" dirty="0" smtClean="0">
                <a:solidFill>
                  <a:srgbClr val="000000"/>
                </a:solidFill>
                <a:latin typeface="Arial" pitchFamily="34" charset="0"/>
                <a:cs typeface="Arial" pitchFamily="34" charset="0"/>
              </a:rPr>
              <a:t>Rating: </a:t>
            </a:r>
          </a:p>
          <a:p>
            <a:pPr marL="342900" indent="-342900" algn="just">
              <a:lnSpc>
                <a:spcPct val="200000"/>
              </a:lnSpc>
              <a:buFont typeface="Arial" pitchFamily="34" charset="0"/>
              <a:buChar char="•"/>
              <a:defRPr/>
            </a:pPr>
            <a:r>
              <a:rPr lang="en-US" sz="2000" dirty="0" smtClean="0">
                <a:latin typeface="Arial" pitchFamily="34" charset="0"/>
                <a:cs typeface="Arial" pitchFamily="34" charset="0"/>
              </a:rPr>
              <a:t>It </a:t>
            </a:r>
            <a:r>
              <a:rPr lang="en-US" sz="2000" dirty="0">
                <a:latin typeface="Arial" pitchFamily="34" charset="0"/>
                <a:cs typeface="Arial" pitchFamily="34" charset="0"/>
              </a:rPr>
              <a:t>is crucial to remember that, under standard test conditions (STC), a PV module's wattage rating is established by assuming 1000 W/m</a:t>
            </a:r>
            <a:r>
              <a:rPr lang="en-US" sz="2000" baseline="30000" dirty="0">
                <a:latin typeface="Arial" pitchFamily="34" charset="0"/>
                <a:cs typeface="Arial" pitchFamily="34" charset="0"/>
              </a:rPr>
              <a:t>2</a:t>
            </a:r>
            <a:r>
              <a:rPr lang="en-US" sz="2000" dirty="0">
                <a:latin typeface="Arial" pitchFamily="34" charset="0"/>
                <a:cs typeface="Arial" pitchFamily="34" charset="0"/>
              </a:rPr>
              <a:t> of solar radiation at 77°F (25°C). </a:t>
            </a:r>
            <a:endParaRPr lang="en-US" sz="2000" dirty="0" smtClean="0">
              <a:latin typeface="Arial" pitchFamily="34" charset="0"/>
              <a:cs typeface="Arial" pitchFamily="34" charset="0"/>
            </a:endParaRPr>
          </a:p>
          <a:p>
            <a:pPr marL="342900" indent="-342900" algn="just">
              <a:lnSpc>
                <a:spcPct val="200000"/>
              </a:lnSpc>
              <a:buFont typeface="Arial" pitchFamily="34" charset="0"/>
              <a:buChar char="•"/>
              <a:defRPr/>
            </a:pPr>
            <a:r>
              <a:rPr lang="en-US" sz="2000" dirty="0" smtClean="0">
                <a:latin typeface="Arial" pitchFamily="34" charset="0"/>
                <a:cs typeface="Arial" pitchFamily="34" charset="0"/>
              </a:rPr>
              <a:t>However</a:t>
            </a:r>
            <a:r>
              <a:rPr lang="en-US" sz="2000" dirty="0">
                <a:latin typeface="Arial" pitchFamily="34" charset="0"/>
                <a:cs typeface="Arial" pitchFamily="34" charset="0"/>
              </a:rPr>
              <a:t>, the module rating needs to be changed because of the high temperatures prevalent on rooftops or because the modules are heated by sunlight for several hours.</a:t>
            </a:r>
          </a:p>
          <a:p>
            <a:pPr marL="342900" indent="-342900" algn="just">
              <a:lnSpc>
                <a:spcPct val="200000"/>
              </a:lnSpc>
              <a:buFont typeface="Arial" pitchFamily="34" charset="0"/>
              <a:buChar char="•"/>
              <a:defRPr/>
            </a:pPr>
            <a:r>
              <a:rPr lang="en-US" sz="2000" dirty="0">
                <a:latin typeface="Arial" pitchFamily="34" charset="0"/>
                <a:cs typeface="Arial" pitchFamily="34" charset="0"/>
              </a:rPr>
              <a:t>In the industry, the peak power rating of a solar panel is sometimes abbreviated as </a:t>
            </a:r>
            <a:r>
              <a:rPr lang="en-US" sz="2000" dirty="0" err="1">
                <a:latin typeface="Arial" pitchFamily="34" charset="0"/>
                <a:cs typeface="Arial" pitchFamily="34" charset="0"/>
              </a:rPr>
              <a:t>kWp</a:t>
            </a:r>
            <a:r>
              <a:rPr lang="en-US" sz="2000" dirty="0">
                <a:latin typeface="Arial" pitchFamily="34" charset="0"/>
                <a:cs typeface="Arial" pitchFamily="34" charset="0"/>
              </a:rPr>
              <a:t>. </a:t>
            </a:r>
          </a:p>
        </p:txBody>
      </p:sp>
      <p:sp>
        <p:nvSpPr>
          <p:cNvPr id="6" name="Rectangle 5"/>
          <p:cNvSpPr/>
          <p:nvPr/>
        </p:nvSpPr>
        <p:spPr>
          <a:xfrm>
            <a:off x="0" y="0"/>
            <a:ext cx="12090400" cy="553998"/>
          </a:xfrm>
          <a:prstGeom prst="rect">
            <a:avLst/>
          </a:prstGeom>
        </p:spPr>
        <p:txBody>
          <a:bodyPr wrap="square">
            <a:spAutoFit/>
          </a:bodyPr>
          <a:lstStyle/>
          <a:p>
            <a:r>
              <a:rPr lang="en-GB" sz="3000" b="1" dirty="0" smtClean="0">
                <a:latin typeface="Arial" pitchFamily="34" charset="0"/>
                <a:cs typeface="Arial" pitchFamily="34" charset="0"/>
              </a:rPr>
              <a:t>OG-PVs                                                     Cont.…. </a:t>
            </a:r>
            <a:endParaRPr lang="en-US" sz="3000" dirty="0"/>
          </a:p>
        </p:txBody>
      </p:sp>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4" name="Slide Number Placeholder 3"/>
          <p:cNvSpPr>
            <a:spLocks noGrp="1"/>
          </p:cNvSpPr>
          <p:nvPr>
            <p:ph type="sldNum" sz="quarter" idx="12"/>
          </p:nvPr>
        </p:nvSpPr>
        <p:spPr/>
        <p:txBody>
          <a:bodyPr/>
          <a:lstStyle/>
          <a:p>
            <a:fld id="{A48DA065-FA52-4A6B-AE36-1AE15AD4FD00}" type="slidenum">
              <a:rPr lang="en-US" smtClean="0"/>
              <a:pPr/>
              <a:t>11</a:t>
            </a:fld>
            <a:endParaRPr lang="en-US"/>
          </a:p>
        </p:txBody>
      </p:sp>
    </p:spTree>
    <p:extLst>
      <p:ext uri="{BB962C8B-B14F-4D97-AF65-F5344CB8AC3E}">
        <p14:creationId xmlns:p14="http://schemas.microsoft.com/office/powerpoint/2010/main" val="256512772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000" b="1" dirty="0">
                <a:latin typeface="Arial" pitchFamily="34" charset="0"/>
                <a:cs typeface="Arial" pitchFamily="34" charset="0"/>
              </a:rPr>
              <a:t>OG-PVs                                                     Cont.…. </a:t>
            </a:r>
            <a:r>
              <a:rPr lang="en-US" sz="3000" dirty="0">
                <a:latin typeface="Arial" pitchFamily="34" charset="0"/>
                <a:cs typeface="Arial" pitchFamily="34" charset="0"/>
              </a:rPr>
              <a:t/>
            </a:r>
            <a:br>
              <a:rPr lang="en-US" sz="3000" dirty="0">
                <a:latin typeface="Arial" pitchFamily="34" charset="0"/>
                <a:cs typeface="Arial" pitchFamily="34" charset="0"/>
              </a:rPr>
            </a:br>
            <a:endParaRPr lang="en-US" sz="3000" dirty="0">
              <a:latin typeface="Arial" pitchFamily="34" charset="0"/>
              <a:cs typeface="Arial" pitchFamily="34" charset="0"/>
            </a:endParaRPr>
          </a:p>
        </p:txBody>
      </p:sp>
      <p:sp>
        <p:nvSpPr>
          <p:cNvPr id="3" name="Content Placeholder 2"/>
          <p:cNvSpPr>
            <a:spLocks noGrp="1"/>
          </p:cNvSpPr>
          <p:nvPr>
            <p:ph idx="1"/>
          </p:nvPr>
        </p:nvSpPr>
        <p:spPr>
          <a:xfrm>
            <a:off x="238991" y="1028700"/>
            <a:ext cx="11637817" cy="5434445"/>
          </a:xfrm>
        </p:spPr>
        <p:txBody>
          <a:bodyPr/>
          <a:lstStyle/>
          <a:p>
            <a:pPr>
              <a:lnSpc>
                <a:spcPct val="250000"/>
              </a:lnSpc>
            </a:pPr>
            <a:r>
              <a:rPr lang="en-US" sz="2000" dirty="0">
                <a:latin typeface="Arial" pitchFamily="34" charset="0"/>
                <a:cs typeface="Arial" pitchFamily="34" charset="0"/>
              </a:rPr>
              <a:t>which is the maximum power of a photovoltaic module or system under specific Standard Test Conditions (STC) and is the energy output of a system obtained under full sun radiation.</a:t>
            </a:r>
          </a:p>
          <a:p>
            <a:pPr>
              <a:lnSpc>
                <a:spcPct val="250000"/>
              </a:lnSpc>
            </a:pPr>
            <a:r>
              <a:rPr lang="en-US" sz="2000" dirty="0">
                <a:latin typeface="Arial" pitchFamily="34" charset="0"/>
                <a:cs typeface="Arial" pitchFamily="34" charset="0"/>
              </a:rPr>
              <a:t> The following parameters are considered standard: a solar spectrum air mass of 1.5, a module temperature of 25°C, and 1,000 W/m2 of solar radiation.. </a:t>
            </a:r>
          </a:p>
          <a:p>
            <a:pPr>
              <a:lnSpc>
                <a:spcPct val="250000"/>
              </a:lnSpc>
            </a:pPr>
            <a:r>
              <a:rPr lang="en-US" sz="2000" dirty="0">
                <a:latin typeface="Arial" pitchFamily="34" charset="0"/>
                <a:cs typeface="Arial" pitchFamily="34" charset="0"/>
              </a:rPr>
              <a:t>This is commonly known as a "full sun" condition[2].</a:t>
            </a:r>
          </a:p>
          <a:p>
            <a:endParaRPr lang="en-US" dirty="0"/>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12</a:t>
            </a:fld>
            <a:endParaRPr lang="en-US"/>
          </a:p>
        </p:txBody>
      </p:sp>
    </p:spTree>
    <p:extLst>
      <p:ext uri="{BB962C8B-B14F-4D97-AF65-F5344CB8AC3E}">
        <p14:creationId xmlns:p14="http://schemas.microsoft.com/office/powerpoint/2010/main" val="6172021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774439"/>
            <a:ext cx="12115800" cy="5632311"/>
          </a:xfrm>
          <a:prstGeom prst="rect">
            <a:avLst/>
          </a:prstGeom>
          <a:noFill/>
        </p:spPr>
        <p:txBody>
          <a:bodyPr wrap="square">
            <a:spAutoFit/>
          </a:bodyPr>
          <a:lstStyle/>
          <a:p>
            <a:pPr marL="342900" indent="-342900" algn="just">
              <a:lnSpc>
                <a:spcPct val="200000"/>
              </a:lnSpc>
              <a:buFont typeface="Arial" pitchFamily="34" charset="0"/>
              <a:buChar char="•"/>
              <a:defRPr/>
            </a:pPr>
            <a:r>
              <a:rPr lang="en-US" sz="2000" dirty="0" smtClean="0">
                <a:latin typeface="Arial" pitchFamily="34" charset="0"/>
                <a:cs typeface="Arial" pitchFamily="34" charset="0"/>
              </a:rPr>
              <a:t>Accordingly, the conversion efficiency varies with the types of module and the material used. </a:t>
            </a:r>
          </a:p>
          <a:p>
            <a:pPr marL="342900" indent="-342900" algn="just">
              <a:lnSpc>
                <a:spcPct val="200000"/>
              </a:lnSpc>
              <a:buFont typeface="Arial" pitchFamily="34" charset="0"/>
              <a:buChar char="•"/>
              <a:defRPr/>
            </a:pPr>
            <a:r>
              <a:rPr lang="en-US" sz="2000" dirty="0" smtClean="0">
                <a:latin typeface="Arial" pitchFamily="34" charset="0"/>
                <a:cs typeface="Arial" pitchFamily="34" charset="0"/>
              </a:rPr>
              <a:t>The </a:t>
            </a:r>
            <a:r>
              <a:rPr lang="en-US" sz="2000" dirty="0">
                <a:latin typeface="Arial" pitchFamily="34" charset="0"/>
                <a:cs typeface="Arial" pitchFamily="34" charset="0"/>
              </a:rPr>
              <a:t>efficiency of each PV product is specified by the manufacturer</a:t>
            </a:r>
            <a:r>
              <a:rPr lang="en-US" sz="2000" dirty="0" smtClean="0">
                <a:latin typeface="Arial" pitchFamily="34" charset="0"/>
                <a:cs typeface="Arial" pitchFamily="34" charset="0"/>
              </a:rPr>
              <a:t>.</a:t>
            </a:r>
          </a:p>
          <a:p>
            <a:pPr marL="342900" indent="-342900" algn="just">
              <a:lnSpc>
                <a:spcPct val="200000"/>
              </a:lnSpc>
              <a:buFont typeface="Arial" pitchFamily="34" charset="0"/>
              <a:buChar char="•"/>
              <a:defRPr/>
            </a:pPr>
            <a:r>
              <a:rPr lang="en-US" sz="2000" dirty="0">
                <a:latin typeface="Arial" pitchFamily="34" charset="0"/>
                <a:cs typeface="Arial" pitchFamily="34" charset="0"/>
              </a:rPr>
              <a:t>The percentage of incident solar energy that is transformed to electricity is known as the PV conversion efficiency. </a:t>
            </a:r>
            <a:endParaRPr lang="en-US" sz="2000" dirty="0" smtClean="0">
              <a:latin typeface="Arial" pitchFamily="34" charset="0"/>
              <a:cs typeface="Arial" pitchFamily="34" charset="0"/>
            </a:endParaRPr>
          </a:p>
          <a:p>
            <a:pPr marL="342900" indent="-342900" algn="just">
              <a:lnSpc>
                <a:spcPct val="200000"/>
              </a:lnSpc>
              <a:buFont typeface="Arial" pitchFamily="34" charset="0"/>
              <a:buChar char="•"/>
              <a:defRPr/>
            </a:pPr>
            <a:r>
              <a:rPr lang="en-US" sz="2000" dirty="0" smtClean="0">
                <a:latin typeface="Arial" pitchFamily="34" charset="0"/>
                <a:cs typeface="Arial" pitchFamily="34" charset="0"/>
              </a:rPr>
              <a:t>Researchers</a:t>
            </a:r>
            <a:r>
              <a:rPr lang="en-US" sz="2000" dirty="0">
                <a:latin typeface="Arial" pitchFamily="34" charset="0"/>
                <a:cs typeface="Arial" pitchFamily="34" charset="0"/>
              </a:rPr>
              <a:t> have created PV cells with efficiencies close to 50%, despite the fact that the majority of commercial panels have efficiencies between 17% and 20%.</a:t>
            </a:r>
            <a:endParaRPr lang="en-US" sz="2000" dirty="0" smtClean="0">
              <a:latin typeface="Arial" pitchFamily="34" charset="0"/>
              <a:cs typeface="Arial" pitchFamily="34" charset="0"/>
            </a:endParaRPr>
          </a:p>
          <a:p>
            <a:pPr marL="342900" indent="-342900" algn="just">
              <a:lnSpc>
                <a:spcPct val="200000"/>
              </a:lnSpc>
              <a:buFont typeface="Arial" pitchFamily="34" charset="0"/>
              <a:buChar char="•"/>
              <a:defRPr/>
            </a:pPr>
            <a:r>
              <a:rPr lang="en-US" sz="2000" dirty="0" smtClean="0">
                <a:latin typeface="Arial" pitchFamily="34" charset="0"/>
                <a:cs typeface="Arial" pitchFamily="34" charset="0"/>
              </a:rPr>
              <a:t> Commonly used PV module efficiencies </a:t>
            </a:r>
            <a:r>
              <a:rPr lang="en-US" sz="2000" dirty="0">
                <a:latin typeface="Arial" pitchFamily="34" charset="0"/>
                <a:cs typeface="Arial" pitchFamily="34" charset="0"/>
              </a:rPr>
              <a:t>range </a:t>
            </a:r>
            <a:r>
              <a:rPr lang="en-US" sz="2000" dirty="0" smtClean="0">
                <a:latin typeface="Arial" pitchFamily="34" charset="0"/>
                <a:cs typeface="Arial" pitchFamily="34" charset="0"/>
              </a:rPr>
              <a:t>is presented in Table 1</a:t>
            </a:r>
          </a:p>
          <a:p>
            <a:pPr algn="just">
              <a:lnSpc>
                <a:spcPct val="200000"/>
              </a:lnSpc>
              <a:defRPr/>
            </a:pPr>
            <a:r>
              <a:rPr lang="en-US" sz="2000" dirty="0">
                <a:latin typeface="Arial" pitchFamily="34" charset="0"/>
                <a:cs typeface="Arial" pitchFamily="34" charset="0"/>
              </a:rPr>
              <a:t/>
            </a:r>
            <a:br>
              <a:rPr lang="en-US" sz="2000" dirty="0">
                <a:latin typeface="Arial" pitchFamily="34" charset="0"/>
                <a:cs typeface="Arial" pitchFamily="34" charset="0"/>
              </a:rPr>
            </a:br>
            <a:endParaRPr lang="en-US" sz="2000" dirty="0">
              <a:latin typeface="Arial" pitchFamily="34" charset="0"/>
              <a:cs typeface="Arial" pitchFamily="34" charset="0"/>
            </a:endParaRPr>
          </a:p>
        </p:txBody>
      </p:sp>
      <p:sp>
        <p:nvSpPr>
          <p:cNvPr id="2" name="AutoShape 2" descr="https://css.umich.edu/sites/default/files/styles/full_content/public/2023-10/Figure2_PV%20Technology%20Types%20and%20Efficiencies.png.webp?itok=NPwcn97w"/>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Rectangle 6"/>
          <p:cNvSpPr/>
          <p:nvPr/>
        </p:nvSpPr>
        <p:spPr>
          <a:xfrm>
            <a:off x="0" y="0"/>
            <a:ext cx="12090400" cy="553998"/>
          </a:xfrm>
          <a:prstGeom prst="rect">
            <a:avLst/>
          </a:prstGeom>
        </p:spPr>
        <p:txBody>
          <a:bodyPr wrap="square">
            <a:spAutoFit/>
          </a:bodyPr>
          <a:lstStyle/>
          <a:p>
            <a:r>
              <a:rPr lang="en-GB" sz="3000" b="1" dirty="0" smtClean="0">
                <a:latin typeface="Arial" pitchFamily="34" charset="0"/>
                <a:cs typeface="Arial" pitchFamily="34" charset="0"/>
              </a:rPr>
              <a:t>OG-PVs                                                     Cont.…. </a:t>
            </a:r>
            <a:endParaRPr lang="en-US" sz="3000" dirty="0"/>
          </a:p>
        </p:txBody>
      </p:sp>
      <p:sp>
        <p:nvSpPr>
          <p:cNvPr id="3" name="Footer Placeholder 2"/>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13</a:t>
            </a:fld>
            <a:endParaRPr lang="en-US"/>
          </a:p>
        </p:txBody>
      </p:sp>
    </p:spTree>
    <p:extLst>
      <p:ext uri="{BB962C8B-B14F-4D97-AF65-F5344CB8AC3E}">
        <p14:creationId xmlns:p14="http://schemas.microsoft.com/office/powerpoint/2010/main" val="219191509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https://css.umich.edu/sites/default/files/styles/full_content/public/2023-10/Figure2_PV%20Technology%20Types%20and%20Efficiencies.png.webp?itok=NPwcn97w"/>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AutoShape 4" descr="https://css.umich.edu/sites/default/files/styles/full_content/public/2023-10/Figure2_PV%20Technology%20Types%20and%20Efficiencies.png.webp?itok=NPwcn97w"/>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3077"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26127" y="1333933"/>
            <a:ext cx="8953500" cy="408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768927" y="673038"/>
            <a:ext cx="11232573" cy="1015663"/>
          </a:xfrm>
          <a:prstGeom prst="rect">
            <a:avLst/>
          </a:prstGeom>
        </p:spPr>
        <p:txBody>
          <a:bodyPr wrap="square">
            <a:spAutoFit/>
          </a:bodyPr>
          <a:lstStyle/>
          <a:p>
            <a:r>
              <a:rPr lang="en-US" sz="2000" dirty="0" smtClean="0">
                <a:latin typeface="Arial" pitchFamily="34" charset="0"/>
                <a:cs typeface="Arial" pitchFamily="34" charset="0"/>
              </a:rPr>
              <a:t>Table 1. The conversion </a:t>
            </a:r>
            <a:r>
              <a:rPr lang="en-US" sz="2000" dirty="0">
                <a:latin typeface="Arial" pitchFamily="34" charset="0"/>
                <a:cs typeface="Arial" pitchFamily="34" charset="0"/>
              </a:rPr>
              <a:t>efficiency </a:t>
            </a:r>
            <a:r>
              <a:rPr lang="en-US" sz="2000" dirty="0" smtClean="0">
                <a:latin typeface="Arial" pitchFamily="34" charset="0"/>
                <a:cs typeface="Arial" pitchFamily="34" charset="0"/>
              </a:rPr>
              <a:t>of different  </a:t>
            </a:r>
            <a:r>
              <a:rPr lang="en-US" sz="2000" dirty="0">
                <a:latin typeface="Arial" pitchFamily="34" charset="0"/>
                <a:cs typeface="Arial" pitchFamily="34" charset="0"/>
              </a:rPr>
              <a:t>PV </a:t>
            </a:r>
            <a:r>
              <a:rPr lang="en-US" sz="2000" dirty="0" smtClean="0">
                <a:latin typeface="Arial" pitchFamily="34" charset="0"/>
                <a:cs typeface="Arial" pitchFamily="34" charset="0"/>
              </a:rPr>
              <a:t>modules[3]. </a:t>
            </a:r>
            <a:endParaRPr lang="en-US" sz="2000" dirty="0" smtClean="0">
              <a:latin typeface="Arial" pitchFamily="34" charset="0"/>
              <a:cs typeface="Arial" pitchFamily="34" charset="0"/>
            </a:endParaRPr>
          </a:p>
          <a:p>
            <a:r>
              <a:rPr lang="en-US" sz="2000" dirty="0" smtClean="0">
                <a:latin typeface="Arial" pitchFamily="34" charset="0"/>
                <a:cs typeface="Arial" pitchFamily="34" charset="0"/>
              </a:rPr>
              <a:t>URL</a:t>
            </a:r>
            <a:r>
              <a:rPr lang="en-US" sz="2000" dirty="0" smtClean="0">
                <a:latin typeface="Arial" pitchFamily="34" charset="0"/>
                <a:cs typeface="Arial" pitchFamily="34" charset="0"/>
              </a:rPr>
              <a:t>: </a:t>
            </a:r>
            <a:r>
              <a:rPr lang="en-US" sz="2000" dirty="0" smtClean="0">
                <a:latin typeface="Arial" pitchFamily="34" charset="0"/>
                <a:cs typeface="Arial" pitchFamily="34" charset="0"/>
                <a:hlinkClick r:id="rId3"/>
              </a:rPr>
              <a:t>https</a:t>
            </a:r>
            <a:r>
              <a:rPr lang="en-US" sz="2000" dirty="0">
                <a:latin typeface="Arial" pitchFamily="34" charset="0"/>
                <a:cs typeface="Arial" pitchFamily="34" charset="0"/>
                <a:hlinkClick r:id="rId3"/>
              </a:rPr>
              <a:t>://</a:t>
            </a:r>
            <a:r>
              <a:rPr lang="en-US" sz="2000" dirty="0" smtClean="0">
                <a:latin typeface="Arial" pitchFamily="34" charset="0"/>
                <a:cs typeface="Arial" pitchFamily="34" charset="0"/>
                <a:hlinkClick r:id="rId3"/>
              </a:rPr>
              <a:t>css.umich.edu/sites/default/files/2023-10/Photovoltaic%20Energy_CSS07-08.pdf</a:t>
            </a:r>
            <a:endParaRPr lang="en-US" sz="2000" dirty="0" smtClean="0">
              <a:latin typeface="Arial" pitchFamily="34" charset="0"/>
              <a:cs typeface="Arial" pitchFamily="34" charset="0"/>
            </a:endParaRPr>
          </a:p>
          <a:p>
            <a:endParaRPr lang="en-US" sz="2000" dirty="0">
              <a:latin typeface="Arial" pitchFamily="34" charset="0"/>
              <a:cs typeface="Arial" pitchFamily="34" charset="0"/>
            </a:endParaRPr>
          </a:p>
        </p:txBody>
      </p:sp>
      <p:sp>
        <p:nvSpPr>
          <p:cNvPr id="7" name="Rectangle 6"/>
          <p:cNvSpPr/>
          <p:nvPr/>
        </p:nvSpPr>
        <p:spPr>
          <a:xfrm>
            <a:off x="0" y="0"/>
            <a:ext cx="12090400" cy="553998"/>
          </a:xfrm>
          <a:prstGeom prst="rect">
            <a:avLst/>
          </a:prstGeom>
        </p:spPr>
        <p:txBody>
          <a:bodyPr wrap="square">
            <a:spAutoFit/>
          </a:bodyPr>
          <a:lstStyle/>
          <a:p>
            <a:r>
              <a:rPr lang="en-GB" sz="3000" b="1" dirty="0" smtClean="0">
                <a:latin typeface="Arial" pitchFamily="34" charset="0"/>
                <a:cs typeface="Arial" pitchFamily="34" charset="0"/>
              </a:rPr>
              <a:t>OG-PVs                                                     Cont.…. </a:t>
            </a:r>
            <a:endParaRPr lang="en-US" sz="3000" dirty="0"/>
          </a:p>
        </p:txBody>
      </p:sp>
      <p:sp>
        <p:nvSpPr>
          <p:cNvPr id="5" name="Footer Placeholder 4"/>
          <p:cNvSpPr>
            <a:spLocks noGrp="1"/>
          </p:cNvSpPr>
          <p:nvPr>
            <p:ph type="ftr" sz="quarter" idx="11"/>
          </p:nvPr>
        </p:nvSpPr>
        <p:spPr/>
        <p:txBody>
          <a:bodyPr/>
          <a:lstStyle/>
          <a:p>
            <a:r>
              <a:rPr lang="en-US" smtClean="0"/>
              <a:t>Presenter: Dr.Teshome Goa</a:t>
            </a:r>
            <a:endParaRPr lang="en-US"/>
          </a:p>
        </p:txBody>
      </p:sp>
      <p:sp>
        <p:nvSpPr>
          <p:cNvPr id="6" name="Slide Number Placeholder 5"/>
          <p:cNvSpPr>
            <a:spLocks noGrp="1"/>
          </p:cNvSpPr>
          <p:nvPr>
            <p:ph type="sldNum" sz="quarter" idx="12"/>
          </p:nvPr>
        </p:nvSpPr>
        <p:spPr/>
        <p:txBody>
          <a:bodyPr/>
          <a:lstStyle/>
          <a:p>
            <a:fld id="{A48DA065-FA52-4A6B-AE36-1AE15AD4FD00}" type="slidenum">
              <a:rPr lang="en-US" smtClean="0"/>
              <a:pPr/>
              <a:t>14</a:t>
            </a:fld>
            <a:endParaRPr lang="en-US"/>
          </a:p>
        </p:txBody>
      </p:sp>
    </p:spTree>
    <p:extLst>
      <p:ext uri="{BB962C8B-B14F-4D97-AF65-F5344CB8AC3E}">
        <p14:creationId xmlns:p14="http://schemas.microsoft.com/office/powerpoint/2010/main" val="1151722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TextBox 4"/>
          <p:cNvSpPr txBox="1">
            <a:spLocks noChangeArrowheads="1"/>
          </p:cNvSpPr>
          <p:nvPr/>
        </p:nvSpPr>
        <p:spPr bwMode="auto">
          <a:xfrm>
            <a:off x="103908" y="576894"/>
            <a:ext cx="12088091" cy="4401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eaLnBrk="0" fontAlgn="base" hangingPunct="0">
              <a:spcBef>
                <a:spcPct val="0"/>
              </a:spcBef>
              <a:spcAft>
                <a:spcPct val="0"/>
              </a:spcAft>
              <a:defRPr>
                <a:solidFill>
                  <a:schemeClr val="tx1"/>
                </a:solidFill>
                <a:latin typeface="Calibri" pitchFamily="34" charset="0"/>
              </a:defRPr>
            </a:lvl6pPr>
            <a:lvl7pPr marL="2971800" indent="-228600" defTabSz="457200" eaLnBrk="0" fontAlgn="base" hangingPunct="0">
              <a:spcBef>
                <a:spcPct val="0"/>
              </a:spcBef>
              <a:spcAft>
                <a:spcPct val="0"/>
              </a:spcAft>
              <a:defRPr>
                <a:solidFill>
                  <a:schemeClr val="tx1"/>
                </a:solidFill>
                <a:latin typeface="Calibri" pitchFamily="34" charset="0"/>
              </a:defRPr>
            </a:lvl7pPr>
            <a:lvl8pPr marL="3429000" indent="-228600" defTabSz="457200" eaLnBrk="0" fontAlgn="base" hangingPunct="0">
              <a:spcBef>
                <a:spcPct val="0"/>
              </a:spcBef>
              <a:spcAft>
                <a:spcPct val="0"/>
              </a:spcAft>
              <a:defRPr>
                <a:solidFill>
                  <a:schemeClr val="tx1"/>
                </a:solidFill>
                <a:latin typeface="Calibri" pitchFamily="34" charset="0"/>
              </a:defRPr>
            </a:lvl8pPr>
            <a:lvl9pPr marL="3886200" indent="-228600" defTabSz="457200" eaLnBrk="0" fontAlgn="base" hangingPunct="0">
              <a:spcBef>
                <a:spcPct val="0"/>
              </a:spcBef>
              <a:spcAft>
                <a:spcPct val="0"/>
              </a:spcAft>
              <a:defRPr>
                <a:solidFill>
                  <a:schemeClr val="tx1"/>
                </a:solidFill>
                <a:latin typeface="Calibri" pitchFamily="34" charset="0"/>
              </a:defRPr>
            </a:lvl9pPr>
          </a:lstStyle>
          <a:p>
            <a:pPr marL="285750" indent="-285750">
              <a:lnSpc>
                <a:spcPct val="200000"/>
              </a:lnSpc>
              <a:buFont typeface="Arial" pitchFamily="34" charset="0"/>
              <a:buChar char="•"/>
            </a:pPr>
            <a:r>
              <a:rPr lang="en-US" sz="2000" dirty="0" smtClean="0">
                <a:latin typeface="Arial" pitchFamily="34" charset="0"/>
                <a:cs typeface="Arial" pitchFamily="34" charset="0"/>
              </a:rPr>
              <a:t>While</a:t>
            </a:r>
            <a:r>
              <a:rPr lang="en-US" sz="2000" dirty="0">
                <a:latin typeface="Arial" pitchFamily="34" charset="0"/>
                <a:cs typeface="Arial" pitchFamily="34" charset="0"/>
              </a:rPr>
              <a:t> some </a:t>
            </a:r>
            <a:r>
              <a:rPr lang="en-US" sz="2000" dirty="0" smtClean="0">
                <a:latin typeface="Arial" pitchFamily="34" charset="0"/>
                <a:cs typeface="Arial" pitchFamily="34" charset="0"/>
              </a:rPr>
              <a:t>of </a:t>
            </a:r>
            <a:r>
              <a:rPr lang="en-US" sz="2000" dirty="0">
                <a:latin typeface="Arial" pitchFamily="34" charset="0"/>
                <a:cs typeface="Arial" pitchFamily="34" charset="0"/>
              </a:rPr>
              <a:t> problems are specific to the module, others are </a:t>
            </a:r>
            <a:r>
              <a:rPr lang="en-US" sz="2000" b="1" dirty="0">
                <a:latin typeface="Arial" pitchFamily="34" charset="0"/>
                <a:cs typeface="Arial" pitchFamily="34" charset="0"/>
              </a:rPr>
              <a:t>more environment and </a:t>
            </a:r>
            <a:r>
              <a:rPr lang="en-US" sz="2000" b="1" dirty="0" smtClean="0">
                <a:latin typeface="Arial" pitchFamily="34" charset="0"/>
                <a:cs typeface="Arial" pitchFamily="34" charset="0"/>
              </a:rPr>
              <a:t>location-related</a:t>
            </a:r>
            <a:r>
              <a:rPr lang="en-US" sz="2000" dirty="0">
                <a:latin typeface="Arial" pitchFamily="34" charset="0"/>
                <a:cs typeface="Arial" pitchFamily="34" charset="0"/>
              </a:rPr>
              <a:t> </a:t>
            </a:r>
            <a:r>
              <a:rPr lang="en-US" sz="2000" dirty="0" smtClean="0">
                <a:latin typeface="Arial" pitchFamily="34" charset="0"/>
                <a:cs typeface="Arial" pitchFamily="34" charset="0"/>
              </a:rPr>
              <a:t>like;</a:t>
            </a:r>
          </a:p>
          <a:p>
            <a:pPr marL="285750" indent="-285750">
              <a:lnSpc>
                <a:spcPct val="200000"/>
              </a:lnSpc>
              <a:buFont typeface="Arial" pitchFamily="34" charset="0"/>
              <a:buChar char="•"/>
            </a:pPr>
            <a:r>
              <a:rPr lang="en-US" sz="2000" dirty="0" smtClean="0">
                <a:latin typeface="Arial" pitchFamily="34" charset="0"/>
                <a:cs typeface="Arial" pitchFamily="34" charset="0"/>
              </a:rPr>
              <a:t>solar</a:t>
            </a:r>
            <a:r>
              <a:rPr lang="en-US" sz="2000" dirty="0">
                <a:latin typeface="Arial" pitchFamily="34" charset="0"/>
                <a:cs typeface="Arial" pitchFamily="34" charset="0"/>
              </a:rPr>
              <a:t> </a:t>
            </a:r>
            <a:r>
              <a:rPr lang="en-US" sz="2000" dirty="0" smtClean="0">
                <a:latin typeface="Arial" pitchFamily="34" charset="0"/>
                <a:cs typeface="Arial" pitchFamily="34" charset="0"/>
              </a:rPr>
              <a:t>radiation</a:t>
            </a:r>
          </a:p>
          <a:p>
            <a:pPr marL="285750" indent="-285750">
              <a:lnSpc>
                <a:spcPct val="200000"/>
              </a:lnSpc>
              <a:buFont typeface="Arial" pitchFamily="34" charset="0"/>
              <a:buChar char="•"/>
            </a:pPr>
            <a:r>
              <a:rPr lang="en-US" sz="2000" dirty="0">
                <a:latin typeface="Arial" pitchFamily="34" charset="0"/>
                <a:cs typeface="Arial" pitchFamily="34" charset="0"/>
              </a:rPr>
              <a:t>Material </a:t>
            </a:r>
            <a:r>
              <a:rPr lang="en-US" sz="2000" dirty="0" smtClean="0">
                <a:latin typeface="Arial" pitchFamily="34" charset="0"/>
                <a:cs typeface="Arial" pitchFamily="34" charset="0"/>
              </a:rPr>
              <a:t>deterioration</a:t>
            </a:r>
          </a:p>
          <a:p>
            <a:pPr marL="285750" indent="-285750">
              <a:lnSpc>
                <a:spcPct val="200000"/>
              </a:lnSpc>
              <a:buFont typeface="Arial" pitchFamily="34" charset="0"/>
              <a:buChar char="•"/>
            </a:pPr>
            <a:r>
              <a:rPr lang="en-US" sz="2000" dirty="0" smtClean="0">
                <a:latin typeface="Arial" pitchFamily="34" charset="0"/>
                <a:cs typeface="Arial" pitchFamily="34" charset="0"/>
              </a:rPr>
              <a:t>module</a:t>
            </a:r>
            <a:r>
              <a:rPr lang="en-US" sz="2000" dirty="0">
                <a:latin typeface="Arial" pitchFamily="34" charset="0"/>
                <a:cs typeface="Arial" pitchFamily="34" charset="0"/>
              </a:rPr>
              <a:t> </a:t>
            </a:r>
            <a:r>
              <a:rPr lang="en-US" sz="2000" dirty="0" smtClean="0">
                <a:latin typeface="Arial" pitchFamily="34" charset="0"/>
                <a:cs typeface="Arial" pitchFamily="34" charset="0"/>
              </a:rPr>
              <a:t>temperature</a:t>
            </a:r>
          </a:p>
          <a:p>
            <a:pPr marL="285750" indent="-285750">
              <a:lnSpc>
                <a:spcPct val="200000"/>
              </a:lnSpc>
              <a:buFont typeface="Arial" pitchFamily="34" charset="0"/>
              <a:buChar char="•"/>
            </a:pPr>
            <a:r>
              <a:rPr lang="en-US" sz="2000" dirty="0" smtClean="0">
                <a:latin typeface="Arial" pitchFamily="34" charset="0"/>
                <a:cs typeface="Arial" pitchFamily="34" charset="0"/>
              </a:rPr>
              <a:t>parasitic</a:t>
            </a:r>
            <a:r>
              <a:rPr lang="en-US" sz="2000" dirty="0">
                <a:latin typeface="Arial" pitchFamily="34" charset="0"/>
                <a:cs typeface="Arial" pitchFamily="34" charset="0"/>
              </a:rPr>
              <a:t> </a:t>
            </a:r>
            <a:r>
              <a:rPr lang="en-US" sz="2000" dirty="0" smtClean="0">
                <a:latin typeface="Arial" pitchFamily="34" charset="0"/>
                <a:cs typeface="Arial" pitchFamily="34" charset="0"/>
              </a:rPr>
              <a:t>resistances</a:t>
            </a:r>
          </a:p>
          <a:p>
            <a:pPr marL="285750" indent="-285750">
              <a:lnSpc>
                <a:spcPct val="200000"/>
              </a:lnSpc>
              <a:buFont typeface="Arial" pitchFamily="34" charset="0"/>
              <a:buChar char="•"/>
            </a:pPr>
            <a:r>
              <a:rPr lang="en-US" sz="2000" dirty="0" smtClean="0">
                <a:latin typeface="Arial" pitchFamily="34" charset="0"/>
                <a:cs typeface="Arial" pitchFamily="34" charset="0"/>
              </a:rPr>
              <a:t>fill</a:t>
            </a:r>
            <a:r>
              <a:rPr lang="en-US" sz="2000" dirty="0">
                <a:latin typeface="Arial" pitchFamily="34" charset="0"/>
                <a:cs typeface="Arial" pitchFamily="34" charset="0"/>
              </a:rPr>
              <a:t> factor, shading, soiling, PID, tilt angle, and </a:t>
            </a:r>
            <a:r>
              <a:rPr lang="en-US" sz="2000" dirty="0" err="1" smtClean="0">
                <a:latin typeface="Arial" pitchFamily="34" charset="0"/>
                <a:cs typeface="Arial" pitchFamily="34" charset="0"/>
              </a:rPr>
              <a:t>etc</a:t>
            </a:r>
            <a:endParaRPr lang="en-US" sz="2000" dirty="0">
              <a:latin typeface="Arial" pitchFamily="34" charset="0"/>
              <a:cs typeface="Arial" pitchFamily="34" charset="0"/>
            </a:endParaRPr>
          </a:p>
        </p:txBody>
      </p:sp>
      <p:sp>
        <p:nvSpPr>
          <p:cNvPr id="5" name="Rectangle 4"/>
          <p:cNvSpPr/>
          <p:nvPr/>
        </p:nvSpPr>
        <p:spPr>
          <a:xfrm>
            <a:off x="203200" y="22607"/>
            <a:ext cx="12090400" cy="553998"/>
          </a:xfrm>
          <a:prstGeom prst="rect">
            <a:avLst/>
          </a:prstGeom>
        </p:spPr>
        <p:txBody>
          <a:bodyPr wrap="square">
            <a:spAutoFit/>
          </a:bodyPr>
          <a:lstStyle/>
          <a:p>
            <a:r>
              <a:rPr lang="en-US" sz="3000" b="1" dirty="0">
                <a:latin typeface="Arial" pitchFamily="34" charset="0"/>
                <a:cs typeface="Arial" pitchFamily="34" charset="0"/>
              </a:rPr>
              <a:t>3</a:t>
            </a:r>
            <a:r>
              <a:rPr lang="en-US" sz="3000" b="1" dirty="0" smtClean="0">
                <a:latin typeface="Arial" pitchFamily="34" charset="0"/>
                <a:cs typeface="Arial" pitchFamily="34" charset="0"/>
              </a:rPr>
              <a:t>. Factors </a:t>
            </a:r>
            <a:r>
              <a:rPr lang="en-US" sz="3000" b="1" dirty="0">
                <a:latin typeface="Arial" pitchFamily="34" charset="0"/>
                <a:cs typeface="Arial" pitchFamily="34" charset="0"/>
              </a:rPr>
              <a:t>A</a:t>
            </a:r>
            <a:r>
              <a:rPr lang="en-US" sz="3000" b="1" dirty="0" smtClean="0">
                <a:latin typeface="Arial" pitchFamily="34" charset="0"/>
                <a:cs typeface="Arial" pitchFamily="34" charset="0"/>
              </a:rPr>
              <a:t>ffecting </a:t>
            </a:r>
            <a:r>
              <a:rPr lang="en-US" sz="3000" b="1" dirty="0">
                <a:latin typeface="Arial" pitchFamily="34" charset="0"/>
                <a:cs typeface="Arial" pitchFamily="34" charset="0"/>
              </a:rPr>
              <a:t>PV </a:t>
            </a:r>
            <a:r>
              <a:rPr lang="en-US" sz="3000" b="1" dirty="0" smtClean="0">
                <a:latin typeface="Arial" pitchFamily="34" charset="0"/>
                <a:cs typeface="Arial" pitchFamily="34" charset="0"/>
              </a:rPr>
              <a:t>Module Performance   (FA-PV-MP)             </a:t>
            </a:r>
            <a:endParaRPr lang="en-US" sz="3000" b="1" dirty="0">
              <a:latin typeface="Arial" pitchFamily="34" charset="0"/>
              <a:cs typeface="Arial" pitchFamily="34" charset="0"/>
            </a:endParaRPr>
          </a:p>
        </p:txBody>
      </p:sp>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15</a:t>
            </a:fld>
            <a:endParaRPr lang="en-US"/>
          </a:p>
        </p:txBody>
      </p:sp>
    </p:spTree>
    <p:extLst>
      <p:ext uri="{BB962C8B-B14F-4D97-AF65-F5344CB8AC3E}">
        <p14:creationId xmlns:p14="http://schemas.microsoft.com/office/powerpoint/2010/main" val="260233841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2400" y="1821238"/>
            <a:ext cx="12192000" cy="958660"/>
          </a:xfrm>
          <a:prstGeom prst="rect">
            <a:avLst/>
          </a:prstGeom>
          <a:noFill/>
        </p:spPr>
        <p:txBody>
          <a:bodyPr>
            <a:spAutoFit/>
          </a:bodyPr>
          <a:lstStyle/>
          <a:p>
            <a:pPr>
              <a:lnSpc>
                <a:spcPct val="150000"/>
              </a:lnSpc>
              <a:defRPr/>
            </a:pPr>
            <a:r>
              <a:rPr lang="en-US" sz="2000" dirty="0" smtClean="0">
                <a:latin typeface="Arial" pitchFamily="34" charset="0"/>
                <a:cs typeface="Arial" pitchFamily="34" charset="0"/>
              </a:rPr>
              <a:t/>
            </a:r>
            <a:br>
              <a:rPr lang="en-US" sz="2000" dirty="0" smtClean="0">
                <a:latin typeface="Arial" pitchFamily="34" charset="0"/>
                <a:cs typeface="Arial" pitchFamily="34" charset="0"/>
              </a:rPr>
            </a:br>
            <a:endParaRPr lang="en-US" sz="2000" dirty="0">
              <a:latin typeface="Arial" pitchFamily="34" charset="0"/>
              <a:cs typeface="Arial" pitchFamily="34" charset="0"/>
            </a:endParaRPr>
          </a:p>
        </p:txBody>
      </p:sp>
      <p:sp>
        <p:nvSpPr>
          <p:cNvPr id="4" name="Rectangle 3"/>
          <p:cNvSpPr/>
          <p:nvPr/>
        </p:nvSpPr>
        <p:spPr>
          <a:xfrm>
            <a:off x="152400" y="714605"/>
            <a:ext cx="11869882" cy="5324535"/>
          </a:xfrm>
          <a:prstGeom prst="rect">
            <a:avLst/>
          </a:prstGeom>
        </p:spPr>
        <p:txBody>
          <a:bodyPr wrap="square">
            <a:spAutoFit/>
          </a:bodyPr>
          <a:lstStyle/>
          <a:p>
            <a:r>
              <a:rPr lang="en-US" sz="2000" b="1" dirty="0" smtClean="0">
                <a:latin typeface="Arial" pitchFamily="34" charset="0"/>
                <a:cs typeface="Arial" pitchFamily="34" charset="0"/>
              </a:rPr>
              <a:t>i. Change in Solar Radiations:</a:t>
            </a:r>
          </a:p>
          <a:p>
            <a:pPr marL="342900" indent="-342900" algn="just">
              <a:lnSpc>
                <a:spcPct val="200000"/>
              </a:lnSpc>
              <a:buFont typeface="Wingdings" pitchFamily="2" charset="2"/>
              <a:buChar char="§"/>
            </a:pPr>
            <a:r>
              <a:rPr lang="en-US" sz="2000" dirty="0" smtClean="0">
                <a:latin typeface="Arial" pitchFamily="34" charset="0"/>
                <a:cs typeface="Arial" pitchFamily="34" charset="0"/>
              </a:rPr>
              <a:t>The </a:t>
            </a:r>
            <a:r>
              <a:rPr lang="en-US" sz="2000" dirty="0">
                <a:latin typeface="Arial" pitchFamily="34" charset="0"/>
                <a:cs typeface="Arial" pitchFamily="34" charset="0"/>
              </a:rPr>
              <a:t>performance of PV modules </a:t>
            </a:r>
            <a:r>
              <a:rPr lang="en-US" sz="2000" dirty="0" smtClean="0">
                <a:latin typeface="Arial" pitchFamily="34" charset="0"/>
                <a:cs typeface="Arial" pitchFamily="34" charset="0"/>
              </a:rPr>
              <a:t>for varying light conditions differ </a:t>
            </a:r>
            <a:r>
              <a:rPr lang="en-US" sz="2000" dirty="0">
                <a:latin typeface="Arial" pitchFamily="34" charset="0"/>
                <a:cs typeface="Arial" pitchFamily="34" charset="0"/>
              </a:rPr>
              <a:t>significantly, which </a:t>
            </a:r>
            <a:r>
              <a:rPr lang="en-US" sz="2000" dirty="0" smtClean="0">
                <a:latin typeface="Arial" pitchFamily="34" charset="0"/>
                <a:cs typeface="Arial" pitchFamily="34" charset="0"/>
              </a:rPr>
              <a:t>has  severe </a:t>
            </a:r>
            <a:r>
              <a:rPr lang="en-US" sz="2000" dirty="0">
                <a:latin typeface="Arial" pitchFamily="34" charset="0"/>
                <a:cs typeface="Arial" pitchFamily="34" charset="0"/>
              </a:rPr>
              <a:t>impact on the yield of PV systems. </a:t>
            </a:r>
            <a:endParaRPr lang="en-US" sz="2000" dirty="0" smtClean="0">
              <a:latin typeface="Arial" pitchFamily="34" charset="0"/>
              <a:cs typeface="Arial" pitchFamily="34" charset="0"/>
            </a:endParaRPr>
          </a:p>
          <a:p>
            <a:pPr marL="342900" indent="-342900" algn="just">
              <a:lnSpc>
                <a:spcPct val="200000"/>
              </a:lnSpc>
              <a:buFont typeface="Wingdings" pitchFamily="2" charset="2"/>
              <a:buChar char="§"/>
            </a:pPr>
            <a:r>
              <a:rPr lang="en-US" sz="2000" dirty="0" smtClean="0">
                <a:solidFill>
                  <a:srgbClr val="FF0000"/>
                </a:solidFill>
                <a:latin typeface="Arial" pitchFamily="34" charset="0"/>
                <a:cs typeface="Arial" pitchFamily="34" charset="0"/>
              </a:rPr>
              <a:t>Deviations</a:t>
            </a:r>
            <a:r>
              <a:rPr lang="en-US" sz="2000" dirty="0" smtClean="0">
                <a:latin typeface="Arial" pitchFamily="34" charset="0"/>
                <a:cs typeface="Arial" pitchFamily="34" charset="0"/>
              </a:rPr>
              <a:t> </a:t>
            </a:r>
            <a:r>
              <a:rPr lang="en-US" sz="2000" dirty="0">
                <a:latin typeface="Arial" pitchFamily="34" charset="0"/>
                <a:cs typeface="Arial" pitchFamily="34" charset="0"/>
              </a:rPr>
              <a:t>in </a:t>
            </a:r>
            <a:r>
              <a:rPr lang="en-US" sz="2000" dirty="0" smtClean="0">
                <a:latin typeface="Arial" pitchFamily="34" charset="0"/>
                <a:cs typeface="Arial" pitchFamily="34" charset="0"/>
              </a:rPr>
              <a:t>the intensity </a:t>
            </a:r>
            <a:r>
              <a:rPr lang="en-US" sz="2000" dirty="0">
                <a:latin typeface="Arial" pitchFamily="34" charset="0"/>
                <a:cs typeface="Arial" pitchFamily="34" charset="0"/>
              </a:rPr>
              <a:t>of solar radiation falling on a PV module </a:t>
            </a:r>
            <a:r>
              <a:rPr lang="en-US" sz="2000" dirty="0" smtClean="0">
                <a:latin typeface="Arial" pitchFamily="34" charset="0"/>
                <a:cs typeface="Arial" pitchFamily="34" charset="0"/>
              </a:rPr>
              <a:t>affect many </a:t>
            </a:r>
            <a:r>
              <a:rPr lang="en-US" sz="2000" dirty="0">
                <a:latin typeface="Arial" pitchFamily="34" charset="0"/>
                <a:cs typeface="Arial" pitchFamily="34" charset="0"/>
              </a:rPr>
              <a:t>of its </a:t>
            </a:r>
            <a:r>
              <a:rPr lang="en-US" sz="2000" dirty="0" smtClean="0">
                <a:latin typeface="Arial" pitchFamily="34" charset="0"/>
                <a:cs typeface="Arial" pitchFamily="34" charset="0"/>
              </a:rPr>
              <a:t>performances , </a:t>
            </a:r>
            <a:r>
              <a:rPr lang="en-US" sz="2000" dirty="0">
                <a:latin typeface="Arial" pitchFamily="34" charset="0"/>
                <a:cs typeface="Arial" pitchFamily="34" charset="0"/>
              </a:rPr>
              <a:t>including </a:t>
            </a:r>
            <a:r>
              <a:rPr lang="en-US" sz="2000" dirty="0" err="1">
                <a:latin typeface="Arial" pitchFamily="34" charset="0"/>
                <a:cs typeface="Arial" pitchFamily="34" charset="0"/>
              </a:rPr>
              <a:t>I</a:t>
            </a:r>
            <a:r>
              <a:rPr lang="en-US" sz="2000" baseline="-25000" dirty="0" err="1">
                <a:latin typeface="Arial" pitchFamily="34" charset="0"/>
                <a:cs typeface="Arial" pitchFamily="34" charset="0"/>
              </a:rPr>
              <a:t>sc</a:t>
            </a:r>
            <a:r>
              <a:rPr lang="en-US" sz="2000" dirty="0">
                <a:latin typeface="Arial" pitchFamily="34" charset="0"/>
                <a:cs typeface="Arial" pitchFamily="34" charset="0"/>
              </a:rPr>
              <a:t>, </a:t>
            </a:r>
            <a:r>
              <a:rPr lang="en-US" sz="2000" dirty="0" err="1">
                <a:latin typeface="Arial" pitchFamily="34" charset="0"/>
                <a:cs typeface="Arial" pitchFamily="34" charset="0"/>
              </a:rPr>
              <a:t>V</a:t>
            </a:r>
            <a:r>
              <a:rPr lang="en-US" sz="2000" baseline="-25000" dirty="0" err="1">
                <a:latin typeface="Arial" pitchFamily="34" charset="0"/>
                <a:cs typeface="Arial" pitchFamily="34" charset="0"/>
              </a:rPr>
              <a:t>oc</a:t>
            </a:r>
            <a:r>
              <a:rPr lang="en-US" sz="2000" dirty="0">
                <a:latin typeface="Arial" pitchFamily="34" charset="0"/>
                <a:cs typeface="Arial" pitchFamily="34" charset="0"/>
              </a:rPr>
              <a:t>, power, FF </a:t>
            </a:r>
            <a:r>
              <a:rPr lang="en-US" sz="2000" dirty="0" smtClean="0">
                <a:latin typeface="Arial" pitchFamily="34" charset="0"/>
                <a:cs typeface="Arial" pitchFamily="34" charset="0"/>
              </a:rPr>
              <a:t>and efficiency</a:t>
            </a:r>
            <a:r>
              <a:rPr lang="en-US" sz="2000" dirty="0">
                <a:latin typeface="Arial" pitchFamily="34" charset="0"/>
                <a:cs typeface="Arial" pitchFamily="34" charset="0"/>
              </a:rPr>
              <a:t>. </a:t>
            </a:r>
            <a:endParaRPr lang="en-US" sz="2000" dirty="0" smtClean="0">
              <a:latin typeface="Arial" pitchFamily="34" charset="0"/>
              <a:cs typeface="Arial" pitchFamily="34" charset="0"/>
            </a:endParaRPr>
          </a:p>
          <a:p>
            <a:pPr marL="342900" indent="-342900" algn="just">
              <a:lnSpc>
                <a:spcPct val="200000"/>
              </a:lnSpc>
              <a:buFont typeface="Wingdings" pitchFamily="2" charset="2"/>
              <a:buChar char="§"/>
            </a:pPr>
            <a:r>
              <a:rPr lang="en-US" sz="2000" dirty="0" smtClean="0">
                <a:latin typeface="Arial" pitchFamily="34" charset="0"/>
                <a:cs typeface="Arial" pitchFamily="34" charset="0"/>
              </a:rPr>
              <a:t>Fig.3 shows the effect of change in solar radiation in PV modules performances. </a:t>
            </a:r>
          </a:p>
          <a:p>
            <a:pPr marL="342900" indent="-342900" algn="just">
              <a:lnSpc>
                <a:spcPct val="200000"/>
              </a:lnSpc>
              <a:buFont typeface="Wingdings" pitchFamily="2" charset="2"/>
              <a:buChar char="§"/>
            </a:pPr>
            <a:r>
              <a:rPr lang="en-US" sz="2000" dirty="0" smtClean="0">
                <a:latin typeface="Arial" pitchFamily="34" charset="0"/>
                <a:cs typeface="Arial" pitchFamily="34" charset="0"/>
              </a:rPr>
              <a:t>The I-V and P-V curves are developed based on the PV power harvesting equations that given in  Eqn.3 and Eqn. 4. </a:t>
            </a:r>
          </a:p>
          <a:p>
            <a:pPr marL="342900" indent="-342900" algn="just">
              <a:lnSpc>
                <a:spcPct val="200000"/>
              </a:lnSpc>
              <a:buFont typeface="Wingdings" pitchFamily="2" charset="2"/>
              <a:buChar char="§"/>
            </a:pPr>
            <a:r>
              <a:rPr lang="en-US" sz="2000" dirty="0" smtClean="0">
                <a:latin typeface="Arial" pitchFamily="34" charset="0"/>
                <a:cs typeface="Arial" pitchFamily="34" charset="0"/>
              </a:rPr>
              <a:t>Thus, the electricity  generation </a:t>
            </a:r>
            <a:r>
              <a:rPr lang="en-US" sz="2000" dirty="0" err="1" smtClean="0">
                <a:latin typeface="Arial" pitchFamily="34" charset="0"/>
                <a:cs typeface="Arial" pitchFamily="34" charset="0"/>
              </a:rPr>
              <a:t>Vs</a:t>
            </a:r>
            <a:r>
              <a:rPr lang="en-US" sz="2000" dirty="0" smtClean="0">
                <a:latin typeface="Arial" pitchFamily="34" charset="0"/>
                <a:cs typeface="Arial" pitchFamily="34" charset="0"/>
              </a:rPr>
              <a:t> solar irradiances is affected by several factors.  </a:t>
            </a:r>
            <a:endParaRPr lang="en-US" sz="2000" dirty="0">
              <a:latin typeface="Arial" pitchFamily="34" charset="0"/>
              <a:cs typeface="Arial" pitchFamily="34" charset="0"/>
            </a:endParaRPr>
          </a:p>
        </p:txBody>
      </p:sp>
      <p:sp>
        <p:nvSpPr>
          <p:cNvPr id="5" name="Rectangle 4"/>
          <p:cNvSpPr/>
          <p:nvPr/>
        </p:nvSpPr>
        <p:spPr>
          <a:xfrm>
            <a:off x="1" y="160606"/>
            <a:ext cx="12192000" cy="553998"/>
          </a:xfrm>
          <a:prstGeom prst="rect">
            <a:avLst/>
          </a:prstGeom>
        </p:spPr>
        <p:txBody>
          <a:bodyPr wrap="square">
            <a:spAutoFit/>
          </a:bodyPr>
          <a:lstStyle/>
          <a:p>
            <a:r>
              <a:rPr lang="en-US" sz="3000" b="1" dirty="0" smtClean="0">
                <a:latin typeface="Arial" pitchFamily="34" charset="0"/>
                <a:cs typeface="Arial" pitchFamily="34" charset="0"/>
              </a:rPr>
              <a:t>FA-PV-MP                                                                            Cont.….</a:t>
            </a:r>
            <a:endParaRPr lang="en-US" sz="3000" dirty="0"/>
          </a:p>
        </p:txBody>
      </p:sp>
      <p:sp>
        <p:nvSpPr>
          <p:cNvPr id="3" name="Footer Placeholder 2"/>
          <p:cNvSpPr>
            <a:spLocks noGrp="1"/>
          </p:cNvSpPr>
          <p:nvPr>
            <p:ph type="ftr" sz="quarter" idx="11"/>
          </p:nvPr>
        </p:nvSpPr>
        <p:spPr/>
        <p:txBody>
          <a:bodyPr/>
          <a:lstStyle/>
          <a:p>
            <a:r>
              <a:rPr lang="en-US" smtClean="0"/>
              <a:t>Presenter: Dr.Teshome Goa</a:t>
            </a:r>
            <a:endParaRPr lang="en-US"/>
          </a:p>
        </p:txBody>
      </p:sp>
      <p:sp>
        <p:nvSpPr>
          <p:cNvPr id="6" name="Slide Number Placeholder 5"/>
          <p:cNvSpPr>
            <a:spLocks noGrp="1"/>
          </p:cNvSpPr>
          <p:nvPr>
            <p:ph type="sldNum" sz="quarter" idx="12"/>
          </p:nvPr>
        </p:nvSpPr>
        <p:spPr/>
        <p:txBody>
          <a:bodyPr/>
          <a:lstStyle/>
          <a:p>
            <a:fld id="{A48DA065-FA52-4A6B-AE36-1AE15AD4FD00}" type="slidenum">
              <a:rPr lang="en-US" smtClean="0"/>
              <a:pPr/>
              <a:t>16</a:t>
            </a:fld>
            <a:endParaRPr lang="en-US"/>
          </a:p>
        </p:txBody>
      </p:sp>
    </p:spTree>
    <p:extLst>
      <p:ext uri="{BB962C8B-B14F-4D97-AF65-F5344CB8AC3E}">
        <p14:creationId xmlns:p14="http://schemas.microsoft.com/office/powerpoint/2010/main" val="367627185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s://www.researchgate.net/publication/304039382/figure/fig3/AS:374049151700994@1466191675844/I-V-and-P-V-curve-of-200-W-at-different-Irradiance-and-constant-temperature-of-25-o-C.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47499" y="799664"/>
            <a:ext cx="8956373" cy="4530872"/>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0" y="5424054"/>
            <a:ext cx="10203873" cy="1477328"/>
          </a:xfrm>
          <a:prstGeom prst="rect">
            <a:avLst/>
          </a:prstGeom>
        </p:spPr>
        <p:txBody>
          <a:bodyPr wrap="square">
            <a:spAutoFit/>
          </a:bodyPr>
          <a:lstStyle/>
          <a:p>
            <a:pPr>
              <a:lnSpc>
                <a:spcPct val="150000"/>
              </a:lnSpc>
            </a:pPr>
            <a:r>
              <a:rPr lang="en-US" sz="2000" dirty="0" smtClean="0">
                <a:latin typeface="Arial" pitchFamily="34" charset="0"/>
                <a:cs typeface="Arial" pitchFamily="34" charset="0"/>
              </a:rPr>
              <a:t>Figure 3. I-V-and-P-V-curve-of-200-W-at-different-Irradiance-and-constant-temperature-of-25</a:t>
            </a:r>
            <a:r>
              <a:rPr lang="en-US" sz="2000" baseline="30000" dirty="0" smtClean="0">
                <a:latin typeface="Arial" pitchFamily="34" charset="0"/>
                <a:cs typeface="Arial" pitchFamily="34" charset="0"/>
              </a:rPr>
              <a:t>o</a:t>
            </a:r>
            <a:r>
              <a:rPr lang="en-US" sz="2000" dirty="0" smtClean="0">
                <a:latin typeface="Arial" pitchFamily="34" charset="0"/>
                <a:cs typeface="Arial" pitchFamily="34" charset="0"/>
              </a:rPr>
              <a:t>C STC[4</a:t>
            </a:r>
            <a:r>
              <a:rPr lang="en-US" sz="2000" dirty="0" smtClean="0">
                <a:latin typeface="Arial" pitchFamily="34" charset="0"/>
                <a:cs typeface="Arial" pitchFamily="34" charset="0"/>
              </a:rPr>
              <a:t>]. </a:t>
            </a:r>
            <a:r>
              <a:rPr lang="en-US" sz="2000" dirty="0" smtClean="0">
                <a:latin typeface="Arial" pitchFamily="34" charset="0"/>
                <a:cs typeface="Arial" pitchFamily="34" charset="0"/>
              </a:rPr>
              <a:t>url: </a:t>
            </a:r>
            <a:r>
              <a:rPr lang="en-US" sz="2000" dirty="0" smtClean="0">
                <a:latin typeface="Arial" pitchFamily="34" charset="0"/>
                <a:cs typeface="Arial" pitchFamily="34" charset="0"/>
                <a:hlinkClick r:id="rId3"/>
              </a:rPr>
              <a:t>https</a:t>
            </a:r>
            <a:r>
              <a:rPr lang="en-US" sz="2000" dirty="0">
                <a:latin typeface="Arial" pitchFamily="34" charset="0"/>
                <a:cs typeface="Arial" pitchFamily="34" charset="0"/>
                <a:hlinkClick r:id="rId3"/>
              </a:rPr>
              <a:t>://</a:t>
            </a:r>
            <a:r>
              <a:rPr lang="en-US" sz="2000" dirty="0" smtClean="0">
                <a:latin typeface="Arial" pitchFamily="34" charset="0"/>
                <a:cs typeface="Arial" pitchFamily="34" charset="0"/>
                <a:hlinkClick r:id="rId3"/>
              </a:rPr>
              <a:t>www.researchgate.net/publication/304039382</a:t>
            </a:r>
            <a:endParaRPr lang="en-US" sz="2000" dirty="0" smtClean="0">
              <a:latin typeface="Arial" pitchFamily="34" charset="0"/>
              <a:cs typeface="Arial" pitchFamily="34" charset="0"/>
            </a:endParaRPr>
          </a:p>
          <a:p>
            <a:pPr>
              <a:lnSpc>
                <a:spcPct val="150000"/>
              </a:lnSpc>
            </a:pPr>
            <a:endParaRPr lang="en-US" sz="2000" dirty="0">
              <a:latin typeface="Arial" pitchFamily="34" charset="0"/>
              <a:cs typeface="Arial" pitchFamily="34" charset="0"/>
            </a:endParaRPr>
          </a:p>
        </p:txBody>
      </p:sp>
      <p:sp>
        <p:nvSpPr>
          <p:cNvPr id="4" name="Rectangle 3"/>
          <p:cNvSpPr/>
          <p:nvPr/>
        </p:nvSpPr>
        <p:spPr>
          <a:xfrm>
            <a:off x="1" y="160606"/>
            <a:ext cx="12192000" cy="553998"/>
          </a:xfrm>
          <a:prstGeom prst="rect">
            <a:avLst/>
          </a:prstGeom>
        </p:spPr>
        <p:txBody>
          <a:bodyPr wrap="square">
            <a:spAutoFit/>
          </a:bodyPr>
          <a:lstStyle/>
          <a:p>
            <a:r>
              <a:rPr lang="en-US" sz="3000" b="1" dirty="0" smtClean="0">
                <a:latin typeface="Arial" pitchFamily="34" charset="0"/>
                <a:cs typeface="Arial" pitchFamily="34" charset="0"/>
              </a:rPr>
              <a:t>FA-PV-MP                                                                            Cont.….</a:t>
            </a:r>
            <a:endParaRPr lang="en-US" sz="3000" dirty="0"/>
          </a:p>
        </p:txBody>
      </p:sp>
      <p:sp>
        <p:nvSpPr>
          <p:cNvPr id="3" name="Footer Placeholder 2"/>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17</a:t>
            </a:fld>
            <a:endParaRPr lang="en-US"/>
          </a:p>
        </p:txBody>
      </p:sp>
    </p:spTree>
    <p:extLst>
      <p:ext uri="{BB962C8B-B14F-4D97-AF65-F5344CB8AC3E}">
        <p14:creationId xmlns:p14="http://schemas.microsoft.com/office/powerpoint/2010/main" val="32204488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extBox 2"/>
          <p:cNvSpPr txBox="1">
            <a:spLocks noChangeArrowheads="1"/>
          </p:cNvSpPr>
          <p:nvPr/>
        </p:nvSpPr>
        <p:spPr bwMode="auto">
          <a:xfrm>
            <a:off x="247073" y="1431576"/>
            <a:ext cx="11463482" cy="3170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eaLnBrk="0" fontAlgn="base" hangingPunct="0">
              <a:spcBef>
                <a:spcPct val="0"/>
              </a:spcBef>
              <a:spcAft>
                <a:spcPct val="0"/>
              </a:spcAft>
              <a:defRPr>
                <a:solidFill>
                  <a:schemeClr val="tx1"/>
                </a:solidFill>
                <a:latin typeface="Calibri" pitchFamily="34" charset="0"/>
              </a:defRPr>
            </a:lvl6pPr>
            <a:lvl7pPr marL="2971800" indent="-228600" defTabSz="457200" eaLnBrk="0" fontAlgn="base" hangingPunct="0">
              <a:spcBef>
                <a:spcPct val="0"/>
              </a:spcBef>
              <a:spcAft>
                <a:spcPct val="0"/>
              </a:spcAft>
              <a:defRPr>
                <a:solidFill>
                  <a:schemeClr val="tx1"/>
                </a:solidFill>
                <a:latin typeface="Calibri" pitchFamily="34" charset="0"/>
              </a:defRPr>
            </a:lvl7pPr>
            <a:lvl8pPr marL="3429000" indent="-228600" defTabSz="457200" eaLnBrk="0" fontAlgn="base" hangingPunct="0">
              <a:spcBef>
                <a:spcPct val="0"/>
              </a:spcBef>
              <a:spcAft>
                <a:spcPct val="0"/>
              </a:spcAft>
              <a:defRPr>
                <a:solidFill>
                  <a:schemeClr val="tx1"/>
                </a:solidFill>
                <a:latin typeface="Calibri" pitchFamily="34" charset="0"/>
              </a:defRPr>
            </a:lvl8pPr>
            <a:lvl9pPr marL="3886200" indent="-228600" defTabSz="457200" eaLnBrk="0" fontAlgn="base" hangingPunct="0">
              <a:spcBef>
                <a:spcPct val="0"/>
              </a:spcBef>
              <a:spcAft>
                <a:spcPct val="0"/>
              </a:spcAft>
              <a:defRPr>
                <a:solidFill>
                  <a:schemeClr val="tx1"/>
                </a:solidFill>
                <a:latin typeface="Calibri" pitchFamily="34" charset="0"/>
              </a:defRPr>
            </a:lvl9pPr>
          </a:lstStyle>
          <a:p>
            <a:pPr>
              <a:lnSpc>
                <a:spcPct val="200000"/>
              </a:lnSpc>
              <a:buFont typeface="Arial" pitchFamily="34" charset="0"/>
              <a:buChar char="•"/>
            </a:pPr>
            <a:r>
              <a:rPr lang="en-US" altLang="en-US" sz="2000" dirty="0">
                <a:solidFill>
                  <a:srgbClr val="000000"/>
                </a:solidFill>
                <a:latin typeface="Arial" pitchFamily="34" charset="0"/>
                <a:cs typeface="Arial" pitchFamily="34" charset="0"/>
              </a:rPr>
              <a:t>F</a:t>
            </a:r>
            <a:r>
              <a:rPr lang="en-US" altLang="en-US" sz="2000" dirty="0" smtClean="0">
                <a:solidFill>
                  <a:srgbClr val="000000"/>
                </a:solidFill>
                <a:latin typeface="Arial" pitchFamily="34" charset="0"/>
                <a:cs typeface="Arial" pitchFamily="34" charset="0"/>
              </a:rPr>
              <a:t>actors influencing  the power harvesting of solar PV when the module is exposed are:</a:t>
            </a:r>
            <a:endParaRPr lang="en-US" altLang="en-US" sz="2000" dirty="0">
              <a:solidFill>
                <a:srgbClr val="000000"/>
              </a:solidFill>
              <a:latin typeface="Arial" pitchFamily="34" charset="0"/>
              <a:cs typeface="Arial" pitchFamily="34" charset="0"/>
            </a:endParaRPr>
          </a:p>
          <a:p>
            <a:pPr>
              <a:lnSpc>
                <a:spcPct val="200000"/>
              </a:lnSpc>
              <a:buFont typeface="Arial" pitchFamily="34" charset="0"/>
              <a:buChar char="•"/>
            </a:pPr>
            <a:r>
              <a:rPr lang="en-US" altLang="en-US" sz="2000" dirty="0">
                <a:solidFill>
                  <a:srgbClr val="000000"/>
                </a:solidFill>
                <a:latin typeface="Arial" pitchFamily="34" charset="0"/>
                <a:cs typeface="Arial" pitchFamily="34" charset="0"/>
              </a:rPr>
              <a:t>s</a:t>
            </a:r>
            <a:r>
              <a:rPr lang="en-US" altLang="en-US" sz="2000" dirty="0" smtClean="0">
                <a:solidFill>
                  <a:srgbClr val="000000"/>
                </a:solidFill>
                <a:latin typeface="Arial" pitchFamily="34" charset="0"/>
                <a:cs typeface="Arial" pitchFamily="34" charset="0"/>
              </a:rPr>
              <a:t>easonality </a:t>
            </a:r>
          </a:p>
          <a:p>
            <a:pPr>
              <a:lnSpc>
                <a:spcPct val="200000"/>
              </a:lnSpc>
              <a:buFont typeface="Arial" pitchFamily="34" charset="0"/>
              <a:buChar char="•"/>
            </a:pPr>
            <a:r>
              <a:rPr lang="en-US" altLang="en-US" sz="2000" dirty="0" smtClean="0">
                <a:solidFill>
                  <a:srgbClr val="000000"/>
                </a:solidFill>
                <a:latin typeface="Arial" pitchFamily="34" charset="0"/>
                <a:cs typeface="Arial" pitchFamily="34" charset="0"/>
              </a:rPr>
              <a:t>weather conditions</a:t>
            </a:r>
            <a:endParaRPr lang="en-US" altLang="en-US" sz="2000" dirty="0">
              <a:solidFill>
                <a:srgbClr val="000000"/>
              </a:solidFill>
              <a:latin typeface="Arial" pitchFamily="34" charset="0"/>
              <a:cs typeface="Arial" pitchFamily="34" charset="0"/>
            </a:endParaRPr>
          </a:p>
          <a:p>
            <a:pPr>
              <a:lnSpc>
                <a:spcPct val="200000"/>
              </a:lnSpc>
              <a:buFont typeface="Arial" pitchFamily="34" charset="0"/>
              <a:buChar char="•"/>
            </a:pPr>
            <a:r>
              <a:rPr lang="en-US" altLang="en-US" sz="2000" dirty="0" smtClean="0">
                <a:solidFill>
                  <a:srgbClr val="000000"/>
                </a:solidFill>
                <a:latin typeface="Arial" pitchFamily="34" charset="0"/>
                <a:cs typeface="Arial" pitchFamily="34" charset="0"/>
              </a:rPr>
              <a:t>Fixed </a:t>
            </a:r>
            <a:r>
              <a:rPr lang="en-US" altLang="en-US" sz="2000" dirty="0">
                <a:solidFill>
                  <a:srgbClr val="000000"/>
                </a:solidFill>
                <a:latin typeface="Arial" pitchFamily="34" charset="0"/>
                <a:cs typeface="Arial" pitchFamily="34" charset="0"/>
              </a:rPr>
              <a:t>mountings vs. </a:t>
            </a:r>
            <a:r>
              <a:rPr lang="en-US" altLang="en-US" sz="2000" dirty="0" smtClean="0">
                <a:solidFill>
                  <a:srgbClr val="000000"/>
                </a:solidFill>
                <a:latin typeface="Arial" pitchFamily="34" charset="0"/>
                <a:cs typeface="Arial" pitchFamily="34" charset="0"/>
              </a:rPr>
              <a:t>trackers</a:t>
            </a:r>
            <a:endParaRPr lang="en-US" altLang="en-US" sz="2000" dirty="0">
              <a:solidFill>
                <a:srgbClr val="000000"/>
              </a:solidFill>
              <a:latin typeface="Arial" pitchFamily="34" charset="0"/>
              <a:cs typeface="Arial" pitchFamily="34" charset="0"/>
            </a:endParaRPr>
          </a:p>
          <a:p>
            <a:pPr>
              <a:lnSpc>
                <a:spcPct val="200000"/>
              </a:lnSpc>
              <a:buFont typeface="Arial" pitchFamily="34" charset="0"/>
              <a:buChar char="•"/>
            </a:pPr>
            <a:r>
              <a:rPr lang="en-US" altLang="en-US" sz="2000" dirty="0" smtClean="0">
                <a:solidFill>
                  <a:srgbClr val="000000"/>
                </a:solidFill>
                <a:latin typeface="Arial" pitchFamily="34" charset="0"/>
                <a:cs typeface="Arial" pitchFamily="34" charset="0"/>
              </a:rPr>
              <a:t>Location </a:t>
            </a:r>
            <a:r>
              <a:rPr lang="en-US" altLang="en-US" sz="2000" dirty="0">
                <a:solidFill>
                  <a:srgbClr val="000000"/>
                </a:solidFill>
                <a:latin typeface="Arial" pitchFamily="34" charset="0"/>
                <a:cs typeface="Arial" pitchFamily="34" charset="0"/>
              </a:rPr>
              <a:t>and angle of PV </a:t>
            </a:r>
            <a:r>
              <a:rPr lang="en-US" altLang="en-US" sz="2000" dirty="0" smtClean="0">
                <a:solidFill>
                  <a:srgbClr val="000000"/>
                </a:solidFill>
                <a:latin typeface="Arial" pitchFamily="34" charset="0"/>
                <a:cs typeface="Arial" pitchFamily="34" charset="0"/>
              </a:rPr>
              <a:t>array</a:t>
            </a:r>
            <a:endParaRPr lang="en-US" altLang="en-US" dirty="0">
              <a:latin typeface="Arial" pitchFamily="34" charset="0"/>
              <a:cs typeface="Arial" pitchFamily="34" charset="0"/>
            </a:endParaRPr>
          </a:p>
        </p:txBody>
      </p:sp>
      <p:sp>
        <p:nvSpPr>
          <p:cNvPr id="4" name="Rectangle 3"/>
          <p:cNvSpPr/>
          <p:nvPr/>
        </p:nvSpPr>
        <p:spPr>
          <a:xfrm>
            <a:off x="1" y="160606"/>
            <a:ext cx="12192000" cy="553998"/>
          </a:xfrm>
          <a:prstGeom prst="rect">
            <a:avLst/>
          </a:prstGeom>
        </p:spPr>
        <p:txBody>
          <a:bodyPr wrap="square">
            <a:spAutoFit/>
          </a:bodyPr>
          <a:lstStyle/>
          <a:p>
            <a:r>
              <a:rPr lang="en-US" sz="3000" b="1" dirty="0" smtClean="0">
                <a:latin typeface="Arial" pitchFamily="34" charset="0"/>
                <a:cs typeface="Arial" pitchFamily="34" charset="0"/>
              </a:rPr>
              <a:t>FA-PV-MP                                                                            Cont.….</a:t>
            </a:r>
            <a:endParaRPr lang="en-US" sz="3000" dirty="0"/>
          </a:p>
        </p:txBody>
      </p:sp>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18</a:t>
            </a:fld>
            <a:endParaRPr lang="en-US"/>
          </a:p>
        </p:txBody>
      </p:sp>
    </p:spTree>
    <p:extLst>
      <p:ext uri="{BB962C8B-B14F-4D97-AF65-F5344CB8AC3E}">
        <p14:creationId xmlns:p14="http://schemas.microsoft.com/office/powerpoint/2010/main" val="160808205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77801" y="848591"/>
            <a:ext cx="11836400" cy="4708981"/>
          </a:xfrm>
          <a:prstGeom prst="rect">
            <a:avLst/>
          </a:prstGeom>
          <a:noFill/>
        </p:spPr>
        <p:txBody>
          <a:bodyPr>
            <a:spAutoFit/>
          </a:bodyPr>
          <a:lstStyle/>
          <a:p>
            <a:pPr marL="285750" indent="-285750">
              <a:lnSpc>
                <a:spcPct val="150000"/>
              </a:lnSpc>
              <a:buFont typeface="Wingdings" panose="05000000000000000000" pitchFamily="2" charset="2"/>
              <a:buChar char="v"/>
              <a:defRPr/>
            </a:pPr>
            <a:r>
              <a:rPr lang="en-US" sz="2000" dirty="0">
                <a:latin typeface="Arial" pitchFamily="34" charset="0"/>
                <a:cs typeface="Arial" pitchFamily="34" charset="0"/>
              </a:rPr>
              <a:t>Most photovoltaic solar cells produce a “no load” open circuit voltage of about 0.5 to 0.6 volts when there is no </a:t>
            </a:r>
            <a:r>
              <a:rPr lang="en-US" sz="2000" dirty="0" smtClean="0">
                <a:latin typeface="Arial" pitchFamily="34" charset="0"/>
                <a:cs typeface="Arial" pitchFamily="34" charset="0"/>
              </a:rPr>
              <a:t>load[3].</a:t>
            </a:r>
            <a:endParaRPr lang="en-US" sz="2000" dirty="0">
              <a:latin typeface="Arial" pitchFamily="34" charset="0"/>
              <a:cs typeface="Arial" pitchFamily="34" charset="0"/>
            </a:endParaRPr>
          </a:p>
          <a:p>
            <a:pPr marL="342900" indent="-342900">
              <a:lnSpc>
                <a:spcPct val="150000"/>
              </a:lnSpc>
              <a:buFont typeface="Wingdings" panose="05000000000000000000" pitchFamily="2" charset="2"/>
              <a:buChar char="v"/>
              <a:defRPr/>
            </a:pPr>
            <a:r>
              <a:rPr lang="en-US" sz="2000" dirty="0">
                <a:latin typeface="Arial" pitchFamily="34" charset="0"/>
                <a:cs typeface="Arial" pitchFamily="34" charset="0"/>
              </a:rPr>
              <a:t> This output </a:t>
            </a:r>
            <a:r>
              <a:rPr lang="en-US" sz="2000" dirty="0" smtClean="0">
                <a:latin typeface="Arial" pitchFamily="34" charset="0"/>
                <a:cs typeface="Arial" pitchFamily="34" charset="0"/>
              </a:rPr>
              <a:t>voltage, </a:t>
            </a:r>
            <a:r>
              <a:rPr lang="en-US" sz="2000" dirty="0" err="1" smtClean="0">
                <a:latin typeface="Arial" pitchFamily="34" charset="0"/>
                <a:cs typeface="Arial" pitchFamily="34" charset="0"/>
              </a:rPr>
              <a:t>V</a:t>
            </a:r>
            <a:r>
              <a:rPr lang="en-US" sz="2000" baseline="-25000" dirty="0" err="1" smtClean="0">
                <a:latin typeface="Arial" pitchFamily="34" charset="0"/>
                <a:cs typeface="Arial" pitchFamily="34" charset="0"/>
              </a:rPr>
              <a:t>out</a:t>
            </a:r>
            <a:r>
              <a:rPr lang="en-US" sz="2000" dirty="0" smtClean="0">
                <a:latin typeface="Arial" pitchFamily="34" charset="0"/>
                <a:cs typeface="Arial" pitchFamily="34" charset="0"/>
              </a:rPr>
              <a:t> </a:t>
            </a:r>
            <a:r>
              <a:rPr lang="en-US" sz="2000" dirty="0">
                <a:latin typeface="Arial" pitchFamily="34" charset="0"/>
                <a:cs typeface="Arial" pitchFamily="34" charset="0"/>
              </a:rPr>
              <a:t>depends </a:t>
            </a:r>
            <a:r>
              <a:rPr lang="en-US" sz="2000" dirty="0" smtClean="0">
                <a:latin typeface="Arial" pitchFamily="34" charset="0"/>
                <a:cs typeface="Arial" pitchFamily="34" charset="0"/>
              </a:rPr>
              <a:t>on the </a:t>
            </a:r>
            <a:r>
              <a:rPr lang="en-US" sz="2000" b="1" dirty="0">
                <a:latin typeface="Arial" pitchFamily="34" charset="0"/>
                <a:cs typeface="Arial" pitchFamily="34" charset="0"/>
              </a:rPr>
              <a:t>load current </a:t>
            </a:r>
            <a:r>
              <a:rPr lang="en-US" sz="2000" b="1" dirty="0" smtClean="0">
                <a:latin typeface="Arial" pitchFamily="34" charset="0"/>
                <a:cs typeface="Arial" pitchFamily="34" charset="0"/>
              </a:rPr>
              <a:t>‘I’  or </a:t>
            </a:r>
            <a:r>
              <a:rPr lang="en-US" sz="2000" dirty="0" smtClean="0">
                <a:latin typeface="Arial" pitchFamily="34" charset="0"/>
                <a:cs typeface="Arial" pitchFamily="34" charset="0"/>
              </a:rPr>
              <a:t>demands </a:t>
            </a:r>
            <a:r>
              <a:rPr lang="en-US" sz="2000" dirty="0">
                <a:latin typeface="Arial" pitchFamily="34" charset="0"/>
                <a:cs typeface="Arial" pitchFamily="34" charset="0"/>
              </a:rPr>
              <a:t>of the PV cell.</a:t>
            </a:r>
          </a:p>
          <a:p>
            <a:pPr marL="342900" indent="-342900">
              <a:lnSpc>
                <a:spcPct val="150000"/>
              </a:lnSpc>
              <a:buFont typeface="Wingdings" panose="05000000000000000000" pitchFamily="2" charset="2"/>
              <a:buChar char="v"/>
              <a:defRPr/>
            </a:pPr>
            <a:r>
              <a:rPr lang="en-US" sz="2000" dirty="0">
                <a:latin typeface="Arial" pitchFamily="34" charset="0"/>
                <a:cs typeface="Arial" pitchFamily="34" charset="0"/>
              </a:rPr>
              <a:t> For example, on very cloudy day the current demand would be low and so the cell could provide the full output voltage, </a:t>
            </a:r>
            <a:r>
              <a:rPr lang="en-US" sz="2000" dirty="0" err="1" smtClean="0">
                <a:latin typeface="Arial" pitchFamily="34" charset="0"/>
                <a:cs typeface="Arial" pitchFamily="34" charset="0"/>
              </a:rPr>
              <a:t>V</a:t>
            </a:r>
            <a:r>
              <a:rPr lang="en-US" sz="2000" baseline="-25000" dirty="0" err="1" smtClean="0">
                <a:latin typeface="Arial" pitchFamily="34" charset="0"/>
                <a:cs typeface="Arial" pitchFamily="34" charset="0"/>
              </a:rPr>
              <a:t>out</a:t>
            </a:r>
            <a:r>
              <a:rPr lang="en-US" sz="2000" baseline="-25000" dirty="0" smtClean="0">
                <a:latin typeface="Arial" pitchFamily="34" charset="0"/>
                <a:cs typeface="Arial" pitchFamily="34" charset="0"/>
              </a:rPr>
              <a:t> </a:t>
            </a:r>
            <a:r>
              <a:rPr lang="en-US" sz="2000" dirty="0" smtClean="0">
                <a:latin typeface="Arial" pitchFamily="34" charset="0"/>
                <a:cs typeface="Arial" pitchFamily="34" charset="0"/>
              </a:rPr>
              <a:t>but </a:t>
            </a:r>
            <a:r>
              <a:rPr lang="en-US" sz="2000" dirty="0">
                <a:latin typeface="Arial" pitchFamily="34" charset="0"/>
                <a:cs typeface="Arial" pitchFamily="34" charset="0"/>
              </a:rPr>
              <a:t>at a reduced output current.</a:t>
            </a:r>
          </a:p>
          <a:p>
            <a:pPr marL="342900" indent="-342900">
              <a:lnSpc>
                <a:spcPct val="150000"/>
              </a:lnSpc>
              <a:buFont typeface="Wingdings" panose="05000000000000000000" pitchFamily="2" charset="2"/>
              <a:buChar char="v"/>
              <a:defRPr/>
            </a:pPr>
            <a:r>
              <a:rPr lang="en-US" sz="2000" dirty="0">
                <a:latin typeface="Arial" pitchFamily="34" charset="0"/>
                <a:cs typeface="Arial" pitchFamily="34" charset="0"/>
              </a:rPr>
              <a:t> But, as the current demand of the load increases a brighter </a:t>
            </a:r>
            <a:r>
              <a:rPr lang="en-US" sz="2000" dirty="0" smtClean="0">
                <a:latin typeface="Arial" pitchFamily="34" charset="0"/>
                <a:cs typeface="Arial" pitchFamily="34" charset="0"/>
              </a:rPr>
              <a:t>light is </a:t>
            </a:r>
            <a:r>
              <a:rPr lang="en-US" sz="2000" dirty="0">
                <a:latin typeface="Arial" pitchFamily="34" charset="0"/>
                <a:cs typeface="Arial" pitchFamily="34" charset="0"/>
              </a:rPr>
              <a:t>needed at the junction to maintain a full output voltage, </a:t>
            </a:r>
            <a:r>
              <a:rPr lang="en-US" sz="2000" dirty="0" err="1">
                <a:latin typeface="Arial" pitchFamily="34" charset="0"/>
                <a:cs typeface="Arial" pitchFamily="34" charset="0"/>
              </a:rPr>
              <a:t>V</a:t>
            </a:r>
            <a:r>
              <a:rPr lang="en-US" sz="2000" baseline="-25000" dirty="0" err="1">
                <a:latin typeface="Arial" pitchFamily="34" charset="0"/>
                <a:cs typeface="Arial" pitchFamily="34" charset="0"/>
              </a:rPr>
              <a:t>out</a:t>
            </a:r>
            <a:r>
              <a:rPr lang="en-US" sz="2000" dirty="0" smtClean="0">
                <a:latin typeface="Arial" pitchFamily="34" charset="0"/>
                <a:cs typeface="Arial" pitchFamily="34" charset="0"/>
              </a:rPr>
              <a:t>.</a:t>
            </a:r>
            <a:endParaRPr lang="en-US" sz="2000" dirty="0">
              <a:latin typeface="Arial" pitchFamily="34" charset="0"/>
              <a:cs typeface="Arial" pitchFamily="34" charset="0"/>
            </a:endParaRPr>
          </a:p>
          <a:p>
            <a:pPr marL="342900" indent="-342900">
              <a:lnSpc>
                <a:spcPct val="150000"/>
              </a:lnSpc>
              <a:buFont typeface="Wingdings" panose="05000000000000000000" pitchFamily="2" charset="2"/>
              <a:buChar char="v"/>
              <a:defRPr/>
            </a:pPr>
            <a:r>
              <a:rPr lang="en-US" sz="2000" dirty="0">
                <a:latin typeface="Arial" pitchFamily="34" charset="0"/>
                <a:cs typeface="Arial" pitchFamily="34" charset="0"/>
              </a:rPr>
              <a:t>However, there is a physical limit to the maximum current that a single photovoltaic solar cell can provide no matter how intense or bright the suns radiation is. </a:t>
            </a:r>
          </a:p>
          <a:p>
            <a:pPr marL="342900" indent="-342900">
              <a:lnSpc>
                <a:spcPct val="150000"/>
              </a:lnSpc>
              <a:buFont typeface="Wingdings" panose="05000000000000000000" pitchFamily="2" charset="2"/>
              <a:buChar char="v"/>
              <a:defRPr/>
            </a:pPr>
            <a:r>
              <a:rPr lang="en-US" sz="2000" dirty="0">
                <a:latin typeface="Arial" pitchFamily="34" charset="0"/>
                <a:cs typeface="Arial" pitchFamily="34" charset="0"/>
              </a:rPr>
              <a:t>This is called the maximum deliverable current and is symbolized as </a:t>
            </a:r>
            <a:r>
              <a:rPr lang="en-US" sz="2000" dirty="0" smtClean="0">
                <a:latin typeface="Arial" pitchFamily="34" charset="0"/>
                <a:cs typeface="Arial" pitchFamily="34" charset="0"/>
              </a:rPr>
              <a:t>I</a:t>
            </a:r>
            <a:r>
              <a:rPr lang="en-US" sz="2000" baseline="-25000" dirty="0" smtClean="0">
                <a:latin typeface="Arial" pitchFamily="34" charset="0"/>
                <a:cs typeface="Arial" pitchFamily="34" charset="0"/>
              </a:rPr>
              <a:t>max</a:t>
            </a:r>
            <a:endParaRPr lang="en-US" sz="2000" baseline="-25000" dirty="0">
              <a:latin typeface="Arial" pitchFamily="34" charset="0"/>
              <a:cs typeface="Arial" pitchFamily="34" charset="0"/>
            </a:endParaRPr>
          </a:p>
        </p:txBody>
      </p:sp>
      <p:sp>
        <p:nvSpPr>
          <p:cNvPr id="4" name="Rectangle 3"/>
          <p:cNvSpPr/>
          <p:nvPr/>
        </p:nvSpPr>
        <p:spPr>
          <a:xfrm>
            <a:off x="1" y="160606"/>
            <a:ext cx="12192000" cy="553998"/>
          </a:xfrm>
          <a:prstGeom prst="rect">
            <a:avLst/>
          </a:prstGeom>
        </p:spPr>
        <p:txBody>
          <a:bodyPr wrap="square">
            <a:spAutoFit/>
          </a:bodyPr>
          <a:lstStyle/>
          <a:p>
            <a:r>
              <a:rPr lang="en-US" sz="3000" b="1" dirty="0" smtClean="0">
                <a:latin typeface="Arial" pitchFamily="34" charset="0"/>
                <a:cs typeface="Arial" pitchFamily="34" charset="0"/>
              </a:rPr>
              <a:t>FA-PV-MP                                                                            Cont.….</a:t>
            </a:r>
            <a:endParaRPr lang="en-US" sz="3000" dirty="0"/>
          </a:p>
        </p:txBody>
      </p:sp>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19</a:t>
            </a:fld>
            <a:endParaRPr lang="en-US"/>
          </a:p>
        </p:txBody>
      </p:sp>
    </p:spTree>
    <p:extLst>
      <p:ext uri="{BB962C8B-B14F-4D97-AF65-F5344CB8AC3E}">
        <p14:creationId xmlns:p14="http://schemas.microsoft.com/office/powerpoint/2010/main" val="127668856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0" y="633845"/>
            <a:ext cx="11905673" cy="5422703"/>
          </a:xfrm>
          <a:prstGeom prst="rect">
            <a:avLst/>
          </a:prstGeom>
          <a:noFill/>
        </p:spPr>
        <p:txBody>
          <a:bodyPr wrap="square">
            <a:spAutoFit/>
          </a:bodyPr>
          <a:lstStyle/>
          <a:p>
            <a:pPr marL="342900" indent="-342900" algn="just">
              <a:lnSpc>
                <a:spcPct val="200000"/>
              </a:lnSpc>
              <a:buFont typeface="Wingdings" pitchFamily="2" charset="2"/>
              <a:buChar char="§"/>
              <a:defRPr/>
            </a:pPr>
            <a:r>
              <a:rPr lang="en-US" sz="2000" dirty="0">
                <a:latin typeface="Arial" pitchFamily="34" charset="0"/>
                <a:cs typeface="Arial" pitchFamily="34" charset="0"/>
              </a:rPr>
              <a:t>The </a:t>
            </a:r>
            <a:r>
              <a:rPr lang="en-US" sz="2000" dirty="0" smtClean="0">
                <a:latin typeface="Arial" pitchFamily="34" charset="0"/>
                <a:cs typeface="Arial" pitchFamily="34" charset="0"/>
              </a:rPr>
              <a:t>I</a:t>
            </a:r>
            <a:r>
              <a:rPr lang="en-US" sz="2000" baseline="-25000" dirty="0" smtClean="0">
                <a:latin typeface="Arial" pitchFamily="34" charset="0"/>
                <a:cs typeface="Arial" pitchFamily="34" charset="0"/>
              </a:rPr>
              <a:t>max</a:t>
            </a:r>
            <a:r>
              <a:rPr lang="en-US" sz="2000" dirty="0" smtClean="0">
                <a:latin typeface="Arial" pitchFamily="34" charset="0"/>
                <a:cs typeface="Arial" pitchFamily="34" charset="0"/>
              </a:rPr>
              <a:t> </a:t>
            </a:r>
            <a:r>
              <a:rPr lang="en-US" sz="2000" dirty="0">
                <a:latin typeface="Arial" pitchFamily="34" charset="0"/>
                <a:cs typeface="Arial" pitchFamily="34" charset="0"/>
              </a:rPr>
              <a:t>value of a single photovoltaic solar cell depends upon:</a:t>
            </a:r>
          </a:p>
          <a:p>
            <a:pPr marL="342900" indent="-342900" algn="just">
              <a:lnSpc>
                <a:spcPct val="200000"/>
              </a:lnSpc>
              <a:buFont typeface="Wingdings" pitchFamily="2" charset="2"/>
              <a:buChar char="§"/>
              <a:defRPr/>
            </a:pPr>
            <a:r>
              <a:rPr lang="en-US" sz="2000" dirty="0">
                <a:latin typeface="Arial" pitchFamily="34" charset="0"/>
                <a:cs typeface="Arial" pitchFamily="34" charset="0"/>
              </a:rPr>
              <a:t> </a:t>
            </a:r>
            <a:r>
              <a:rPr lang="en-US" sz="2000" dirty="0" smtClean="0">
                <a:latin typeface="Arial" pitchFamily="34" charset="0"/>
                <a:cs typeface="Arial" pitchFamily="34" charset="0"/>
              </a:rPr>
              <a:t>The </a:t>
            </a:r>
            <a:r>
              <a:rPr lang="en-US" sz="2000" dirty="0">
                <a:latin typeface="Arial" pitchFamily="34" charset="0"/>
                <a:cs typeface="Arial" pitchFamily="34" charset="0"/>
              </a:rPr>
              <a:t>size or surface area of the cell, the amount of direct sunlight hitting the </a:t>
            </a:r>
            <a:r>
              <a:rPr lang="en-US" sz="2000" dirty="0" smtClean="0">
                <a:latin typeface="Arial" pitchFamily="34" charset="0"/>
                <a:cs typeface="Arial" pitchFamily="34" charset="0"/>
              </a:rPr>
              <a:t>cell and  the efficiency </a:t>
            </a:r>
            <a:r>
              <a:rPr lang="en-US" sz="2000" dirty="0">
                <a:latin typeface="Arial" pitchFamily="34" charset="0"/>
                <a:cs typeface="Arial" pitchFamily="34" charset="0"/>
              </a:rPr>
              <a:t>of converting this solar power into a current  </a:t>
            </a:r>
            <a:r>
              <a:rPr lang="en-US" sz="2000" dirty="0" smtClean="0">
                <a:latin typeface="Arial" pitchFamily="34" charset="0"/>
                <a:cs typeface="Arial" pitchFamily="34" charset="0"/>
              </a:rPr>
              <a:t>limits the current</a:t>
            </a:r>
          </a:p>
          <a:p>
            <a:pPr marL="342900" indent="-342900" algn="just">
              <a:lnSpc>
                <a:spcPct val="200000"/>
              </a:lnSpc>
              <a:buFont typeface="Wingdings" pitchFamily="2" charset="2"/>
              <a:buChar char="§"/>
              <a:defRPr/>
            </a:pPr>
            <a:r>
              <a:rPr lang="en-US" sz="2000" dirty="0" smtClean="0">
                <a:latin typeface="Arial" pitchFamily="34" charset="0"/>
                <a:cs typeface="Arial" pitchFamily="34" charset="0"/>
              </a:rPr>
              <a:t>In addition, type </a:t>
            </a:r>
            <a:r>
              <a:rPr lang="en-US" sz="2000" dirty="0">
                <a:latin typeface="Arial" pitchFamily="34" charset="0"/>
                <a:cs typeface="Arial" pitchFamily="34" charset="0"/>
              </a:rPr>
              <a:t>of semiconductor material that the cell is manufactured</a:t>
            </a:r>
          </a:p>
          <a:p>
            <a:pPr marL="342900" indent="-342900" algn="just">
              <a:lnSpc>
                <a:spcPct val="200000"/>
              </a:lnSpc>
              <a:buFont typeface="Wingdings" pitchFamily="2" charset="2"/>
              <a:buChar char="§"/>
              <a:defRPr/>
            </a:pPr>
            <a:r>
              <a:rPr lang="en-US" sz="2000" dirty="0">
                <a:latin typeface="Arial" pitchFamily="34" charset="0"/>
                <a:cs typeface="Arial" pitchFamily="34" charset="0"/>
              </a:rPr>
              <a:t>Most commercially available photovoltaic solar cells have solar power ratings which indicate the maximum deliverable solar power, </a:t>
            </a:r>
            <a:r>
              <a:rPr lang="en-US" sz="2000" dirty="0" err="1" smtClean="0">
                <a:latin typeface="Arial" pitchFamily="34" charset="0"/>
                <a:cs typeface="Arial" pitchFamily="34" charset="0"/>
              </a:rPr>
              <a:t>P</a:t>
            </a:r>
            <a:r>
              <a:rPr lang="en-US" sz="2000" baseline="-25000" dirty="0" err="1" smtClean="0">
                <a:latin typeface="Arial" pitchFamily="34" charset="0"/>
                <a:cs typeface="Arial" pitchFamily="34" charset="0"/>
              </a:rPr>
              <a:t>max</a:t>
            </a:r>
            <a:r>
              <a:rPr lang="en-US" sz="2000" dirty="0" smtClean="0">
                <a:latin typeface="Arial" pitchFamily="34" charset="0"/>
                <a:cs typeface="Arial" pitchFamily="34" charset="0"/>
              </a:rPr>
              <a:t> </a:t>
            </a:r>
            <a:r>
              <a:rPr lang="en-US" sz="2000" dirty="0">
                <a:latin typeface="Arial" pitchFamily="34" charset="0"/>
                <a:cs typeface="Arial" pitchFamily="34" charset="0"/>
              </a:rPr>
              <a:t>is given by </a:t>
            </a:r>
          </a:p>
          <a:p>
            <a:pPr algn="just">
              <a:lnSpc>
                <a:spcPct val="200000"/>
              </a:lnSpc>
              <a:defRPr/>
            </a:pPr>
            <a:r>
              <a:rPr lang="en-US" sz="2000" dirty="0">
                <a:solidFill>
                  <a:srgbClr val="000000"/>
                </a:solidFill>
                <a:latin typeface="Arial" pitchFamily="34" charset="0"/>
                <a:cs typeface="Arial" pitchFamily="34" charset="0"/>
              </a:rPr>
              <a:t>   </a:t>
            </a:r>
            <a:r>
              <a:rPr lang="en-US" sz="2000" dirty="0" smtClean="0">
                <a:solidFill>
                  <a:srgbClr val="000000"/>
                </a:solidFill>
                <a:latin typeface="Arial" pitchFamily="34" charset="0"/>
                <a:cs typeface="Arial" pitchFamily="34" charset="0"/>
              </a:rPr>
              <a:t>                                                                                                              Eqn.(3)</a:t>
            </a:r>
            <a:endParaRPr lang="en-US" sz="2000" baseline="-25000" dirty="0">
              <a:solidFill>
                <a:srgbClr val="000000"/>
              </a:solidFill>
              <a:latin typeface="Arial" pitchFamily="34" charset="0"/>
              <a:cs typeface="Arial" pitchFamily="34" charset="0"/>
            </a:endParaRPr>
          </a:p>
          <a:p>
            <a:pPr algn="just">
              <a:lnSpc>
                <a:spcPct val="150000"/>
              </a:lnSpc>
              <a:defRPr/>
            </a:pPr>
            <a:r>
              <a:rPr lang="en-US" dirty="0"/>
              <a:t/>
            </a:r>
            <a:br>
              <a:rPr lang="en-US" dirty="0"/>
            </a:br>
            <a:endParaRPr lang="en-US" dirty="0"/>
          </a:p>
        </p:txBody>
      </p:sp>
      <p:sp>
        <p:nvSpPr>
          <p:cNvPr id="2"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4" name="Object 3"/>
          <p:cNvGraphicFramePr>
            <a:graphicFrameLocks noChangeAspect="1"/>
          </p:cNvGraphicFramePr>
          <p:nvPr>
            <p:extLst>
              <p:ext uri="{D42A27DB-BD31-4B8C-83A1-F6EECF244321}">
                <p14:modId xmlns:p14="http://schemas.microsoft.com/office/powerpoint/2010/main" val="473399570"/>
              </p:ext>
            </p:extLst>
          </p:nvPr>
        </p:nvGraphicFramePr>
        <p:xfrm>
          <a:off x="1974272" y="4655127"/>
          <a:ext cx="1974273" cy="432060"/>
        </p:xfrm>
        <a:graphic>
          <a:graphicData uri="http://schemas.openxmlformats.org/presentationml/2006/ole">
            <mc:AlternateContent xmlns:mc="http://schemas.openxmlformats.org/markup-compatibility/2006">
              <mc:Choice xmlns:v="urn:schemas-microsoft-com:vml" Requires="v">
                <p:oleObj spid="_x0000_s5143" name="Equation" r:id="rId3" imgW="1040948" imgH="228501" progId="Equation.3">
                  <p:embed/>
                </p:oleObj>
              </mc:Choice>
              <mc:Fallback>
                <p:oleObj name="Equation" r:id="rId3" imgW="1040948" imgH="228501"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74272" y="4655127"/>
                        <a:ext cx="1974273" cy="432060"/>
                      </a:xfrm>
                      <a:prstGeom prst="rect">
                        <a:avLst/>
                      </a:prstGeom>
                      <a:noFill/>
                    </p:spPr>
                  </p:pic>
                </p:oleObj>
              </mc:Fallback>
            </mc:AlternateContent>
          </a:graphicData>
        </a:graphic>
      </p:graphicFrame>
      <p:sp>
        <p:nvSpPr>
          <p:cNvPr id="5" name="Rectangle 4"/>
          <p:cNvSpPr/>
          <p:nvPr/>
        </p:nvSpPr>
        <p:spPr>
          <a:xfrm>
            <a:off x="1" y="160606"/>
            <a:ext cx="12192000" cy="553998"/>
          </a:xfrm>
          <a:prstGeom prst="rect">
            <a:avLst/>
          </a:prstGeom>
        </p:spPr>
        <p:txBody>
          <a:bodyPr wrap="square">
            <a:spAutoFit/>
          </a:bodyPr>
          <a:lstStyle/>
          <a:p>
            <a:r>
              <a:rPr lang="en-US" sz="3000" b="1" dirty="0" smtClean="0">
                <a:latin typeface="Arial" pitchFamily="34" charset="0"/>
                <a:cs typeface="Arial" pitchFamily="34" charset="0"/>
              </a:rPr>
              <a:t>FA-PV-MP                                                                            Cont.….</a:t>
            </a:r>
            <a:endParaRPr lang="en-US" sz="3000" dirty="0"/>
          </a:p>
        </p:txBody>
      </p:sp>
      <p:sp>
        <p:nvSpPr>
          <p:cNvPr id="6" name="Footer Placeholder 5"/>
          <p:cNvSpPr>
            <a:spLocks noGrp="1"/>
          </p:cNvSpPr>
          <p:nvPr>
            <p:ph type="ftr" sz="quarter" idx="11"/>
          </p:nvPr>
        </p:nvSpPr>
        <p:spPr/>
        <p:txBody>
          <a:bodyPr/>
          <a:lstStyle/>
          <a:p>
            <a:r>
              <a:rPr lang="en-US" smtClean="0"/>
              <a:t>Presenter: Dr.Teshome Goa</a:t>
            </a:r>
            <a:endParaRPr lang="en-US"/>
          </a:p>
        </p:txBody>
      </p:sp>
      <p:sp>
        <p:nvSpPr>
          <p:cNvPr id="7" name="Slide Number Placeholder 6"/>
          <p:cNvSpPr>
            <a:spLocks noGrp="1"/>
          </p:cNvSpPr>
          <p:nvPr>
            <p:ph type="sldNum" sz="quarter" idx="12"/>
          </p:nvPr>
        </p:nvSpPr>
        <p:spPr/>
        <p:txBody>
          <a:bodyPr/>
          <a:lstStyle/>
          <a:p>
            <a:fld id="{A48DA065-FA52-4A6B-AE36-1AE15AD4FD00}" type="slidenum">
              <a:rPr lang="en-US" smtClean="0"/>
              <a:pPr/>
              <a:t>20</a:t>
            </a:fld>
            <a:endParaRPr lang="en-US"/>
          </a:p>
        </p:txBody>
      </p:sp>
    </p:spTree>
    <p:extLst>
      <p:ext uri="{BB962C8B-B14F-4D97-AF65-F5344CB8AC3E}">
        <p14:creationId xmlns:p14="http://schemas.microsoft.com/office/powerpoint/2010/main" val="403859873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03200" y="763589"/>
            <a:ext cx="11673609" cy="2400657"/>
          </a:xfrm>
          <a:prstGeom prst="rect">
            <a:avLst/>
          </a:prstGeom>
          <a:noFill/>
        </p:spPr>
        <p:txBody>
          <a:bodyPr wrap="square">
            <a:spAutoFit/>
          </a:bodyPr>
          <a:lstStyle/>
          <a:p>
            <a:pPr marL="342900" indent="-342900" algn="just">
              <a:lnSpc>
                <a:spcPct val="150000"/>
              </a:lnSpc>
              <a:buFont typeface="Wingdings" panose="05000000000000000000" pitchFamily="2" charset="2"/>
              <a:buChar char="v"/>
              <a:defRPr/>
            </a:pPr>
            <a:r>
              <a:rPr lang="en-US" sz="2000" dirty="0" smtClean="0">
                <a:solidFill>
                  <a:srgbClr val="000000"/>
                </a:solidFill>
                <a:latin typeface="Times New Roman" panose="02020603050405020304" pitchFamily="18" charset="0"/>
                <a:cs typeface="Times New Roman" panose="02020603050405020304" pitchFamily="18" charset="0"/>
              </a:rPr>
              <a:t>PV manufacturers normally provides the current-voltage </a:t>
            </a:r>
            <a:r>
              <a:rPr lang="en-US" sz="2000" dirty="0">
                <a:solidFill>
                  <a:srgbClr val="000000"/>
                </a:solidFill>
                <a:latin typeface="Times New Roman" panose="02020603050405020304" pitchFamily="18" charset="0"/>
                <a:cs typeface="Times New Roman" panose="02020603050405020304" pitchFamily="18" charset="0"/>
              </a:rPr>
              <a:t>(I-V) curves, which gives the current and voltage at which the photovoltaic cell generates the </a:t>
            </a:r>
            <a:r>
              <a:rPr lang="en-US" sz="2000" dirty="0">
                <a:solidFill>
                  <a:srgbClr val="7030A0"/>
                </a:solidFill>
                <a:latin typeface="Times New Roman" panose="02020603050405020304" pitchFamily="18" charset="0"/>
                <a:cs typeface="Times New Roman" panose="02020603050405020304" pitchFamily="18" charset="0"/>
              </a:rPr>
              <a:t>maximum power output </a:t>
            </a:r>
            <a:endParaRPr lang="en-US" sz="2000" dirty="0" smtClean="0">
              <a:solidFill>
                <a:srgbClr val="7030A0"/>
              </a:solidFill>
              <a:latin typeface="Times New Roman" panose="02020603050405020304" pitchFamily="18" charset="0"/>
              <a:cs typeface="Times New Roman" panose="02020603050405020304" pitchFamily="18" charset="0"/>
            </a:endParaRPr>
          </a:p>
          <a:p>
            <a:pPr marL="342900" indent="-342900" algn="just">
              <a:lnSpc>
                <a:spcPct val="150000"/>
              </a:lnSpc>
              <a:buFont typeface="Wingdings" panose="05000000000000000000" pitchFamily="2" charset="2"/>
              <a:buChar char="v"/>
              <a:defRPr/>
            </a:pPr>
            <a:r>
              <a:rPr lang="en-US" sz="2000" dirty="0" smtClean="0">
                <a:solidFill>
                  <a:srgbClr val="7030A0"/>
                </a:solidFill>
                <a:latin typeface="Times New Roman" panose="02020603050405020304" pitchFamily="18" charset="0"/>
                <a:cs typeface="Times New Roman" panose="02020603050405020304" pitchFamily="18" charset="0"/>
              </a:rPr>
              <a:t>Which is </a:t>
            </a:r>
            <a:r>
              <a:rPr lang="en-US" sz="2000" dirty="0" smtClean="0">
                <a:solidFill>
                  <a:srgbClr val="000000"/>
                </a:solidFill>
                <a:latin typeface="Times New Roman" panose="02020603050405020304" pitchFamily="18" charset="0"/>
                <a:cs typeface="Times New Roman" panose="02020603050405020304" pitchFamily="18" charset="0"/>
              </a:rPr>
              <a:t> </a:t>
            </a:r>
            <a:r>
              <a:rPr lang="en-US" sz="2000" dirty="0">
                <a:solidFill>
                  <a:srgbClr val="000000"/>
                </a:solidFill>
                <a:latin typeface="Times New Roman" panose="02020603050405020304" pitchFamily="18" charset="0"/>
                <a:cs typeface="Times New Roman" panose="02020603050405020304" pitchFamily="18" charset="0"/>
              </a:rPr>
              <a:t>based on </a:t>
            </a:r>
            <a:r>
              <a:rPr lang="en-US" sz="2000" dirty="0" smtClean="0">
                <a:solidFill>
                  <a:srgbClr val="000000"/>
                </a:solidFill>
                <a:latin typeface="Times New Roman" panose="02020603050405020304" pitchFamily="18" charset="0"/>
                <a:cs typeface="Times New Roman" panose="02020603050405020304" pitchFamily="18" charset="0"/>
              </a:rPr>
              <a:t>the standard temperature, sunlight and no-shading condition as presented in Fig.4 </a:t>
            </a:r>
            <a:endParaRPr lang="en-US" sz="2000" dirty="0">
              <a:solidFill>
                <a:srgbClr val="000000"/>
              </a:solidFill>
              <a:latin typeface="Times New Roman" panose="02020603050405020304" pitchFamily="18" charset="0"/>
              <a:cs typeface="Times New Roman" panose="02020603050405020304" pitchFamily="18" charset="0"/>
            </a:endParaRPr>
          </a:p>
          <a:p>
            <a:pPr algn="just">
              <a:lnSpc>
                <a:spcPct val="150000"/>
              </a:lnSpc>
              <a:defRPr/>
            </a:pPr>
            <a:r>
              <a:rPr lang="en-US" sz="2000" dirty="0">
                <a:latin typeface="Times New Roman" panose="02020603050405020304" pitchFamily="18" charset="0"/>
                <a:cs typeface="Times New Roman" panose="02020603050405020304" pitchFamily="18" charset="0"/>
              </a:rPr>
              <a:t/>
            </a:r>
            <a:br>
              <a:rPr lang="en-US" sz="2000" dirty="0">
                <a:latin typeface="Times New Roman" panose="02020603050405020304" pitchFamily="18" charset="0"/>
                <a:cs typeface="Times New Roman" panose="02020603050405020304" pitchFamily="18" charset="0"/>
              </a:rPr>
            </a:br>
            <a:endParaRPr lang="en-US" sz="2000" dirty="0">
              <a:latin typeface="Times New Roman" panose="02020603050405020304" pitchFamily="18" charset="0"/>
              <a:cs typeface="Times New Roman" panose="02020603050405020304" pitchFamily="18" charset="0"/>
            </a:endParaRPr>
          </a:p>
        </p:txBody>
      </p:sp>
      <p:sp>
        <p:nvSpPr>
          <p:cNvPr id="5" name="Rectangle 4"/>
          <p:cNvSpPr/>
          <p:nvPr/>
        </p:nvSpPr>
        <p:spPr>
          <a:xfrm>
            <a:off x="1" y="160606"/>
            <a:ext cx="12192000" cy="553998"/>
          </a:xfrm>
          <a:prstGeom prst="rect">
            <a:avLst/>
          </a:prstGeom>
        </p:spPr>
        <p:txBody>
          <a:bodyPr wrap="square">
            <a:spAutoFit/>
          </a:bodyPr>
          <a:lstStyle/>
          <a:p>
            <a:r>
              <a:rPr lang="en-US" sz="3000" b="1" dirty="0" smtClean="0">
                <a:latin typeface="Arial" pitchFamily="34" charset="0"/>
                <a:cs typeface="Arial" pitchFamily="34" charset="0"/>
              </a:rPr>
              <a:t>FA-PV-MP                                                                            Cont.….</a:t>
            </a:r>
            <a:endParaRPr lang="en-US" sz="3000" dirty="0"/>
          </a:p>
        </p:txBody>
      </p:sp>
      <p:pic>
        <p:nvPicPr>
          <p:cNvPr id="6146" name="Picture 2" descr="https://i.stack.imgur.com/2e8yg.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7627" y="2396403"/>
            <a:ext cx="5010727" cy="321350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 y="5517573"/>
            <a:ext cx="8562107" cy="1338828"/>
          </a:xfrm>
          <a:prstGeom prst="rect">
            <a:avLst/>
          </a:prstGeom>
        </p:spPr>
        <p:txBody>
          <a:bodyPr wrap="square">
            <a:spAutoFit/>
          </a:bodyPr>
          <a:lstStyle/>
          <a:p>
            <a:pPr algn="just">
              <a:lnSpc>
                <a:spcPct val="150000"/>
              </a:lnSpc>
              <a:defRPr/>
            </a:pPr>
            <a:r>
              <a:rPr lang="en-US" dirty="0" smtClean="0">
                <a:latin typeface="Times New Roman" panose="02020603050405020304" pitchFamily="18" charset="0"/>
                <a:cs typeface="Times New Roman" panose="02020603050405020304" pitchFamily="18" charset="0"/>
              </a:rPr>
              <a:t>Figure 4. The I-V curve for maximum power generations</a:t>
            </a:r>
            <a:r>
              <a:rPr lang="en-US" dirty="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url</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hlinkClick r:id="rId3"/>
              </a:rPr>
              <a:t>https://renewableenergysuperpower.com/what-are-the-characteristics-of-renewable-energy-photovoltaic-cells</a:t>
            </a:r>
            <a:r>
              <a:rPr lang="en-US" dirty="0" smtClean="0">
                <a:latin typeface="Times New Roman" panose="02020603050405020304" pitchFamily="18" charset="0"/>
                <a:cs typeface="Times New Roman" panose="02020603050405020304" pitchFamily="18" charset="0"/>
                <a:hlinkClick r:id="rId3"/>
              </a:rPr>
              <a:t>/</a:t>
            </a:r>
            <a:endParaRPr lang="en-US" dirty="0" smtClean="0">
              <a:latin typeface="Times New Roman" panose="02020603050405020304" pitchFamily="18" charset="0"/>
              <a:cs typeface="Times New Roman" panose="02020603050405020304" pitchFamily="18" charset="0"/>
            </a:endParaRPr>
          </a:p>
          <a:p>
            <a:pPr algn="just">
              <a:lnSpc>
                <a:spcPct val="150000"/>
              </a:lnSpc>
              <a:defRPr/>
            </a:pPr>
            <a:endParaRPr lang="en-US" dirty="0">
              <a:latin typeface="Times New Roman" panose="02020603050405020304" pitchFamily="18" charset="0"/>
              <a:cs typeface="Times New Roman" panose="02020603050405020304" pitchFamily="18"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6" name="Slide Number Placeholder 5"/>
          <p:cNvSpPr>
            <a:spLocks noGrp="1"/>
          </p:cNvSpPr>
          <p:nvPr>
            <p:ph type="sldNum" sz="quarter" idx="12"/>
          </p:nvPr>
        </p:nvSpPr>
        <p:spPr/>
        <p:txBody>
          <a:bodyPr/>
          <a:lstStyle/>
          <a:p>
            <a:fld id="{A48DA065-FA52-4A6B-AE36-1AE15AD4FD00}" type="slidenum">
              <a:rPr lang="en-US" smtClean="0"/>
              <a:pPr/>
              <a:t>21</a:t>
            </a:fld>
            <a:endParaRPr lang="en-US"/>
          </a:p>
        </p:txBody>
      </p:sp>
    </p:spTree>
    <p:extLst>
      <p:ext uri="{BB962C8B-B14F-4D97-AF65-F5344CB8AC3E}">
        <p14:creationId xmlns:p14="http://schemas.microsoft.com/office/powerpoint/2010/main" val="277910750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2334" y="921327"/>
            <a:ext cx="12031133" cy="4401205"/>
          </a:xfrm>
          <a:prstGeom prst="rect">
            <a:avLst/>
          </a:prstGeom>
          <a:noFill/>
        </p:spPr>
        <p:txBody>
          <a:bodyPr>
            <a:spAutoFit/>
          </a:bodyPr>
          <a:lstStyle/>
          <a:p>
            <a:pPr marL="342900" indent="-342900" algn="just">
              <a:lnSpc>
                <a:spcPct val="200000"/>
              </a:lnSpc>
              <a:buFont typeface="Wingdings" panose="05000000000000000000" pitchFamily="2" charset="2"/>
              <a:buChar char="v"/>
              <a:defRPr/>
            </a:pPr>
            <a:r>
              <a:rPr lang="en-US" sz="2000" dirty="0" smtClean="0">
                <a:latin typeface="Arial" pitchFamily="34" charset="0"/>
                <a:cs typeface="Arial" pitchFamily="34" charset="0"/>
              </a:rPr>
              <a:t>A </a:t>
            </a:r>
            <a:r>
              <a:rPr lang="en-US" sz="2000" dirty="0">
                <a:latin typeface="Arial" pitchFamily="34" charset="0"/>
                <a:cs typeface="Arial" pitchFamily="34" charset="0"/>
              </a:rPr>
              <a:t>photovoltaic module </a:t>
            </a:r>
            <a:r>
              <a:rPr lang="en-US" sz="2000" dirty="0" smtClean="0">
                <a:latin typeface="Arial" pitchFamily="34" charset="0"/>
                <a:cs typeface="Arial" pitchFamily="34" charset="0"/>
              </a:rPr>
              <a:t>produces maximum </a:t>
            </a:r>
            <a:r>
              <a:rPr lang="en-US" sz="2000" dirty="0">
                <a:latin typeface="Arial" pitchFamily="34" charset="0"/>
                <a:cs typeface="Arial" pitchFamily="34" charset="0"/>
              </a:rPr>
              <a:t>current when there is </a:t>
            </a:r>
            <a:r>
              <a:rPr lang="en-US" sz="2000" dirty="0" smtClean="0">
                <a:latin typeface="Arial" pitchFamily="34" charset="0"/>
                <a:cs typeface="Arial" pitchFamily="34" charset="0"/>
              </a:rPr>
              <a:t>no </a:t>
            </a:r>
            <a:r>
              <a:rPr lang="en-US" sz="2000" dirty="0">
                <a:latin typeface="Arial" pitchFamily="34" charset="0"/>
                <a:cs typeface="Arial" pitchFamily="34" charset="0"/>
              </a:rPr>
              <a:t>resistance in the circuit.</a:t>
            </a:r>
          </a:p>
          <a:p>
            <a:pPr marL="342900" indent="-342900" algn="just">
              <a:lnSpc>
                <a:spcPct val="200000"/>
              </a:lnSpc>
              <a:buFont typeface="Wingdings" panose="05000000000000000000" pitchFamily="2" charset="2"/>
              <a:buChar char="v"/>
              <a:defRPr/>
            </a:pPr>
            <a:r>
              <a:rPr lang="en-US" sz="2000" dirty="0">
                <a:latin typeface="Arial" pitchFamily="34" charset="0"/>
                <a:cs typeface="Arial" pitchFamily="34" charset="0"/>
              </a:rPr>
              <a:t> This would be a short circuit between its positive and negative</a:t>
            </a:r>
            <a:br>
              <a:rPr lang="en-US" sz="2000" dirty="0">
                <a:latin typeface="Arial" pitchFamily="34" charset="0"/>
                <a:cs typeface="Arial" pitchFamily="34" charset="0"/>
              </a:rPr>
            </a:br>
            <a:r>
              <a:rPr lang="en-US" sz="2000" dirty="0">
                <a:latin typeface="Arial" pitchFamily="34" charset="0"/>
                <a:cs typeface="Arial" pitchFamily="34" charset="0"/>
              </a:rPr>
              <a:t>terminals</a:t>
            </a:r>
            <a:r>
              <a:rPr lang="en-US" sz="2000" dirty="0" smtClean="0">
                <a:latin typeface="Arial" pitchFamily="34" charset="0"/>
                <a:cs typeface="Arial" pitchFamily="34" charset="0"/>
              </a:rPr>
              <a:t>. </a:t>
            </a:r>
            <a:r>
              <a:rPr lang="en-US" sz="2000" dirty="0">
                <a:latin typeface="Arial" pitchFamily="34" charset="0"/>
                <a:cs typeface="Arial" pitchFamily="34" charset="0"/>
              </a:rPr>
              <a:t>and this maximum current is called the short circuit current (</a:t>
            </a:r>
            <a:r>
              <a:rPr lang="en-US" sz="2000" dirty="0" err="1">
                <a:latin typeface="Arial" pitchFamily="34" charset="0"/>
                <a:cs typeface="Arial" pitchFamily="34" charset="0"/>
              </a:rPr>
              <a:t>I</a:t>
            </a:r>
            <a:r>
              <a:rPr lang="en-US" sz="2000" baseline="-25000" dirty="0" err="1">
                <a:latin typeface="Arial" pitchFamily="34" charset="0"/>
                <a:cs typeface="Arial" pitchFamily="34" charset="0"/>
              </a:rPr>
              <a:t>sc</a:t>
            </a:r>
            <a:r>
              <a:rPr lang="en-US" sz="2000" dirty="0">
                <a:latin typeface="Arial" pitchFamily="34" charset="0"/>
                <a:cs typeface="Arial" pitchFamily="34" charset="0"/>
              </a:rPr>
              <a:t>). </a:t>
            </a:r>
          </a:p>
          <a:p>
            <a:pPr marL="342900" indent="-342900" algn="just">
              <a:lnSpc>
                <a:spcPct val="200000"/>
              </a:lnSpc>
              <a:buFont typeface="Wingdings" panose="05000000000000000000" pitchFamily="2" charset="2"/>
              <a:buChar char="v"/>
              <a:defRPr/>
            </a:pPr>
            <a:r>
              <a:rPr lang="en-US" sz="2000" dirty="0">
                <a:latin typeface="Arial" pitchFamily="34" charset="0"/>
                <a:cs typeface="Arial" pitchFamily="34" charset="0"/>
              </a:rPr>
              <a:t>This value is higher than I</a:t>
            </a:r>
            <a:r>
              <a:rPr lang="en-US" sz="2000" baseline="-25000" dirty="0">
                <a:latin typeface="Arial" pitchFamily="34" charset="0"/>
                <a:cs typeface="Arial" pitchFamily="34" charset="0"/>
              </a:rPr>
              <a:t>max </a:t>
            </a:r>
            <a:r>
              <a:rPr lang="en-US" sz="2000" baseline="-25000" dirty="0" smtClean="0">
                <a:latin typeface="Arial" pitchFamily="34" charset="0"/>
                <a:cs typeface="Arial" pitchFamily="34" charset="0"/>
              </a:rPr>
              <a:t>, </a:t>
            </a:r>
            <a:r>
              <a:rPr lang="en-US" sz="2000" dirty="0" smtClean="0">
                <a:latin typeface="Arial" pitchFamily="34" charset="0"/>
                <a:cs typeface="Arial" pitchFamily="34" charset="0"/>
              </a:rPr>
              <a:t>which </a:t>
            </a:r>
            <a:r>
              <a:rPr lang="en-US" sz="2000" dirty="0">
                <a:latin typeface="Arial" pitchFamily="34" charset="0"/>
                <a:cs typeface="Arial" pitchFamily="34" charset="0"/>
              </a:rPr>
              <a:t>relates to the normal operating </a:t>
            </a:r>
            <a:r>
              <a:rPr lang="en-US" sz="2000" dirty="0" smtClean="0">
                <a:latin typeface="Arial" pitchFamily="34" charset="0"/>
                <a:cs typeface="Arial" pitchFamily="34" charset="0"/>
              </a:rPr>
              <a:t>conditions.</a:t>
            </a:r>
            <a:endParaRPr lang="en-US" sz="2000" dirty="0">
              <a:latin typeface="Arial" pitchFamily="34" charset="0"/>
              <a:cs typeface="Arial" pitchFamily="34" charset="0"/>
            </a:endParaRPr>
          </a:p>
          <a:p>
            <a:pPr marL="342900" indent="-342900" algn="just">
              <a:lnSpc>
                <a:spcPct val="200000"/>
              </a:lnSpc>
              <a:buFont typeface="Wingdings" panose="05000000000000000000" pitchFamily="2" charset="2"/>
              <a:buChar char="v"/>
              <a:defRPr/>
            </a:pPr>
            <a:r>
              <a:rPr lang="en-US" sz="2000" dirty="0">
                <a:latin typeface="Arial" pitchFamily="34" charset="0"/>
                <a:cs typeface="Arial" pitchFamily="34" charset="0"/>
              </a:rPr>
              <a:t>Under this condition the resistance is zero and the voltage in the circuit is zero</a:t>
            </a:r>
            <a:r>
              <a:rPr lang="en-US" sz="2000" dirty="0" smtClean="0">
                <a:solidFill>
                  <a:srgbClr val="000000"/>
                </a:solidFill>
                <a:latin typeface="Arial" pitchFamily="34" charset="0"/>
                <a:cs typeface="Arial" pitchFamily="34" charset="0"/>
              </a:rPr>
              <a:t>.</a:t>
            </a:r>
          </a:p>
          <a:p>
            <a:pPr marL="342900" indent="-342900">
              <a:lnSpc>
                <a:spcPct val="200000"/>
              </a:lnSpc>
              <a:buFont typeface="Wingdings" panose="05000000000000000000" pitchFamily="2" charset="2"/>
              <a:buChar char="v"/>
              <a:defRPr/>
            </a:pPr>
            <a:r>
              <a:rPr lang="en-US" sz="2000" dirty="0" smtClean="0">
                <a:solidFill>
                  <a:srgbClr val="000000"/>
                </a:solidFill>
                <a:latin typeface="Arial" pitchFamily="34" charset="0"/>
                <a:cs typeface="Arial" pitchFamily="34" charset="0"/>
              </a:rPr>
              <a:t>Then, the ideal maximum power is developed in the short circuit mode and open circuit conditions</a:t>
            </a:r>
            <a:r>
              <a:rPr lang="en-US" sz="2000" dirty="0" smtClean="0">
                <a:latin typeface="Arial" pitchFamily="34" charset="0"/>
                <a:cs typeface="Arial" pitchFamily="34" charset="0"/>
              </a:rPr>
              <a:t> </a:t>
            </a:r>
            <a:r>
              <a:rPr lang="en-US" sz="2000" dirty="0">
                <a:latin typeface="Times New Roman" panose="02020603050405020304" pitchFamily="18" charset="0"/>
                <a:cs typeface="Times New Roman" panose="02020603050405020304" pitchFamily="18" charset="0"/>
              </a:rPr>
              <a:t/>
            </a:r>
            <a:br>
              <a:rPr lang="en-US" sz="2000" dirty="0">
                <a:latin typeface="Times New Roman" panose="02020603050405020304" pitchFamily="18" charset="0"/>
                <a:cs typeface="Times New Roman" panose="02020603050405020304" pitchFamily="18" charset="0"/>
              </a:rPr>
            </a:br>
            <a:endParaRPr lang="en-US" sz="2000" dirty="0">
              <a:latin typeface="Times New Roman" panose="02020603050405020304" pitchFamily="18" charset="0"/>
              <a:cs typeface="Times New Roman" panose="02020603050405020304" pitchFamily="18" charset="0"/>
            </a:endParaRPr>
          </a:p>
        </p:txBody>
      </p:sp>
      <p:sp>
        <p:nvSpPr>
          <p:cNvPr id="4" name="Rectangle 3"/>
          <p:cNvSpPr/>
          <p:nvPr/>
        </p:nvSpPr>
        <p:spPr>
          <a:xfrm>
            <a:off x="1" y="160606"/>
            <a:ext cx="12192000" cy="553998"/>
          </a:xfrm>
          <a:prstGeom prst="rect">
            <a:avLst/>
          </a:prstGeom>
        </p:spPr>
        <p:txBody>
          <a:bodyPr wrap="square">
            <a:spAutoFit/>
          </a:bodyPr>
          <a:lstStyle/>
          <a:p>
            <a:r>
              <a:rPr lang="en-US" sz="3000" b="1" dirty="0" smtClean="0">
                <a:latin typeface="Arial" pitchFamily="34" charset="0"/>
                <a:cs typeface="Arial" pitchFamily="34" charset="0"/>
              </a:rPr>
              <a:t>FA-PV-MP                                                                            Cont.….</a:t>
            </a:r>
            <a:endParaRPr lang="en-US" sz="3000" dirty="0"/>
          </a:p>
        </p:txBody>
      </p:sp>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22</a:t>
            </a:fld>
            <a:endParaRPr lang="en-US"/>
          </a:p>
        </p:txBody>
      </p:sp>
    </p:spTree>
    <p:extLst>
      <p:ext uri="{BB962C8B-B14F-4D97-AF65-F5344CB8AC3E}">
        <p14:creationId xmlns:p14="http://schemas.microsoft.com/office/powerpoint/2010/main" val="318476349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0" y="294409"/>
            <a:ext cx="11785600" cy="2954655"/>
          </a:xfrm>
          <a:prstGeom prst="rect">
            <a:avLst/>
          </a:prstGeom>
          <a:noFill/>
        </p:spPr>
        <p:txBody>
          <a:bodyPr>
            <a:spAutoFit/>
          </a:bodyPr>
          <a:lstStyle/>
          <a:p>
            <a:pPr algn="just">
              <a:defRPr/>
            </a:pPr>
            <a:endParaRPr lang="en-US" sz="2400" b="1" dirty="0">
              <a:solidFill>
                <a:srgbClr val="000000"/>
              </a:solidFill>
              <a:latin typeface="Times New Roman" panose="02020603050405020304" pitchFamily="18" charset="0"/>
              <a:cs typeface="Times New Roman" panose="02020603050405020304" pitchFamily="18" charset="0"/>
            </a:endParaRPr>
          </a:p>
          <a:p>
            <a:pPr marL="342900" indent="-342900" algn="just">
              <a:lnSpc>
                <a:spcPct val="150000"/>
              </a:lnSpc>
              <a:buFont typeface="Wingdings" panose="05000000000000000000" pitchFamily="2" charset="2"/>
              <a:buChar char="v"/>
              <a:defRPr/>
            </a:pPr>
            <a:r>
              <a:rPr lang="en-US" sz="2000" dirty="0" smtClean="0">
                <a:latin typeface="Arial" pitchFamily="34" charset="0"/>
                <a:cs typeface="Arial" pitchFamily="34" charset="0"/>
              </a:rPr>
              <a:t>Then, the  </a:t>
            </a:r>
            <a:r>
              <a:rPr lang="en-US" sz="2000" dirty="0">
                <a:latin typeface="Arial" pitchFamily="34" charset="0"/>
                <a:cs typeface="Arial" pitchFamily="34" charset="0"/>
              </a:rPr>
              <a:t>fill factor is the ratio of </a:t>
            </a:r>
            <a:r>
              <a:rPr lang="en-US" sz="2000" dirty="0" smtClean="0">
                <a:latin typeface="Arial" pitchFamily="34" charset="0"/>
                <a:cs typeface="Arial" pitchFamily="34" charset="0"/>
              </a:rPr>
              <a:t>the maximum </a:t>
            </a:r>
            <a:r>
              <a:rPr lang="en-US" sz="2000" dirty="0">
                <a:latin typeface="Arial" pitchFamily="34" charset="0"/>
                <a:cs typeface="Arial" pitchFamily="34" charset="0"/>
              </a:rPr>
              <a:t>power </a:t>
            </a:r>
            <a:r>
              <a:rPr lang="en-US" sz="2000" dirty="0" smtClean="0">
                <a:latin typeface="Arial" pitchFamily="34" charset="0"/>
                <a:cs typeface="Arial" pitchFamily="34" charset="0"/>
              </a:rPr>
              <a:t>output </a:t>
            </a:r>
            <a:r>
              <a:rPr lang="en-US" sz="2000" dirty="0">
                <a:latin typeface="Arial" pitchFamily="34" charset="0"/>
                <a:cs typeface="Arial" pitchFamily="34" charset="0"/>
              </a:rPr>
              <a:t>to </a:t>
            </a:r>
            <a:r>
              <a:rPr lang="en-US" sz="2000" dirty="0" smtClean="0">
                <a:latin typeface="Arial" pitchFamily="34" charset="0"/>
                <a:cs typeface="Arial" pitchFamily="34" charset="0"/>
              </a:rPr>
              <a:t>the ideal power, which is the  </a:t>
            </a:r>
            <a:r>
              <a:rPr lang="en-US" sz="2000" dirty="0">
                <a:latin typeface="Arial" pitchFamily="34" charset="0"/>
                <a:cs typeface="Arial" pitchFamily="34" charset="0"/>
              </a:rPr>
              <a:t>product of the open-circuit voltage and the short-circuit current, (</a:t>
            </a:r>
            <a:r>
              <a:rPr lang="en-US" sz="2000" dirty="0" err="1">
                <a:latin typeface="Arial" pitchFamily="34" charset="0"/>
                <a:cs typeface="Arial" pitchFamily="34" charset="0"/>
              </a:rPr>
              <a:t>V</a:t>
            </a:r>
            <a:r>
              <a:rPr lang="en-US" sz="2000" baseline="-25000" dirty="0" err="1">
                <a:latin typeface="Arial" pitchFamily="34" charset="0"/>
                <a:cs typeface="Arial" pitchFamily="34" charset="0"/>
              </a:rPr>
              <a:t>oc</a:t>
            </a:r>
            <a:r>
              <a:rPr lang="en-US" sz="2000" dirty="0">
                <a:latin typeface="Arial" pitchFamily="34" charset="0"/>
                <a:cs typeface="Arial" pitchFamily="34" charset="0"/>
              </a:rPr>
              <a:t> x </a:t>
            </a:r>
            <a:r>
              <a:rPr lang="en-US" sz="2000" dirty="0" err="1">
                <a:latin typeface="Arial" pitchFamily="34" charset="0"/>
                <a:cs typeface="Arial" pitchFamily="34" charset="0"/>
              </a:rPr>
              <a:t>I</a:t>
            </a:r>
            <a:r>
              <a:rPr lang="en-US" sz="2000" baseline="-25000" dirty="0" err="1">
                <a:latin typeface="Arial" pitchFamily="34" charset="0"/>
                <a:cs typeface="Arial" pitchFamily="34" charset="0"/>
              </a:rPr>
              <a:t>sc</a:t>
            </a:r>
            <a:r>
              <a:rPr lang="en-US" sz="2000" dirty="0">
                <a:latin typeface="Arial" pitchFamily="34" charset="0"/>
                <a:cs typeface="Arial" pitchFamily="34" charset="0"/>
              </a:rPr>
              <a:t>). The relationship </a:t>
            </a:r>
            <a:r>
              <a:rPr lang="en-US" sz="2000" dirty="0" smtClean="0">
                <a:latin typeface="Arial" pitchFamily="34" charset="0"/>
                <a:cs typeface="Arial" pitchFamily="34" charset="0"/>
              </a:rPr>
              <a:t>is:</a:t>
            </a:r>
          </a:p>
          <a:p>
            <a:pPr marL="342900" indent="-342900" algn="just">
              <a:lnSpc>
                <a:spcPct val="150000"/>
              </a:lnSpc>
              <a:buFont typeface="Wingdings" panose="05000000000000000000" pitchFamily="2" charset="2"/>
              <a:buChar char="v"/>
              <a:defRPr/>
            </a:pPr>
            <a:endParaRPr lang="en-US" sz="2000" dirty="0">
              <a:solidFill>
                <a:srgbClr val="000000"/>
              </a:solidFill>
              <a:latin typeface="Times New Roman" panose="02020603050405020304" pitchFamily="18" charset="0"/>
              <a:cs typeface="Times New Roman" panose="02020603050405020304" pitchFamily="18" charset="0"/>
            </a:endParaRPr>
          </a:p>
          <a:p>
            <a:pPr algn="just">
              <a:lnSpc>
                <a:spcPct val="150000"/>
              </a:lnSpc>
              <a:defRPr/>
            </a:pPr>
            <a:r>
              <a:rPr lang="en-US" sz="2000" dirty="0" smtClean="0">
                <a:solidFill>
                  <a:srgbClr val="000000"/>
                </a:solidFill>
                <a:latin typeface="Times New Roman" panose="02020603050405020304" pitchFamily="18" charset="0"/>
                <a:cs typeface="Times New Roman" panose="02020603050405020304" pitchFamily="18" charset="0"/>
              </a:rPr>
              <a:t>                                                                                                            Eqn.(4)</a:t>
            </a:r>
            <a:endParaRPr lang="en-US" sz="2000" dirty="0">
              <a:solidFill>
                <a:srgbClr val="000000"/>
              </a:solidFill>
              <a:latin typeface="Times New Roman" panose="02020603050405020304" pitchFamily="18" charset="0"/>
              <a:cs typeface="Times New Roman" panose="02020603050405020304" pitchFamily="18" charset="0"/>
            </a:endParaRPr>
          </a:p>
          <a:p>
            <a:pPr algn="just">
              <a:defRPr/>
            </a:pPr>
            <a:r>
              <a:rPr lang="en-US" sz="2400" dirty="0">
                <a:latin typeface="Times New Roman" panose="02020603050405020304" pitchFamily="18" charset="0"/>
                <a:cs typeface="Times New Roman" panose="02020603050405020304" pitchFamily="18" charset="0"/>
              </a:rPr>
              <a:t> </a:t>
            </a:r>
            <a:r>
              <a:rPr lang="en-US" dirty="0"/>
              <a:t/>
            </a:r>
            <a:br>
              <a:rPr lang="en-US" dirty="0"/>
            </a:br>
            <a:endParaRPr lang="en-US" dirty="0"/>
          </a:p>
        </p:txBody>
      </p:sp>
      <p:sp>
        <p:nvSpPr>
          <p:cNvPr id="27652" name="TextBox 6"/>
          <p:cNvSpPr txBox="1">
            <a:spLocks noChangeArrowheads="1"/>
          </p:cNvSpPr>
          <p:nvPr/>
        </p:nvSpPr>
        <p:spPr bwMode="auto">
          <a:xfrm>
            <a:off x="0" y="2717800"/>
            <a:ext cx="12192000" cy="2554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eaLnBrk="0" fontAlgn="base" hangingPunct="0">
              <a:spcBef>
                <a:spcPct val="0"/>
              </a:spcBef>
              <a:spcAft>
                <a:spcPct val="0"/>
              </a:spcAft>
              <a:defRPr>
                <a:solidFill>
                  <a:schemeClr val="tx1"/>
                </a:solidFill>
                <a:latin typeface="Calibri" pitchFamily="34" charset="0"/>
              </a:defRPr>
            </a:lvl6pPr>
            <a:lvl7pPr marL="2971800" indent="-228600" defTabSz="457200" eaLnBrk="0" fontAlgn="base" hangingPunct="0">
              <a:spcBef>
                <a:spcPct val="0"/>
              </a:spcBef>
              <a:spcAft>
                <a:spcPct val="0"/>
              </a:spcAft>
              <a:defRPr>
                <a:solidFill>
                  <a:schemeClr val="tx1"/>
                </a:solidFill>
                <a:latin typeface="Calibri" pitchFamily="34" charset="0"/>
              </a:defRPr>
            </a:lvl7pPr>
            <a:lvl8pPr marL="3429000" indent="-228600" defTabSz="457200" eaLnBrk="0" fontAlgn="base" hangingPunct="0">
              <a:spcBef>
                <a:spcPct val="0"/>
              </a:spcBef>
              <a:spcAft>
                <a:spcPct val="0"/>
              </a:spcAft>
              <a:defRPr>
                <a:solidFill>
                  <a:schemeClr val="tx1"/>
                </a:solidFill>
                <a:latin typeface="Calibri" pitchFamily="34" charset="0"/>
              </a:defRPr>
            </a:lvl8pPr>
            <a:lvl9pPr marL="3886200" indent="-228600" defTabSz="457200" eaLnBrk="0" fontAlgn="base" hangingPunct="0">
              <a:spcBef>
                <a:spcPct val="0"/>
              </a:spcBef>
              <a:spcAft>
                <a:spcPct val="0"/>
              </a:spcAft>
              <a:defRPr>
                <a:solidFill>
                  <a:schemeClr val="tx1"/>
                </a:solidFill>
                <a:latin typeface="Calibri" pitchFamily="34" charset="0"/>
              </a:defRPr>
            </a:lvl9pPr>
          </a:lstStyle>
          <a:p>
            <a:pPr>
              <a:lnSpc>
                <a:spcPct val="200000"/>
              </a:lnSpc>
              <a:buFont typeface="Wingdings" pitchFamily="2" charset="2"/>
              <a:buChar char="v"/>
            </a:pPr>
            <a:r>
              <a:rPr lang="en-US" altLang="en-US" sz="2000" dirty="0" smtClean="0">
                <a:latin typeface="Arial" pitchFamily="34" charset="0"/>
                <a:cs typeface="Arial" pitchFamily="34" charset="0"/>
              </a:rPr>
              <a:t>The </a:t>
            </a:r>
            <a:r>
              <a:rPr lang="en-US" altLang="en-US" sz="2000" dirty="0">
                <a:latin typeface="Arial" pitchFamily="34" charset="0"/>
                <a:cs typeface="Arial" pitchFamily="34" charset="0"/>
              </a:rPr>
              <a:t>fill factor gives an idea of the quality of the array. </a:t>
            </a:r>
            <a:endParaRPr lang="en-US" altLang="en-US" sz="2000" dirty="0" smtClean="0">
              <a:latin typeface="Arial" pitchFamily="34" charset="0"/>
              <a:cs typeface="Arial" pitchFamily="34" charset="0"/>
            </a:endParaRPr>
          </a:p>
          <a:p>
            <a:pPr>
              <a:lnSpc>
                <a:spcPct val="200000"/>
              </a:lnSpc>
              <a:buFont typeface="Wingdings" pitchFamily="2" charset="2"/>
              <a:buChar char="v"/>
            </a:pPr>
            <a:r>
              <a:rPr lang="en-US" altLang="en-US" sz="2000" dirty="0" smtClean="0">
                <a:latin typeface="Arial" pitchFamily="34" charset="0"/>
                <a:cs typeface="Arial" pitchFamily="34" charset="0"/>
              </a:rPr>
              <a:t>The </a:t>
            </a:r>
            <a:r>
              <a:rPr lang="en-US" altLang="en-US" sz="2000" dirty="0">
                <a:latin typeface="Arial" pitchFamily="34" charset="0"/>
                <a:cs typeface="Arial" pitchFamily="34" charset="0"/>
              </a:rPr>
              <a:t>closer the fill factor to </a:t>
            </a:r>
            <a:r>
              <a:rPr lang="en-US" altLang="en-US" sz="2000" dirty="0" smtClean="0">
                <a:latin typeface="Arial" pitchFamily="34" charset="0"/>
                <a:cs typeface="Arial" pitchFamily="34" charset="0"/>
              </a:rPr>
              <a:t>unity, </a:t>
            </a:r>
            <a:r>
              <a:rPr lang="en-US" altLang="en-US" sz="2000" dirty="0">
                <a:latin typeface="Arial" pitchFamily="34" charset="0"/>
                <a:cs typeface="Arial" pitchFamily="34" charset="0"/>
              </a:rPr>
              <a:t>the more power </a:t>
            </a:r>
            <a:r>
              <a:rPr lang="en-US" altLang="en-US" sz="2000" dirty="0" smtClean="0">
                <a:latin typeface="Arial" pitchFamily="34" charset="0"/>
                <a:cs typeface="Arial" pitchFamily="34" charset="0"/>
              </a:rPr>
              <a:t>that the </a:t>
            </a:r>
            <a:r>
              <a:rPr lang="en-US" altLang="en-US" sz="2000" dirty="0">
                <a:latin typeface="Arial" pitchFamily="34" charset="0"/>
                <a:cs typeface="Arial" pitchFamily="34" charset="0"/>
              </a:rPr>
              <a:t>array can provide. </a:t>
            </a:r>
          </a:p>
          <a:p>
            <a:pPr>
              <a:lnSpc>
                <a:spcPct val="200000"/>
              </a:lnSpc>
              <a:buFont typeface="Wingdings" pitchFamily="2" charset="2"/>
              <a:buChar char="v"/>
            </a:pPr>
            <a:r>
              <a:rPr lang="en-US" altLang="en-US" sz="2000" dirty="0">
                <a:latin typeface="Arial" pitchFamily="34" charset="0"/>
                <a:cs typeface="Arial" pitchFamily="34" charset="0"/>
              </a:rPr>
              <a:t>Typically, </a:t>
            </a:r>
            <a:r>
              <a:rPr lang="en-US" altLang="en-US" sz="2000" dirty="0" smtClean="0">
                <a:latin typeface="Arial" pitchFamily="34" charset="0"/>
                <a:cs typeface="Arial" pitchFamily="34" charset="0"/>
              </a:rPr>
              <a:t>FF </a:t>
            </a:r>
            <a:r>
              <a:rPr lang="en-US" altLang="en-US" sz="2000" dirty="0">
                <a:latin typeface="Arial" pitchFamily="34" charset="0"/>
                <a:cs typeface="Arial" pitchFamily="34" charset="0"/>
              </a:rPr>
              <a:t>values are between 0.7 and 0.8 </a:t>
            </a:r>
            <a:r>
              <a:rPr lang="en-US" altLang="en-US" sz="2000" dirty="0">
                <a:latin typeface="Times New Roman" pitchFamily="18" charset="0"/>
                <a:cs typeface="Times New Roman" pitchFamily="18" charset="0"/>
              </a:rPr>
              <a:t/>
            </a:r>
            <a:br>
              <a:rPr lang="en-US" altLang="en-US" sz="2000" dirty="0">
                <a:latin typeface="Times New Roman" pitchFamily="18" charset="0"/>
                <a:cs typeface="Times New Roman" pitchFamily="18" charset="0"/>
              </a:rPr>
            </a:br>
            <a:endParaRPr lang="en-US" altLang="en-US" sz="2000" dirty="0">
              <a:latin typeface="Times New Roman" pitchFamily="18" charset="0"/>
              <a:cs typeface="Times New Roman" pitchFamily="18" charset="0"/>
            </a:endParaRPr>
          </a:p>
        </p:txBody>
      </p:sp>
      <p:sp>
        <p:nvSpPr>
          <p:cNvPr id="5" name="Rectangle 4"/>
          <p:cNvSpPr/>
          <p:nvPr/>
        </p:nvSpPr>
        <p:spPr>
          <a:xfrm>
            <a:off x="1" y="160606"/>
            <a:ext cx="12192000" cy="553998"/>
          </a:xfrm>
          <a:prstGeom prst="rect">
            <a:avLst/>
          </a:prstGeom>
        </p:spPr>
        <p:txBody>
          <a:bodyPr wrap="square">
            <a:spAutoFit/>
          </a:bodyPr>
          <a:lstStyle/>
          <a:p>
            <a:r>
              <a:rPr lang="en-US" sz="3000" b="1" dirty="0" smtClean="0">
                <a:latin typeface="Arial" pitchFamily="34" charset="0"/>
                <a:cs typeface="Arial" pitchFamily="34" charset="0"/>
              </a:rPr>
              <a:t>FA-PV-MP                                                                            Cont.….</a:t>
            </a:r>
            <a:endParaRPr lang="en-US" sz="3000" dirty="0"/>
          </a:p>
        </p:txBody>
      </p:sp>
      <p:sp>
        <p:nvSpPr>
          <p:cNvPr id="2"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4" name="Object 3"/>
          <p:cNvGraphicFramePr>
            <a:graphicFrameLocks noChangeAspect="1"/>
          </p:cNvGraphicFramePr>
          <p:nvPr>
            <p:extLst>
              <p:ext uri="{D42A27DB-BD31-4B8C-83A1-F6EECF244321}">
                <p14:modId xmlns:p14="http://schemas.microsoft.com/office/powerpoint/2010/main" val="3307757207"/>
              </p:ext>
            </p:extLst>
          </p:nvPr>
        </p:nvGraphicFramePr>
        <p:xfrm>
          <a:off x="1683327" y="1808019"/>
          <a:ext cx="1407902" cy="632402"/>
        </p:xfrm>
        <a:graphic>
          <a:graphicData uri="http://schemas.openxmlformats.org/presentationml/2006/ole">
            <mc:AlternateContent xmlns:mc="http://schemas.openxmlformats.org/markup-compatibility/2006">
              <mc:Choice xmlns:v="urn:schemas-microsoft-com:vml" Requires="v">
                <p:oleObj spid="_x0000_s7189" name="Equation" r:id="rId3" imgW="965200" imgH="431800" progId="Equation.3">
                  <p:embed/>
                </p:oleObj>
              </mc:Choice>
              <mc:Fallback>
                <p:oleObj name="Equation" r:id="rId3" imgW="965200" imgH="4318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83327" y="1808019"/>
                        <a:ext cx="1407902" cy="632402"/>
                      </a:xfrm>
                      <a:prstGeom prst="rect">
                        <a:avLst/>
                      </a:prstGeom>
                      <a:noFill/>
                    </p:spPr>
                  </p:pic>
                </p:oleObj>
              </mc:Fallback>
            </mc:AlternateContent>
          </a:graphicData>
        </a:graphic>
      </p:graphicFrame>
      <p:sp>
        <p:nvSpPr>
          <p:cNvPr id="6" name="Footer Placeholder 5"/>
          <p:cNvSpPr>
            <a:spLocks noGrp="1"/>
          </p:cNvSpPr>
          <p:nvPr>
            <p:ph type="ftr" sz="quarter" idx="11"/>
          </p:nvPr>
        </p:nvSpPr>
        <p:spPr/>
        <p:txBody>
          <a:bodyPr/>
          <a:lstStyle/>
          <a:p>
            <a:r>
              <a:rPr lang="en-US" smtClean="0"/>
              <a:t>Presenter: Dr.Teshome Goa</a:t>
            </a:r>
            <a:endParaRPr lang="en-US"/>
          </a:p>
        </p:txBody>
      </p:sp>
      <p:sp>
        <p:nvSpPr>
          <p:cNvPr id="7" name="Slide Number Placeholder 6"/>
          <p:cNvSpPr>
            <a:spLocks noGrp="1"/>
          </p:cNvSpPr>
          <p:nvPr>
            <p:ph type="sldNum" sz="quarter" idx="12"/>
          </p:nvPr>
        </p:nvSpPr>
        <p:spPr/>
        <p:txBody>
          <a:bodyPr/>
          <a:lstStyle/>
          <a:p>
            <a:fld id="{A48DA065-FA52-4A6B-AE36-1AE15AD4FD00}" type="slidenum">
              <a:rPr lang="en-US" smtClean="0"/>
              <a:pPr/>
              <a:t>23</a:t>
            </a:fld>
            <a:endParaRPr lang="en-US"/>
          </a:p>
        </p:txBody>
      </p:sp>
    </p:spTree>
    <p:extLst>
      <p:ext uri="{BB962C8B-B14F-4D97-AF65-F5344CB8AC3E}">
        <p14:creationId xmlns:p14="http://schemas.microsoft.com/office/powerpoint/2010/main" val="164961721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01600" y="714604"/>
            <a:ext cx="11972636" cy="5478423"/>
          </a:xfrm>
          <a:prstGeom prst="rect">
            <a:avLst/>
          </a:prstGeom>
          <a:noFill/>
        </p:spPr>
        <p:txBody>
          <a:bodyPr wrap="square">
            <a:spAutoFit/>
          </a:bodyPr>
          <a:lstStyle/>
          <a:p>
            <a:pPr>
              <a:lnSpc>
                <a:spcPct val="150000"/>
              </a:lnSpc>
              <a:defRPr/>
            </a:pPr>
            <a:r>
              <a:rPr lang="en-US" sz="2000" b="1" dirty="0">
                <a:solidFill>
                  <a:srgbClr val="000000"/>
                </a:solidFill>
                <a:latin typeface="Times New Roman" panose="02020603050405020304" pitchFamily="18" charset="0"/>
                <a:cs typeface="Times New Roman" panose="02020603050405020304" pitchFamily="18" charset="0"/>
              </a:rPr>
              <a:t>b. </a:t>
            </a:r>
            <a:r>
              <a:rPr lang="en-US" sz="2000" b="1" dirty="0">
                <a:latin typeface="Arial" pitchFamily="34" charset="0"/>
                <a:cs typeface="Arial" pitchFamily="34" charset="0"/>
              </a:rPr>
              <a:t>Temperature</a:t>
            </a:r>
          </a:p>
          <a:p>
            <a:pPr marL="342900" indent="-342900" algn="just">
              <a:lnSpc>
                <a:spcPct val="200000"/>
              </a:lnSpc>
              <a:buFont typeface="Wingdings" panose="05000000000000000000" pitchFamily="2" charset="2"/>
              <a:buChar char="v"/>
              <a:defRPr/>
            </a:pPr>
            <a:r>
              <a:rPr lang="en-US" sz="2000" dirty="0">
                <a:latin typeface="Arial" pitchFamily="34" charset="0"/>
                <a:cs typeface="Arial" pitchFamily="34" charset="0"/>
              </a:rPr>
              <a:t>PV cell performance declines at higher cell temperatures. </a:t>
            </a:r>
          </a:p>
          <a:p>
            <a:pPr marL="342900" indent="-342900" algn="just">
              <a:lnSpc>
                <a:spcPct val="200000"/>
              </a:lnSpc>
              <a:buFont typeface="Wingdings" panose="05000000000000000000" pitchFamily="2" charset="2"/>
              <a:buChar char="v"/>
              <a:defRPr/>
            </a:pPr>
            <a:r>
              <a:rPr lang="en-US" sz="2000" dirty="0" smtClean="0">
                <a:latin typeface="Arial" pitchFamily="34" charset="0"/>
                <a:cs typeface="Arial" pitchFamily="34" charset="0"/>
              </a:rPr>
              <a:t>The </a:t>
            </a:r>
            <a:r>
              <a:rPr lang="en-US" sz="2000" dirty="0">
                <a:latin typeface="Arial" pitchFamily="34" charset="0"/>
                <a:cs typeface="Arial" pitchFamily="34" charset="0"/>
              </a:rPr>
              <a:t>operating voltage </a:t>
            </a:r>
            <a:r>
              <a:rPr lang="en-US" sz="2000" dirty="0" smtClean="0">
                <a:latin typeface="Arial" pitchFamily="34" charset="0"/>
                <a:cs typeface="Arial" pitchFamily="34" charset="0"/>
              </a:rPr>
              <a:t>reduces with </a:t>
            </a:r>
            <a:r>
              <a:rPr lang="en-US" sz="2000" dirty="0">
                <a:latin typeface="Arial" pitchFamily="34" charset="0"/>
                <a:cs typeface="Arial" pitchFamily="34" charset="0"/>
              </a:rPr>
              <a:t>increasing </a:t>
            </a:r>
            <a:r>
              <a:rPr lang="en-US" sz="2000" dirty="0" smtClean="0">
                <a:latin typeface="Arial" pitchFamily="34" charset="0"/>
                <a:cs typeface="Arial" pitchFamily="34" charset="0"/>
              </a:rPr>
              <a:t>the cell </a:t>
            </a:r>
            <a:r>
              <a:rPr lang="en-US" sz="2000" dirty="0">
                <a:latin typeface="Arial" pitchFamily="34" charset="0"/>
                <a:cs typeface="Arial" pitchFamily="34" charset="0"/>
              </a:rPr>
              <a:t>temperature. </a:t>
            </a:r>
          </a:p>
          <a:p>
            <a:pPr marL="342900" indent="-342900" algn="just">
              <a:lnSpc>
                <a:spcPct val="200000"/>
              </a:lnSpc>
              <a:buFont typeface="Wingdings" panose="05000000000000000000" pitchFamily="2" charset="2"/>
              <a:buChar char="v"/>
              <a:defRPr/>
            </a:pPr>
            <a:r>
              <a:rPr lang="en-US" sz="2000" dirty="0" smtClean="0">
                <a:latin typeface="Arial" pitchFamily="34" charset="0"/>
                <a:cs typeface="Arial" pitchFamily="34" charset="0"/>
              </a:rPr>
              <a:t>In </a:t>
            </a:r>
            <a:r>
              <a:rPr lang="en-US" sz="2000" dirty="0">
                <a:latin typeface="Arial" pitchFamily="34" charset="0"/>
                <a:cs typeface="Arial" pitchFamily="34" charset="0"/>
              </a:rPr>
              <a:t>full sun the output voltage reduces by about 5% for every 25°C increase in cell temperature. </a:t>
            </a:r>
          </a:p>
          <a:p>
            <a:pPr marL="342900" indent="-342900" algn="just">
              <a:lnSpc>
                <a:spcPct val="200000"/>
              </a:lnSpc>
              <a:buFont typeface="Wingdings" panose="05000000000000000000" pitchFamily="2" charset="2"/>
              <a:buChar char="v"/>
              <a:defRPr/>
            </a:pPr>
            <a:r>
              <a:rPr lang="en-US" sz="2000" dirty="0" smtClean="0">
                <a:latin typeface="Arial" pitchFamily="34" charset="0"/>
                <a:cs typeface="Arial" pitchFamily="34" charset="0"/>
              </a:rPr>
              <a:t>Then, it is recommended to use  </a:t>
            </a:r>
            <a:r>
              <a:rPr lang="en-US" sz="2000" dirty="0">
                <a:latin typeface="Arial" pitchFamily="34" charset="0"/>
                <a:cs typeface="Arial" pitchFamily="34" charset="0"/>
              </a:rPr>
              <a:t>photovoltaic panels with more solar cells </a:t>
            </a:r>
            <a:r>
              <a:rPr lang="en-US" sz="2000" dirty="0" smtClean="0">
                <a:latin typeface="Arial" pitchFamily="34" charset="0"/>
                <a:cs typeface="Arial" pitchFamily="34" charset="0"/>
              </a:rPr>
              <a:t>for </a:t>
            </a:r>
            <a:r>
              <a:rPr lang="en-US" sz="2000" dirty="0">
                <a:latin typeface="Arial" pitchFamily="34" charset="0"/>
                <a:cs typeface="Arial" pitchFamily="34" charset="0"/>
              </a:rPr>
              <a:t>very hot climates than </a:t>
            </a:r>
            <a:r>
              <a:rPr lang="en-US" sz="2000" dirty="0" smtClean="0">
                <a:latin typeface="Arial" pitchFamily="34" charset="0"/>
                <a:cs typeface="Arial" pitchFamily="34" charset="0"/>
              </a:rPr>
              <a:t>the colder environment in order to reduce power losses </a:t>
            </a:r>
            <a:r>
              <a:rPr lang="en-US" sz="2000" dirty="0">
                <a:latin typeface="Arial" pitchFamily="34" charset="0"/>
                <a:cs typeface="Arial" pitchFamily="34" charset="0"/>
              </a:rPr>
              <a:t>due </a:t>
            </a:r>
            <a:r>
              <a:rPr lang="en-US" sz="2000" dirty="0" smtClean="0">
                <a:latin typeface="Arial" pitchFamily="34" charset="0"/>
                <a:cs typeface="Arial" pitchFamily="34" charset="0"/>
              </a:rPr>
              <a:t>to this </a:t>
            </a:r>
            <a:r>
              <a:rPr lang="en-US" sz="2000" dirty="0">
                <a:latin typeface="Arial" pitchFamily="34" charset="0"/>
                <a:cs typeface="Arial" pitchFamily="34" charset="0"/>
              </a:rPr>
              <a:t>high temperatures</a:t>
            </a:r>
            <a:r>
              <a:rPr lang="en-US" sz="2000" dirty="0" smtClean="0">
                <a:latin typeface="Arial" pitchFamily="34" charset="0"/>
                <a:cs typeface="Arial" pitchFamily="34" charset="0"/>
              </a:rPr>
              <a:t>.</a:t>
            </a:r>
          </a:p>
          <a:p>
            <a:pPr marL="342900" indent="-342900">
              <a:lnSpc>
                <a:spcPct val="200000"/>
              </a:lnSpc>
              <a:buFont typeface="Arial" pitchFamily="34" charset="0"/>
              <a:buChar char="•"/>
              <a:defRPr/>
            </a:pPr>
            <a:r>
              <a:rPr lang="en-US" sz="2000" dirty="0" smtClean="0">
                <a:latin typeface="Arial" pitchFamily="34" charset="0"/>
                <a:cs typeface="Arial" pitchFamily="34" charset="0"/>
              </a:rPr>
              <a:t>The effect of temperature in power output performance of PV is given in Fig.5.</a:t>
            </a:r>
            <a:r>
              <a:rPr lang="en-US" sz="2000" dirty="0">
                <a:latin typeface="Arial" pitchFamily="34" charset="0"/>
                <a:cs typeface="Arial" pitchFamily="34" charset="0"/>
              </a:rPr>
              <a:t/>
            </a:r>
            <a:br>
              <a:rPr lang="en-US" sz="2000" dirty="0">
                <a:latin typeface="Arial" pitchFamily="34" charset="0"/>
                <a:cs typeface="Arial" pitchFamily="34" charset="0"/>
              </a:rPr>
            </a:br>
            <a:r>
              <a:rPr lang="en-US" sz="2000" dirty="0">
                <a:latin typeface="Arial" pitchFamily="34" charset="0"/>
                <a:cs typeface="Arial" pitchFamily="34" charset="0"/>
              </a:rPr>
              <a:t/>
            </a:r>
            <a:br>
              <a:rPr lang="en-US" sz="2000" dirty="0">
                <a:latin typeface="Arial" pitchFamily="34" charset="0"/>
                <a:cs typeface="Arial" pitchFamily="34" charset="0"/>
              </a:rPr>
            </a:br>
            <a:endParaRPr lang="en-US" sz="2000" dirty="0">
              <a:latin typeface="Arial" pitchFamily="34" charset="0"/>
              <a:cs typeface="Arial" pitchFamily="34" charset="0"/>
            </a:endParaRPr>
          </a:p>
        </p:txBody>
      </p:sp>
      <p:sp>
        <p:nvSpPr>
          <p:cNvPr id="6" name="Rectangle 5"/>
          <p:cNvSpPr/>
          <p:nvPr/>
        </p:nvSpPr>
        <p:spPr>
          <a:xfrm>
            <a:off x="1" y="160606"/>
            <a:ext cx="12192000" cy="553998"/>
          </a:xfrm>
          <a:prstGeom prst="rect">
            <a:avLst/>
          </a:prstGeom>
        </p:spPr>
        <p:txBody>
          <a:bodyPr wrap="square">
            <a:spAutoFit/>
          </a:bodyPr>
          <a:lstStyle/>
          <a:p>
            <a:r>
              <a:rPr lang="en-US" sz="3000" b="1" dirty="0" smtClean="0">
                <a:latin typeface="Arial" pitchFamily="34" charset="0"/>
                <a:cs typeface="Arial" pitchFamily="34" charset="0"/>
              </a:rPr>
              <a:t>FA-PV-MP                                                                            Cont.….</a:t>
            </a:r>
            <a:endParaRPr lang="en-US" sz="3000" dirty="0"/>
          </a:p>
        </p:txBody>
      </p:sp>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4" name="Slide Number Placeholder 3"/>
          <p:cNvSpPr>
            <a:spLocks noGrp="1"/>
          </p:cNvSpPr>
          <p:nvPr>
            <p:ph type="sldNum" sz="quarter" idx="12"/>
          </p:nvPr>
        </p:nvSpPr>
        <p:spPr/>
        <p:txBody>
          <a:bodyPr/>
          <a:lstStyle/>
          <a:p>
            <a:fld id="{A48DA065-FA52-4A6B-AE36-1AE15AD4FD00}" type="slidenum">
              <a:rPr lang="en-US" smtClean="0"/>
              <a:pPr/>
              <a:t>24</a:t>
            </a:fld>
            <a:endParaRPr lang="en-US"/>
          </a:p>
        </p:txBody>
      </p:sp>
    </p:spTree>
    <p:extLst>
      <p:ext uri="{BB962C8B-B14F-4D97-AF65-F5344CB8AC3E}">
        <p14:creationId xmlns:p14="http://schemas.microsoft.com/office/powerpoint/2010/main" val="205958241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https://images.squarespace-cdn.com/content/v1/655ca2b0f826bb7b2b4dfe90/1700569796732-Y9SK7ORVU3GFJN8JEVTW/Solar_panel_power_Vs_temperature_efficiency_chart.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2711" y="696190"/>
            <a:ext cx="8437708" cy="5176831"/>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1" y="160606"/>
            <a:ext cx="12192000" cy="553998"/>
          </a:xfrm>
          <a:prstGeom prst="rect">
            <a:avLst/>
          </a:prstGeom>
        </p:spPr>
        <p:txBody>
          <a:bodyPr wrap="square">
            <a:spAutoFit/>
          </a:bodyPr>
          <a:lstStyle/>
          <a:p>
            <a:r>
              <a:rPr lang="en-US" sz="3000" b="1" dirty="0" smtClean="0">
                <a:latin typeface="Arial" pitchFamily="34" charset="0"/>
                <a:cs typeface="Arial" pitchFamily="34" charset="0"/>
              </a:rPr>
              <a:t>FA-PV-MP                                                                            Cont.….</a:t>
            </a:r>
            <a:endParaRPr lang="en-US" sz="3000" dirty="0"/>
          </a:p>
        </p:txBody>
      </p:sp>
      <p:sp>
        <p:nvSpPr>
          <p:cNvPr id="2" name="Rectangle 1"/>
          <p:cNvSpPr/>
          <p:nvPr/>
        </p:nvSpPr>
        <p:spPr>
          <a:xfrm>
            <a:off x="356754" y="5792404"/>
            <a:ext cx="9743209" cy="1338828"/>
          </a:xfrm>
          <a:prstGeom prst="rect">
            <a:avLst/>
          </a:prstGeom>
        </p:spPr>
        <p:txBody>
          <a:bodyPr wrap="square">
            <a:spAutoFit/>
          </a:bodyPr>
          <a:lstStyle/>
          <a:p>
            <a:pPr algn="just">
              <a:lnSpc>
                <a:spcPct val="150000"/>
              </a:lnSpc>
              <a:defRPr/>
            </a:pPr>
            <a:r>
              <a:rPr lang="en-US" dirty="0">
                <a:latin typeface="Times New Roman" panose="02020603050405020304" pitchFamily="18" charset="0"/>
                <a:cs typeface="Times New Roman" panose="02020603050405020304" pitchFamily="18" charset="0"/>
              </a:rPr>
              <a:t>Figure </a:t>
            </a:r>
            <a:r>
              <a:rPr lang="en-US" dirty="0" smtClean="0">
                <a:latin typeface="Times New Roman" panose="02020603050405020304" pitchFamily="18" charset="0"/>
                <a:cs typeface="Times New Roman" panose="02020603050405020304" pitchFamily="18" charset="0"/>
              </a:rPr>
              <a:t>5. PV power </a:t>
            </a:r>
            <a:r>
              <a:rPr lang="en-US" dirty="0" err="1" smtClean="0">
                <a:latin typeface="Times New Roman" panose="02020603050405020304" pitchFamily="18" charset="0"/>
                <a:cs typeface="Times New Roman" panose="02020603050405020304" pitchFamily="18" charset="0"/>
              </a:rPr>
              <a:t>vs</a:t>
            </a:r>
            <a:r>
              <a:rPr lang="en-US" dirty="0" smtClean="0">
                <a:latin typeface="Times New Roman" panose="02020603050405020304" pitchFamily="18" charset="0"/>
                <a:cs typeface="Times New Roman" panose="02020603050405020304" pitchFamily="18" charset="0"/>
              </a:rPr>
              <a:t> cell temperature. url</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hlinkClick r:id="rId3"/>
              </a:rPr>
              <a:t>https://homesolarsimplified.com/most-efficent-solar-panels-for-2023</a:t>
            </a:r>
            <a:r>
              <a:rPr lang="en-US" dirty="0" smtClean="0">
                <a:latin typeface="Times New Roman" panose="02020603050405020304" pitchFamily="18" charset="0"/>
                <a:cs typeface="Times New Roman" panose="02020603050405020304" pitchFamily="18" charset="0"/>
                <a:hlinkClick r:id="rId3"/>
              </a:rPr>
              <a:t>/</a:t>
            </a:r>
            <a:endParaRPr lang="en-US" dirty="0" smtClean="0">
              <a:latin typeface="Times New Roman" panose="02020603050405020304" pitchFamily="18" charset="0"/>
              <a:cs typeface="Times New Roman" panose="02020603050405020304" pitchFamily="18" charset="0"/>
            </a:endParaRPr>
          </a:p>
          <a:p>
            <a:pPr algn="just">
              <a:lnSpc>
                <a:spcPct val="150000"/>
              </a:lnSpc>
              <a:defRPr/>
            </a:pPr>
            <a:endParaRPr lang="en-US" dirty="0">
              <a:latin typeface="Times New Roman" panose="02020603050405020304" pitchFamily="18" charset="0"/>
              <a:cs typeface="Times New Roman" panose="02020603050405020304" pitchFamily="18"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25</a:t>
            </a:fld>
            <a:endParaRPr lang="en-US"/>
          </a:p>
        </p:txBody>
      </p:sp>
    </p:spTree>
    <p:extLst>
      <p:ext uri="{BB962C8B-B14F-4D97-AF65-F5344CB8AC3E}">
        <p14:creationId xmlns:p14="http://schemas.microsoft.com/office/powerpoint/2010/main" val="51941797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83128" y="658091"/>
            <a:ext cx="11648208" cy="5632311"/>
          </a:xfrm>
          <a:prstGeom prst="rect">
            <a:avLst/>
          </a:prstGeom>
          <a:noFill/>
        </p:spPr>
        <p:txBody>
          <a:bodyPr wrap="square">
            <a:spAutoFit/>
          </a:bodyPr>
          <a:lstStyle/>
          <a:p>
            <a:pPr marL="342900" indent="-342900" algn="just">
              <a:lnSpc>
                <a:spcPct val="200000"/>
              </a:lnSpc>
              <a:buFont typeface="Wingdings" panose="05000000000000000000" pitchFamily="2" charset="2"/>
              <a:buChar char="v"/>
              <a:defRPr/>
            </a:pPr>
            <a:r>
              <a:rPr lang="en-US" sz="2000" dirty="0" smtClean="0">
                <a:solidFill>
                  <a:srgbClr val="000000"/>
                </a:solidFill>
                <a:latin typeface="Arial" pitchFamily="34" charset="0"/>
                <a:cs typeface="Arial" pitchFamily="34" charset="0"/>
              </a:rPr>
              <a:t>De-rating Factor: The de-rating factor is one of the other factor that affects the performances of PV output power. </a:t>
            </a:r>
          </a:p>
          <a:p>
            <a:pPr marL="342900" indent="-342900" algn="just">
              <a:lnSpc>
                <a:spcPct val="200000"/>
              </a:lnSpc>
              <a:buFont typeface="Wingdings" panose="05000000000000000000" pitchFamily="2" charset="2"/>
              <a:buChar char="v"/>
              <a:defRPr/>
            </a:pPr>
            <a:r>
              <a:rPr lang="en-US" sz="2000" dirty="0" smtClean="0">
                <a:solidFill>
                  <a:srgbClr val="000000"/>
                </a:solidFill>
                <a:latin typeface="Arial" pitchFamily="34" charset="0"/>
                <a:cs typeface="Arial" pitchFamily="34" charset="0"/>
              </a:rPr>
              <a:t>It </a:t>
            </a:r>
            <a:r>
              <a:rPr lang="en-US" sz="2000" dirty="0">
                <a:solidFill>
                  <a:srgbClr val="000000"/>
                </a:solidFill>
                <a:latin typeface="Arial" pitchFamily="34" charset="0"/>
                <a:cs typeface="Arial" pitchFamily="34" charset="0"/>
              </a:rPr>
              <a:t>is defined as the scaling of the output power of </a:t>
            </a:r>
            <a:r>
              <a:rPr lang="en-US" sz="2000" dirty="0" smtClean="0">
                <a:solidFill>
                  <a:srgbClr val="000000"/>
                </a:solidFill>
                <a:latin typeface="Arial" pitchFamily="34" charset="0"/>
                <a:cs typeface="Arial" pitchFamily="34" charset="0"/>
              </a:rPr>
              <a:t>PV to consider:</a:t>
            </a:r>
          </a:p>
          <a:p>
            <a:pPr marL="342900" indent="-342900" algn="just">
              <a:lnSpc>
                <a:spcPct val="200000"/>
              </a:lnSpc>
              <a:buFont typeface="Arial" pitchFamily="34" charset="0"/>
              <a:buChar char="•"/>
              <a:defRPr/>
            </a:pPr>
            <a:r>
              <a:rPr lang="en-US" sz="2000" dirty="0" smtClean="0">
                <a:solidFill>
                  <a:srgbClr val="000000"/>
                </a:solidFill>
                <a:latin typeface="Arial" pitchFamily="34" charset="0"/>
                <a:cs typeface="Arial" pitchFamily="34" charset="0"/>
              </a:rPr>
              <a:t> </a:t>
            </a:r>
            <a:r>
              <a:rPr lang="en-US" sz="2000" dirty="0">
                <a:solidFill>
                  <a:srgbClr val="000000"/>
                </a:solidFill>
                <a:latin typeface="Arial" pitchFamily="34" charset="0"/>
                <a:cs typeface="Arial" pitchFamily="34" charset="0"/>
              </a:rPr>
              <a:t>the wire </a:t>
            </a:r>
            <a:r>
              <a:rPr lang="en-US" sz="2000" dirty="0" smtClean="0">
                <a:solidFill>
                  <a:srgbClr val="000000"/>
                </a:solidFill>
                <a:latin typeface="Arial" pitchFamily="34" charset="0"/>
                <a:cs typeface="Arial" pitchFamily="34" charset="0"/>
              </a:rPr>
              <a:t>losses</a:t>
            </a:r>
          </a:p>
          <a:p>
            <a:pPr marL="342900" indent="-342900" algn="just">
              <a:lnSpc>
                <a:spcPct val="200000"/>
              </a:lnSpc>
              <a:buFont typeface="Arial" pitchFamily="34" charset="0"/>
              <a:buChar char="•"/>
              <a:defRPr/>
            </a:pPr>
            <a:r>
              <a:rPr lang="en-US" sz="2000" dirty="0" smtClean="0">
                <a:solidFill>
                  <a:srgbClr val="000000"/>
                </a:solidFill>
                <a:latin typeface="Arial" pitchFamily="34" charset="0"/>
                <a:cs typeface="Arial" pitchFamily="34" charset="0"/>
              </a:rPr>
              <a:t> </a:t>
            </a:r>
            <a:r>
              <a:rPr lang="en-US" sz="2000" dirty="0">
                <a:solidFill>
                  <a:srgbClr val="000000"/>
                </a:solidFill>
                <a:latin typeface="Arial" pitchFamily="34" charset="0"/>
                <a:cs typeface="Arial" pitchFamily="34" charset="0"/>
              </a:rPr>
              <a:t>losses </a:t>
            </a:r>
            <a:r>
              <a:rPr lang="en-US" sz="2000" dirty="0" smtClean="0">
                <a:solidFill>
                  <a:srgbClr val="000000"/>
                </a:solidFill>
                <a:latin typeface="Arial" pitchFamily="34" charset="0"/>
                <a:cs typeface="Arial" pitchFamily="34" charset="0"/>
              </a:rPr>
              <a:t>due to </a:t>
            </a:r>
            <a:r>
              <a:rPr lang="en-US" sz="2000" dirty="0">
                <a:solidFill>
                  <a:srgbClr val="000000"/>
                </a:solidFill>
                <a:latin typeface="Arial" pitchFamily="34" charset="0"/>
                <a:cs typeface="Arial" pitchFamily="34" charset="0"/>
              </a:rPr>
              <a:t>dust </a:t>
            </a:r>
            <a:r>
              <a:rPr lang="en-US" sz="2000" dirty="0" smtClean="0">
                <a:solidFill>
                  <a:srgbClr val="000000"/>
                </a:solidFill>
                <a:latin typeface="Arial" pitchFamily="34" charset="0"/>
                <a:cs typeface="Arial" pitchFamily="34" charset="0"/>
              </a:rPr>
              <a:t>particles</a:t>
            </a:r>
          </a:p>
          <a:p>
            <a:pPr marL="342900" indent="-342900" algn="just">
              <a:lnSpc>
                <a:spcPct val="200000"/>
              </a:lnSpc>
              <a:buFont typeface="Arial" pitchFamily="34" charset="0"/>
              <a:buChar char="•"/>
              <a:defRPr/>
            </a:pPr>
            <a:r>
              <a:rPr lang="en-US" sz="2000" dirty="0" smtClean="0">
                <a:solidFill>
                  <a:srgbClr val="000000"/>
                </a:solidFill>
                <a:latin typeface="Arial" pitchFamily="34" charset="0"/>
                <a:cs typeface="Arial" pitchFamily="34" charset="0"/>
              </a:rPr>
              <a:t> </a:t>
            </a:r>
            <a:r>
              <a:rPr lang="en-US" sz="2000" dirty="0">
                <a:solidFill>
                  <a:srgbClr val="000000"/>
                </a:solidFill>
                <a:latin typeface="Arial" pitchFamily="34" charset="0"/>
                <a:cs typeface="Arial" pitchFamily="34" charset="0"/>
              </a:rPr>
              <a:t>increased </a:t>
            </a:r>
            <a:r>
              <a:rPr lang="en-US" sz="2000" dirty="0" smtClean="0">
                <a:solidFill>
                  <a:srgbClr val="000000"/>
                </a:solidFill>
                <a:latin typeface="Arial" pitchFamily="34" charset="0"/>
                <a:cs typeface="Arial" pitchFamily="34" charset="0"/>
              </a:rPr>
              <a:t>temperature</a:t>
            </a:r>
          </a:p>
          <a:p>
            <a:pPr marL="342900" indent="-342900" algn="just">
              <a:lnSpc>
                <a:spcPct val="200000"/>
              </a:lnSpc>
              <a:buFont typeface="Arial" pitchFamily="34" charset="0"/>
              <a:buChar char="•"/>
              <a:defRPr/>
            </a:pPr>
            <a:r>
              <a:rPr lang="en-US" sz="2000" dirty="0" smtClean="0">
                <a:solidFill>
                  <a:srgbClr val="000000"/>
                </a:solidFill>
                <a:latin typeface="Arial" pitchFamily="34" charset="0"/>
                <a:cs typeface="Arial" pitchFamily="34" charset="0"/>
              </a:rPr>
              <a:t>any </a:t>
            </a:r>
            <a:r>
              <a:rPr lang="en-US" sz="2000" dirty="0">
                <a:solidFill>
                  <a:srgbClr val="000000"/>
                </a:solidFill>
                <a:latin typeface="Arial" pitchFamily="34" charset="0"/>
                <a:cs typeface="Arial" pitchFamily="34" charset="0"/>
              </a:rPr>
              <a:t>other thing that deviates the output power of the solar panel from the expected value</a:t>
            </a:r>
            <a:r>
              <a:rPr lang="en-US" sz="2000" dirty="0" smtClean="0">
                <a:solidFill>
                  <a:srgbClr val="000000"/>
                </a:solidFill>
                <a:latin typeface="Arial" pitchFamily="34" charset="0"/>
                <a:cs typeface="Arial" pitchFamily="34" charset="0"/>
              </a:rPr>
              <a:t>.</a:t>
            </a:r>
          </a:p>
          <a:p>
            <a:pPr marL="342900" indent="-342900">
              <a:lnSpc>
                <a:spcPct val="200000"/>
              </a:lnSpc>
              <a:buFont typeface="Arial" pitchFamily="34" charset="0"/>
              <a:buChar char="•"/>
              <a:defRPr/>
            </a:pPr>
            <a:r>
              <a:rPr lang="en-US" sz="2000" dirty="0" smtClean="0">
                <a:solidFill>
                  <a:srgbClr val="000000"/>
                </a:solidFill>
                <a:latin typeface="Arial" pitchFamily="34" charset="0"/>
                <a:cs typeface="Arial" pitchFamily="34" charset="0"/>
              </a:rPr>
              <a:t>The standard recommendation of  total De-rating factor recommended up to 0.6. </a:t>
            </a:r>
            <a:r>
              <a:rPr lang="en-US" sz="2000" dirty="0">
                <a:latin typeface="Arial" pitchFamily="34" charset="0"/>
                <a:cs typeface="Arial" pitchFamily="34" charset="0"/>
              </a:rPr>
              <a:t/>
            </a:r>
            <a:br>
              <a:rPr lang="en-US" sz="2000" dirty="0">
                <a:latin typeface="Arial" pitchFamily="34" charset="0"/>
                <a:cs typeface="Arial" pitchFamily="34" charset="0"/>
              </a:rPr>
            </a:br>
            <a:endParaRPr lang="en-US" sz="2000" dirty="0">
              <a:latin typeface="Arial" pitchFamily="34" charset="0"/>
              <a:cs typeface="Arial" pitchFamily="34" charset="0"/>
            </a:endParaRPr>
          </a:p>
        </p:txBody>
      </p:sp>
      <p:sp>
        <p:nvSpPr>
          <p:cNvPr id="5" name="Rectangle 4"/>
          <p:cNvSpPr/>
          <p:nvPr/>
        </p:nvSpPr>
        <p:spPr>
          <a:xfrm>
            <a:off x="83128" y="-23151"/>
            <a:ext cx="12192000" cy="553998"/>
          </a:xfrm>
          <a:prstGeom prst="rect">
            <a:avLst/>
          </a:prstGeom>
        </p:spPr>
        <p:txBody>
          <a:bodyPr wrap="square">
            <a:spAutoFit/>
          </a:bodyPr>
          <a:lstStyle/>
          <a:p>
            <a:r>
              <a:rPr lang="en-US" sz="3000" b="1" dirty="0" smtClean="0">
                <a:latin typeface="Arial" pitchFamily="34" charset="0"/>
                <a:cs typeface="Arial" pitchFamily="34" charset="0"/>
              </a:rPr>
              <a:t>FA-PV-MP                                                                            Cont.….</a:t>
            </a:r>
            <a:endParaRPr lang="en-US" sz="3000" dirty="0"/>
          </a:p>
        </p:txBody>
      </p:sp>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4" name="Slide Number Placeholder 3"/>
          <p:cNvSpPr>
            <a:spLocks noGrp="1"/>
          </p:cNvSpPr>
          <p:nvPr>
            <p:ph type="sldNum" sz="quarter" idx="12"/>
          </p:nvPr>
        </p:nvSpPr>
        <p:spPr/>
        <p:txBody>
          <a:bodyPr/>
          <a:lstStyle/>
          <a:p>
            <a:fld id="{A48DA065-FA52-4A6B-AE36-1AE15AD4FD00}" type="slidenum">
              <a:rPr lang="en-US" smtClean="0"/>
              <a:pPr/>
              <a:t>26</a:t>
            </a:fld>
            <a:endParaRPr lang="en-US"/>
          </a:p>
        </p:txBody>
      </p:sp>
    </p:spTree>
    <p:extLst>
      <p:ext uri="{BB962C8B-B14F-4D97-AF65-F5344CB8AC3E}">
        <p14:creationId xmlns:p14="http://schemas.microsoft.com/office/powerpoint/2010/main" val="291121518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extBox 2"/>
          <p:cNvSpPr txBox="1">
            <a:spLocks noChangeArrowheads="1"/>
          </p:cNvSpPr>
          <p:nvPr/>
        </p:nvSpPr>
        <p:spPr bwMode="auto">
          <a:xfrm>
            <a:off x="0" y="533400"/>
            <a:ext cx="12192000" cy="5124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eaLnBrk="0" fontAlgn="base" hangingPunct="0">
              <a:spcBef>
                <a:spcPct val="0"/>
              </a:spcBef>
              <a:spcAft>
                <a:spcPct val="0"/>
              </a:spcAft>
              <a:defRPr>
                <a:solidFill>
                  <a:schemeClr val="tx1"/>
                </a:solidFill>
                <a:latin typeface="Calibri" pitchFamily="34" charset="0"/>
              </a:defRPr>
            </a:lvl6pPr>
            <a:lvl7pPr marL="2971800" indent="-228600" defTabSz="457200" eaLnBrk="0" fontAlgn="base" hangingPunct="0">
              <a:spcBef>
                <a:spcPct val="0"/>
              </a:spcBef>
              <a:spcAft>
                <a:spcPct val="0"/>
              </a:spcAft>
              <a:defRPr>
                <a:solidFill>
                  <a:schemeClr val="tx1"/>
                </a:solidFill>
                <a:latin typeface="Calibri" pitchFamily="34" charset="0"/>
              </a:defRPr>
            </a:lvl7pPr>
            <a:lvl8pPr marL="3429000" indent="-228600" defTabSz="457200" eaLnBrk="0" fontAlgn="base" hangingPunct="0">
              <a:spcBef>
                <a:spcPct val="0"/>
              </a:spcBef>
              <a:spcAft>
                <a:spcPct val="0"/>
              </a:spcAft>
              <a:defRPr>
                <a:solidFill>
                  <a:schemeClr val="tx1"/>
                </a:solidFill>
                <a:latin typeface="Calibri" pitchFamily="34" charset="0"/>
              </a:defRPr>
            </a:lvl8pPr>
            <a:lvl9pPr marL="3886200" indent="-228600" defTabSz="457200" eaLnBrk="0" fontAlgn="base" hangingPunct="0">
              <a:spcBef>
                <a:spcPct val="0"/>
              </a:spcBef>
              <a:spcAft>
                <a:spcPct val="0"/>
              </a:spcAft>
              <a:defRPr>
                <a:solidFill>
                  <a:schemeClr val="tx1"/>
                </a:solidFill>
                <a:latin typeface="Calibri" pitchFamily="34" charset="0"/>
              </a:defRPr>
            </a:lvl9pPr>
          </a:lstStyle>
          <a:p>
            <a:pPr>
              <a:lnSpc>
                <a:spcPct val="150000"/>
              </a:lnSpc>
            </a:pPr>
            <a:r>
              <a:rPr lang="en-US" altLang="en-US" sz="2000" b="1">
                <a:solidFill>
                  <a:srgbClr val="000000"/>
                </a:solidFill>
                <a:latin typeface="Times New Roman" pitchFamily="18" charset="0"/>
                <a:cs typeface="Times New Roman" pitchFamily="18" charset="0"/>
              </a:rPr>
              <a:t>Applicable Codes and Standards</a:t>
            </a:r>
            <a:br>
              <a:rPr lang="en-US" altLang="en-US" sz="2000" b="1">
                <a:solidFill>
                  <a:srgbClr val="000000"/>
                </a:solidFill>
                <a:latin typeface="Times New Roman" pitchFamily="18" charset="0"/>
                <a:cs typeface="Times New Roman" pitchFamily="18" charset="0"/>
              </a:rPr>
            </a:br>
            <a:r>
              <a:rPr lang="en-US" altLang="en-US" sz="2000">
                <a:solidFill>
                  <a:srgbClr val="000000"/>
                </a:solidFill>
                <a:latin typeface="Times New Roman" pitchFamily="18" charset="0"/>
                <a:cs typeface="Times New Roman" pitchFamily="18" charset="0"/>
              </a:rPr>
              <a:t>a. NEC Article 690 – Solar Photovoltaic Systems. Article 690 addresses safety standards for</a:t>
            </a:r>
            <a:br>
              <a:rPr lang="en-US" altLang="en-US" sz="2000">
                <a:solidFill>
                  <a:srgbClr val="000000"/>
                </a:solidFill>
                <a:latin typeface="Times New Roman" pitchFamily="18" charset="0"/>
                <a:cs typeface="Times New Roman" pitchFamily="18" charset="0"/>
              </a:rPr>
            </a:br>
            <a:r>
              <a:rPr lang="en-US" altLang="en-US" sz="2000">
                <a:solidFill>
                  <a:srgbClr val="000000"/>
                </a:solidFill>
                <a:latin typeface="Times New Roman" pitchFamily="18" charset="0"/>
                <a:cs typeface="Times New Roman" pitchFamily="18" charset="0"/>
              </a:rPr>
              <a:t>the installation of PV systems.</a:t>
            </a:r>
            <a:br>
              <a:rPr lang="en-US" altLang="en-US" sz="2000">
                <a:solidFill>
                  <a:srgbClr val="000000"/>
                </a:solidFill>
                <a:latin typeface="Times New Roman" pitchFamily="18" charset="0"/>
                <a:cs typeface="Times New Roman" pitchFamily="18" charset="0"/>
              </a:rPr>
            </a:br>
            <a:r>
              <a:rPr lang="en-US" altLang="en-US" sz="2000">
                <a:solidFill>
                  <a:srgbClr val="000000"/>
                </a:solidFill>
                <a:latin typeface="Times New Roman" pitchFamily="18" charset="0"/>
                <a:cs typeface="Times New Roman" pitchFamily="18" charset="0"/>
              </a:rPr>
              <a:t>b. Uniform Solar Energy Code – ICC</a:t>
            </a:r>
            <a:br>
              <a:rPr lang="en-US" altLang="en-US" sz="2000">
                <a:solidFill>
                  <a:srgbClr val="000000"/>
                </a:solidFill>
                <a:latin typeface="Times New Roman" pitchFamily="18" charset="0"/>
                <a:cs typeface="Times New Roman" pitchFamily="18" charset="0"/>
              </a:rPr>
            </a:br>
            <a:r>
              <a:rPr lang="en-US" altLang="en-US" sz="2000">
                <a:solidFill>
                  <a:srgbClr val="000000"/>
                </a:solidFill>
                <a:latin typeface="Times New Roman" pitchFamily="18" charset="0"/>
                <a:cs typeface="Times New Roman" pitchFamily="18" charset="0"/>
              </a:rPr>
              <a:t>c. Building Codes – ICC, ASCE 7-05</a:t>
            </a:r>
            <a:br>
              <a:rPr lang="en-US" altLang="en-US" sz="2000">
                <a:solidFill>
                  <a:srgbClr val="000000"/>
                </a:solidFill>
                <a:latin typeface="Times New Roman" pitchFamily="18" charset="0"/>
                <a:cs typeface="Times New Roman" pitchFamily="18" charset="0"/>
              </a:rPr>
            </a:br>
            <a:r>
              <a:rPr lang="en-US" altLang="en-US" sz="2000">
                <a:solidFill>
                  <a:srgbClr val="000000"/>
                </a:solidFill>
                <a:latin typeface="Times New Roman" pitchFamily="18" charset="0"/>
                <a:cs typeface="Times New Roman" pitchFamily="18" charset="0"/>
              </a:rPr>
              <a:t>d. UL Standard 1703, Flat-plate Photovoltaic Modules and Panels</a:t>
            </a:r>
            <a:br>
              <a:rPr lang="en-US" altLang="en-US" sz="2000">
                <a:solidFill>
                  <a:srgbClr val="000000"/>
                </a:solidFill>
                <a:latin typeface="Times New Roman" pitchFamily="18" charset="0"/>
                <a:cs typeface="Times New Roman" pitchFamily="18" charset="0"/>
              </a:rPr>
            </a:br>
            <a:r>
              <a:rPr lang="en-US" altLang="en-US" sz="2000">
                <a:solidFill>
                  <a:srgbClr val="000000"/>
                </a:solidFill>
                <a:latin typeface="Times New Roman" pitchFamily="18" charset="0"/>
                <a:cs typeface="Times New Roman" pitchFamily="18" charset="0"/>
              </a:rPr>
              <a:t>e. IEEE 1547, Standard for Interconnecting Distributed Resources with Electric Power</a:t>
            </a:r>
            <a:br>
              <a:rPr lang="en-US" altLang="en-US" sz="2000">
                <a:solidFill>
                  <a:srgbClr val="000000"/>
                </a:solidFill>
                <a:latin typeface="Times New Roman" pitchFamily="18" charset="0"/>
                <a:cs typeface="Times New Roman" pitchFamily="18" charset="0"/>
              </a:rPr>
            </a:br>
            <a:r>
              <a:rPr lang="en-US" altLang="en-US" sz="2000">
                <a:solidFill>
                  <a:srgbClr val="000000"/>
                </a:solidFill>
                <a:latin typeface="Times New Roman" pitchFamily="18" charset="0"/>
                <a:cs typeface="Times New Roman" pitchFamily="18" charset="0"/>
              </a:rPr>
              <a:t>Systems</a:t>
            </a:r>
            <a:br>
              <a:rPr lang="en-US" altLang="en-US" sz="2000">
                <a:solidFill>
                  <a:srgbClr val="000000"/>
                </a:solidFill>
                <a:latin typeface="Times New Roman" pitchFamily="18" charset="0"/>
                <a:cs typeface="Times New Roman" pitchFamily="18" charset="0"/>
              </a:rPr>
            </a:br>
            <a:r>
              <a:rPr lang="en-US" altLang="en-US" sz="2000">
                <a:solidFill>
                  <a:srgbClr val="000000"/>
                </a:solidFill>
                <a:latin typeface="Times New Roman" pitchFamily="18" charset="0"/>
                <a:cs typeface="Times New Roman" pitchFamily="18" charset="0"/>
              </a:rPr>
              <a:t>f. UL Standard 1741, Standard for Inverters, Converters, Controllers and Interconnection</a:t>
            </a:r>
            <a:br>
              <a:rPr lang="en-US" altLang="en-US" sz="2000">
                <a:solidFill>
                  <a:srgbClr val="000000"/>
                </a:solidFill>
                <a:latin typeface="Times New Roman" pitchFamily="18" charset="0"/>
                <a:cs typeface="Times New Roman" pitchFamily="18" charset="0"/>
              </a:rPr>
            </a:br>
            <a:r>
              <a:rPr lang="en-US" altLang="en-US" sz="2000">
                <a:solidFill>
                  <a:srgbClr val="000000"/>
                </a:solidFill>
                <a:latin typeface="Times New Roman" pitchFamily="18" charset="0"/>
                <a:cs typeface="Times New Roman" pitchFamily="18" charset="0"/>
              </a:rPr>
              <a:t>System Equipment for Use with Distributed Energy Resources PV Systems and the NEC</a:t>
            </a:r>
            <a:r>
              <a:rPr lang="en-US" altLang="en-US" sz="2000">
                <a:latin typeface="Times New Roman" pitchFamily="18" charset="0"/>
                <a:cs typeface="Times New Roman" pitchFamily="18" charset="0"/>
              </a:rPr>
              <a:t> </a:t>
            </a:r>
            <a:r>
              <a:rPr lang="en-US" altLang="en-US"/>
              <a:t/>
            </a:r>
            <a:br>
              <a:rPr lang="en-US" altLang="en-US"/>
            </a:br>
            <a:endParaRPr lang="en-US" altLang="en-US"/>
          </a:p>
        </p:txBody>
      </p:sp>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27</a:t>
            </a:fld>
            <a:endParaRPr lang="en-US"/>
          </a:p>
        </p:txBody>
      </p:sp>
    </p:spTree>
    <p:extLst>
      <p:ext uri="{BB962C8B-B14F-4D97-AF65-F5344CB8AC3E}">
        <p14:creationId xmlns:p14="http://schemas.microsoft.com/office/powerpoint/2010/main" val="277319845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0" y="852055"/>
            <a:ext cx="12115800" cy="6093976"/>
          </a:xfrm>
          <a:prstGeom prst="rect">
            <a:avLst/>
          </a:prstGeom>
          <a:noFill/>
        </p:spPr>
        <p:txBody>
          <a:bodyPr wrap="square">
            <a:spAutoFit/>
          </a:bodyPr>
          <a:lstStyle/>
          <a:p>
            <a:pPr algn="just">
              <a:lnSpc>
                <a:spcPct val="150000"/>
              </a:lnSpc>
              <a:defRPr/>
            </a:pPr>
            <a:r>
              <a:rPr lang="en-US" sz="2000" b="1" dirty="0">
                <a:latin typeface="Arial" pitchFamily="34" charset="0"/>
                <a:cs typeface="Arial" pitchFamily="34" charset="0"/>
              </a:rPr>
              <a:t>Performance degradation over: life cycle </a:t>
            </a:r>
          </a:p>
          <a:p>
            <a:pPr marL="457200" indent="-457200" algn="just">
              <a:lnSpc>
                <a:spcPct val="200000"/>
              </a:lnSpc>
              <a:buFont typeface="Wingdings" pitchFamily="2" charset="2"/>
              <a:buChar char="§"/>
              <a:defRPr/>
            </a:pPr>
            <a:r>
              <a:rPr lang="en-US" sz="2000" dirty="0">
                <a:latin typeface="Arial" pitchFamily="34" charset="0"/>
                <a:cs typeface="Arial" pitchFamily="34" charset="0"/>
              </a:rPr>
              <a:t>The performance of a PV module will decrease over time.</a:t>
            </a:r>
          </a:p>
          <a:p>
            <a:pPr marL="457200" indent="-457200" algn="just">
              <a:lnSpc>
                <a:spcPct val="200000"/>
              </a:lnSpc>
              <a:buFont typeface="Wingdings" pitchFamily="2" charset="2"/>
              <a:buChar char="§"/>
              <a:defRPr/>
            </a:pPr>
            <a:r>
              <a:rPr lang="en-US" sz="2000" dirty="0">
                <a:latin typeface="Arial" pitchFamily="34" charset="0"/>
                <a:cs typeface="Arial" pitchFamily="34" charset="0"/>
              </a:rPr>
              <a:t> The degradation rate is typically higher in the first year upon initial exposure to light and </a:t>
            </a:r>
            <a:r>
              <a:rPr lang="en-US" sz="2000" dirty="0" smtClean="0">
                <a:latin typeface="Arial" pitchFamily="34" charset="0"/>
                <a:cs typeface="Arial" pitchFamily="34" charset="0"/>
              </a:rPr>
              <a:t>stabilizes</a:t>
            </a:r>
            <a:r>
              <a:rPr lang="en-US" sz="2000" dirty="0">
                <a:latin typeface="Arial" pitchFamily="34" charset="0"/>
                <a:cs typeface="Arial" pitchFamily="34" charset="0"/>
              </a:rPr>
              <a:t>.</a:t>
            </a:r>
          </a:p>
          <a:p>
            <a:pPr marL="457200" indent="-457200" algn="just">
              <a:lnSpc>
                <a:spcPct val="200000"/>
              </a:lnSpc>
              <a:buFont typeface="Wingdings" pitchFamily="2" charset="2"/>
              <a:buChar char="§"/>
              <a:defRPr/>
            </a:pPr>
            <a:r>
              <a:rPr lang="en-US" sz="2000" dirty="0">
                <a:latin typeface="Arial" pitchFamily="34" charset="0"/>
                <a:cs typeface="Arial" pitchFamily="34" charset="0"/>
              </a:rPr>
              <a:t> Factors affecting the degree of degradation include the quality of materials used in manufacture, the manufacturing process, the quality of assembly and packaging of the cells into the module, as well as maintenance levels employed at the site. </a:t>
            </a:r>
          </a:p>
          <a:p>
            <a:pPr marL="457200" indent="-457200" algn="just">
              <a:lnSpc>
                <a:spcPct val="200000"/>
              </a:lnSpc>
              <a:buFont typeface="Wingdings" pitchFamily="2" charset="2"/>
              <a:buChar char="§"/>
              <a:defRPr/>
            </a:pPr>
            <a:r>
              <a:rPr lang="en-US" sz="2000" dirty="0">
                <a:latin typeface="Arial" pitchFamily="34" charset="0"/>
                <a:cs typeface="Arial" pitchFamily="34" charset="0"/>
              </a:rPr>
              <a:t>Generally, degradation of a good quality module is about 20% during the module life of 25 years @ 0.7% to 1% per </a:t>
            </a:r>
            <a:r>
              <a:rPr lang="en-US" sz="2000" dirty="0" smtClean="0">
                <a:latin typeface="Arial" pitchFamily="34" charset="0"/>
                <a:cs typeface="Arial" pitchFamily="34" charset="0"/>
              </a:rPr>
              <a:t>year</a:t>
            </a:r>
          </a:p>
          <a:p>
            <a:pPr algn="just">
              <a:lnSpc>
                <a:spcPct val="200000"/>
              </a:lnSpc>
              <a:defRPr/>
            </a:pPr>
            <a:r>
              <a:rPr lang="en-US" sz="2000" dirty="0" smtClean="0">
                <a:latin typeface="Arial" pitchFamily="34" charset="0"/>
                <a:cs typeface="Arial" pitchFamily="34" charset="0"/>
              </a:rPr>
              <a:t> </a:t>
            </a:r>
            <a:r>
              <a:rPr lang="en-US" sz="2000" dirty="0">
                <a:latin typeface="Arial" pitchFamily="34" charset="0"/>
                <a:cs typeface="Arial" pitchFamily="34" charset="0"/>
              </a:rPr>
              <a:t/>
            </a:r>
            <a:br>
              <a:rPr lang="en-US" sz="2000" dirty="0">
                <a:latin typeface="Arial" pitchFamily="34" charset="0"/>
                <a:cs typeface="Arial" pitchFamily="34" charset="0"/>
              </a:rPr>
            </a:br>
            <a:endParaRPr lang="en-US" sz="2000" dirty="0">
              <a:latin typeface="Arial" pitchFamily="34" charset="0"/>
              <a:cs typeface="Arial" pitchFamily="34" charset="0"/>
            </a:endParaRPr>
          </a:p>
        </p:txBody>
      </p:sp>
      <p:sp>
        <p:nvSpPr>
          <p:cNvPr id="4" name="Rectangle 3"/>
          <p:cNvSpPr/>
          <p:nvPr/>
        </p:nvSpPr>
        <p:spPr>
          <a:xfrm>
            <a:off x="83128" y="-23151"/>
            <a:ext cx="12192000" cy="553998"/>
          </a:xfrm>
          <a:prstGeom prst="rect">
            <a:avLst/>
          </a:prstGeom>
        </p:spPr>
        <p:txBody>
          <a:bodyPr wrap="square">
            <a:spAutoFit/>
          </a:bodyPr>
          <a:lstStyle/>
          <a:p>
            <a:r>
              <a:rPr lang="en-US" sz="3000" b="1" dirty="0" smtClean="0">
                <a:latin typeface="Arial" pitchFamily="34" charset="0"/>
                <a:cs typeface="Arial" pitchFamily="34" charset="0"/>
              </a:rPr>
              <a:t>FA-PV-MP                                                                            Cont.….</a:t>
            </a:r>
            <a:endParaRPr lang="en-US" sz="3000" dirty="0"/>
          </a:p>
        </p:txBody>
      </p:sp>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28</a:t>
            </a:fld>
            <a:endParaRPr lang="en-US"/>
          </a:p>
        </p:txBody>
      </p:sp>
    </p:spTree>
    <p:extLst>
      <p:ext uri="{BB962C8B-B14F-4D97-AF65-F5344CB8AC3E}">
        <p14:creationId xmlns:p14="http://schemas.microsoft.com/office/powerpoint/2010/main" val="428615638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1" name="TextBox 4"/>
          <p:cNvSpPr txBox="1">
            <a:spLocks noChangeArrowheads="1"/>
          </p:cNvSpPr>
          <p:nvPr/>
        </p:nvSpPr>
        <p:spPr bwMode="auto">
          <a:xfrm>
            <a:off x="101600" y="1011239"/>
            <a:ext cx="11582400"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eaLnBrk="0" fontAlgn="base" hangingPunct="0">
              <a:spcBef>
                <a:spcPct val="0"/>
              </a:spcBef>
              <a:spcAft>
                <a:spcPct val="0"/>
              </a:spcAft>
              <a:defRPr>
                <a:solidFill>
                  <a:schemeClr val="tx1"/>
                </a:solidFill>
                <a:latin typeface="Calibri" pitchFamily="34" charset="0"/>
              </a:defRPr>
            </a:lvl6pPr>
            <a:lvl7pPr marL="2971800" indent="-228600" defTabSz="457200" eaLnBrk="0" fontAlgn="base" hangingPunct="0">
              <a:spcBef>
                <a:spcPct val="0"/>
              </a:spcBef>
              <a:spcAft>
                <a:spcPct val="0"/>
              </a:spcAft>
              <a:defRPr>
                <a:solidFill>
                  <a:schemeClr val="tx1"/>
                </a:solidFill>
                <a:latin typeface="Calibri" pitchFamily="34" charset="0"/>
              </a:defRPr>
            </a:lvl7pPr>
            <a:lvl8pPr marL="3429000" indent="-228600" defTabSz="457200" eaLnBrk="0" fontAlgn="base" hangingPunct="0">
              <a:spcBef>
                <a:spcPct val="0"/>
              </a:spcBef>
              <a:spcAft>
                <a:spcPct val="0"/>
              </a:spcAft>
              <a:defRPr>
                <a:solidFill>
                  <a:schemeClr val="tx1"/>
                </a:solidFill>
                <a:latin typeface="Calibri" pitchFamily="34" charset="0"/>
              </a:defRPr>
            </a:lvl8pPr>
            <a:lvl9pPr marL="3886200" indent="-228600" defTabSz="457200" eaLnBrk="0" fontAlgn="base" hangingPunct="0">
              <a:spcBef>
                <a:spcPct val="0"/>
              </a:spcBef>
              <a:spcAft>
                <a:spcPct val="0"/>
              </a:spcAft>
              <a:defRPr>
                <a:solidFill>
                  <a:schemeClr val="tx1"/>
                </a:solidFill>
                <a:latin typeface="Calibri" pitchFamily="34" charset="0"/>
              </a:defRPr>
            </a:lvl9pPr>
          </a:lstStyle>
          <a:p>
            <a:pPr marL="457200" indent="-457200" algn="just">
              <a:lnSpc>
                <a:spcPct val="150000"/>
              </a:lnSpc>
              <a:buFont typeface="Wingdings" pitchFamily="2" charset="2"/>
              <a:buChar char="§"/>
            </a:pPr>
            <a:r>
              <a:rPr lang="en-US" altLang="en-US" sz="2000" b="1" dirty="0">
                <a:solidFill>
                  <a:srgbClr val="000000"/>
                </a:solidFill>
                <a:latin typeface="Times New Roman" pitchFamily="18" charset="0"/>
                <a:cs typeface="Times New Roman" pitchFamily="18" charset="0"/>
              </a:rPr>
              <a:t>PV Array Sizing</a:t>
            </a:r>
            <a:r>
              <a:rPr lang="en-US" altLang="en-US" sz="2000" dirty="0">
                <a:latin typeface="Times New Roman" pitchFamily="18" charset="0"/>
                <a:cs typeface="Times New Roman" pitchFamily="18" charset="0"/>
              </a:rPr>
              <a:t> </a:t>
            </a:r>
            <a:r>
              <a:rPr lang="en-US" altLang="en-US" sz="2000" dirty="0" smtClean="0">
                <a:latin typeface="Times New Roman" pitchFamily="18" charset="0"/>
                <a:cs typeface="Times New Roman" pitchFamily="18" charset="0"/>
              </a:rPr>
              <a:t>: </a:t>
            </a:r>
            <a:r>
              <a:rPr lang="en-US" altLang="en-US" sz="2000" dirty="0" smtClean="0">
                <a:solidFill>
                  <a:srgbClr val="000000"/>
                </a:solidFill>
                <a:latin typeface="Arial" pitchFamily="34" charset="0"/>
                <a:cs typeface="Arial" pitchFamily="34" charset="0"/>
              </a:rPr>
              <a:t>The </a:t>
            </a:r>
            <a:r>
              <a:rPr lang="en-US" altLang="en-US" sz="2000" dirty="0">
                <a:solidFill>
                  <a:srgbClr val="000000"/>
                </a:solidFill>
                <a:latin typeface="Arial" pitchFamily="34" charset="0"/>
                <a:cs typeface="Arial" pitchFamily="34" charset="0"/>
              </a:rPr>
              <a:t>size of the solar array required i</a:t>
            </a:r>
            <a:r>
              <a:rPr lang="en-US" altLang="en-US" sz="2000" dirty="0" smtClean="0">
                <a:solidFill>
                  <a:srgbClr val="000000"/>
                </a:solidFill>
                <a:latin typeface="Arial" pitchFamily="34" charset="0"/>
                <a:cs typeface="Arial" pitchFamily="34" charset="0"/>
              </a:rPr>
              <a:t>n </a:t>
            </a:r>
            <a:r>
              <a:rPr lang="en-US" altLang="en-US" sz="2000" dirty="0" err="1" smtClean="0">
                <a:solidFill>
                  <a:srgbClr val="000000"/>
                </a:solidFill>
                <a:latin typeface="Arial" pitchFamily="34" charset="0"/>
                <a:cs typeface="Arial" pitchFamily="34" charset="0"/>
              </a:rPr>
              <a:t>kWp</a:t>
            </a:r>
            <a:r>
              <a:rPr lang="en-US" altLang="en-US" sz="2000" dirty="0" smtClean="0">
                <a:solidFill>
                  <a:srgbClr val="000000"/>
                </a:solidFill>
                <a:latin typeface="Arial" pitchFamily="34" charset="0"/>
                <a:cs typeface="Arial" pitchFamily="34" charset="0"/>
              </a:rPr>
              <a:t> </a:t>
            </a:r>
            <a:r>
              <a:rPr lang="en-US" altLang="en-US" sz="2000" dirty="0">
                <a:solidFill>
                  <a:srgbClr val="000000"/>
                </a:solidFill>
                <a:latin typeface="Arial" pitchFamily="34" charset="0"/>
                <a:cs typeface="Arial" pitchFamily="34" charset="0"/>
              </a:rPr>
              <a:t>is calculated by dividing </a:t>
            </a:r>
            <a:r>
              <a:rPr lang="en-US" altLang="en-US" sz="2000" dirty="0" smtClean="0">
                <a:solidFill>
                  <a:srgbClr val="000000"/>
                </a:solidFill>
                <a:latin typeface="Arial" pitchFamily="34" charset="0"/>
                <a:cs typeface="Arial" pitchFamily="34" charset="0"/>
              </a:rPr>
              <a:t>energy </a:t>
            </a:r>
            <a:r>
              <a:rPr lang="en-US" altLang="en-US" sz="2000" dirty="0">
                <a:solidFill>
                  <a:srgbClr val="000000"/>
                </a:solidFill>
                <a:latin typeface="Arial" pitchFamily="34" charset="0"/>
                <a:cs typeface="Arial" pitchFamily="34" charset="0"/>
              </a:rPr>
              <a:t>required </a:t>
            </a:r>
            <a:r>
              <a:rPr lang="en-US" altLang="en-US" sz="2000" dirty="0" smtClean="0">
                <a:solidFill>
                  <a:srgbClr val="000000"/>
                </a:solidFill>
                <a:latin typeface="Arial" pitchFamily="34" charset="0"/>
                <a:cs typeface="Arial" pitchFamily="34" charset="0"/>
              </a:rPr>
              <a:t>in kWh/d to the </a:t>
            </a:r>
            <a:r>
              <a:rPr lang="en-US" altLang="en-US" sz="2000" dirty="0">
                <a:solidFill>
                  <a:srgbClr val="000000"/>
                </a:solidFill>
                <a:latin typeface="Arial" pitchFamily="34" charset="0"/>
                <a:cs typeface="Arial" pitchFamily="34" charset="0"/>
              </a:rPr>
              <a:t>mean daily solar irradiation (kWh/m</a:t>
            </a:r>
            <a:r>
              <a:rPr lang="en-US" altLang="en-US" sz="2000" baseline="30000" dirty="0">
                <a:solidFill>
                  <a:srgbClr val="000000"/>
                </a:solidFill>
                <a:latin typeface="Arial" pitchFamily="34" charset="0"/>
                <a:cs typeface="Arial" pitchFamily="34" charset="0"/>
              </a:rPr>
              <a:t>2</a:t>
            </a:r>
            <a:r>
              <a:rPr lang="en-US" altLang="en-US" sz="2000" dirty="0">
                <a:solidFill>
                  <a:srgbClr val="000000"/>
                </a:solidFill>
                <a:latin typeface="Arial" pitchFamily="34" charset="0"/>
                <a:cs typeface="Arial" pitchFamily="34" charset="0"/>
              </a:rPr>
              <a:t>.d). </a:t>
            </a:r>
            <a:endParaRPr lang="en-US" altLang="en-US" sz="2000" dirty="0" smtClean="0">
              <a:solidFill>
                <a:srgbClr val="000000"/>
              </a:solidFill>
              <a:latin typeface="Arial" pitchFamily="34" charset="0"/>
              <a:cs typeface="Arial" pitchFamily="34" charset="0"/>
            </a:endParaRPr>
          </a:p>
          <a:p>
            <a:pPr marL="457200" indent="-457200" algn="just">
              <a:lnSpc>
                <a:spcPct val="150000"/>
              </a:lnSpc>
              <a:buFont typeface="Wingdings" pitchFamily="2" charset="2"/>
              <a:buChar char="§"/>
            </a:pPr>
            <a:r>
              <a:rPr lang="en-US" altLang="en-US" sz="2000" dirty="0" smtClean="0">
                <a:solidFill>
                  <a:srgbClr val="000000"/>
                </a:solidFill>
                <a:latin typeface="Arial" pitchFamily="34" charset="0"/>
                <a:cs typeface="Arial" pitchFamily="34" charset="0"/>
              </a:rPr>
              <a:t>This </a:t>
            </a:r>
            <a:r>
              <a:rPr lang="en-US" altLang="en-US" sz="2000" dirty="0">
                <a:solidFill>
                  <a:srgbClr val="000000"/>
                </a:solidFill>
                <a:latin typeface="Arial" pitchFamily="34" charset="0"/>
                <a:cs typeface="Arial" pitchFamily="34" charset="0"/>
              </a:rPr>
              <a:t>is then adjusted for efficiency including array mismatch and sub system efficiency</a:t>
            </a:r>
            <a:r>
              <a:rPr lang="en-US" altLang="en-US" sz="2000" dirty="0">
                <a:solidFill>
                  <a:srgbClr val="000000"/>
                </a:solidFill>
                <a:latin typeface="Times New Roman" pitchFamily="18" charset="0"/>
                <a:cs typeface="Times New Roman" pitchFamily="18" charset="0"/>
              </a:rPr>
              <a:t>. </a:t>
            </a:r>
            <a:endParaRPr lang="en-US" altLang="en-US" sz="2000" dirty="0" smtClean="0">
              <a:solidFill>
                <a:srgbClr val="000000"/>
              </a:solidFill>
              <a:latin typeface="Times New Roman" pitchFamily="18" charset="0"/>
              <a:cs typeface="Times New Roman" pitchFamily="18" charset="0"/>
            </a:endParaRPr>
          </a:p>
          <a:p>
            <a:pPr>
              <a:lnSpc>
                <a:spcPct val="150000"/>
              </a:lnSpc>
              <a:buFont typeface="Wingdings" pitchFamily="2" charset="2"/>
              <a:buChar char="v"/>
            </a:pPr>
            <a:endParaRPr lang="en-US" altLang="en-US" sz="2000" dirty="0">
              <a:solidFill>
                <a:srgbClr val="000000"/>
              </a:solidFill>
              <a:latin typeface="Times New Roman" pitchFamily="18" charset="0"/>
              <a:cs typeface="Times New Roman" pitchFamily="18" charset="0"/>
            </a:endParaRPr>
          </a:p>
          <a:p>
            <a:pPr>
              <a:lnSpc>
                <a:spcPct val="150000"/>
              </a:lnSpc>
              <a:buFont typeface="Wingdings" pitchFamily="2" charset="2"/>
              <a:buChar char="v"/>
            </a:pPr>
            <a:endParaRPr lang="en-US" altLang="en-US" sz="2000" dirty="0" smtClean="0">
              <a:solidFill>
                <a:srgbClr val="000000"/>
              </a:solidFill>
              <a:latin typeface="Times New Roman" pitchFamily="18" charset="0"/>
              <a:cs typeface="Times New Roman" pitchFamily="18" charset="0"/>
            </a:endParaRPr>
          </a:p>
          <a:p>
            <a:pPr marL="0" indent="0">
              <a:lnSpc>
                <a:spcPct val="150000"/>
              </a:lnSpc>
            </a:pPr>
            <a:r>
              <a:rPr lang="en-US" altLang="en-US" sz="2000" dirty="0">
                <a:solidFill>
                  <a:srgbClr val="000000"/>
                </a:solidFill>
                <a:latin typeface="Times New Roman" pitchFamily="18" charset="0"/>
                <a:cs typeface="Times New Roman" pitchFamily="18" charset="0"/>
              </a:rPr>
              <a:t> </a:t>
            </a:r>
            <a:r>
              <a:rPr lang="en-US" altLang="en-US" sz="2000" dirty="0" smtClean="0">
                <a:solidFill>
                  <a:srgbClr val="000000"/>
                </a:solidFill>
                <a:latin typeface="Times New Roman" pitchFamily="18" charset="0"/>
                <a:cs typeface="Times New Roman" pitchFamily="18" charset="0"/>
              </a:rPr>
              <a:t>                                                                                                         Eqn.(5)</a:t>
            </a:r>
            <a:endParaRPr lang="en-US" altLang="en-US" sz="2000" dirty="0">
              <a:latin typeface="Times New Roman" pitchFamily="18" charset="0"/>
              <a:cs typeface="Times New Roman" pitchFamily="18" charset="0"/>
            </a:endParaRPr>
          </a:p>
        </p:txBody>
      </p:sp>
      <p:sp>
        <p:nvSpPr>
          <p:cNvPr id="5" name="Rectangle 5"/>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6" name="Object 5"/>
          <p:cNvGraphicFramePr>
            <a:graphicFrameLocks noChangeAspect="1"/>
          </p:cNvGraphicFramePr>
          <p:nvPr>
            <p:extLst>
              <p:ext uri="{D42A27DB-BD31-4B8C-83A1-F6EECF244321}">
                <p14:modId xmlns:p14="http://schemas.microsoft.com/office/powerpoint/2010/main" val="171443105"/>
              </p:ext>
            </p:extLst>
          </p:nvPr>
        </p:nvGraphicFramePr>
        <p:xfrm>
          <a:off x="2244436" y="2951018"/>
          <a:ext cx="1859973" cy="667920"/>
        </p:xfrm>
        <a:graphic>
          <a:graphicData uri="http://schemas.openxmlformats.org/presentationml/2006/ole">
            <mc:AlternateContent xmlns:mc="http://schemas.openxmlformats.org/markup-compatibility/2006">
              <mc:Choice xmlns:v="urn:schemas-microsoft-com:vml" Requires="v">
                <p:oleObj spid="_x0000_s11287" r:id="rId3" imgW="1257300" imgH="431800" progId="Equation.DSMT4">
                  <p:embed/>
                </p:oleObj>
              </mc:Choice>
              <mc:Fallback>
                <p:oleObj r:id="rId3" imgW="1257300" imgH="431800" progId="Equation.DSMT4">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44436" y="2951018"/>
                        <a:ext cx="1859973" cy="667920"/>
                      </a:xfrm>
                      <a:prstGeom prst="rect">
                        <a:avLst/>
                      </a:prstGeom>
                      <a:noFill/>
                    </p:spPr>
                  </p:pic>
                </p:oleObj>
              </mc:Fallback>
            </mc:AlternateContent>
          </a:graphicData>
        </a:graphic>
      </p:graphicFrame>
      <p:sp>
        <p:nvSpPr>
          <p:cNvPr id="7" name="Rectangle 6"/>
          <p:cNvSpPr/>
          <p:nvPr/>
        </p:nvSpPr>
        <p:spPr>
          <a:xfrm>
            <a:off x="990599" y="3771129"/>
            <a:ext cx="7363691" cy="2031325"/>
          </a:xfrm>
          <a:prstGeom prst="rect">
            <a:avLst/>
          </a:prstGeom>
        </p:spPr>
        <p:txBody>
          <a:bodyPr wrap="square">
            <a:spAutoFit/>
          </a:bodyPr>
          <a:lstStyle/>
          <a:p>
            <a:r>
              <a:rPr lang="en-US" dirty="0">
                <a:latin typeface="Arial" pitchFamily="34" charset="0"/>
                <a:cs typeface="Arial" pitchFamily="34" charset="0"/>
              </a:rPr>
              <a:t>Where:</a:t>
            </a:r>
          </a:p>
          <a:p>
            <a:r>
              <a:rPr lang="en-US" dirty="0">
                <a:latin typeface="Arial" pitchFamily="34" charset="0"/>
                <a:cs typeface="Arial" pitchFamily="34" charset="0"/>
              </a:rPr>
              <a:t>P</a:t>
            </a:r>
            <a:r>
              <a:rPr lang="en-US" baseline="-25000" dirty="0">
                <a:latin typeface="Arial" pitchFamily="34" charset="0"/>
                <a:cs typeface="Arial" pitchFamily="34" charset="0"/>
              </a:rPr>
              <a:t>SAR</a:t>
            </a:r>
            <a:r>
              <a:rPr lang="en-US" dirty="0">
                <a:latin typeface="Arial" pitchFamily="34" charset="0"/>
                <a:cs typeface="Arial" pitchFamily="34" charset="0"/>
              </a:rPr>
              <a:t>= The solar array power required (</a:t>
            </a:r>
            <a:r>
              <a:rPr lang="en-US" dirty="0" err="1">
                <a:latin typeface="Arial" pitchFamily="34" charset="0"/>
                <a:cs typeface="Arial" pitchFamily="34" charset="0"/>
              </a:rPr>
              <a:t>kWp</a:t>
            </a:r>
            <a:r>
              <a:rPr lang="en-US" dirty="0">
                <a:latin typeface="Arial" pitchFamily="34" charset="0"/>
                <a:cs typeface="Arial" pitchFamily="34" charset="0"/>
              </a:rPr>
              <a:t>)</a:t>
            </a:r>
          </a:p>
          <a:p>
            <a:r>
              <a:rPr lang="en-US" dirty="0">
                <a:latin typeface="Arial" pitchFamily="34" charset="0"/>
                <a:cs typeface="Arial" pitchFamily="34" charset="0"/>
              </a:rPr>
              <a:t>Eh= </a:t>
            </a:r>
            <a:r>
              <a:rPr lang="en-US" dirty="0" smtClean="0">
                <a:latin typeface="Arial" pitchFamily="34" charset="0"/>
                <a:cs typeface="Arial" pitchFamily="34" charset="0"/>
              </a:rPr>
              <a:t>energy </a:t>
            </a:r>
            <a:r>
              <a:rPr lang="en-US" dirty="0">
                <a:latin typeface="Arial" pitchFamily="34" charset="0"/>
                <a:cs typeface="Arial" pitchFamily="34" charset="0"/>
              </a:rPr>
              <a:t>required (kWh/day)</a:t>
            </a:r>
          </a:p>
          <a:p>
            <a:r>
              <a:rPr lang="en-US" dirty="0">
                <a:latin typeface="Arial" pitchFamily="34" charset="0"/>
                <a:cs typeface="Arial" pitchFamily="34" charset="0"/>
              </a:rPr>
              <a:t>I</a:t>
            </a:r>
            <a:r>
              <a:rPr lang="en-US" baseline="-25000" dirty="0">
                <a:latin typeface="Arial" pitchFamily="34" charset="0"/>
                <a:cs typeface="Arial" pitchFamily="34" charset="0"/>
              </a:rPr>
              <a:t>AVS</a:t>
            </a:r>
            <a:r>
              <a:rPr lang="en-US" dirty="0">
                <a:latin typeface="Arial" pitchFamily="34" charset="0"/>
                <a:cs typeface="Arial" pitchFamily="34" charset="0"/>
              </a:rPr>
              <a:t>= Av. daily solar irradiation (kWh/m²/day)</a:t>
            </a:r>
          </a:p>
          <a:p>
            <a:r>
              <a:rPr lang="en-US" dirty="0">
                <a:latin typeface="Arial" pitchFamily="34" charset="0"/>
                <a:cs typeface="Arial" pitchFamily="34" charset="0"/>
              </a:rPr>
              <a:t>F = array mismatch factor = 0.85 on average (a safety factor for real panel performance in hot sun and after 10-20 years) and </a:t>
            </a:r>
          </a:p>
          <a:p>
            <a:r>
              <a:rPr lang="en-US" dirty="0">
                <a:latin typeface="Arial" pitchFamily="34" charset="0"/>
                <a:cs typeface="Arial" pitchFamily="34" charset="0"/>
              </a:rPr>
              <a:t>E = daily subsystem efficiency = 0.25 - </a:t>
            </a:r>
            <a:r>
              <a:rPr lang="en-US" dirty="0" smtClean="0">
                <a:latin typeface="Arial" pitchFamily="34" charset="0"/>
                <a:cs typeface="Arial" pitchFamily="34" charset="0"/>
              </a:rPr>
              <a:t>0.6</a:t>
            </a:r>
            <a:endParaRPr lang="en-US" dirty="0">
              <a:latin typeface="Arial" pitchFamily="34" charset="0"/>
              <a:cs typeface="Arial" pitchFamily="34" charset="0"/>
            </a:endParaRPr>
          </a:p>
        </p:txBody>
      </p:sp>
      <p:sp>
        <p:nvSpPr>
          <p:cNvPr id="12" name="Rectangle 11"/>
          <p:cNvSpPr/>
          <p:nvPr/>
        </p:nvSpPr>
        <p:spPr>
          <a:xfrm>
            <a:off x="83128" y="-23151"/>
            <a:ext cx="12192000" cy="553998"/>
          </a:xfrm>
          <a:prstGeom prst="rect">
            <a:avLst/>
          </a:prstGeom>
        </p:spPr>
        <p:txBody>
          <a:bodyPr wrap="square">
            <a:spAutoFit/>
          </a:bodyPr>
          <a:lstStyle/>
          <a:p>
            <a:pPr algn="ctr"/>
            <a:r>
              <a:rPr lang="en-US" sz="3000" b="1" dirty="0" smtClean="0">
                <a:latin typeface="Arial" pitchFamily="34" charset="0"/>
                <a:cs typeface="Arial" pitchFamily="34" charset="0"/>
              </a:rPr>
              <a:t>4. PV array Power</a:t>
            </a:r>
            <a:endParaRPr lang="en-US" sz="3000" dirty="0"/>
          </a:p>
        </p:txBody>
      </p:sp>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29</a:t>
            </a:fld>
            <a:endParaRPr lang="en-US"/>
          </a:p>
        </p:txBody>
      </p:sp>
    </p:spTree>
    <p:extLst>
      <p:ext uri="{BB962C8B-B14F-4D97-AF65-F5344CB8AC3E}">
        <p14:creationId xmlns:p14="http://schemas.microsoft.com/office/powerpoint/2010/main" val="129658411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03200" y="228601"/>
            <a:ext cx="11988800" cy="960328"/>
          </a:xfrm>
          <a:prstGeom prst="rect">
            <a:avLst/>
          </a:prstGeom>
          <a:noFill/>
        </p:spPr>
        <p:txBody>
          <a:bodyPr>
            <a:spAutoFit/>
          </a:bodyPr>
          <a:lstStyle/>
          <a:p>
            <a:pPr>
              <a:lnSpc>
                <a:spcPct val="150000"/>
              </a:lnSpc>
              <a:defRPr/>
            </a:pPr>
            <a:r>
              <a:rPr lang="en-US" sz="2000" dirty="0">
                <a:latin typeface="Times New Roman" panose="02020603050405020304" pitchFamily="18" charset="0"/>
                <a:cs typeface="Times New Roman" panose="02020603050405020304" pitchFamily="18" charset="0"/>
              </a:rPr>
              <a:t/>
            </a:r>
            <a:br>
              <a:rPr lang="en-US" sz="2000" dirty="0">
                <a:latin typeface="Times New Roman" panose="02020603050405020304" pitchFamily="18" charset="0"/>
                <a:cs typeface="Times New Roman" panose="02020603050405020304" pitchFamily="18" charset="0"/>
              </a:rPr>
            </a:br>
            <a:endParaRPr lang="en-US" sz="2000" dirty="0">
              <a:latin typeface="Times New Roman" panose="02020603050405020304" pitchFamily="18" charset="0"/>
              <a:cs typeface="Times New Roman" panose="02020603050405020304" pitchFamily="18" charset="0"/>
            </a:endParaRPr>
          </a:p>
        </p:txBody>
      </p:sp>
      <p:sp>
        <p:nvSpPr>
          <p:cNvPr id="68611" name="TextBox 4"/>
          <p:cNvSpPr txBox="1">
            <a:spLocks noChangeArrowheads="1"/>
          </p:cNvSpPr>
          <p:nvPr/>
        </p:nvSpPr>
        <p:spPr bwMode="auto">
          <a:xfrm>
            <a:off x="101600" y="708765"/>
            <a:ext cx="12090400" cy="64017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eaLnBrk="0" fontAlgn="base" hangingPunct="0">
              <a:spcBef>
                <a:spcPct val="0"/>
              </a:spcBef>
              <a:spcAft>
                <a:spcPct val="0"/>
              </a:spcAft>
              <a:defRPr>
                <a:solidFill>
                  <a:schemeClr val="tx1"/>
                </a:solidFill>
                <a:latin typeface="Calibri" pitchFamily="34" charset="0"/>
              </a:defRPr>
            </a:lvl6pPr>
            <a:lvl7pPr marL="2971800" indent="-228600" defTabSz="457200" eaLnBrk="0" fontAlgn="base" hangingPunct="0">
              <a:spcBef>
                <a:spcPct val="0"/>
              </a:spcBef>
              <a:spcAft>
                <a:spcPct val="0"/>
              </a:spcAft>
              <a:defRPr>
                <a:solidFill>
                  <a:schemeClr val="tx1"/>
                </a:solidFill>
                <a:latin typeface="Calibri" pitchFamily="34" charset="0"/>
              </a:defRPr>
            </a:lvl7pPr>
            <a:lvl8pPr marL="3429000" indent="-228600" defTabSz="457200" eaLnBrk="0" fontAlgn="base" hangingPunct="0">
              <a:spcBef>
                <a:spcPct val="0"/>
              </a:spcBef>
              <a:spcAft>
                <a:spcPct val="0"/>
              </a:spcAft>
              <a:defRPr>
                <a:solidFill>
                  <a:schemeClr val="tx1"/>
                </a:solidFill>
                <a:latin typeface="Calibri" pitchFamily="34" charset="0"/>
              </a:defRPr>
            </a:lvl8pPr>
            <a:lvl9pPr marL="3886200" indent="-228600" defTabSz="457200" eaLnBrk="0" fontAlgn="base" hangingPunct="0">
              <a:spcBef>
                <a:spcPct val="0"/>
              </a:spcBef>
              <a:spcAft>
                <a:spcPct val="0"/>
              </a:spcAft>
              <a:defRPr>
                <a:solidFill>
                  <a:schemeClr val="tx1"/>
                </a:solidFill>
                <a:latin typeface="Calibri" pitchFamily="34" charset="0"/>
              </a:defRPr>
            </a:lvl9pPr>
          </a:lstStyle>
          <a:p>
            <a:pPr marL="0" indent="0">
              <a:lnSpc>
                <a:spcPct val="150000"/>
              </a:lnSpc>
            </a:pPr>
            <a:r>
              <a:rPr lang="en-US" sz="2000" b="1" dirty="0" smtClean="0">
                <a:solidFill>
                  <a:srgbClr val="000000"/>
                </a:solidFill>
                <a:latin typeface="Times New Roman" panose="02020603050405020304" pitchFamily="18" charset="0"/>
                <a:cs typeface="Times New Roman" panose="02020603050405020304" pitchFamily="18" charset="0"/>
              </a:rPr>
              <a:t>Steps needed are:</a:t>
            </a:r>
          </a:p>
          <a:p>
            <a:pPr marL="0" indent="0">
              <a:lnSpc>
                <a:spcPct val="200000"/>
              </a:lnSpc>
            </a:pPr>
            <a:r>
              <a:rPr lang="en-US" altLang="en-US" sz="2000" dirty="0">
                <a:solidFill>
                  <a:srgbClr val="000000"/>
                </a:solidFill>
                <a:latin typeface="Arial" pitchFamily="34" charset="0"/>
                <a:cs typeface="Arial" pitchFamily="34" charset="0"/>
              </a:rPr>
              <a:t>Sizing stand-alone PV systems begins with determining the electrical load, and then sizing the battery and PV array to meet the average daily load during the critical design month </a:t>
            </a:r>
          </a:p>
          <a:p>
            <a:pPr marL="514350" indent="-514350">
              <a:lnSpc>
                <a:spcPct val="150000"/>
              </a:lnSpc>
              <a:buFont typeface="+mj-lt"/>
              <a:buAutoNum type="romanLcPeriod"/>
            </a:pPr>
            <a:r>
              <a:rPr lang="en-US" altLang="en-US" sz="2000" dirty="0" smtClean="0">
                <a:latin typeface="Arial" pitchFamily="34" charset="0"/>
                <a:cs typeface="Arial" pitchFamily="34" charset="0"/>
              </a:rPr>
              <a:t>Determine the monthly </a:t>
            </a:r>
            <a:r>
              <a:rPr lang="en-US" altLang="en-US" sz="2000" dirty="0">
                <a:latin typeface="Arial" pitchFamily="34" charset="0"/>
                <a:cs typeface="Arial" pitchFamily="34" charset="0"/>
              </a:rPr>
              <a:t>average </a:t>
            </a:r>
            <a:r>
              <a:rPr lang="en-US" altLang="en-US" sz="2000" dirty="0" smtClean="0">
                <a:latin typeface="Arial" pitchFamily="34" charset="0"/>
                <a:cs typeface="Arial" pitchFamily="34" charset="0"/>
              </a:rPr>
              <a:t>energy usage </a:t>
            </a:r>
            <a:r>
              <a:rPr lang="en-US" altLang="en-US" sz="2000" dirty="0">
                <a:latin typeface="Arial" pitchFamily="34" charset="0"/>
                <a:cs typeface="Arial" pitchFamily="34" charset="0"/>
              </a:rPr>
              <a:t>from your energy </a:t>
            </a:r>
            <a:r>
              <a:rPr lang="en-US" altLang="en-US" sz="2000" dirty="0" smtClean="0">
                <a:latin typeface="Arial" pitchFamily="34" charset="0"/>
                <a:cs typeface="Arial" pitchFamily="34" charset="0"/>
              </a:rPr>
              <a:t>bill, </a:t>
            </a:r>
            <a:r>
              <a:rPr lang="en-US" altLang="en-US" sz="2000" dirty="0">
                <a:latin typeface="Arial" pitchFamily="34" charset="0"/>
                <a:cs typeface="Arial" pitchFamily="34" charset="0"/>
              </a:rPr>
              <a:t>month with the highest load to solar insolation ratio.</a:t>
            </a:r>
            <a:endParaRPr lang="en-US" altLang="en-US" sz="2000" dirty="0" smtClean="0">
              <a:latin typeface="Arial" pitchFamily="34" charset="0"/>
              <a:cs typeface="Arial" pitchFamily="34" charset="0"/>
            </a:endParaRPr>
          </a:p>
          <a:p>
            <a:pPr marL="514350" indent="-514350">
              <a:lnSpc>
                <a:spcPct val="200000"/>
              </a:lnSpc>
              <a:buFont typeface="+mj-lt"/>
              <a:buAutoNum type="romanLcPeriod"/>
            </a:pPr>
            <a:r>
              <a:rPr lang="en-US" altLang="en-US" sz="2000" dirty="0" smtClean="0">
                <a:solidFill>
                  <a:srgbClr val="000000"/>
                </a:solidFill>
                <a:latin typeface="Arial" pitchFamily="34" charset="0"/>
                <a:cs typeface="Arial" pitchFamily="34" charset="0"/>
              </a:rPr>
              <a:t>Identify the daily </a:t>
            </a:r>
            <a:r>
              <a:rPr lang="en-US" altLang="en-US" sz="2000" dirty="0">
                <a:solidFill>
                  <a:srgbClr val="000000"/>
                </a:solidFill>
                <a:latin typeface="Arial" pitchFamily="34" charset="0"/>
                <a:cs typeface="Arial" pitchFamily="34" charset="0"/>
              </a:rPr>
              <a:t>average </a:t>
            </a:r>
            <a:r>
              <a:rPr lang="en-US" altLang="en-US" sz="2000" dirty="0" smtClean="0">
                <a:solidFill>
                  <a:srgbClr val="000000"/>
                </a:solidFill>
                <a:latin typeface="Arial" pitchFamily="34" charset="0"/>
                <a:cs typeface="Arial" pitchFamily="34" charset="0"/>
              </a:rPr>
              <a:t>energy usage, which is the monthly usage per number of days in a month.</a:t>
            </a:r>
            <a:endParaRPr lang="en-US" altLang="en-US" sz="2000" dirty="0">
              <a:solidFill>
                <a:srgbClr val="000000"/>
              </a:solidFill>
              <a:latin typeface="Arial" pitchFamily="34" charset="0"/>
              <a:cs typeface="Arial" pitchFamily="34" charset="0"/>
            </a:endParaRPr>
          </a:p>
          <a:p>
            <a:pPr marL="514350" indent="-514350">
              <a:lnSpc>
                <a:spcPct val="200000"/>
              </a:lnSpc>
              <a:buFont typeface="+mj-lt"/>
              <a:buAutoNum type="romanLcPeriod"/>
            </a:pPr>
            <a:r>
              <a:rPr lang="en-US" altLang="en-US" sz="2000" dirty="0" smtClean="0">
                <a:latin typeface="Arial" pitchFamily="34" charset="0"/>
                <a:cs typeface="Arial" pitchFamily="34" charset="0"/>
              </a:rPr>
              <a:t>Determine the </a:t>
            </a:r>
            <a:r>
              <a:rPr lang="en-US" altLang="en-US" sz="2000" dirty="0">
                <a:latin typeface="Arial" pitchFamily="34" charset="0"/>
                <a:cs typeface="Arial" pitchFamily="34" charset="0"/>
              </a:rPr>
              <a:t>daily average peak sun hours </a:t>
            </a:r>
            <a:r>
              <a:rPr lang="en-US" altLang="en-US" sz="2000" dirty="0" smtClean="0">
                <a:latin typeface="Arial" pitchFamily="34" charset="0"/>
                <a:cs typeface="Arial" pitchFamily="34" charset="0"/>
              </a:rPr>
              <a:t>of your specific location, use  </a:t>
            </a:r>
            <a:r>
              <a:rPr lang="en-US" altLang="en-US" sz="2000" dirty="0">
                <a:latin typeface="Arial" pitchFamily="34" charset="0"/>
                <a:cs typeface="Arial" pitchFamily="34" charset="0"/>
              </a:rPr>
              <a:t>NASA data</a:t>
            </a:r>
          </a:p>
          <a:p>
            <a:pPr marL="514350" indent="-514350">
              <a:lnSpc>
                <a:spcPct val="200000"/>
              </a:lnSpc>
              <a:buFont typeface="+mj-lt"/>
              <a:buAutoNum type="romanLcPeriod"/>
            </a:pPr>
            <a:r>
              <a:rPr lang="en-US" altLang="en-US" sz="2000" dirty="0">
                <a:solidFill>
                  <a:srgbClr val="000000"/>
                </a:solidFill>
                <a:latin typeface="Arial" pitchFamily="34" charset="0"/>
                <a:cs typeface="Arial" pitchFamily="34" charset="0"/>
              </a:rPr>
              <a:t>Calculate </a:t>
            </a:r>
            <a:r>
              <a:rPr lang="en-US" altLang="en-US" sz="2000" dirty="0" smtClean="0">
                <a:solidFill>
                  <a:srgbClr val="000000"/>
                </a:solidFill>
                <a:latin typeface="Arial" pitchFamily="34" charset="0"/>
                <a:cs typeface="Arial" pitchFamily="34" charset="0"/>
              </a:rPr>
              <a:t>the overall system power (AC</a:t>
            </a:r>
            <a:r>
              <a:rPr lang="en-US" altLang="en-US" sz="2000" dirty="0">
                <a:solidFill>
                  <a:srgbClr val="000000"/>
                </a:solidFill>
                <a:latin typeface="Arial" pitchFamily="34" charset="0"/>
                <a:cs typeface="Arial" pitchFamily="34" charset="0"/>
              </a:rPr>
              <a:t>) to generate 100% of your </a:t>
            </a:r>
            <a:r>
              <a:rPr lang="en-US" altLang="en-US" sz="2000" dirty="0" smtClean="0">
                <a:solidFill>
                  <a:srgbClr val="000000"/>
                </a:solidFill>
                <a:latin typeface="Arial" pitchFamily="34" charset="0"/>
                <a:cs typeface="Arial" pitchFamily="34" charset="0"/>
              </a:rPr>
              <a:t>consumption, use eqn. 5.</a:t>
            </a:r>
            <a:r>
              <a:rPr lang="en-US" altLang="en-US" sz="2000" dirty="0" smtClean="0">
                <a:latin typeface="Arial" pitchFamily="34" charset="0"/>
                <a:cs typeface="Arial" pitchFamily="34" charset="0"/>
              </a:rPr>
              <a:t> </a:t>
            </a:r>
          </a:p>
          <a:p>
            <a:pPr marL="514350" indent="-514350">
              <a:lnSpc>
                <a:spcPct val="200000"/>
              </a:lnSpc>
              <a:buFont typeface="+mj-lt"/>
              <a:buAutoNum type="romanLcPeriod"/>
            </a:pPr>
            <a:r>
              <a:rPr lang="en-US" sz="2000" dirty="0" smtClean="0">
                <a:solidFill>
                  <a:srgbClr val="000000"/>
                </a:solidFill>
                <a:latin typeface="Arial" pitchFamily="34" charset="0"/>
                <a:cs typeface="Arial" pitchFamily="34" charset="0"/>
              </a:rPr>
              <a:t>For  </a:t>
            </a:r>
            <a:r>
              <a:rPr lang="en-US" sz="2000" dirty="0">
                <a:solidFill>
                  <a:srgbClr val="000000"/>
                </a:solidFill>
                <a:latin typeface="Arial" pitchFamily="34" charset="0"/>
                <a:cs typeface="Arial" pitchFamily="34" charset="0"/>
              </a:rPr>
              <a:t>well-designed solar system </a:t>
            </a:r>
            <a:r>
              <a:rPr lang="en-US" sz="2000" dirty="0" smtClean="0">
                <a:solidFill>
                  <a:srgbClr val="000000"/>
                </a:solidFill>
                <a:latin typeface="Arial" pitchFamily="34" charset="0"/>
                <a:cs typeface="Arial" pitchFamily="34" charset="0"/>
              </a:rPr>
              <a:t>consider 86</a:t>
            </a:r>
            <a:r>
              <a:rPr lang="en-US" sz="2000" dirty="0">
                <a:solidFill>
                  <a:srgbClr val="000000"/>
                </a:solidFill>
                <a:latin typeface="Arial" pitchFamily="34" charset="0"/>
                <a:cs typeface="Arial" pitchFamily="34" charset="0"/>
              </a:rPr>
              <a:t>% efficiency  </a:t>
            </a:r>
            <a:r>
              <a:rPr lang="en-US" sz="2000" dirty="0" smtClean="0">
                <a:solidFill>
                  <a:srgbClr val="000000"/>
                </a:solidFill>
                <a:latin typeface="Arial" pitchFamily="34" charset="0"/>
                <a:cs typeface="Arial" pitchFamily="34" charset="0"/>
              </a:rPr>
              <a:t>and determine the number panels, divide step 4 by the nominal power of selected solar module </a:t>
            </a:r>
            <a:r>
              <a:rPr lang="en-US" altLang="en-US" sz="2000" dirty="0">
                <a:latin typeface="Arial" pitchFamily="34" charset="0"/>
                <a:cs typeface="Arial" pitchFamily="34" charset="0"/>
              </a:rPr>
              <a:t/>
            </a:r>
            <a:br>
              <a:rPr lang="en-US" altLang="en-US" sz="2000" dirty="0">
                <a:latin typeface="Arial" pitchFamily="34" charset="0"/>
                <a:cs typeface="Arial" pitchFamily="34" charset="0"/>
              </a:rPr>
            </a:br>
            <a:endParaRPr lang="en-US" altLang="en-US" sz="2000" dirty="0">
              <a:latin typeface="Arial" pitchFamily="34" charset="0"/>
              <a:cs typeface="Arial" pitchFamily="34" charset="0"/>
            </a:endParaRPr>
          </a:p>
        </p:txBody>
      </p:sp>
      <p:sp>
        <p:nvSpPr>
          <p:cNvPr id="2" name="Rectangle 1"/>
          <p:cNvSpPr/>
          <p:nvPr/>
        </p:nvSpPr>
        <p:spPr>
          <a:xfrm>
            <a:off x="859738" y="0"/>
            <a:ext cx="9250617" cy="784830"/>
          </a:xfrm>
          <a:prstGeom prst="rect">
            <a:avLst/>
          </a:prstGeom>
        </p:spPr>
        <p:txBody>
          <a:bodyPr wrap="square">
            <a:spAutoFit/>
          </a:bodyPr>
          <a:lstStyle/>
          <a:p>
            <a:pPr>
              <a:lnSpc>
                <a:spcPct val="150000"/>
              </a:lnSpc>
              <a:defRPr/>
            </a:pPr>
            <a:r>
              <a:rPr lang="en-US" sz="3000" b="1" dirty="0" smtClean="0">
                <a:solidFill>
                  <a:srgbClr val="000000"/>
                </a:solidFill>
                <a:latin typeface="Arial" pitchFamily="34" charset="0"/>
                <a:cs typeface="Arial" pitchFamily="34" charset="0"/>
              </a:rPr>
              <a:t>5. Sizing Off-Grid Solar PV System (S-OG-PVs)</a:t>
            </a:r>
            <a:endParaRPr lang="en-US" sz="3000" b="1" dirty="0">
              <a:solidFill>
                <a:srgbClr val="000000"/>
              </a:solidFill>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30</a:t>
            </a:fld>
            <a:endParaRPr lang="en-US"/>
          </a:p>
        </p:txBody>
      </p:sp>
    </p:spTree>
    <p:extLst>
      <p:ext uri="{BB962C8B-B14F-4D97-AF65-F5344CB8AC3E}">
        <p14:creationId xmlns:p14="http://schemas.microsoft.com/office/powerpoint/2010/main" val="83951248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4" name="TextBox 6"/>
          <p:cNvSpPr txBox="1">
            <a:spLocks noChangeArrowheads="1"/>
          </p:cNvSpPr>
          <p:nvPr/>
        </p:nvSpPr>
        <p:spPr bwMode="auto">
          <a:xfrm>
            <a:off x="31749" y="1388918"/>
            <a:ext cx="12160251" cy="48628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eaLnBrk="0" fontAlgn="base" hangingPunct="0">
              <a:spcBef>
                <a:spcPct val="0"/>
              </a:spcBef>
              <a:spcAft>
                <a:spcPct val="0"/>
              </a:spcAft>
              <a:defRPr>
                <a:solidFill>
                  <a:schemeClr val="tx1"/>
                </a:solidFill>
                <a:latin typeface="Calibri" pitchFamily="34" charset="0"/>
              </a:defRPr>
            </a:lvl6pPr>
            <a:lvl7pPr marL="2971800" indent="-228600" defTabSz="457200" eaLnBrk="0" fontAlgn="base" hangingPunct="0">
              <a:spcBef>
                <a:spcPct val="0"/>
              </a:spcBef>
              <a:spcAft>
                <a:spcPct val="0"/>
              </a:spcAft>
              <a:defRPr>
                <a:solidFill>
                  <a:schemeClr val="tx1"/>
                </a:solidFill>
                <a:latin typeface="Calibri" pitchFamily="34" charset="0"/>
              </a:defRPr>
            </a:lvl7pPr>
            <a:lvl8pPr marL="3429000" indent="-228600" defTabSz="457200" eaLnBrk="0" fontAlgn="base" hangingPunct="0">
              <a:spcBef>
                <a:spcPct val="0"/>
              </a:spcBef>
              <a:spcAft>
                <a:spcPct val="0"/>
              </a:spcAft>
              <a:defRPr>
                <a:solidFill>
                  <a:schemeClr val="tx1"/>
                </a:solidFill>
                <a:latin typeface="Calibri" pitchFamily="34" charset="0"/>
              </a:defRPr>
            </a:lvl8pPr>
            <a:lvl9pPr marL="3886200" indent="-228600" defTabSz="457200" eaLnBrk="0" fontAlgn="base" hangingPunct="0">
              <a:spcBef>
                <a:spcPct val="0"/>
              </a:spcBef>
              <a:spcAft>
                <a:spcPct val="0"/>
              </a:spcAft>
              <a:defRPr>
                <a:solidFill>
                  <a:schemeClr val="tx1"/>
                </a:solidFill>
                <a:latin typeface="Calibri" pitchFamily="34" charset="0"/>
              </a:defRPr>
            </a:lvl9pPr>
          </a:lstStyle>
          <a:p>
            <a:pPr marL="0" indent="0">
              <a:lnSpc>
                <a:spcPct val="200000"/>
              </a:lnSpc>
            </a:pPr>
            <a:r>
              <a:rPr lang="en-US" altLang="en-US" sz="2000" b="1" dirty="0">
                <a:latin typeface="Arial" pitchFamily="34" charset="0"/>
                <a:cs typeface="Arial" pitchFamily="34" charset="0"/>
              </a:rPr>
              <a:t>The System Sizing is given by: generally, </a:t>
            </a:r>
            <a:r>
              <a:rPr lang="en-US" altLang="en-US" sz="2000" dirty="0">
                <a:latin typeface="Arial" pitchFamily="34" charset="0"/>
                <a:cs typeface="Arial" pitchFamily="34" charset="0"/>
              </a:rPr>
              <a:t>involves a five-step </a:t>
            </a:r>
            <a:r>
              <a:rPr lang="en-US" altLang="en-US" sz="2000" dirty="0" smtClean="0">
                <a:latin typeface="Arial" pitchFamily="34" charset="0"/>
                <a:cs typeface="Arial" pitchFamily="34" charset="0"/>
              </a:rPr>
              <a:t>which </a:t>
            </a:r>
            <a:r>
              <a:rPr lang="en-US" altLang="en-US" sz="2000" dirty="0">
                <a:latin typeface="Arial" pitchFamily="34" charset="0"/>
                <a:cs typeface="Arial" pitchFamily="34" charset="0"/>
              </a:rPr>
              <a:t>will allow the photovoltaic system </a:t>
            </a:r>
            <a:r>
              <a:rPr lang="en-US" altLang="en-US" sz="2000" dirty="0" smtClean="0">
                <a:latin typeface="Arial" pitchFamily="34" charset="0"/>
                <a:cs typeface="Arial" pitchFamily="34" charset="0"/>
              </a:rPr>
              <a:t>designer</a:t>
            </a:r>
            <a:endParaRPr lang="en-US" altLang="en-US" sz="2000" dirty="0">
              <a:latin typeface="Arial" pitchFamily="34" charset="0"/>
              <a:cs typeface="Arial" pitchFamily="34" charset="0"/>
            </a:endParaRPr>
          </a:p>
          <a:p>
            <a:pPr algn="just">
              <a:lnSpc>
                <a:spcPct val="200000"/>
              </a:lnSpc>
              <a:buFont typeface="Wingdings" pitchFamily="2" charset="2"/>
              <a:buChar char="§"/>
            </a:pPr>
            <a:r>
              <a:rPr lang="en-US" altLang="en-US" sz="2000" dirty="0">
                <a:latin typeface="Arial" pitchFamily="34" charset="0"/>
                <a:cs typeface="Arial" pitchFamily="34" charset="0"/>
              </a:rPr>
              <a:t>Estimating the Electric </a:t>
            </a:r>
            <a:r>
              <a:rPr lang="en-US" altLang="en-US" sz="2000" dirty="0" smtClean="0">
                <a:latin typeface="Arial" pitchFamily="34" charset="0"/>
                <a:cs typeface="Arial" pitchFamily="34" charset="0"/>
              </a:rPr>
              <a:t>Load  </a:t>
            </a:r>
          </a:p>
          <a:p>
            <a:pPr algn="just">
              <a:lnSpc>
                <a:spcPct val="200000"/>
              </a:lnSpc>
              <a:buFont typeface="Wingdings" pitchFamily="2" charset="2"/>
              <a:buChar char="§"/>
            </a:pPr>
            <a:r>
              <a:rPr lang="en-US" altLang="en-US" sz="2000" dirty="0" smtClean="0">
                <a:latin typeface="Arial" pitchFamily="34" charset="0"/>
                <a:cs typeface="Arial" pitchFamily="34" charset="0"/>
              </a:rPr>
              <a:t>Sizing </a:t>
            </a:r>
            <a:r>
              <a:rPr lang="en-US" altLang="en-US" sz="2000" dirty="0">
                <a:latin typeface="Arial" pitchFamily="34" charset="0"/>
                <a:cs typeface="Arial" pitchFamily="34" charset="0"/>
              </a:rPr>
              <a:t>and Specifying </a:t>
            </a:r>
            <a:r>
              <a:rPr lang="en-US" altLang="en-US" sz="2000" dirty="0" smtClean="0">
                <a:latin typeface="Arial" pitchFamily="34" charset="0"/>
                <a:cs typeface="Arial" pitchFamily="34" charset="0"/>
              </a:rPr>
              <a:t>Batteries</a:t>
            </a:r>
            <a:endParaRPr lang="en-US" altLang="en-US" sz="2000" dirty="0">
              <a:latin typeface="Arial" pitchFamily="34" charset="0"/>
              <a:cs typeface="Arial" pitchFamily="34" charset="0"/>
            </a:endParaRPr>
          </a:p>
          <a:p>
            <a:pPr algn="just">
              <a:lnSpc>
                <a:spcPct val="200000"/>
              </a:lnSpc>
              <a:buFont typeface="Wingdings" pitchFamily="2" charset="2"/>
              <a:buChar char="§"/>
            </a:pPr>
            <a:r>
              <a:rPr lang="en-US" altLang="en-US" sz="2000" dirty="0">
                <a:latin typeface="Arial" pitchFamily="34" charset="0"/>
                <a:cs typeface="Arial" pitchFamily="34" charset="0"/>
              </a:rPr>
              <a:t>Sizing and Specifying an Inverter</a:t>
            </a:r>
            <a:r>
              <a:rPr lang="en-US" altLang="en-US" sz="2000" dirty="0" smtClean="0">
                <a:latin typeface="Arial" pitchFamily="34" charset="0"/>
                <a:cs typeface="Arial" pitchFamily="34" charset="0"/>
              </a:rPr>
              <a:t>,</a:t>
            </a:r>
          </a:p>
          <a:p>
            <a:pPr algn="just">
              <a:lnSpc>
                <a:spcPct val="200000"/>
              </a:lnSpc>
              <a:buFont typeface="Wingdings" pitchFamily="2" charset="2"/>
              <a:buChar char="§"/>
            </a:pPr>
            <a:r>
              <a:rPr lang="en-US" altLang="en-US" sz="2000" dirty="0" smtClean="0">
                <a:latin typeface="Arial" pitchFamily="34" charset="0"/>
                <a:cs typeface="Arial" pitchFamily="34" charset="0"/>
              </a:rPr>
              <a:t> </a:t>
            </a:r>
            <a:r>
              <a:rPr lang="en-US" altLang="en-US" sz="2000" dirty="0">
                <a:latin typeface="Arial" pitchFamily="34" charset="0"/>
                <a:cs typeface="Arial" pitchFamily="34" charset="0"/>
              </a:rPr>
              <a:t>Sizing and Specifying an Array and specifying </a:t>
            </a:r>
            <a:r>
              <a:rPr lang="en-US" altLang="en-US" sz="2000" dirty="0" smtClean="0">
                <a:latin typeface="Arial" pitchFamily="34" charset="0"/>
                <a:cs typeface="Arial" pitchFamily="34" charset="0"/>
              </a:rPr>
              <a:t>Controller</a:t>
            </a:r>
          </a:p>
          <a:p>
            <a:pPr algn="just">
              <a:lnSpc>
                <a:spcPct val="200000"/>
              </a:lnSpc>
              <a:buFont typeface="Wingdings" pitchFamily="2" charset="2"/>
              <a:buChar char="§"/>
            </a:pPr>
            <a:r>
              <a:rPr lang="en-US" altLang="en-US" sz="2000" dirty="0" smtClean="0">
                <a:latin typeface="Arial" pitchFamily="34" charset="0"/>
                <a:cs typeface="Arial" pitchFamily="34" charset="0"/>
              </a:rPr>
              <a:t>Sizing of cables and wiring </a:t>
            </a:r>
          </a:p>
          <a:p>
            <a:pPr marL="0" indent="0" algn="just">
              <a:lnSpc>
                <a:spcPct val="150000"/>
              </a:lnSpc>
            </a:pPr>
            <a:endParaRPr lang="en-US" altLang="en-US" sz="2000" i="1" dirty="0">
              <a:solidFill>
                <a:srgbClr val="C00000"/>
              </a:solidFill>
              <a:latin typeface="Times New Roman" pitchFamily="18" charset="0"/>
              <a:cs typeface="Times New Roman" pitchFamily="18" charset="0"/>
            </a:endParaRPr>
          </a:p>
        </p:txBody>
      </p:sp>
      <p:sp>
        <p:nvSpPr>
          <p:cNvPr id="2" name="Rectangle 1"/>
          <p:cNvSpPr/>
          <p:nvPr/>
        </p:nvSpPr>
        <p:spPr>
          <a:xfrm>
            <a:off x="0" y="93518"/>
            <a:ext cx="11617036" cy="784830"/>
          </a:xfrm>
          <a:prstGeom prst="rect">
            <a:avLst/>
          </a:prstGeom>
        </p:spPr>
        <p:txBody>
          <a:bodyPr wrap="square">
            <a:spAutoFit/>
          </a:bodyPr>
          <a:lstStyle/>
          <a:p>
            <a:pPr>
              <a:lnSpc>
                <a:spcPct val="150000"/>
              </a:lnSpc>
              <a:defRPr/>
            </a:pPr>
            <a:r>
              <a:rPr lang="en-US" sz="3000" b="1" dirty="0" smtClean="0">
                <a:solidFill>
                  <a:srgbClr val="000000"/>
                </a:solidFill>
                <a:latin typeface="Arial" pitchFamily="34" charset="0"/>
                <a:cs typeface="Arial" pitchFamily="34" charset="0"/>
              </a:rPr>
              <a:t>S-OG-PVs                                                                           Cont.….</a:t>
            </a:r>
            <a:endParaRPr lang="en-US" sz="3000" b="1" dirty="0">
              <a:solidFill>
                <a:srgbClr val="000000"/>
              </a:solidFill>
              <a:latin typeface="Arial" pitchFamily="34" charset="0"/>
              <a:cs typeface="Arial" pitchFamily="34" charset="0"/>
            </a:endParaRPr>
          </a:p>
        </p:txBody>
      </p:sp>
      <p:sp>
        <p:nvSpPr>
          <p:cNvPr id="3" name="Footer Placeholder 2"/>
          <p:cNvSpPr>
            <a:spLocks noGrp="1"/>
          </p:cNvSpPr>
          <p:nvPr>
            <p:ph type="ftr" sz="quarter" idx="11"/>
          </p:nvPr>
        </p:nvSpPr>
        <p:spPr/>
        <p:txBody>
          <a:bodyPr/>
          <a:lstStyle/>
          <a:p>
            <a:r>
              <a:rPr lang="en-US" smtClean="0"/>
              <a:t>Presenter: Dr.Teshome Goa</a:t>
            </a:r>
            <a:endParaRPr lang="en-US"/>
          </a:p>
        </p:txBody>
      </p:sp>
      <p:sp>
        <p:nvSpPr>
          <p:cNvPr id="4" name="Slide Number Placeholder 3"/>
          <p:cNvSpPr>
            <a:spLocks noGrp="1"/>
          </p:cNvSpPr>
          <p:nvPr>
            <p:ph type="sldNum" sz="quarter" idx="12"/>
          </p:nvPr>
        </p:nvSpPr>
        <p:spPr/>
        <p:txBody>
          <a:bodyPr/>
          <a:lstStyle/>
          <a:p>
            <a:fld id="{A48DA065-FA52-4A6B-AE36-1AE15AD4FD00}" type="slidenum">
              <a:rPr lang="en-US" smtClean="0"/>
              <a:pPr/>
              <a:t>31</a:t>
            </a:fld>
            <a:endParaRPr lang="en-US"/>
          </a:p>
        </p:txBody>
      </p:sp>
    </p:spTree>
    <p:extLst>
      <p:ext uri="{BB962C8B-B14F-4D97-AF65-F5344CB8AC3E}">
        <p14:creationId xmlns:p14="http://schemas.microsoft.com/office/powerpoint/2010/main" val="191276966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TextBox 2"/>
          <p:cNvSpPr txBox="1">
            <a:spLocks noChangeArrowheads="1"/>
          </p:cNvSpPr>
          <p:nvPr/>
        </p:nvSpPr>
        <p:spPr bwMode="auto">
          <a:xfrm>
            <a:off x="259003" y="978970"/>
            <a:ext cx="647892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eaLnBrk="0" fontAlgn="base" hangingPunct="0">
              <a:spcBef>
                <a:spcPct val="0"/>
              </a:spcBef>
              <a:spcAft>
                <a:spcPct val="0"/>
              </a:spcAft>
              <a:defRPr>
                <a:solidFill>
                  <a:schemeClr val="tx1"/>
                </a:solidFill>
                <a:latin typeface="Calibri" pitchFamily="34" charset="0"/>
              </a:defRPr>
            </a:lvl6pPr>
            <a:lvl7pPr marL="2971800" indent="-228600" defTabSz="457200" eaLnBrk="0" fontAlgn="base" hangingPunct="0">
              <a:spcBef>
                <a:spcPct val="0"/>
              </a:spcBef>
              <a:spcAft>
                <a:spcPct val="0"/>
              </a:spcAft>
              <a:defRPr>
                <a:solidFill>
                  <a:schemeClr val="tx1"/>
                </a:solidFill>
                <a:latin typeface="Calibri" pitchFamily="34" charset="0"/>
              </a:defRPr>
            </a:lvl7pPr>
            <a:lvl8pPr marL="3429000" indent="-228600" defTabSz="457200" eaLnBrk="0" fontAlgn="base" hangingPunct="0">
              <a:spcBef>
                <a:spcPct val="0"/>
              </a:spcBef>
              <a:spcAft>
                <a:spcPct val="0"/>
              </a:spcAft>
              <a:defRPr>
                <a:solidFill>
                  <a:schemeClr val="tx1"/>
                </a:solidFill>
                <a:latin typeface="Calibri" pitchFamily="34" charset="0"/>
              </a:defRPr>
            </a:lvl8pPr>
            <a:lvl9pPr marL="3886200" indent="-228600" defTabSz="457200" eaLnBrk="0" fontAlgn="base" hangingPunct="0">
              <a:spcBef>
                <a:spcPct val="0"/>
              </a:spcBef>
              <a:spcAft>
                <a:spcPct val="0"/>
              </a:spcAft>
              <a:defRPr>
                <a:solidFill>
                  <a:schemeClr val="tx1"/>
                </a:solidFill>
                <a:latin typeface="Calibri" pitchFamily="34" charset="0"/>
              </a:defRPr>
            </a:lvl9pPr>
          </a:lstStyle>
          <a:p>
            <a:r>
              <a:rPr lang="en-US" altLang="en-US" sz="2400" b="1" dirty="0" smtClean="0">
                <a:solidFill>
                  <a:srgbClr val="000000"/>
                </a:solidFill>
                <a:latin typeface="Times New Roman" pitchFamily="18" charset="0"/>
                <a:cs typeface="Times New Roman" pitchFamily="18" charset="0"/>
              </a:rPr>
              <a:t>Battery </a:t>
            </a:r>
            <a:r>
              <a:rPr lang="en-US" altLang="en-US" sz="2400" b="1" dirty="0">
                <a:solidFill>
                  <a:srgbClr val="000000"/>
                </a:solidFill>
                <a:latin typeface="Times New Roman" pitchFamily="18" charset="0"/>
                <a:cs typeface="Times New Roman" pitchFamily="18" charset="0"/>
              </a:rPr>
              <a:t>Sizing</a:t>
            </a:r>
            <a:r>
              <a:rPr lang="en-US" altLang="en-US" sz="2400" dirty="0">
                <a:latin typeface="Times New Roman" pitchFamily="18" charset="0"/>
                <a:cs typeface="Times New Roman" pitchFamily="18" charset="0"/>
              </a:rPr>
              <a:t> </a:t>
            </a:r>
          </a:p>
        </p:txBody>
      </p:sp>
      <p:sp>
        <p:nvSpPr>
          <p:cNvPr id="74755" name="TextBox 4"/>
          <p:cNvSpPr txBox="1">
            <a:spLocks noChangeArrowheads="1"/>
          </p:cNvSpPr>
          <p:nvPr/>
        </p:nvSpPr>
        <p:spPr bwMode="auto">
          <a:xfrm>
            <a:off x="259003" y="1373765"/>
            <a:ext cx="11785600" cy="4305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eaLnBrk="0" fontAlgn="base" hangingPunct="0">
              <a:spcBef>
                <a:spcPct val="0"/>
              </a:spcBef>
              <a:spcAft>
                <a:spcPct val="0"/>
              </a:spcAft>
              <a:defRPr>
                <a:solidFill>
                  <a:schemeClr val="tx1"/>
                </a:solidFill>
                <a:latin typeface="Calibri" pitchFamily="34" charset="0"/>
              </a:defRPr>
            </a:lvl6pPr>
            <a:lvl7pPr marL="2971800" indent="-228600" defTabSz="457200" eaLnBrk="0" fontAlgn="base" hangingPunct="0">
              <a:spcBef>
                <a:spcPct val="0"/>
              </a:spcBef>
              <a:spcAft>
                <a:spcPct val="0"/>
              </a:spcAft>
              <a:defRPr>
                <a:solidFill>
                  <a:schemeClr val="tx1"/>
                </a:solidFill>
                <a:latin typeface="Calibri" pitchFamily="34" charset="0"/>
              </a:defRPr>
            </a:lvl7pPr>
            <a:lvl8pPr marL="3429000" indent="-228600" defTabSz="457200" eaLnBrk="0" fontAlgn="base" hangingPunct="0">
              <a:spcBef>
                <a:spcPct val="0"/>
              </a:spcBef>
              <a:spcAft>
                <a:spcPct val="0"/>
              </a:spcAft>
              <a:defRPr>
                <a:solidFill>
                  <a:schemeClr val="tx1"/>
                </a:solidFill>
                <a:latin typeface="Calibri" pitchFamily="34" charset="0"/>
              </a:defRPr>
            </a:lvl8pPr>
            <a:lvl9pPr marL="3886200" indent="-228600" defTabSz="457200" eaLnBrk="0" fontAlgn="base" hangingPunct="0">
              <a:spcBef>
                <a:spcPct val="0"/>
              </a:spcBef>
              <a:spcAft>
                <a:spcPct val="0"/>
              </a:spcAft>
              <a:defRPr>
                <a:solidFill>
                  <a:schemeClr val="tx1"/>
                </a:solidFill>
                <a:latin typeface="Calibri" pitchFamily="34" charset="0"/>
              </a:defRPr>
            </a:lvl9pPr>
          </a:lstStyle>
          <a:p>
            <a:pPr>
              <a:lnSpc>
                <a:spcPct val="200000"/>
              </a:lnSpc>
            </a:pPr>
            <a:r>
              <a:rPr lang="en-US" altLang="en-US" sz="2000" b="1" dirty="0">
                <a:solidFill>
                  <a:srgbClr val="000000"/>
                </a:solidFill>
                <a:latin typeface="Arial" pitchFamily="34" charset="0"/>
                <a:cs typeface="Arial" pitchFamily="34" charset="0"/>
              </a:rPr>
              <a:t>The total amount of rated battery capacity required depends on the </a:t>
            </a:r>
            <a:r>
              <a:rPr lang="en-US" altLang="en-US" sz="2000" b="1" dirty="0" smtClean="0">
                <a:solidFill>
                  <a:srgbClr val="000000"/>
                </a:solidFill>
                <a:latin typeface="Arial" pitchFamily="34" charset="0"/>
                <a:cs typeface="Arial" pitchFamily="34" charset="0"/>
              </a:rPr>
              <a:t>following:</a:t>
            </a:r>
          </a:p>
          <a:p>
            <a:pPr marL="342900" indent="-342900">
              <a:lnSpc>
                <a:spcPct val="200000"/>
              </a:lnSpc>
              <a:buFont typeface="Wingdings" pitchFamily="2" charset="2"/>
              <a:buChar char="§"/>
            </a:pPr>
            <a:r>
              <a:rPr lang="en-US" altLang="en-US" sz="2000" dirty="0" smtClean="0">
                <a:solidFill>
                  <a:srgbClr val="000000"/>
                </a:solidFill>
                <a:latin typeface="Arial" pitchFamily="34" charset="0"/>
                <a:cs typeface="Arial" pitchFamily="34" charset="0"/>
              </a:rPr>
              <a:t>The desired </a:t>
            </a:r>
            <a:r>
              <a:rPr lang="en-US" altLang="en-US" sz="2000" dirty="0">
                <a:solidFill>
                  <a:srgbClr val="000000"/>
                </a:solidFill>
                <a:latin typeface="Arial" pitchFamily="34" charset="0"/>
                <a:cs typeface="Arial" pitchFamily="34" charset="0"/>
              </a:rPr>
              <a:t>days of storage to meet system loads with no recharge from </a:t>
            </a:r>
            <a:r>
              <a:rPr lang="en-US" altLang="en-US" sz="2000" dirty="0" smtClean="0">
                <a:solidFill>
                  <a:srgbClr val="000000"/>
                </a:solidFill>
                <a:latin typeface="Arial" pitchFamily="34" charset="0"/>
                <a:cs typeface="Arial" pitchFamily="34" charset="0"/>
              </a:rPr>
              <a:t>PV</a:t>
            </a:r>
          </a:p>
          <a:p>
            <a:pPr marL="342900" indent="-342900">
              <a:lnSpc>
                <a:spcPct val="200000"/>
              </a:lnSpc>
              <a:buFont typeface="Wingdings" pitchFamily="2" charset="2"/>
              <a:buChar char="§"/>
            </a:pPr>
            <a:r>
              <a:rPr lang="en-US" altLang="en-US" sz="2000" dirty="0" smtClean="0">
                <a:solidFill>
                  <a:srgbClr val="000000"/>
                </a:solidFill>
                <a:latin typeface="Arial" pitchFamily="34" charset="0"/>
                <a:cs typeface="Arial" pitchFamily="34" charset="0"/>
              </a:rPr>
              <a:t>allowable depth-of-discharge</a:t>
            </a:r>
          </a:p>
          <a:p>
            <a:pPr marL="342900" indent="-342900">
              <a:lnSpc>
                <a:spcPct val="200000"/>
              </a:lnSpc>
              <a:buFont typeface="Wingdings" pitchFamily="2" charset="2"/>
              <a:buChar char="§"/>
            </a:pPr>
            <a:r>
              <a:rPr lang="en-US" altLang="en-US" sz="2000" dirty="0" smtClean="0">
                <a:solidFill>
                  <a:srgbClr val="000000"/>
                </a:solidFill>
                <a:latin typeface="Arial" pitchFamily="34" charset="0"/>
                <a:cs typeface="Arial" pitchFamily="34" charset="0"/>
              </a:rPr>
              <a:t>Battery temperature its discharge rates</a:t>
            </a:r>
          </a:p>
          <a:p>
            <a:pPr marL="342900" indent="-342900">
              <a:lnSpc>
                <a:spcPct val="200000"/>
              </a:lnSpc>
              <a:buFont typeface="Wingdings" pitchFamily="2" charset="2"/>
              <a:buChar char="§"/>
            </a:pPr>
            <a:r>
              <a:rPr lang="en-US" altLang="en-US" sz="2000" dirty="0" smtClean="0">
                <a:solidFill>
                  <a:srgbClr val="000000"/>
                </a:solidFill>
                <a:latin typeface="Arial" pitchFamily="34" charset="0"/>
                <a:cs typeface="Arial" pitchFamily="34" charset="0"/>
              </a:rPr>
              <a:t>System </a:t>
            </a:r>
            <a:r>
              <a:rPr lang="en-US" altLang="en-US" sz="2000" dirty="0">
                <a:solidFill>
                  <a:srgbClr val="000000"/>
                </a:solidFill>
                <a:latin typeface="Arial" pitchFamily="34" charset="0"/>
                <a:cs typeface="Arial" pitchFamily="34" charset="0"/>
              </a:rPr>
              <a:t>losses and </a:t>
            </a:r>
            <a:r>
              <a:rPr lang="en-US" altLang="en-US" sz="2000" dirty="0" smtClean="0">
                <a:solidFill>
                  <a:srgbClr val="000000"/>
                </a:solidFill>
                <a:latin typeface="Arial" pitchFamily="34" charset="0"/>
                <a:cs typeface="Arial" pitchFamily="34" charset="0"/>
              </a:rPr>
              <a:t>efficiencies</a:t>
            </a:r>
          </a:p>
          <a:p>
            <a:pPr marL="342900" indent="-342900">
              <a:lnSpc>
                <a:spcPct val="200000"/>
              </a:lnSpc>
              <a:buFont typeface="Wingdings" pitchFamily="2" charset="2"/>
              <a:buChar char="§"/>
            </a:pPr>
            <a:r>
              <a:rPr lang="en-US" altLang="en-US" sz="2000" dirty="0" smtClean="0">
                <a:solidFill>
                  <a:srgbClr val="000000"/>
                </a:solidFill>
                <a:latin typeface="Arial" pitchFamily="34" charset="0"/>
                <a:cs typeface="Arial" pitchFamily="34" charset="0"/>
              </a:rPr>
              <a:t>System </a:t>
            </a:r>
            <a:r>
              <a:rPr lang="en-US" altLang="en-US" sz="2000" dirty="0">
                <a:solidFill>
                  <a:srgbClr val="000000"/>
                </a:solidFill>
                <a:latin typeface="Arial" pitchFamily="34" charset="0"/>
                <a:cs typeface="Arial" pitchFamily="34" charset="0"/>
              </a:rPr>
              <a:t>voltage </a:t>
            </a:r>
            <a:r>
              <a:rPr lang="en-US" altLang="en-US" sz="2000" dirty="0" smtClean="0">
                <a:solidFill>
                  <a:srgbClr val="000000"/>
                </a:solidFill>
                <a:latin typeface="Arial" pitchFamily="34" charset="0"/>
                <a:cs typeface="Arial" pitchFamily="34" charset="0"/>
              </a:rPr>
              <a:t>that defines </a:t>
            </a:r>
            <a:r>
              <a:rPr lang="en-US" altLang="en-US" sz="2000" dirty="0">
                <a:solidFill>
                  <a:srgbClr val="000000"/>
                </a:solidFill>
                <a:latin typeface="Arial" pitchFamily="34" charset="0"/>
                <a:cs typeface="Arial" pitchFamily="34" charset="0"/>
              </a:rPr>
              <a:t>the number of series-connected battery cells </a:t>
            </a:r>
            <a:r>
              <a:rPr lang="en-US" altLang="en-US" sz="2000" dirty="0" smtClean="0">
                <a:solidFill>
                  <a:srgbClr val="000000"/>
                </a:solidFill>
                <a:latin typeface="Arial" pitchFamily="34" charset="0"/>
                <a:cs typeface="Arial" pitchFamily="34" charset="0"/>
              </a:rPr>
              <a:t>required.</a:t>
            </a:r>
          </a:p>
          <a:p>
            <a:pPr marL="342900" indent="-342900">
              <a:lnSpc>
                <a:spcPct val="200000"/>
              </a:lnSpc>
              <a:buFont typeface="Wingdings" pitchFamily="2" charset="2"/>
              <a:buChar char="§"/>
            </a:pPr>
            <a:r>
              <a:rPr lang="en-US" altLang="en-US" sz="2000" dirty="0" smtClean="0">
                <a:solidFill>
                  <a:srgbClr val="000000"/>
                </a:solidFill>
                <a:latin typeface="Arial" pitchFamily="34" charset="0"/>
                <a:cs typeface="Arial" pitchFamily="34" charset="0"/>
              </a:rPr>
              <a:t>Total </a:t>
            </a:r>
            <a:r>
              <a:rPr lang="en-US" altLang="en-US" sz="2000" dirty="0">
                <a:solidFill>
                  <a:srgbClr val="000000"/>
                </a:solidFill>
                <a:latin typeface="Arial" pitchFamily="34" charset="0"/>
                <a:cs typeface="Arial" pitchFamily="34" charset="0"/>
              </a:rPr>
              <a:t>capacity needed defines the number of parallel battery strings </a:t>
            </a:r>
            <a:r>
              <a:rPr lang="en-US" altLang="en-US" sz="2000" dirty="0" smtClean="0">
                <a:solidFill>
                  <a:srgbClr val="000000"/>
                </a:solidFill>
                <a:latin typeface="Arial" pitchFamily="34" charset="0"/>
                <a:cs typeface="Arial" pitchFamily="34" charset="0"/>
              </a:rPr>
              <a:t>required</a:t>
            </a:r>
            <a:endParaRPr lang="en-US" altLang="en-US" sz="2000" dirty="0">
              <a:latin typeface="Arial" pitchFamily="34" charset="0"/>
              <a:cs typeface="Arial" pitchFamily="34" charset="0"/>
            </a:endParaRPr>
          </a:p>
        </p:txBody>
      </p:sp>
      <p:sp>
        <p:nvSpPr>
          <p:cNvPr id="4" name="Rectangle 3"/>
          <p:cNvSpPr/>
          <p:nvPr/>
        </p:nvSpPr>
        <p:spPr>
          <a:xfrm>
            <a:off x="0" y="93518"/>
            <a:ext cx="11617036" cy="784830"/>
          </a:xfrm>
          <a:prstGeom prst="rect">
            <a:avLst/>
          </a:prstGeom>
        </p:spPr>
        <p:txBody>
          <a:bodyPr wrap="square">
            <a:spAutoFit/>
          </a:bodyPr>
          <a:lstStyle/>
          <a:p>
            <a:pPr>
              <a:lnSpc>
                <a:spcPct val="150000"/>
              </a:lnSpc>
              <a:defRPr/>
            </a:pPr>
            <a:r>
              <a:rPr lang="en-US" sz="3000" b="1" dirty="0" smtClean="0">
                <a:solidFill>
                  <a:srgbClr val="000000"/>
                </a:solidFill>
                <a:latin typeface="Arial" pitchFamily="34" charset="0"/>
                <a:cs typeface="Arial" pitchFamily="34" charset="0"/>
              </a:rPr>
              <a:t>S-OG-PVs                                                                           Cont.….</a:t>
            </a:r>
            <a:endParaRPr lang="en-US" sz="3000" b="1" dirty="0">
              <a:solidFill>
                <a:srgbClr val="000000"/>
              </a:solidFill>
              <a:latin typeface="Arial" pitchFamily="34" charset="0"/>
              <a:cs typeface="Arial" pitchFamily="34" charset="0"/>
            </a:endParaRPr>
          </a:p>
        </p:txBody>
      </p:sp>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32</a:t>
            </a:fld>
            <a:endParaRPr lang="en-US"/>
          </a:p>
        </p:txBody>
      </p:sp>
    </p:spTree>
    <p:extLst>
      <p:ext uri="{BB962C8B-B14F-4D97-AF65-F5344CB8AC3E}">
        <p14:creationId xmlns:p14="http://schemas.microsoft.com/office/powerpoint/2010/main" val="248315957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0" y="878348"/>
            <a:ext cx="12192000" cy="3785652"/>
          </a:xfrm>
          <a:prstGeom prst="rect">
            <a:avLst/>
          </a:prstGeom>
          <a:noFill/>
        </p:spPr>
        <p:txBody>
          <a:bodyPr>
            <a:spAutoFit/>
          </a:bodyPr>
          <a:lstStyle/>
          <a:p>
            <a:pPr algn="just">
              <a:lnSpc>
                <a:spcPct val="150000"/>
              </a:lnSpc>
              <a:defRPr/>
            </a:pPr>
            <a:r>
              <a:rPr lang="en-US" sz="2000" b="1" dirty="0" smtClean="0">
                <a:solidFill>
                  <a:srgbClr val="000000"/>
                </a:solidFill>
                <a:latin typeface="Times New Roman" panose="02020603050405020304" pitchFamily="18" charset="0"/>
                <a:cs typeface="Times New Roman" panose="02020603050405020304" pitchFamily="18" charset="0"/>
              </a:rPr>
              <a:t>Factors </a:t>
            </a:r>
            <a:r>
              <a:rPr lang="en-US" sz="2000" b="1" dirty="0">
                <a:solidFill>
                  <a:srgbClr val="000000"/>
                </a:solidFill>
                <a:latin typeface="Times New Roman" panose="02020603050405020304" pitchFamily="18" charset="0"/>
                <a:cs typeface="Times New Roman" panose="02020603050405020304" pitchFamily="18" charset="0"/>
              </a:rPr>
              <a:t>Affecting Battery Sizing</a:t>
            </a:r>
          </a:p>
          <a:p>
            <a:pPr marL="457200" indent="-457200" algn="just">
              <a:lnSpc>
                <a:spcPct val="150000"/>
              </a:lnSpc>
              <a:buFontTx/>
              <a:buAutoNum type="alphaLcPeriod"/>
              <a:defRPr/>
            </a:pPr>
            <a:r>
              <a:rPr lang="en-US" sz="2000" dirty="0">
                <a:solidFill>
                  <a:srgbClr val="000000"/>
                </a:solidFill>
                <a:latin typeface="Times New Roman" panose="02020603050405020304" pitchFamily="18" charset="0"/>
                <a:cs typeface="Times New Roman" panose="02020603050405020304" pitchFamily="18" charset="0"/>
              </a:rPr>
              <a:t>The specified autonomy and maximum allowable depth of discharge (DOD) defines the total amount of battery capacity required for a given system load.</a:t>
            </a:r>
          </a:p>
          <a:p>
            <a:pPr marL="457200" indent="-457200" algn="just">
              <a:lnSpc>
                <a:spcPct val="150000"/>
              </a:lnSpc>
              <a:buFontTx/>
              <a:buAutoNum type="alphaLcPeriod"/>
              <a:defRPr/>
            </a:pPr>
            <a:r>
              <a:rPr lang="en-US" sz="2000" dirty="0">
                <a:solidFill>
                  <a:srgbClr val="000000"/>
                </a:solidFill>
                <a:latin typeface="Times New Roman" panose="02020603050405020304" pitchFamily="18" charset="0"/>
                <a:cs typeface="Times New Roman" panose="02020603050405020304" pitchFamily="18" charset="0"/>
              </a:rPr>
              <a:t>Greater autonomy periods increase the size of the battery and increase availability and decrease average daily depth-of- discharge.</a:t>
            </a:r>
          </a:p>
          <a:p>
            <a:pPr marL="457200" indent="-457200" algn="just">
              <a:lnSpc>
                <a:spcPct val="150000"/>
              </a:lnSpc>
              <a:buFontTx/>
              <a:buAutoNum type="alphaLcPeriod"/>
              <a:defRPr/>
            </a:pPr>
            <a:r>
              <a:rPr lang="en-US" sz="2000" dirty="0">
                <a:solidFill>
                  <a:srgbClr val="000000"/>
                </a:solidFill>
                <a:latin typeface="Times New Roman" panose="02020603050405020304" pitchFamily="18" charset="0"/>
                <a:cs typeface="Times New Roman" panose="02020603050405020304" pitchFamily="18" charset="0"/>
              </a:rPr>
              <a:t>Greater allowable DOD provides greater system availability, but at the expense of</a:t>
            </a:r>
            <a:br>
              <a:rPr lang="en-US" sz="2000" dirty="0">
                <a:solidFill>
                  <a:srgbClr val="000000"/>
                </a:solidFill>
                <a:latin typeface="Times New Roman" panose="02020603050405020304" pitchFamily="18" charset="0"/>
                <a:cs typeface="Times New Roman" panose="02020603050405020304" pitchFamily="18" charset="0"/>
              </a:rPr>
            </a:br>
            <a:r>
              <a:rPr lang="en-US" sz="2000" dirty="0">
                <a:solidFill>
                  <a:srgbClr val="000000"/>
                </a:solidFill>
                <a:latin typeface="Times New Roman" panose="02020603050405020304" pitchFamily="18" charset="0"/>
                <a:cs typeface="Times New Roman" panose="02020603050405020304" pitchFamily="18" charset="0"/>
              </a:rPr>
              <a:t>battery health.</a:t>
            </a:r>
          </a:p>
          <a:p>
            <a:pPr marL="457200" indent="-457200" algn="just">
              <a:lnSpc>
                <a:spcPct val="150000"/>
              </a:lnSpc>
              <a:buFontTx/>
              <a:buAutoNum type="alphaLcPeriod"/>
              <a:defRPr/>
            </a:pPr>
            <a:r>
              <a:rPr lang="en-US" sz="2000" dirty="0">
                <a:solidFill>
                  <a:srgbClr val="000000"/>
                </a:solidFill>
                <a:latin typeface="Times New Roman" panose="02020603050405020304" pitchFamily="18" charset="0"/>
                <a:cs typeface="Times New Roman" panose="02020603050405020304" pitchFamily="18" charset="0"/>
              </a:rPr>
              <a:t>Rated battery capacity is affected by temperature, discharge rate and age of the battery</a:t>
            </a:r>
            <a:r>
              <a:rPr lang="en-US" sz="2000" dirty="0">
                <a:latin typeface="Times New Roman" panose="02020603050405020304" pitchFamily="18" charset="0"/>
                <a:cs typeface="Times New Roman" panose="02020603050405020304" pitchFamily="18" charset="0"/>
              </a:rPr>
              <a:t> </a:t>
            </a:r>
          </a:p>
        </p:txBody>
      </p:sp>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4" name="Slide Number Placeholder 3"/>
          <p:cNvSpPr>
            <a:spLocks noGrp="1"/>
          </p:cNvSpPr>
          <p:nvPr>
            <p:ph type="sldNum" sz="quarter" idx="12"/>
          </p:nvPr>
        </p:nvSpPr>
        <p:spPr/>
        <p:txBody>
          <a:bodyPr/>
          <a:lstStyle/>
          <a:p>
            <a:fld id="{A48DA065-FA52-4A6B-AE36-1AE15AD4FD00}" type="slidenum">
              <a:rPr lang="en-US" smtClean="0"/>
              <a:pPr/>
              <a:t>33</a:t>
            </a:fld>
            <a:endParaRPr lang="en-US"/>
          </a:p>
        </p:txBody>
      </p:sp>
      <p:sp>
        <p:nvSpPr>
          <p:cNvPr id="5" name="Rectangle 4"/>
          <p:cNvSpPr/>
          <p:nvPr/>
        </p:nvSpPr>
        <p:spPr>
          <a:xfrm>
            <a:off x="0" y="93518"/>
            <a:ext cx="11617036" cy="784830"/>
          </a:xfrm>
          <a:prstGeom prst="rect">
            <a:avLst/>
          </a:prstGeom>
        </p:spPr>
        <p:txBody>
          <a:bodyPr wrap="square">
            <a:spAutoFit/>
          </a:bodyPr>
          <a:lstStyle/>
          <a:p>
            <a:pPr>
              <a:lnSpc>
                <a:spcPct val="150000"/>
              </a:lnSpc>
              <a:defRPr/>
            </a:pPr>
            <a:r>
              <a:rPr lang="en-US" sz="3000" b="1" dirty="0" smtClean="0">
                <a:solidFill>
                  <a:srgbClr val="000000"/>
                </a:solidFill>
                <a:latin typeface="Arial" pitchFamily="34" charset="0"/>
                <a:cs typeface="Arial" pitchFamily="34" charset="0"/>
              </a:rPr>
              <a:t>S-OG-PVs                                                                           Cont.….</a:t>
            </a:r>
            <a:endParaRPr lang="en-US" sz="3000" b="1" dirty="0">
              <a:solidFill>
                <a:srgbClr val="000000"/>
              </a:solidFill>
              <a:latin typeface="Arial" pitchFamily="34" charset="0"/>
              <a:cs typeface="Arial" pitchFamily="34" charset="0"/>
            </a:endParaRPr>
          </a:p>
        </p:txBody>
      </p:sp>
    </p:spTree>
    <p:extLst>
      <p:ext uri="{BB962C8B-B14F-4D97-AF65-F5344CB8AC3E}">
        <p14:creationId xmlns:p14="http://schemas.microsoft.com/office/powerpoint/2010/main" val="227978803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TextBox 2"/>
          <p:cNvSpPr txBox="1">
            <a:spLocks noChangeArrowheads="1"/>
          </p:cNvSpPr>
          <p:nvPr/>
        </p:nvSpPr>
        <p:spPr bwMode="auto">
          <a:xfrm>
            <a:off x="203200" y="795337"/>
            <a:ext cx="11988800" cy="6709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eaLnBrk="0" fontAlgn="base" hangingPunct="0">
              <a:spcBef>
                <a:spcPct val="0"/>
              </a:spcBef>
              <a:spcAft>
                <a:spcPct val="0"/>
              </a:spcAft>
              <a:defRPr>
                <a:solidFill>
                  <a:schemeClr val="tx1"/>
                </a:solidFill>
                <a:latin typeface="Calibri" pitchFamily="34" charset="0"/>
              </a:defRPr>
            </a:lvl6pPr>
            <a:lvl7pPr marL="2971800" indent="-228600" defTabSz="457200" eaLnBrk="0" fontAlgn="base" hangingPunct="0">
              <a:spcBef>
                <a:spcPct val="0"/>
              </a:spcBef>
              <a:spcAft>
                <a:spcPct val="0"/>
              </a:spcAft>
              <a:defRPr>
                <a:solidFill>
                  <a:schemeClr val="tx1"/>
                </a:solidFill>
                <a:latin typeface="Calibri" pitchFamily="34" charset="0"/>
              </a:defRPr>
            </a:lvl7pPr>
            <a:lvl8pPr marL="3429000" indent="-228600" defTabSz="457200" eaLnBrk="0" fontAlgn="base" hangingPunct="0">
              <a:spcBef>
                <a:spcPct val="0"/>
              </a:spcBef>
              <a:spcAft>
                <a:spcPct val="0"/>
              </a:spcAft>
              <a:defRPr>
                <a:solidFill>
                  <a:schemeClr val="tx1"/>
                </a:solidFill>
                <a:latin typeface="Calibri" pitchFamily="34" charset="0"/>
              </a:defRPr>
            </a:lvl8pPr>
            <a:lvl9pPr marL="3886200" indent="-228600" defTabSz="457200" eaLnBrk="0" fontAlgn="base" hangingPunct="0">
              <a:spcBef>
                <a:spcPct val="0"/>
              </a:spcBef>
              <a:spcAft>
                <a:spcPct val="0"/>
              </a:spcAft>
              <a:defRPr>
                <a:solidFill>
                  <a:schemeClr val="tx1"/>
                </a:solidFill>
                <a:latin typeface="Calibri" pitchFamily="34" charset="0"/>
              </a:defRPr>
            </a:lvl9pPr>
          </a:lstStyle>
          <a:p>
            <a:pPr>
              <a:lnSpc>
                <a:spcPct val="150000"/>
              </a:lnSpc>
            </a:pPr>
            <a:r>
              <a:rPr lang="en-US" altLang="en-US" sz="2000" b="1" dirty="0" smtClean="0">
                <a:solidFill>
                  <a:srgbClr val="000000"/>
                </a:solidFill>
                <a:latin typeface="Arial" pitchFamily="34" charset="0"/>
                <a:cs typeface="Arial" pitchFamily="34" charset="0"/>
              </a:rPr>
              <a:t>PV </a:t>
            </a:r>
            <a:r>
              <a:rPr lang="en-US" altLang="en-US" sz="2000" b="1" dirty="0">
                <a:solidFill>
                  <a:srgbClr val="000000"/>
                </a:solidFill>
                <a:latin typeface="Arial" pitchFamily="34" charset="0"/>
                <a:cs typeface="Arial" pitchFamily="34" charset="0"/>
              </a:rPr>
              <a:t>Array </a:t>
            </a:r>
            <a:r>
              <a:rPr lang="en-US" altLang="en-US" sz="2000" b="1" dirty="0" smtClean="0">
                <a:solidFill>
                  <a:srgbClr val="000000"/>
                </a:solidFill>
                <a:latin typeface="Arial" pitchFamily="34" charset="0"/>
                <a:cs typeface="Arial" pitchFamily="34" charset="0"/>
              </a:rPr>
              <a:t>Sizing: </a:t>
            </a:r>
            <a:r>
              <a:rPr lang="en-US" altLang="en-US" sz="2000" b="1" dirty="0" smtClean="0">
                <a:latin typeface="Arial" pitchFamily="34" charset="0"/>
                <a:cs typeface="Arial" pitchFamily="34" charset="0"/>
              </a:rPr>
              <a:t>It </a:t>
            </a:r>
            <a:r>
              <a:rPr lang="en-US" altLang="en-US" sz="2000" dirty="0" smtClean="0">
                <a:latin typeface="Arial" pitchFamily="34" charset="0"/>
                <a:cs typeface="Arial" pitchFamily="34" charset="0"/>
              </a:rPr>
              <a:t> </a:t>
            </a:r>
            <a:r>
              <a:rPr lang="en-US" altLang="en-US" sz="2000" dirty="0">
                <a:latin typeface="Arial" pitchFamily="34" charset="0"/>
                <a:cs typeface="Arial" pitchFamily="34" charset="0"/>
              </a:rPr>
              <a:t>is determined </a:t>
            </a:r>
            <a:r>
              <a:rPr lang="en-US" altLang="en-US" sz="2000" dirty="0" smtClean="0">
                <a:latin typeface="Arial" pitchFamily="34" charset="0"/>
                <a:cs typeface="Arial" pitchFamily="34" charset="0"/>
              </a:rPr>
              <a:t>using the following parameters</a:t>
            </a:r>
            <a:r>
              <a:rPr lang="en-US" altLang="en-US" sz="2000" dirty="0" smtClean="0">
                <a:solidFill>
                  <a:srgbClr val="000000"/>
                </a:solidFill>
                <a:latin typeface="Arial" pitchFamily="34" charset="0"/>
                <a:cs typeface="Arial" pitchFamily="34" charset="0"/>
              </a:rPr>
              <a:t>:</a:t>
            </a:r>
          </a:p>
          <a:p>
            <a:pPr marL="342900" indent="-342900" algn="just">
              <a:lnSpc>
                <a:spcPct val="200000"/>
              </a:lnSpc>
              <a:buFont typeface="Wingdings" pitchFamily="2" charset="2"/>
              <a:buChar char="§"/>
            </a:pPr>
            <a:r>
              <a:rPr lang="en-US" altLang="en-US" sz="2000" dirty="0" smtClean="0">
                <a:latin typeface="Arial" pitchFamily="34" charset="0"/>
                <a:cs typeface="Arial" pitchFamily="34" charset="0"/>
              </a:rPr>
              <a:t>should be sized </a:t>
            </a:r>
            <a:r>
              <a:rPr lang="en-US" altLang="en-US" sz="2000" dirty="0">
                <a:latin typeface="Arial" pitchFamily="34" charset="0"/>
                <a:cs typeface="Arial" pitchFamily="34" charset="0"/>
              </a:rPr>
              <a:t>to meet the average daily </a:t>
            </a:r>
            <a:r>
              <a:rPr lang="en-US" altLang="en-US" sz="2000" dirty="0" smtClean="0">
                <a:latin typeface="Arial" pitchFamily="34" charset="0"/>
                <a:cs typeface="Arial" pitchFamily="34" charset="0"/>
              </a:rPr>
              <a:t>load, critical </a:t>
            </a:r>
            <a:r>
              <a:rPr lang="en-US" altLang="en-US" sz="2000" dirty="0">
                <a:latin typeface="Arial" pitchFamily="34" charset="0"/>
                <a:cs typeface="Arial" pitchFamily="34" charset="0"/>
              </a:rPr>
              <a:t>design </a:t>
            </a:r>
            <a:r>
              <a:rPr lang="en-US" altLang="en-US" sz="2000" dirty="0" smtClean="0">
                <a:latin typeface="Arial" pitchFamily="34" charset="0"/>
                <a:cs typeface="Arial" pitchFamily="34" charset="0"/>
              </a:rPr>
              <a:t>month should be considered.</a:t>
            </a:r>
          </a:p>
          <a:p>
            <a:pPr marL="342900" indent="-342900" algn="just">
              <a:lnSpc>
                <a:spcPct val="200000"/>
              </a:lnSpc>
              <a:buFont typeface="Wingdings" pitchFamily="2" charset="2"/>
              <a:buChar char="§"/>
            </a:pPr>
            <a:r>
              <a:rPr lang="en-US" altLang="en-US" sz="2000" dirty="0" smtClean="0">
                <a:latin typeface="Arial" pitchFamily="34" charset="0"/>
                <a:cs typeface="Arial" pitchFamily="34" charset="0"/>
              </a:rPr>
              <a:t>Solar </a:t>
            </a:r>
            <a:r>
              <a:rPr lang="en-US" altLang="en-US" sz="2000" dirty="0">
                <a:latin typeface="Arial" pitchFamily="34" charset="0"/>
                <a:cs typeface="Arial" pitchFamily="34" charset="0"/>
              </a:rPr>
              <a:t>insolation </a:t>
            </a:r>
            <a:r>
              <a:rPr lang="en-US" altLang="en-US" sz="2000" dirty="0" smtClean="0">
                <a:latin typeface="Arial" pitchFamily="34" charset="0"/>
                <a:cs typeface="Arial" pitchFamily="34" charset="0"/>
              </a:rPr>
              <a:t>received</a:t>
            </a:r>
          </a:p>
          <a:p>
            <a:pPr marL="342900" indent="-342900" algn="just">
              <a:lnSpc>
                <a:spcPct val="200000"/>
              </a:lnSpc>
              <a:buFont typeface="Wingdings" pitchFamily="2" charset="2"/>
              <a:buChar char="§"/>
            </a:pPr>
            <a:r>
              <a:rPr lang="en-US" altLang="en-US" sz="2000" dirty="0" smtClean="0">
                <a:latin typeface="Arial" pitchFamily="34" charset="0"/>
                <a:cs typeface="Arial" pitchFamily="34" charset="0"/>
              </a:rPr>
              <a:t>System </a:t>
            </a:r>
            <a:r>
              <a:rPr lang="en-US" altLang="en-US" sz="2000" dirty="0">
                <a:latin typeface="Arial" pitchFamily="34" charset="0"/>
                <a:cs typeface="Arial" pitchFamily="34" charset="0"/>
              </a:rPr>
              <a:t>losses, soiling and higher operating temperatures are factored in estimating</a:t>
            </a:r>
            <a:br>
              <a:rPr lang="en-US" altLang="en-US" sz="2000" dirty="0">
                <a:latin typeface="Arial" pitchFamily="34" charset="0"/>
                <a:cs typeface="Arial" pitchFamily="34" charset="0"/>
              </a:rPr>
            </a:br>
            <a:r>
              <a:rPr lang="en-US" altLang="en-US" sz="2000" dirty="0">
                <a:latin typeface="Arial" pitchFamily="34" charset="0"/>
                <a:cs typeface="Arial" pitchFamily="34" charset="0"/>
              </a:rPr>
              <a:t>array </a:t>
            </a:r>
            <a:r>
              <a:rPr lang="en-US" altLang="en-US" sz="2000" dirty="0" smtClean="0">
                <a:latin typeface="Arial" pitchFamily="34" charset="0"/>
                <a:cs typeface="Arial" pitchFamily="34" charset="0"/>
              </a:rPr>
              <a:t>output.</a:t>
            </a:r>
          </a:p>
          <a:p>
            <a:pPr marL="342900" indent="-342900" algn="just">
              <a:lnSpc>
                <a:spcPct val="200000"/>
              </a:lnSpc>
              <a:buFont typeface="Wingdings" pitchFamily="2" charset="2"/>
              <a:buChar char="§"/>
            </a:pPr>
            <a:r>
              <a:rPr lang="en-US" altLang="en-US" sz="2000" dirty="0" smtClean="0">
                <a:latin typeface="Arial" pitchFamily="34" charset="0"/>
                <a:cs typeface="Arial" pitchFamily="34" charset="0"/>
              </a:rPr>
              <a:t>Types of </a:t>
            </a:r>
            <a:r>
              <a:rPr lang="en-US" altLang="en-US" sz="2000" dirty="0">
                <a:latin typeface="Arial" pitchFamily="34" charset="0"/>
                <a:cs typeface="Arial" pitchFamily="34" charset="0"/>
              </a:rPr>
              <a:t>the PV </a:t>
            </a:r>
            <a:r>
              <a:rPr lang="en-US" altLang="en-US" sz="2000" dirty="0" smtClean="0">
                <a:latin typeface="Arial" pitchFamily="34" charset="0"/>
                <a:cs typeface="Arial" pitchFamily="34" charset="0"/>
              </a:rPr>
              <a:t>modules</a:t>
            </a:r>
          </a:p>
          <a:p>
            <a:pPr marL="342900" indent="-342900" algn="just">
              <a:lnSpc>
                <a:spcPct val="200000"/>
              </a:lnSpc>
              <a:buFont typeface="Wingdings" pitchFamily="2" charset="2"/>
              <a:buChar char="§"/>
            </a:pPr>
            <a:r>
              <a:rPr lang="en-US" altLang="en-US" sz="2000" dirty="0" smtClean="0">
                <a:latin typeface="Arial" pitchFamily="34" charset="0"/>
                <a:cs typeface="Arial" pitchFamily="34" charset="0"/>
              </a:rPr>
              <a:t>The </a:t>
            </a:r>
            <a:r>
              <a:rPr lang="en-US" altLang="en-US" sz="2000" dirty="0">
                <a:latin typeface="Arial" pitchFamily="34" charset="0"/>
                <a:cs typeface="Arial" pitchFamily="34" charset="0"/>
              </a:rPr>
              <a:t>system voltage determines the number of series-connected modules required per source </a:t>
            </a:r>
            <a:r>
              <a:rPr lang="en-US" altLang="en-US" sz="2000" dirty="0" smtClean="0">
                <a:latin typeface="Arial" pitchFamily="34" charset="0"/>
                <a:cs typeface="Arial" pitchFamily="34" charset="0"/>
              </a:rPr>
              <a:t>circuit</a:t>
            </a:r>
            <a:endParaRPr lang="en-US" altLang="en-US" sz="2000" dirty="0">
              <a:latin typeface="Arial" pitchFamily="34" charset="0"/>
              <a:cs typeface="Arial" pitchFamily="34" charset="0"/>
            </a:endParaRPr>
          </a:p>
          <a:p>
            <a:pPr marL="342900" indent="-342900" algn="just">
              <a:lnSpc>
                <a:spcPct val="200000"/>
              </a:lnSpc>
              <a:buFont typeface="Wingdings" pitchFamily="2" charset="2"/>
              <a:buChar char="§"/>
            </a:pPr>
            <a:r>
              <a:rPr lang="en-US" altLang="en-US" sz="2000" dirty="0" smtClean="0">
                <a:latin typeface="Arial" pitchFamily="34" charset="0"/>
                <a:cs typeface="Arial" pitchFamily="34" charset="0"/>
              </a:rPr>
              <a:t> </a:t>
            </a:r>
            <a:r>
              <a:rPr lang="en-US" altLang="en-US" sz="2000" dirty="0">
                <a:latin typeface="Arial" pitchFamily="34" charset="0"/>
                <a:cs typeface="Arial" pitchFamily="34" charset="0"/>
              </a:rPr>
              <a:t>The system power and energy requirements determine the total number of parallel</a:t>
            </a:r>
            <a:br>
              <a:rPr lang="en-US" altLang="en-US" sz="2000" dirty="0">
                <a:latin typeface="Arial" pitchFamily="34" charset="0"/>
                <a:cs typeface="Arial" pitchFamily="34" charset="0"/>
              </a:rPr>
            </a:br>
            <a:r>
              <a:rPr lang="en-US" altLang="en-US" sz="2000" dirty="0">
                <a:latin typeface="Arial" pitchFamily="34" charset="0"/>
                <a:cs typeface="Arial" pitchFamily="34" charset="0"/>
              </a:rPr>
              <a:t>source circuits </a:t>
            </a:r>
            <a:r>
              <a:rPr lang="en-US" altLang="en-US" sz="2000" dirty="0" smtClean="0">
                <a:latin typeface="Arial" pitchFamily="34" charset="0"/>
                <a:cs typeface="Arial" pitchFamily="34" charset="0"/>
              </a:rPr>
              <a:t>required</a:t>
            </a:r>
          </a:p>
          <a:p>
            <a:pPr algn="just">
              <a:lnSpc>
                <a:spcPct val="200000"/>
              </a:lnSpc>
            </a:pPr>
            <a:r>
              <a:rPr lang="en-US" altLang="en-US" sz="2000" dirty="0" smtClean="0">
                <a:latin typeface="Arial" pitchFamily="34" charset="0"/>
                <a:cs typeface="Arial" pitchFamily="34" charset="0"/>
              </a:rPr>
              <a:t> </a:t>
            </a:r>
            <a:r>
              <a:rPr lang="en-US" altLang="en-US" sz="2000" dirty="0">
                <a:solidFill>
                  <a:srgbClr val="C00000"/>
                </a:solidFill>
                <a:latin typeface="Arial" pitchFamily="34" charset="0"/>
                <a:cs typeface="Arial" pitchFamily="34" charset="0"/>
              </a:rPr>
              <a:t/>
            </a:r>
            <a:br>
              <a:rPr lang="en-US" altLang="en-US" sz="2000" dirty="0">
                <a:solidFill>
                  <a:srgbClr val="C00000"/>
                </a:solidFill>
                <a:latin typeface="Arial" pitchFamily="34" charset="0"/>
                <a:cs typeface="Arial" pitchFamily="34" charset="0"/>
              </a:rPr>
            </a:br>
            <a:endParaRPr lang="en-US" altLang="en-US" sz="2000" dirty="0">
              <a:solidFill>
                <a:srgbClr val="C00000"/>
              </a:solidFill>
              <a:latin typeface="Arial" pitchFamily="34" charset="0"/>
              <a:cs typeface="Arial" pitchFamily="34" charset="0"/>
            </a:endParaRPr>
          </a:p>
        </p:txBody>
      </p:sp>
      <p:sp>
        <p:nvSpPr>
          <p:cNvPr id="4" name="Rectangle 3"/>
          <p:cNvSpPr/>
          <p:nvPr/>
        </p:nvSpPr>
        <p:spPr>
          <a:xfrm>
            <a:off x="0" y="93518"/>
            <a:ext cx="11617036" cy="784830"/>
          </a:xfrm>
          <a:prstGeom prst="rect">
            <a:avLst/>
          </a:prstGeom>
        </p:spPr>
        <p:txBody>
          <a:bodyPr wrap="square">
            <a:spAutoFit/>
          </a:bodyPr>
          <a:lstStyle/>
          <a:p>
            <a:pPr>
              <a:lnSpc>
                <a:spcPct val="150000"/>
              </a:lnSpc>
              <a:defRPr/>
            </a:pPr>
            <a:r>
              <a:rPr lang="en-US" sz="3000" b="1" dirty="0" smtClean="0">
                <a:solidFill>
                  <a:srgbClr val="000000"/>
                </a:solidFill>
                <a:latin typeface="Arial" pitchFamily="34" charset="0"/>
                <a:cs typeface="Arial" pitchFamily="34" charset="0"/>
              </a:rPr>
              <a:t>S-OG-PVs                                                                           Cont.….</a:t>
            </a:r>
            <a:endParaRPr lang="en-US" sz="3000" b="1" dirty="0">
              <a:solidFill>
                <a:srgbClr val="000000"/>
              </a:solidFill>
              <a:latin typeface="Arial" pitchFamily="34" charset="0"/>
              <a:cs typeface="Arial" pitchFamily="34" charset="0"/>
            </a:endParaRPr>
          </a:p>
        </p:txBody>
      </p:sp>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34</a:t>
            </a:fld>
            <a:endParaRPr lang="en-US"/>
          </a:p>
        </p:txBody>
      </p:sp>
    </p:spTree>
    <p:extLst>
      <p:ext uri="{BB962C8B-B14F-4D97-AF65-F5344CB8AC3E}">
        <p14:creationId xmlns:p14="http://schemas.microsoft.com/office/powerpoint/2010/main" val="359733955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0" y="878349"/>
            <a:ext cx="12011891" cy="4862870"/>
          </a:xfrm>
          <a:prstGeom prst="rect">
            <a:avLst/>
          </a:prstGeom>
          <a:noFill/>
        </p:spPr>
        <p:txBody>
          <a:bodyPr wrap="square">
            <a:spAutoFit/>
          </a:bodyPr>
          <a:lstStyle/>
          <a:p>
            <a:pPr>
              <a:lnSpc>
                <a:spcPct val="150000"/>
              </a:lnSpc>
              <a:defRPr/>
            </a:pPr>
            <a:r>
              <a:rPr lang="en-US" sz="2000" b="1" dirty="0" smtClean="0">
                <a:latin typeface="Arial" pitchFamily="34" charset="0"/>
                <a:cs typeface="Arial" pitchFamily="34" charset="0"/>
              </a:rPr>
              <a:t>Selecting </a:t>
            </a:r>
            <a:r>
              <a:rPr lang="en-US" sz="2000" b="1" dirty="0">
                <a:latin typeface="Arial" pitchFamily="34" charset="0"/>
                <a:cs typeface="Arial" pitchFamily="34" charset="0"/>
              </a:rPr>
              <a:t>an </a:t>
            </a:r>
            <a:r>
              <a:rPr lang="en-US" sz="2000" b="1" dirty="0" smtClean="0">
                <a:latin typeface="Arial" pitchFamily="34" charset="0"/>
                <a:cs typeface="Arial" pitchFamily="34" charset="0"/>
              </a:rPr>
              <a:t>Inverter:</a:t>
            </a:r>
            <a:endParaRPr lang="en-US" sz="2000" b="1" dirty="0">
              <a:latin typeface="Arial" pitchFamily="34" charset="0"/>
              <a:cs typeface="Arial" pitchFamily="34" charset="0"/>
            </a:endParaRPr>
          </a:p>
          <a:p>
            <a:pPr marL="342900" indent="-342900">
              <a:lnSpc>
                <a:spcPct val="200000"/>
              </a:lnSpc>
              <a:buFont typeface="Wingdings" panose="05000000000000000000" pitchFamily="2" charset="2"/>
              <a:buChar char="v"/>
              <a:defRPr/>
            </a:pPr>
            <a:r>
              <a:rPr lang="en-US" sz="2000" dirty="0">
                <a:latin typeface="Arial" pitchFamily="34" charset="0"/>
                <a:cs typeface="Arial" pitchFamily="34" charset="0"/>
              </a:rPr>
              <a:t>It is required to convert </a:t>
            </a:r>
            <a:r>
              <a:rPr lang="en-US" sz="2000" dirty="0" smtClean="0">
                <a:latin typeface="Arial" pitchFamily="34" charset="0"/>
                <a:cs typeface="Arial" pitchFamily="34" charset="0"/>
              </a:rPr>
              <a:t>DC into  AC:</a:t>
            </a:r>
            <a:endParaRPr lang="en-US" sz="2000" dirty="0">
              <a:latin typeface="Arial" pitchFamily="34" charset="0"/>
              <a:cs typeface="Arial" pitchFamily="34" charset="0"/>
            </a:endParaRPr>
          </a:p>
          <a:p>
            <a:pPr marL="342900" indent="-342900">
              <a:lnSpc>
                <a:spcPct val="200000"/>
              </a:lnSpc>
              <a:buFont typeface="Wingdings" panose="05000000000000000000" pitchFamily="2" charset="2"/>
              <a:buChar char="v"/>
              <a:defRPr/>
            </a:pPr>
            <a:r>
              <a:rPr lang="en-US" sz="2000" dirty="0">
                <a:latin typeface="Arial" pitchFamily="34" charset="0"/>
                <a:cs typeface="Arial" pitchFamily="34" charset="0"/>
              </a:rPr>
              <a:t> Stand-alone inverters are typically voltage-specific, </a:t>
            </a:r>
            <a:r>
              <a:rPr lang="en-US" sz="2000" dirty="0" err="1">
                <a:latin typeface="Arial" pitchFamily="34" charset="0"/>
                <a:cs typeface="Arial" pitchFamily="34" charset="0"/>
              </a:rPr>
              <a:t>i.e</a:t>
            </a:r>
            <a:r>
              <a:rPr lang="en-US" sz="2000" dirty="0">
                <a:latin typeface="Arial" pitchFamily="34" charset="0"/>
                <a:cs typeface="Arial" pitchFamily="34" charset="0"/>
              </a:rPr>
              <a:t> the inverter must have the same nominal voltage as your battery</a:t>
            </a:r>
          </a:p>
          <a:p>
            <a:pPr marL="342900" indent="-342900">
              <a:lnSpc>
                <a:spcPct val="200000"/>
              </a:lnSpc>
              <a:buFont typeface="Wingdings" panose="05000000000000000000" pitchFamily="2" charset="2"/>
              <a:buChar char="v"/>
              <a:defRPr/>
            </a:pPr>
            <a:r>
              <a:rPr lang="en-US" sz="2000" dirty="0">
                <a:latin typeface="Arial" pitchFamily="34" charset="0"/>
                <a:cs typeface="Arial" pitchFamily="34" charset="0"/>
              </a:rPr>
              <a:t>The inverter is rated in Watts. </a:t>
            </a:r>
            <a:endParaRPr lang="en-US" sz="2000" dirty="0" smtClean="0">
              <a:latin typeface="Arial" pitchFamily="34" charset="0"/>
              <a:cs typeface="Arial" pitchFamily="34" charset="0"/>
            </a:endParaRPr>
          </a:p>
          <a:p>
            <a:pPr marL="342900" indent="-342900">
              <a:lnSpc>
                <a:spcPct val="200000"/>
              </a:lnSpc>
              <a:buFont typeface="Wingdings" panose="05000000000000000000" pitchFamily="2" charset="2"/>
              <a:buChar char="v"/>
              <a:defRPr/>
            </a:pPr>
            <a:r>
              <a:rPr lang="en-US" sz="2000" dirty="0" smtClean="0">
                <a:latin typeface="Arial" pitchFamily="34" charset="0"/>
                <a:cs typeface="Arial" pitchFamily="34" charset="0"/>
              </a:rPr>
              <a:t>The rating of inverter </a:t>
            </a:r>
            <a:r>
              <a:rPr lang="en-US" sz="2000" dirty="0">
                <a:latin typeface="Arial" pitchFamily="34" charset="0"/>
                <a:cs typeface="Arial" pitchFamily="34" charset="0"/>
              </a:rPr>
              <a:t>should </a:t>
            </a:r>
            <a:r>
              <a:rPr lang="en-US" sz="2000" dirty="0" smtClean="0">
                <a:latin typeface="Arial" pitchFamily="34" charset="0"/>
                <a:cs typeface="Arial" pitchFamily="34" charset="0"/>
              </a:rPr>
              <a:t>be greater than </a:t>
            </a:r>
            <a:r>
              <a:rPr lang="en-US" sz="2000" dirty="0">
                <a:latin typeface="Arial" pitchFamily="34" charset="0"/>
                <a:cs typeface="Arial" pitchFamily="34" charset="0"/>
              </a:rPr>
              <a:t>the total watt of </a:t>
            </a:r>
            <a:r>
              <a:rPr lang="en-US" sz="2000" dirty="0" smtClean="0">
                <a:latin typeface="Arial" pitchFamily="34" charset="0"/>
                <a:cs typeface="Arial" pitchFamily="34" charset="0"/>
              </a:rPr>
              <a:t>the</a:t>
            </a:r>
          </a:p>
          <a:p>
            <a:pPr marL="342900" indent="-342900">
              <a:lnSpc>
                <a:spcPct val="200000"/>
              </a:lnSpc>
              <a:buFont typeface="Wingdings" panose="05000000000000000000" pitchFamily="2" charset="2"/>
              <a:buChar char="v"/>
              <a:defRPr/>
            </a:pPr>
            <a:r>
              <a:rPr lang="en-US" sz="2000" dirty="0">
                <a:latin typeface="Arial" pitchFamily="34" charset="0"/>
                <a:cs typeface="Arial" pitchFamily="34" charset="0"/>
              </a:rPr>
              <a:t>T</a:t>
            </a:r>
            <a:r>
              <a:rPr lang="en-US" sz="2000" dirty="0" smtClean="0">
                <a:latin typeface="Arial" pitchFamily="34" charset="0"/>
                <a:cs typeface="Arial" pitchFamily="34" charset="0"/>
              </a:rPr>
              <a:t>he inverter </a:t>
            </a:r>
            <a:r>
              <a:rPr lang="en-US" sz="2000" dirty="0">
                <a:latin typeface="Arial" pitchFamily="34" charset="0"/>
                <a:cs typeface="Arial" pitchFamily="34" charset="0"/>
              </a:rPr>
              <a:t>should be ideally 25-30% </a:t>
            </a:r>
            <a:r>
              <a:rPr lang="en-US" sz="2000" dirty="0" smtClean="0">
                <a:latin typeface="Arial" pitchFamily="34" charset="0"/>
                <a:cs typeface="Arial" pitchFamily="34" charset="0"/>
              </a:rPr>
              <a:t>higher than </a:t>
            </a:r>
            <a:r>
              <a:rPr lang="en-US" sz="2000" dirty="0">
                <a:latin typeface="Arial" pitchFamily="34" charset="0"/>
                <a:cs typeface="Arial" pitchFamily="34" charset="0"/>
              </a:rPr>
              <a:t>the rated wattage of your </a:t>
            </a:r>
            <a:r>
              <a:rPr lang="en-US" sz="2000" dirty="0" smtClean="0">
                <a:latin typeface="Arial" pitchFamily="34" charset="0"/>
                <a:cs typeface="Arial" pitchFamily="34" charset="0"/>
              </a:rPr>
              <a:t>appliances</a:t>
            </a:r>
            <a:r>
              <a:rPr lang="en-US" sz="2000" dirty="0">
                <a:solidFill>
                  <a:srgbClr val="FF0000"/>
                </a:solidFill>
                <a:latin typeface="Arial" pitchFamily="34" charset="0"/>
                <a:cs typeface="Arial" pitchFamily="34" charset="0"/>
              </a:rPr>
              <a:t>.</a:t>
            </a:r>
            <a:r>
              <a:rPr lang="en-US" sz="2000" dirty="0" smtClean="0">
                <a:latin typeface="Arial" pitchFamily="34" charset="0"/>
                <a:cs typeface="Arial" pitchFamily="34" charset="0"/>
              </a:rPr>
              <a:t/>
            </a:r>
            <a:br>
              <a:rPr lang="en-US" sz="2000" dirty="0" smtClean="0">
                <a:latin typeface="Arial" pitchFamily="34" charset="0"/>
                <a:cs typeface="Arial" pitchFamily="34" charset="0"/>
              </a:rPr>
            </a:br>
            <a:endParaRPr lang="en-US" sz="2000" dirty="0">
              <a:latin typeface="Arial" pitchFamily="34" charset="0"/>
              <a:cs typeface="Arial" pitchFamily="34" charset="0"/>
            </a:endParaRPr>
          </a:p>
        </p:txBody>
      </p:sp>
      <p:sp>
        <p:nvSpPr>
          <p:cNvPr id="4" name="Rectangle 3"/>
          <p:cNvSpPr/>
          <p:nvPr/>
        </p:nvSpPr>
        <p:spPr>
          <a:xfrm>
            <a:off x="0" y="93518"/>
            <a:ext cx="11617036" cy="784830"/>
          </a:xfrm>
          <a:prstGeom prst="rect">
            <a:avLst/>
          </a:prstGeom>
        </p:spPr>
        <p:txBody>
          <a:bodyPr wrap="square">
            <a:spAutoFit/>
          </a:bodyPr>
          <a:lstStyle/>
          <a:p>
            <a:pPr>
              <a:lnSpc>
                <a:spcPct val="150000"/>
              </a:lnSpc>
              <a:defRPr/>
            </a:pPr>
            <a:r>
              <a:rPr lang="en-US" sz="3000" b="1" dirty="0" smtClean="0">
                <a:solidFill>
                  <a:srgbClr val="000000"/>
                </a:solidFill>
                <a:latin typeface="Arial" pitchFamily="34" charset="0"/>
                <a:cs typeface="Arial" pitchFamily="34" charset="0"/>
              </a:rPr>
              <a:t>S-OG-PVs                                                                           Cont.….</a:t>
            </a:r>
            <a:endParaRPr lang="en-US" sz="3000" b="1" dirty="0">
              <a:solidFill>
                <a:srgbClr val="000000"/>
              </a:solidFill>
              <a:latin typeface="Arial" pitchFamily="34" charset="0"/>
              <a:cs typeface="Arial" pitchFamily="34" charset="0"/>
            </a:endParaRPr>
          </a:p>
        </p:txBody>
      </p:sp>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35</a:t>
            </a:fld>
            <a:endParaRPr lang="en-US"/>
          </a:p>
        </p:txBody>
      </p:sp>
    </p:spTree>
    <p:extLst>
      <p:ext uri="{BB962C8B-B14F-4D97-AF65-F5344CB8AC3E}">
        <p14:creationId xmlns:p14="http://schemas.microsoft.com/office/powerpoint/2010/main" val="2117230146"/>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3" name="TextBox 4"/>
          <p:cNvSpPr txBox="1">
            <a:spLocks noChangeArrowheads="1"/>
          </p:cNvSpPr>
          <p:nvPr/>
        </p:nvSpPr>
        <p:spPr bwMode="auto">
          <a:xfrm>
            <a:off x="67733" y="995797"/>
            <a:ext cx="12056533" cy="3785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eaLnBrk="0" fontAlgn="base" hangingPunct="0">
              <a:spcBef>
                <a:spcPct val="0"/>
              </a:spcBef>
              <a:spcAft>
                <a:spcPct val="0"/>
              </a:spcAft>
              <a:defRPr>
                <a:solidFill>
                  <a:schemeClr val="tx1"/>
                </a:solidFill>
                <a:latin typeface="Calibri" pitchFamily="34" charset="0"/>
              </a:defRPr>
            </a:lvl6pPr>
            <a:lvl7pPr marL="2971800" indent="-228600" defTabSz="457200" eaLnBrk="0" fontAlgn="base" hangingPunct="0">
              <a:spcBef>
                <a:spcPct val="0"/>
              </a:spcBef>
              <a:spcAft>
                <a:spcPct val="0"/>
              </a:spcAft>
              <a:defRPr>
                <a:solidFill>
                  <a:schemeClr val="tx1"/>
                </a:solidFill>
                <a:latin typeface="Calibri" pitchFamily="34" charset="0"/>
              </a:defRPr>
            </a:lvl7pPr>
            <a:lvl8pPr marL="3429000" indent="-228600" defTabSz="457200" eaLnBrk="0" fontAlgn="base" hangingPunct="0">
              <a:spcBef>
                <a:spcPct val="0"/>
              </a:spcBef>
              <a:spcAft>
                <a:spcPct val="0"/>
              </a:spcAft>
              <a:defRPr>
                <a:solidFill>
                  <a:schemeClr val="tx1"/>
                </a:solidFill>
                <a:latin typeface="Calibri" pitchFamily="34" charset="0"/>
              </a:defRPr>
            </a:lvl8pPr>
            <a:lvl9pPr marL="3886200" indent="-228600" defTabSz="457200" eaLnBrk="0" fontAlgn="base" hangingPunct="0">
              <a:spcBef>
                <a:spcPct val="0"/>
              </a:spcBef>
              <a:spcAft>
                <a:spcPct val="0"/>
              </a:spcAft>
              <a:defRPr>
                <a:solidFill>
                  <a:schemeClr val="tx1"/>
                </a:solidFill>
                <a:latin typeface="Calibri" pitchFamily="34" charset="0"/>
              </a:defRPr>
            </a:lvl9pPr>
          </a:lstStyle>
          <a:p>
            <a:pPr>
              <a:lnSpc>
                <a:spcPct val="200000"/>
              </a:lnSpc>
              <a:buFont typeface="Wingdings" pitchFamily="2" charset="2"/>
              <a:buChar char="v"/>
            </a:pPr>
            <a:r>
              <a:rPr lang="en-US" altLang="en-US" sz="2000" b="1" dirty="0" smtClean="0">
                <a:latin typeface="Arial" pitchFamily="34" charset="0"/>
                <a:cs typeface="Arial" pitchFamily="34" charset="0"/>
              </a:rPr>
              <a:t>Sizing of Controller: </a:t>
            </a:r>
            <a:r>
              <a:rPr lang="en-US" altLang="en-US" sz="2000" dirty="0" smtClean="0">
                <a:latin typeface="Arial" pitchFamily="34" charset="0"/>
                <a:cs typeface="Arial" pitchFamily="34" charset="0"/>
              </a:rPr>
              <a:t>it’s used to </a:t>
            </a:r>
            <a:r>
              <a:rPr lang="en-US" altLang="en-US" sz="2000" dirty="0">
                <a:latin typeface="Arial" pitchFamily="34" charset="0"/>
                <a:cs typeface="Arial" pitchFamily="34" charset="0"/>
              </a:rPr>
              <a:t>regulate </a:t>
            </a:r>
            <a:r>
              <a:rPr lang="en-US" altLang="en-US" sz="2000" dirty="0" smtClean="0">
                <a:latin typeface="Arial" pitchFamily="34" charset="0"/>
                <a:cs typeface="Arial" pitchFamily="34" charset="0"/>
              </a:rPr>
              <a:t>your </a:t>
            </a:r>
            <a:r>
              <a:rPr lang="en-US" altLang="en-US" sz="2000" dirty="0">
                <a:latin typeface="Arial" pitchFamily="34" charset="0"/>
                <a:cs typeface="Arial" pitchFamily="34" charset="0"/>
              </a:rPr>
              <a:t>batteries </a:t>
            </a:r>
            <a:r>
              <a:rPr lang="en-US" altLang="en-US" sz="2000" dirty="0" smtClean="0">
                <a:latin typeface="Arial" pitchFamily="34" charset="0"/>
                <a:cs typeface="Arial" pitchFamily="34" charset="0"/>
              </a:rPr>
              <a:t>bank charging based on the power  </a:t>
            </a:r>
            <a:r>
              <a:rPr lang="en-US" altLang="en-US" sz="2000" dirty="0">
                <a:latin typeface="Arial" pitchFamily="34" charset="0"/>
                <a:cs typeface="Arial" pitchFamily="34" charset="0"/>
              </a:rPr>
              <a:t>from your solar panel array and prevent overcharging and reverse current flow at the night. </a:t>
            </a:r>
          </a:p>
          <a:p>
            <a:pPr>
              <a:lnSpc>
                <a:spcPct val="200000"/>
              </a:lnSpc>
              <a:buFont typeface="Wingdings" pitchFamily="2" charset="2"/>
              <a:buChar char="v"/>
            </a:pPr>
            <a:r>
              <a:rPr lang="en-US" altLang="en-US" sz="2000" dirty="0" smtClean="0">
                <a:latin typeface="Arial" pitchFamily="34" charset="0"/>
                <a:cs typeface="Arial" pitchFamily="34" charset="0"/>
              </a:rPr>
              <a:t>The Pulse </a:t>
            </a:r>
            <a:r>
              <a:rPr lang="en-US" altLang="en-US" sz="2000" dirty="0">
                <a:latin typeface="Arial" pitchFamily="34" charset="0"/>
                <a:cs typeface="Arial" pitchFamily="34" charset="0"/>
              </a:rPr>
              <a:t>width modulation (PWM) </a:t>
            </a:r>
            <a:r>
              <a:rPr lang="en-US" altLang="en-US" sz="2000" dirty="0" smtClean="0">
                <a:latin typeface="Arial" pitchFamily="34" charset="0"/>
                <a:cs typeface="Arial" pitchFamily="34" charset="0"/>
              </a:rPr>
              <a:t>and Maximum </a:t>
            </a:r>
            <a:r>
              <a:rPr lang="en-US" altLang="en-US" sz="2000" dirty="0">
                <a:latin typeface="Arial" pitchFamily="34" charset="0"/>
                <a:cs typeface="Arial" pitchFamily="34" charset="0"/>
              </a:rPr>
              <a:t>power point tracking (MPPT) </a:t>
            </a:r>
            <a:r>
              <a:rPr lang="en-US" altLang="en-US" sz="2000" dirty="0" smtClean="0">
                <a:latin typeface="Arial" pitchFamily="34" charset="0"/>
                <a:cs typeface="Arial" pitchFamily="34" charset="0"/>
              </a:rPr>
              <a:t>are mostly used </a:t>
            </a:r>
            <a:endParaRPr lang="en-US" altLang="en-US" sz="2000" dirty="0">
              <a:latin typeface="Arial" pitchFamily="34" charset="0"/>
              <a:cs typeface="Arial" pitchFamily="34" charset="0"/>
            </a:endParaRPr>
          </a:p>
          <a:p>
            <a:pPr>
              <a:lnSpc>
                <a:spcPct val="200000"/>
              </a:lnSpc>
              <a:buFont typeface="Wingdings" pitchFamily="2" charset="2"/>
              <a:buChar char="v"/>
            </a:pPr>
            <a:r>
              <a:rPr lang="en-US" altLang="en-US" sz="2000" dirty="0" smtClean="0">
                <a:latin typeface="Arial" pitchFamily="34" charset="0"/>
                <a:cs typeface="Arial" pitchFamily="34" charset="0"/>
              </a:rPr>
              <a:t>The controller make to control the solar irradiances and Temperature for marinating stable voltage based on the reference voltage.</a:t>
            </a:r>
          </a:p>
          <a:p>
            <a:pPr>
              <a:lnSpc>
                <a:spcPct val="200000"/>
              </a:lnSpc>
              <a:buFont typeface="Wingdings" pitchFamily="2" charset="2"/>
              <a:buChar char="v"/>
            </a:pPr>
            <a:r>
              <a:rPr lang="en-US" altLang="en-US" sz="2000" dirty="0" smtClean="0">
                <a:latin typeface="Arial" pitchFamily="34" charset="0"/>
                <a:cs typeface="Arial" pitchFamily="34" charset="0"/>
              </a:rPr>
              <a:t>Modern AI based control is also applied</a:t>
            </a:r>
          </a:p>
        </p:txBody>
      </p:sp>
      <p:sp>
        <p:nvSpPr>
          <p:cNvPr id="4" name="Rectangle 3"/>
          <p:cNvSpPr/>
          <p:nvPr/>
        </p:nvSpPr>
        <p:spPr>
          <a:xfrm>
            <a:off x="0" y="-135082"/>
            <a:ext cx="11617036" cy="784830"/>
          </a:xfrm>
          <a:prstGeom prst="rect">
            <a:avLst/>
          </a:prstGeom>
        </p:spPr>
        <p:txBody>
          <a:bodyPr wrap="square">
            <a:spAutoFit/>
          </a:bodyPr>
          <a:lstStyle/>
          <a:p>
            <a:pPr>
              <a:lnSpc>
                <a:spcPct val="150000"/>
              </a:lnSpc>
              <a:defRPr/>
            </a:pPr>
            <a:r>
              <a:rPr lang="en-US" sz="3000" b="1" dirty="0" smtClean="0">
                <a:solidFill>
                  <a:srgbClr val="000000"/>
                </a:solidFill>
                <a:latin typeface="Arial" pitchFamily="34" charset="0"/>
                <a:cs typeface="Arial" pitchFamily="34" charset="0"/>
              </a:rPr>
              <a:t>S-OG-PVs                                                                           Cont.….</a:t>
            </a:r>
            <a:endParaRPr lang="en-US" sz="3000" b="1" dirty="0">
              <a:solidFill>
                <a:srgbClr val="000000"/>
              </a:solidFill>
              <a:latin typeface="Arial" pitchFamily="34" charset="0"/>
              <a:cs typeface="Arial" pitchFamily="34" charset="0"/>
            </a:endParaRPr>
          </a:p>
        </p:txBody>
      </p:sp>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36</a:t>
            </a:fld>
            <a:endParaRPr lang="en-US"/>
          </a:p>
        </p:txBody>
      </p:sp>
    </p:spTree>
    <p:extLst>
      <p:ext uri="{BB962C8B-B14F-4D97-AF65-F5344CB8AC3E}">
        <p14:creationId xmlns:p14="http://schemas.microsoft.com/office/powerpoint/2010/main" val="3292207160"/>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1" name="TextBox 4"/>
          <p:cNvSpPr txBox="1">
            <a:spLocks noChangeArrowheads="1"/>
          </p:cNvSpPr>
          <p:nvPr/>
        </p:nvSpPr>
        <p:spPr bwMode="auto">
          <a:xfrm>
            <a:off x="-66964" y="878348"/>
            <a:ext cx="11684000" cy="4401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eaLnBrk="0" fontAlgn="base" hangingPunct="0">
              <a:spcBef>
                <a:spcPct val="0"/>
              </a:spcBef>
              <a:spcAft>
                <a:spcPct val="0"/>
              </a:spcAft>
              <a:defRPr>
                <a:solidFill>
                  <a:schemeClr val="tx1"/>
                </a:solidFill>
                <a:latin typeface="Calibri" pitchFamily="34" charset="0"/>
              </a:defRPr>
            </a:lvl6pPr>
            <a:lvl7pPr marL="2971800" indent="-228600" defTabSz="457200" eaLnBrk="0" fontAlgn="base" hangingPunct="0">
              <a:spcBef>
                <a:spcPct val="0"/>
              </a:spcBef>
              <a:spcAft>
                <a:spcPct val="0"/>
              </a:spcAft>
              <a:defRPr>
                <a:solidFill>
                  <a:schemeClr val="tx1"/>
                </a:solidFill>
                <a:latin typeface="Calibri" pitchFamily="34" charset="0"/>
              </a:defRPr>
            </a:lvl7pPr>
            <a:lvl8pPr marL="3429000" indent="-228600" defTabSz="457200" eaLnBrk="0" fontAlgn="base" hangingPunct="0">
              <a:spcBef>
                <a:spcPct val="0"/>
              </a:spcBef>
              <a:spcAft>
                <a:spcPct val="0"/>
              </a:spcAft>
              <a:defRPr>
                <a:solidFill>
                  <a:schemeClr val="tx1"/>
                </a:solidFill>
                <a:latin typeface="Calibri" pitchFamily="34" charset="0"/>
              </a:defRPr>
            </a:lvl8pPr>
            <a:lvl9pPr marL="3886200" indent="-228600" defTabSz="457200" eaLnBrk="0" fontAlgn="base" hangingPunct="0">
              <a:spcBef>
                <a:spcPct val="0"/>
              </a:spcBef>
              <a:spcAft>
                <a:spcPct val="0"/>
              </a:spcAft>
              <a:defRPr>
                <a:solidFill>
                  <a:schemeClr val="tx1"/>
                </a:solidFill>
                <a:latin typeface="Calibri" pitchFamily="34" charset="0"/>
              </a:defRPr>
            </a:lvl9pPr>
          </a:lstStyle>
          <a:p>
            <a:pPr marL="0" indent="0">
              <a:lnSpc>
                <a:spcPct val="200000"/>
              </a:lnSpc>
            </a:pPr>
            <a:r>
              <a:rPr lang="en-US" altLang="en-US" sz="2000" b="1" dirty="0" smtClean="0">
                <a:solidFill>
                  <a:srgbClr val="000000"/>
                </a:solidFill>
                <a:latin typeface="Arial" pitchFamily="34" charset="0"/>
                <a:cs typeface="Arial" pitchFamily="34" charset="0"/>
              </a:rPr>
              <a:t>Cable sizing: </a:t>
            </a:r>
            <a:r>
              <a:rPr lang="en-US" altLang="en-US" sz="2000" dirty="0" smtClean="0">
                <a:solidFill>
                  <a:srgbClr val="000000"/>
                </a:solidFill>
                <a:latin typeface="Arial" pitchFamily="34" charset="0"/>
                <a:cs typeface="Arial" pitchFamily="34" charset="0"/>
              </a:rPr>
              <a:t>here, the size of wiring system is estimated as:</a:t>
            </a:r>
          </a:p>
          <a:p>
            <a:pPr marL="0" indent="0">
              <a:lnSpc>
                <a:spcPct val="200000"/>
              </a:lnSpc>
            </a:pPr>
            <a:r>
              <a:rPr lang="en-US" altLang="en-US" sz="2000" dirty="0" smtClean="0">
                <a:solidFill>
                  <a:srgbClr val="000000"/>
                </a:solidFill>
                <a:latin typeface="Arial" pitchFamily="34" charset="0"/>
                <a:cs typeface="Arial" pitchFamily="34" charset="0"/>
              </a:rPr>
              <a:t>Wire or cable between </a:t>
            </a:r>
            <a:r>
              <a:rPr lang="en-US" altLang="en-US" sz="2000" dirty="0">
                <a:solidFill>
                  <a:srgbClr val="000000"/>
                </a:solidFill>
                <a:latin typeface="Arial" pitchFamily="34" charset="0"/>
                <a:cs typeface="Arial" pitchFamily="34" charset="0"/>
              </a:rPr>
              <a:t>PV modules and Batteries</a:t>
            </a:r>
            <a:br>
              <a:rPr lang="en-US" altLang="en-US" sz="2000" dirty="0">
                <a:solidFill>
                  <a:srgbClr val="000000"/>
                </a:solidFill>
                <a:latin typeface="Arial" pitchFamily="34" charset="0"/>
                <a:cs typeface="Arial" pitchFamily="34" charset="0"/>
              </a:rPr>
            </a:br>
            <a:r>
              <a:rPr lang="en-US" altLang="en-US" sz="2000" dirty="0" smtClean="0">
                <a:solidFill>
                  <a:srgbClr val="000000"/>
                </a:solidFill>
                <a:latin typeface="Arial" pitchFamily="34" charset="0"/>
                <a:cs typeface="Arial" pitchFamily="34" charset="0"/>
              </a:rPr>
              <a:t>wire/cable between </a:t>
            </a:r>
            <a:r>
              <a:rPr lang="en-US" altLang="en-US" sz="2000" dirty="0">
                <a:solidFill>
                  <a:srgbClr val="000000"/>
                </a:solidFill>
                <a:latin typeface="Arial" pitchFamily="34" charset="0"/>
                <a:cs typeface="Arial" pitchFamily="34" charset="0"/>
              </a:rPr>
              <a:t>the Battery Bank and the Inverter</a:t>
            </a:r>
            <a:br>
              <a:rPr lang="en-US" altLang="en-US" sz="2000" dirty="0">
                <a:solidFill>
                  <a:srgbClr val="000000"/>
                </a:solidFill>
                <a:latin typeface="Arial" pitchFamily="34" charset="0"/>
                <a:cs typeface="Arial" pitchFamily="34" charset="0"/>
              </a:rPr>
            </a:br>
            <a:r>
              <a:rPr lang="en-US" altLang="en-US" sz="2000" dirty="0" smtClean="0">
                <a:solidFill>
                  <a:srgbClr val="000000"/>
                </a:solidFill>
                <a:latin typeface="Arial" pitchFamily="34" charset="0"/>
                <a:cs typeface="Arial" pitchFamily="34" charset="0"/>
              </a:rPr>
              <a:t>Cable </a:t>
            </a:r>
            <a:r>
              <a:rPr lang="en-US" altLang="en-US" sz="2000" dirty="0">
                <a:solidFill>
                  <a:srgbClr val="000000"/>
                </a:solidFill>
                <a:latin typeface="Arial" pitchFamily="34" charset="0"/>
                <a:cs typeface="Arial" pitchFamily="34" charset="0"/>
              </a:rPr>
              <a:t>between the Inverter and </a:t>
            </a:r>
            <a:r>
              <a:rPr lang="en-US" altLang="en-US" sz="2000" dirty="0" smtClean="0">
                <a:solidFill>
                  <a:srgbClr val="000000"/>
                </a:solidFill>
                <a:latin typeface="Arial" pitchFamily="34" charset="0"/>
                <a:cs typeface="Arial" pitchFamily="34" charset="0"/>
              </a:rPr>
              <a:t>Load are determined using Eqn.(7)</a:t>
            </a:r>
          </a:p>
          <a:p>
            <a:pPr marL="0" indent="0">
              <a:lnSpc>
                <a:spcPct val="200000"/>
              </a:lnSpc>
            </a:pPr>
            <a:endParaRPr lang="en-US" altLang="en-US" sz="2000" dirty="0">
              <a:solidFill>
                <a:srgbClr val="000000"/>
              </a:solidFill>
              <a:latin typeface="Arial" pitchFamily="34" charset="0"/>
              <a:cs typeface="Arial" pitchFamily="34" charset="0"/>
            </a:endParaRPr>
          </a:p>
          <a:p>
            <a:pPr marL="0" indent="0">
              <a:lnSpc>
                <a:spcPct val="200000"/>
              </a:lnSpc>
            </a:pPr>
            <a:r>
              <a:rPr lang="en-US" altLang="en-US" sz="2000" dirty="0" smtClean="0">
                <a:solidFill>
                  <a:srgbClr val="000000"/>
                </a:solidFill>
                <a:latin typeface="Arial" pitchFamily="34" charset="0"/>
                <a:cs typeface="Arial" pitchFamily="34" charset="0"/>
              </a:rPr>
              <a:t>                                                                                                                        Eqn.(7)</a:t>
            </a:r>
            <a:r>
              <a:rPr lang="en-US" altLang="en-US" sz="2000" dirty="0">
                <a:solidFill>
                  <a:srgbClr val="000000"/>
                </a:solidFill>
                <a:latin typeface="Arial" pitchFamily="34" charset="0"/>
                <a:cs typeface="Arial" pitchFamily="34" charset="0"/>
              </a:rPr>
              <a:t/>
            </a:r>
            <a:br>
              <a:rPr lang="en-US" altLang="en-US" sz="2000" dirty="0">
                <a:solidFill>
                  <a:srgbClr val="000000"/>
                </a:solidFill>
                <a:latin typeface="Arial" pitchFamily="34" charset="0"/>
                <a:cs typeface="Arial" pitchFamily="34" charset="0"/>
              </a:rPr>
            </a:br>
            <a:endParaRPr lang="en-US" altLang="en-US" sz="2000" dirty="0">
              <a:latin typeface="Arial" pitchFamily="34" charset="0"/>
              <a:cs typeface="Arial" pitchFamily="34" charset="0"/>
            </a:endParaRPr>
          </a:p>
        </p:txBody>
      </p:sp>
      <p:sp>
        <p:nvSpPr>
          <p:cNvPr id="6" name="Rectangle 5"/>
          <p:cNvSpPr/>
          <p:nvPr/>
        </p:nvSpPr>
        <p:spPr>
          <a:xfrm>
            <a:off x="0" y="93518"/>
            <a:ext cx="11617036" cy="784830"/>
          </a:xfrm>
          <a:prstGeom prst="rect">
            <a:avLst/>
          </a:prstGeom>
        </p:spPr>
        <p:txBody>
          <a:bodyPr wrap="square">
            <a:spAutoFit/>
          </a:bodyPr>
          <a:lstStyle/>
          <a:p>
            <a:pPr>
              <a:lnSpc>
                <a:spcPct val="150000"/>
              </a:lnSpc>
              <a:defRPr/>
            </a:pPr>
            <a:r>
              <a:rPr lang="en-US" sz="3000" b="1" dirty="0" smtClean="0">
                <a:solidFill>
                  <a:srgbClr val="000000"/>
                </a:solidFill>
                <a:latin typeface="Arial" pitchFamily="34" charset="0"/>
                <a:cs typeface="Arial" pitchFamily="34" charset="0"/>
              </a:rPr>
              <a:t>S-OG-PVs                                                                           Cont.….</a:t>
            </a:r>
            <a:endParaRPr lang="en-US" sz="3000" b="1" dirty="0">
              <a:solidFill>
                <a:srgbClr val="000000"/>
              </a:solidFill>
              <a:latin typeface="Arial" pitchFamily="34" charset="0"/>
              <a:cs typeface="Arial" pitchFamily="34" charset="0"/>
            </a:endParaRPr>
          </a:p>
        </p:txBody>
      </p:sp>
      <p:sp>
        <p:nvSpPr>
          <p:cNvPr id="2"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3" name="Object 2"/>
          <p:cNvGraphicFramePr>
            <a:graphicFrameLocks noChangeAspect="1"/>
          </p:cNvGraphicFramePr>
          <p:nvPr>
            <p:extLst>
              <p:ext uri="{D42A27DB-BD31-4B8C-83A1-F6EECF244321}">
                <p14:modId xmlns:p14="http://schemas.microsoft.com/office/powerpoint/2010/main" val="1244307869"/>
              </p:ext>
            </p:extLst>
          </p:nvPr>
        </p:nvGraphicFramePr>
        <p:xfrm>
          <a:off x="2743200" y="4019168"/>
          <a:ext cx="978647" cy="698306"/>
        </p:xfrm>
        <a:graphic>
          <a:graphicData uri="http://schemas.openxmlformats.org/presentationml/2006/ole">
            <mc:AlternateContent xmlns:mc="http://schemas.openxmlformats.org/markup-compatibility/2006">
              <mc:Choice xmlns:v="urn:schemas-microsoft-com:vml" Requires="v">
                <p:oleObj spid="_x0000_s13327" name="Equation" r:id="rId3" imgW="609336" imgH="431613" progId="Equation.3">
                  <p:embed/>
                </p:oleObj>
              </mc:Choice>
              <mc:Fallback>
                <p:oleObj name="Equation" r:id="rId3" imgW="609336" imgH="431613"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43200" y="4019168"/>
                        <a:ext cx="978647" cy="698306"/>
                      </a:xfrm>
                      <a:prstGeom prst="rect">
                        <a:avLst/>
                      </a:prstGeom>
                      <a:noFill/>
                    </p:spPr>
                  </p:pic>
                </p:oleObj>
              </mc:Fallback>
            </mc:AlternateContent>
          </a:graphicData>
        </a:graphic>
      </p:graphicFrame>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37</a:t>
            </a:fld>
            <a:endParaRPr lang="en-US"/>
          </a:p>
        </p:txBody>
      </p:sp>
    </p:spTree>
    <p:extLst>
      <p:ext uri="{BB962C8B-B14F-4D97-AF65-F5344CB8AC3E}">
        <p14:creationId xmlns:p14="http://schemas.microsoft.com/office/powerpoint/2010/main" val="2446587590"/>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76200"/>
            <a:ext cx="11582400" cy="639762"/>
          </a:xfrm>
        </p:spPr>
        <p:txBody>
          <a:bodyPr>
            <a:normAutofit/>
          </a:bodyPr>
          <a:lstStyle/>
          <a:p>
            <a:r>
              <a:rPr lang="en-US" sz="3000" b="1" dirty="0" smtClean="0">
                <a:latin typeface="Arial" pitchFamily="34" charset="0"/>
                <a:cs typeface="Arial" pitchFamily="34" charset="0"/>
              </a:rPr>
              <a:t>Summary </a:t>
            </a:r>
            <a:endParaRPr lang="en-US" sz="3000" b="1" dirty="0">
              <a:latin typeface="Arial" pitchFamily="34" charset="0"/>
              <a:cs typeface="Arial" pitchFamily="34" charset="0"/>
            </a:endParaRPr>
          </a:p>
        </p:txBody>
      </p:sp>
      <p:sp>
        <p:nvSpPr>
          <p:cNvPr id="3" name="Content Placeholder 2"/>
          <p:cNvSpPr>
            <a:spLocks noGrp="1"/>
          </p:cNvSpPr>
          <p:nvPr>
            <p:ph idx="1"/>
          </p:nvPr>
        </p:nvSpPr>
        <p:spPr>
          <a:xfrm>
            <a:off x="0" y="609600"/>
            <a:ext cx="12192000" cy="6096000"/>
          </a:xfrm>
        </p:spPr>
        <p:txBody>
          <a:bodyPr>
            <a:normAutofit/>
          </a:bodyPr>
          <a:lstStyle/>
          <a:p>
            <a:pPr algn="just">
              <a:lnSpc>
                <a:spcPct val="200000"/>
              </a:lnSpc>
            </a:pPr>
            <a:r>
              <a:rPr lang="en-US" sz="2000" dirty="0" smtClean="0">
                <a:latin typeface="Arial" pitchFamily="34" charset="0"/>
                <a:cs typeface="Arial" pitchFamily="34" charset="0"/>
              </a:rPr>
              <a:t>In summary, the off-grid solar PV system is discussed well in the lecture. </a:t>
            </a:r>
          </a:p>
          <a:p>
            <a:pPr algn="just">
              <a:lnSpc>
                <a:spcPct val="200000"/>
              </a:lnSpc>
            </a:pPr>
            <a:r>
              <a:rPr lang="en-US" sz="2000" dirty="0" smtClean="0">
                <a:latin typeface="Arial" pitchFamily="34" charset="0"/>
                <a:cs typeface="Arial" pitchFamily="34" charset="0"/>
              </a:rPr>
              <a:t>It is observed that the off-grid system comprises solar pane, battery backups, its controller and inverter based on the requirement of demand. </a:t>
            </a:r>
          </a:p>
          <a:p>
            <a:pPr algn="just">
              <a:lnSpc>
                <a:spcPct val="200000"/>
              </a:lnSpc>
            </a:pPr>
            <a:r>
              <a:rPr lang="en-US" sz="2000" dirty="0" smtClean="0">
                <a:latin typeface="Arial" pitchFamily="34" charset="0"/>
                <a:cs typeface="Arial" pitchFamily="34" charset="0"/>
              </a:rPr>
              <a:t>The solar panel is one of fundamental component in solar PV power system</a:t>
            </a:r>
          </a:p>
          <a:p>
            <a:pPr algn="just">
              <a:lnSpc>
                <a:spcPct val="200000"/>
              </a:lnSpc>
            </a:pPr>
            <a:r>
              <a:rPr lang="en-US" sz="2000" dirty="0" smtClean="0">
                <a:latin typeface="Arial" pitchFamily="34" charset="0"/>
                <a:cs typeface="Arial" pitchFamily="34" charset="0"/>
              </a:rPr>
              <a:t>The main factors that affect PV power performances are solar irradiation and Temperature </a:t>
            </a:r>
          </a:p>
          <a:p>
            <a:pPr algn="just">
              <a:lnSpc>
                <a:spcPct val="200000"/>
              </a:lnSpc>
            </a:pPr>
            <a:r>
              <a:rPr lang="en-US" sz="2000" dirty="0" smtClean="0">
                <a:latin typeface="Arial" pitchFamily="34" charset="0"/>
                <a:cs typeface="Arial" pitchFamily="34" charset="0"/>
              </a:rPr>
              <a:t>Then, the sizing of off-grid system based on the daily energy demand, day autonomy of battery, inverter sing and cable designing is well discussed .</a:t>
            </a: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38</a:t>
            </a:fld>
            <a:endParaRPr lang="en-US"/>
          </a:p>
        </p:txBody>
      </p:sp>
    </p:spTree>
    <p:extLst>
      <p:ext uri="{BB962C8B-B14F-4D97-AF65-F5344CB8AC3E}">
        <p14:creationId xmlns:p14="http://schemas.microsoft.com/office/powerpoint/2010/main" val="414456487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39</a:t>
            </a:fld>
            <a:endParaRPr lang="en-US"/>
          </a:p>
        </p:txBody>
      </p:sp>
      <p:sp>
        <p:nvSpPr>
          <p:cNvPr id="4" name="Rectangle 3"/>
          <p:cNvSpPr/>
          <p:nvPr/>
        </p:nvSpPr>
        <p:spPr>
          <a:xfrm>
            <a:off x="0" y="45420"/>
            <a:ext cx="12192000" cy="6140142"/>
          </a:xfrm>
          <a:prstGeom prst="rect">
            <a:avLst/>
          </a:prstGeom>
        </p:spPr>
        <p:txBody>
          <a:bodyPr wrap="square">
            <a:spAutoFit/>
          </a:bodyPr>
          <a:lstStyle/>
          <a:p>
            <a:pPr algn="just">
              <a:lnSpc>
                <a:spcPct val="150000"/>
              </a:lnSpc>
            </a:pPr>
            <a:r>
              <a:rPr lang="en-US" sz="3000" dirty="0">
                <a:latin typeface="Times New Roman" pitchFamily="18" charset="0"/>
                <a:cs typeface="Times New Roman" pitchFamily="18" charset="0"/>
              </a:rPr>
              <a:t>References </a:t>
            </a:r>
          </a:p>
          <a:p>
            <a:pPr algn="just">
              <a:lnSpc>
                <a:spcPct val="150000"/>
              </a:lnSpc>
            </a:pPr>
            <a:r>
              <a:rPr lang="en-US" sz="2000" dirty="0" smtClean="0">
                <a:latin typeface="Arial" pitchFamily="34" charset="0"/>
                <a:cs typeface="Arial" pitchFamily="34" charset="0"/>
              </a:rPr>
              <a:t>[</a:t>
            </a:r>
            <a:r>
              <a:rPr lang="en-US" sz="2000" dirty="0">
                <a:latin typeface="Arial" pitchFamily="34" charset="0"/>
                <a:cs typeface="Arial" pitchFamily="34" charset="0"/>
              </a:rPr>
              <a:t>1</a:t>
            </a:r>
            <a:r>
              <a:rPr lang="en-US" sz="2000" dirty="0" smtClean="0">
                <a:latin typeface="Arial" pitchFamily="34" charset="0"/>
                <a:cs typeface="Arial" pitchFamily="34" charset="0"/>
              </a:rPr>
              <a:t>].</a:t>
            </a:r>
            <a:r>
              <a:rPr lang="en-US" sz="2000" dirty="0" smtClean="0">
                <a:latin typeface="Arial" pitchFamily="34" charset="0"/>
                <a:cs typeface="Arial" pitchFamily="34" charset="0"/>
              </a:rPr>
              <a:t>A., </a:t>
            </a:r>
            <a:r>
              <a:rPr lang="en-US" sz="2000" dirty="0">
                <a:latin typeface="Arial" pitchFamily="34" charset="0"/>
                <a:cs typeface="Arial" pitchFamily="34" charset="0"/>
              </a:rPr>
              <a:t>Singh and R</a:t>
            </a:r>
            <a:r>
              <a:rPr lang="en-US" sz="2000" dirty="0" smtClean="0">
                <a:latin typeface="Arial" pitchFamily="34" charset="0"/>
                <a:cs typeface="Arial" pitchFamily="34" charset="0"/>
              </a:rPr>
              <a:t>., Gupta. Accurate </a:t>
            </a:r>
            <a:r>
              <a:rPr lang="en-US" sz="2000" dirty="0">
                <a:latin typeface="Arial" pitchFamily="34" charset="0"/>
                <a:cs typeface="Arial" pitchFamily="34" charset="0"/>
              </a:rPr>
              <a:t>Analysis of Solar PV </a:t>
            </a:r>
            <a:r>
              <a:rPr lang="en-US" sz="2000" dirty="0" smtClean="0">
                <a:latin typeface="Arial" pitchFamily="34" charset="0"/>
                <a:cs typeface="Arial" pitchFamily="34" charset="0"/>
              </a:rPr>
              <a:t>Module. 2018 </a:t>
            </a:r>
            <a:r>
              <a:rPr lang="en-US" sz="2000" dirty="0">
                <a:latin typeface="Arial" pitchFamily="34" charset="0"/>
                <a:cs typeface="Arial" pitchFamily="34" charset="0"/>
              </a:rPr>
              <a:t>International Conference on Computing, Power and Communication Technologies (GUCON), Greater Noida, India, 2018, pp. </a:t>
            </a:r>
            <a:r>
              <a:rPr lang="en-US" sz="2000" dirty="0" smtClean="0">
                <a:latin typeface="Arial" pitchFamily="34" charset="0"/>
                <a:cs typeface="Arial" pitchFamily="34" charset="0"/>
              </a:rPr>
              <a:t>467-471: </a:t>
            </a:r>
            <a:r>
              <a:rPr lang="en-US" sz="2000" dirty="0" err="1">
                <a:latin typeface="Arial" pitchFamily="34" charset="0"/>
                <a:cs typeface="Arial" pitchFamily="34" charset="0"/>
              </a:rPr>
              <a:t>doi</a:t>
            </a:r>
            <a:r>
              <a:rPr lang="en-US" sz="2000" dirty="0">
                <a:latin typeface="Arial" pitchFamily="34" charset="0"/>
                <a:cs typeface="Arial" pitchFamily="34" charset="0"/>
              </a:rPr>
              <a:t>: 10.1109/GUCON.2018.8674893</a:t>
            </a:r>
            <a:r>
              <a:rPr lang="en-US" sz="2000" dirty="0" smtClean="0">
                <a:latin typeface="Arial" pitchFamily="34" charset="0"/>
                <a:cs typeface="Arial" pitchFamily="34" charset="0"/>
              </a:rPr>
              <a:t>.</a:t>
            </a:r>
          </a:p>
          <a:p>
            <a:pPr algn="just">
              <a:lnSpc>
                <a:spcPct val="150000"/>
              </a:lnSpc>
            </a:pPr>
            <a:r>
              <a:rPr lang="en-US" sz="2000" dirty="0" smtClean="0">
                <a:latin typeface="Arial" pitchFamily="34" charset="0"/>
                <a:cs typeface="Arial" pitchFamily="34" charset="0"/>
              </a:rPr>
              <a:t>[2]. </a:t>
            </a:r>
            <a:r>
              <a:rPr lang="en-US" sz="2000" dirty="0">
                <a:latin typeface="Arial" pitchFamily="34" charset="0"/>
                <a:cs typeface="Arial" pitchFamily="34" charset="0"/>
              </a:rPr>
              <a:t>Center for Sustainable Systems, University of Michigan. 2023. “Photovoltaic Energy Factsheet.” Pub. No. CSS07-08. </a:t>
            </a:r>
            <a:endParaRPr lang="en-US" sz="2000" dirty="0" smtClean="0">
              <a:latin typeface="Arial" pitchFamily="34" charset="0"/>
              <a:cs typeface="Arial" pitchFamily="34" charset="0"/>
            </a:endParaRPr>
          </a:p>
          <a:p>
            <a:pPr algn="just">
              <a:lnSpc>
                <a:spcPct val="150000"/>
              </a:lnSpc>
            </a:pPr>
            <a:r>
              <a:rPr lang="en-US" sz="2000" dirty="0" smtClean="0">
                <a:latin typeface="Arial" pitchFamily="34" charset="0"/>
                <a:cs typeface="Arial" pitchFamily="34" charset="0"/>
              </a:rPr>
              <a:t>[3]. </a:t>
            </a:r>
            <a:r>
              <a:rPr lang="en-US" sz="2000" dirty="0">
                <a:latin typeface="Arial" pitchFamily="34" charset="0"/>
                <a:cs typeface="Arial" pitchFamily="34" charset="0"/>
              </a:rPr>
              <a:t>S., Malik and A. </a:t>
            </a:r>
            <a:r>
              <a:rPr lang="en-US" sz="2000" dirty="0" err="1" smtClean="0">
                <a:latin typeface="Arial" pitchFamily="34" charset="0"/>
                <a:cs typeface="Arial" pitchFamily="34" charset="0"/>
              </a:rPr>
              <a:t>Swarup</a:t>
            </a:r>
            <a:r>
              <a:rPr lang="en-US" sz="2000" dirty="0" smtClean="0">
                <a:latin typeface="Arial" pitchFamily="34" charset="0"/>
                <a:cs typeface="Arial" pitchFamily="34" charset="0"/>
              </a:rPr>
              <a:t>. ‘’Fuzzy logic based adaptive perturbation and observation MPPT for </a:t>
            </a:r>
            <a:r>
              <a:rPr lang="en-US" sz="2000" dirty="0">
                <a:latin typeface="Arial" pitchFamily="34" charset="0"/>
                <a:cs typeface="Arial" pitchFamily="34" charset="0"/>
              </a:rPr>
              <a:t>photovoltaic system</a:t>
            </a:r>
            <a:r>
              <a:rPr lang="en-US" sz="2000" dirty="0" smtClean="0">
                <a:latin typeface="Arial" pitchFamily="34" charset="0"/>
                <a:cs typeface="Arial" pitchFamily="34" charset="0"/>
              </a:rPr>
              <a:t>’’.2015.  </a:t>
            </a:r>
            <a:r>
              <a:rPr lang="en-US" sz="2000" dirty="0">
                <a:latin typeface="Arial" pitchFamily="34" charset="0"/>
                <a:cs typeface="Arial" pitchFamily="34" charset="0"/>
              </a:rPr>
              <a:t>https://www.researchgate.net/publication/304039382</a:t>
            </a:r>
            <a:endParaRPr lang="en-US" sz="2000" dirty="0" smtClean="0">
              <a:latin typeface="Arial" pitchFamily="34" charset="0"/>
              <a:cs typeface="Arial" pitchFamily="34" charset="0"/>
            </a:endParaRPr>
          </a:p>
          <a:p>
            <a:pPr algn="just">
              <a:lnSpc>
                <a:spcPct val="150000"/>
              </a:lnSpc>
            </a:pPr>
            <a:r>
              <a:rPr lang="en-US" sz="2000" dirty="0" smtClean="0">
                <a:latin typeface="Arial" pitchFamily="34" charset="0"/>
                <a:cs typeface="Arial" pitchFamily="34" charset="0"/>
              </a:rPr>
              <a:t>[3]. </a:t>
            </a:r>
            <a:r>
              <a:rPr lang="en-US" sz="2000" dirty="0" smtClean="0">
                <a:latin typeface="Arial" pitchFamily="34" charset="0"/>
                <a:cs typeface="Arial" pitchFamily="34" charset="0"/>
              </a:rPr>
              <a:t>H., </a:t>
            </a:r>
            <a:r>
              <a:rPr lang="en-US" sz="2000" dirty="0" err="1" smtClean="0">
                <a:latin typeface="Arial" pitchFamily="34" charset="0"/>
                <a:cs typeface="Arial" pitchFamily="34" charset="0"/>
              </a:rPr>
              <a:t>Olfa</a:t>
            </a:r>
            <a:r>
              <a:rPr lang="en-US" sz="2000" dirty="0">
                <a:latin typeface="Arial" pitchFamily="34" charset="0"/>
                <a:cs typeface="Arial" pitchFamily="34" charset="0"/>
              </a:rPr>
              <a:t> </a:t>
            </a:r>
            <a:r>
              <a:rPr lang="en-US" sz="2000" dirty="0" smtClean="0">
                <a:latin typeface="Arial" pitchFamily="34" charset="0"/>
                <a:cs typeface="Arial" pitchFamily="34" charset="0"/>
              </a:rPr>
              <a:t>and H.,</a:t>
            </a:r>
            <a:r>
              <a:rPr lang="en-US" sz="2000" dirty="0">
                <a:latin typeface="Arial" pitchFamily="34" charset="0"/>
                <a:cs typeface="Arial" pitchFamily="34" charset="0"/>
              </a:rPr>
              <a:t> </a:t>
            </a:r>
            <a:r>
              <a:rPr lang="en-US" sz="2000" dirty="0" err="1" smtClean="0">
                <a:latin typeface="Arial" pitchFamily="34" charset="0"/>
                <a:cs typeface="Arial" pitchFamily="34" charset="0"/>
              </a:rPr>
              <a:t>Marwa</a:t>
            </a:r>
            <a:r>
              <a:rPr lang="en-US" sz="2000" dirty="0" smtClean="0">
                <a:latin typeface="Arial" pitchFamily="34" charset="0"/>
                <a:cs typeface="Arial" pitchFamily="34" charset="0"/>
              </a:rPr>
              <a:t>. Enhancement </a:t>
            </a:r>
            <a:r>
              <a:rPr lang="en-US" sz="2000" dirty="0">
                <a:latin typeface="Arial" pitchFamily="34" charset="0"/>
                <a:cs typeface="Arial" pitchFamily="34" charset="0"/>
              </a:rPr>
              <a:t>of a commercial PV module performance under Low Concentrated Photovoltaic (LCPV) conditions: A numerical </a:t>
            </a:r>
            <a:r>
              <a:rPr lang="en-US" sz="2000" dirty="0" smtClean="0">
                <a:latin typeface="Arial" pitchFamily="34" charset="0"/>
                <a:cs typeface="Arial" pitchFamily="34" charset="0"/>
              </a:rPr>
              <a:t>study. </a:t>
            </a:r>
            <a:r>
              <a:rPr lang="fr-FR" sz="2000" dirty="0" err="1">
                <a:latin typeface="Arial" pitchFamily="34" charset="0"/>
                <a:cs typeface="Arial" pitchFamily="34" charset="0"/>
              </a:rPr>
              <a:t>Renewable</a:t>
            </a:r>
            <a:r>
              <a:rPr lang="fr-FR" sz="2000" dirty="0">
                <a:latin typeface="Arial" pitchFamily="34" charset="0"/>
                <a:cs typeface="Arial" pitchFamily="34" charset="0"/>
              </a:rPr>
              <a:t> </a:t>
            </a:r>
            <a:r>
              <a:rPr lang="fr-FR" sz="2000" dirty="0" err="1">
                <a:latin typeface="Arial" pitchFamily="34" charset="0"/>
                <a:cs typeface="Arial" pitchFamily="34" charset="0"/>
              </a:rPr>
              <a:t>Energy</a:t>
            </a:r>
            <a:r>
              <a:rPr lang="fr-FR" sz="2000" dirty="0">
                <a:latin typeface="Arial" pitchFamily="34" charset="0"/>
                <a:cs typeface="Arial" pitchFamily="34" charset="0"/>
              </a:rPr>
              <a:t> </a:t>
            </a:r>
            <a:r>
              <a:rPr lang="fr-FR" sz="2000" dirty="0" smtClean="0">
                <a:latin typeface="Arial" pitchFamily="34" charset="0"/>
                <a:cs typeface="Arial" pitchFamily="34" charset="0"/>
              </a:rPr>
              <a:t>Focus. V.41, 2022</a:t>
            </a:r>
            <a:r>
              <a:rPr lang="fr-FR" sz="2000" dirty="0">
                <a:latin typeface="Arial" pitchFamily="34" charset="0"/>
                <a:cs typeface="Arial" pitchFamily="34" charset="0"/>
              </a:rPr>
              <a:t>, </a:t>
            </a:r>
            <a:r>
              <a:rPr lang="fr-FR" sz="2000" dirty="0" smtClean="0">
                <a:latin typeface="Arial" pitchFamily="34" charset="0"/>
                <a:cs typeface="Arial" pitchFamily="34" charset="0"/>
              </a:rPr>
              <a:t>Pp. 258-267.</a:t>
            </a:r>
            <a:endParaRPr lang="en-US" sz="2000" dirty="0" smtClean="0">
              <a:latin typeface="Arial" pitchFamily="34" charset="0"/>
              <a:cs typeface="Arial" pitchFamily="34" charset="0"/>
            </a:endParaRPr>
          </a:p>
          <a:p>
            <a:pPr algn="just">
              <a:lnSpc>
                <a:spcPct val="150000"/>
              </a:lnSpc>
            </a:pPr>
            <a:r>
              <a:rPr lang="en-US" sz="2000" dirty="0" smtClean="0">
                <a:latin typeface="Arial" pitchFamily="34" charset="0"/>
                <a:cs typeface="Arial" pitchFamily="34" charset="0"/>
              </a:rPr>
              <a:t>[4]. </a:t>
            </a:r>
            <a:r>
              <a:rPr lang="en-US" sz="2000" dirty="0" smtClean="0">
                <a:latin typeface="Arial" pitchFamily="34" charset="0"/>
                <a:cs typeface="Arial" pitchFamily="34" charset="0"/>
              </a:rPr>
              <a:t>Q., </a:t>
            </a:r>
            <a:r>
              <a:rPr lang="en-US" sz="2000" dirty="0" err="1" smtClean="0">
                <a:latin typeface="Arial" pitchFamily="34" charset="0"/>
                <a:cs typeface="Arial" pitchFamily="34" charset="0"/>
              </a:rPr>
              <a:t>Boyuan</a:t>
            </a:r>
            <a:r>
              <a:rPr lang="en-US" sz="2000" dirty="0" smtClean="0">
                <a:latin typeface="Arial" pitchFamily="34" charset="0"/>
                <a:cs typeface="Arial" pitchFamily="34" charset="0"/>
              </a:rPr>
              <a:t> and  W., </a:t>
            </a:r>
            <a:r>
              <a:rPr lang="en-US" sz="2000" dirty="0" err="1" smtClean="0">
                <a:latin typeface="Arial" pitchFamily="34" charset="0"/>
                <a:cs typeface="Arial" pitchFamily="34" charset="0"/>
              </a:rPr>
              <a:t>Jizheng</a:t>
            </a:r>
            <a:r>
              <a:rPr lang="en-US" sz="2000" dirty="0" smtClean="0">
                <a:latin typeface="Arial" pitchFamily="34" charset="0"/>
                <a:cs typeface="Arial" pitchFamily="34" charset="0"/>
              </a:rPr>
              <a:t>. Open-circuit </a:t>
            </a:r>
            <a:r>
              <a:rPr lang="en-US" sz="2000" dirty="0">
                <a:latin typeface="Arial" pitchFamily="34" charset="0"/>
                <a:cs typeface="Arial" pitchFamily="34" charset="0"/>
              </a:rPr>
              <a:t>voltage in organic solar cells. Journal of Materials </a:t>
            </a:r>
            <a:r>
              <a:rPr lang="en-US" sz="2000" dirty="0" smtClean="0">
                <a:latin typeface="Arial" pitchFamily="34" charset="0"/>
                <a:cs typeface="Arial" pitchFamily="34" charset="0"/>
              </a:rPr>
              <a:t>Chemistry. V. 46, 2012</a:t>
            </a:r>
            <a:r>
              <a:rPr lang="en-US" dirty="0" smtClean="0">
                <a:latin typeface="Times New Roman" pitchFamily="18" charset="0"/>
                <a:cs typeface="Times New Roman" pitchFamily="18" charset="0"/>
              </a:rPr>
              <a:t>.</a:t>
            </a:r>
          </a:p>
          <a:p>
            <a:pPr algn="just"/>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131403037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40</a:t>
            </a:fld>
            <a:endParaRPr lang="en-US"/>
          </a:p>
        </p:txBody>
      </p:sp>
      <p:sp>
        <p:nvSpPr>
          <p:cNvPr id="4" name="TextBox 3"/>
          <p:cNvSpPr txBox="1"/>
          <p:nvPr/>
        </p:nvSpPr>
        <p:spPr>
          <a:xfrm>
            <a:off x="5080000" y="2743201"/>
            <a:ext cx="2190023" cy="584775"/>
          </a:xfrm>
          <a:prstGeom prst="rect">
            <a:avLst/>
          </a:prstGeom>
          <a:noFill/>
        </p:spPr>
        <p:txBody>
          <a:bodyPr wrap="none" rtlCol="0">
            <a:spAutoFit/>
          </a:bodyPr>
          <a:lstStyle/>
          <a:p>
            <a:r>
              <a:rPr lang="en-US" sz="3200" dirty="0" smtClean="0">
                <a:latin typeface="Times New Roman" pitchFamily="18" charset="0"/>
                <a:cs typeface="Times New Roman" pitchFamily="18" charset="0"/>
              </a:rPr>
              <a:t>Thank you !</a:t>
            </a:r>
            <a:endParaRPr lang="en-US" sz="3200" dirty="0">
              <a:latin typeface="Times New Roman" pitchFamily="18" charset="0"/>
              <a:cs typeface="Times New Roman" pitchFamily="18" charset="0"/>
            </a:endParaRPr>
          </a:p>
        </p:txBody>
      </p:sp>
    </p:spTree>
    <p:extLst>
      <p:ext uri="{BB962C8B-B14F-4D97-AF65-F5344CB8AC3E}">
        <p14:creationId xmlns:p14="http://schemas.microsoft.com/office/powerpoint/2010/main" val="403580131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1511</TotalTime>
  <Words>3001</Words>
  <Application>Microsoft Office PowerPoint</Application>
  <PresentationFormat>Custom</PresentationFormat>
  <Paragraphs>339</Paragraphs>
  <Slides>40</Slides>
  <Notes>1</Notes>
  <HiddenSlides>0</HiddenSlides>
  <MMClips>0</MMClips>
  <ScaleCrop>false</ScaleCrop>
  <HeadingPairs>
    <vt:vector size="6" baseType="variant">
      <vt:variant>
        <vt:lpstr>Theme</vt:lpstr>
      </vt:variant>
      <vt:variant>
        <vt:i4>1</vt:i4>
      </vt:variant>
      <vt:variant>
        <vt:lpstr>Embedded OLE Servers</vt:lpstr>
      </vt:variant>
      <vt:variant>
        <vt:i4>2</vt:i4>
      </vt:variant>
      <vt:variant>
        <vt:lpstr>Slide Titles</vt:lpstr>
      </vt:variant>
      <vt:variant>
        <vt:i4>40</vt:i4>
      </vt:variant>
    </vt:vector>
  </HeadingPairs>
  <TitlesOfParts>
    <vt:vector size="43" baseType="lpstr">
      <vt:lpstr>Office 테마</vt:lpstr>
      <vt:lpstr>Equation</vt:lpstr>
      <vt:lpstr>Equation.DSMT4</vt:lpstr>
      <vt:lpstr>Renewable Energy and Distributed Generations </vt:lpstr>
      <vt:lpstr>Outlines </vt:lpstr>
      <vt:lpstr>1. Introduction</vt:lpstr>
      <vt:lpstr>2. Off-Grid Solar PV systems(OG-PVs)</vt:lpstr>
      <vt:lpstr>OG-PVs                                                                        Cont.…. </vt:lpstr>
      <vt:lpstr>PowerPoint Presentation</vt:lpstr>
      <vt:lpstr>PowerPoint Presentation</vt:lpstr>
      <vt:lpstr>PowerPoint Presentation</vt:lpstr>
      <vt:lpstr>PowerPoint Presentation</vt:lpstr>
      <vt:lpstr>PowerPoint Presentation</vt:lpstr>
      <vt:lpstr>PowerPoint Presentation</vt:lpstr>
      <vt:lpstr>OG-PVs                                                     Cont.….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Summary </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프레젠테이션</dc:title>
  <dc:creator>최성실</dc:creator>
  <cp:lastModifiedBy>HP</cp:lastModifiedBy>
  <cp:revision>145</cp:revision>
  <dcterms:created xsi:type="dcterms:W3CDTF">2021-04-29T04:21:21Z</dcterms:created>
  <dcterms:modified xsi:type="dcterms:W3CDTF">2024-05-21T18:20:45Z</dcterms:modified>
</cp:coreProperties>
</file>