
<file path=[Content_Types].xml><?xml version="1.0" encoding="utf-8"?>
<Types xmlns="http://schemas.openxmlformats.org/package/2006/content-types">
  <Default ContentType="image/jpeg" Extension="jpg"/>
  <Default ContentType="image/gif" Extension="gif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3840">
          <p15:clr>
            <a:srgbClr val="000000"/>
          </p15:clr>
        </p15:guide>
      </p15:sldGuideLst>
    </p:ext>
    <p:ext uri="GoogleSlidesCustomDataVersion2">
      <go:slidesCustomData xmlns:go="http://customooxmlschemas.google.com/" r:id="rId38" roundtripDataSignature="AMtx7mi4xnWC/19/0CEaDrwlYqOSTh8JD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384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33" Type="http://schemas.openxmlformats.org/officeDocument/2006/relationships/slide" Target="slides/slide28.xml"/><Relationship Id="rId10" Type="http://schemas.openxmlformats.org/officeDocument/2006/relationships/slide" Target="slides/slide5.xml"/><Relationship Id="rId32" Type="http://schemas.openxmlformats.org/officeDocument/2006/relationships/slide" Target="slides/slide27.xml"/><Relationship Id="rId13" Type="http://schemas.openxmlformats.org/officeDocument/2006/relationships/slide" Target="slides/slide8.xml"/><Relationship Id="rId35" Type="http://schemas.openxmlformats.org/officeDocument/2006/relationships/slide" Target="slides/slide30.xml"/><Relationship Id="rId12" Type="http://schemas.openxmlformats.org/officeDocument/2006/relationships/slide" Target="slides/slide7.xml"/><Relationship Id="rId34" Type="http://schemas.openxmlformats.org/officeDocument/2006/relationships/slide" Target="slides/slide29.xml"/><Relationship Id="rId15" Type="http://schemas.openxmlformats.org/officeDocument/2006/relationships/slide" Target="slides/slide10.xml"/><Relationship Id="rId37" Type="http://schemas.openxmlformats.org/officeDocument/2006/relationships/slide" Target="slides/slide32.xml"/><Relationship Id="rId14" Type="http://schemas.openxmlformats.org/officeDocument/2006/relationships/slide" Target="slides/slide9.xml"/><Relationship Id="rId36" Type="http://schemas.openxmlformats.org/officeDocument/2006/relationships/slide" Target="slides/slide31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38" Type="http://customschemas.google.com/relationships/presentationmetadata" Target="metadata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2" name="Google Shape;92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" name="Google Shape;93;p1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1" name="Google Shape;101;p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9" name="Google Shape;109;p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" name="Google Shape;117;p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5" name="Google Shape;125;p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3" name="Google Shape;133;p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0" name="Google Shape;140;p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7" name="Google Shape;147;p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6" name="Google Shape;156;p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5" name="Google Shape;165;p1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1" name="Google Shape;171;p1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0" name="Google Shape;180;p1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6" name="Google Shape;186;p1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4" name="Google Shape;194;p1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2" name="Google Shape;202;p1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8" name="Google Shape;208;p1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7" name="Google Shape;217;p1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8" name="Google Shape;228;p1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5" name="Google Shape;235;p1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4" name="Google Shape;244;p2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3" name="Google Shape;253;p2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9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1" name="Google Shape;261;p2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7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9" name="Google Shape;269;p2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5" name="Google Shape;275;p2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1" name="Google Shape;281;p2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6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8" name="Google Shape;288;p2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3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5" name="Google Shape;295;p2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1" name="Google Shape;301;p2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7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9" name="Google Shape;309;p2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7" name="Google Shape;317;p3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3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5" name="Google Shape;325;p3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3" name="Google Shape;333;p3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8.png"/><Relationship Id="rId3" Type="http://schemas.openxmlformats.org/officeDocument/2006/relationships/image" Target="../media/image2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8.png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8.png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Relationship Id="rId3" Type="http://schemas.openxmlformats.org/officeDocument/2006/relationships/image" Target="../media/image13.png"/><Relationship Id="rId4" Type="http://schemas.openxmlformats.org/officeDocument/2006/relationships/image" Target="../media/image8.png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4"/>
          <p:cNvSpPr txBox="1"/>
          <p:nvPr>
            <p:ph type="ctrTitle"/>
          </p:nvPr>
        </p:nvSpPr>
        <p:spPr>
          <a:xfrm>
            <a:off x="914400" y="2130427"/>
            <a:ext cx="103632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34"/>
          <p:cNvSpPr txBox="1"/>
          <p:nvPr>
            <p:ph idx="1" type="subTitle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8" name="Google Shape;18;p34"/>
          <p:cNvSpPr txBox="1"/>
          <p:nvPr>
            <p:ph idx="10" type="dt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4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4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5"/>
          <p:cNvSpPr txBox="1"/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35"/>
          <p:cNvSpPr txBox="1"/>
          <p:nvPr>
            <p:ph idx="1" type="body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35"/>
          <p:cNvSpPr txBox="1"/>
          <p:nvPr>
            <p:ph idx="10" type="dt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5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35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36"/>
          <p:cNvSpPr txBox="1"/>
          <p:nvPr>
            <p:ph idx="10" type="dt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36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36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표지">
  <p:cSld name="표지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Google Shape;32;p37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 rot="-494469">
            <a:off x="6020907" y="1345035"/>
            <a:ext cx="7004124" cy="5805700"/>
          </a:xfrm>
          <a:prstGeom prst="rect">
            <a:avLst/>
          </a:prstGeom>
          <a:noFill/>
          <a:ln>
            <a:noFill/>
          </a:ln>
        </p:spPr>
      </p:pic>
      <p:sp>
        <p:nvSpPr>
          <p:cNvPr id="33" name="Google Shape;33;p37"/>
          <p:cNvSpPr/>
          <p:nvPr/>
        </p:nvSpPr>
        <p:spPr>
          <a:xfrm>
            <a:off x="5628321" y="1815966"/>
            <a:ext cx="4602078" cy="5042034"/>
          </a:xfrm>
          <a:custGeom>
            <a:rect b="b" l="l" r="r" t="t"/>
            <a:pathLst>
              <a:path extrusionOk="0" h="5410200" w="4602079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49803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34" name="Google Shape;34;p37"/>
          <p:cNvSpPr/>
          <p:nvPr/>
        </p:nvSpPr>
        <p:spPr>
          <a:xfrm>
            <a:off x="0" y="1371827"/>
            <a:ext cx="6067033" cy="5042033"/>
          </a:xfrm>
          <a:custGeom>
            <a:rect b="b" l="l" r="r" t="t"/>
            <a:pathLst>
              <a:path extrusionOk="0" h="5042033" w="6067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>
            <a:gsLst>
              <a:gs pos="0">
                <a:srgbClr val="9AE0E2"/>
              </a:gs>
              <a:gs pos="100000">
                <a:srgbClr val="8F9DEC"/>
              </a:gs>
            </a:gsLst>
            <a:lin ang="27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35" name="Google Shape;35;p37"/>
          <p:cNvSpPr/>
          <p:nvPr/>
        </p:nvSpPr>
        <p:spPr>
          <a:xfrm>
            <a:off x="0" y="592754"/>
            <a:ext cx="8815538" cy="5042034"/>
          </a:xfrm>
          <a:custGeom>
            <a:rect b="b" l="l" r="r" t="t"/>
            <a:pathLst>
              <a:path extrusionOk="0" h="5410200" w="8815537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36" name="Google Shape;36;p37"/>
          <p:cNvSpPr/>
          <p:nvPr/>
        </p:nvSpPr>
        <p:spPr>
          <a:xfrm rot="10800000">
            <a:off x="404660" y="1024400"/>
            <a:ext cx="2415449" cy="2769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1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12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7" name="Google Shape;37;p37"/>
          <p:cNvPicPr preferRelativeResize="0"/>
          <p:nvPr/>
        </p:nvPicPr>
        <p:blipFill rotWithShape="1">
          <a:blip r:embed="rId3">
            <a:alphaModFix/>
          </a:blip>
          <a:srcRect b="12243" l="27344" r="0" t="0"/>
          <a:stretch/>
        </p:blipFill>
        <p:spPr>
          <a:xfrm>
            <a:off x="-1914979" y="829518"/>
            <a:ext cx="7561806" cy="6028483"/>
          </a:xfrm>
          <a:prstGeom prst="rect">
            <a:avLst/>
          </a:prstGeom>
          <a:noFill/>
          <a:ln>
            <a:noFill/>
          </a:ln>
        </p:spPr>
      </p:pic>
      <p:sp>
        <p:nvSpPr>
          <p:cNvPr id="38" name="Google Shape;38;p37"/>
          <p:cNvSpPr/>
          <p:nvPr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1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39" name="Google Shape;39;p37"/>
          <p:cNvSpPr/>
          <p:nvPr/>
        </p:nvSpPr>
        <p:spPr>
          <a:xfrm>
            <a:off x="-4265410" y="-386446"/>
            <a:ext cx="6987820" cy="6023983"/>
          </a:xfrm>
          <a:prstGeom prst="triangle">
            <a:avLst>
              <a:gd fmla="val 50000" name="adj"/>
            </a:avLst>
          </a:prstGeom>
          <a:solidFill>
            <a:srgbClr val="152375">
              <a:alpha val="14901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40" name="Google Shape;40;p37"/>
          <p:cNvSpPr txBox="1"/>
          <p:nvPr>
            <p:ph type="ctrTitle"/>
          </p:nvPr>
        </p:nvSpPr>
        <p:spPr>
          <a:xfrm>
            <a:off x="459692" y="2735226"/>
            <a:ext cx="6197963" cy="14773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Font typeface="Arial"/>
              <a:buNone/>
              <a:defRPr sz="10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37"/>
          <p:cNvSpPr txBox="1"/>
          <p:nvPr>
            <p:ph idx="1" type="subTitle"/>
          </p:nvPr>
        </p:nvSpPr>
        <p:spPr>
          <a:xfrm>
            <a:off x="9128491" y="195861"/>
            <a:ext cx="3963516" cy="4247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>
            <a:lvl1pPr lv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000"/>
              <a:buNone/>
              <a:defRPr b="1" i="0" sz="3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lvl="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lvl="3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lvl="4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lvl="5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lvl="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lvl="7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lvl="8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본문_bg">
  <p:cSld name="본문_bg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Google Shape;43;p38"/>
          <p:cNvPicPr preferRelativeResize="0"/>
          <p:nvPr/>
        </p:nvPicPr>
        <p:blipFill rotWithShape="1">
          <a:blip r:embed="rId2">
            <a:alphaModFix/>
          </a:blip>
          <a:srcRect b="12243" l="27344" r="0" t="0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  <a:noFill/>
          <a:ln>
            <a:noFill/>
          </a:ln>
        </p:spPr>
      </p:pic>
      <p:sp>
        <p:nvSpPr>
          <p:cNvPr id="44" name="Google Shape;44;p38"/>
          <p:cNvSpPr/>
          <p:nvPr/>
        </p:nvSpPr>
        <p:spPr>
          <a:xfrm>
            <a:off x="1" y="766473"/>
            <a:ext cx="10833769" cy="6095103"/>
          </a:xfrm>
          <a:custGeom>
            <a:rect b="b" l="l" r="r" t="t"/>
            <a:pathLst>
              <a:path extrusionOk="0" h="6095103" w="10833768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45" name="Google Shape;45;p38"/>
          <p:cNvSpPr/>
          <p:nvPr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1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46" name="Google Shape;46;p38"/>
          <p:cNvSpPr/>
          <p:nvPr/>
        </p:nvSpPr>
        <p:spPr>
          <a:xfrm>
            <a:off x="4386808" y="827433"/>
            <a:ext cx="6987820" cy="6023983"/>
          </a:xfrm>
          <a:prstGeom prst="triangle">
            <a:avLst>
              <a:gd fmla="val 50000" name="adj"/>
            </a:avLst>
          </a:prstGeom>
          <a:solidFill>
            <a:srgbClr val="FFFFFF">
              <a:alpha val="49803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47" name="Google Shape;47;p38"/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8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48" name="Google Shape;48;p38"/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0"/>
          </a:gradFill>
          <a:ln cap="flat" cmpd="sng" w="9525">
            <a:solidFill>
              <a:srgbClr val="1F386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49" name="Google Shape;49;p38"/>
          <p:cNvSpPr txBox="1"/>
          <p:nvPr>
            <p:ph type="title"/>
          </p:nvPr>
        </p:nvSpPr>
        <p:spPr>
          <a:xfrm>
            <a:off x="213357" y="268895"/>
            <a:ext cx="628698" cy="7017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C1E06"/>
              </a:buClr>
              <a:buSzPts val="3700"/>
              <a:buFont typeface="Arial"/>
              <a:buNone/>
              <a:defRPr b="0" sz="3700">
                <a:solidFill>
                  <a:srgbClr val="3C1E06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본문_기본">
  <p:cSld name="본문_기본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Google Shape;51;p39"/>
          <p:cNvPicPr preferRelativeResize="0"/>
          <p:nvPr/>
        </p:nvPicPr>
        <p:blipFill rotWithShape="1">
          <a:blip r:embed="rId2">
            <a:alphaModFix/>
          </a:blip>
          <a:srcRect b="12243" l="27344" r="0" t="0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  <a:noFill/>
          <a:ln>
            <a:noFill/>
          </a:ln>
        </p:spPr>
      </p:pic>
      <p:sp>
        <p:nvSpPr>
          <p:cNvPr id="52" name="Google Shape;52;p39"/>
          <p:cNvSpPr/>
          <p:nvPr/>
        </p:nvSpPr>
        <p:spPr>
          <a:xfrm>
            <a:off x="1" y="766473"/>
            <a:ext cx="10833769" cy="6095103"/>
          </a:xfrm>
          <a:custGeom>
            <a:rect b="b" l="l" r="r" t="t"/>
            <a:pathLst>
              <a:path extrusionOk="0" h="6095103" w="10833768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53" name="Google Shape;53;p39"/>
          <p:cNvSpPr/>
          <p:nvPr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1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54" name="Google Shape;54;p39"/>
          <p:cNvSpPr/>
          <p:nvPr/>
        </p:nvSpPr>
        <p:spPr>
          <a:xfrm>
            <a:off x="4386808" y="827433"/>
            <a:ext cx="6987820" cy="6023983"/>
          </a:xfrm>
          <a:prstGeom prst="triangle">
            <a:avLst>
              <a:gd fmla="val 50000" name="adj"/>
            </a:avLst>
          </a:prstGeom>
          <a:solidFill>
            <a:srgbClr val="FFFFFF">
              <a:alpha val="49803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55" name="Google Shape;55;p39"/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8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56" name="Google Shape;56;p39"/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0"/>
          </a:gradFill>
          <a:ln cap="flat" cmpd="sng" w="9525">
            <a:solidFill>
              <a:srgbClr val="1F386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57" name="Google Shape;57;p39"/>
          <p:cNvSpPr txBox="1"/>
          <p:nvPr>
            <p:ph type="title"/>
          </p:nvPr>
        </p:nvSpPr>
        <p:spPr>
          <a:xfrm>
            <a:off x="213357" y="268895"/>
            <a:ext cx="628698" cy="7017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C1E06"/>
              </a:buClr>
              <a:buSzPts val="3700"/>
              <a:buFont typeface="Arial"/>
              <a:buNone/>
              <a:defRPr b="0" sz="3700">
                <a:solidFill>
                  <a:srgbClr val="3C1E06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39"/>
          <p:cNvSpPr txBox="1"/>
          <p:nvPr>
            <p:ph idx="1" type="body"/>
          </p:nvPr>
        </p:nvSpPr>
        <p:spPr>
          <a:xfrm>
            <a:off x="446482" y="1233348"/>
            <a:ext cx="9026292" cy="535109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ts val="3200"/>
              <a:buFont typeface="Arial"/>
              <a:buChar char="•"/>
              <a:defRPr b="1" sz="3200">
                <a:latin typeface="Arial"/>
                <a:ea typeface="Arial"/>
                <a:cs typeface="Arial"/>
                <a:sym typeface="Arial"/>
              </a:defRPr>
            </a:lvl1pPr>
            <a:lvl2pPr indent="-4191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4"/>
              </a:buClr>
              <a:buSzPts val="3000"/>
              <a:buFont typeface="Noto Sans Symbols"/>
              <a:buChar char="▪"/>
              <a:defRPr sz="3000">
                <a:latin typeface="Arial"/>
                <a:ea typeface="Arial"/>
                <a:cs typeface="Arial"/>
                <a:sym typeface="Arial"/>
              </a:defRPr>
            </a:lvl2pPr>
            <a:lvl3pPr indent="-4064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rgbClr val="7B7B7B"/>
              </a:buClr>
              <a:buSzPts val="2800"/>
              <a:buChar char="•"/>
              <a:defRPr sz="2800">
                <a:latin typeface="Arial"/>
                <a:ea typeface="Arial"/>
                <a:cs typeface="Arial"/>
                <a:sym typeface="Arial"/>
              </a:defRPr>
            </a:lvl3pPr>
            <a:lvl4pPr indent="-3937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  <a:defRPr sz="2600"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D5B8EA"/>
              </a:buClr>
              <a:buSzPts val="2600"/>
              <a:buNone/>
              <a:defRPr sz="2600"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목차">
  <p:cSld name="목차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40"/>
          <p:cNvSpPr/>
          <p:nvPr/>
        </p:nvSpPr>
        <p:spPr>
          <a:xfrm>
            <a:off x="1" y="-58140"/>
            <a:ext cx="10053115" cy="6913497"/>
          </a:xfrm>
          <a:custGeom>
            <a:rect b="b" l="l" r="r" t="t"/>
            <a:pathLst>
              <a:path extrusionOk="0" h="6914139" w="9984402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61" name="Google Shape;61;p40"/>
          <p:cNvSpPr/>
          <p:nvPr/>
        </p:nvSpPr>
        <p:spPr>
          <a:xfrm>
            <a:off x="768816" y="1243616"/>
            <a:ext cx="8815538" cy="5307946"/>
          </a:xfrm>
          <a:custGeom>
            <a:rect b="b" l="l" r="r" t="t"/>
            <a:pathLst>
              <a:path extrusionOk="0" h="5410200" w="8815537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49803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62" name="Google Shape;62;p40"/>
          <p:cNvSpPr/>
          <p:nvPr/>
        </p:nvSpPr>
        <p:spPr>
          <a:xfrm>
            <a:off x="11495" y="845026"/>
            <a:ext cx="8815538" cy="5307946"/>
          </a:xfrm>
          <a:custGeom>
            <a:rect b="b" l="l" r="r" t="t"/>
            <a:pathLst>
              <a:path extrusionOk="0" h="5410200" w="8815537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63" name="Google Shape;63;p40"/>
          <p:cNvSpPr/>
          <p:nvPr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1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pic>
        <p:nvPicPr>
          <p:cNvPr id="64" name="Google Shape;64;p40"/>
          <p:cNvPicPr preferRelativeResize="0"/>
          <p:nvPr/>
        </p:nvPicPr>
        <p:blipFill rotWithShape="1">
          <a:blip r:embed="rId2">
            <a:alphaModFix/>
          </a:blip>
          <a:srcRect b="12243" l="27344" r="0" t="0"/>
          <a:stretch/>
        </p:blipFill>
        <p:spPr>
          <a:xfrm rot="10800000">
            <a:off x="4641689" y="805103"/>
            <a:ext cx="7561806" cy="607466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절제목_간지" type="titleOnly">
  <p:cSld name="TITLE_ONLY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41"/>
          <p:cNvSpPr/>
          <p:nvPr/>
        </p:nvSpPr>
        <p:spPr>
          <a:xfrm rot="10800000">
            <a:off x="7666724" y="132125"/>
            <a:ext cx="4394137" cy="3651766"/>
          </a:xfrm>
          <a:custGeom>
            <a:rect b="b" l="l" r="r" t="t"/>
            <a:pathLst>
              <a:path extrusionOk="0" h="5042033" w="6067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>
            <a:gsLst>
              <a:gs pos="0">
                <a:srgbClr val="9AE0E2"/>
              </a:gs>
              <a:gs pos="100000">
                <a:srgbClr val="8F9DEC"/>
              </a:gs>
            </a:gsLst>
            <a:lin ang="27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67" name="Google Shape;67;p41"/>
          <p:cNvSpPr/>
          <p:nvPr/>
        </p:nvSpPr>
        <p:spPr>
          <a:xfrm>
            <a:off x="556098" y="1613463"/>
            <a:ext cx="11079804" cy="4105072"/>
          </a:xfrm>
          <a:prstGeom prst="roundRect">
            <a:avLst>
              <a:gd fmla="val 16667" name="adj"/>
            </a:avLst>
          </a:prstGeom>
          <a:solidFill>
            <a:schemeClr val="lt1">
              <a:alpha val="49803"/>
            </a:schemeClr>
          </a:solidFill>
          <a:ln cap="flat" cmpd="sng" w="12700">
            <a:solidFill>
              <a:schemeClr val="dk1"/>
            </a:solidFill>
            <a:prstDash val="dash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pic>
        <p:nvPicPr>
          <p:cNvPr id="68" name="Google Shape;68;p41"/>
          <p:cNvPicPr preferRelativeResize="0"/>
          <p:nvPr/>
        </p:nvPicPr>
        <p:blipFill rotWithShape="1">
          <a:blip r:embed="rId2">
            <a:alphaModFix/>
          </a:blip>
          <a:srcRect b="12243" l="27344" r="0" t="0"/>
          <a:stretch/>
        </p:blipFill>
        <p:spPr>
          <a:xfrm rot="10800000">
            <a:off x="3575174" y="-645"/>
            <a:ext cx="8616827" cy="6858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69" name="Google Shape;69;p4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-494469">
            <a:off x="7071037" y="2495151"/>
            <a:ext cx="7004124" cy="5805700"/>
          </a:xfrm>
          <a:prstGeom prst="rect">
            <a:avLst/>
          </a:prstGeom>
          <a:noFill/>
          <a:ln>
            <a:noFill/>
          </a:ln>
        </p:spPr>
      </p:pic>
      <p:sp>
        <p:nvSpPr>
          <p:cNvPr id="70" name="Google Shape;70;p41"/>
          <p:cNvSpPr txBox="1"/>
          <p:nvPr>
            <p:ph type="title"/>
          </p:nvPr>
        </p:nvSpPr>
        <p:spPr>
          <a:xfrm>
            <a:off x="1120303" y="3221244"/>
            <a:ext cx="10515600" cy="13388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22A35"/>
              </a:buClr>
              <a:buSzPts val="9000"/>
              <a:buFont typeface="Arial"/>
              <a:buNone/>
              <a:defRPr sz="9000">
                <a:solidFill>
                  <a:srgbClr val="222A35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다음시간안내">
  <p:cSld name="다음시간안내"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42"/>
          <p:cNvSpPr/>
          <p:nvPr/>
        </p:nvSpPr>
        <p:spPr>
          <a:xfrm>
            <a:off x="1" y="-2945"/>
            <a:ext cx="8942228" cy="6879996"/>
          </a:xfrm>
          <a:custGeom>
            <a:rect b="b" l="l" r="r" t="t"/>
            <a:pathLst>
              <a:path extrusionOk="0" h="6844840" w="889635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pic>
        <p:nvPicPr>
          <p:cNvPr id="73" name="Google Shape;73;p42"/>
          <p:cNvPicPr preferRelativeResize="0"/>
          <p:nvPr/>
        </p:nvPicPr>
        <p:blipFill rotWithShape="1">
          <a:blip r:embed="rId2">
            <a:alphaModFix/>
          </a:blip>
          <a:srcRect b="37766" l="0" r="0" t="0"/>
          <a:stretch/>
        </p:blipFill>
        <p:spPr>
          <a:xfrm>
            <a:off x="9524" y="-1849373"/>
            <a:ext cx="7004124" cy="3613135"/>
          </a:xfrm>
          <a:prstGeom prst="rect">
            <a:avLst/>
          </a:prstGeom>
          <a:noFill/>
          <a:ln>
            <a:noFill/>
          </a:ln>
        </p:spPr>
      </p:pic>
      <p:sp>
        <p:nvSpPr>
          <p:cNvPr id="74" name="Google Shape;74;p42"/>
          <p:cNvSpPr/>
          <p:nvPr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rgbClr val="1F3864">
              <a:alpha val="40000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grpSp>
        <p:nvGrpSpPr>
          <p:cNvPr id="75" name="Google Shape;75;p42"/>
          <p:cNvGrpSpPr/>
          <p:nvPr/>
        </p:nvGrpSpPr>
        <p:grpSpPr>
          <a:xfrm>
            <a:off x="857294" y="2370245"/>
            <a:ext cx="4756327" cy="2536467"/>
            <a:chOff x="857294" y="2370244"/>
            <a:chExt cx="4756327" cy="2536467"/>
          </a:xfrm>
        </p:grpSpPr>
        <p:cxnSp>
          <p:nvCxnSpPr>
            <p:cNvPr id="76" name="Google Shape;76;p42"/>
            <p:cNvCxnSpPr/>
            <p:nvPr/>
          </p:nvCxnSpPr>
          <p:spPr>
            <a:xfrm>
              <a:off x="857294" y="4906711"/>
              <a:ext cx="4756327" cy="0"/>
            </a:xfrm>
            <a:prstGeom prst="straightConnector1">
              <a:avLst/>
            </a:prstGeom>
            <a:noFill/>
            <a:ln cap="flat" cmpd="sng" w="9525">
              <a:solidFill>
                <a:srgbClr val="2F5496"/>
              </a:solidFill>
              <a:prstDash val="dash"/>
              <a:miter lim="800000"/>
              <a:headEnd len="sm" w="sm" type="none"/>
              <a:tailEnd len="sm" w="sm" type="none"/>
            </a:ln>
          </p:spPr>
        </p:cxnSp>
        <p:cxnSp>
          <p:nvCxnSpPr>
            <p:cNvPr id="77" name="Google Shape;77;p42"/>
            <p:cNvCxnSpPr/>
            <p:nvPr/>
          </p:nvCxnSpPr>
          <p:spPr>
            <a:xfrm>
              <a:off x="857294" y="2370244"/>
              <a:ext cx="4756327" cy="0"/>
            </a:xfrm>
            <a:prstGeom prst="straightConnector1">
              <a:avLst/>
            </a:prstGeom>
            <a:noFill/>
            <a:ln cap="flat" cmpd="sng" w="9525">
              <a:solidFill>
                <a:srgbClr val="2F5496"/>
              </a:solidFill>
              <a:prstDash val="dash"/>
              <a:miter lim="800000"/>
              <a:headEnd len="sm" w="sm" type="none"/>
              <a:tailEnd len="sm" w="sm" type="none"/>
            </a:ln>
          </p:spPr>
        </p:cxnSp>
      </p:grpSp>
      <p:sp>
        <p:nvSpPr>
          <p:cNvPr id="78" name="Google Shape;78;p42"/>
          <p:cNvSpPr txBox="1"/>
          <p:nvPr>
            <p:ph type="title"/>
          </p:nvPr>
        </p:nvSpPr>
        <p:spPr>
          <a:xfrm>
            <a:off x="857295" y="2439212"/>
            <a:ext cx="5186199" cy="255454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22A35"/>
              </a:buClr>
              <a:buSzPts val="8000"/>
              <a:buFont typeface="Arial"/>
              <a:buNone/>
              <a:defRPr sz="8000">
                <a:solidFill>
                  <a:srgbClr val="222A35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정리하기">
  <p:cSld name="정리하기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Google Shape;80;p43"/>
          <p:cNvPicPr preferRelativeResize="0"/>
          <p:nvPr/>
        </p:nvPicPr>
        <p:blipFill rotWithShape="1">
          <a:blip r:embed="rId2">
            <a:alphaModFix/>
          </a:blip>
          <a:srcRect b="12243" l="27344" r="0" t="0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  <a:noFill/>
          <a:ln>
            <a:noFill/>
          </a:ln>
        </p:spPr>
      </p:pic>
      <p:sp>
        <p:nvSpPr>
          <p:cNvPr id="81" name="Google Shape;81;p43"/>
          <p:cNvSpPr/>
          <p:nvPr/>
        </p:nvSpPr>
        <p:spPr>
          <a:xfrm>
            <a:off x="13749" y="823551"/>
            <a:ext cx="12185049" cy="6027166"/>
          </a:xfrm>
          <a:prstGeom prst="rect">
            <a:avLst/>
          </a:prstGeom>
          <a:solidFill>
            <a:schemeClr val="lt1">
              <a:alpha val="49803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82" name="Google Shape;82;p43"/>
          <p:cNvSpPr/>
          <p:nvPr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1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83" name="Google Shape;83;p43"/>
          <p:cNvSpPr/>
          <p:nvPr/>
        </p:nvSpPr>
        <p:spPr>
          <a:xfrm>
            <a:off x="9247672" y="833399"/>
            <a:ext cx="6987820" cy="6023983"/>
          </a:xfrm>
          <a:prstGeom prst="triangle">
            <a:avLst>
              <a:gd fmla="val 50000" name="adj"/>
            </a:avLst>
          </a:prstGeom>
          <a:solidFill>
            <a:srgbClr val="2F5496">
              <a:alpha val="14901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84" name="Google Shape;84;p43"/>
          <p:cNvSpPr/>
          <p:nvPr/>
        </p:nvSpPr>
        <p:spPr>
          <a:xfrm>
            <a:off x="446482" y="413245"/>
            <a:ext cx="2417191" cy="907308"/>
          </a:xfrm>
          <a:prstGeom prst="round2DiagRect">
            <a:avLst>
              <a:gd fmla="val 34495" name="adj1"/>
              <a:gd fmla="val 0" name="adj2"/>
            </a:avLst>
          </a:prstGeom>
          <a:solidFill>
            <a:srgbClr val="000000">
              <a:alpha val="17647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85" name="Google Shape;85;p43"/>
          <p:cNvSpPr/>
          <p:nvPr/>
        </p:nvSpPr>
        <p:spPr>
          <a:xfrm>
            <a:off x="296354" y="272411"/>
            <a:ext cx="2417191" cy="907308"/>
          </a:xfrm>
          <a:prstGeom prst="round2DiagRect">
            <a:avLst>
              <a:gd fmla="val 34495" name="adj1"/>
              <a:gd fmla="val 0" name="adj2"/>
            </a:avLst>
          </a:prstGeom>
          <a:solidFill>
            <a:srgbClr val="2B90D9">
              <a:alpha val="64705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86" name="Google Shape;86;p43"/>
          <p:cNvSpPr/>
          <p:nvPr/>
        </p:nvSpPr>
        <p:spPr>
          <a:xfrm>
            <a:off x="68242" y="365404"/>
            <a:ext cx="2417191" cy="72456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1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40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7" name="Google Shape;87;p4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5400000">
            <a:off x="460701" y="434444"/>
            <a:ext cx="238271" cy="198286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4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817888">
            <a:off x="9061190" y="2125299"/>
            <a:ext cx="7004124" cy="5805700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43"/>
          <p:cNvSpPr txBox="1"/>
          <p:nvPr>
            <p:ph idx="1" type="body"/>
          </p:nvPr>
        </p:nvSpPr>
        <p:spPr>
          <a:xfrm>
            <a:off x="446482" y="1513530"/>
            <a:ext cx="9026292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6068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D5B8EA"/>
              </a:buClr>
              <a:buSzPts val="2080"/>
              <a:buFont typeface="Noto Sans Symbols"/>
              <a:buChar char="●"/>
              <a:defRPr sz="2600">
                <a:latin typeface="Arial"/>
                <a:ea typeface="Arial"/>
                <a:cs typeface="Arial"/>
                <a:sym typeface="Arial"/>
              </a:defRPr>
            </a:lvl1pPr>
            <a:lvl2pPr indent="-3937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Noto Sans Symbols"/>
              <a:buChar char="❖"/>
              <a:defRPr sz="2600">
                <a:latin typeface="Arial"/>
                <a:ea typeface="Arial"/>
                <a:cs typeface="Arial"/>
                <a:sym typeface="Arial"/>
              </a:defRPr>
            </a:lvl2pPr>
            <a:lvl3pPr indent="-3937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  <a:defRPr sz="2600">
                <a:latin typeface="Arial"/>
                <a:ea typeface="Arial"/>
                <a:cs typeface="Arial"/>
                <a:sym typeface="Arial"/>
              </a:defRPr>
            </a:lvl3pPr>
            <a:lvl4pPr indent="-3937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600"/>
              <a:buChar char="•"/>
              <a:defRPr sz="2600"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D5B8EA"/>
              </a:buClr>
              <a:buSzPts val="2600"/>
              <a:buNone/>
              <a:defRPr sz="2600"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1E8">
            <a:alpha val="61960"/>
          </a:srgbClr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3"/>
          <p:cNvSpPr txBox="1"/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Malgun Gothic"/>
              <a:buNone/>
              <a:defRPr b="0" i="0" sz="44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33"/>
          <p:cNvSpPr txBox="1"/>
          <p:nvPr>
            <p:ph idx="1" type="body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/>
        </p:txBody>
      </p:sp>
      <p:sp>
        <p:nvSpPr>
          <p:cNvPr id="12" name="Google Shape;12;p33"/>
          <p:cNvSpPr txBox="1"/>
          <p:nvPr>
            <p:ph idx="10" type="dt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/>
        </p:txBody>
      </p:sp>
      <p:sp>
        <p:nvSpPr>
          <p:cNvPr id="13" name="Google Shape;13;p33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/>
        </p:txBody>
      </p:sp>
      <p:sp>
        <p:nvSpPr>
          <p:cNvPr id="14" name="Google Shape;14;p33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Malgun Gothic"/>
                <a:ea typeface="Malgun Gothic"/>
                <a:cs typeface="Malgun Gothic"/>
                <a:sym typeface="Malgun Gothic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.gif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6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4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7.png"/><Relationship Id="rId4" Type="http://schemas.openxmlformats.org/officeDocument/2006/relationships/image" Target="../media/image9.png"/><Relationship Id="rId5" Type="http://schemas.openxmlformats.org/officeDocument/2006/relationships/image" Target="../media/image11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0.png"/><Relationship Id="rId4" Type="http://schemas.openxmlformats.org/officeDocument/2006/relationships/hyperlink" Target="https://www.researchgate.net/figure/I-V-curves-of-solar-cell-at-various-irradiances_fig13_282755961" TargetMode="External"/><Relationship Id="rId5" Type="http://schemas.openxmlformats.org/officeDocument/2006/relationships/hyperlink" Target="https://creativecommons.org/licenses/by-nc-nd/4.0/" TargetMode="Externa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2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Relationship Id="rId3" Type="http://schemas.openxmlformats.org/officeDocument/2006/relationships/hyperlink" Target="https://doi.org/10.3390/en15051892" TargetMode="External"/><Relationship Id="rId4" Type="http://schemas.openxmlformats.org/officeDocument/2006/relationships/hyperlink" Target="https://doi.org/10.3390/en16042018" TargetMode="External"/><Relationship Id="rId5" Type="http://schemas.openxmlformats.org/officeDocument/2006/relationships/hyperlink" Target="https://doi.org/10.1016/j.enconman.2020.113521" TargetMode="External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"/>
          <p:cNvSpPr txBox="1"/>
          <p:nvPr>
            <p:ph type="ctrTitle"/>
          </p:nvPr>
        </p:nvSpPr>
        <p:spPr>
          <a:xfrm>
            <a:off x="304800" y="152401"/>
            <a:ext cx="11582400" cy="914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None/>
            </a:pPr>
            <a:r>
              <a:rPr b="1" lang="en-US" sz="3000">
                <a:latin typeface="Arial"/>
                <a:ea typeface="Arial"/>
                <a:cs typeface="Arial"/>
                <a:sym typeface="Arial"/>
              </a:rPr>
              <a:t>Renewable Energy and Distributed Generations </a:t>
            </a:r>
            <a:endParaRPr/>
          </a:p>
        </p:txBody>
      </p:sp>
      <p:sp>
        <p:nvSpPr>
          <p:cNvPr id="96" name="Google Shape;96;p1"/>
          <p:cNvSpPr txBox="1"/>
          <p:nvPr>
            <p:ph idx="1" type="subTitle"/>
          </p:nvPr>
        </p:nvSpPr>
        <p:spPr>
          <a:xfrm>
            <a:off x="101600" y="990600"/>
            <a:ext cx="12090400" cy="57867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70000" lnSpcReduction="2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Lecture 10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Grid-Connected Solar Energy Conversion System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US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Lecturer:</a:t>
            </a:r>
            <a:r>
              <a:rPr lang="en-US" sz="3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Teshome Goa (Assist. Prof.)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ct val="100000"/>
              <a:buNone/>
            </a:pPr>
            <a:r>
              <a:t/>
            </a:r>
            <a:endParaRPr b="1" i="1" sz="6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i="1" lang="en-US" sz="6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Lecture learning outcomes</a:t>
            </a:r>
            <a:r>
              <a:rPr lang="en-US" sz="6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endParaRPr/>
          </a:p>
          <a:p>
            <a:pPr indent="0" lvl="0" marL="0" rtl="0" algn="l">
              <a:lnSpc>
                <a:spcPct val="1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43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At the end of this lecture, you will be able to:</a:t>
            </a:r>
            <a:endParaRPr/>
          </a:p>
          <a:p>
            <a:pPr indent="-571500" lvl="0" marL="571500" rtl="0" algn="l">
              <a:lnSpc>
                <a:spcPct val="1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AutoNum type="romanLcPeriod"/>
            </a:pPr>
            <a:r>
              <a:rPr lang="en-US" sz="29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Understand the grid connect solar conversion system(WECs)</a:t>
            </a:r>
            <a:endParaRPr/>
          </a:p>
          <a:p>
            <a:pPr indent="-571500" lvl="0" marL="571500" rtl="0" algn="l">
              <a:lnSpc>
                <a:spcPct val="1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AutoNum type="romanLcPeriod"/>
            </a:pPr>
            <a:r>
              <a:rPr lang="en-US" sz="29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Know the advantage of Grid-Connected solar PV system </a:t>
            </a:r>
            <a:endParaRPr/>
          </a:p>
          <a:p>
            <a:pPr indent="-571500" lvl="0" marL="571500" rtl="0" algn="l">
              <a:lnSpc>
                <a:spcPct val="1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AutoNum type="romanLcPeriod"/>
            </a:pPr>
            <a:r>
              <a:rPr lang="en-US" sz="29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Understand the operating principles and basic components of Grid-connected solar PV system  </a:t>
            </a:r>
            <a:endParaRPr/>
          </a:p>
          <a:p>
            <a:pPr indent="-571500" lvl="0" marL="571500" rtl="0" algn="l">
              <a:lnSpc>
                <a:spcPct val="17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AutoNum type="romanLcPeriod"/>
            </a:pPr>
            <a:r>
              <a:rPr lang="en-US" sz="29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Know the controlling of Grid connected solar PV system</a:t>
            </a:r>
            <a:endParaRPr sz="6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7" name="Google Shape;97;p1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Presenter: Dr.Teshome Goa</a:t>
            </a:r>
            <a:endParaRPr b="1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8" name="Google Shape;98;p1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"/>
          <p:cNvSpPr txBox="1"/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None/>
            </a:pPr>
            <a:r>
              <a:rPr lang="en-US" sz="3000">
                <a:latin typeface="Arial"/>
                <a:ea typeface="Arial"/>
                <a:cs typeface="Arial"/>
                <a:sym typeface="Arial"/>
              </a:rPr>
              <a:t>Content </a:t>
            </a:r>
            <a:endParaRPr sz="3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4" name="Google Shape;104;p2"/>
          <p:cNvSpPr txBox="1"/>
          <p:nvPr>
            <p:ph idx="1" type="body"/>
          </p:nvPr>
        </p:nvSpPr>
        <p:spPr>
          <a:xfrm>
            <a:off x="310718" y="1340528"/>
            <a:ext cx="11881282" cy="483643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514350" lvl="0" marL="51435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AutoNum type="arabicPeriod"/>
            </a:pPr>
            <a:r>
              <a:rPr b="1" lang="en-US" sz="2000">
                <a:latin typeface="Arial"/>
                <a:ea typeface="Arial"/>
                <a:cs typeface="Arial"/>
                <a:sym typeface="Arial"/>
              </a:rPr>
              <a:t>Introduction</a:t>
            </a:r>
            <a:endParaRPr/>
          </a:p>
          <a:p>
            <a:pPr indent="-514350" lvl="0" marL="5143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AutoNum type="arabicPeriod"/>
            </a:pPr>
            <a:r>
              <a:rPr b="1" lang="en-US" sz="2000">
                <a:latin typeface="Arial"/>
                <a:ea typeface="Arial"/>
                <a:cs typeface="Arial"/>
                <a:sym typeface="Arial"/>
              </a:rPr>
              <a:t>Grid-connected PV system</a:t>
            </a:r>
            <a:endParaRPr/>
          </a:p>
          <a:p>
            <a:pPr indent="-514350" lvl="0" marL="5143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AutoNum type="arabicPeriod"/>
            </a:pPr>
            <a:r>
              <a:rPr b="1" lang="en-US" sz="2000">
                <a:latin typeface="Arial"/>
                <a:ea typeface="Arial"/>
                <a:cs typeface="Arial"/>
                <a:sym typeface="Arial"/>
              </a:rPr>
              <a:t>Operation of Gird-Connected PV System</a:t>
            </a:r>
            <a:endParaRPr/>
          </a:p>
          <a:p>
            <a:pPr indent="-514350" lvl="0" marL="5143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AutoNum type="arabicPeriod"/>
            </a:pPr>
            <a:r>
              <a:rPr b="1" lang="en-US" sz="2000">
                <a:latin typeface="Arial"/>
                <a:ea typeface="Arial"/>
                <a:cs typeface="Arial"/>
                <a:sym typeface="Arial"/>
              </a:rPr>
              <a:t>Grid-connected PV System Modeling </a:t>
            </a:r>
            <a:endParaRPr b="1" sz="20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rPr b="1" lang="en-US" sz="2000">
                <a:latin typeface="Arial"/>
                <a:ea typeface="Arial"/>
                <a:cs typeface="Arial"/>
                <a:sym typeface="Arial"/>
              </a:rPr>
              <a:t>Summary 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rPr b="1" lang="en-US" sz="2000">
                <a:latin typeface="Arial"/>
                <a:ea typeface="Arial"/>
                <a:cs typeface="Arial"/>
                <a:sym typeface="Arial"/>
              </a:rPr>
              <a:t>References </a:t>
            </a:r>
            <a:endParaRPr b="1" sz="2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2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Presenter: Dr.Teshome Goa</a:t>
            </a:r>
            <a:endParaRPr/>
          </a:p>
        </p:txBody>
      </p:sp>
      <p:sp>
        <p:nvSpPr>
          <p:cNvPr id="106" name="Google Shape;106;p2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3"/>
          <p:cNvSpPr txBox="1"/>
          <p:nvPr>
            <p:ph type="title"/>
          </p:nvPr>
        </p:nvSpPr>
        <p:spPr>
          <a:xfrm>
            <a:off x="792480" y="365125"/>
            <a:ext cx="10561322" cy="5492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None/>
            </a:pPr>
            <a:r>
              <a:rPr b="1" lang="en-US" sz="3000">
                <a:latin typeface="Arial"/>
                <a:ea typeface="Arial"/>
                <a:cs typeface="Arial"/>
                <a:sym typeface="Arial"/>
              </a:rPr>
              <a:t>1. Introduction</a:t>
            </a:r>
            <a:endParaRPr b="1" sz="3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2" name="Google Shape;112;p3"/>
          <p:cNvSpPr txBox="1"/>
          <p:nvPr>
            <p:ph idx="1" type="body"/>
          </p:nvPr>
        </p:nvSpPr>
        <p:spPr>
          <a:xfrm>
            <a:off x="172720" y="1036320"/>
            <a:ext cx="11805920" cy="56184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just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Grid-connected PV systems are solar PV systems that are connected to the grid. </a:t>
            </a:r>
            <a:endParaRPr/>
          </a:p>
          <a:p>
            <a:pPr indent="-228600" lvl="0" marL="228600" rtl="0" algn="just">
              <a:lnSpc>
                <a:spcPct val="2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As a result, the PV system harvests solar energy, connects to the grid, and meets the needs of various household appliances. </a:t>
            </a:r>
            <a:endParaRPr/>
          </a:p>
          <a:p>
            <a:pPr indent="-228600" lvl="0" marL="228600" rtl="0" algn="just">
              <a:lnSpc>
                <a:spcPct val="2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The system supplies energy to both residential and commercial loads. The bidirectional energy meter then feeds any excess power generated back into the grid.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just">
              <a:lnSpc>
                <a:spcPct val="2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Fig. 1&amp; 2 shows the basic grid-connected photovoltaic system.</a:t>
            </a:r>
            <a:endParaRPr/>
          </a:p>
        </p:txBody>
      </p:sp>
      <p:sp>
        <p:nvSpPr>
          <p:cNvPr id="113" name="Google Shape;113;p3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Presenter: Dr.Teshome Goa</a:t>
            </a:r>
            <a:endParaRPr/>
          </a:p>
        </p:txBody>
      </p:sp>
      <p:sp>
        <p:nvSpPr>
          <p:cNvPr id="114" name="Google Shape;114;p3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4"/>
          <p:cNvSpPr txBox="1"/>
          <p:nvPr>
            <p:ph type="title"/>
          </p:nvPr>
        </p:nvSpPr>
        <p:spPr>
          <a:xfrm>
            <a:off x="675642" y="253365"/>
            <a:ext cx="10642598" cy="76263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None/>
            </a:pPr>
            <a:r>
              <a:rPr b="1" lang="en-US" sz="3000">
                <a:latin typeface="Arial"/>
                <a:ea typeface="Arial"/>
                <a:cs typeface="Arial"/>
                <a:sym typeface="Arial"/>
              </a:rPr>
              <a:t>2. Gird-Connected PV System(G-CPVs)</a:t>
            </a:r>
            <a:br>
              <a:rPr b="1" lang="en-US" sz="3000">
                <a:latin typeface="Arial"/>
                <a:ea typeface="Arial"/>
                <a:cs typeface="Arial"/>
                <a:sym typeface="Arial"/>
              </a:rPr>
            </a:br>
            <a:endParaRPr b="1" sz="3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0" name="Google Shape;120;p4"/>
          <p:cNvSpPr txBox="1"/>
          <p:nvPr>
            <p:ph idx="1" type="body"/>
          </p:nvPr>
        </p:nvSpPr>
        <p:spPr>
          <a:xfrm>
            <a:off x="0" y="589280"/>
            <a:ext cx="12192000" cy="62687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The utility power grid and the grid-connected system are intended to work in tandem for :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commercial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 industrial, and residential purposes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just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Private and governmental development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just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It is typically used for commercial and residential applications to balance the average yearly energy expenses.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The PV system array can be installed in many locations, such as an open area or on top of a roof. </a:t>
            </a:r>
            <a:endParaRPr/>
          </a:p>
        </p:txBody>
      </p:sp>
      <p:sp>
        <p:nvSpPr>
          <p:cNvPr id="121" name="Google Shape;121;p4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Presenter: Dr.Teshome Goa</a:t>
            </a:r>
            <a:endParaRPr/>
          </a:p>
        </p:txBody>
      </p:sp>
      <p:sp>
        <p:nvSpPr>
          <p:cNvPr id="122" name="Google Shape;122;p4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5"/>
          <p:cNvSpPr txBox="1"/>
          <p:nvPr>
            <p:ph idx="1" type="body"/>
          </p:nvPr>
        </p:nvSpPr>
        <p:spPr>
          <a:xfrm>
            <a:off x="182880" y="538480"/>
            <a:ext cx="11805920" cy="59639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There are typically two types of grid-connected small,  medium-scale  to large systems that are used. 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Systems shown in Figs. 1 and 2 that are integrated with and without batteries to the grid. </a:t>
            </a:r>
            <a:endParaRPr/>
          </a:p>
          <a:p>
            <a:pPr indent="-228600" lvl="0" marL="228600" rtl="0" algn="just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Figure 1and 2  shows the systems with energy storage and those that are connected to the utility power grid but do not have battery bucking capacity</a:t>
            </a:r>
            <a:endParaRPr/>
          </a:p>
          <a:p>
            <a:pPr indent="-228600" lvl="0" marL="22860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It typically consists of:</a:t>
            </a:r>
            <a:endParaRPr/>
          </a:p>
          <a:p>
            <a:pPr indent="-228600" lvl="0" marL="22860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 solar panels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 inverter</a:t>
            </a:r>
            <a:endParaRPr/>
          </a:p>
          <a:p>
            <a:pPr indent="-228600" lvl="0" marL="22860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a charge controller</a:t>
            </a:r>
            <a:endParaRPr/>
          </a:p>
          <a:p>
            <a:pPr indent="-228600" lvl="0" marL="22860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a monitoring system, and </a:t>
            </a:r>
            <a:endParaRPr/>
          </a:p>
          <a:p>
            <a:pPr indent="-228600" lvl="0" marL="22860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 electrical distribution panel. </a:t>
            </a:r>
            <a:endParaRPr sz="2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8" name="Google Shape;128;p5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Presenter: Dr.Teshome Goa</a:t>
            </a:r>
            <a:endParaRPr/>
          </a:p>
        </p:txBody>
      </p:sp>
      <p:sp>
        <p:nvSpPr>
          <p:cNvPr id="129" name="Google Shape;129;p5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30" name="Google Shape;130;p5"/>
          <p:cNvSpPr txBox="1"/>
          <p:nvPr>
            <p:ph type="title"/>
          </p:nvPr>
        </p:nvSpPr>
        <p:spPr>
          <a:xfrm>
            <a:off x="492762" y="0"/>
            <a:ext cx="11130278" cy="96583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None/>
            </a:pPr>
            <a:r>
              <a:rPr b="1" lang="en-US" sz="3000">
                <a:latin typeface="Arial"/>
                <a:ea typeface="Arial"/>
                <a:cs typeface="Arial"/>
                <a:sym typeface="Arial"/>
              </a:rPr>
              <a:t>G-CPVs                                                               Cont.… </a:t>
            </a:r>
            <a:br>
              <a:rPr b="1" lang="en-US" sz="3000">
                <a:latin typeface="Arial"/>
                <a:ea typeface="Arial"/>
                <a:cs typeface="Arial"/>
                <a:sym typeface="Arial"/>
              </a:rPr>
            </a:br>
            <a:endParaRPr b="1" sz="30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6"/>
          <p:cNvSpPr/>
          <p:nvPr/>
        </p:nvSpPr>
        <p:spPr>
          <a:xfrm>
            <a:off x="680720" y="5301456"/>
            <a:ext cx="9245600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Figure 1:. Grid connected system without battery backups[1] .</a:t>
            </a:r>
            <a:endParaRPr sz="18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https://DOI URL: http://dx.doi.org/10.21474/IJAR01/3423</a:t>
            </a:r>
            <a:endParaRPr sz="18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6" name="Google Shape;136;p6"/>
          <p:cNvSpPr txBox="1"/>
          <p:nvPr/>
        </p:nvSpPr>
        <p:spPr>
          <a:xfrm>
            <a:off x="492762" y="0"/>
            <a:ext cx="11130278" cy="96583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None/>
            </a:pPr>
            <a:r>
              <a:rPr b="1" lang="en-US" sz="3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G-CPVs                                                               Cont.… </a:t>
            </a:r>
            <a:br>
              <a:rPr b="1" lang="en-US" sz="3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endParaRPr b="1" sz="30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https://solarpanelsvenue.com/wp-content/uploads/2013/12/grid-tied-solar-system-without-power-backup.gif" id="137" name="Google Shape;137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628775" y="965835"/>
            <a:ext cx="7924800" cy="42005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7"/>
          <p:cNvSpPr/>
          <p:nvPr/>
        </p:nvSpPr>
        <p:spPr>
          <a:xfrm>
            <a:off x="538480" y="5608955"/>
            <a:ext cx="10088880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Figure 2: Grid connected system with battery backups[2]. </a:t>
            </a:r>
            <a:endParaRPr sz="18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Source: https://www.mdpi.com/1996-1073/15/5/1892</a:t>
            </a:r>
            <a:endParaRPr/>
          </a:p>
        </p:txBody>
      </p:sp>
      <p:pic>
        <p:nvPicPr>
          <p:cNvPr descr="https://pub.mdpi-res.com/energies/energies-15-01892/article_deploy/html/images/energies-15-01892-g001-550.jpg?1646397294" id="143" name="Google Shape;143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80160" y="904947"/>
            <a:ext cx="7863840" cy="4704008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7"/>
          <p:cNvSpPr txBox="1"/>
          <p:nvPr>
            <p:ph type="title"/>
          </p:nvPr>
        </p:nvSpPr>
        <p:spPr>
          <a:xfrm>
            <a:off x="492762" y="0"/>
            <a:ext cx="11130278" cy="96583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None/>
            </a:pPr>
            <a:r>
              <a:rPr b="1" lang="en-US" sz="3000">
                <a:latin typeface="Arial"/>
                <a:ea typeface="Arial"/>
                <a:cs typeface="Arial"/>
                <a:sym typeface="Arial"/>
              </a:rPr>
              <a:t>G-CPVs                                                               Cont.… </a:t>
            </a:r>
            <a:br>
              <a:rPr b="1" lang="en-US" sz="3000">
                <a:latin typeface="Arial"/>
                <a:ea typeface="Arial"/>
                <a:cs typeface="Arial"/>
                <a:sym typeface="Arial"/>
              </a:rPr>
            </a:br>
            <a:endParaRPr b="1" sz="300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8"/>
          <p:cNvSpPr txBox="1"/>
          <p:nvPr>
            <p:ph type="title"/>
          </p:nvPr>
        </p:nvSpPr>
        <p:spPr>
          <a:xfrm>
            <a:off x="701040" y="365125"/>
            <a:ext cx="10652762" cy="7016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None/>
            </a:pPr>
            <a:r>
              <a:rPr b="1" lang="en-US" sz="3000">
                <a:latin typeface="Arial"/>
                <a:ea typeface="Arial"/>
                <a:cs typeface="Arial"/>
                <a:sym typeface="Arial"/>
              </a:rPr>
              <a:t>2.1 Advantage </a:t>
            </a:r>
            <a:endParaRPr b="1" sz="3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0" name="Google Shape;150;p8"/>
          <p:cNvSpPr txBox="1"/>
          <p:nvPr>
            <p:ph idx="1" type="body"/>
          </p:nvPr>
        </p:nvSpPr>
        <p:spPr>
          <a:xfrm>
            <a:off x="0" y="873760"/>
            <a:ext cx="11033760" cy="58521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just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A grid connected PV system has many benefits. Some of them are as follows: </a:t>
            </a:r>
            <a:endParaRPr/>
          </a:p>
          <a:p>
            <a:pPr indent="-228600" lvl="0" marL="228600" rtl="0" algn="just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 Reduced maintenance cost. 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just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Reducing the cost of energy billing and easy for installation 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just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Environmentally friendly and carbon emissions free. 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just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Majority of grid connected models of PV system do not need additional batteries like off-grid system that reduces battery cost 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just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It can be installed in vacant roof space without requiring any additional land. 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just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It’s quite reliable.</a:t>
            </a:r>
            <a:endParaRPr/>
          </a:p>
          <a:p>
            <a:pPr indent="-228600" lvl="0" marL="228600" rtl="0" algn="just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It can be can used in commercial establishments, industrial units, and educational institutions. </a:t>
            </a:r>
            <a:endParaRPr/>
          </a:p>
        </p:txBody>
      </p:sp>
      <p:sp>
        <p:nvSpPr>
          <p:cNvPr id="151" name="Google Shape;151;p8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Presenter: Dr.Teshome Goa</a:t>
            </a:r>
            <a:endParaRPr/>
          </a:p>
        </p:txBody>
      </p:sp>
      <p:sp>
        <p:nvSpPr>
          <p:cNvPr id="152" name="Google Shape;152;p8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53" name="Google Shape;153;p8"/>
          <p:cNvSpPr txBox="1"/>
          <p:nvPr/>
        </p:nvSpPr>
        <p:spPr>
          <a:xfrm>
            <a:off x="375920" y="71121"/>
            <a:ext cx="11247120" cy="6400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None/>
            </a:pPr>
            <a:r>
              <a:rPr b="1" lang="en-US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G-CPVs                                                               Cont.… </a:t>
            </a:r>
            <a:br>
              <a:rPr b="1" lang="en-US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endParaRPr b="1" sz="3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9"/>
          <p:cNvSpPr txBox="1"/>
          <p:nvPr>
            <p:ph type="title"/>
          </p:nvPr>
        </p:nvSpPr>
        <p:spPr>
          <a:xfrm>
            <a:off x="396240" y="700405"/>
            <a:ext cx="10957562" cy="68135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b="1" lang="en-US" sz="2000">
                <a:latin typeface="Arial"/>
                <a:ea typeface="Arial"/>
                <a:cs typeface="Arial"/>
                <a:sym typeface="Arial"/>
              </a:rPr>
              <a:t>2.2 Disadvantages </a:t>
            </a:r>
            <a:endParaRPr b="1" sz="2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9" name="Google Shape;159;p9"/>
          <p:cNvSpPr txBox="1"/>
          <p:nvPr>
            <p:ph idx="1" type="body"/>
          </p:nvPr>
        </p:nvSpPr>
        <p:spPr>
          <a:xfrm>
            <a:off x="243840" y="1137920"/>
            <a:ext cx="11866880" cy="55575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>
                <a:latin typeface="Arial"/>
                <a:ea typeface="Arial"/>
                <a:cs typeface="Arial"/>
                <a:sym typeface="Arial"/>
              </a:rPr>
              <a:t>It cannot work without a grid. 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l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If the grid fails, the system is not working.</a:t>
            </a:r>
            <a:endParaRPr/>
          </a:p>
          <a:p>
            <a:pPr indent="-228600" lvl="0" marL="228600" rtl="0" algn="l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The initial installation cost maybe high.</a:t>
            </a:r>
            <a:endParaRPr/>
          </a:p>
          <a:p>
            <a:pPr indent="-228600" lvl="0" marL="228600" rtl="0" algn="l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If the system is modeled without a battery backup it will not provide electricity during power outages</a:t>
            </a:r>
            <a:endParaRPr/>
          </a:p>
          <a:p>
            <a:pPr indent="-228600" lvl="0" marL="228600" rtl="0" algn="l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Needs skilled personnel for maintenance, control and synchronization </a:t>
            </a:r>
            <a:endParaRPr sz="2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0" name="Google Shape;160;p9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Presenter: Dr.Teshome Goa</a:t>
            </a:r>
            <a:endParaRPr/>
          </a:p>
        </p:txBody>
      </p:sp>
      <p:sp>
        <p:nvSpPr>
          <p:cNvPr id="161" name="Google Shape;161;p9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62" name="Google Shape;162;p9"/>
          <p:cNvSpPr txBox="1"/>
          <p:nvPr/>
        </p:nvSpPr>
        <p:spPr>
          <a:xfrm>
            <a:off x="492762" y="0"/>
            <a:ext cx="11130278" cy="96583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None/>
            </a:pPr>
            <a:r>
              <a:rPr b="1" lang="en-US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G-CPVs                                                               Cont.… </a:t>
            </a:r>
            <a:br>
              <a:rPr b="1" lang="en-US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endParaRPr b="1" sz="3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10"/>
          <p:cNvSpPr txBox="1"/>
          <p:nvPr/>
        </p:nvSpPr>
        <p:spPr>
          <a:xfrm>
            <a:off x="1" y="294640"/>
            <a:ext cx="11927840" cy="547842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Grid-connected photovoltaic (PV) energy is one of the fastest growing and most promising renewable energy sources in the world. </a:t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just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 fact, it has increased over 10 times in the last two years alone.</a:t>
            </a:r>
            <a:endParaRPr/>
          </a:p>
          <a:p>
            <a:pPr indent="-342900" lvl="0" marL="342900" marR="0" rtl="0" algn="just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Although,  the core of a PV system is the PV cell (also known as a </a:t>
            </a:r>
            <a:r>
              <a:rPr i="1"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PV generator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), </a:t>
            </a:r>
            <a:r>
              <a:rPr lang="en-US" sz="20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power electronics plays 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 fundamental role as an enabling technology for an efficient PV system control and interface to transfer the generated power to the grid.</a:t>
            </a:r>
            <a:endParaRPr/>
          </a:p>
          <a:p>
            <a:pPr indent="-342900" lvl="0" marL="342900" marR="0" rtl="0" algn="just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An overview of a generic power converter interface for grid-connected PV systems is shown in Fig. 3</a:t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8" name="Google Shape;168;p10"/>
          <p:cNvSpPr txBox="1"/>
          <p:nvPr/>
        </p:nvSpPr>
        <p:spPr>
          <a:xfrm>
            <a:off x="107951" y="9525"/>
            <a:ext cx="11201398" cy="3813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None/>
            </a:pPr>
            <a:r>
              <a:rPr b="1" lang="en-US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3. Operation of Gird-Connected PV System(O-GC-PVs</a:t>
            </a:r>
            <a:br>
              <a:rPr b="1" lang="en-US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endParaRPr b="1" sz="3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11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Presenter: Dr.Teshome Goa</a:t>
            </a:r>
            <a:endParaRPr/>
          </a:p>
        </p:txBody>
      </p:sp>
      <p:sp>
        <p:nvSpPr>
          <p:cNvPr id="174" name="Google Shape;174;p11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75" name="Google Shape;175;p11"/>
          <p:cNvSpPr txBox="1"/>
          <p:nvPr/>
        </p:nvSpPr>
        <p:spPr>
          <a:xfrm>
            <a:off x="101600" y="5674997"/>
            <a:ext cx="9255760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Figure 3: </a:t>
            </a:r>
            <a:r>
              <a:rPr lang="en-US" sz="180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Overview of a generic grid-connected PV energy conversion system[3].</a:t>
            </a:r>
            <a:endParaRPr sz="1800">
              <a:solidFill>
                <a:srgbClr val="231F2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 Source: https://www.mdpi.com/2076-3417/7/4/315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6" name="Google Shape;176;p11"/>
          <p:cNvSpPr txBox="1"/>
          <p:nvPr/>
        </p:nvSpPr>
        <p:spPr>
          <a:xfrm>
            <a:off x="107951" y="9525"/>
            <a:ext cx="11201398" cy="3813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None/>
            </a:pPr>
            <a:r>
              <a:rPr b="1" lang="en-US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O-GC-PVs                                                   Cont.……</a:t>
            </a:r>
            <a:br>
              <a:rPr b="1" lang="en-US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endParaRPr b="1" sz="3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https://www.researchgate.net/publication/315632488/figure/fig2/AS:654071111356426@1532954113726/Generic-control-structure-of-the-single-phase-grid-connected-photovoltaic-PV-system.png" id="177" name="Google Shape;177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73615" y="1249680"/>
            <a:ext cx="10666258" cy="44253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12"/>
          <p:cNvSpPr/>
          <p:nvPr/>
        </p:nvSpPr>
        <p:spPr>
          <a:xfrm>
            <a:off x="0" y="436880"/>
            <a:ext cx="11877040" cy="547842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functions of the power converter stage of a PV system include is the backbone of SECs</a:t>
            </a:r>
            <a:endParaRPr/>
          </a:p>
          <a:p>
            <a:pPr indent="-342900" lvl="0" marL="342900" marR="0" rtl="0" algn="just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It comprises the   maximum power point tracking (MPPT), DC-to-AC power conversion, grid synchronization, grid code compliance of power quality, active and reactive power control and anti-islanding detection.</a:t>
            </a:r>
            <a:endParaRPr/>
          </a:p>
          <a:p>
            <a:pPr indent="-342900" lvl="0" marL="342900" marR="0" rtl="0" algn="just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Figure 3 comprises the  PV generation system, which can be:  a single module,</a:t>
            </a:r>
            <a:endParaRPr/>
          </a:p>
          <a:p>
            <a:pPr indent="-342900" lvl="0" marL="342900" marR="0" rtl="0" algn="just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 string of series-connected modules, or</a:t>
            </a:r>
            <a:endParaRPr/>
          </a:p>
          <a:p>
            <a:pPr indent="-342900" lvl="0" marL="342900" marR="0" rtl="0" algn="just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an array of parallel-connected strings. </a:t>
            </a:r>
            <a:endParaRPr/>
          </a:p>
        </p:txBody>
      </p:sp>
      <p:sp>
        <p:nvSpPr>
          <p:cNvPr id="183" name="Google Shape;183;p12"/>
          <p:cNvSpPr txBox="1"/>
          <p:nvPr/>
        </p:nvSpPr>
        <p:spPr>
          <a:xfrm>
            <a:off x="107951" y="9525"/>
            <a:ext cx="11201398" cy="3813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None/>
            </a:pPr>
            <a:r>
              <a:rPr b="1" lang="en-US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O-GC-PVs                                                   Cont.……</a:t>
            </a:r>
            <a:br>
              <a:rPr b="1" lang="en-US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endParaRPr b="1" sz="3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13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Presenter: Dr.Teshome Goa</a:t>
            </a:r>
            <a:endParaRPr/>
          </a:p>
        </p:txBody>
      </p:sp>
      <p:sp>
        <p:nvSpPr>
          <p:cNvPr id="189" name="Google Shape;189;p13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90" name="Google Shape;190;p13"/>
          <p:cNvSpPr/>
          <p:nvPr/>
        </p:nvSpPr>
        <p:spPr>
          <a:xfrm>
            <a:off x="447040" y="640080"/>
            <a:ext cx="11744960" cy="501675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PV system is followed by a  filters, a passive input filter</a:t>
            </a:r>
            <a:r>
              <a:rPr lang="en-US" sz="20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, which is a capacitor that is 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used to decouple the input voltage and current from the subsequent power stages </a:t>
            </a:r>
            <a:endParaRPr/>
          </a:p>
          <a:p>
            <a:pPr indent="-342900" lvl="0" marL="342900" marR="0" rtl="0"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filter reduces  the current and voltage ripple</a:t>
            </a:r>
            <a:endParaRPr/>
          </a:p>
          <a:p>
            <a:pPr indent="-342900" lvl="0" marL="342900" marR="0" rtl="0"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It also control the reactive  power at the PV side.</a:t>
            </a:r>
            <a:endParaRPr/>
          </a:p>
          <a:p>
            <a:pPr indent="-342900" lvl="0" marL="342900" marR="0" rtl="0"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DC–DC stage, which is generally used to perform the MPPT of the PV system</a:t>
            </a:r>
            <a:endParaRPr/>
          </a:p>
          <a:p>
            <a:pPr indent="-342900" lvl="0" marL="342900" marR="0" rtl="0"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Thus, the boost converter elevate its output voltage and in some occasions also provide galvanic isolation  using DC–DC converters with high-frequency (HF) transformers</a:t>
            </a:r>
            <a:endParaRPr/>
          </a:p>
          <a:p>
            <a:pPr indent="-342900" lvl="0" marL="342900" marR="0" rtl="0"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It also controls the reactive power and makes the DC-link voltage constant</a:t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1" name="Google Shape;191;p13"/>
          <p:cNvSpPr txBox="1"/>
          <p:nvPr/>
        </p:nvSpPr>
        <p:spPr>
          <a:xfrm>
            <a:off x="107951" y="9525"/>
            <a:ext cx="11201398" cy="3813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None/>
            </a:pPr>
            <a:r>
              <a:rPr b="1" lang="en-US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O-GC-PVs                                                   Cont.……</a:t>
            </a:r>
            <a:br>
              <a:rPr b="1" lang="en-US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endParaRPr b="1" sz="3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14"/>
          <p:cNvSpPr txBox="1"/>
          <p:nvPr>
            <p:ph idx="1" type="body"/>
          </p:nvPr>
        </p:nvSpPr>
        <p:spPr>
          <a:xfrm>
            <a:off x="0" y="1097280"/>
            <a:ext cx="11978640" cy="453104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-228600" lvl="0" marL="228600" rtl="0"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The DC–DC stage  is connected through a DC link to the grid-tied DC–AC converter, referred as the PV inverter. </a:t>
            </a:r>
            <a:endParaRPr/>
          </a:p>
          <a:p>
            <a:pPr indent="-228600" lvl="0" marL="228600" rtl="0" algn="just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In PV systems where no DC–DC stage is used, the input filter is equivalent to the DC-link capacitor as shown in Fig.3 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just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The AC filter provides the harmonic mitigation and assists the converter–grid interface control.</a:t>
            </a:r>
            <a:endParaRPr/>
          </a:p>
          <a:p>
            <a:pPr indent="-228600" lvl="0" marL="228600" rtl="0" algn="just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The grid-tied converter also includes a grid monitoring and interaction unit, with circuit breaker and fuse to disconnect the system when required, such as during the night, grid faults, or islanding operation.</a:t>
            </a:r>
            <a:endParaRPr/>
          </a:p>
          <a:p>
            <a:pPr indent="-101600" lvl="0" marL="228600" rtl="0" algn="just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None/>
            </a:pPr>
            <a:r>
              <a:t/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sp>
        <p:nvSpPr>
          <p:cNvPr id="197" name="Google Shape;197;p14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Presenter: Dr.Teshome Goa</a:t>
            </a:r>
            <a:endParaRPr/>
          </a:p>
        </p:txBody>
      </p:sp>
      <p:sp>
        <p:nvSpPr>
          <p:cNvPr id="198" name="Google Shape;198;p14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99" name="Google Shape;199;p14"/>
          <p:cNvSpPr txBox="1"/>
          <p:nvPr/>
        </p:nvSpPr>
        <p:spPr>
          <a:xfrm>
            <a:off x="107951" y="100965"/>
            <a:ext cx="11201398" cy="3813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None/>
            </a:pPr>
            <a:r>
              <a:rPr b="1" lang="en-US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O-GC-PVs                                                   Cont.……</a:t>
            </a:r>
            <a:br>
              <a:rPr b="1" lang="en-US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endParaRPr b="1" sz="3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15"/>
          <p:cNvSpPr/>
          <p:nvPr/>
        </p:nvSpPr>
        <p:spPr>
          <a:xfrm>
            <a:off x="0" y="731520"/>
            <a:ext cx="12192000" cy="440120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</a:t>
            </a:r>
            <a:r>
              <a:rPr b="1"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feedback for the control system is 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composed of </a:t>
            </a:r>
            <a:r>
              <a:rPr lang="en-US" sz="20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several current and voltage sensors at 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PV input side for:</a:t>
            </a:r>
            <a:endParaRPr/>
          </a:p>
          <a:p>
            <a:pPr indent="-285750" lvl="0" marL="285750" marR="0" rtl="0"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MPPT, DC-link stage or for DC-link voltage control and </a:t>
            </a:r>
            <a:endParaRPr/>
          </a:p>
          <a:p>
            <a:pPr indent="-285750" lvl="0" marL="285750" marR="0" rtl="0"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grid side for grid synchronization and active/reactive power control. </a:t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control system is further composed of :</a:t>
            </a:r>
            <a:endParaRPr/>
          </a:p>
          <a:p>
            <a:pPr indent="-285750" lvl="0" marL="285750" marR="0" rtl="0"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analog-to-digital signal converters, digital microprocessors (or equivalent) and </a:t>
            </a:r>
            <a:r>
              <a:rPr i="1"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gate drive 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units to control the semiconductor devices of the different power stages.</a:t>
            </a:r>
            <a:endParaRPr/>
          </a:p>
        </p:txBody>
      </p:sp>
      <p:sp>
        <p:nvSpPr>
          <p:cNvPr id="205" name="Google Shape;205;p15"/>
          <p:cNvSpPr txBox="1"/>
          <p:nvPr/>
        </p:nvSpPr>
        <p:spPr>
          <a:xfrm>
            <a:off x="219711" y="200183"/>
            <a:ext cx="11201398" cy="3813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None/>
            </a:pPr>
            <a:r>
              <a:rPr b="1" lang="en-US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O-GC-PVs                                                   Cont.……</a:t>
            </a:r>
            <a:br>
              <a:rPr b="1" lang="en-US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endParaRPr b="1" sz="3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16"/>
          <p:cNvSpPr txBox="1"/>
          <p:nvPr>
            <p:ph type="title"/>
          </p:nvPr>
        </p:nvSpPr>
        <p:spPr>
          <a:xfrm>
            <a:off x="751840" y="202565"/>
            <a:ext cx="10480042" cy="45783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None/>
            </a:pPr>
            <a:r>
              <a:rPr b="1" lang="en-US" sz="3000">
                <a:latin typeface="Arial"/>
                <a:ea typeface="Arial"/>
                <a:cs typeface="Arial"/>
                <a:sym typeface="Arial"/>
              </a:rPr>
              <a:t>4. Grid-connected PV System Modeling (GC-PVM)</a:t>
            </a:r>
            <a:endParaRPr b="1" sz="3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1" name="Google Shape;211;p16"/>
          <p:cNvSpPr txBox="1"/>
          <p:nvPr>
            <p:ph idx="1" type="body"/>
          </p:nvPr>
        </p:nvSpPr>
        <p:spPr>
          <a:xfrm>
            <a:off x="71120" y="721360"/>
            <a:ext cx="12120880" cy="60655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31F20"/>
              </a:buClr>
              <a:buSzPts val="2000"/>
              <a:buNone/>
            </a:pPr>
            <a:r>
              <a:rPr b="1" i="1" lang="en-US" sz="2000">
                <a:solidFill>
                  <a:srgbClr val="231F20"/>
                </a:solidFill>
                <a:latin typeface="Times"/>
                <a:ea typeface="Times"/>
                <a:cs typeface="Times"/>
                <a:sym typeface="Times"/>
              </a:rPr>
              <a:t>Electrical Model of a PV Cell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sp>
        <p:nvSpPr>
          <p:cNvPr id="212" name="Google Shape;212;p16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Presenter: Dr.Teshome Goa</a:t>
            </a:r>
            <a:endParaRPr/>
          </a:p>
        </p:txBody>
      </p:sp>
      <p:sp>
        <p:nvSpPr>
          <p:cNvPr id="213" name="Google Shape;213;p16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14" name="Google Shape;214;p16"/>
          <p:cNvSpPr/>
          <p:nvPr/>
        </p:nvSpPr>
        <p:spPr>
          <a:xfrm>
            <a:off x="0" y="1310640"/>
            <a:ext cx="12192000" cy="31700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127000" lvl="0" marL="0" marR="0" rtl="0"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electrical characteristics of a PV module or cell are nonlinear and are highly dependent on solar irradiation and temperature. </a:t>
            </a:r>
            <a:endParaRPr/>
          </a:p>
          <a:p>
            <a:pPr indent="-127000" lvl="0" marL="0" marR="0" rtl="0"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PV cell can be electrically modeled by an equivalent circuit such as the one shown in Fig.4 with a      photocurrent source in parallel with a diode, a shunt resistance </a:t>
            </a:r>
            <a:r>
              <a:rPr i="1"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</a:t>
            </a:r>
            <a:r>
              <a:rPr baseline="-25000"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sh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and a series resistance </a:t>
            </a:r>
            <a:r>
              <a:rPr i="1"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</a:t>
            </a:r>
            <a:r>
              <a:rPr baseline="-25000"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27000" lvl="0" marL="0" marR="0" rtl="0"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model  in Fig.4 can be mathematically described by Eqn.1[4].  </a:t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9" name="Google Shape;219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13834" y="914558"/>
            <a:ext cx="5791200" cy="1957388"/>
          </a:xfrm>
          <a:prstGeom prst="rect">
            <a:avLst/>
          </a:prstGeom>
          <a:noFill/>
          <a:ln cap="flat" cmpd="sng" w="9525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</p:pic>
      <p:sp>
        <p:nvSpPr>
          <p:cNvPr id="220" name="Google Shape;220;p17"/>
          <p:cNvSpPr txBox="1"/>
          <p:nvPr/>
        </p:nvSpPr>
        <p:spPr>
          <a:xfrm>
            <a:off x="395394" y="3263403"/>
            <a:ext cx="6228080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231F20"/>
                </a:solidFill>
                <a:latin typeface="Times"/>
                <a:ea typeface="Times"/>
                <a:cs typeface="Times"/>
                <a:sym typeface="Times"/>
              </a:rPr>
              <a:t>Figure 4,  </a:t>
            </a:r>
            <a:r>
              <a:rPr lang="en-US" sz="1800">
                <a:solidFill>
                  <a:srgbClr val="231F20"/>
                </a:solidFill>
                <a:latin typeface="Times"/>
                <a:ea typeface="Times"/>
                <a:cs typeface="Times"/>
                <a:sym typeface="Times"/>
              </a:rPr>
              <a:t>PV cell electrical model[5]. Source: https://www.mdpi.com/1996-1073/16/4/2018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21" name="Google Shape;221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837681" y="914558"/>
            <a:ext cx="4810510" cy="3544461"/>
          </a:xfrm>
          <a:prstGeom prst="rect">
            <a:avLst/>
          </a:prstGeom>
          <a:noFill/>
          <a:ln cap="flat" cmpd="sng" w="9525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</p:pic>
      <p:sp>
        <p:nvSpPr>
          <p:cNvPr id="222" name="Google Shape;222;p17"/>
          <p:cNvSpPr/>
          <p:nvPr/>
        </p:nvSpPr>
        <p:spPr>
          <a:xfrm>
            <a:off x="47423" y="162560"/>
            <a:ext cx="11992177" cy="5539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GC-PVM                                                                           Cont.….</a:t>
            </a:r>
            <a:endParaRPr sz="30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pic>
        <p:nvPicPr>
          <p:cNvPr id="223" name="Google Shape;223;p1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13834" y="3910379"/>
            <a:ext cx="4511040" cy="1097279"/>
          </a:xfrm>
          <a:prstGeom prst="rect">
            <a:avLst/>
          </a:prstGeom>
          <a:noFill/>
          <a:ln cap="flat" cmpd="sng" w="9525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</p:pic>
      <p:sp>
        <p:nvSpPr>
          <p:cNvPr id="224" name="Google Shape;224;p17"/>
          <p:cNvSpPr/>
          <p:nvPr/>
        </p:nvSpPr>
        <p:spPr>
          <a:xfrm>
            <a:off x="5643719" y="4459019"/>
            <a:ext cx="979755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eqn.(1)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225" name="Google Shape;225;p17"/>
          <p:cNvSpPr/>
          <p:nvPr/>
        </p:nvSpPr>
        <p:spPr>
          <a:xfrm>
            <a:off x="307238" y="5268570"/>
            <a:ext cx="9723120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12700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where </a:t>
            </a:r>
            <a:r>
              <a:rPr i="1"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</a:t>
            </a:r>
            <a:r>
              <a:rPr baseline="-25000"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PV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is the output current of the PV cell, which is a function of its output voltage </a:t>
            </a:r>
            <a:r>
              <a:rPr i="1"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</a:t>
            </a:r>
            <a:r>
              <a:rPr baseline="-25000"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PV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and a number of variables.</a:t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18"/>
          <p:cNvSpPr/>
          <p:nvPr/>
        </p:nvSpPr>
        <p:spPr>
          <a:xfrm>
            <a:off x="0" y="995679"/>
            <a:ext cx="12120880" cy="440120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127000" lvl="0" marL="0" marR="0" rtl="0"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Typically the I-v and P-V curves represents the variation in voltage , current and hence the power with respect to temperature and solar radiations. </a:t>
            </a:r>
            <a:endParaRPr/>
          </a:p>
          <a:p>
            <a:pPr indent="-127000" lvl="0" marL="0" marR="0" rtl="0"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Typical PV module’s current–voltage (</a:t>
            </a:r>
            <a:r>
              <a:rPr i="1"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I–V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) curves and power–voltage (</a:t>
            </a:r>
            <a:r>
              <a:rPr i="1"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P–V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) curves are presented in Fig.5</a:t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27000" lvl="0" marL="0" marR="0" rtl="0"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From the </a:t>
            </a:r>
            <a:r>
              <a:rPr i="1"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I–V 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curves, it can be seen that the PV module </a:t>
            </a:r>
            <a:r>
              <a:rPr lang="en-US" sz="20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behaves as a DC current source 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that remains almost constant even if the PV module is connected to different output voltage potentials.</a:t>
            </a:r>
            <a:endParaRPr/>
          </a:p>
          <a:p>
            <a:pPr indent="-127000" lvl="0" marL="0" marR="0" rtl="0"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When the voltage across the </a:t>
            </a:r>
            <a:r>
              <a:rPr lang="en-US" sz="20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module gets higher, the free electrons 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start recombining and do not generate current. </a:t>
            </a:r>
            <a:endParaRPr/>
          </a:p>
        </p:txBody>
      </p:sp>
      <p:sp>
        <p:nvSpPr>
          <p:cNvPr id="231" name="Google Shape;231;p18"/>
          <p:cNvSpPr/>
          <p:nvPr/>
        </p:nvSpPr>
        <p:spPr>
          <a:xfrm>
            <a:off x="-86198" y="511294"/>
            <a:ext cx="5598007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231F20"/>
                </a:solidFill>
                <a:latin typeface="Arial"/>
                <a:ea typeface="Arial"/>
                <a:cs typeface="Arial"/>
                <a:sym typeface="Arial"/>
              </a:rPr>
              <a:t>4.1 Photovoltaic Module I–V and P–V Curves</a:t>
            </a:r>
            <a:endParaRPr/>
          </a:p>
        </p:txBody>
      </p:sp>
      <p:sp>
        <p:nvSpPr>
          <p:cNvPr id="232" name="Google Shape;232;p18"/>
          <p:cNvSpPr/>
          <p:nvPr/>
        </p:nvSpPr>
        <p:spPr>
          <a:xfrm>
            <a:off x="0" y="0"/>
            <a:ext cx="11992177" cy="5539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GC-PVM                                                                           Cont.….</a:t>
            </a:r>
            <a:endParaRPr sz="30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19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Presenter: Dr.Teshome Goa</a:t>
            </a:r>
            <a:endParaRPr/>
          </a:p>
        </p:txBody>
      </p:sp>
      <p:sp>
        <p:nvSpPr>
          <p:cNvPr id="238" name="Google Shape;238;p19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descr="https://www.researchgate.net/publication/282755961/figure/fig13/AS:283665352413197@1444642498992/I-V-curves-of-solar-cell-at-various-irradiances.png" id="239" name="Google Shape;239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83335" y="577918"/>
            <a:ext cx="6631305" cy="5055834"/>
          </a:xfrm>
          <a:prstGeom prst="rect">
            <a:avLst/>
          </a:prstGeom>
          <a:noFill/>
          <a:ln>
            <a:noFill/>
          </a:ln>
        </p:spPr>
      </p:pic>
      <p:sp>
        <p:nvSpPr>
          <p:cNvPr id="240" name="Google Shape;240;p19"/>
          <p:cNvSpPr/>
          <p:nvPr/>
        </p:nvSpPr>
        <p:spPr>
          <a:xfrm>
            <a:off x="660400" y="5630627"/>
            <a:ext cx="7833360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231F20"/>
                </a:solidFill>
                <a:latin typeface="Times"/>
                <a:ea typeface="Times"/>
                <a:cs typeface="Times"/>
                <a:sym typeface="Times"/>
              </a:rPr>
              <a:t>Figure 5,  </a:t>
            </a:r>
            <a:r>
              <a:rPr lang="en-US" sz="1800">
                <a:solidFill>
                  <a:srgbClr val="231F20"/>
                </a:solidFill>
                <a:latin typeface="Times"/>
                <a:ea typeface="Times"/>
                <a:cs typeface="Times"/>
                <a:sym typeface="Times"/>
              </a:rPr>
              <a:t>I-V Curves for different irradiances with constant standard temperature[6] : source : </a:t>
            </a:r>
            <a:r>
              <a:rPr lang="en-US" sz="1800" u="sng">
                <a:solidFill>
                  <a:srgbClr val="231F20"/>
                </a:solidFill>
                <a:latin typeface="Times"/>
                <a:ea typeface="Times"/>
                <a:cs typeface="Times"/>
                <a:sym typeface="Times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https://www.researchgate.net/figure/I-V-curves-of-solar-cell-at-various-irradiances_fig13_282755961</a:t>
            </a:r>
            <a:r>
              <a:rPr lang="en-US" sz="1800">
                <a:solidFill>
                  <a:srgbClr val="231F20"/>
                </a:solidFill>
                <a:latin typeface="Times"/>
                <a:ea typeface="Times"/>
                <a:cs typeface="Times"/>
                <a:sym typeface="Times"/>
              </a:rPr>
              <a:t>. </a:t>
            </a:r>
            <a:r>
              <a:rPr lang="en-US" sz="1800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</a:rPr>
              <a:t>License: </a:t>
            </a:r>
            <a:r>
              <a:rPr lang="en-US" sz="1800" u="sng">
                <a:solidFill>
                  <a:schemeClr val="dk1"/>
                </a:solidFill>
                <a:latin typeface="Malgun Gothic"/>
                <a:ea typeface="Malgun Gothic"/>
                <a:cs typeface="Malgun Gothic"/>
                <a:sym typeface="Malgun Gothic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CC BY-NC-ND 4.0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241" name="Google Shape;241;p19"/>
          <p:cNvSpPr/>
          <p:nvPr/>
        </p:nvSpPr>
        <p:spPr>
          <a:xfrm>
            <a:off x="0" y="0"/>
            <a:ext cx="11992177" cy="5539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GC-PVM                                                                           Cont.….</a:t>
            </a:r>
            <a:endParaRPr sz="30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20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Presenter: Dr.Teshome Goa</a:t>
            </a:r>
            <a:endParaRPr/>
          </a:p>
        </p:txBody>
      </p:sp>
      <p:sp>
        <p:nvSpPr>
          <p:cNvPr id="247" name="Google Shape;247;p20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descr="https://d3i71xaburhd42.cloudfront.net/42c034e4f04f4d6530b5cfbccfd1920c772372ab/4-Figure5-1.png" id="248" name="Google Shape;248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3440" y="579408"/>
            <a:ext cx="8981440" cy="5171768"/>
          </a:xfrm>
          <a:prstGeom prst="rect">
            <a:avLst/>
          </a:prstGeom>
          <a:noFill/>
          <a:ln>
            <a:noFill/>
          </a:ln>
        </p:spPr>
      </p:pic>
      <p:sp>
        <p:nvSpPr>
          <p:cNvPr id="249" name="Google Shape;249;p20"/>
          <p:cNvSpPr/>
          <p:nvPr/>
        </p:nvSpPr>
        <p:spPr>
          <a:xfrm>
            <a:off x="853440" y="5751176"/>
            <a:ext cx="7721600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231F20"/>
                </a:solidFill>
                <a:latin typeface="Times"/>
                <a:ea typeface="Times"/>
                <a:cs typeface="Times"/>
                <a:sym typeface="Times"/>
              </a:rPr>
              <a:t>Figure 6,  </a:t>
            </a:r>
            <a:r>
              <a:rPr lang="en-US" sz="1800">
                <a:solidFill>
                  <a:srgbClr val="231F20"/>
                </a:solidFill>
                <a:latin typeface="Times"/>
                <a:ea typeface="Times"/>
                <a:cs typeface="Times"/>
                <a:sym typeface="Times"/>
              </a:rPr>
              <a:t>I-V Curves for different irradiances and temperature condition[7]: source s: https://doi.org/10.1016/j.enconman.2020.113521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250" name="Google Shape;250;p20"/>
          <p:cNvSpPr/>
          <p:nvPr/>
        </p:nvSpPr>
        <p:spPr>
          <a:xfrm>
            <a:off x="0" y="0"/>
            <a:ext cx="11992177" cy="5539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GC-PVM                                                                           Cont.….</a:t>
            </a:r>
            <a:endParaRPr sz="30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21"/>
          <p:cNvSpPr txBox="1"/>
          <p:nvPr>
            <p:ph idx="1" type="body"/>
          </p:nvPr>
        </p:nvSpPr>
        <p:spPr>
          <a:xfrm>
            <a:off x="203200" y="822960"/>
            <a:ext cx="11917680" cy="60350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This effect is not linear with respect to the voltage and it cuts off abruptly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indent="-228600" lvl="0" marL="228600" rtl="0" algn="just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When all electrons are recombined and no current is produced, the module is operating at an open-circuit voltage </a:t>
            </a:r>
            <a:r>
              <a:rPr i="1" lang="en-US" sz="2000">
                <a:latin typeface="Arial"/>
                <a:ea typeface="Arial"/>
                <a:cs typeface="Arial"/>
                <a:sym typeface="Arial"/>
              </a:rPr>
              <a:t>v</a:t>
            </a:r>
            <a:r>
              <a:rPr baseline="-25000" lang="en-US" sz="2000">
                <a:latin typeface="Arial"/>
                <a:ea typeface="Arial"/>
                <a:cs typeface="Arial"/>
                <a:sym typeface="Arial"/>
              </a:rPr>
              <a:t>oc</a:t>
            </a:r>
            <a:r>
              <a:rPr lang="en-US" sz="2000">
                <a:latin typeface="Arial"/>
                <a:ea typeface="Arial"/>
                <a:cs typeface="Arial"/>
                <a:sym typeface="Arial"/>
              </a:rPr>
              <a:t>. </a:t>
            </a:r>
            <a:endParaRPr/>
          </a:p>
          <a:p>
            <a:pPr indent="-228600" lvl="0" marL="228600" rtl="0" algn="just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This voltage varies slightly for different levels of solar irradiation (at the same temperature), as it can be seen .</a:t>
            </a:r>
            <a:endParaRPr/>
          </a:p>
          <a:p>
            <a:pPr indent="-228600" lvl="0" marL="228600" rtl="0" algn="just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This necessitates the voltage controlling with respect to temperature, solar radiations and other variables 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indent="-101600" lvl="0" marL="228600" rtl="0" algn="l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</p:txBody>
      </p:sp>
      <p:sp>
        <p:nvSpPr>
          <p:cNvPr id="256" name="Google Shape;256;p21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Presenter: Dr.Teshome Goa</a:t>
            </a:r>
            <a:endParaRPr/>
          </a:p>
        </p:txBody>
      </p:sp>
      <p:sp>
        <p:nvSpPr>
          <p:cNvPr id="257" name="Google Shape;257;p21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58" name="Google Shape;258;p21"/>
          <p:cNvSpPr txBox="1"/>
          <p:nvPr>
            <p:ph type="title"/>
          </p:nvPr>
        </p:nvSpPr>
        <p:spPr>
          <a:xfrm>
            <a:off x="447040" y="266309"/>
            <a:ext cx="11353802" cy="5078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None/>
            </a:pPr>
            <a:r>
              <a:rPr b="1" lang="en-US" sz="3000">
                <a:latin typeface="Arial"/>
                <a:ea typeface="Arial"/>
                <a:cs typeface="Arial"/>
                <a:sym typeface="Arial"/>
              </a:rPr>
              <a:t>GC-PVM                                                                           Cont.….</a:t>
            </a:r>
            <a:endParaRPr sz="300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22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Presenter: Dr.Teshome Goa</a:t>
            </a:r>
            <a:endParaRPr/>
          </a:p>
        </p:txBody>
      </p:sp>
      <p:sp>
        <p:nvSpPr>
          <p:cNvPr id="264" name="Google Shape;264;p22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65" name="Google Shape;265;p22"/>
          <p:cNvSpPr/>
          <p:nvPr/>
        </p:nvSpPr>
        <p:spPr>
          <a:xfrm>
            <a:off x="182880" y="508000"/>
            <a:ext cx="11816080" cy="440120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 contrast, when short circuited”</a:t>
            </a:r>
            <a:endParaRPr/>
          </a:p>
          <a:p>
            <a:pPr indent="-342900" lvl="0" marL="342900" marR="0" rtl="0"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the module produces the </a:t>
            </a:r>
            <a:r>
              <a:rPr lang="en-US" sz="20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largest current, short-circuit 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current </a:t>
            </a:r>
            <a:r>
              <a:rPr i="1"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</a:t>
            </a:r>
            <a:r>
              <a:rPr baseline="-25000"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sc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which is very linearly dependent on the </a:t>
            </a:r>
            <a:r>
              <a:rPr lang="en-US" sz="20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solar irradiation </a:t>
            </a:r>
            <a:endParaRPr/>
          </a:p>
          <a:p>
            <a:pPr indent="-342900" lvl="0" marL="342900" marR="0" rtl="0"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</a:t>
            </a:r>
            <a:r>
              <a:rPr b="1"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more photons, the more free electrons and more current can flow . </a:t>
            </a:r>
            <a:endParaRPr/>
          </a:p>
          <a:p>
            <a:pPr indent="-342900" lvl="0" marL="342900" marR="0" rtl="0"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Consequently, </a:t>
            </a:r>
            <a:r>
              <a:rPr b="1"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</a:t>
            </a:r>
            <a:r>
              <a:rPr b="1" i="1"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P–V </a:t>
            </a:r>
            <a:r>
              <a:rPr b="1"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curves 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obtained by multiplying the axes of the </a:t>
            </a:r>
            <a:r>
              <a:rPr i="1"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I–V 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curve.</a:t>
            </a:r>
            <a:endParaRPr/>
          </a:p>
          <a:p>
            <a:pPr indent="-342900" lvl="0" marL="342900" marR="0" rtl="0"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Thus,  the PV module will be composed  d</a:t>
            </a:r>
            <a:r>
              <a:rPr i="1"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/d</a:t>
            </a:r>
            <a:r>
              <a:rPr i="1"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=0 segment corresponding to the MPP for that given irradiation.  </a:t>
            </a:r>
            <a:endParaRPr/>
          </a:p>
        </p:txBody>
      </p:sp>
      <p:sp>
        <p:nvSpPr>
          <p:cNvPr id="266" name="Google Shape;266;p22"/>
          <p:cNvSpPr txBox="1"/>
          <p:nvPr/>
        </p:nvSpPr>
        <p:spPr>
          <a:xfrm>
            <a:off x="447040" y="266309"/>
            <a:ext cx="11353802" cy="5078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None/>
            </a:pPr>
            <a:r>
              <a:rPr b="1" lang="en-US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GC-PVM                                                                           Cont.….</a:t>
            </a:r>
            <a:endParaRPr sz="30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23"/>
          <p:cNvSpPr/>
          <p:nvPr/>
        </p:nvSpPr>
        <p:spPr>
          <a:xfrm>
            <a:off x="91440" y="447040"/>
            <a:ext cx="11948160" cy="547842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127000" lvl="0" marL="0" marR="0" rtl="0" algn="just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voltage at which the MPP is obtained is known as </a:t>
            </a:r>
            <a:r>
              <a:rPr b="1"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</a:t>
            </a:r>
            <a:r>
              <a:rPr b="1" i="1"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maximum power voltage v</a:t>
            </a:r>
            <a:r>
              <a:rPr b="1" baseline="-25000"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mp</a:t>
            </a:r>
            <a:r>
              <a:rPr b="1"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/>
          </a:p>
          <a:p>
            <a:pPr indent="-127000" lvl="0" marL="0" marR="0" rtl="0" algn="just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slopes of the </a:t>
            </a:r>
            <a:r>
              <a:rPr i="1"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I–V 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curve can be adjusted by the </a:t>
            </a:r>
            <a:r>
              <a:rPr b="1"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shunt resistance </a:t>
            </a:r>
            <a:r>
              <a:rPr b="1" i="1"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</a:t>
            </a:r>
            <a:r>
              <a:rPr b="1" baseline="-25000"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sh 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and series resistance </a:t>
            </a:r>
            <a:r>
              <a:rPr i="1"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</a:t>
            </a:r>
            <a:r>
              <a:rPr baseline="-25000"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in the PV cell model to better represent the real PV cell.</a:t>
            </a:r>
            <a:endParaRPr/>
          </a:p>
          <a:p>
            <a:pPr indent="-127000" lvl="0" marL="0" marR="0" rtl="0" algn="just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Accordingly, the PV system voltage can be controlled easily </a:t>
            </a:r>
            <a:endParaRPr/>
          </a:p>
          <a:p>
            <a:pPr indent="-127000" lvl="0" marL="0" marR="0" rtl="0" algn="just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As the operating conditions </a:t>
            </a:r>
            <a:r>
              <a:rPr lang="en-US" sz="20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of irradiation and temperature are inherently time variant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the instantaneous </a:t>
            </a:r>
            <a:r>
              <a:rPr i="1"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</a:t>
            </a:r>
            <a:r>
              <a:rPr baseline="-25000"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mp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is unknown (unless irradiation and temperature are measured, which is expensive).</a:t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2" name="Google Shape;272;p23"/>
          <p:cNvSpPr txBox="1"/>
          <p:nvPr/>
        </p:nvSpPr>
        <p:spPr>
          <a:xfrm>
            <a:off x="447040" y="266309"/>
            <a:ext cx="11353802" cy="5078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None/>
            </a:pPr>
            <a:r>
              <a:rPr b="1" lang="en-US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GC-PVM                                                                           Cont.….</a:t>
            </a:r>
            <a:endParaRPr sz="30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24"/>
          <p:cNvSpPr/>
          <p:nvPr/>
        </p:nvSpPr>
        <p:spPr>
          <a:xfrm>
            <a:off x="243840" y="528320"/>
            <a:ext cx="11846560" cy="470898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just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control techniques used for such task </a:t>
            </a:r>
            <a:r>
              <a:rPr lang="en-US" sz="20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are known as </a:t>
            </a:r>
            <a:r>
              <a:rPr i="1" lang="en-US" sz="20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maximum power point tracking (MPPT) methods.</a:t>
            </a:r>
            <a:endParaRPr/>
          </a:p>
          <a:p>
            <a:pPr indent="-285750" lvl="0" marL="285750" marR="0" rtl="0" algn="just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MPPT algorithm generates the voltage reference to be controlled by the converter.</a:t>
            </a:r>
            <a:endParaRPr/>
          </a:p>
          <a:p>
            <a:pPr indent="-285750" lvl="0" marL="285750" marR="0" rtl="0" algn="just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same applies to PV arrays formed by parallel-connected strings. </a:t>
            </a:r>
            <a:endParaRPr/>
          </a:p>
          <a:p>
            <a:pPr indent="-285750" lvl="0" marL="285750" marR="0" rtl="0" algn="just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 these cases, the </a:t>
            </a:r>
            <a:r>
              <a:rPr i="1"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I–V 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curve has several local MPPs and one global MPP, making it more difficult to achieve a true MPPT.</a:t>
            </a:r>
            <a:endParaRPr/>
          </a:p>
        </p:txBody>
      </p:sp>
      <p:sp>
        <p:nvSpPr>
          <p:cNvPr id="278" name="Google Shape;278;p24"/>
          <p:cNvSpPr txBox="1"/>
          <p:nvPr/>
        </p:nvSpPr>
        <p:spPr>
          <a:xfrm>
            <a:off x="447040" y="266309"/>
            <a:ext cx="11353802" cy="5078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None/>
            </a:pPr>
            <a:r>
              <a:rPr b="1" lang="en-US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GC-PVM                                                                           Cont.….</a:t>
            </a:r>
            <a:endParaRPr sz="30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25"/>
          <p:cNvSpPr/>
          <p:nvPr/>
        </p:nvSpPr>
        <p:spPr>
          <a:xfrm>
            <a:off x="162560" y="904240"/>
            <a:ext cx="11958320" cy="492128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Several inverter systems convert or transform the DC into AC for grid-connected PV systems.</a:t>
            </a:r>
            <a:endParaRPr/>
          </a:p>
          <a:p>
            <a:pPr indent="-342900" lvl="0" marL="342900" marR="0" rtl="0"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Penetration of PV into the smart grid requires studies in variability and conversion technology. </a:t>
            </a:r>
            <a:endParaRPr/>
          </a:p>
          <a:p>
            <a:pPr indent="-342900" lvl="0" marL="342900" marR="0" rtl="0"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mathematical models and probability density used to model PV behavior include Beta and Rayleigh density functions. </a:t>
            </a:r>
            <a:endParaRPr/>
          </a:p>
          <a:p>
            <a:pPr indent="-342900" lvl="0" marL="342900" marR="0" rtl="0"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tracking method based on fuzzy/GA technologies is able to obtain enough power points for effective delivery. </a:t>
            </a:r>
            <a:endParaRPr/>
          </a:p>
          <a:p>
            <a:pPr indent="-342900" lvl="0" marL="342900" marR="0" rtl="0"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Siting and sizing of PV uses classical and computational intelligence methods that involve decisions based on real - time data.</a:t>
            </a:r>
            <a:endParaRPr/>
          </a:p>
        </p:txBody>
      </p:sp>
      <p:sp>
        <p:nvSpPr>
          <p:cNvPr id="284" name="Google Shape;284;p25"/>
          <p:cNvSpPr/>
          <p:nvPr/>
        </p:nvSpPr>
        <p:spPr>
          <a:xfrm>
            <a:off x="834299" y="795774"/>
            <a:ext cx="489557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4.2 Conversion and Power Electronic Technology</a:t>
            </a:r>
            <a:endParaRPr sz="18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  <p:sp>
        <p:nvSpPr>
          <p:cNvPr id="285" name="Google Shape;285;p25"/>
          <p:cNvSpPr txBox="1"/>
          <p:nvPr/>
        </p:nvSpPr>
        <p:spPr>
          <a:xfrm>
            <a:off x="447040" y="266309"/>
            <a:ext cx="11353802" cy="5078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None/>
            </a:pPr>
            <a:r>
              <a:rPr b="1" lang="en-US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GC-PVM                                                                           Cont.….</a:t>
            </a:r>
            <a:endParaRPr sz="30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9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26"/>
          <p:cNvSpPr/>
          <p:nvPr/>
        </p:nvSpPr>
        <p:spPr>
          <a:xfrm>
            <a:off x="593619" y="790694"/>
            <a:ext cx="442108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231F20"/>
                </a:solidFill>
                <a:latin typeface="Times"/>
                <a:ea typeface="Times"/>
                <a:cs typeface="Times"/>
                <a:sym typeface="Times"/>
              </a:rPr>
              <a:t>4.3 Control of Grid-Connected PV Systems</a:t>
            </a:r>
            <a:endParaRPr/>
          </a:p>
        </p:txBody>
      </p:sp>
      <p:sp>
        <p:nvSpPr>
          <p:cNvPr id="291" name="Google Shape;291;p26"/>
          <p:cNvSpPr/>
          <p:nvPr/>
        </p:nvSpPr>
        <p:spPr>
          <a:xfrm>
            <a:off x="497840" y="975360"/>
            <a:ext cx="11551920" cy="43057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According to the previous sections, grid-connected PV systems can be composed of one or two power conversion stages (DC–DC and DC–AC) and different converter topologies. </a:t>
            </a:r>
            <a:endParaRPr/>
          </a:p>
          <a:p>
            <a:pPr indent="-342900" lvl="0" marL="342900" marR="0" rtl="0"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Therefore, the control system and modulation schemes depend on the topology and vary from one topology to another.</a:t>
            </a:r>
            <a:endParaRPr/>
          </a:p>
          <a:p>
            <a:pPr indent="-342900" lvl="0" marL="342900" marR="0" rtl="0"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▪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Nevertheless, the main control objectives are </a:t>
            </a:r>
            <a:r>
              <a:rPr i="1"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universal and include MPPT of the PV system, grid synchronization, DC-link voltage control, active and reactive power control and grid monitoring including anti-islanding detection.</a:t>
            </a:r>
            <a:endParaRPr/>
          </a:p>
        </p:txBody>
      </p:sp>
      <p:sp>
        <p:nvSpPr>
          <p:cNvPr id="292" name="Google Shape;292;p26"/>
          <p:cNvSpPr txBox="1"/>
          <p:nvPr/>
        </p:nvSpPr>
        <p:spPr>
          <a:xfrm>
            <a:off x="447040" y="266309"/>
            <a:ext cx="11353802" cy="5078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None/>
            </a:pPr>
            <a:r>
              <a:rPr b="1" lang="en-US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GC-PVM                                                                           Cont.….</a:t>
            </a:r>
            <a:endParaRPr sz="30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27"/>
          <p:cNvSpPr/>
          <p:nvPr/>
        </p:nvSpPr>
        <p:spPr>
          <a:xfrm>
            <a:off x="172720" y="762000"/>
            <a:ext cx="11866880" cy="43057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127000" lvl="0" marL="0" marR="0" rtl="0"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Following the analysis of the power curves of PV modules presented before, it is clear that to maximize the energy output of a PV system, it should be operating around the MPP.</a:t>
            </a:r>
            <a:endParaRPr/>
          </a:p>
          <a:p>
            <a:pPr indent="-127000" lvl="0" marL="0" marR="0" rtl="0"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MPP depends on the solar irradiation and temperature of the module, which are variable in time. </a:t>
            </a:r>
            <a:endParaRPr/>
          </a:p>
          <a:p>
            <a:pPr indent="-127000" lvl="0" marL="0" marR="0" rtl="0"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MPP is achieved by controlling the load curve of the PV module or string, making it to intersect the </a:t>
            </a:r>
            <a:r>
              <a:rPr i="1"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I–V 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curve where </a:t>
            </a:r>
            <a:r>
              <a:rPr i="1"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</a:t>
            </a:r>
            <a:r>
              <a:rPr baseline="-25000"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PV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× </a:t>
            </a:r>
            <a:r>
              <a:rPr i="1"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</a:t>
            </a:r>
            <a:r>
              <a:rPr baseline="-25000"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PV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is maximal. </a:t>
            </a:r>
            <a:endParaRPr/>
          </a:p>
          <a:p>
            <a:pPr indent="-127000" lvl="0" marL="0" marR="0" rtl="0"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As defined before, the voltage at which this occurs is known as the </a:t>
            </a:r>
            <a:r>
              <a:rPr i="1"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maximum power voltage v</a:t>
            </a:r>
            <a:r>
              <a:rPr baseline="-25000"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mp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which should be considered as the reference voltage for the control system </a:t>
            </a:r>
            <a:r>
              <a:rPr i="1"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∗PV = </a:t>
            </a:r>
            <a:r>
              <a:rPr i="1"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</a:t>
            </a:r>
            <a:r>
              <a:rPr baseline="-25000"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mp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/>
          </a:p>
        </p:txBody>
      </p:sp>
      <p:sp>
        <p:nvSpPr>
          <p:cNvPr id="298" name="Google Shape;298;p27"/>
          <p:cNvSpPr txBox="1"/>
          <p:nvPr/>
        </p:nvSpPr>
        <p:spPr>
          <a:xfrm>
            <a:off x="447040" y="266309"/>
            <a:ext cx="11353802" cy="5078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None/>
            </a:pPr>
            <a:r>
              <a:rPr b="1" lang="en-US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GC-PVM                                                                           Cont.….</a:t>
            </a:r>
            <a:endParaRPr sz="30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2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p28"/>
          <p:cNvSpPr txBox="1"/>
          <p:nvPr>
            <p:ph idx="1" type="body"/>
          </p:nvPr>
        </p:nvSpPr>
        <p:spPr>
          <a:xfrm>
            <a:off x="81280" y="853441"/>
            <a:ext cx="11927840" cy="52730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just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This voltage could be obtained through direct measurement of the solar irradiation and the module temperature, which are used to compute </a:t>
            </a:r>
            <a:r>
              <a:rPr i="1" lang="en-US" sz="2000">
                <a:latin typeface="Arial"/>
                <a:ea typeface="Arial"/>
                <a:cs typeface="Arial"/>
                <a:sym typeface="Arial"/>
              </a:rPr>
              <a:t>v</a:t>
            </a:r>
            <a:r>
              <a:rPr baseline="-25000" lang="en-US" sz="2000">
                <a:latin typeface="Arial"/>
                <a:ea typeface="Arial"/>
                <a:cs typeface="Arial"/>
                <a:sym typeface="Arial"/>
              </a:rPr>
              <a:t>mp</a:t>
            </a:r>
            <a:r>
              <a:rPr lang="en-US" sz="2000">
                <a:latin typeface="Arial"/>
                <a:ea typeface="Arial"/>
                <a:cs typeface="Arial"/>
                <a:sym typeface="Arial"/>
              </a:rPr>
              <a:t> from the PV module physical model. </a:t>
            </a:r>
            <a:endParaRPr/>
          </a:p>
          <a:p>
            <a:pPr indent="-228600" lvl="0" marL="228600" rtl="0" algn="just">
              <a:lnSpc>
                <a:spcPct val="2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However, solar irradiation sensors (pyranometers), in particular, are very expensive.</a:t>
            </a:r>
            <a:endParaRPr/>
          </a:p>
          <a:p>
            <a:pPr indent="-228600" lvl="0" marL="228600" rtl="0" algn="just">
              <a:lnSpc>
                <a:spcPct val="2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Therefore, numerical methods based on electrical variable measurements (already needed for the converter control) are used to search for the MPP. 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sp>
        <p:nvSpPr>
          <p:cNvPr id="304" name="Google Shape;304;p28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Presenter: Dr.Teshome Goa</a:t>
            </a:r>
            <a:endParaRPr/>
          </a:p>
        </p:txBody>
      </p:sp>
      <p:sp>
        <p:nvSpPr>
          <p:cNvPr id="305" name="Google Shape;305;p28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306" name="Google Shape;306;p28"/>
          <p:cNvSpPr txBox="1"/>
          <p:nvPr/>
        </p:nvSpPr>
        <p:spPr>
          <a:xfrm>
            <a:off x="447040" y="266309"/>
            <a:ext cx="11353802" cy="5078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None/>
            </a:pPr>
            <a:r>
              <a:rPr b="1" lang="en-US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GC-PVM                                                                           Cont.….</a:t>
            </a:r>
            <a:endParaRPr sz="30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0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29"/>
          <p:cNvSpPr txBox="1"/>
          <p:nvPr>
            <p:ph idx="1" type="body"/>
          </p:nvPr>
        </p:nvSpPr>
        <p:spPr>
          <a:xfrm>
            <a:off x="106682" y="1158240"/>
            <a:ext cx="11694160" cy="4886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Since this task is performed online and updated periodically over time, they are known as MPP tracking (MPPT) methods.</a:t>
            </a:r>
            <a:endParaRPr/>
          </a:p>
          <a:p>
            <a:pPr indent="-228600" lvl="0" marL="228600" rtl="0" algn="l">
              <a:lnSpc>
                <a:spcPct val="2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There are several MPPT methods found in practice and in the literature that can reach up to 99% of the MPP efficiency.</a:t>
            </a:r>
            <a:endParaRPr/>
          </a:p>
          <a:p>
            <a:pPr indent="-228600" lvl="0" marL="228600" rtl="0" algn="l">
              <a:lnSpc>
                <a:spcPct val="2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 A classification of the most common MPPT methods is given.</a:t>
            </a:r>
            <a:endParaRPr sz="2000">
              <a:latin typeface="Arial"/>
              <a:ea typeface="Arial"/>
              <a:cs typeface="Arial"/>
              <a:sym typeface="Arial"/>
            </a:endParaRPr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sp>
        <p:nvSpPr>
          <p:cNvPr id="312" name="Google Shape;312;p29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Presenter: Dr.Teshome Goa</a:t>
            </a:r>
            <a:endParaRPr/>
          </a:p>
        </p:txBody>
      </p:sp>
      <p:sp>
        <p:nvSpPr>
          <p:cNvPr id="313" name="Google Shape;313;p29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314" name="Google Shape;314;p29"/>
          <p:cNvSpPr txBox="1"/>
          <p:nvPr/>
        </p:nvSpPr>
        <p:spPr>
          <a:xfrm>
            <a:off x="447040" y="266309"/>
            <a:ext cx="11353802" cy="5078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None/>
            </a:pPr>
            <a:r>
              <a:rPr b="1" lang="en-US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GC-PVM                                                                           Cont.….</a:t>
            </a:r>
            <a:endParaRPr sz="3000">
              <a:solidFill>
                <a:schemeClr val="dk1"/>
              </a:solidFill>
              <a:latin typeface="Malgun Gothic"/>
              <a:ea typeface="Malgun Gothic"/>
              <a:cs typeface="Malgun Gothic"/>
              <a:sym typeface="Malgun Gothic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8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30"/>
          <p:cNvSpPr txBox="1"/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None/>
            </a:pPr>
            <a:r>
              <a:rPr lang="en-US" sz="3000">
                <a:latin typeface="Arial"/>
                <a:ea typeface="Arial"/>
                <a:cs typeface="Arial"/>
                <a:sym typeface="Arial"/>
              </a:rPr>
              <a:t>Summary </a:t>
            </a:r>
            <a:endParaRPr sz="3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0" name="Google Shape;320;p30"/>
          <p:cNvSpPr txBox="1"/>
          <p:nvPr>
            <p:ph idx="1" type="body"/>
          </p:nvPr>
        </p:nvSpPr>
        <p:spPr>
          <a:xfrm>
            <a:off x="71120" y="1219200"/>
            <a:ext cx="11836400" cy="50393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just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In conclusion, the  grid-connected solar energy conversion is well discussed here. </a:t>
            </a:r>
            <a:endParaRPr/>
          </a:p>
          <a:p>
            <a:pPr indent="-228600" lvl="0" marL="228600" rtl="0" algn="just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It is observed that the grid connected system comprises PV module, DC-DC converter, DC-Link, Inverter, switches and other grid synchronizing </a:t>
            </a:r>
            <a:endParaRPr/>
          </a:p>
          <a:p>
            <a:pPr indent="-228600" lvl="0" marL="228600" rtl="0" algn="just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The controlling approach, specifically, MPPT is also discussed.</a:t>
            </a:r>
            <a:endParaRPr/>
          </a:p>
          <a:p>
            <a:pPr indent="-228600" lvl="0" marL="228600" rtl="0" algn="just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>
                <a:latin typeface="Arial"/>
                <a:ea typeface="Arial"/>
                <a:cs typeface="Arial"/>
                <a:sym typeface="Arial"/>
              </a:rPr>
              <a:t>In addition, the importance of controlling the temperature and solar radiation in maximum power harvesting or P-V curve is observed </a:t>
            </a:r>
            <a:endParaRPr/>
          </a:p>
        </p:txBody>
      </p:sp>
      <p:sp>
        <p:nvSpPr>
          <p:cNvPr id="321" name="Google Shape;321;p30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Presenter: Dr.Teshome Goa</a:t>
            </a:r>
            <a:endParaRPr/>
          </a:p>
        </p:txBody>
      </p:sp>
      <p:sp>
        <p:nvSpPr>
          <p:cNvPr id="322" name="Google Shape;322;p30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6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p31"/>
          <p:cNvSpPr txBox="1"/>
          <p:nvPr>
            <p:ph type="title"/>
          </p:nvPr>
        </p:nvSpPr>
        <p:spPr>
          <a:xfrm>
            <a:off x="0" y="89918"/>
            <a:ext cx="11211759" cy="47825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None/>
            </a:pPr>
            <a:r>
              <a:rPr lang="en-US" sz="3000">
                <a:latin typeface="Arial"/>
                <a:ea typeface="Arial"/>
                <a:cs typeface="Arial"/>
                <a:sym typeface="Arial"/>
              </a:rPr>
              <a:t>References </a:t>
            </a:r>
            <a:endParaRPr sz="30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8" name="Google Shape;328;p31"/>
          <p:cNvSpPr txBox="1"/>
          <p:nvPr>
            <p:ph idx="1" type="body"/>
          </p:nvPr>
        </p:nvSpPr>
        <p:spPr>
          <a:xfrm>
            <a:off x="1" y="568172"/>
            <a:ext cx="12191999" cy="64318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10000"/>
          </a:bodyPr>
          <a:lstStyle/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[1]. B., Shweta; K.,Sandee; S., Sanket and etl. ‘’Solar PV system using microcontroller’’. International Journal of advanced research, 2017. DOI:10.21474/IJAR01/3423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 [2]. B., Erdenebat; U., Naomitsu and S., Byambaa. ‘’A Strategy for Grid-Connected PV-Battery System of Mongolian Ger’’. </a:t>
            </a:r>
            <a:r>
              <a:rPr i="1" lang="en-US" sz="1800">
                <a:latin typeface="Arial"/>
                <a:ea typeface="Arial"/>
                <a:cs typeface="Arial"/>
                <a:sym typeface="Arial"/>
              </a:rPr>
              <a:t>Energies. V.(</a:t>
            </a:r>
            <a:r>
              <a:rPr lang="en-US" sz="1800">
                <a:latin typeface="Arial"/>
                <a:ea typeface="Arial"/>
                <a:cs typeface="Arial"/>
                <a:sym typeface="Arial"/>
              </a:rPr>
              <a:t>15), 2022. </a:t>
            </a:r>
            <a:r>
              <a:rPr lang="en-US" sz="18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https://doi.org/10.3390/en15051892</a:t>
            </a:r>
            <a:r>
              <a:rPr lang="en-US" sz="1800">
                <a:latin typeface="Arial"/>
                <a:ea typeface="Arial"/>
                <a:cs typeface="Arial"/>
                <a:sym typeface="Arial"/>
              </a:rPr>
              <a:t>. 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[3]. Z., Zhen; Y.,  Yongheng; M., Ruiqing and B., Frede. ‘’Zero-Voltage Ride-Through Capability of Single-Phase Grid-Connected Photovoltaic Systems’’. </a:t>
            </a:r>
            <a:r>
              <a:rPr i="1" lang="en-US" sz="1800">
                <a:latin typeface="Arial"/>
                <a:ea typeface="Arial"/>
                <a:cs typeface="Arial"/>
                <a:sym typeface="Arial"/>
              </a:rPr>
              <a:t>MDPI: Applied Sciences</a:t>
            </a:r>
            <a:r>
              <a:rPr lang="en-US" sz="1800">
                <a:latin typeface="Arial"/>
                <a:ea typeface="Arial"/>
                <a:cs typeface="Arial"/>
                <a:sym typeface="Arial"/>
              </a:rPr>
              <a:t>. 2017.  doi:10.3390/app7040315</a:t>
            </a:r>
            <a:endParaRPr/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[4]. M. Azzouzi and M. Bouchahdane. Modeling of Electrical Characteristics of Photovoltaic Cell</a:t>
            </a:r>
            <a:endParaRPr/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Considering Single-Diode Model. Journal of Clean Energy Technologies. V.4(6), 2026.</a:t>
            </a:r>
            <a:endParaRPr/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[5]. N., Torres;  R., Marques; B., Correia V.; H., Veiga and etl. ‘’A Discrete Electrical Model for Photovoltaic Solar Cells—d1MxP. </a:t>
            </a:r>
            <a:r>
              <a:rPr i="1" lang="en-US" sz="1800">
                <a:latin typeface="Arial"/>
                <a:ea typeface="Arial"/>
                <a:cs typeface="Arial"/>
                <a:sym typeface="Arial"/>
              </a:rPr>
              <a:t>Energies</a:t>
            </a:r>
            <a:r>
              <a:rPr lang="en-US" sz="1800">
                <a:latin typeface="Arial"/>
                <a:ea typeface="Arial"/>
                <a:cs typeface="Arial"/>
                <a:sym typeface="Arial"/>
              </a:rPr>
              <a:t> ,2023, V.16. </a:t>
            </a:r>
            <a:r>
              <a:rPr lang="en-US" sz="18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4"/>
              </a:rPr>
              <a:t>https://doi.org/10.3390/en16042018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[6]. M., Ibrahim; B., Musa; M.,  Dikwa and etl. ‘’Performance evaluation of polycrystalline solar photovoltaic module in weather conditions of Maiduguri, Nigeria’’. Arid Zone Journal of Engineering, Technology and Environment. V.(9). 2013</a:t>
            </a:r>
            <a:endParaRPr/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[7]. C., Zhicong;L., Yueda; W., Lijun Wu and etl. ‘’Development of a capacitor charging based quick I-V curve tracer with automatic parameter extraction for photovoltaic arrays’’. ELSEVIER:Energy Conversion and Management. 2020. </a:t>
            </a:r>
            <a:r>
              <a:rPr lang="en-US" sz="18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5"/>
              </a:rPr>
              <a:t>https://doi.org/10.1016/j.enconman.2020.113521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9" name="Google Shape;329;p31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Presenter: Dr.Teshome Goa</a:t>
            </a:r>
            <a:endParaRPr/>
          </a:p>
        </p:txBody>
      </p:sp>
      <p:sp>
        <p:nvSpPr>
          <p:cNvPr id="330" name="Google Shape;330;p31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4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32"/>
          <p:cNvSpPr txBox="1"/>
          <p:nvPr>
            <p:ph idx="11" type="ftr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Presenter: Dr.Teshome Goa</a:t>
            </a:r>
            <a:endParaRPr/>
          </a:p>
        </p:txBody>
      </p:sp>
      <p:sp>
        <p:nvSpPr>
          <p:cNvPr id="336" name="Google Shape;336;p32"/>
          <p:cNvSpPr txBox="1"/>
          <p:nvPr>
            <p:ph idx="12" type="sldNum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337" name="Google Shape;337;p32"/>
          <p:cNvSpPr txBox="1"/>
          <p:nvPr/>
        </p:nvSpPr>
        <p:spPr>
          <a:xfrm>
            <a:off x="5080001" y="2743202"/>
            <a:ext cx="2190023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 !</a:t>
            </a:r>
            <a:endParaRPr sz="3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테마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2021-04-29T04:21:21Z</dcterms:created>
  <dc:creator>최성실</dc:creator>
</cp:coreProperties>
</file>