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handoutMasterIdLst>
    <p:handoutMasterId r:id="rId43"/>
  </p:handoutMasterIdLst>
  <p:sldIdLst>
    <p:sldId id="282" r:id="rId2"/>
    <p:sldId id="459" r:id="rId3"/>
    <p:sldId id="413" r:id="rId4"/>
    <p:sldId id="414" r:id="rId5"/>
    <p:sldId id="415" r:id="rId6"/>
    <p:sldId id="416" r:id="rId7"/>
    <p:sldId id="417" r:id="rId8"/>
    <p:sldId id="418" r:id="rId9"/>
    <p:sldId id="419" r:id="rId10"/>
    <p:sldId id="451" r:id="rId11"/>
    <p:sldId id="421" r:id="rId12"/>
    <p:sldId id="422" r:id="rId13"/>
    <p:sldId id="452" r:id="rId14"/>
    <p:sldId id="453" r:id="rId15"/>
    <p:sldId id="454" r:id="rId16"/>
    <p:sldId id="423" r:id="rId17"/>
    <p:sldId id="427" r:id="rId18"/>
    <p:sldId id="455" r:id="rId19"/>
    <p:sldId id="428" r:id="rId20"/>
    <p:sldId id="429" r:id="rId21"/>
    <p:sldId id="430" r:id="rId22"/>
    <p:sldId id="431" r:id="rId23"/>
    <p:sldId id="432" r:id="rId24"/>
    <p:sldId id="456" r:id="rId25"/>
    <p:sldId id="457" r:id="rId26"/>
    <p:sldId id="435" r:id="rId27"/>
    <p:sldId id="436" r:id="rId28"/>
    <p:sldId id="437" r:id="rId29"/>
    <p:sldId id="438" r:id="rId30"/>
    <p:sldId id="439" r:id="rId31"/>
    <p:sldId id="440" r:id="rId32"/>
    <p:sldId id="441" r:id="rId33"/>
    <p:sldId id="442" r:id="rId34"/>
    <p:sldId id="443" r:id="rId35"/>
    <p:sldId id="444" r:id="rId36"/>
    <p:sldId id="446" r:id="rId37"/>
    <p:sldId id="448" r:id="rId38"/>
    <p:sldId id="458" r:id="rId39"/>
    <p:sldId id="450" r:id="rId40"/>
    <p:sldId id="317" r:id="rId41"/>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87" autoAdjust="0"/>
    <p:restoredTop sz="97552" autoAdjust="0"/>
  </p:normalViewPr>
  <p:slideViewPr>
    <p:cSldViewPr snapToGrid="0">
      <p:cViewPr>
        <p:scale>
          <a:sx n="75" d="100"/>
          <a:sy n="75" d="100"/>
        </p:scale>
        <p:origin x="-562" y="-293"/>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3898"/>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 Id="rId4" Type="http://schemas.openxmlformats.org/officeDocument/2006/relationships/image" Target="../media/image21.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23.wmf"/><Relationship Id="rId1" Type="http://schemas.openxmlformats.org/officeDocument/2006/relationships/image" Target="../media/image22.wmf"/><Relationship Id="rId5" Type="http://schemas.openxmlformats.org/officeDocument/2006/relationships/image" Target="../media/image26.wmf"/><Relationship Id="rId4" Type="http://schemas.openxmlformats.org/officeDocument/2006/relationships/image" Target="../media/image25.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7.wmf"/><Relationship Id="rId4" Type="http://schemas.openxmlformats.org/officeDocument/2006/relationships/image" Target="../media/image30.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image" Target="../media/image31.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2024-06-01</a:t>
            </a:fld>
            <a:endParaRPr lang="ko-KR" altLang="en-US"/>
          </a:p>
        </p:txBody>
      </p:sp>
      <p:sp>
        <p:nvSpPr>
          <p:cNvPr id="4" name="바닥글 개체 틀 3">
            <a:extLst>
              <a:ext uri="{FF2B5EF4-FFF2-40B4-BE49-F238E27FC236}">
                <a16:creationId xmlns=""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6/1/2024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 xmlns:a16="http://schemas.microsoft.com/office/drawing/2014/main" id="{7A334113-2019-4F08-BFDD-FAA6F78B7BDB}"/>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 xmlns:a16="http://schemas.microsoft.com/office/drawing/2014/main"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 xmlns:a16="http://schemas.microsoft.com/office/drawing/2014/main"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 xmlns:a16="http://schemas.microsoft.com/office/drawing/2014/main"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 xmlns:a16="http://schemas.microsoft.com/office/drawing/2014/main"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 xmlns:asvg="http://schemas.microsoft.com/office/drawing/2016/SVG/main"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 xmlns:a16="http://schemas.microsoft.com/office/drawing/2014/main"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 xmlns:a16="http://schemas.microsoft.com/office/drawing/2014/main"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 xmlns:a16="http://schemas.microsoft.com/office/drawing/2014/main"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 xmlns:a16="http://schemas.microsoft.com/office/drawing/2014/main"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 xmlns:a16="http://schemas.microsoft.com/office/drawing/2014/main"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 xmlns:a16="http://schemas.microsoft.com/office/drawing/2014/main"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 xmlns:a16="http://schemas.microsoft.com/office/drawing/2014/main"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 xmlns:a16="http://schemas.microsoft.com/office/drawing/2014/main"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 xmlns:a16="http://schemas.microsoft.com/office/drawing/2014/main"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 xmlns:a16="http://schemas.microsoft.com/office/drawing/2014/main"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 xmlns:a16="http://schemas.microsoft.com/office/drawing/2014/main"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 xmlns:a16="http://schemas.microsoft.com/office/drawing/2014/main" id="{2F4B05E3-97F5-4C0C-BABF-9754BC166810}"/>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 xmlns:a16="http://schemas.microsoft.com/office/drawing/2014/main"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 xmlns:a16="http://schemas.microsoft.com/office/drawing/2014/main"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 xmlns:a16="http://schemas.microsoft.com/office/drawing/2014/main"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 xmlns:asvg="http://schemas.microsoft.com/office/drawing/2016/SVG/main"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 xmlns:a16="http://schemas.microsoft.com/office/drawing/2014/main"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 xmlns:a16="http://schemas.microsoft.com/office/drawing/2014/main"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 xmlns:a16="http://schemas.microsoft.com/office/drawing/2014/main"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 xmlns:a16="http://schemas.microsoft.com/office/drawing/2014/main"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 xmlns:a16="http://schemas.microsoft.com/office/drawing/2014/main"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 xmlns:a16="http://schemas.microsoft.com/office/drawing/2014/main"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 xmlns:a16="http://schemas.microsoft.com/office/drawing/2014/main" id="{9576B87C-9060-46BF-9AEE-FB7EBE001AA2}"/>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 xmlns:a16="http://schemas.microsoft.com/office/drawing/2014/main" id="{8FA20798-5018-4E15-AC02-980DAE92A4FA}"/>
              </a:ext>
            </a:extLst>
          </p:cNvPr>
          <p:cNvPicPr>
            <a:picLocks noChangeAspect="1"/>
          </p:cNvPicPr>
          <p:nvPr userDrawn="1"/>
        </p:nvPicPr>
        <p:blipFill>
          <a:blip r:embed="rId6">
            <a:extLst>
              <a:ext uri="{96DAC541-7B7A-43D3-8B79-37D633B846F1}">
                <asvg:svgBlip xmlns="" xmlns:asvg="http://schemas.microsoft.com/office/drawing/2016/SVG/main"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 xmlns:a16="http://schemas.microsoft.com/office/drawing/2014/main"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A00F416-76AB-4EE3-84D4-042650CE5140}" type="datetime1">
              <a:rPr lang="en-US" smtClean="0"/>
              <a:t>6/1/2024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F89E32-542B-4FD6-9E8B-202BBA17636E}" type="datetime1">
              <a:rPr lang="en-US" smtClean="0"/>
              <a:t>6/1/2024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9DE2DE4-734F-47A6-B916-F65ACC60ECA6}" type="datetime1">
              <a:rPr lang="en-US" smtClean="0"/>
              <a:t>6/1/2024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 xmlns:a16="http://schemas.microsoft.com/office/drawing/2014/main"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 xmlns:a16="http://schemas.microsoft.com/office/drawing/2014/main"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8A1143-698E-409B-8BBD-16F2F1B2A6BB}" type="datetime1">
              <a:rPr lang="en-US" altLang="ko-KR" smtClean="0"/>
              <a:t>6/1/2024</a:t>
            </a:fld>
            <a:endParaRPr lang="ko-KR" altLang="en-US"/>
          </a:p>
        </p:txBody>
      </p:sp>
      <p:sp>
        <p:nvSpPr>
          <p:cNvPr id="5" name="바닥글 개체 틀 4">
            <a:extLst>
              <a:ext uri="{FF2B5EF4-FFF2-40B4-BE49-F238E27FC236}">
                <a16:creationId xmlns="" xmlns:a16="http://schemas.microsoft.com/office/drawing/2014/main"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 xmlns:a16="http://schemas.microsoft.com/office/drawing/2014/main"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www.scirp.org/journal/paperinformation?paperid=72028" TargetMode="External"/><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0.xml"/><Relationship Id="rId1" Type="http://schemas.openxmlformats.org/officeDocument/2006/relationships/vmlDrawing" Target="../drawings/vmlDrawing1.vml"/><Relationship Id="rId4" Type="http://schemas.openxmlformats.org/officeDocument/2006/relationships/image" Target="../media/image10.wmf"/></Relationships>
</file>

<file path=ppt/slides/_rels/slide18.xml.rels><?xml version="1.0" encoding="UTF-8" standalone="yes"?>
<Relationships xmlns="http://schemas.openxmlformats.org/package/2006/relationships"><Relationship Id="rId3" Type="http://schemas.openxmlformats.org/officeDocument/2006/relationships/hyperlink" Target="https://api.semanticscholar.org/CorpusID:14288298" TargetMode="External"/><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9.xml"/><Relationship Id="rId1" Type="http://schemas.openxmlformats.org/officeDocument/2006/relationships/vmlDrawing" Target="../drawings/vmlDrawing2.vml"/><Relationship Id="rId4" Type="http://schemas.openxmlformats.org/officeDocument/2006/relationships/image" Target="../media/image12.wmf"/></Relationships>
</file>

<file path=ppt/slides/_rels/slide20.xml.rels><?xml version="1.0" encoding="UTF-8" standalone="yes"?>
<Relationships xmlns="http://schemas.openxmlformats.org/package/2006/relationships"><Relationship Id="rId8" Type="http://schemas.openxmlformats.org/officeDocument/2006/relationships/image" Target="../media/image15.wmf"/><Relationship Id="rId3" Type="http://schemas.openxmlformats.org/officeDocument/2006/relationships/oleObject" Target="../embeddings/oleObject3.bin"/><Relationship Id="rId7" Type="http://schemas.openxmlformats.org/officeDocument/2006/relationships/oleObject" Target="../embeddings/oleObject5.bin"/><Relationship Id="rId2" Type="http://schemas.openxmlformats.org/officeDocument/2006/relationships/slideLayout" Target="../slideLayouts/slideLayout10.xml"/><Relationship Id="rId1" Type="http://schemas.openxmlformats.org/officeDocument/2006/relationships/vmlDrawing" Target="../drawings/vmlDrawing3.vml"/><Relationship Id="rId6" Type="http://schemas.openxmlformats.org/officeDocument/2006/relationships/image" Target="../media/image14.wmf"/><Relationship Id="rId5" Type="http://schemas.openxmlformats.org/officeDocument/2006/relationships/oleObject" Target="../embeddings/oleObject4.bin"/><Relationship Id="rId4" Type="http://schemas.openxmlformats.org/officeDocument/2006/relationships/image" Target="../media/image13.w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0.xml"/><Relationship Id="rId1" Type="http://schemas.openxmlformats.org/officeDocument/2006/relationships/vmlDrawing" Target="../drawings/vmlDrawing4.vml"/><Relationship Id="rId6" Type="http://schemas.openxmlformats.org/officeDocument/2006/relationships/image" Target="../media/image17.wmf"/><Relationship Id="rId5" Type="http://schemas.openxmlformats.org/officeDocument/2006/relationships/oleObject" Target="../embeddings/oleObject7.bin"/><Relationship Id="rId4" Type="http://schemas.openxmlformats.org/officeDocument/2006/relationships/image" Target="../media/image16.wmf"/></Relationships>
</file>

<file path=ppt/slides/_rels/slide22.x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oleObject" Target="../embeddings/oleObject8.bin"/><Relationship Id="rId7" Type="http://schemas.openxmlformats.org/officeDocument/2006/relationships/oleObject" Target="../embeddings/oleObject10.bin"/><Relationship Id="rId2" Type="http://schemas.openxmlformats.org/officeDocument/2006/relationships/slideLayout" Target="../slideLayouts/slideLayout9.xml"/><Relationship Id="rId1" Type="http://schemas.openxmlformats.org/officeDocument/2006/relationships/vmlDrawing" Target="../drawings/vmlDrawing5.vml"/><Relationship Id="rId6" Type="http://schemas.openxmlformats.org/officeDocument/2006/relationships/image" Target="../media/image19.wmf"/><Relationship Id="rId5" Type="http://schemas.openxmlformats.org/officeDocument/2006/relationships/oleObject" Target="../embeddings/oleObject9.bin"/><Relationship Id="rId10" Type="http://schemas.openxmlformats.org/officeDocument/2006/relationships/image" Target="../media/image21.wmf"/><Relationship Id="rId4" Type="http://schemas.openxmlformats.org/officeDocument/2006/relationships/image" Target="../media/image18.wmf"/><Relationship Id="rId9" Type="http://schemas.openxmlformats.org/officeDocument/2006/relationships/oleObject" Target="../embeddings/oleObject11.bin"/></Relationships>
</file>

<file path=ppt/slides/_rels/slide23.xml.rels><?xml version="1.0" encoding="UTF-8" standalone="yes"?>
<Relationships xmlns="http://schemas.openxmlformats.org/package/2006/relationships"><Relationship Id="rId8" Type="http://schemas.openxmlformats.org/officeDocument/2006/relationships/image" Target="../media/image24.wmf"/><Relationship Id="rId3" Type="http://schemas.openxmlformats.org/officeDocument/2006/relationships/oleObject" Target="../embeddings/oleObject12.bin"/><Relationship Id="rId7" Type="http://schemas.openxmlformats.org/officeDocument/2006/relationships/oleObject" Target="../embeddings/oleObject14.bin"/><Relationship Id="rId12" Type="http://schemas.openxmlformats.org/officeDocument/2006/relationships/image" Target="../media/image26.wmf"/><Relationship Id="rId2" Type="http://schemas.openxmlformats.org/officeDocument/2006/relationships/slideLayout" Target="../slideLayouts/slideLayout9.xml"/><Relationship Id="rId1" Type="http://schemas.openxmlformats.org/officeDocument/2006/relationships/vmlDrawing" Target="../drawings/vmlDrawing6.vml"/><Relationship Id="rId6" Type="http://schemas.openxmlformats.org/officeDocument/2006/relationships/image" Target="../media/image23.wmf"/><Relationship Id="rId11" Type="http://schemas.openxmlformats.org/officeDocument/2006/relationships/oleObject" Target="../embeddings/oleObject16.bin"/><Relationship Id="rId5" Type="http://schemas.openxmlformats.org/officeDocument/2006/relationships/oleObject" Target="../embeddings/oleObject13.bin"/><Relationship Id="rId10" Type="http://schemas.openxmlformats.org/officeDocument/2006/relationships/image" Target="../media/image25.wmf"/><Relationship Id="rId4" Type="http://schemas.openxmlformats.org/officeDocument/2006/relationships/image" Target="../media/image22.wmf"/><Relationship Id="rId9" Type="http://schemas.openxmlformats.org/officeDocument/2006/relationships/oleObject" Target="../embeddings/oleObject15.bin"/></Relationships>
</file>

<file path=ppt/slides/_rels/slide24.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oleObject" Target="../embeddings/oleObject17.bin"/><Relationship Id="rId7" Type="http://schemas.openxmlformats.org/officeDocument/2006/relationships/oleObject" Target="../embeddings/oleObject19.bin"/><Relationship Id="rId2" Type="http://schemas.openxmlformats.org/officeDocument/2006/relationships/slideLayout" Target="../slideLayouts/slideLayout10.xml"/><Relationship Id="rId1" Type="http://schemas.openxmlformats.org/officeDocument/2006/relationships/vmlDrawing" Target="../drawings/vmlDrawing7.vml"/><Relationship Id="rId6" Type="http://schemas.openxmlformats.org/officeDocument/2006/relationships/image" Target="../media/image28.wmf"/><Relationship Id="rId5" Type="http://schemas.openxmlformats.org/officeDocument/2006/relationships/oleObject" Target="../embeddings/oleObject18.bin"/><Relationship Id="rId10" Type="http://schemas.openxmlformats.org/officeDocument/2006/relationships/image" Target="../media/image30.wmf"/><Relationship Id="rId4" Type="http://schemas.openxmlformats.org/officeDocument/2006/relationships/image" Target="../media/image27.wmf"/><Relationship Id="rId9" Type="http://schemas.openxmlformats.org/officeDocument/2006/relationships/oleObject" Target="../embeddings/oleObject20.bin"/></Relationships>
</file>

<file path=ppt/slides/_rels/slide25.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oleObject" Target="../embeddings/oleObject21.bin"/><Relationship Id="rId7" Type="http://schemas.openxmlformats.org/officeDocument/2006/relationships/oleObject" Target="../embeddings/oleObject23.bin"/><Relationship Id="rId2" Type="http://schemas.openxmlformats.org/officeDocument/2006/relationships/slideLayout" Target="../slideLayouts/slideLayout10.xml"/><Relationship Id="rId1" Type="http://schemas.openxmlformats.org/officeDocument/2006/relationships/vmlDrawing" Target="../drawings/vmlDrawing8.vml"/><Relationship Id="rId6" Type="http://schemas.openxmlformats.org/officeDocument/2006/relationships/image" Target="../media/image32.wmf"/><Relationship Id="rId5" Type="http://schemas.openxmlformats.org/officeDocument/2006/relationships/oleObject" Target="../embeddings/oleObject22.bin"/><Relationship Id="rId4" Type="http://schemas.openxmlformats.org/officeDocument/2006/relationships/image" Target="../media/image31.w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hyperlink" Target="https://www.researchgate.net/publication/318762121" TargetMode="External"/><Relationship Id="rId2" Type="http://schemas.openxmlformats.org/officeDocument/2006/relationships/image" Target="../media/image34.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hyperlink" Target="https://www.researchgate.net/figure/Operational-principle-of-the-Power-Limiting-Control-PLC-algorithm-where-the_fig4_327509824" TargetMode="External"/><Relationship Id="rId2" Type="http://schemas.openxmlformats.org/officeDocument/2006/relationships/image" Target="../media/image35.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Layout" Target="../slideLayouts/slideLayout9.xml"/><Relationship Id="rId1" Type="http://schemas.openxmlformats.org/officeDocument/2006/relationships/vmlDrawing" Target="../drawings/vmlDrawing9.vml"/><Relationship Id="rId4" Type="http://schemas.openxmlformats.org/officeDocument/2006/relationships/image" Target="../media/image36.wmf"/></Relationships>
</file>

<file path=ppt/slides/_rels/slide32.xml.rels><?xml version="1.0" encoding="UTF-8" standalone="yes"?>
<Relationships xmlns="http://schemas.openxmlformats.org/package/2006/relationships"><Relationship Id="rId3" Type="http://schemas.openxmlformats.org/officeDocument/2006/relationships/hyperlink" Target="https://www.researchgate.net/figure/Operational-principle-of-the-Power-Ramp-Rate-Control-PRRC-algorithm-the-operating_fig5_327509824" TargetMode="External"/><Relationship Id="rId2" Type="http://schemas.openxmlformats.org/officeDocument/2006/relationships/image" Target="../media/image37.pn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3" Type="http://schemas.openxmlformats.org/officeDocument/2006/relationships/hyperlink" Target="https://www.researchgate.net/figure/Operational-principle-of-the-Power-Reserve-Control-PRC-algorithm-where-P-avai-is-the_fig4_318762121" TargetMode="External"/><Relationship Id="rId2" Type="http://schemas.openxmlformats.org/officeDocument/2006/relationships/image" Target="../media/image38.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10.xml"/><Relationship Id="rId1" Type="http://schemas.openxmlformats.org/officeDocument/2006/relationships/vmlDrawing" Target="../drawings/vmlDrawing10.vml"/><Relationship Id="rId6" Type="http://schemas.openxmlformats.org/officeDocument/2006/relationships/image" Target="../media/image40.wmf"/><Relationship Id="rId5" Type="http://schemas.openxmlformats.org/officeDocument/2006/relationships/oleObject" Target="../embeddings/oleObject26.bin"/><Relationship Id="rId4" Type="http://schemas.openxmlformats.org/officeDocument/2006/relationships/image" Target="../media/image39.wm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3" Type="http://schemas.openxmlformats.org/officeDocument/2006/relationships/hyperlink" Target="https://api.semanticscholar.org/CorpusID:14288298" TargetMode="External"/><Relationship Id="rId2" Type="http://schemas.openxmlformats.org/officeDocument/2006/relationships/hyperlink" Target="https://doi.org/10.3182/20140824-6-ZA-1003.01989" TargetMode="External"/><Relationship Id="rId1" Type="http://schemas.openxmlformats.org/officeDocument/2006/relationships/slideLayout" Target="../slideLayouts/slideLayout10.xml"/><Relationship Id="rId5" Type="http://schemas.openxmlformats.org/officeDocument/2006/relationships/hyperlink" Target="https://doi.org/10.1051/e3sconf/202018401074" TargetMode="External"/><Relationship Id="rId4" Type="http://schemas.openxmlformats.org/officeDocument/2006/relationships/hyperlink" Target="http://dx.doi.org/10.1109/IFEEC.2017.7992423"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000" b="1" dirty="0">
                <a:latin typeface="Arial" pitchFamily="34" charset="0"/>
                <a:cs typeface="Arial" pitchFamily="34" charset="0"/>
              </a:rPr>
              <a:t>Renewable Energy and Distributed Generations </a:t>
            </a:r>
          </a:p>
        </p:txBody>
      </p:sp>
      <p:sp>
        <p:nvSpPr>
          <p:cNvPr id="3" name="Subtitle 2"/>
          <p:cNvSpPr>
            <a:spLocks noGrp="1"/>
          </p:cNvSpPr>
          <p:nvPr>
            <p:ph type="subTitle" idx="1"/>
          </p:nvPr>
        </p:nvSpPr>
        <p:spPr>
          <a:xfrm>
            <a:off x="101600" y="990600"/>
            <a:ext cx="12090400" cy="5786718"/>
          </a:xfrm>
        </p:spPr>
        <p:txBody>
          <a:bodyPr>
            <a:normAutofit fontScale="70000" lnSpcReduction="20000"/>
          </a:bodyPr>
          <a:lstStyle/>
          <a:p>
            <a:r>
              <a:rPr lang="en-US" sz="3600" b="1" dirty="0" smtClean="0">
                <a:solidFill>
                  <a:schemeClr val="tx1"/>
                </a:solidFill>
                <a:latin typeface="Arial" pitchFamily="34" charset="0"/>
                <a:cs typeface="Arial" pitchFamily="34" charset="0"/>
              </a:rPr>
              <a:t>Lecture 11</a:t>
            </a:r>
          </a:p>
          <a:p>
            <a:r>
              <a:rPr lang="en-US" sz="3600" b="1" dirty="0">
                <a:solidFill>
                  <a:schemeClr val="tx1"/>
                </a:solidFill>
                <a:latin typeface="Arial" pitchFamily="34" charset="0"/>
                <a:cs typeface="Arial" pitchFamily="34" charset="0"/>
              </a:rPr>
              <a:t>Grid-Connected PV System </a:t>
            </a:r>
            <a:r>
              <a:rPr lang="en-US" sz="3600" b="1" dirty="0" smtClean="0">
                <a:solidFill>
                  <a:schemeClr val="tx1"/>
                </a:solidFill>
                <a:latin typeface="Arial" pitchFamily="34" charset="0"/>
                <a:cs typeface="Arial" pitchFamily="34" charset="0"/>
              </a:rPr>
              <a:t>Configurations</a:t>
            </a:r>
          </a:p>
          <a:p>
            <a:r>
              <a:rPr lang="en-US" sz="3600" b="1" dirty="0" smtClean="0">
                <a:solidFill>
                  <a:schemeClr val="tx1"/>
                </a:solidFill>
                <a:latin typeface="Arial" pitchFamily="34" charset="0"/>
                <a:cs typeface="Arial" pitchFamily="34" charset="0"/>
              </a:rPr>
              <a:t> Lecturer:</a:t>
            </a:r>
            <a:r>
              <a:rPr lang="en-US" sz="3600" dirty="0" smtClean="0">
                <a:solidFill>
                  <a:schemeClr val="tx1"/>
                </a:solidFill>
                <a:latin typeface="Arial" pitchFamily="34" charset="0"/>
                <a:cs typeface="Arial" pitchFamily="34" charset="0"/>
              </a:rPr>
              <a:t> Teshome Goa (Assist. Prof.)</a:t>
            </a:r>
          </a:p>
          <a:p>
            <a:endParaRPr lang="en-US" sz="6000" b="1" i="1" dirty="0" smtClean="0">
              <a:solidFill>
                <a:schemeClr val="tx1"/>
              </a:solidFill>
              <a:latin typeface="Times New Roman" pitchFamily="18" charset="0"/>
              <a:cs typeface="Times New Roman" pitchFamily="18" charset="0"/>
            </a:endParaRPr>
          </a:p>
          <a:p>
            <a:pPr algn="l"/>
            <a:r>
              <a:rPr lang="en-US" sz="6000" b="1" i="1" dirty="0" smtClean="0">
                <a:solidFill>
                  <a:schemeClr val="tx1"/>
                </a:solidFill>
                <a:latin typeface="Arial" pitchFamily="34" charset="0"/>
                <a:cs typeface="Arial" pitchFamily="34" charset="0"/>
              </a:rPr>
              <a:t>Lecture learning outcomes</a:t>
            </a:r>
            <a:r>
              <a:rPr lang="en-US" sz="6000" dirty="0" smtClean="0">
                <a:solidFill>
                  <a:schemeClr val="tx1"/>
                </a:solidFill>
                <a:latin typeface="Arial" pitchFamily="34" charset="0"/>
                <a:cs typeface="Arial" pitchFamily="34" charset="0"/>
              </a:rPr>
              <a:t>:</a:t>
            </a:r>
          </a:p>
          <a:p>
            <a:pPr algn="l">
              <a:lnSpc>
                <a:spcPct val="170000"/>
              </a:lnSpc>
            </a:pPr>
            <a:r>
              <a:rPr lang="en-US" sz="44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Understand the configuration of Grid connected PV systems </a:t>
            </a: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Identify the modeling of PV generators and its importance in MPPT</a:t>
            </a: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Identify some controlling approach of boost converters for maximum power harvesting </a:t>
            </a: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Know the Grid code and Regulation of PV system </a:t>
            </a: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b="1" dirty="0" smtClean="0">
                <a:latin typeface="Arial" pitchFamily="34" charset="0"/>
                <a:cs typeface="Arial" pitchFamily="34" charset="0"/>
              </a:rPr>
              <a:t>Outlines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548640" y="1513840"/>
            <a:ext cx="10805162" cy="4663123"/>
          </a:xfrm>
        </p:spPr>
        <p:txBody>
          <a:bodyPr>
            <a:normAutofit/>
          </a:bodyPr>
          <a:lstStyle/>
          <a:p>
            <a:pPr marL="457200" indent="-457200">
              <a:lnSpc>
                <a:spcPct val="150000"/>
              </a:lnSpc>
              <a:buAutoNum type="arabicPeriod"/>
            </a:pPr>
            <a:r>
              <a:rPr lang="en-US" sz="2000" b="1" dirty="0" smtClean="0">
                <a:latin typeface="Arial" pitchFamily="34" charset="0"/>
                <a:cs typeface="Arial" pitchFamily="34" charset="0"/>
              </a:rPr>
              <a:t>Grid-Connected PV System Configurations</a:t>
            </a:r>
          </a:p>
          <a:p>
            <a:pPr marL="457200" indent="-457200">
              <a:lnSpc>
                <a:spcPct val="150000"/>
              </a:lnSpc>
              <a:buAutoNum type="arabicPeriod"/>
            </a:pPr>
            <a:r>
              <a:rPr lang="en-US" sz="2000" b="1" dirty="0">
                <a:latin typeface="Arial" pitchFamily="34" charset="0"/>
                <a:cs typeface="Arial" pitchFamily="34" charset="0"/>
              </a:rPr>
              <a:t>Controlling Of Grid Connected PV </a:t>
            </a:r>
            <a:r>
              <a:rPr lang="en-US" sz="2000" b="1" dirty="0" smtClean="0">
                <a:latin typeface="Arial" pitchFamily="34" charset="0"/>
                <a:cs typeface="Arial" pitchFamily="34" charset="0"/>
              </a:rPr>
              <a:t>systems</a:t>
            </a:r>
          </a:p>
          <a:p>
            <a:pPr marL="457200" indent="-457200">
              <a:lnSpc>
                <a:spcPct val="150000"/>
              </a:lnSpc>
              <a:buAutoNum type="arabicPeriod"/>
            </a:pPr>
            <a:r>
              <a:rPr lang="en-US" sz="2000" b="1" dirty="0" smtClean="0">
                <a:latin typeface="Arial" pitchFamily="34" charset="0"/>
                <a:cs typeface="Arial" pitchFamily="34" charset="0"/>
              </a:rPr>
              <a:t>Photovoltaic </a:t>
            </a:r>
            <a:r>
              <a:rPr lang="en-US" sz="2000" b="1" dirty="0">
                <a:latin typeface="Arial" pitchFamily="34" charset="0"/>
                <a:cs typeface="Arial" pitchFamily="34" charset="0"/>
              </a:rPr>
              <a:t>Generator </a:t>
            </a:r>
            <a:r>
              <a:rPr lang="en-US" sz="2000" b="1" dirty="0" smtClean="0">
                <a:latin typeface="Arial" pitchFamily="34" charset="0"/>
                <a:cs typeface="Arial" pitchFamily="34" charset="0"/>
              </a:rPr>
              <a:t>Model</a:t>
            </a:r>
          </a:p>
          <a:p>
            <a:pPr marL="457200" indent="-457200">
              <a:lnSpc>
                <a:spcPct val="150000"/>
              </a:lnSpc>
              <a:buAutoNum type="arabicPeriod"/>
            </a:pPr>
            <a:r>
              <a:rPr lang="en-US" sz="2000" b="1" dirty="0" smtClean="0">
                <a:latin typeface="Arial" pitchFamily="34" charset="0"/>
                <a:cs typeface="Arial" pitchFamily="34" charset="0"/>
              </a:rPr>
              <a:t>Modeling </a:t>
            </a:r>
            <a:r>
              <a:rPr lang="en-US" sz="2000" b="1" dirty="0">
                <a:latin typeface="Arial" pitchFamily="34" charset="0"/>
                <a:cs typeface="Arial" pitchFamily="34" charset="0"/>
              </a:rPr>
              <a:t>&amp; Control of grid connected Converters </a:t>
            </a:r>
            <a:endParaRPr lang="en-US" sz="2000" b="1" dirty="0" smtClean="0">
              <a:latin typeface="Arial" pitchFamily="34" charset="0"/>
              <a:cs typeface="Arial" pitchFamily="34" charset="0"/>
            </a:endParaRPr>
          </a:p>
          <a:p>
            <a:pPr marL="457200" indent="-457200">
              <a:lnSpc>
                <a:spcPct val="150000"/>
              </a:lnSpc>
              <a:buAutoNum type="arabicPeriod"/>
            </a:pPr>
            <a:r>
              <a:rPr lang="en-US" sz="2000" b="1" dirty="0">
                <a:latin typeface="Arial" pitchFamily="34" charset="0"/>
                <a:cs typeface="Arial" pitchFamily="34" charset="0"/>
              </a:rPr>
              <a:t>Control Strategy of Grid Connected PV </a:t>
            </a:r>
            <a:r>
              <a:rPr lang="en-US" sz="2000" b="1" dirty="0" smtClean="0">
                <a:latin typeface="Arial" pitchFamily="34" charset="0"/>
                <a:cs typeface="Arial" pitchFamily="34" charset="0"/>
              </a:rPr>
              <a:t>Inverter</a:t>
            </a:r>
          </a:p>
          <a:p>
            <a:pPr marL="457200" indent="-457200">
              <a:lnSpc>
                <a:spcPct val="150000"/>
              </a:lnSpc>
              <a:buAutoNum type="arabicPeriod"/>
            </a:pPr>
            <a:r>
              <a:rPr lang="en-US" sz="2000" b="1" dirty="0" smtClean="0">
                <a:latin typeface="Arial" pitchFamily="34" charset="0"/>
                <a:cs typeface="Arial" pitchFamily="34" charset="0"/>
              </a:rPr>
              <a:t>Grid Codes and Regulations </a:t>
            </a:r>
          </a:p>
          <a:p>
            <a:pPr marL="0" indent="0">
              <a:lnSpc>
                <a:spcPct val="150000"/>
              </a:lnSpc>
              <a:buNone/>
            </a:pPr>
            <a:r>
              <a:rPr lang="en-US" sz="2000" b="1" dirty="0" smtClean="0">
                <a:latin typeface="Arial" pitchFamily="34" charset="0"/>
                <a:cs typeface="Arial" pitchFamily="34" charset="0"/>
              </a:rPr>
              <a:t>Summary </a:t>
            </a:r>
          </a:p>
          <a:p>
            <a:pPr marL="0" indent="0">
              <a:lnSpc>
                <a:spcPct val="150000"/>
              </a:lnSpc>
              <a:buNone/>
            </a:pPr>
            <a:r>
              <a:rPr lang="en-US" sz="2000" b="1" dirty="0" smtClean="0">
                <a:latin typeface="Arial" pitchFamily="34" charset="0"/>
                <a:cs typeface="Arial" pitchFamily="34" charset="0"/>
              </a:rPr>
              <a:t>References </a:t>
            </a:r>
          </a:p>
          <a:p>
            <a:pPr marL="457200" indent="-457200">
              <a:buAutoNum type="arabicPeriod"/>
            </a:pPr>
            <a:endParaRPr lang="en-US" sz="2000" b="1"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6208833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1600" y="152400"/>
            <a:ext cx="11872384" cy="553998"/>
          </a:xfrm>
          <a:prstGeom prst="rect">
            <a:avLst/>
          </a:prstGeom>
          <a:noFill/>
        </p:spPr>
        <p:txBody>
          <a:bodyPr>
            <a:spAutoFit/>
          </a:bodyPr>
          <a:lstStyle/>
          <a:p>
            <a:pPr algn="ctr">
              <a:defRPr/>
            </a:pPr>
            <a:r>
              <a:rPr lang="en-US" sz="3000" b="1" dirty="0" smtClean="0">
                <a:solidFill>
                  <a:srgbClr val="231F20"/>
                </a:solidFill>
                <a:latin typeface="Times" panose="02020603050405020304" pitchFamily="18" charset="0"/>
                <a:cs typeface="Times" panose="02020603050405020304" pitchFamily="18" charset="0"/>
              </a:rPr>
              <a:t>1. Grid-Connected </a:t>
            </a:r>
            <a:r>
              <a:rPr lang="en-US" sz="3000" b="1" dirty="0">
                <a:solidFill>
                  <a:srgbClr val="231F20"/>
                </a:solidFill>
                <a:latin typeface="Times" panose="02020603050405020304" pitchFamily="18" charset="0"/>
                <a:cs typeface="Times" panose="02020603050405020304" pitchFamily="18" charset="0"/>
              </a:rPr>
              <a:t>PV System </a:t>
            </a:r>
            <a:r>
              <a:rPr lang="en-US" sz="3000" b="1" dirty="0" smtClean="0">
                <a:solidFill>
                  <a:srgbClr val="231F20"/>
                </a:solidFill>
                <a:latin typeface="Times" panose="02020603050405020304" pitchFamily="18" charset="0"/>
                <a:cs typeface="Times" panose="02020603050405020304" pitchFamily="18" charset="0"/>
              </a:rPr>
              <a:t>Configurations( GCPVC )</a:t>
            </a:r>
            <a:endParaRPr lang="en-US" sz="3000" dirty="0"/>
          </a:p>
        </p:txBody>
      </p:sp>
      <p:sp>
        <p:nvSpPr>
          <p:cNvPr id="2" name="Rectangle 1"/>
          <p:cNvSpPr/>
          <p:nvPr/>
        </p:nvSpPr>
        <p:spPr>
          <a:xfrm>
            <a:off x="101600" y="914400"/>
            <a:ext cx="11872384" cy="5016758"/>
          </a:xfrm>
          <a:prstGeom prst="rect">
            <a:avLst/>
          </a:prstGeom>
        </p:spPr>
        <p:txBody>
          <a:bodyPr wrap="square">
            <a:spAutoFit/>
          </a:bodyPr>
          <a:lstStyle/>
          <a:p>
            <a:pPr marL="285750" indent="-285750" algn="just">
              <a:lnSpc>
                <a:spcPct val="200000"/>
              </a:lnSpc>
              <a:buFont typeface="Arial" panose="020B0604020202020204" pitchFamily="34" charset="0"/>
              <a:buChar char="•"/>
              <a:defRPr/>
            </a:pPr>
            <a:r>
              <a:rPr lang="en-US" sz="2000" dirty="0">
                <a:solidFill>
                  <a:srgbClr val="231F20"/>
                </a:solidFill>
                <a:latin typeface="Times New Roman" panose="02020603050405020304" pitchFamily="18" charset="0"/>
                <a:cs typeface="Times New Roman" panose="02020603050405020304" pitchFamily="18" charset="0"/>
              </a:rPr>
              <a:t>Solar panels or arrays that are connected to the utility grid via a power inverter unit enable them to function in parallel with the electric utility </a:t>
            </a:r>
            <a:r>
              <a:rPr lang="en-US" sz="2000" dirty="0" smtClean="0">
                <a:solidFill>
                  <a:srgbClr val="231F20"/>
                </a:solidFill>
                <a:latin typeface="Times New Roman" panose="02020603050405020304" pitchFamily="18" charset="0"/>
                <a:cs typeface="Times New Roman" panose="02020603050405020304" pitchFamily="18" charset="0"/>
              </a:rPr>
              <a:t>grid.</a:t>
            </a:r>
          </a:p>
          <a:p>
            <a:pPr marL="285750" indent="-285750" algn="just">
              <a:lnSpc>
                <a:spcPct val="200000"/>
              </a:lnSpc>
              <a:buFont typeface="Arial" panose="020B0604020202020204" pitchFamily="34" charset="0"/>
              <a:buChar char="•"/>
              <a:defRPr/>
            </a:pPr>
            <a:r>
              <a:rPr lang="en-US" sz="2000" i="1" dirty="0" smtClean="0">
                <a:latin typeface="Times New Roman" panose="02020603050405020304" pitchFamily="18" charset="0"/>
                <a:cs typeface="Times New Roman" panose="02020603050405020304" pitchFamily="18" charset="0"/>
              </a:rPr>
              <a:t>Grid-connected </a:t>
            </a:r>
            <a:r>
              <a:rPr lang="en-US" sz="2000" i="1" dirty="0">
                <a:latin typeface="Times New Roman" panose="02020603050405020304" pitchFamily="18" charset="0"/>
                <a:cs typeface="Times New Roman" panose="02020603050405020304" pitchFamily="18" charset="0"/>
              </a:rPr>
              <a:t>PV energy conversion </a:t>
            </a:r>
            <a:r>
              <a:rPr lang="en-US" sz="2000" dirty="0">
                <a:latin typeface="Times New Roman" panose="02020603050405020304" pitchFamily="18" charset="0"/>
                <a:cs typeface="Times New Roman" panose="02020603050405020304" pitchFamily="18" charset="0"/>
              </a:rPr>
              <a:t>systems can be grouped into four different types of configurations: </a:t>
            </a:r>
          </a:p>
          <a:p>
            <a:pPr marL="742950" lvl="1" indent="-285750" algn="just">
              <a:lnSpc>
                <a:spcPct val="200000"/>
              </a:lnSpc>
              <a:buFont typeface="Wingdings" panose="05000000000000000000" pitchFamily="2" charset="2"/>
              <a:buChar char="ü"/>
              <a:defRPr/>
            </a:pPr>
            <a:r>
              <a:rPr lang="en-US" sz="2000" dirty="0">
                <a:latin typeface="Times New Roman" panose="02020603050405020304" pitchFamily="18" charset="0"/>
                <a:cs typeface="Times New Roman" panose="02020603050405020304" pitchFamily="18" charset="0"/>
              </a:rPr>
              <a:t>Centralized configuration for large-scale PV plants </a:t>
            </a:r>
            <a:r>
              <a:rPr lang="en-US" sz="2000" dirty="0" smtClean="0">
                <a:latin typeface="Times New Roman" panose="02020603050405020304" pitchFamily="18" charset="0"/>
                <a:cs typeface="Times New Roman" panose="02020603050405020304" pitchFamily="18" charset="0"/>
              </a:rPr>
              <a:t>, specifically for 3-phase </a:t>
            </a:r>
            <a:endParaRPr lang="en-US" sz="2000" dirty="0">
              <a:latin typeface="Times New Roman" panose="02020603050405020304" pitchFamily="18" charset="0"/>
              <a:cs typeface="Times New Roman" panose="02020603050405020304" pitchFamily="18" charset="0"/>
            </a:endParaRPr>
          </a:p>
          <a:p>
            <a:pPr marL="742950" lvl="1" indent="-285750" algn="just">
              <a:lnSpc>
                <a:spcPct val="200000"/>
              </a:lnSpc>
              <a:buFont typeface="Wingdings" panose="05000000000000000000" pitchFamily="2" charset="2"/>
              <a:buChar char="ü"/>
              <a:defRPr/>
            </a:pPr>
            <a:r>
              <a:rPr lang="en-US" sz="2000" dirty="0">
                <a:latin typeface="Times New Roman" panose="02020603050405020304" pitchFamily="18" charset="0"/>
                <a:cs typeface="Times New Roman" panose="02020603050405020304" pitchFamily="18" charset="0"/>
              </a:rPr>
              <a:t>String configuration for small and medium-scale PV systems </a:t>
            </a:r>
            <a:r>
              <a:rPr lang="en-US" sz="2000" dirty="0" smtClean="0">
                <a:latin typeface="Times New Roman" panose="02020603050405020304" pitchFamily="18" charset="0"/>
                <a:cs typeface="Times New Roman" panose="02020603050405020304" pitchFamily="18" charset="0"/>
              </a:rPr>
              <a:t>, common for single-phase </a:t>
            </a:r>
            <a:r>
              <a:rPr lang="en-US" sz="2000" dirty="0">
                <a:latin typeface="Times New Roman" panose="02020603050405020304" pitchFamily="18" charset="0"/>
                <a:cs typeface="Times New Roman" panose="02020603050405020304" pitchFamily="18" charset="0"/>
              </a:rPr>
              <a:t>&amp;</a:t>
            </a:r>
            <a:r>
              <a:rPr lang="en-US" sz="2000" dirty="0" smtClean="0">
                <a:latin typeface="Times New Roman" panose="02020603050405020304" pitchFamily="18" charset="0"/>
                <a:cs typeface="Times New Roman" panose="02020603050405020304" pitchFamily="18" charset="0"/>
              </a:rPr>
              <a:t>3-phase systems</a:t>
            </a:r>
            <a:endParaRPr lang="en-US" sz="2000" dirty="0">
              <a:latin typeface="Times New Roman" panose="02020603050405020304" pitchFamily="18" charset="0"/>
              <a:cs typeface="Times New Roman" panose="02020603050405020304" pitchFamily="18" charset="0"/>
            </a:endParaRPr>
          </a:p>
          <a:p>
            <a:pPr marL="742950" lvl="1" indent="-285750" algn="just">
              <a:lnSpc>
                <a:spcPct val="200000"/>
              </a:lnSpc>
              <a:buFont typeface="Wingdings" panose="05000000000000000000" pitchFamily="2" charset="2"/>
              <a:buChar char="ü"/>
              <a:defRPr/>
            </a:pPr>
            <a:r>
              <a:rPr lang="en-US" sz="2000" dirty="0">
                <a:latin typeface="Times New Roman" panose="02020603050405020304" pitchFamily="18" charset="0"/>
                <a:cs typeface="Times New Roman" panose="02020603050405020304" pitchFamily="18" charset="0"/>
              </a:rPr>
              <a:t>Multi-string configuration for small- to large-scale systems </a:t>
            </a:r>
          </a:p>
          <a:p>
            <a:pPr marL="742950" lvl="1" indent="-285750" algn="just">
              <a:lnSpc>
                <a:spcPct val="200000"/>
              </a:lnSpc>
              <a:buFont typeface="Wingdings" panose="05000000000000000000" pitchFamily="2" charset="2"/>
              <a:buChar char="ü"/>
              <a:defRPr/>
            </a:pPr>
            <a:r>
              <a:rPr lang="en-US" sz="2000" dirty="0" smtClean="0">
                <a:latin typeface="Times New Roman" panose="02020603050405020304" pitchFamily="18" charset="0"/>
                <a:cs typeface="Times New Roman" panose="02020603050405020304" pitchFamily="18" charset="0"/>
              </a:rPr>
              <a:t>AC-module </a:t>
            </a:r>
            <a:r>
              <a:rPr lang="en-US" sz="2000" dirty="0">
                <a:latin typeface="Times New Roman" panose="02020603050405020304" pitchFamily="18" charset="0"/>
                <a:cs typeface="Times New Roman" panose="02020603050405020304" pitchFamily="18" charset="0"/>
              </a:rPr>
              <a:t>configuration for small-scale systems (commonly single phase).</a:t>
            </a:r>
          </a:p>
          <a:p>
            <a:pPr marL="285750" indent="-285750" algn="just">
              <a:lnSpc>
                <a:spcPct val="200000"/>
              </a:lnSpc>
              <a:buFont typeface="Arial" panose="020B0604020202020204" pitchFamily="34" charset="0"/>
              <a:buChar char="•"/>
              <a:defRPr/>
            </a:pPr>
            <a:r>
              <a:rPr lang="en-US" sz="2000" dirty="0">
                <a:solidFill>
                  <a:srgbClr val="231F20"/>
                </a:solidFill>
                <a:latin typeface="Times New Roman" panose="02020603050405020304" pitchFamily="18" charset="0"/>
                <a:cs typeface="Times New Roman" panose="02020603050405020304" pitchFamily="18" charset="0"/>
              </a:rPr>
              <a:t> Simplified diagrams of each of these configurations are given in </a:t>
            </a:r>
            <a:r>
              <a:rPr lang="en-US" sz="2000" dirty="0" smtClean="0">
                <a:solidFill>
                  <a:srgbClr val="231F20"/>
                </a:solidFill>
                <a:latin typeface="Times New Roman" panose="02020603050405020304" pitchFamily="18" charset="0"/>
                <a:cs typeface="Times New Roman" panose="02020603050405020304" pitchFamily="18" charset="0"/>
              </a:rPr>
              <a:t>Fig.1.</a:t>
            </a:r>
            <a:endParaRPr lang="en-US" sz="2000" dirty="0">
              <a:solidFill>
                <a:srgbClr val="231F20"/>
              </a:solidFill>
              <a:latin typeface="Times New Roman" panose="02020603050405020304" pitchFamily="18" charset="0"/>
              <a:cs typeface="Times New Roman" panose="02020603050405020304" pitchFamily="18" charset="0"/>
            </a:endParaRP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a:t>
            </a:fld>
            <a:endParaRPr lang="en-US"/>
          </a:p>
        </p:txBody>
      </p:sp>
    </p:spTree>
    <p:extLst>
      <p:ext uri="{BB962C8B-B14F-4D97-AF65-F5344CB8AC3E}">
        <p14:creationId xmlns:p14="http://schemas.microsoft.com/office/powerpoint/2010/main" val="37133238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4760" y="628960"/>
            <a:ext cx="8503920" cy="437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65760" y="5179536"/>
            <a:ext cx="10627360" cy="923330"/>
          </a:xfrm>
          <a:prstGeom prst="rect">
            <a:avLst/>
          </a:prstGeom>
        </p:spPr>
        <p:txBody>
          <a:bodyPr wrap="square">
            <a:spAutoFit/>
          </a:bodyPr>
          <a:lstStyle/>
          <a:p>
            <a:pPr algn="just">
              <a:defRPr/>
            </a:pPr>
            <a:r>
              <a:rPr lang="en-US" b="1" dirty="0">
                <a:solidFill>
                  <a:srgbClr val="231F20"/>
                </a:solidFill>
                <a:latin typeface="TimesLTStd-Bold"/>
              </a:rPr>
              <a:t>Figure 1. </a:t>
            </a:r>
            <a:r>
              <a:rPr lang="en-US" dirty="0">
                <a:solidFill>
                  <a:srgbClr val="231F20"/>
                </a:solidFill>
                <a:latin typeface="TimesLTStd-Roman"/>
              </a:rPr>
              <a:t>Grid-connected  PV system configurations[1]: a. Centralized configuration b. String </a:t>
            </a:r>
            <a:r>
              <a:rPr lang="en-US" dirty="0" smtClean="0">
                <a:solidFill>
                  <a:srgbClr val="231F20"/>
                </a:solidFill>
                <a:latin typeface="TimesLTStd-Roman"/>
              </a:rPr>
              <a:t>Configuration   c</a:t>
            </a:r>
            <a:r>
              <a:rPr lang="en-US" dirty="0">
                <a:solidFill>
                  <a:srgbClr val="231F20"/>
                </a:solidFill>
                <a:latin typeface="TimesLTStd-Roman"/>
              </a:rPr>
              <a:t>. Multi-string configuration d. AC-module configuration.</a:t>
            </a:r>
            <a:r>
              <a:rPr lang="en-US" dirty="0"/>
              <a:t> </a:t>
            </a:r>
            <a:endParaRPr lang="en-US" dirty="0" smtClean="0"/>
          </a:p>
          <a:p>
            <a:pPr algn="just">
              <a:defRPr/>
            </a:pPr>
            <a:r>
              <a:rPr lang="en-US" dirty="0" smtClean="0">
                <a:hlinkClick r:id="rId3"/>
              </a:rPr>
              <a:t>https</a:t>
            </a:r>
            <a:r>
              <a:rPr lang="en-US" dirty="0">
                <a:hlinkClick r:id="rId3"/>
              </a:rPr>
              <a:t>://www.scirp.org/journal/paperinformation?paperid=72028</a:t>
            </a:r>
            <a:endParaRPr lang="en-US" dirty="0"/>
          </a:p>
        </p:txBody>
      </p:sp>
      <p:sp>
        <p:nvSpPr>
          <p:cNvPr id="4" name="TextBox 3"/>
          <p:cNvSpPr txBox="1"/>
          <p:nvPr/>
        </p:nvSpPr>
        <p:spPr>
          <a:xfrm>
            <a:off x="101600" y="152400"/>
            <a:ext cx="11872384" cy="553998"/>
          </a:xfrm>
          <a:prstGeom prst="rect">
            <a:avLst/>
          </a:prstGeom>
          <a:noFill/>
        </p:spPr>
        <p:txBody>
          <a:bodyPr>
            <a:spAutoFit/>
          </a:bodyPr>
          <a:lstStyle/>
          <a:p>
            <a:pPr algn="ctr">
              <a:defRPr/>
            </a:pPr>
            <a:r>
              <a:rPr lang="en-US" sz="3000" b="1" dirty="0" smtClean="0">
                <a:solidFill>
                  <a:srgbClr val="231F20"/>
                </a:solidFill>
                <a:latin typeface="Times" panose="02020603050405020304" pitchFamily="18" charset="0"/>
                <a:cs typeface="Times" panose="02020603050405020304" pitchFamily="18" charset="0"/>
              </a:rPr>
              <a:t>GCPVC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4</a:t>
            </a:fld>
            <a:endParaRPr lang="en-US"/>
          </a:p>
        </p:txBody>
      </p:sp>
    </p:spTree>
    <p:extLst>
      <p:ext uri="{BB962C8B-B14F-4D97-AF65-F5344CB8AC3E}">
        <p14:creationId xmlns:p14="http://schemas.microsoft.com/office/powerpoint/2010/main" val="11049306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5673" y="648652"/>
            <a:ext cx="12096327" cy="5632311"/>
          </a:xfrm>
          <a:prstGeom prst="rect">
            <a:avLst/>
          </a:prstGeom>
          <a:noFill/>
        </p:spPr>
        <p:txBody>
          <a:bodyPr wrap="square">
            <a:spAutoFit/>
          </a:bodyPr>
          <a:lstStyle/>
          <a:p>
            <a:pPr marL="342900" indent="-342900" algn="just">
              <a:lnSpc>
                <a:spcPct val="200000"/>
              </a:lnSpc>
              <a:buFont typeface="Wingdings" pitchFamily="2" charset="2"/>
              <a:buChar char="§"/>
              <a:defRPr/>
            </a:pPr>
            <a:r>
              <a:rPr lang="en-US" sz="2000" dirty="0">
                <a:latin typeface="Times New Roman" panose="02020603050405020304" pitchFamily="18" charset="0"/>
                <a:cs typeface="Times New Roman" panose="02020603050405020304" pitchFamily="18" charset="0"/>
              </a:rPr>
              <a:t>The centralized topology </a:t>
            </a:r>
            <a:r>
              <a:rPr lang="en-US" sz="2000" dirty="0" smtClean="0">
                <a:latin typeface="Times New Roman" panose="02020603050405020304" pitchFamily="18" charset="0"/>
                <a:cs typeface="Times New Roman" panose="02020603050405020304" pitchFamily="18" charset="0"/>
              </a:rPr>
              <a:t>uses a </a:t>
            </a:r>
            <a:r>
              <a:rPr lang="en-US" sz="2000" dirty="0">
                <a:latin typeface="Times New Roman" panose="02020603050405020304" pitchFamily="18" charset="0"/>
                <a:cs typeface="Times New Roman" panose="02020603050405020304" pitchFamily="18" charset="0"/>
              </a:rPr>
              <a:t>single three-phase voltage source inverter (VSI) to connect the whole PV plant to the </a:t>
            </a:r>
            <a:r>
              <a:rPr lang="en-US" sz="2000" dirty="0" smtClean="0">
                <a:latin typeface="Times New Roman" panose="02020603050405020304" pitchFamily="18" charset="0"/>
                <a:cs typeface="Times New Roman" panose="02020603050405020304" pitchFamily="18" charset="0"/>
              </a:rPr>
              <a:t>grid</a:t>
            </a:r>
            <a:r>
              <a:rPr lang="en-US" sz="2000" dirty="0">
                <a:latin typeface="Times New Roman" panose="02020603050405020304" pitchFamily="18" charset="0"/>
                <a:cs typeface="Times New Roman" panose="02020603050405020304" pitchFamily="18" charset="0"/>
              </a:rPr>
              <a:t> as presented in </a:t>
            </a:r>
            <a:r>
              <a:rPr lang="en-US" sz="2000" dirty="0" smtClean="0">
                <a:latin typeface="Times New Roman" panose="02020603050405020304" pitchFamily="18" charset="0"/>
                <a:cs typeface="Times New Roman" panose="02020603050405020304" pitchFamily="18" charset="0"/>
              </a:rPr>
              <a:t>Fig.1.a</a:t>
            </a:r>
            <a:endParaRPr lang="en-US" sz="2000" dirty="0">
              <a:latin typeface="Times New Roman" panose="02020603050405020304" pitchFamily="18" charset="0"/>
              <a:cs typeface="Times New Roman" panose="02020603050405020304" pitchFamily="18" charset="0"/>
            </a:endParaRPr>
          </a:p>
          <a:p>
            <a:pPr marL="342900" indent="-342900" algn="just">
              <a:lnSpc>
                <a:spcPct val="200000"/>
              </a:lnSpc>
              <a:buFont typeface="Wingdings" pitchFamily="2" charset="2"/>
              <a:buChar char="§"/>
              <a:defRPr/>
            </a:pPr>
            <a:r>
              <a:rPr lang="en-US" sz="2000" dirty="0" smtClean="0">
                <a:latin typeface="Times New Roman" panose="02020603050405020304" pitchFamily="18" charset="0"/>
                <a:cs typeface="Times New Roman" panose="02020603050405020304" pitchFamily="18" charset="0"/>
              </a:rPr>
              <a:t>Here, as presented earlier, the </a:t>
            </a:r>
            <a:r>
              <a:rPr lang="en-US" sz="2000" dirty="0">
                <a:latin typeface="Times New Roman" panose="02020603050405020304" pitchFamily="18" charset="0"/>
                <a:cs typeface="Times New Roman" panose="02020603050405020304" pitchFamily="18" charset="0"/>
              </a:rPr>
              <a:t>PV system is formed by the series connection of modules </a:t>
            </a:r>
            <a:r>
              <a:rPr lang="en-US" sz="2000" dirty="0" smtClean="0">
                <a:latin typeface="Times New Roman" panose="02020603050405020304" pitchFamily="18" charset="0"/>
                <a:cs typeface="Times New Roman" panose="02020603050405020304" pitchFamily="18" charset="0"/>
              </a:rPr>
              <a:t>or string </a:t>
            </a:r>
            <a:r>
              <a:rPr lang="en-US" sz="2000" dirty="0">
                <a:latin typeface="Times New Roman" panose="02020603050405020304" pitchFamily="18" charset="0"/>
                <a:cs typeface="Times New Roman" panose="02020603050405020304" pitchFamily="18" charset="0"/>
              </a:rPr>
              <a:t>to reach the desired </a:t>
            </a:r>
            <a:r>
              <a:rPr lang="en-US" sz="2000" dirty="0" smtClean="0">
                <a:latin typeface="Times New Roman" panose="02020603050405020304" pitchFamily="18" charset="0"/>
                <a:cs typeface="Times New Roman" panose="02020603050405020304" pitchFamily="18" charset="0"/>
              </a:rPr>
              <a:t>output power.</a:t>
            </a:r>
            <a:endParaRPr lang="en-US" sz="2000" dirty="0">
              <a:latin typeface="Times New Roman" panose="02020603050405020304" pitchFamily="18" charset="0"/>
              <a:cs typeface="Times New Roman" panose="02020603050405020304" pitchFamily="18" charset="0"/>
            </a:endParaRPr>
          </a:p>
          <a:p>
            <a:pPr marL="342900" indent="-342900" algn="just">
              <a:lnSpc>
                <a:spcPct val="200000"/>
              </a:lnSpc>
              <a:buFont typeface="Wingdings" pitchFamily="2" charset="2"/>
              <a:buChar char="§"/>
              <a:defRPr/>
            </a:pPr>
            <a:r>
              <a:rPr lang="en-US" sz="2000" dirty="0">
                <a:latin typeface="Times New Roman" panose="02020603050405020304" pitchFamily="18" charset="0"/>
                <a:cs typeface="Times New Roman" panose="02020603050405020304" pitchFamily="18" charset="0"/>
              </a:rPr>
              <a:t>The advantages of this configuration </a:t>
            </a:r>
            <a:r>
              <a:rPr lang="en-US" sz="2000" dirty="0" smtClean="0">
                <a:latin typeface="Times New Roman" panose="02020603050405020304" pitchFamily="18" charset="0"/>
                <a:cs typeface="Times New Roman" panose="02020603050405020304" pitchFamily="18" charset="0"/>
              </a:rPr>
              <a:t>is that its </a:t>
            </a:r>
            <a:r>
              <a:rPr lang="en-US" sz="2000" dirty="0">
                <a:latin typeface="Times New Roman" panose="02020603050405020304" pitchFamily="18" charset="0"/>
                <a:cs typeface="Times New Roman" panose="02020603050405020304" pitchFamily="18" charset="0"/>
              </a:rPr>
              <a:t>simple structure, single </a:t>
            </a:r>
            <a:r>
              <a:rPr lang="en-US" sz="2000" dirty="0" smtClean="0">
                <a:latin typeface="Times New Roman" panose="02020603050405020304" pitchFamily="18" charset="0"/>
                <a:cs typeface="Times New Roman" panose="02020603050405020304" pitchFamily="18" charset="0"/>
              </a:rPr>
              <a:t>transformer </a:t>
            </a:r>
            <a:r>
              <a:rPr lang="en-US" sz="2000" dirty="0">
                <a:latin typeface="Times New Roman" panose="02020603050405020304" pitchFamily="18" charset="0"/>
                <a:cs typeface="Times New Roman" panose="02020603050405020304" pitchFamily="18" charset="0"/>
              </a:rPr>
              <a:t>and single control system </a:t>
            </a:r>
            <a:r>
              <a:rPr lang="en-US" sz="2000" dirty="0" smtClean="0">
                <a:latin typeface="Times New Roman" panose="02020603050405020304" pitchFamily="18" charset="0"/>
                <a:cs typeface="Times New Roman" panose="02020603050405020304" pitchFamily="18" charset="0"/>
              </a:rPr>
              <a:t>that needs single </a:t>
            </a:r>
            <a:r>
              <a:rPr lang="en-US" sz="2000" dirty="0">
                <a:latin typeface="Times New Roman" panose="02020603050405020304" pitchFamily="18" charset="0"/>
                <a:cs typeface="Times New Roman" panose="02020603050405020304" pitchFamily="18" charset="0"/>
              </a:rPr>
              <a:t>set of sensors, control platform and grid monitoring </a:t>
            </a:r>
            <a:r>
              <a:rPr lang="en-US" sz="2000" dirty="0" smtClean="0">
                <a:latin typeface="Times New Roman" panose="02020603050405020304" pitchFamily="18" charset="0"/>
                <a:cs typeface="Times New Roman" panose="02020603050405020304" pitchFamily="18" charset="0"/>
              </a:rPr>
              <a:t>unit. </a:t>
            </a:r>
            <a:endParaRPr lang="en-US" sz="2000" dirty="0">
              <a:latin typeface="Times New Roman" panose="02020603050405020304" pitchFamily="18" charset="0"/>
              <a:cs typeface="Times New Roman" panose="02020603050405020304" pitchFamily="18" charset="0"/>
            </a:endParaRPr>
          </a:p>
          <a:p>
            <a:pPr marL="342900" indent="-342900" algn="just">
              <a:lnSpc>
                <a:spcPct val="200000"/>
              </a:lnSpc>
              <a:buFont typeface="Wingdings" pitchFamily="2" charset="2"/>
              <a:buChar char="§"/>
              <a:defRPr/>
            </a:pPr>
            <a:r>
              <a:rPr lang="en-US" sz="2000" dirty="0">
                <a:latin typeface="Times New Roman" panose="02020603050405020304" pitchFamily="18" charset="0"/>
                <a:cs typeface="Times New Roman" panose="02020603050405020304" pitchFamily="18" charset="0"/>
              </a:rPr>
              <a:t>This comes at the expense of reduced power generation because of a single MPPT algorithm for the whole PV system. Also, diode conduction losses are introduced by the string series blocking diodes.</a:t>
            </a:r>
          </a:p>
          <a:p>
            <a:pPr marL="342900" indent="-342900" algn="just">
              <a:lnSpc>
                <a:spcPct val="200000"/>
              </a:lnSpc>
              <a:buFont typeface="Wingdings" pitchFamily="2" charset="2"/>
              <a:buChar char="§"/>
              <a:defRPr/>
            </a:pPr>
            <a:r>
              <a:rPr lang="en-US" sz="2000" dirty="0">
                <a:latin typeface="Times New Roman" panose="02020603050405020304" pitchFamily="18" charset="0"/>
                <a:cs typeface="Times New Roman" panose="02020603050405020304" pitchFamily="18" charset="0"/>
              </a:rPr>
              <a:t>Currently, the central configuration is the most widely used topology for large-scale PV plants.</a:t>
            </a:r>
          </a:p>
        </p:txBody>
      </p:sp>
      <p:sp>
        <p:nvSpPr>
          <p:cNvPr id="4" name="TextBox 3"/>
          <p:cNvSpPr txBox="1"/>
          <p:nvPr/>
        </p:nvSpPr>
        <p:spPr>
          <a:xfrm>
            <a:off x="101600" y="152400"/>
            <a:ext cx="11872384" cy="553998"/>
          </a:xfrm>
          <a:prstGeom prst="rect">
            <a:avLst/>
          </a:prstGeom>
          <a:noFill/>
        </p:spPr>
        <p:txBody>
          <a:bodyPr>
            <a:spAutoFit/>
          </a:bodyPr>
          <a:lstStyle/>
          <a:p>
            <a:pPr algn="ctr">
              <a:defRPr/>
            </a:pPr>
            <a:r>
              <a:rPr lang="en-US" sz="3000" b="1" dirty="0" smtClean="0">
                <a:solidFill>
                  <a:srgbClr val="231F20"/>
                </a:solidFill>
                <a:latin typeface="Times" panose="02020603050405020304" pitchFamily="18" charset="0"/>
                <a:cs typeface="Times" panose="02020603050405020304" pitchFamily="18" charset="0"/>
              </a:rPr>
              <a:t>GCPVC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5</a:t>
            </a:fld>
            <a:endParaRPr lang="en-US"/>
          </a:p>
        </p:txBody>
      </p:sp>
    </p:spTree>
    <p:extLst>
      <p:ext uri="{BB962C8B-B14F-4D97-AF65-F5344CB8AC3E}">
        <p14:creationId xmlns:p14="http://schemas.microsoft.com/office/powerpoint/2010/main" val="24941076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87680"/>
            <a:ext cx="11765280" cy="4401205"/>
          </a:xfrm>
          <a:prstGeom prst="rect">
            <a:avLst/>
          </a:prstGeom>
        </p:spPr>
        <p:txBody>
          <a:bodyPr wrap="square">
            <a:spAutoFit/>
          </a:bodyPr>
          <a:lstStyle/>
          <a:p>
            <a:pPr marL="342900" indent="-342900" algn="just">
              <a:lnSpc>
                <a:spcPct val="200000"/>
              </a:lnSpc>
              <a:buFont typeface="Wingdings" pitchFamily="2" charset="2"/>
              <a:buChar char="§"/>
            </a:pPr>
            <a:r>
              <a:rPr lang="en-US" sz="2000" dirty="0">
                <a:latin typeface="Arial" pitchFamily="34" charset="0"/>
                <a:cs typeface="Arial" pitchFamily="34" charset="0"/>
              </a:rPr>
              <a:t>The string configuration </a:t>
            </a:r>
            <a:r>
              <a:rPr lang="en-US" sz="2000" dirty="0" smtClean="0">
                <a:latin typeface="Arial" pitchFamily="34" charset="0"/>
                <a:cs typeface="Arial" pitchFamily="34" charset="0"/>
              </a:rPr>
              <a:t>presented in Fig.1.b </a:t>
            </a:r>
            <a:r>
              <a:rPr lang="en-US" sz="2000" dirty="0">
                <a:latin typeface="Arial" pitchFamily="34" charset="0"/>
                <a:cs typeface="Arial" pitchFamily="34" charset="0"/>
              </a:rPr>
              <a:t>uses one inverter per PV string; hence there is no need for a </a:t>
            </a:r>
            <a:r>
              <a:rPr lang="en-US" sz="2000" dirty="0">
                <a:solidFill>
                  <a:srgbClr val="FF0000"/>
                </a:solidFill>
                <a:latin typeface="Arial" pitchFamily="34" charset="0"/>
                <a:cs typeface="Arial" pitchFamily="34" charset="0"/>
              </a:rPr>
              <a:t>series blocking diode</a:t>
            </a:r>
            <a:r>
              <a:rPr lang="en-US" sz="2000" dirty="0">
                <a:latin typeface="Arial" pitchFamily="34" charset="0"/>
                <a:cs typeface="Arial" pitchFamily="34" charset="0"/>
              </a:rPr>
              <a:t>. </a:t>
            </a:r>
          </a:p>
          <a:p>
            <a:pPr marL="342900" indent="-342900" algn="just">
              <a:lnSpc>
                <a:spcPct val="200000"/>
              </a:lnSpc>
              <a:buFont typeface="Wingdings" pitchFamily="2" charset="2"/>
              <a:buChar char="§"/>
            </a:pPr>
            <a:r>
              <a:rPr lang="en-US" sz="2000" dirty="0">
                <a:latin typeface="Arial" pitchFamily="34" charset="0"/>
                <a:cs typeface="Arial" pitchFamily="34" charset="0"/>
              </a:rPr>
              <a:t>In addition, for a PV plant consisting of several string inverters instead of a single central inverter, there will be more individual MPPT available, increasing the total energy yield.</a:t>
            </a:r>
          </a:p>
          <a:p>
            <a:pPr marL="342900" indent="-342900" algn="just">
              <a:lnSpc>
                <a:spcPct val="200000"/>
              </a:lnSpc>
              <a:buFont typeface="Wingdings" pitchFamily="2" charset="2"/>
              <a:buChar char="§"/>
            </a:pPr>
            <a:r>
              <a:rPr lang="en-US" sz="2000" dirty="0">
                <a:latin typeface="Arial" pitchFamily="34" charset="0"/>
                <a:cs typeface="Arial" pitchFamily="34" charset="0"/>
              </a:rPr>
              <a:t>Partial shading and mismatch are reduced at a string level and not at an array level. </a:t>
            </a:r>
          </a:p>
          <a:p>
            <a:pPr marL="342900" indent="-342900" algn="just">
              <a:lnSpc>
                <a:spcPct val="200000"/>
              </a:lnSpc>
              <a:buFont typeface="Wingdings" pitchFamily="2" charset="2"/>
              <a:buChar char="§"/>
            </a:pPr>
            <a:r>
              <a:rPr lang="en-US" sz="2000" dirty="0">
                <a:latin typeface="Arial" pitchFamily="34" charset="0"/>
                <a:cs typeface="Arial" pitchFamily="34" charset="0"/>
              </a:rPr>
              <a:t>The string configuration also increases modularity, since additional PV strings and string inverters can be added to the power plant without affecting existing strings. </a:t>
            </a:r>
          </a:p>
        </p:txBody>
      </p:sp>
      <p:sp>
        <p:nvSpPr>
          <p:cNvPr id="3" name="TextBox 2"/>
          <p:cNvSpPr txBox="1"/>
          <p:nvPr/>
        </p:nvSpPr>
        <p:spPr>
          <a:xfrm>
            <a:off x="101600" y="152400"/>
            <a:ext cx="11872384" cy="553998"/>
          </a:xfrm>
          <a:prstGeom prst="rect">
            <a:avLst/>
          </a:prstGeom>
          <a:noFill/>
        </p:spPr>
        <p:txBody>
          <a:bodyPr>
            <a:spAutoFit/>
          </a:bodyPr>
          <a:lstStyle/>
          <a:p>
            <a:pPr algn="ctr">
              <a:defRPr/>
            </a:pPr>
            <a:r>
              <a:rPr lang="en-US" sz="3000" b="1" dirty="0" smtClean="0">
                <a:solidFill>
                  <a:srgbClr val="231F20"/>
                </a:solidFill>
                <a:latin typeface="Times" panose="02020603050405020304" pitchFamily="18" charset="0"/>
                <a:cs typeface="Times" panose="02020603050405020304" pitchFamily="18" charset="0"/>
              </a:rPr>
              <a:t>GCPVC                                                     Cont.…</a:t>
            </a:r>
            <a:endParaRPr lang="en-US" sz="3000"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6</a:t>
            </a:fld>
            <a:endParaRPr lang="en-US"/>
          </a:p>
        </p:txBody>
      </p:sp>
    </p:spTree>
    <p:extLst>
      <p:ext uri="{BB962C8B-B14F-4D97-AF65-F5344CB8AC3E}">
        <p14:creationId xmlns:p14="http://schemas.microsoft.com/office/powerpoint/2010/main" val="40239470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p:cNvSpPr>
            <a:spLocks noChangeArrowheads="1"/>
          </p:cNvSpPr>
          <p:nvPr/>
        </p:nvSpPr>
        <p:spPr bwMode="auto">
          <a:xfrm>
            <a:off x="243840" y="350520"/>
            <a:ext cx="1154176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200000"/>
              </a:lnSpc>
            </a:pPr>
            <a:r>
              <a:rPr lang="en-US" altLang="en-US" sz="2000" dirty="0" smtClean="0">
                <a:latin typeface="Arial" pitchFamily="34" charset="0"/>
                <a:cs typeface="Arial" pitchFamily="34" charset="0"/>
              </a:rPr>
              <a:t>However, compared to a central inverter, the string configuration  has:</a:t>
            </a:r>
          </a:p>
          <a:p>
            <a:pPr algn="just">
              <a:lnSpc>
                <a:spcPct val="200000"/>
              </a:lnSpc>
              <a:buFont typeface="Arial" pitchFamily="34" charset="0"/>
              <a:buChar char="•"/>
            </a:pPr>
            <a:r>
              <a:rPr lang="en-US" altLang="en-US" sz="2000" dirty="0" smtClean="0">
                <a:latin typeface="Arial" pitchFamily="34" charset="0"/>
                <a:cs typeface="Arial" pitchFamily="34" charset="0"/>
              </a:rPr>
              <a:t> A higher component count, multiple transformers if isolation is required and a need for several individual grid control systems </a:t>
            </a:r>
          </a:p>
          <a:p>
            <a:pPr algn="just">
              <a:lnSpc>
                <a:spcPct val="200000"/>
              </a:lnSpc>
              <a:buFont typeface="Arial" pitchFamily="34" charset="0"/>
              <a:buChar char="•"/>
            </a:pPr>
            <a:r>
              <a:rPr lang="en-US" altLang="en-US" sz="2000" dirty="0" smtClean="0">
                <a:latin typeface="Arial" pitchFamily="34" charset="0"/>
                <a:cs typeface="Arial" pitchFamily="34" charset="0"/>
              </a:rPr>
              <a:t>Thus, it needs several number of the sensors, control platforms, grid monitoring units and others for a power plant of the same size of centralized inverter type PV systems</a:t>
            </a:r>
          </a:p>
          <a:p>
            <a:pPr algn="just">
              <a:lnSpc>
                <a:spcPct val="200000"/>
              </a:lnSpc>
              <a:buFont typeface="Arial" pitchFamily="34" charset="0"/>
              <a:buChar char="•"/>
            </a:pPr>
            <a:r>
              <a:rPr lang="en-US" altLang="en-US" sz="2000" dirty="0" smtClean="0">
                <a:latin typeface="Arial" pitchFamily="34" charset="0"/>
                <a:cs typeface="Arial" pitchFamily="34" charset="0"/>
              </a:rPr>
              <a:t>Accordingly, for the large </a:t>
            </a:r>
            <a:r>
              <a:rPr lang="en-US" altLang="en-US" sz="2000" dirty="0">
                <a:latin typeface="Arial" pitchFamily="34" charset="0"/>
                <a:cs typeface="Arial" pitchFamily="34" charset="0"/>
              </a:rPr>
              <a:t>PV plants, the investment cost of a string inverter configuration  can reach up to 60% higher than that of a central inverter configuration. </a:t>
            </a:r>
          </a:p>
          <a:p>
            <a:pPr algn="just">
              <a:lnSpc>
                <a:spcPct val="200000"/>
              </a:lnSpc>
              <a:buFont typeface="Arial" pitchFamily="34" charset="0"/>
              <a:buChar char="•"/>
            </a:pPr>
            <a:r>
              <a:rPr lang="en-US" altLang="en-US" sz="2000" dirty="0">
                <a:latin typeface="Arial" pitchFamily="34" charset="0"/>
                <a:cs typeface="Arial" pitchFamily="34" charset="0"/>
              </a:rPr>
              <a:t>Therefore, the string topology is widely adopted as a solution for small- and medium-scale PV </a:t>
            </a:r>
            <a:r>
              <a:rPr lang="en-US" altLang="en-US" sz="2000" dirty="0" smtClean="0">
                <a:latin typeface="Arial" pitchFamily="34" charset="0"/>
                <a:cs typeface="Arial" pitchFamily="34" charset="0"/>
              </a:rPr>
              <a:t>systems like rooftop </a:t>
            </a:r>
            <a:r>
              <a:rPr lang="en-US" altLang="en-US" sz="2000" dirty="0">
                <a:latin typeface="Arial" pitchFamily="34" charset="0"/>
                <a:cs typeface="Arial" pitchFamily="34" charset="0"/>
              </a:rPr>
              <a:t>and residential systems.</a:t>
            </a:r>
          </a:p>
        </p:txBody>
      </p:sp>
      <p:sp>
        <p:nvSpPr>
          <p:cNvPr id="3" name="TextBox 2"/>
          <p:cNvSpPr txBox="1"/>
          <p:nvPr/>
        </p:nvSpPr>
        <p:spPr>
          <a:xfrm>
            <a:off x="101600" y="152400"/>
            <a:ext cx="11872384" cy="553998"/>
          </a:xfrm>
          <a:prstGeom prst="rect">
            <a:avLst/>
          </a:prstGeom>
          <a:noFill/>
        </p:spPr>
        <p:txBody>
          <a:bodyPr>
            <a:spAutoFit/>
          </a:bodyPr>
          <a:lstStyle/>
          <a:p>
            <a:pPr algn="ctr">
              <a:defRPr/>
            </a:pPr>
            <a:r>
              <a:rPr lang="en-US" sz="3000" b="1" dirty="0" smtClean="0">
                <a:solidFill>
                  <a:srgbClr val="231F20"/>
                </a:solidFill>
                <a:latin typeface="Times" panose="02020603050405020304" pitchFamily="18" charset="0"/>
                <a:cs typeface="Times" panose="02020603050405020304" pitchFamily="18" charset="0"/>
              </a:rPr>
              <a:t>GCPVC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7</a:t>
            </a:fld>
            <a:endParaRPr lang="en-US"/>
          </a:p>
        </p:txBody>
      </p:sp>
    </p:spTree>
    <p:extLst>
      <p:ext uri="{BB962C8B-B14F-4D97-AF65-F5344CB8AC3E}">
        <p14:creationId xmlns:p14="http://schemas.microsoft.com/office/powerpoint/2010/main" val="6812621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
          <p:cNvSpPr>
            <a:spLocks noChangeArrowheads="1"/>
          </p:cNvSpPr>
          <p:nvPr/>
        </p:nvSpPr>
        <p:spPr bwMode="auto">
          <a:xfrm>
            <a:off x="0" y="317262"/>
            <a:ext cx="11673840"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200000"/>
              </a:lnSpc>
              <a:buFont typeface="Arial" pitchFamily="34" charset="0"/>
              <a:buChar char="•"/>
            </a:pPr>
            <a:r>
              <a:rPr lang="en-US" altLang="en-US" dirty="0">
                <a:solidFill>
                  <a:srgbClr val="231F20"/>
                </a:solidFill>
                <a:latin typeface="Arial" pitchFamily="34" charset="0"/>
                <a:cs typeface="Arial" pitchFamily="34" charset="0"/>
              </a:rPr>
              <a:t> </a:t>
            </a:r>
            <a:r>
              <a:rPr lang="en-US" altLang="en-US" sz="2000" dirty="0" smtClean="0">
                <a:latin typeface="Arial" pitchFamily="34" charset="0"/>
                <a:cs typeface="Arial" pitchFamily="34" charset="0"/>
              </a:rPr>
              <a:t>Figure 1.c presents the </a:t>
            </a:r>
            <a:r>
              <a:rPr lang="en-US" altLang="en-US" sz="2000" dirty="0">
                <a:latin typeface="Arial" pitchFamily="34" charset="0"/>
                <a:cs typeface="Arial" pitchFamily="34" charset="0"/>
              </a:rPr>
              <a:t>multi-string </a:t>
            </a:r>
            <a:r>
              <a:rPr lang="en-US" altLang="en-US" sz="2000" dirty="0" smtClean="0">
                <a:latin typeface="Arial" pitchFamily="34" charset="0"/>
                <a:cs typeface="Arial" pitchFamily="34" charset="0"/>
              </a:rPr>
              <a:t>configuration of grid connected PV system, which  </a:t>
            </a:r>
            <a:r>
              <a:rPr lang="en-US" altLang="en-US" sz="2000" dirty="0">
                <a:latin typeface="Arial" pitchFamily="34" charset="0"/>
                <a:cs typeface="Arial" pitchFamily="34" charset="0"/>
              </a:rPr>
              <a:t>merges the benefits of the centralized and string systems</a:t>
            </a:r>
            <a:r>
              <a:rPr lang="en-US" altLang="en-US" sz="2000" dirty="0" smtClean="0">
                <a:latin typeface="Arial" pitchFamily="34" charset="0"/>
                <a:cs typeface="Arial" pitchFamily="34" charset="0"/>
              </a:rPr>
              <a:t>.</a:t>
            </a:r>
          </a:p>
          <a:p>
            <a:pPr algn="just">
              <a:lnSpc>
                <a:spcPct val="200000"/>
              </a:lnSpc>
              <a:buFont typeface="Arial" pitchFamily="34" charset="0"/>
              <a:buChar char="•"/>
            </a:pPr>
            <a:r>
              <a:rPr lang="en-US" altLang="en-US" sz="2000" dirty="0" smtClean="0">
                <a:latin typeface="Arial" pitchFamily="34" charset="0"/>
                <a:cs typeface="Arial" pitchFamily="34" charset="0"/>
              </a:rPr>
              <a:t> </a:t>
            </a:r>
            <a:r>
              <a:rPr lang="en-US" altLang="en-US" sz="2000" dirty="0">
                <a:latin typeface="Arial" pitchFamily="34" charset="0"/>
                <a:cs typeface="Arial" pitchFamily="34" charset="0"/>
              </a:rPr>
              <a:t>It introduces the distributed MPPT capability of the string configuration through individual DC–DC converters interfacing each string to the centralized </a:t>
            </a:r>
            <a:r>
              <a:rPr lang="en-US" altLang="en-US" sz="2000" dirty="0" smtClean="0">
                <a:latin typeface="Arial" pitchFamily="34" charset="0"/>
                <a:cs typeface="Arial" pitchFamily="34" charset="0"/>
              </a:rPr>
              <a:t>inverter</a:t>
            </a:r>
          </a:p>
          <a:p>
            <a:pPr algn="just">
              <a:lnSpc>
                <a:spcPct val="200000"/>
              </a:lnSpc>
              <a:buFont typeface="Arial" pitchFamily="34" charset="0"/>
              <a:buChar char="•"/>
            </a:pPr>
            <a:r>
              <a:rPr lang="en-US" altLang="en-US" sz="2000" dirty="0">
                <a:latin typeface="Arial" pitchFamily="34" charset="0"/>
                <a:cs typeface="Arial" pitchFamily="34" charset="0"/>
              </a:rPr>
              <a:t>The DC–DC stage </a:t>
            </a:r>
            <a:r>
              <a:rPr lang="en-US" altLang="en-US" sz="2000" dirty="0" smtClean="0">
                <a:latin typeface="Arial" pitchFamily="34" charset="0"/>
                <a:cs typeface="Arial" pitchFamily="34" charset="0"/>
              </a:rPr>
              <a:t>also </a:t>
            </a:r>
            <a:r>
              <a:rPr lang="en-US" altLang="en-US" sz="2000" dirty="0">
                <a:latin typeface="Arial" pitchFamily="34" charset="0"/>
                <a:cs typeface="Arial" pitchFamily="34" charset="0"/>
              </a:rPr>
              <a:t>serve for voltage elevation and </a:t>
            </a:r>
            <a:r>
              <a:rPr lang="en-US" altLang="en-US" sz="2000" dirty="0" smtClean="0">
                <a:latin typeface="Arial" pitchFamily="34" charset="0"/>
                <a:cs typeface="Arial" pitchFamily="34" charset="0"/>
              </a:rPr>
              <a:t>isolation</a:t>
            </a:r>
            <a:endParaRPr lang="en-US" altLang="en-US" sz="2000" dirty="0">
              <a:latin typeface="Arial" pitchFamily="34" charset="0"/>
              <a:cs typeface="Arial" pitchFamily="34" charset="0"/>
            </a:endParaRPr>
          </a:p>
          <a:p>
            <a:pPr algn="just">
              <a:lnSpc>
                <a:spcPct val="200000"/>
              </a:lnSpc>
              <a:buFont typeface="Arial" pitchFamily="34" charset="0"/>
              <a:buChar char="•"/>
            </a:pPr>
            <a:r>
              <a:rPr lang="en-US" altLang="en-US" sz="2000" dirty="0">
                <a:latin typeface="Arial" pitchFamily="34" charset="0"/>
                <a:cs typeface="Arial" pitchFamily="34" charset="0"/>
              </a:rPr>
              <a:t> Accordingly, the system </a:t>
            </a:r>
            <a:r>
              <a:rPr lang="en-US" altLang="en-US" sz="2000" dirty="0" smtClean="0">
                <a:latin typeface="Arial" pitchFamily="34" charset="0"/>
                <a:cs typeface="Arial" pitchFamily="34" charset="0"/>
              </a:rPr>
              <a:t>utilizes the  </a:t>
            </a:r>
            <a:r>
              <a:rPr lang="en-US" altLang="en-US" sz="2000" dirty="0">
                <a:latin typeface="Arial" pitchFamily="34" charset="0"/>
                <a:cs typeface="Arial" pitchFamily="34" charset="0"/>
              </a:rPr>
              <a:t>major benefits </a:t>
            </a:r>
            <a:r>
              <a:rPr lang="en-US" altLang="en-US" sz="2000" dirty="0" smtClean="0">
                <a:latin typeface="Arial" pitchFamily="34" charset="0"/>
                <a:cs typeface="Arial" pitchFamily="34" charset="0"/>
              </a:rPr>
              <a:t> centralized structure of the grid connected system like  simple </a:t>
            </a:r>
            <a:r>
              <a:rPr lang="en-US" altLang="en-US" sz="2000" dirty="0">
                <a:latin typeface="Arial" pitchFamily="34" charset="0"/>
                <a:cs typeface="Arial" pitchFamily="34" charset="0"/>
              </a:rPr>
              <a:t>structure and single grid-side control </a:t>
            </a:r>
            <a:r>
              <a:rPr lang="en-US" altLang="en-US" sz="2000" dirty="0" smtClean="0">
                <a:latin typeface="Arial" pitchFamily="34" charset="0"/>
                <a:cs typeface="Arial" pitchFamily="34" charset="0"/>
              </a:rPr>
              <a:t>system</a:t>
            </a:r>
          </a:p>
          <a:p>
            <a:pPr algn="just">
              <a:lnSpc>
                <a:spcPct val="200000"/>
              </a:lnSpc>
              <a:buFont typeface="Arial" pitchFamily="34" charset="0"/>
              <a:buChar char="•"/>
            </a:pPr>
            <a:r>
              <a:rPr lang="en-US" altLang="en-US" sz="2000" dirty="0" smtClean="0">
                <a:latin typeface="Arial" pitchFamily="34" charset="0"/>
                <a:cs typeface="Arial" pitchFamily="34" charset="0"/>
              </a:rPr>
              <a:t>But, the multi-string structure gains </a:t>
            </a:r>
            <a:r>
              <a:rPr lang="en-US" altLang="en-US" sz="2000" dirty="0">
                <a:latin typeface="Arial" pitchFamily="34" charset="0"/>
                <a:cs typeface="Arial" pitchFamily="34" charset="0"/>
              </a:rPr>
              <a:t>higher energy yield and modularity compared to the central </a:t>
            </a:r>
            <a:r>
              <a:rPr lang="en-US" altLang="en-US" sz="2000" dirty="0" smtClean="0">
                <a:latin typeface="Arial" pitchFamily="34" charset="0"/>
                <a:cs typeface="Arial" pitchFamily="34" charset="0"/>
              </a:rPr>
              <a:t>topology</a:t>
            </a:r>
            <a:endParaRPr lang="en-US" altLang="en-US" sz="2000" dirty="0">
              <a:latin typeface="Arial" pitchFamily="34" charset="0"/>
              <a:cs typeface="Arial" pitchFamily="34" charset="0"/>
            </a:endParaRPr>
          </a:p>
          <a:p>
            <a:pPr algn="just">
              <a:lnSpc>
                <a:spcPct val="150000"/>
              </a:lnSpc>
            </a:pPr>
            <a:endParaRPr lang="en-US" altLang="en-US" sz="2000" dirty="0">
              <a:latin typeface="Arial" pitchFamily="34" charset="0"/>
              <a:cs typeface="Arial" pitchFamily="34" charset="0"/>
            </a:endParaRPr>
          </a:p>
        </p:txBody>
      </p:sp>
      <p:sp>
        <p:nvSpPr>
          <p:cNvPr id="3" name="TextBox 2"/>
          <p:cNvSpPr txBox="1"/>
          <p:nvPr/>
        </p:nvSpPr>
        <p:spPr>
          <a:xfrm>
            <a:off x="0" y="-6608"/>
            <a:ext cx="11872384" cy="553998"/>
          </a:xfrm>
          <a:prstGeom prst="rect">
            <a:avLst/>
          </a:prstGeom>
          <a:noFill/>
        </p:spPr>
        <p:txBody>
          <a:bodyPr>
            <a:spAutoFit/>
          </a:bodyPr>
          <a:lstStyle/>
          <a:p>
            <a:pPr algn="ctr">
              <a:defRPr/>
            </a:pPr>
            <a:r>
              <a:rPr lang="en-US" sz="3000" b="1" dirty="0" smtClean="0">
                <a:solidFill>
                  <a:srgbClr val="231F20"/>
                </a:solidFill>
                <a:latin typeface="Times" panose="02020603050405020304" pitchFamily="18" charset="0"/>
                <a:cs typeface="Times" panose="02020603050405020304" pitchFamily="18" charset="0"/>
              </a:rPr>
              <a:t>GCPVC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8</a:t>
            </a:fld>
            <a:endParaRPr lang="en-US"/>
          </a:p>
        </p:txBody>
      </p:sp>
    </p:spTree>
    <p:extLst>
      <p:ext uri="{BB962C8B-B14F-4D97-AF65-F5344CB8AC3E}">
        <p14:creationId xmlns:p14="http://schemas.microsoft.com/office/powerpoint/2010/main" val="22126424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240" y="772160"/>
            <a:ext cx="11755120" cy="4998720"/>
          </a:xfrm>
          <a:prstGeom prst="rect">
            <a:avLst/>
          </a:prstGeom>
        </p:spPr>
        <p:txBody>
          <a:bodyPr wrap="square">
            <a:spAutoFit/>
          </a:bodyPr>
          <a:lstStyle/>
          <a:p>
            <a:pPr algn="just">
              <a:lnSpc>
                <a:spcPct val="200000"/>
              </a:lnSpc>
              <a:buFont typeface="Arial" pitchFamily="34" charset="0"/>
              <a:buChar char="•"/>
            </a:pPr>
            <a:r>
              <a:rPr lang="en-US" altLang="en-US" sz="2000" dirty="0">
                <a:latin typeface="Arial" pitchFamily="34" charset="0"/>
                <a:cs typeface="Arial" pitchFamily="34" charset="0"/>
              </a:rPr>
              <a:t>In terms of component count: the multi-string configuration is above the central topology, because of additional DC–DC converters, and below the string inverter, since the DC–DC stage requires fewer components compared to the grid-tied inverters.</a:t>
            </a:r>
          </a:p>
          <a:p>
            <a:pPr algn="just">
              <a:lnSpc>
                <a:spcPct val="200000"/>
              </a:lnSpc>
              <a:buFont typeface="Arial" pitchFamily="34" charset="0"/>
              <a:buChar char="•"/>
            </a:pPr>
            <a:r>
              <a:rPr lang="en-US" altLang="en-US" sz="2000" dirty="0">
                <a:latin typeface="Arial" pitchFamily="34" charset="0"/>
                <a:cs typeface="Arial" pitchFamily="34" charset="0"/>
              </a:rPr>
              <a:t>Among the disadvantages are higher DC-cable losses, which are necessary to connect smaller parts of the PV system and DC–DC converters to the central inverter</a:t>
            </a:r>
          </a:p>
          <a:p>
            <a:pPr algn="just">
              <a:lnSpc>
                <a:spcPct val="200000"/>
              </a:lnSpc>
              <a:buFont typeface="Arial" pitchFamily="34" charset="0"/>
              <a:buChar char="•"/>
            </a:pPr>
            <a:r>
              <a:rPr lang="en-US" altLang="en-US" sz="2000" dirty="0">
                <a:latin typeface="Arial" pitchFamily="34" charset="0"/>
                <a:cs typeface="Arial" pitchFamily="34" charset="0"/>
              </a:rPr>
              <a:t>The multi-string configuration is popular for small- and medium-scale PV systems such as rooftop </a:t>
            </a:r>
            <a:r>
              <a:rPr lang="en-US" altLang="en-US" sz="2000" dirty="0" smtClean="0">
                <a:latin typeface="Arial" pitchFamily="34" charset="0"/>
                <a:cs typeface="Arial" pitchFamily="34" charset="0"/>
              </a:rPr>
              <a:t>ones</a:t>
            </a:r>
            <a:endParaRPr lang="en-US" altLang="en-US" sz="2000" dirty="0">
              <a:latin typeface="Arial" pitchFamily="34" charset="0"/>
              <a:cs typeface="Arial" pitchFamily="34" charset="0"/>
            </a:endParaRPr>
          </a:p>
          <a:p>
            <a:pPr algn="just">
              <a:lnSpc>
                <a:spcPct val="200000"/>
              </a:lnSpc>
              <a:buFont typeface="Arial" pitchFamily="34" charset="0"/>
              <a:buChar char="•"/>
            </a:pPr>
            <a:r>
              <a:rPr lang="en-US" altLang="en-US" sz="2000" dirty="0">
                <a:latin typeface="Arial" pitchFamily="34" charset="0"/>
                <a:cs typeface="Arial" pitchFamily="34" charset="0"/>
              </a:rPr>
              <a:t> More recently, it has also been introduced for large- or utility-scale PV plants</a:t>
            </a:r>
            <a:r>
              <a:rPr lang="en-US" altLang="en-US" sz="2000" dirty="0" smtClean="0">
                <a:latin typeface="Arial" pitchFamily="34" charset="0"/>
                <a:cs typeface="Arial" pitchFamily="34" charset="0"/>
              </a:rPr>
              <a:t>.</a:t>
            </a:r>
            <a:endParaRPr lang="en-US" altLang="en-US" sz="2000" dirty="0">
              <a:latin typeface="Arial" pitchFamily="34" charset="0"/>
              <a:cs typeface="Arial" pitchFamily="34" charset="0"/>
            </a:endParaRPr>
          </a:p>
        </p:txBody>
      </p:sp>
      <p:sp>
        <p:nvSpPr>
          <p:cNvPr id="3" name="TextBox 2"/>
          <p:cNvSpPr txBox="1"/>
          <p:nvPr/>
        </p:nvSpPr>
        <p:spPr>
          <a:xfrm>
            <a:off x="101600" y="152400"/>
            <a:ext cx="11872384" cy="553998"/>
          </a:xfrm>
          <a:prstGeom prst="rect">
            <a:avLst/>
          </a:prstGeom>
          <a:noFill/>
        </p:spPr>
        <p:txBody>
          <a:bodyPr>
            <a:spAutoFit/>
          </a:bodyPr>
          <a:lstStyle/>
          <a:p>
            <a:pPr algn="ctr">
              <a:defRPr/>
            </a:pPr>
            <a:r>
              <a:rPr lang="en-US" sz="3000" b="1" dirty="0" smtClean="0">
                <a:solidFill>
                  <a:srgbClr val="231F20"/>
                </a:solidFill>
                <a:latin typeface="Times" panose="02020603050405020304" pitchFamily="18" charset="0"/>
                <a:cs typeface="Times" panose="02020603050405020304" pitchFamily="18" charset="0"/>
              </a:rPr>
              <a:t>GCPVC                                                     Cont.…</a:t>
            </a:r>
            <a:endParaRPr lang="en-US" sz="3000"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9</a:t>
            </a:fld>
            <a:endParaRPr lang="en-US"/>
          </a:p>
        </p:txBody>
      </p:sp>
    </p:spTree>
    <p:extLst>
      <p:ext uri="{BB962C8B-B14F-4D97-AF65-F5344CB8AC3E}">
        <p14:creationId xmlns:p14="http://schemas.microsoft.com/office/powerpoint/2010/main" val="12442876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853440"/>
            <a:ext cx="11297920" cy="5750560"/>
          </a:xfrm>
        </p:spPr>
        <p:txBody>
          <a:bodyPr>
            <a:normAutofit/>
          </a:bodyPr>
          <a:lstStyle/>
          <a:p>
            <a:pPr algn="just">
              <a:lnSpc>
                <a:spcPct val="150000"/>
              </a:lnSpc>
            </a:pPr>
            <a:r>
              <a:rPr lang="en-US" sz="2000" dirty="0">
                <a:latin typeface="Arial" pitchFamily="34" charset="0"/>
                <a:cs typeface="Arial" pitchFamily="34" charset="0"/>
              </a:rPr>
              <a:t>Finally, the AC-module or module-integrated topology, commonly referred to as micro-inverter </a:t>
            </a:r>
            <a:r>
              <a:rPr lang="en-US" sz="2000" dirty="0" smtClean="0">
                <a:latin typeface="Arial" pitchFamily="34" charset="0"/>
                <a:cs typeface="Arial" pitchFamily="34" charset="0"/>
              </a:rPr>
              <a:t>is presented in Fig.1.d</a:t>
            </a:r>
          </a:p>
          <a:p>
            <a:pPr algn="just">
              <a:lnSpc>
                <a:spcPct val="150000"/>
              </a:lnSpc>
            </a:pPr>
            <a:r>
              <a:rPr lang="en-US" sz="2000" dirty="0" smtClean="0">
                <a:latin typeface="Arial" pitchFamily="34" charset="0"/>
                <a:cs typeface="Arial" pitchFamily="34" charset="0"/>
              </a:rPr>
              <a:t>Which is </a:t>
            </a:r>
            <a:r>
              <a:rPr lang="en-US" sz="2000" dirty="0">
                <a:latin typeface="Arial" pitchFamily="34" charset="0"/>
                <a:cs typeface="Arial" pitchFamily="34" charset="0"/>
              </a:rPr>
              <a:t>the most distributed power converter architecture for grid-connected PV systems, since it features one inverter per PV module.</a:t>
            </a:r>
          </a:p>
          <a:p>
            <a:pPr algn="just">
              <a:lnSpc>
                <a:spcPct val="150000"/>
              </a:lnSpc>
            </a:pPr>
            <a:r>
              <a:rPr lang="en-US" sz="2000" dirty="0">
                <a:latin typeface="Arial" pitchFamily="34" charset="0"/>
                <a:cs typeface="Arial" pitchFamily="34" charset="0"/>
              </a:rPr>
              <a:t>Therefore, it has the best MPPT capability of all configurations.</a:t>
            </a:r>
          </a:p>
          <a:p>
            <a:pPr algn="just">
              <a:lnSpc>
                <a:spcPct val="150000"/>
              </a:lnSpc>
            </a:pPr>
            <a:r>
              <a:rPr lang="en-US" sz="2000" dirty="0">
                <a:latin typeface="Arial" pitchFamily="34" charset="0"/>
                <a:cs typeface="Arial" pitchFamily="34" charset="0"/>
              </a:rPr>
              <a:t> Because PV modules usually generate </a:t>
            </a:r>
            <a:r>
              <a:rPr lang="en-US" sz="2000" dirty="0" smtClean="0">
                <a:latin typeface="Arial" pitchFamily="34" charset="0"/>
                <a:cs typeface="Arial" pitchFamily="34" charset="0"/>
              </a:rPr>
              <a:t>a low voltage, which is less than 50 V, </a:t>
            </a:r>
            <a:r>
              <a:rPr lang="en-US" sz="2000" dirty="0">
                <a:latin typeface="Arial" pitchFamily="34" charset="0"/>
                <a:cs typeface="Arial" pitchFamily="34" charset="0"/>
              </a:rPr>
              <a:t>voltage elevation is required for grid connection of this configuration. </a:t>
            </a:r>
          </a:p>
          <a:p>
            <a:pPr algn="just">
              <a:lnSpc>
                <a:spcPct val="150000"/>
              </a:lnSpc>
            </a:pPr>
            <a:r>
              <a:rPr lang="en-US" sz="2000" dirty="0" smtClean="0">
                <a:latin typeface="Arial" pitchFamily="34" charset="0"/>
                <a:cs typeface="Arial" pitchFamily="34" charset="0"/>
              </a:rPr>
              <a:t>Generally, </a:t>
            </a:r>
            <a:r>
              <a:rPr lang="en-US" sz="2000" dirty="0">
                <a:latin typeface="Arial" pitchFamily="34" charset="0"/>
                <a:cs typeface="Arial" pitchFamily="34" charset="0"/>
              </a:rPr>
              <a:t>AC-module topologies usually include a DC–DC boosting stage to elevate the voltage of the module. </a:t>
            </a:r>
          </a:p>
          <a:p>
            <a:pPr algn="just">
              <a:lnSpc>
                <a:spcPct val="150000"/>
              </a:lnSpc>
            </a:pPr>
            <a:r>
              <a:rPr lang="en-US" sz="2000" dirty="0">
                <a:latin typeface="Arial" pitchFamily="34" charset="0"/>
                <a:cs typeface="Arial" pitchFamily="34" charset="0"/>
              </a:rPr>
              <a:t>Therefore, this topology is intended for small-scale PV systems and more domestic use.</a:t>
            </a: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10</a:t>
            </a:fld>
            <a:endParaRPr lang="en-US"/>
          </a:p>
        </p:txBody>
      </p:sp>
      <p:sp>
        <p:nvSpPr>
          <p:cNvPr id="7" name="TextBox 6"/>
          <p:cNvSpPr txBox="1"/>
          <p:nvPr/>
        </p:nvSpPr>
        <p:spPr>
          <a:xfrm>
            <a:off x="101600" y="152400"/>
            <a:ext cx="11872384" cy="553998"/>
          </a:xfrm>
          <a:prstGeom prst="rect">
            <a:avLst/>
          </a:prstGeom>
          <a:noFill/>
        </p:spPr>
        <p:txBody>
          <a:bodyPr>
            <a:spAutoFit/>
          </a:bodyPr>
          <a:lstStyle/>
          <a:p>
            <a:pPr algn="ctr">
              <a:defRPr/>
            </a:pPr>
            <a:r>
              <a:rPr lang="en-US" sz="3000" b="1" dirty="0" smtClean="0">
                <a:solidFill>
                  <a:srgbClr val="231F20"/>
                </a:solidFill>
                <a:latin typeface="Times" panose="02020603050405020304" pitchFamily="18" charset="0"/>
                <a:cs typeface="Times" panose="02020603050405020304" pitchFamily="18" charset="0"/>
              </a:rPr>
              <a:t>GCPVC                                                     Cont.…</a:t>
            </a:r>
            <a:endParaRPr lang="en-US" sz="3000" dirty="0"/>
          </a:p>
        </p:txBody>
      </p:sp>
    </p:spTree>
    <p:extLst>
      <p:ext uri="{BB962C8B-B14F-4D97-AF65-F5344CB8AC3E}">
        <p14:creationId xmlns:p14="http://schemas.microsoft.com/office/powerpoint/2010/main" val="27965753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1201" y="104458"/>
            <a:ext cx="10342033" cy="550862"/>
          </a:xfrm>
        </p:spPr>
        <p:txBody>
          <a:bodyPr/>
          <a:lstStyle/>
          <a:p>
            <a:pPr>
              <a:defRPr/>
            </a:pPr>
            <a:r>
              <a:rPr lang="en-US" sz="3000" b="1" dirty="0" smtClean="0">
                <a:latin typeface="Arial" pitchFamily="34" charset="0"/>
                <a:cs typeface="Arial" pitchFamily="34" charset="0"/>
              </a:rPr>
              <a:t>2. Controlling Of Grid Connected PV systems(CGCPVs)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91440" y="528320"/>
            <a:ext cx="11704320" cy="6146800"/>
          </a:xfrm>
        </p:spPr>
        <p:txBody>
          <a:bodyPr>
            <a:normAutofit fontScale="70000" lnSpcReduction="20000"/>
          </a:bodyPr>
          <a:lstStyle/>
          <a:p>
            <a:pPr algn="just">
              <a:lnSpc>
                <a:spcPct val="170000"/>
              </a:lnSpc>
              <a:buFont typeface="Wingdings" pitchFamily="2" charset="2"/>
              <a:buChar char="§"/>
              <a:defRPr/>
            </a:pPr>
            <a:r>
              <a:rPr lang="en-US" dirty="0" smtClean="0">
                <a:latin typeface="Arial" pitchFamily="34" charset="0"/>
                <a:cs typeface="Arial" pitchFamily="34" charset="0"/>
              </a:rPr>
              <a:t>Controlling of grid connected PV system is mandatory for all the configurations though the controlling parameters, number of variables and method of controlling varies with the configuration. </a:t>
            </a:r>
          </a:p>
          <a:p>
            <a:pPr algn="just">
              <a:lnSpc>
                <a:spcPct val="170000"/>
              </a:lnSpc>
              <a:buFont typeface="Wingdings" pitchFamily="2" charset="2"/>
              <a:buChar char="§"/>
              <a:defRPr/>
            </a:pPr>
            <a:r>
              <a:rPr lang="en-US" dirty="0" smtClean="0">
                <a:latin typeface="Arial" pitchFamily="34" charset="0"/>
                <a:cs typeface="Arial" pitchFamily="34" charset="0"/>
              </a:rPr>
              <a:t> </a:t>
            </a:r>
            <a:r>
              <a:rPr lang="en-US" dirty="0" smtClean="0">
                <a:solidFill>
                  <a:schemeClr val="tx1"/>
                </a:solidFill>
                <a:latin typeface="Arial" pitchFamily="34" charset="0"/>
                <a:cs typeface="Arial" pitchFamily="34" charset="0"/>
              </a:rPr>
              <a:t>The increased number of grid connected PV inverters gave rise to problems concerning the stability and safety of the utility grid, as well as power quality issues. The main problems in all configuration of grid connected systems are: </a:t>
            </a:r>
          </a:p>
          <a:p>
            <a:pPr algn="just">
              <a:lnSpc>
                <a:spcPct val="170000"/>
              </a:lnSpc>
              <a:buFont typeface="Wingdings" pitchFamily="2" charset="2"/>
              <a:buChar char="§"/>
              <a:defRPr/>
            </a:pPr>
            <a:r>
              <a:rPr lang="en-US" dirty="0" smtClean="0">
                <a:solidFill>
                  <a:schemeClr val="tx1"/>
                </a:solidFill>
                <a:latin typeface="Arial" pitchFamily="34" charset="0"/>
                <a:cs typeface="Arial" pitchFamily="34" charset="0"/>
              </a:rPr>
              <a:t>Voltage rise problem</a:t>
            </a:r>
          </a:p>
          <a:p>
            <a:pPr algn="just">
              <a:lnSpc>
                <a:spcPct val="170000"/>
              </a:lnSpc>
              <a:buFont typeface="Wingdings" pitchFamily="2" charset="2"/>
              <a:buChar char="§"/>
              <a:defRPr/>
            </a:pPr>
            <a:r>
              <a:rPr lang="en-US" dirty="0" smtClean="0">
                <a:solidFill>
                  <a:schemeClr val="tx1"/>
                </a:solidFill>
                <a:latin typeface="Arial" pitchFamily="34" charset="0"/>
                <a:cs typeface="Arial" pitchFamily="34" charset="0"/>
              </a:rPr>
              <a:t>Frequency </a:t>
            </a:r>
          </a:p>
          <a:p>
            <a:pPr algn="just">
              <a:lnSpc>
                <a:spcPct val="170000"/>
              </a:lnSpc>
              <a:buFont typeface="Wingdings" pitchFamily="2" charset="2"/>
              <a:buChar char="§"/>
              <a:defRPr/>
            </a:pPr>
            <a:r>
              <a:rPr lang="en-US" dirty="0" smtClean="0">
                <a:solidFill>
                  <a:schemeClr val="tx1"/>
                </a:solidFill>
                <a:latin typeface="Arial" pitchFamily="34" charset="0"/>
                <a:cs typeface="Arial" pitchFamily="34" charset="0"/>
              </a:rPr>
              <a:t> Increased harmonics</a:t>
            </a:r>
          </a:p>
          <a:p>
            <a:pPr algn="just">
              <a:lnSpc>
                <a:spcPct val="170000"/>
              </a:lnSpc>
              <a:buFont typeface="Wingdings" pitchFamily="2" charset="2"/>
              <a:buChar char="§"/>
              <a:defRPr/>
            </a:pPr>
            <a:r>
              <a:rPr lang="en-US" dirty="0" smtClean="0">
                <a:solidFill>
                  <a:schemeClr val="tx1"/>
                </a:solidFill>
                <a:latin typeface="Arial" pitchFamily="34" charset="0"/>
                <a:cs typeface="Arial" pitchFamily="34" charset="0"/>
              </a:rPr>
              <a:t>Increased voltage unbalance</a:t>
            </a:r>
          </a:p>
          <a:p>
            <a:pPr algn="just">
              <a:lnSpc>
                <a:spcPct val="170000"/>
              </a:lnSpc>
              <a:buFont typeface="Wingdings" pitchFamily="2" charset="2"/>
              <a:buChar char="§"/>
              <a:defRPr/>
            </a:pPr>
            <a:r>
              <a:rPr lang="en-US" dirty="0" smtClean="0">
                <a:solidFill>
                  <a:schemeClr val="tx1"/>
                </a:solidFill>
                <a:latin typeface="Arial" pitchFamily="34" charset="0"/>
                <a:cs typeface="Arial" pitchFamily="34" charset="0"/>
              </a:rPr>
              <a:t>Anti-islanding</a:t>
            </a:r>
            <a:endParaRPr lang="en-US" dirty="0">
              <a:solidFill>
                <a:schemeClr val="tx1"/>
              </a:solidFill>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11</a:t>
            </a:fld>
            <a:endParaRPr lang="en-US"/>
          </a:p>
        </p:txBody>
      </p:sp>
    </p:spTree>
    <p:extLst>
      <p:ext uri="{BB962C8B-B14F-4D97-AF65-F5344CB8AC3E}">
        <p14:creationId xmlns:p14="http://schemas.microsoft.com/office/powerpoint/2010/main" val="32619671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Content Placeholder 2"/>
          <p:cNvSpPr>
            <a:spLocks noGrp="1"/>
          </p:cNvSpPr>
          <p:nvPr>
            <p:ph idx="1"/>
          </p:nvPr>
        </p:nvSpPr>
        <p:spPr>
          <a:xfrm>
            <a:off x="0" y="355600"/>
            <a:ext cx="11988800" cy="5969000"/>
          </a:xfrm>
        </p:spPr>
        <p:txBody>
          <a:bodyPr>
            <a:noAutofit/>
          </a:bodyPr>
          <a:lstStyle/>
          <a:p>
            <a:pPr marL="0" indent="0" algn="just">
              <a:lnSpc>
                <a:spcPct val="150000"/>
              </a:lnSpc>
              <a:buNone/>
            </a:pPr>
            <a:r>
              <a:rPr lang="en-US" sz="2000" b="1" dirty="0" smtClean="0">
                <a:latin typeface="Arial" pitchFamily="34" charset="0"/>
                <a:cs typeface="Arial" pitchFamily="34" charset="0"/>
              </a:rPr>
              <a:t>Voltage raise[2]: </a:t>
            </a:r>
          </a:p>
          <a:p>
            <a:pPr algn="just">
              <a:lnSpc>
                <a:spcPct val="150000"/>
              </a:lnSpc>
              <a:spcBef>
                <a:spcPts val="0"/>
              </a:spcBef>
              <a:buFont typeface="Wingdings" pitchFamily="2" charset="2"/>
              <a:buChar char="§"/>
            </a:pPr>
            <a:r>
              <a:rPr lang="en-US" sz="2000" dirty="0" smtClean="0">
                <a:latin typeface="Arial" pitchFamily="34" charset="0"/>
                <a:cs typeface="Arial" pitchFamily="34" charset="0"/>
              </a:rPr>
              <a:t>The integration of large amounts of PV systems in the LV networks increases the generation of active power leading to voltage rise along the feeders</a:t>
            </a:r>
            <a:r>
              <a:rPr lang="en-US" sz="2000" dirty="0">
                <a:latin typeface="Arial" pitchFamily="34" charset="0"/>
                <a:cs typeface="Arial" pitchFamily="34" charset="0"/>
              </a:rPr>
              <a:t> </a:t>
            </a:r>
            <a:r>
              <a:rPr lang="en-US" sz="2000" dirty="0" smtClean="0">
                <a:latin typeface="Arial" pitchFamily="34" charset="0"/>
                <a:cs typeface="Arial" pitchFamily="34" charset="0"/>
              </a:rPr>
              <a:t>though it’s playing </a:t>
            </a:r>
            <a:r>
              <a:rPr lang="en-US" sz="2000" dirty="0">
                <a:latin typeface="Arial" pitchFamily="34" charset="0"/>
                <a:cs typeface="Arial" pitchFamily="34" charset="0"/>
              </a:rPr>
              <a:t>a bigger role in the electricity market because of its capacity to reduce greenhouse gas emissions, support the grid, and provide stand-alone power. </a:t>
            </a:r>
            <a:endParaRPr lang="en-US" sz="2000" dirty="0" smtClean="0">
              <a:latin typeface="Arial" pitchFamily="34" charset="0"/>
              <a:cs typeface="Arial" pitchFamily="34" charset="0"/>
            </a:endParaRPr>
          </a:p>
          <a:p>
            <a:pPr algn="just">
              <a:lnSpc>
                <a:spcPct val="150000"/>
              </a:lnSpc>
              <a:spcBef>
                <a:spcPts val="0"/>
              </a:spcBef>
              <a:buFont typeface="Wingdings" pitchFamily="2" charset="2"/>
              <a:buChar char="§"/>
            </a:pPr>
            <a:r>
              <a:rPr lang="en-US" sz="2000" dirty="0" smtClean="0">
                <a:latin typeface="Arial" pitchFamily="34" charset="0"/>
                <a:cs typeface="Arial" pitchFamily="34" charset="0"/>
              </a:rPr>
              <a:t>The </a:t>
            </a:r>
            <a:r>
              <a:rPr lang="en-US" sz="2000" dirty="0">
                <a:latin typeface="Arial" pitchFamily="34" charset="0"/>
                <a:cs typeface="Arial" pitchFamily="34" charset="0"/>
              </a:rPr>
              <a:t>typical LV grid's behavior has been impacted by protection concerns, higher losses, transformer and cable rating issues, unexpected voltage rises, and reverse power flow. </a:t>
            </a:r>
            <a:endParaRPr lang="en-US" sz="2000" dirty="0" smtClean="0">
              <a:latin typeface="Arial" pitchFamily="34" charset="0"/>
              <a:cs typeface="Arial" pitchFamily="34" charset="0"/>
            </a:endParaRPr>
          </a:p>
          <a:p>
            <a:pPr algn="just">
              <a:lnSpc>
                <a:spcPct val="150000"/>
              </a:lnSpc>
              <a:spcBef>
                <a:spcPts val="0"/>
              </a:spcBef>
              <a:buFont typeface="Wingdings" pitchFamily="2" charset="2"/>
              <a:buChar char="§"/>
            </a:pPr>
            <a:r>
              <a:rPr lang="en-US" sz="2000" dirty="0">
                <a:latin typeface="Arial" pitchFamily="34" charset="0"/>
                <a:cs typeface="Arial" pitchFamily="34" charset="0"/>
              </a:rPr>
              <a:t> In order to reduce voltage rise issues, communication with PV and voltage control devices must be incorporated. </a:t>
            </a:r>
            <a:endParaRPr lang="en-US" sz="2000" dirty="0" smtClean="0">
              <a:latin typeface="Arial" pitchFamily="34" charset="0"/>
              <a:cs typeface="Arial" pitchFamily="34" charset="0"/>
            </a:endParaRPr>
          </a:p>
          <a:p>
            <a:pPr algn="just">
              <a:lnSpc>
                <a:spcPct val="150000"/>
              </a:lnSpc>
              <a:spcBef>
                <a:spcPts val="0"/>
              </a:spcBef>
              <a:buFont typeface="Wingdings" pitchFamily="2" charset="2"/>
              <a:buChar char="§"/>
            </a:pPr>
            <a:r>
              <a:rPr lang="en-US" sz="2000" dirty="0" smtClean="0">
                <a:latin typeface="Arial" pitchFamily="34" charset="0"/>
                <a:cs typeface="Arial" pitchFamily="34" charset="0"/>
              </a:rPr>
              <a:t>The </a:t>
            </a:r>
            <a:r>
              <a:rPr lang="en-US" sz="2000" dirty="0">
                <a:latin typeface="Arial" pitchFamily="34" charset="0"/>
                <a:cs typeface="Arial" pitchFamily="34" charset="0"/>
              </a:rPr>
              <a:t>negative effects of high PV penetration have compromised the operation of on load tap changers (OLTC) and automatic voltage regulation</a:t>
            </a:r>
            <a:r>
              <a:rPr lang="en-US" sz="2000" dirty="0" smtClean="0">
                <a:latin typeface="Arial" pitchFamily="34" charset="0"/>
                <a:cs typeface="Arial" pitchFamily="34" charset="0"/>
              </a:rPr>
              <a:t>.</a:t>
            </a:r>
          </a:p>
          <a:p>
            <a:pPr algn="just">
              <a:lnSpc>
                <a:spcPct val="150000"/>
              </a:lnSpc>
              <a:spcBef>
                <a:spcPts val="0"/>
              </a:spcBef>
              <a:buFont typeface="Wingdings" pitchFamily="2" charset="2"/>
              <a:buChar char="§"/>
            </a:pPr>
            <a:r>
              <a:rPr lang="en-US" sz="2000" dirty="0" smtClean="0">
                <a:latin typeface="Arial" pitchFamily="34" charset="0"/>
                <a:cs typeface="Arial" pitchFamily="34" charset="0"/>
              </a:rPr>
              <a:t> At the moment, the voltage rise should not exceed the 2% limit imposed by the old GC</a:t>
            </a:r>
          </a:p>
        </p:txBody>
      </p:sp>
      <p:sp>
        <p:nvSpPr>
          <p:cNvPr id="4" name="Title 1"/>
          <p:cNvSpPr txBox="1">
            <a:spLocks/>
          </p:cNvSpPr>
          <p:nvPr/>
        </p:nvSpPr>
        <p:spPr>
          <a:xfrm>
            <a:off x="711201" y="104458"/>
            <a:ext cx="10342033" cy="550862"/>
          </a:xfrm>
          <a:prstGeom prst="rect">
            <a:avLst/>
          </a:prstGeom>
        </p:spPr>
        <p:txBody>
          <a:bodyPr vert="horz" lIns="91440" tIns="45720" rIns="91440" bIns="45720" rtlCol="0" anchor="ct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defRPr/>
            </a:pPr>
            <a:r>
              <a:rPr lang="en-US" sz="3000" b="1" dirty="0" smtClean="0">
                <a:latin typeface="Arial" pitchFamily="34" charset="0"/>
                <a:cs typeface="Arial" pitchFamily="34" charset="0"/>
              </a:rPr>
              <a:t>CGCPVs                                                          Cont.…. </a:t>
            </a:r>
            <a:endParaRPr lang="en-US" sz="3000" b="1" dirty="0">
              <a:latin typeface="Arial" pitchFamily="34" charset="0"/>
              <a:cs typeface="Arial" pitchFamily="34" charset="0"/>
            </a:endParaRPr>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12</a:t>
            </a:fld>
            <a:endParaRPr lang="en-US"/>
          </a:p>
        </p:txBody>
      </p:sp>
    </p:spTree>
    <p:extLst>
      <p:ext uri="{BB962C8B-B14F-4D97-AF65-F5344CB8AC3E}">
        <p14:creationId xmlns:p14="http://schemas.microsoft.com/office/powerpoint/2010/main" val="17409248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560" y="161925"/>
            <a:ext cx="10723882" cy="691515"/>
          </a:xfrm>
        </p:spPr>
        <p:txBody>
          <a:bodyPr>
            <a:normAutofit/>
          </a:bodyPr>
          <a:lstStyle/>
          <a:p>
            <a:r>
              <a:rPr lang="en-US" sz="3000" b="1" dirty="0" smtClean="0">
                <a:latin typeface="Arial" pitchFamily="34" charset="0"/>
                <a:cs typeface="Arial" pitchFamily="34" charset="0"/>
              </a:rPr>
              <a:t>CGCPVs                                                               Cont.…</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82880" y="883920"/>
            <a:ext cx="11582400" cy="5252720"/>
          </a:xfrm>
        </p:spPr>
        <p:txBody>
          <a:bodyPr>
            <a:noAutofit/>
          </a:bodyPr>
          <a:lstStyle/>
          <a:p>
            <a:pPr algn="just">
              <a:lnSpc>
                <a:spcPct val="150000"/>
              </a:lnSpc>
            </a:pPr>
            <a:r>
              <a:rPr lang="en-US" sz="2000" dirty="0" smtClean="0">
                <a:latin typeface="Arial" pitchFamily="34" charset="0"/>
                <a:cs typeface="Arial" pitchFamily="34" charset="0"/>
              </a:rPr>
              <a:t>The </a:t>
            </a:r>
            <a:r>
              <a:rPr lang="en-US" sz="2000" b="1" dirty="0" smtClean="0">
                <a:latin typeface="Arial" pitchFamily="34" charset="0"/>
                <a:cs typeface="Arial" pitchFamily="34" charset="0"/>
              </a:rPr>
              <a:t>volatile</a:t>
            </a:r>
            <a:r>
              <a:rPr lang="en-US" sz="2000" dirty="0" smtClean="0">
                <a:latin typeface="Arial" pitchFamily="34" charset="0"/>
                <a:cs typeface="Arial" pitchFamily="34" charset="0"/>
              </a:rPr>
              <a:t> characteristic of PV type renewable </a:t>
            </a:r>
            <a:r>
              <a:rPr lang="en-US" sz="2000" dirty="0">
                <a:latin typeface="Arial" pitchFamily="34" charset="0"/>
                <a:cs typeface="Arial" pitchFamily="34" charset="0"/>
              </a:rPr>
              <a:t>energy sources' power </a:t>
            </a:r>
            <a:r>
              <a:rPr lang="en-US" sz="2000" dirty="0" smtClean="0">
                <a:latin typeface="Arial" pitchFamily="34" charset="0"/>
                <a:cs typeface="Arial" pitchFamily="34" charset="0"/>
              </a:rPr>
              <a:t>production leads to the grid frequency problems.</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In particular, frequency variation is caused by a temporal </a:t>
            </a:r>
            <a:r>
              <a:rPr lang="en-US" sz="2000" dirty="0" smtClean="0">
                <a:latin typeface="Arial" pitchFamily="34" charset="0"/>
                <a:cs typeface="Arial" pitchFamily="34" charset="0"/>
              </a:rPr>
              <a:t>disparity between </a:t>
            </a:r>
            <a:r>
              <a:rPr lang="en-US" sz="2000" dirty="0">
                <a:latin typeface="Arial" pitchFamily="34" charset="0"/>
                <a:cs typeface="Arial" pitchFamily="34" charset="0"/>
              </a:rPr>
              <a:t>generation and demand brought on by the typical volatility of PV power </a:t>
            </a:r>
            <a:r>
              <a:rPr lang="en-US" sz="2000" dirty="0" smtClean="0">
                <a:latin typeface="Arial" pitchFamily="34" charset="0"/>
                <a:cs typeface="Arial" pitchFamily="34" charset="0"/>
              </a:rPr>
              <a:t>output though the super-capacitors and other frequency control is adopted</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As a result, it is now essential to take the grid's frequency into account at high PV penetration levels.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Accordingly, it’s better to control the grid-connected </a:t>
            </a:r>
            <a:r>
              <a:rPr lang="en-US" sz="2000" dirty="0">
                <a:latin typeface="Arial" pitchFamily="34" charset="0"/>
                <a:cs typeface="Arial" pitchFamily="34" charset="0"/>
              </a:rPr>
              <a:t>photovoltaic system, </a:t>
            </a:r>
            <a:r>
              <a:rPr lang="en-US" sz="2000" dirty="0" smtClean="0">
                <a:latin typeface="Arial" pitchFamily="34" charset="0"/>
                <a:cs typeface="Arial" pitchFamily="34" charset="0"/>
              </a:rPr>
              <a:t>frequency regulation like battery storage and others. Thus, it’s important to maintain the energy balance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13</a:t>
            </a:fld>
            <a:endParaRPr lang="en-US" dirty="0"/>
          </a:p>
        </p:txBody>
      </p:sp>
    </p:spTree>
    <p:extLst>
      <p:ext uri="{BB962C8B-B14F-4D97-AF65-F5344CB8AC3E}">
        <p14:creationId xmlns:p14="http://schemas.microsoft.com/office/powerpoint/2010/main" val="836292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240" y="172721"/>
            <a:ext cx="10957562" cy="772160"/>
          </a:xfrm>
        </p:spPr>
        <p:txBody>
          <a:bodyPr>
            <a:normAutofit/>
          </a:bodyPr>
          <a:lstStyle/>
          <a:p>
            <a:r>
              <a:rPr lang="en-US" sz="3000" b="1" dirty="0" smtClean="0">
                <a:latin typeface="Arial" pitchFamily="34" charset="0"/>
                <a:cs typeface="Arial" pitchFamily="34" charset="0"/>
              </a:rPr>
              <a:t>CGCPVs                                                                     Cont.….</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436880" y="1188720"/>
            <a:ext cx="11186160" cy="4988243"/>
          </a:xfrm>
        </p:spPr>
        <p:txBody>
          <a:bodyPr>
            <a:normAutofit fontScale="92500" lnSpcReduction="20000"/>
          </a:bodyPr>
          <a:lstStyle/>
          <a:p>
            <a:pPr algn="just">
              <a:lnSpc>
                <a:spcPct val="150000"/>
              </a:lnSpc>
            </a:pPr>
            <a:r>
              <a:rPr lang="en-US" sz="2000" dirty="0">
                <a:latin typeface="Arial" pitchFamily="34" charset="0"/>
                <a:cs typeface="Arial" pitchFamily="34" charset="0"/>
              </a:rPr>
              <a:t>A small PV system linked to the LV grid side must function correctly within the frequency range of 59.3 Hz (98.83%) - 60.5 Hz (100.83%) based on a nominal frequency of 60 Hz, per IEEE </a:t>
            </a:r>
            <a:r>
              <a:rPr lang="en-US" sz="2000" dirty="0" smtClean="0">
                <a:latin typeface="Arial" pitchFamily="34" charset="0"/>
                <a:cs typeface="Arial" pitchFamily="34" charset="0"/>
              </a:rPr>
              <a:t>929-2000[3],[</a:t>
            </a:r>
            <a:r>
              <a:rPr lang="en-US" sz="2000" dirty="0">
                <a:latin typeface="Arial" pitchFamily="34" charset="0"/>
                <a:cs typeface="Arial" pitchFamily="34" charset="0"/>
              </a:rPr>
              <a:t>4</a:t>
            </a:r>
            <a:r>
              <a:rPr lang="en-US" sz="2000" dirty="0" smtClean="0">
                <a:latin typeface="Arial" pitchFamily="34" charset="0"/>
                <a:cs typeface="Arial" pitchFamily="34" charset="0"/>
              </a:rPr>
              <a:t>]. </a:t>
            </a:r>
          </a:p>
          <a:p>
            <a:pPr algn="just">
              <a:lnSpc>
                <a:spcPct val="150000"/>
              </a:lnSpc>
            </a:pPr>
            <a:r>
              <a:rPr lang="en-US" sz="2000" dirty="0" smtClean="0">
                <a:latin typeface="Arial" pitchFamily="34" charset="0"/>
                <a:cs typeface="Arial" pitchFamily="34" charset="0"/>
              </a:rPr>
              <a:t>Accordingly</a:t>
            </a:r>
            <a:r>
              <a:rPr lang="en-US" sz="2000" dirty="0">
                <a:latin typeface="Arial" pitchFamily="34" charset="0"/>
                <a:cs typeface="Arial" pitchFamily="34" charset="0"/>
              </a:rPr>
              <a:t>, when the frequency falls to 59.2 Hz (98.66%) or rises to 60.6 Hz (101%), the PV plant must trip.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Within </a:t>
            </a:r>
            <a:r>
              <a:rPr lang="en-US" sz="2000" dirty="0">
                <a:latin typeface="Arial" pitchFamily="34" charset="0"/>
                <a:cs typeface="Arial" pitchFamily="34" charset="0"/>
              </a:rPr>
              <a:t>six cycles, the inverter shall stop energizing the utility wires when the frequency drops below the permitted range.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However</a:t>
            </a:r>
            <a:r>
              <a:rPr lang="en-US" sz="2000" dirty="0">
                <a:latin typeface="Arial" pitchFamily="34" charset="0"/>
                <a:cs typeface="Arial" pitchFamily="34" charset="0"/>
              </a:rPr>
              <a:t>, according to IEC </a:t>
            </a:r>
            <a:r>
              <a:rPr lang="en-US" sz="2000" dirty="0" smtClean="0">
                <a:latin typeface="Arial" pitchFamily="34" charset="0"/>
                <a:cs typeface="Arial" pitchFamily="34" charset="0"/>
              </a:rPr>
              <a:t>61727, </a:t>
            </a:r>
            <a:r>
              <a:rPr lang="en-US" sz="2000" dirty="0">
                <a:latin typeface="Arial" pitchFamily="34" charset="0"/>
                <a:cs typeface="Arial" pitchFamily="34" charset="0"/>
              </a:rPr>
              <a:t>the frequency range is 49 Hz (98%) to 51 Hz (102%) based on a system frequency of 50 </a:t>
            </a:r>
            <a:r>
              <a:rPr lang="en-US" sz="2000" dirty="0" smtClean="0">
                <a:latin typeface="Arial" pitchFamily="34" charset="0"/>
                <a:cs typeface="Arial" pitchFamily="34" charset="0"/>
              </a:rPr>
              <a:t>Hz[5].</a:t>
            </a:r>
          </a:p>
          <a:p>
            <a:pPr algn="just">
              <a:lnSpc>
                <a:spcPct val="150000"/>
              </a:lnSpc>
            </a:pPr>
            <a:r>
              <a:rPr lang="en-US" sz="2000" dirty="0" smtClean="0">
                <a:latin typeface="Arial" pitchFamily="34" charset="0"/>
                <a:cs typeface="Arial" pitchFamily="34" charset="0"/>
              </a:rPr>
              <a:t>Means,  </a:t>
            </a:r>
            <a:r>
              <a:rPr lang="en-US" sz="2000" dirty="0">
                <a:latin typeface="Arial" pitchFamily="34" charset="0"/>
                <a:cs typeface="Arial" pitchFamily="34" charset="0"/>
              </a:rPr>
              <a:t>the PV system must be unplugged </a:t>
            </a:r>
            <a:r>
              <a:rPr lang="en-US" sz="2000" b="1" dirty="0">
                <a:latin typeface="Arial" pitchFamily="34" charset="0"/>
                <a:cs typeface="Arial" pitchFamily="34" charset="0"/>
              </a:rPr>
              <a:t>within 0.2 Hz </a:t>
            </a:r>
            <a:r>
              <a:rPr lang="en-US" sz="2000" dirty="0">
                <a:latin typeface="Arial" pitchFamily="34" charset="0"/>
                <a:cs typeface="Arial" pitchFamily="34" charset="0"/>
              </a:rPr>
              <a:t>if the system frequency falls outside of these bounds.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14</a:t>
            </a:fld>
            <a:endParaRPr lang="en-US"/>
          </a:p>
        </p:txBody>
      </p:sp>
    </p:spTree>
    <p:extLst>
      <p:ext uri="{BB962C8B-B14F-4D97-AF65-F5344CB8AC3E}">
        <p14:creationId xmlns:p14="http://schemas.microsoft.com/office/powerpoint/2010/main" val="31429145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2640" y="365125"/>
            <a:ext cx="10551162" cy="589915"/>
          </a:xfrm>
        </p:spPr>
        <p:txBody>
          <a:bodyPr>
            <a:normAutofit/>
          </a:bodyPr>
          <a:lstStyle/>
          <a:p>
            <a:r>
              <a:rPr lang="en-US" sz="3000" b="1" dirty="0" smtClean="0">
                <a:latin typeface="Arial" pitchFamily="34" charset="0"/>
                <a:cs typeface="Arial" pitchFamily="34" charset="0"/>
              </a:rPr>
              <a:t>CGCPVs                                                                 Cont.…..</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01600" y="1056640"/>
            <a:ext cx="11252202" cy="5120323"/>
          </a:xfrm>
        </p:spPr>
        <p:txBody>
          <a:bodyPr/>
          <a:lstStyle/>
          <a:p>
            <a:pPr algn="just"/>
            <a:r>
              <a:rPr lang="en-US" sz="2000" dirty="0" smtClean="0">
                <a:latin typeface="Arial" pitchFamily="34" charset="0"/>
                <a:cs typeface="Arial" pitchFamily="34" charset="0"/>
              </a:rPr>
              <a:t>While the </a:t>
            </a:r>
            <a:r>
              <a:rPr lang="en-US" sz="2000" dirty="0">
                <a:latin typeface="Arial" pitchFamily="34" charset="0"/>
                <a:cs typeface="Arial" pitchFamily="34" charset="0"/>
              </a:rPr>
              <a:t>PV system is connected to the </a:t>
            </a:r>
            <a:r>
              <a:rPr lang="en-US" sz="2000" dirty="0" smtClean="0">
                <a:latin typeface="Arial" pitchFamily="34" charset="0"/>
                <a:cs typeface="Arial" pitchFamily="34" charset="0"/>
              </a:rPr>
              <a:t>power grid side</a:t>
            </a:r>
            <a:r>
              <a:rPr lang="en-US" sz="2000" dirty="0">
                <a:latin typeface="Arial" pitchFamily="34" charset="0"/>
                <a:cs typeface="Arial" pitchFamily="34" charset="0"/>
              </a:rPr>
              <a:t>, the frequency deviation is required to meet the </a:t>
            </a:r>
            <a:r>
              <a:rPr lang="en-US" sz="2000" dirty="0" smtClean="0">
                <a:latin typeface="Arial" pitchFamily="34" charset="0"/>
                <a:cs typeface="Arial" pitchFamily="34" charset="0"/>
              </a:rPr>
              <a:t>requirements.</a:t>
            </a:r>
          </a:p>
          <a:p>
            <a:pPr algn="just"/>
            <a:r>
              <a:rPr lang="en-US" sz="2000" dirty="0" smtClean="0">
                <a:latin typeface="Arial" pitchFamily="34" charset="0"/>
                <a:cs typeface="Arial" pitchFamily="34" charset="0"/>
              </a:rPr>
              <a:t>For instances , the  Germany</a:t>
            </a:r>
            <a:r>
              <a:rPr lang="en-US" sz="2000" dirty="0">
                <a:latin typeface="Arial" pitchFamily="34" charset="0"/>
                <a:cs typeface="Arial" pitchFamily="34" charset="0"/>
              </a:rPr>
              <a:t>, France and </a:t>
            </a:r>
            <a:r>
              <a:rPr lang="en-US" sz="2000" dirty="0" smtClean="0">
                <a:latin typeface="Arial" pitchFamily="34" charset="0"/>
                <a:cs typeface="Arial" pitchFamily="34" charset="0"/>
              </a:rPr>
              <a:t>Spain </a:t>
            </a:r>
            <a:r>
              <a:rPr lang="en-US" sz="2000" dirty="0">
                <a:latin typeface="Arial" pitchFamily="34" charset="0"/>
                <a:cs typeface="Arial" pitchFamily="34" charset="0"/>
              </a:rPr>
              <a:t>grid </a:t>
            </a:r>
            <a:r>
              <a:rPr lang="en-US" sz="2000" dirty="0" smtClean="0">
                <a:latin typeface="Arial" pitchFamily="34" charset="0"/>
                <a:cs typeface="Arial" pitchFamily="34" charset="0"/>
              </a:rPr>
              <a:t>codes for frequency is presented in Table.1</a:t>
            </a:r>
          </a:p>
          <a:p>
            <a:pPr marL="0" indent="0" algn="ctr">
              <a:buNone/>
            </a:pPr>
            <a:r>
              <a:rPr lang="en-US" sz="2000" dirty="0" smtClean="0">
                <a:latin typeface="Arial" pitchFamily="34" charset="0"/>
                <a:cs typeface="Arial" pitchFamily="34" charset="0"/>
              </a:rPr>
              <a:t>Table 1. grid connected PV system frequency tolerances[5]  </a:t>
            </a:r>
          </a:p>
          <a:p>
            <a:pPr marL="0" indent="0">
              <a:buNone/>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15</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3297844044"/>
              </p:ext>
            </p:extLst>
          </p:nvPr>
        </p:nvGraphicFramePr>
        <p:xfrm>
          <a:off x="1930400" y="2712720"/>
          <a:ext cx="8026400" cy="3108960"/>
        </p:xfrm>
        <a:graphic>
          <a:graphicData uri="http://schemas.openxmlformats.org/drawingml/2006/table">
            <a:tbl>
              <a:tblPr firstRow="1" bandRow="1">
                <a:tableStyleId>{5C22544A-7EE6-4342-B048-85BDC9FD1C3A}</a:tableStyleId>
              </a:tblPr>
              <a:tblGrid>
                <a:gridCol w="2006600"/>
                <a:gridCol w="2006600"/>
                <a:gridCol w="2006600"/>
                <a:gridCol w="2006600"/>
              </a:tblGrid>
              <a:tr h="252306">
                <a:tc>
                  <a:txBody>
                    <a:bodyPr/>
                    <a:lstStyle/>
                    <a:p>
                      <a:r>
                        <a:rPr lang="en-US" sz="2000" dirty="0" smtClean="0">
                          <a:latin typeface="Arial" pitchFamily="34" charset="0"/>
                          <a:cs typeface="Arial" pitchFamily="34" charset="0"/>
                        </a:rPr>
                        <a:t>Country  </a:t>
                      </a:r>
                      <a:endParaRPr lang="en-US" sz="2000" dirty="0">
                        <a:latin typeface="Arial" pitchFamily="34" charset="0"/>
                        <a:cs typeface="Arial" pitchFamily="34" charset="0"/>
                      </a:endParaRPr>
                    </a:p>
                  </a:txBody>
                  <a:tcPr/>
                </a:tc>
                <a:tc>
                  <a:txBody>
                    <a:bodyPr/>
                    <a:lstStyle/>
                    <a:p>
                      <a:r>
                        <a:rPr lang="en-US" sz="2000" dirty="0" smtClean="0">
                          <a:latin typeface="Arial" pitchFamily="34" charset="0"/>
                          <a:cs typeface="Arial" pitchFamily="34" charset="0"/>
                        </a:rPr>
                        <a:t>Germany </a:t>
                      </a:r>
                      <a:endParaRPr lang="en-US" sz="2000" dirty="0">
                        <a:latin typeface="Arial" pitchFamily="34" charset="0"/>
                        <a:cs typeface="Arial" pitchFamily="34" charset="0"/>
                      </a:endParaRPr>
                    </a:p>
                  </a:txBody>
                  <a:tcPr/>
                </a:tc>
                <a:tc>
                  <a:txBody>
                    <a:bodyPr/>
                    <a:lstStyle/>
                    <a:p>
                      <a:r>
                        <a:rPr lang="en-US" sz="2000" dirty="0" smtClean="0">
                          <a:latin typeface="Arial" pitchFamily="34" charset="0"/>
                          <a:cs typeface="Arial" pitchFamily="34" charset="0"/>
                        </a:rPr>
                        <a:t> France  </a:t>
                      </a:r>
                      <a:endParaRPr lang="en-US" sz="2000" dirty="0">
                        <a:latin typeface="Arial" pitchFamily="34" charset="0"/>
                        <a:cs typeface="Arial" pitchFamily="34" charset="0"/>
                      </a:endParaRPr>
                    </a:p>
                  </a:txBody>
                  <a:tcPr/>
                </a:tc>
                <a:tc>
                  <a:txBody>
                    <a:bodyPr/>
                    <a:lstStyle/>
                    <a:p>
                      <a:r>
                        <a:rPr lang="en-US" sz="2000" dirty="0" smtClean="0">
                          <a:latin typeface="Arial" pitchFamily="34" charset="0"/>
                          <a:cs typeface="Arial" pitchFamily="34" charset="0"/>
                        </a:rPr>
                        <a:t>Spain </a:t>
                      </a:r>
                      <a:endParaRPr lang="en-US" sz="2000" dirty="0">
                        <a:latin typeface="Arial" pitchFamily="34" charset="0"/>
                        <a:cs typeface="Arial" pitchFamily="34" charset="0"/>
                      </a:endParaRPr>
                    </a:p>
                  </a:txBody>
                  <a:tcPr/>
                </a:tc>
              </a:tr>
              <a:tr h="491913">
                <a:tc>
                  <a:txBody>
                    <a:bodyPr/>
                    <a:lstStyle/>
                    <a:p>
                      <a:r>
                        <a:rPr lang="en-US" sz="2000" dirty="0" smtClean="0">
                          <a:latin typeface="Arial" pitchFamily="34" charset="0"/>
                          <a:cs typeface="Arial" pitchFamily="34" charset="0"/>
                        </a:rPr>
                        <a:t>Frequency tolerance</a:t>
                      </a:r>
                      <a:endParaRPr lang="en-US" sz="2000" dirty="0">
                        <a:latin typeface="Arial" pitchFamily="34" charset="0"/>
                        <a:cs typeface="Arial" pitchFamily="34" charset="0"/>
                      </a:endParaRPr>
                    </a:p>
                  </a:txBody>
                  <a:tcPr/>
                </a:tc>
                <a:tc>
                  <a:txBody>
                    <a:bodyPr/>
                    <a:lstStyle/>
                    <a:p>
                      <a:r>
                        <a:rPr lang="en-US" sz="2000" dirty="0" smtClean="0">
                          <a:latin typeface="Arial" pitchFamily="34" charset="0"/>
                          <a:cs typeface="Arial" pitchFamily="34" charset="0"/>
                        </a:rPr>
                        <a:t>47.5 &lt; f &lt; 51.5</a:t>
                      </a:r>
                      <a:endParaRPr lang="en-US" sz="2000" dirty="0">
                        <a:latin typeface="Arial" pitchFamily="34" charset="0"/>
                        <a:cs typeface="Arial" pitchFamily="34" charset="0"/>
                      </a:endParaRPr>
                    </a:p>
                  </a:txBody>
                  <a:tcPr/>
                </a:tc>
                <a:tc>
                  <a:txBody>
                    <a:bodyPr/>
                    <a:lstStyle/>
                    <a:p>
                      <a:r>
                        <a:rPr lang="en-US" sz="2000" dirty="0" smtClean="0">
                          <a:latin typeface="Arial" pitchFamily="34" charset="0"/>
                          <a:cs typeface="Arial" pitchFamily="34" charset="0"/>
                        </a:rPr>
                        <a:t>48 &lt; f &lt; 51</a:t>
                      </a:r>
                    </a:p>
                  </a:txBody>
                  <a:tcPr/>
                </a:tc>
                <a:tc>
                  <a:txBody>
                    <a:bodyPr/>
                    <a:lstStyle/>
                    <a:p>
                      <a:r>
                        <a:rPr lang="en-US" sz="2000" dirty="0" smtClean="0">
                          <a:latin typeface="Arial" pitchFamily="34" charset="0"/>
                          <a:cs typeface="Arial" pitchFamily="34" charset="0"/>
                        </a:rPr>
                        <a:t>47.5 &lt; f &lt; 52 </a:t>
                      </a:r>
                    </a:p>
                  </a:txBody>
                  <a:tcPr/>
                </a:tc>
              </a:tr>
              <a:tr h="702733">
                <a:tc>
                  <a:txBody>
                    <a:bodyPr/>
                    <a:lstStyle/>
                    <a:p>
                      <a:r>
                        <a:rPr lang="en-US" sz="2000" dirty="0" smtClean="0">
                          <a:latin typeface="Arial" pitchFamily="34" charset="0"/>
                          <a:cs typeface="Arial" pitchFamily="34" charset="0"/>
                        </a:rPr>
                        <a:t>Over frequency trip </a:t>
                      </a:r>
                    </a:p>
                    <a:p>
                      <a:r>
                        <a:rPr lang="en-US" sz="2000" dirty="0" smtClean="0">
                          <a:latin typeface="Arial" pitchFamily="34" charset="0"/>
                          <a:cs typeface="Arial" pitchFamily="34" charset="0"/>
                        </a:rPr>
                        <a:t>time (sec.)</a:t>
                      </a:r>
                      <a:endParaRPr lang="en-US" sz="2000" dirty="0">
                        <a:latin typeface="Arial" pitchFamily="34" charset="0"/>
                        <a:cs typeface="Arial" pitchFamily="34" charset="0"/>
                      </a:endParaRPr>
                    </a:p>
                  </a:txBody>
                  <a:tcPr/>
                </a:tc>
                <a:tc>
                  <a:txBody>
                    <a:bodyPr/>
                    <a:lstStyle/>
                    <a:p>
                      <a:r>
                        <a:rPr lang="en-US" sz="2000" dirty="0" smtClean="0">
                          <a:latin typeface="Arial" pitchFamily="34" charset="0"/>
                          <a:cs typeface="Arial" pitchFamily="34" charset="0"/>
                        </a:rPr>
                        <a:t>10 cycles </a:t>
                      </a:r>
                      <a:endParaRPr lang="en-US" sz="2000" dirty="0">
                        <a:latin typeface="Arial" pitchFamily="34" charset="0"/>
                        <a:cs typeface="Arial" pitchFamily="34" charset="0"/>
                      </a:endParaRPr>
                    </a:p>
                  </a:txBody>
                  <a:tcPr/>
                </a:tc>
                <a:tc>
                  <a:txBody>
                    <a:bodyPr/>
                    <a:lstStyle/>
                    <a:p>
                      <a:r>
                        <a:rPr lang="en-US" sz="2000" dirty="0" smtClean="0">
                          <a:latin typeface="Arial" pitchFamily="34" charset="0"/>
                          <a:cs typeface="Arial" pitchFamily="34" charset="0"/>
                        </a:rPr>
                        <a:t>N/A</a:t>
                      </a:r>
                    </a:p>
                  </a:txBody>
                  <a:tcPr/>
                </a:tc>
                <a:tc>
                  <a:txBody>
                    <a:bodyPr/>
                    <a:lstStyle/>
                    <a:p>
                      <a:r>
                        <a:rPr lang="en-US" sz="2000" dirty="0" smtClean="0">
                          <a:latin typeface="Arial" pitchFamily="34" charset="0"/>
                          <a:cs typeface="Arial" pitchFamily="34" charset="0"/>
                        </a:rPr>
                        <a:t>N/A</a:t>
                      </a:r>
                    </a:p>
                  </a:txBody>
                  <a:tcPr/>
                </a:tc>
              </a:tr>
              <a:tr h="491913">
                <a:tc>
                  <a:txBody>
                    <a:bodyPr/>
                    <a:lstStyle/>
                    <a:p>
                      <a:r>
                        <a:rPr lang="en-US" sz="2000" dirty="0" smtClean="0">
                          <a:latin typeface="Arial" pitchFamily="34" charset="0"/>
                          <a:cs typeface="Arial" pitchFamily="34" charset="0"/>
                        </a:rPr>
                        <a:t>Under-frequency </a:t>
                      </a:r>
                    </a:p>
                    <a:p>
                      <a:r>
                        <a:rPr lang="en-US" sz="2000" dirty="0" smtClean="0">
                          <a:latin typeface="Arial" pitchFamily="34" charset="0"/>
                          <a:cs typeface="Arial" pitchFamily="34" charset="0"/>
                        </a:rPr>
                        <a:t>trip time(sec.)</a:t>
                      </a:r>
                      <a:endParaRPr lang="en-US" sz="2000" dirty="0">
                        <a:latin typeface="Arial" pitchFamily="34" charset="0"/>
                        <a:cs typeface="Arial" pitchFamily="34" charset="0"/>
                      </a:endParaRPr>
                    </a:p>
                  </a:txBody>
                  <a:tcPr/>
                </a:tc>
                <a:tc>
                  <a:txBody>
                    <a:bodyPr/>
                    <a:lstStyle/>
                    <a:p>
                      <a:r>
                        <a:rPr lang="en-US" sz="2000" dirty="0" smtClean="0">
                          <a:latin typeface="Arial" pitchFamily="34" charset="0"/>
                          <a:cs typeface="Arial" pitchFamily="34" charset="0"/>
                        </a:rPr>
                        <a:t>10 cycles </a:t>
                      </a:r>
                      <a:endParaRPr lang="en-US" sz="2000" dirty="0">
                        <a:latin typeface="Arial" pitchFamily="34" charset="0"/>
                        <a:cs typeface="Arial" pitchFamily="34" charset="0"/>
                      </a:endParaRPr>
                    </a:p>
                  </a:txBody>
                  <a:tcPr/>
                </a:tc>
                <a:tc>
                  <a:txBody>
                    <a:bodyPr/>
                    <a:lstStyle/>
                    <a:p>
                      <a:r>
                        <a:rPr lang="en-US" sz="2000" dirty="0" smtClean="0">
                          <a:latin typeface="Arial" pitchFamily="34" charset="0"/>
                          <a:cs typeface="Arial" pitchFamily="34" charset="0"/>
                        </a:rPr>
                        <a:t>N/A</a:t>
                      </a:r>
                      <a:endParaRPr lang="en-US" sz="2000" dirty="0">
                        <a:latin typeface="Arial" pitchFamily="34" charset="0"/>
                        <a:cs typeface="Arial" pitchFamily="34" charset="0"/>
                      </a:endParaRPr>
                    </a:p>
                  </a:txBody>
                  <a:tcPr/>
                </a:tc>
                <a:tc>
                  <a:txBody>
                    <a:bodyPr/>
                    <a:lstStyle/>
                    <a:p>
                      <a:r>
                        <a:rPr lang="en-US" sz="2000" dirty="0" smtClean="0">
                          <a:latin typeface="Arial" pitchFamily="34" charset="0"/>
                          <a:cs typeface="Arial" pitchFamily="34" charset="0"/>
                        </a:rPr>
                        <a:t>N/A</a:t>
                      </a:r>
                      <a:endParaRPr lang="en-US" sz="2000" dirty="0">
                        <a:latin typeface="Arial" pitchFamily="34" charset="0"/>
                        <a:cs typeface="Arial" pitchFamily="34" charset="0"/>
                      </a:endParaRPr>
                    </a:p>
                  </a:txBody>
                  <a:tcPr/>
                </a:tc>
              </a:tr>
            </a:tbl>
          </a:graphicData>
        </a:graphic>
      </p:graphicFrame>
    </p:spTree>
    <p:extLst>
      <p:ext uri="{BB962C8B-B14F-4D97-AF65-F5344CB8AC3E}">
        <p14:creationId xmlns:p14="http://schemas.microsoft.com/office/powerpoint/2010/main" val="9910086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11201" y="45720"/>
            <a:ext cx="10342033" cy="550862"/>
          </a:xfrm>
          <a:prstGeom prst="rect">
            <a:avLst/>
          </a:prstGeom>
        </p:spPr>
        <p:txBody>
          <a:bodyPr vert="horz" lIns="91440" tIns="45720" rIns="91440" bIns="45720" rtlCol="0" anchor="ct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defRPr/>
            </a:pPr>
            <a:r>
              <a:rPr lang="en-US" sz="3000" b="1" dirty="0" smtClean="0">
                <a:latin typeface="Arial" pitchFamily="34" charset="0"/>
                <a:cs typeface="Arial" pitchFamily="34" charset="0"/>
              </a:rPr>
              <a:t>CGCPVs                                                          Cont.…. </a:t>
            </a:r>
            <a:endParaRPr lang="en-US" sz="3000" b="1" dirty="0">
              <a:latin typeface="Arial" pitchFamily="34" charset="0"/>
              <a:cs typeface="Arial" pitchFamily="34" charset="0"/>
            </a:endParaRPr>
          </a:p>
        </p:txBody>
      </p:sp>
      <p:sp>
        <p:nvSpPr>
          <p:cNvPr id="2" name="Rectangle 1"/>
          <p:cNvSpPr/>
          <p:nvPr/>
        </p:nvSpPr>
        <p:spPr>
          <a:xfrm>
            <a:off x="264160" y="321151"/>
            <a:ext cx="11927840" cy="6093976"/>
          </a:xfrm>
          <a:prstGeom prst="rect">
            <a:avLst/>
          </a:prstGeom>
        </p:spPr>
        <p:txBody>
          <a:bodyPr wrap="square">
            <a:spAutoFit/>
          </a:bodyPr>
          <a:lstStyle/>
          <a:p>
            <a:pPr marL="342900" indent="-342900" algn="just">
              <a:lnSpc>
                <a:spcPct val="150000"/>
              </a:lnSpc>
              <a:buFont typeface="Wingdings" pitchFamily="2" charset="2"/>
              <a:buChar char="§"/>
            </a:pPr>
            <a:r>
              <a:rPr lang="en-US" altLang="en-US" sz="2000" dirty="0" smtClean="0">
                <a:latin typeface="Arial" pitchFamily="34" charset="0"/>
                <a:cs typeface="Arial" pitchFamily="34" charset="0"/>
              </a:rPr>
              <a:t>Accordingly, controlling several grid connected systems, from PV up to Grid is needed to maintain the network stability and reliability </a:t>
            </a:r>
            <a:endParaRPr lang="en-US" altLang="en-US" sz="2000" dirty="0">
              <a:latin typeface="Arial" pitchFamily="34" charset="0"/>
              <a:cs typeface="Arial" pitchFamily="34" charset="0"/>
            </a:endParaRPr>
          </a:p>
          <a:p>
            <a:pPr marL="342900" indent="-342900" algn="just">
              <a:lnSpc>
                <a:spcPct val="150000"/>
              </a:lnSpc>
              <a:buFont typeface="Wingdings" pitchFamily="2" charset="2"/>
              <a:buChar char="§"/>
            </a:pPr>
            <a:r>
              <a:rPr lang="en-US" altLang="en-US" sz="2000" dirty="0" smtClean="0">
                <a:latin typeface="Arial" pitchFamily="34" charset="0"/>
                <a:cs typeface="Arial" pitchFamily="34" charset="0"/>
              </a:rPr>
              <a:t>Thus, the penetration </a:t>
            </a:r>
            <a:r>
              <a:rPr lang="en-US" altLang="en-US" sz="2000" dirty="0">
                <a:latin typeface="Arial" pitchFamily="34" charset="0"/>
                <a:cs typeface="Arial" pitchFamily="34" charset="0"/>
              </a:rPr>
              <a:t>of PV into the smart grid </a:t>
            </a:r>
            <a:r>
              <a:rPr lang="en-US" altLang="en-US" sz="2000" dirty="0" smtClean="0">
                <a:latin typeface="Arial" pitchFamily="34" charset="0"/>
                <a:cs typeface="Arial" pitchFamily="34" charset="0"/>
              </a:rPr>
              <a:t>rand vice versa requires </a:t>
            </a:r>
            <a:r>
              <a:rPr lang="en-US" altLang="en-US" sz="2000" dirty="0">
                <a:latin typeface="Arial" pitchFamily="34" charset="0"/>
                <a:cs typeface="Arial" pitchFamily="34" charset="0"/>
              </a:rPr>
              <a:t>studies in variability and conversion technology. </a:t>
            </a:r>
          </a:p>
          <a:p>
            <a:pPr marL="342900" indent="-342900" algn="just">
              <a:lnSpc>
                <a:spcPct val="150000"/>
              </a:lnSpc>
              <a:buFont typeface="Wingdings" pitchFamily="2" charset="2"/>
              <a:buChar char="§"/>
            </a:pPr>
            <a:r>
              <a:rPr lang="en-US" altLang="en-US" sz="2000" dirty="0" smtClean="0">
                <a:latin typeface="Arial" pitchFamily="34" charset="0"/>
                <a:cs typeface="Arial" pitchFamily="34" charset="0"/>
              </a:rPr>
              <a:t>Needs the </a:t>
            </a:r>
            <a:r>
              <a:rPr lang="en-US" altLang="en-US" sz="2000" dirty="0">
                <a:latin typeface="Arial" pitchFamily="34" charset="0"/>
                <a:cs typeface="Arial" pitchFamily="34" charset="0"/>
              </a:rPr>
              <a:t>mathematical </a:t>
            </a:r>
            <a:r>
              <a:rPr lang="en-US" altLang="en-US" sz="2000" dirty="0" smtClean="0">
                <a:latin typeface="Arial" pitchFamily="34" charset="0"/>
                <a:cs typeface="Arial" pitchFamily="34" charset="0"/>
              </a:rPr>
              <a:t>modeling of  </a:t>
            </a:r>
            <a:r>
              <a:rPr lang="en-US" altLang="en-US" sz="2000" dirty="0">
                <a:latin typeface="Arial" pitchFamily="34" charset="0"/>
                <a:cs typeface="Arial" pitchFamily="34" charset="0"/>
              </a:rPr>
              <a:t>PV </a:t>
            </a:r>
            <a:r>
              <a:rPr lang="en-US" altLang="en-US" sz="2000" dirty="0" smtClean="0">
                <a:latin typeface="Arial" pitchFamily="34" charset="0"/>
                <a:cs typeface="Arial" pitchFamily="34" charset="0"/>
              </a:rPr>
              <a:t>systems , converters and controlling devices </a:t>
            </a:r>
          </a:p>
          <a:p>
            <a:pPr marL="342900" indent="-342900" algn="just">
              <a:lnSpc>
                <a:spcPct val="150000"/>
              </a:lnSpc>
              <a:buFont typeface="Wingdings" pitchFamily="2" charset="2"/>
              <a:buChar char="§"/>
            </a:pPr>
            <a:r>
              <a:rPr lang="en-US" altLang="en-US" sz="2000" dirty="0" smtClean="0">
                <a:latin typeface="Arial" pitchFamily="34" charset="0"/>
                <a:cs typeface="Arial" pitchFamily="34" charset="0"/>
              </a:rPr>
              <a:t>The </a:t>
            </a:r>
            <a:r>
              <a:rPr lang="en-US" altLang="en-US" sz="2000" dirty="0">
                <a:latin typeface="Arial" pitchFamily="34" charset="0"/>
                <a:cs typeface="Arial" pitchFamily="34" charset="0"/>
              </a:rPr>
              <a:t>tracking method based on </a:t>
            </a:r>
            <a:r>
              <a:rPr lang="en-US" altLang="en-US" sz="2000" dirty="0" smtClean="0">
                <a:latin typeface="Arial" pitchFamily="34" charset="0"/>
                <a:cs typeface="Arial" pitchFamily="34" charset="0"/>
              </a:rPr>
              <a:t>modern AI based mechanisms to </a:t>
            </a:r>
            <a:r>
              <a:rPr lang="en-US" altLang="en-US" sz="2000" dirty="0">
                <a:latin typeface="Arial" pitchFamily="34" charset="0"/>
                <a:cs typeface="Arial" pitchFamily="34" charset="0"/>
              </a:rPr>
              <a:t>obtain enough power </a:t>
            </a:r>
            <a:r>
              <a:rPr lang="en-US" altLang="en-US" sz="2000" dirty="0" smtClean="0">
                <a:latin typeface="Arial" pitchFamily="34" charset="0"/>
                <a:cs typeface="Arial" pitchFamily="34" charset="0"/>
              </a:rPr>
              <a:t>at PV systems and its  delivery to grid is needed. </a:t>
            </a:r>
          </a:p>
          <a:p>
            <a:pPr marL="342900" indent="-342900" algn="just">
              <a:lnSpc>
                <a:spcPct val="150000"/>
              </a:lnSpc>
              <a:buFont typeface="Wingdings" pitchFamily="2" charset="2"/>
              <a:buChar char="§"/>
            </a:pPr>
            <a:r>
              <a:rPr lang="en-US" altLang="en-US" sz="2000" dirty="0" smtClean="0">
                <a:latin typeface="Arial" pitchFamily="34" charset="0"/>
                <a:cs typeface="Arial" pitchFamily="34" charset="0"/>
              </a:rPr>
              <a:t>The </a:t>
            </a:r>
            <a:r>
              <a:rPr lang="en-US" altLang="en-US" sz="2000" dirty="0">
                <a:latin typeface="Arial" pitchFamily="34" charset="0"/>
                <a:cs typeface="Arial" pitchFamily="34" charset="0"/>
              </a:rPr>
              <a:t>control system and modulation schemes depend on the topology and vary from one topology to another.</a:t>
            </a:r>
          </a:p>
          <a:p>
            <a:pPr marL="342900" indent="-342900" algn="just">
              <a:lnSpc>
                <a:spcPct val="150000"/>
              </a:lnSpc>
              <a:buFont typeface="Wingdings" pitchFamily="2" charset="2"/>
              <a:buChar char="§"/>
            </a:pPr>
            <a:r>
              <a:rPr lang="en-US" altLang="en-US" sz="2000" dirty="0">
                <a:latin typeface="Arial" pitchFamily="34" charset="0"/>
                <a:cs typeface="Arial" pitchFamily="34" charset="0"/>
              </a:rPr>
              <a:t>Nevertheless, the main control objectives are universal and include MPPT of the PV system, grid synchronization, DC-link voltage control, active and reactive power control and grid </a:t>
            </a:r>
            <a:endParaRPr lang="en-US" altLang="en-US" sz="2000" dirty="0" smtClean="0">
              <a:latin typeface="Arial" pitchFamily="34" charset="0"/>
              <a:cs typeface="Arial" pitchFamily="34" charset="0"/>
            </a:endParaRPr>
          </a:p>
          <a:p>
            <a:pPr algn="just">
              <a:lnSpc>
                <a:spcPct val="150000"/>
              </a:lnSpc>
            </a:pPr>
            <a:r>
              <a:rPr lang="en-US" altLang="en-US" sz="2000" dirty="0" smtClean="0">
                <a:latin typeface="Arial" pitchFamily="34" charset="0"/>
                <a:cs typeface="Arial" pitchFamily="34" charset="0"/>
              </a:rPr>
              <a:t>Monitoring including </a:t>
            </a:r>
            <a:r>
              <a:rPr lang="en-US" altLang="en-US" sz="2000" dirty="0">
                <a:latin typeface="Arial" pitchFamily="34" charset="0"/>
                <a:cs typeface="Arial" pitchFamily="34" charset="0"/>
              </a:rPr>
              <a:t>anti-islanding detection.</a:t>
            </a:r>
          </a:p>
          <a:p>
            <a:pPr marL="342900" indent="-342900" algn="just">
              <a:lnSpc>
                <a:spcPct val="150000"/>
              </a:lnSpc>
              <a:buFont typeface="Wingdings" pitchFamily="2" charset="2"/>
              <a:buChar char="§"/>
            </a:pPr>
            <a:endParaRPr lang="en-US" altLang="en-US" sz="2000" dirty="0">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16</a:t>
            </a:fld>
            <a:endParaRPr lang="en-US"/>
          </a:p>
        </p:txBody>
      </p:sp>
    </p:spTree>
    <p:extLst>
      <p:ext uri="{BB962C8B-B14F-4D97-AF65-F5344CB8AC3E}">
        <p14:creationId xmlns:p14="http://schemas.microsoft.com/office/powerpoint/2010/main" val="30662911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1" y="152401"/>
            <a:ext cx="10342033" cy="322263"/>
          </a:xfrm>
        </p:spPr>
        <p:txBody>
          <a:bodyPr>
            <a:noAutofit/>
          </a:bodyPr>
          <a:lstStyle/>
          <a:p>
            <a:pPr algn="ctr">
              <a:defRPr/>
            </a:pPr>
            <a:r>
              <a:rPr lang="en-US" sz="3000" b="1" dirty="0" smtClean="0">
                <a:latin typeface="Arial" pitchFamily="34" charset="0"/>
                <a:cs typeface="Arial" pitchFamily="34" charset="0"/>
              </a:rPr>
              <a:t>3. Photovoltaic Generator Model(PVGM)</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37584" y="508000"/>
            <a:ext cx="11607376" cy="6055360"/>
          </a:xfrm>
        </p:spPr>
        <p:txBody>
          <a:bodyPr/>
          <a:lstStyle/>
          <a:p>
            <a:pPr algn="just">
              <a:lnSpc>
                <a:spcPct val="150000"/>
              </a:lnSpc>
              <a:buFont typeface="Wingdings" pitchFamily="2" charset="2"/>
              <a:buChar char="§"/>
              <a:defRPr/>
            </a:pPr>
            <a:r>
              <a:rPr lang="en-US" dirty="0" smtClean="0"/>
              <a:t> </a:t>
            </a:r>
            <a:r>
              <a:rPr lang="en-US" sz="2000" dirty="0">
                <a:latin typeface="Arial" pitchFamily="34" charset="0"/>
                <a:cs typeface="Arial" pitchFamily="34" charset="0"/>
              </a:rPr>
              <a:t>Models of photovoltaic cells have long been used to describe the behaviors of photovoltaic cells. </a:t>
            </a:r>
          </a:p>
          <a:p>
            <a:pPr algn="just">
              <a:lnSpc>
                <a:spcPct val="150000"/>
              </a:lnSpc>
              <a:buFont typeface="Wingdings" pitchFamily="2" charset="2"/>
              <a:buChar char="§"/>
              <a:defRPr/>
            </a:pPr>
            <a:r>
              <a:rPr lang="en-US" sz="2000" dirty="0">
                <a:latin typeface="Arial" pitchFamily="34" charset="0"/>
                <a:cs typeface="Arial" pitchFamily="34" charset="0"/>
              </a:rPr>
              <a:t>The single diode circuit model, which is shown </a:t>
            </a:r>
            <a:r>
              <a:rPr lang="en-US" sz="2000" dirty="0" smtClean="0">
                <a:latin typeface="Arial" pitchFamily="34" charset="0"/>
                <a:cs typeface="Arial" pitchFamily="34" charset="0"/>
              </a:rPr>
              <a:t>in Fig.2, </a:t>
            </a:r>
            <a:r>
              <a:rPr lang="en-US" sz="2000" dirty="0">
                <a:latin typeface="Arial" pitchFamily="34" charset="0"/>
                <a:cs typeface="Arial" pitchFamily="34" charset="0"/>
              </a:rPr>
              <a:t>is the most often used model for predicting energy generation in solar cell modeling.</a:t>
            </a:r>
          </a:p>
          <a:p>
            <a:pPr algn="just">
              <a:lnSpc>
                <a:spcPct val="150000"/>
              </a:lnSpc>
              <a:buFont typeface="Wingdings" pitchFamily="2" charset="2"/>
              <a:buChar char="§"/>
              <a:defRPr/>
            </a:pPr>
            <a:r>
              <a:rPr lang="en-US" sz="2000" dirty="0">
                <a:latin typeface="Arial" pitchFamily="34" charset="0"/>
                <a:cs typeface="Arial" pitchFamily="34" charset="0"/>
              </a:rPr>
              <a:t> A current source/photon current </a:t>
            </a:r>
            <a:r>
              <a:rPr lang="en-US" sz="2000" dirty="0" err="1">
                <a:latin typeface="Arial" pitchFamily="34" charset="0"/>
                <a:cs typeface="Arial" pitchFamily="34" charset="0"/>
              </a:rPr>
              <a:t>I</a:t>
            </a:r>
            <a:r>
              <a:rPr lang="en-US" sz="2000" baseline="-25000" dirty="0" err="1">
                <a:latin typeface="Arial" pitchFamily="34" charset="0"/>
                <a:cs typeface="Arial" pitchFamily="34" charset="0"/>
              </a:rPr>
              <a:t>ph</a:t>
            </a:r>
            <a:r>
              <a:rPr lang="en-US" sz="2000" dirty="0">
                <a:latin typeface="Arial" pitchFamily="34" charset="0"/>
                <a:cs typeface="Arial" pitchFamily="34" charset="0"/>
              </a:rPr>
              <a:t> is included in this model; it is dependent on </a:t>
            </a:r>
            <a:r>
              <a:rPr lang="en-US" sz="2000" i="1" dirty="0">
                <a:latin typeface="Arial" pitchFamily="34" charset="0"/>
                <a:cs typeface="Arial" pitchFamily="34" charset="0"/>
              </a:rPr>
              <a:t>cell temperature and solar radiation.</a:t>
            </a:r>
          </a:p>
          <a:p>
            <a:pPr algn="just">
              <a:lnSpc>
                <a:spcPct val="150000"/>
              </a:lnSpc>
              <a:buFont typeface="Wingdings" pitchFamily="2" charset="2"/>
              <a:buChar char="§"/>
              <a:defRPr/>
            </a:pPr>
            <a:r>
              <a:rPr lang="en-US" sz="2000" dirty="0">
                <a:latin typeface="Arial" pitchFamily="34" charset="0"/>
                <a:cs typeface="Arial" pitchFamily="34" charset="0"/>
              </a:rPr>
              <a:t> </a:t>
            </a:r>
            <a:r>
              <a:rPr lang="en-US" sz="2000" dirty="0" smtClean="0">
                <a:latin typeface="Arial" pitchFamily="34" charset="0"/>
                <a:cs typeface="Arial" pitchFamily="34" charset="0"/>
              </a:rPr>
              <a:t>A </a:t>
            </a:r>
            <a:r>
              <a:rPr lang="en-US" sz="2000" dirty="0">
                <a:latin typeface="Arial" pitchFamily="34" charset="0"/>
                <a:cs typeface="Arial" pitchFamily="34" charset="0"/>
              </a:rPr>
              <a:t>diode in which, after accounting for resistive losses, the inverse saturation current I</a:t>
            </a:r>
            <a:r>
              <a:rPr lang="en-US" sz="2000" baseline="-25000" dirty="0">
                <a:latin typeface="Arial" pitchFamily="34" charset="0"/>
                <a:cs typeface="Arial" pitchFamily="34" charset="0"/>
              </a:rPr>
              <a:t>0</a:t>
            </a:r>
            <a:r>
              <a:rPr lang="en-US" sz="2000" dirty="0">
                <a:latin typeface="Arial" pitchFamily="34" charset="0"/>
                <a:cs typeface="Arial" pitchFamily="34" charset="0"/>
              </a:rPr>
              <a:t> depends mostly on the </a:t>
            </a:r>
            <a:r>
              <a:rPr lang="en-US" sz="2000" i="1" dirty="0">
                <a:latin typeface="Arial" pitchFamily="34" charset="0"/>
                <a:cs typeface="Arial" pitchFamily="34" charset="0"/>
              </a:rPr>
              <a:t>operating temperature, a series resistance </a:t>
            </a:r>
            <a:r>
              <a:rPr lang="en-US" sz="2000" i="1" dirty="0" err="1">
                <a:latin typeface="Arial" pitchFamily="34" charset="0"/>
                <a:cs typeface="Arial" pitchFamily="34" charset="0"/>
              </a:rPr>
              <a:t>R</a:t>
            </a:r>
            <a:r>
              <a:rPr lang="en-US" sz="2000" i="1" baseline="-25000" dirty="0" err="1">
                <a:latin typeface="Arial" pitchFamily="34" charset="0"/>
                <a:cs typeface="Arial" pitchFamily="34" charset="0"/>
              </a:rPr>
              <a:t>s</a:t>
            </a:r>
            <a:r>
              <a:rPr lang="en-US" sz="2000" i="1" dirty="0">
                <a:latin typeface="Arial" pitchFamily="34" charset="0"/>
                <a:cs typeface="Arial" pitchFamily="34" charset="0"/>
              </a:rPr>
              <a:t>, and a shunt resistance </a:t>
            </a:r>
            <a:r>
              <a:rPr lang="en-US" sz="2000" i="1" dirty="0" err="1">
                <a:latin typeface="Arial" pitchFamily="34" charset="0"/>
                <a:cs typeface="Arial" pitchFamily="34" charset="0"/>
              </a:rPr>
              <a:t>R</a:t>
            </a:r>
            <a:r>
              <a:rPr lang="en-US" sz="2000" i="1" baseline="-25000" dirty="0" err="1">
                <a:latin typeface="Arial" pitchFamily="34" charset="0"/>
                <a:cs typeface="Arial" pitchFamily="34" charset="0"/>
              </a:rPr>
              <a:t>sh</a:t>
            </a:r>
            <a:r>
              <a:rPr lang="en-US" sz="2000" dirty="0">
                <a:latin typeface="Arial" pitchFamily="34" charset="0"/>
                <a:cs typeface="Arial" pitchFamily="34" charset="0"/>
              </a:rPr>
              <a:t>. </a:t>
            </a:r>
            <a:r>
              <a:rPr lang="en-US" dirty="0">
                <a:latin typeface="Arial" pitchFamily="34" charset="0"/>
                <a:cs typeface="Arial" pitchFamily="34" charset="0"/>
              </a:rPr>
              <a:t>. </a:t>
            </a:r>
            <a:endParaRPr lang="en-US" dirty="0" smtClean="0">
              <a:latin typeface="Arial" pitchFamily="34" charset="0"/>
              <a:cs typeface="Arial" pitchFamily="34" charset="0"/>
            </a:endParaRPr>
          </a:p>
          <a:p>
            <a:pPr algn="just">
              <a:lnSpc>
                <a:spcPct val="150000"/>
              </a:lnSpc>
              <a:buFont typeface="Wingdings" pitchFamily="2" charset="2"/>
              <a:buChar char="§"/>
              <a:defRPr/>
            </a:pPr>
            <a:r>
              <a:rPr lang="en-US" sz="2000" dirty="0" smtClean="0">
                <a:latin typeface="Arial" pitchFamily="34" charset="0"/>
                <a:cs typeface="Arial" pitchFamily="34" charset="0"/>
              </a:rPr>
              <a:t>The current–voltage relationship of a photovoltaic cell is given by:</a:t>
            </a:r>
          </a:p>
          <a:p>
            <a:pPr marL="0" indent="0" algn="just">
              <a:buNone/>
              <a:defRPr/>
            </a:pPr>
            <a:endParaRPr lang="en-US" dirty="0">
              <a:latin typeface="Arial" pitchFamily="34" charset="0"/>
              <a:cs typeface="Arial" pitchFamily="34" charset="0"/>
            </a:endParaRPr>
          </a:p>
          <a:p>
            <a:pPr marL="0" indent="0" algn="just">
              <a:buFont typeface="Calibri" panose="020F0502020204030204" pitchFamily="34" charset="0"/>
              <a:buNone/>
              <a:defRPr/>
            </a:pPr>
            <a:r>
              <a:rPr lang="en-US" sz="2000" dirty="0" smtClean="0">
                <a:latin typeface="Arial" pitchFamily="34" charset="0"/>
                <a:cs typeface="Arial" pitchFamily="34" charset="0"/>
              </a:rPr>
              <a:t>                                                                                                       eqn.(1)</a:t>
            </a:r>
            <a:endParaRPr lang="en-US" sz="2000" dirty="0">
              <a:latin typeface="Arial" pitchFamily="34" charset="0"/>
              <a:cs typeface="Arial" pitchFamily="34" charset="0"/>
            </a:endParaRPr>
          </a:p>
          <a:p>
            <a:pPr marL="0" indent="0" algn="just">
              <a:buFont typeface="Calibri" panose="020F0502020204030204" pitchFamily="34" charset="0"/>
              <a:buNone/>
              <a:defRPr/>
            </a:pPr>
            <a:endParaRPr lang="en-US" dirty="0">
              <a:latin typeface="Arial" pitchFamily="34" charset="0"/>
              <a:cs typeface="Arial" pitchFamily="34"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2715320362"/>
              </p:ext>
            </p:extLst>
          </p:nvPr>
        </p:nvGraphicFramePr>
        <p:xfrm>
          <a:off x="1290320" y="5323840"/>
          <a:ext cx="4385560" cy="782320"/>
        </p:xfrm>
        <a:graphic>
          <a:graphicData uri="http://schemas.openxmlformats.org/presentationml/2006/ole">
            <mc:AlternateContent xmlns:mc="http://schemas.openxmlformats.org/markup-compatibility/2006">
              <mc:Choice xmlns:v="urn:schemas-microsoft-com:vml" Requires="v">
                <p:oleObj spid="_x0000_s8209" name="Equation" r:id="rId3" imgW="2438400" imgH="431800" progId="Equation.3">
                  <p:embed/>
                </p:oleObj>
              </mc:Choice>
              <mc:Fallback>
                <p:oleObj name="Equation" r:id="rId3" imgW="2438400" imgH="431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0320" y="5323840"/>
                        <a:ext cx="4385560" cy="782320"/>
                      </a:xfrm>
                      <a:prstGeom prst="rect">
                        <a:avLst/>
                      </a:prstGeom>
                      <a:noFill/>
                    </p:spPr>
                  </p:pic>
                </p:oleObj>
              </mc:Fallback>
            </mc:AlternateContent>
          </a:graphicData>
        </a:graphic>
      </p:graphicFrame>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A48DA065-FA52-4A6B-AE36-1AE15AD4FD00}" type="slidenum">
              <a:rPr lang="en-US" smtClean="0"/>
              <a:pPr/>
              <a:t>17</a:t>
            </a:fld>
            <a:endParaRPr lang="en-US"/>
          </a:p>
        </p:txBody>
      </p:sp>
    </p:spTree>
    <p:extLst>
      <p:ext uri="{BB962C8B-B14F-4D97-AF65-F5344CB8AC3E}">
        <p14:creationId xmlns:p14="http://schemas.microsoft.com/office/powerpoint/2010/main" val="7125834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18</a:t>
            </a:fld>
            <a:endParaRPr lang="en-US"/>
          </a:p>
        </p:txBody>
      </p:sp>
      <p:pic>
        <p:nvPicPr>
          <p:cNvPr id="7170" name="Picture 2" descr="https://d3i71xaburhd42.cloudfront.net/3f31ec9e7bbfabc031a52b680147082b1792c902/2-Figure2-1.png"/>
          <p:cNvPicPr>
            <a:picLocks noChangeAspect="1" noChangeArrowheads="1"/>
          </p:cNvPicPr>
          <p:nvPr/>
        </p:nvPicPr>
        <p:blipFill rotWithShape="1">
          <a:blip r:embed="rId2">
            <a:extLst>
              <a:ext uri="{28A0092B-C50C-407E-A947-70E740481C1C}">
                <a14:useLocalDpi xmlns:a14="http://schemas.microsoft.com/office/drawing/2010/main" val="0"/>
              </a:ext>
            </a:extLst>
          </a:blip>
          <a:srcRect l="-5565" r="14716" b="8400"/>
          <a:stretch/>
        </p:blipFill>
        <p:spPr bwMode="auto">
          <a:xfrm>
            <a:off x="1090295" y="2306678"/>
            <a:ext cx="6543733" cy="33658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41679" y="5588512"/>
            <a:ext cx="10158885" cy="954107"/>
          </a:xfrm>
          <a:prstGeom prst="rect">
            <a:avLst/>
          </a:prstGeom>
        </p:spPr>
        <p:txBody>
          <a:bodyPr wrap="square">
            <a:spAutoFit/>
          </a:bodyPr>
          <a:lstStyle/>
          <a:p>
            <a:r>
              <a:rPr lang="en-US" dirty="0" smtClean="0">
                <a:latin typeface="Arial" pitchFamily="34" charset="0"/>
                <a:cs typeface="Arial" pitchFamily="34" charset="0"/>
              </a:rPr>
              <a:t>Figure 2. The single </a:t>
            </a:r>
            <a:r>
              <a:rPr lang="en-US" dirty="0">
                <a:latin typeface="Arial" pitchFamily="34" charset="0"/>
                <a:cs typeface="Arial" pitchFamily="34" charset="0"/>
              </a:rPr>
              <a:t>diode circuit </a:t>
            </a:r>
            <a:r>
              <a:rPr lang="en-US" dirty="0" smtClean="0">
                <a:latin typeface="Arial" pitchFamily="34" charset="0"/>
                <a:cs typeface="Arial" pitchFamily="34" charset="0"/>
              </a:rPr>
              <a:t>model representation PV </a:t>
            </a:r>
            <a:r>
              <a:rPr lang="en-US" dirty="0">
                <a:latin typeface="Arial" pitchFamily="34" charset="0"/>
                <a:cs typeface="Arial" pitchFamily="34" charset="0"/>
              </a:rPr>
              <a:t>system[7] </a:t>
            </a:r>
            <a:r>
              <a:rPr lang="en-US" dirty="0" smtClean="0">
                <a:latin typeface="Arial" pitchFamily="34" charset="0"/>
                <a:cs typeface="Arial" pitchFamily="34" charset="0"/>
              </a:rPr>
              <a:t>.</a:t>
            </a:r>
          </a:p>
          <a:p>
            <a:r>
              <a:rPr lang="en-US" sz="2000" dirty="0" smtClean="0">
                <a:latin typeface="Arial" pitchFamily="34" charset="0"/>
                <a:cs typeface="Arial" pitchFamily="34" charset="0"/>
              </a:rPr>
              <a:t>URL. </a:t>
            </a:r>
            <a:r>
              <a:rPr lang="en-US" sz="2000" dirty="0" smtClean="0">
                <a:latin typeface="Arial" pitchFamily="34" charset="0"/>
                <a:cs typeface="Arial" pitchFamily="34" charset="0"/>
                <a:hlinkClick r:id="rId3"/>
              </a:rPr>
              <a:t>https</a:t>
            </a:r>
            <a:r>
              <a:rPr lang="en-US" sz="2000" dirty="0">
                <a:latin typeface="Arial" pitchFamily="34" charset="0"/>
                <a:cs typeface="Arial" pitchFamily="34" charset="0"/>
                <a:hlinkClick r:id="rId3"/>
              </a:rPr>
              <a:t>://</a:t>
            </a:r>
            <a:r>
              <a:rPr lang="en-US" sz="2000" dirty="0" smtClean="0">
                <a:latin typeface="Arial" pitchFamily="34" charset="0"/>
                <a:cs typeface="Arial" pitchFamily="34" charset="0"/>
                <a:hlinkClick r:id="rId3"/>
              </a:rPr>
              <a:t>api.semanticscholar.org/CorpusID:14288298</a:t>
            </a:r>
            <a:endParaRPr lang="en-US" sz="2000" dirty="0" smtClean="0">
              <a:latin typeface="Arial" pitchFamily="34" charset="0"/>
              <a:cs typeface="Arial" pitchFamily="34" charset="0"/>
            </a:endParaRPr>
          </a:p>
          <a:p>
            <a:r>
              <a:rPr lang="en-US" dirty="0" smtClean="0">
                <a:latin typeface="Arial" pitchFamily="34" charset="0"/>
                <a:cs typeface="Arial" pitchFamily="34" charset="0"/>
              </a:rPr>
              <a:t> </a:t>
            </a:r>
            <a:endParaRPr lang="en-US" dirty="0"/>
          </a:p>
        </p:txBody>
      </p:sp>
      <p:sp>
        <p:nvSpPr>
          <p:cNvPr id="5" name="Rectangle 4"/>
          <p:cNvSpPr/>
          <p:nvPr/>
        </p:nvSpPr>
        <p:spPr>
          <a:xfrm>
            <a:off x="1" y="415469"/>
            <a:ext cx="11958320" cy="1923604"/>
          </a:xfrm>
          <a:prstGeom prst="rect">
            <a:avLst/>
          </a:prstGeom>
        </p:spPr>
        <p:txBody>
          <a:bodyPr wrap="square">
            <a:spAutoFit/>
          </a:bodyPr>
          <a:lstStyle/>
          <a:p>
            <a:pPr algn="just">
              <a:buFont typeface="Wingdings" pitchFamily="2" charset="2"/>
              <a:buChar char="§"/>
              <a:defRPr/>
            </a:pPr>
            <a:r>
              <a:rPr lang="en-US" sz="2000" dirty="0">
                <a:latin typeface="Arial" pitchFamily="34" charset="0"/>
                <a:cs typeface="Arial" pitchFamily="34" charset="0"/>
              </a:rPr>
              <a:t>This </a:t>
            </a:r>
            <a:r>
              <a:rPr lang="en-US" sz="2000" dirty="0" smtClean="0">
                <a:latin typeface="Arial" pitchFamily="34" charset="0"/>
                <a:cs typeface="Arial" pitchFamily="34" charset="0"/>
              </a:rPr>
              <a:t>eqn.1 </a:t>
            </a:r>
            <a:r>
              <a:rPr lang="en-US" sz="2000" dirty="0">
                <a:latin typeface="Arial" pitchFamily="34" charset="0"/>
                <a:cs typeface="Arial" pitchFamily="34" charset="0"/>
              </a:rPr>
              <a:t>can be solved by different iterative </a:t>
            </a:r>
            <a:r>
              <a:rPr lang="en-US" sz="2000" dirty="0" smtClean="0">
                <a:latin typeface="Arial" pitchFamily="34" charset="0"/>
                <a:cs typeface="Arial" pitchFamily="34" charset="0"/>
              </a:rPr>
              <a:t>mechanisms.</a:t>
            </a:r>
          </a:p>
          <a:p>
            <a:pPr algn="just">
              <a:lnSpc>
                <a:spcPct val="150000"/>
              </a:lnSpc>
              <a:defRPr/>
            </a:pPr>
            <a:r>
              <a:rPr lang="en-US" dirty="0">
                <a:latin typeface="Arial" pitchFamily="34" charset="0"/>
                <a:cs typeface="Arial" pitchFamily="34" charset="0"/>
              </a:rPr>
              <a:t> </a:t>
            </a:r>
            <a:r>
              <a:rPr lang="en-US" dirty="0" smtClean="0">
                <a:latin typeface="Arial" pitchFamily="34" charset="0"/>
                <a:cs typeface="Arial" pitchFamily="34" charset="0"/>
              </a:rPr>
              <a:t>    Where</a:t>
            </a:r>
            <a:r>
              <a:rPr lang="en-US" dirty="0">
                <a:latin typeface="Arial" pitchFamily="34" charset="0"/>
                <a:cs typeface="Arial" pitchFamily="34" charset="0"/>
              </a:rPr>
              <a:t>, A = </a:t>
            </a:r>
            <a:r>
              <a:rPr lang="en-US" dirty="0" err="1">
                <a:latin typeface="Arial" pitchFamily="34" charset="0"/>
                <a:cs typeface="Arial" pitchFamily="34" charset="0"/>
              </a:rPr>
              <a:t>nkT</a:t>
            </a:r>
            <a:r>
              <a:rPr lang="en-US" dirty="0">
                <a:latin typeface="Arial" pitchFamily="34" charset="0"/>
                <a:cs typeface="Arial" pitchFamily="34" charset="0"/>
              </a:rPr>
              <a:t>/q modified ideality factor, n the diode ideality factor, k the Boltzmann constant (1.38 *10 -23 JK -1), q the electronic charge (1.602* 10 -19 C), T the cell temperature (K), </a:t>
            </a:r>
            <a:r>
              <a:rPr lang="en-US" dirty="0" err="1">
                <a:latin typeface="Arial" pitchFamily="34" charset="0"/>
                <a:cs typeface="Arial" pitchFamily="34" charset="0"/>
              </a:rPr>
              <a:t>Vt</a:t>
            </a:r>
            <a:r>
              <a:rPr lang="en-US" dirty="0">
                <a:latin typeface="Arial" pitchFamily="34" charset="0"/>
                <a:cs typeface="Arial" pitchFamily="34" charset="0"/>
              </a:rPr>
              <a:t> the thermal voltage (</a:t>
            </a:r>
            <a:r>
              <a:rPr lang="en-US" dirty="0" err="1">
                <a:latin typeface="Arial" pitchFamily="34" charset="0"/>
                <a:cs typeface="Arial" pitchFamily="34" charset="0"/>
              </a:rPr>
              <a:t>Vt</a:t>
            </a:r>
            <a:r>
              <a:rPr lang="en-US" dirty="0">
                <a:latin typeface="Arial" pitchFamily="34" charset="0"/>
                <a:cs typeface="Arial" pitchFamily="34" charset="0"/>
              </a:rPr>
              <a:t> = </a:t>
            </a:r>
            <a:r>
              <a:rPr lang="en-US" dirty="0" err="1">
                <a:latin typeface="Arial" pitchFamily="34" charset="0"/>
                <a:cs typeface="Arial" pitchFamily="34" charset="0"/>
              </a:rPr>
              <a:t>kT</a:t>
            </a:r>
            <a:r>
              <a:rPr lang="en-US" dirty="0">
                <a:latin typeface="Arial" pitchFamily="34" charset="0"/>
                <a:cs typeface="Arial" pitchFamily="34" charset="0"/>
              </a:rPr>
              <a:t>/q, V), </a:t>
            </a:r>
            <a:r>
              <a:rPr lang="en-US" dirty="0" err="1">
                <a:latin typeface="Arial" pitchFamily="34" charset="0"/>
                <a:cs typeface="Arial" pitchFamily="34" charset="0"/>
              </a:rPr>
              <a:t>Rs</a:t>
            </a:r>
            <a:r>
              <a:rPr lang="en-US" dirty="0">
                <a:latin typeface="Arial" pitchFamily="34" charset="0"/>
                <a:cs typeface="Arial" pitchFamily="34" charset="0"/>
              </a:rPr>
              <a:t> the series resistance (</a:t>
            </a:r>
            <a:r>
              <a:rPr lang="el-GR" dirty="0">
                <a:latin typeface="Arial" pitchFamily="34" charset="0"/>
                <a:cs typeface="Arial" pitchFamily="34" charset="0"/>
              </a:rPr>
              <a:t>Ω) </a:t>
            </a:r>
            <a:r>
              <a:rPr lang="en-US" dirty="0">
                <a:latin typeface="Arial" pitchFamily="34" charset="0"/>
                <a:cs typeface="Arial" pitchFamily="34" charset="0"/>
              </a:rPr>
              <a:t>and </a:t>
            </a:r>
            <a:r>
              <a:rPr lang="en-US" dirty="0" err="1">
                <a:latin typeface="Arial" pitchFamily="34" charset="0"/>
                <a:cs typeface="Arial" pitchFamily="34" charset="0"/>
              </a:rPr>
              <a:t>Rsh</a:t>
            </a:r>
            <a:r>
              <a:rPr lang="en-US" dirty="0">
                <a:latin typeface="Arial" pitchFamily="34" charset="0"/>
                <a:cs typeface="Arial" pitchFamily="34" charset="0"/>
              </a:rPr>
              <a:t> is the shunt resistance (</a:t>
            </a:r>
            <a:r>
              <a:rPr lang="el-GR" dirty="0">
                <a:latin typeface="Arial" pitchFamily="34" charset="0"/>
                <a:cs typeface="Arial" pitchFamily="34" charset="0"/>
              </a:rPr>
              <a:t>Ω).</a:t>
            </a:r>
          </a:p>
          <a:p>
            <a:pPr algn="just">
              <a:buFont typeface="Wingdings" pitchFamily="2" charset="2"/>
              <a:buChar char="§"/>
              <a:defRPr/>
            </a:pPr>
            <a:endParaRPr lang="en-US" dirty="0">
              <a:latin typeface="Arial" pitchFamily="34" charset="0"/>
              <a:cs typeface="Arial" pitchFamily="34" charset="0"/>
            </a:endParaRPr>
          </a:p>
        </p:txBody>
      </p:sp>
      <p:sp>
        <p:nvSpPr>
          <p:cNvPr id="6" name="Rectangle 5"/>
          <p:cNvSpPr/>
          <p:nvPr/>
        </p:nvSpPr>
        <p:spPr>
          <a:xfrm>
            <a:off x="203200" y="0"/>
            <a:ext cx="10566400" cy="553998"/>
          </a:xfrm>
          <a:prstGeom prst="rect">
            <a:avLst/>
          </a:prstGeom>
        </p:spPr>
        <p:txBody>
          <a:bodyPr wrap="square">
            <a:spAutoFit/>
          </a:bodyPr>
          <a:lstStyle/>
          <a:p>
            <a:r>
              <a:rPr lang="en-US" sz="3000" b="1" dirty="0" smtClean="0">
                <a:latin typeface="Arial" pitchFamily="34" charset="0"/>
                <a:cs typeface="Arial" pitchFamily="34" charset="0"/>
              </a:rPr>
              <a:t>PVGM                                                                         Cont.….</a:t>
            </a:r>
            <a:endParaRPr lang="en-US" sz="3000" dirty="0"/>
          </a:p>
        </p:txBody>
      </p:sp>
    </p:spTree>
    <p:extLst>
      <p:ext uri="{BB962C8B-B14F-4D97-AF65-F5344CB8AC3E}">
        <p14:creationId xmlns:p14="http://schemas.microsoft.com/office/powerpoint/2010/main" val="42584162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68960"/>
            <a:ext cx="12015736" cy="5032147"/>
          </a:xfrm>
          <a:prstGeom prst="rect">
            <a:avLst/>
          </a:prstGeom>
        </p:spPr>
        <p:txBody>
          <a:bodyPr wrap="square">
            <a:spAutoFit/>
          </a:bodyPr>
          <a:lstStyle/>
          <a:p>
            <a:pPr marL="342900" indent="-342900">
              <a:lnSpc>
                <a:spcPct val="150000"/>
              </a:lnSpc>
              <a:buFont typeface="Arial" pitchFamily="34" charset="0"/>
              <a:buChar char="•"/>
              <a:defRPr/>
            </a:pPr>
            <a:r>
              <a:rPr lang="en-US" sz="2000" dirty="0">
                <a:latin typeface="Arial" pitchFamily="34" charset="0"/>
                <a:cs typeface="Arial" pitchFamily="34" charset="0"/>
              </a:rPr>
              <a:t>The cell temperature, the incident solar irradiance, and their reference values are the three factors that affect the five parameters in </a:t>
            </a:r>
            <a:r>
              <a:rPr lang="en-US" sz="2000" dirty="0" smtClean="0">
                <a:latin typeface="Arial" pitchFamily="34" charset="0"/>
                <a:cs typeface="Arial" pitchFamily="34" charset="0"/>
              </a:rPr>
              <a:t>Eqn.(</a:t>
            </a:r>
            <a:r>
              <a:rPr lang="en-US" sz="2000" dirty="0">
                <a:latin typeface="Arial" pitchFamily="34" charset="0"/>
                <a:cs typeface="Arial" pitchFamily="34" charset="0"/>
              </a:rPr>
              <a:t>1). </a:t>
            </a:r>
          </a:p>
          <a:p>
            <a:pPr marL="342900" indent="-342900">
              <a:lnSpc>
                <a:spcPct val="150000"/>
              </a:lnSpc>
              <a:buFont typeface="Arial" pitchFamily="34" charset="0"/>
              <a:buChar char="•"/>
              <a:defRPr/>
            </a:pPr>
            <a:r>
              <a:rPr lang="en-US" sz="2000" dirty="0">
                <a:latin typeface="Arial" pitchFamily="34" charset="0"/>
                <a:cs typeface="Arial" pitchFamily="34" charset="0"/>
              </a:rPr>
              <a:t>PV module manufacturers typically supply these reference values for specific operating conditions like STC.</a:t>
            </a:r>
          </a:p>
          <a:p>
            <a:pPr marL="342900" indent="-342900">
              <a:lnSpc>
                <a:spcPct val="150000"/>
              </a:lnSpc>
              <a:buFont typeface="Arial" pitchFamily="34" charset="0"/>
              <a:buChar char="•"/>
              <a:defRPr/>
            </a:pPr>
            <a:r>
              <a:rPr lang="en-US" sz="2000" dirty="0">
                <a:latin typeface="Arial" pitchFamily="34" charset="0"/>
                <a:cs typeface="Arial" pitchFamily="34" charset="0"/>
              </a:rPr>
              <a:t> The standard conditions and real operating conditions are never the same, and mismatch factors may also have an impact on the real values of these mean parameters. </a:t>
            </a:r>
          </a:p>
          <a:p>
            <a:pPr marL="342900" indent="-342900">
              <a:lnSpc>
                <a:spcPct val="150000"/>
              </a:lnSpc>
              <a:buFont typeface="Arial" pitchFamily="34" charset="0"/>
              <a:buChar char="•"/>
              <a:defRPr/>
            </a:pPr>
            <a:r>
              <a:rPr lang="en-US" sz="2000" dirty="0">
                <a:latin typeface="Arial" pitchFamily="34" charset="0"/>
                <a:cs typeface="Arial" pitchFamily="34" charset="0"/>
              </a:rPr>
              <a:t>Therefore, it is crucial to assess the five characteristics </a:t>
            </a:r>
            <a:r>
              <a:rPr lang="en-US" sz="2000" i="1" dirty="0">
                <a:latin typeface="Arial" pitchFamily="34" charset="0"/>
                <a:cs typeface="Arial" pitchFamily="34" charset="0"/>
              </a:rPr>
              <a:t>under actual working conditions in order to produce a mathematical model of a PV module that is accurate</a:t>
            </a:r>
            <a:r>
              <a:rPr lang="en-US" sz="2000" dirty="0" smtClean="0">
                <a:latin typeface="Arial" pitchFamily="34" charset="0"/>
                <a:cs typeface="Arial" pitchFamily="34" charset="0"/>
              </a:rPr>
              <a:t>.</a:t>
            </a:r>
          </a:p>
          <a:p>
            <a:pPr marL="342900" indent="-342900">
              <a:lnSpc>
                <a:spcPct val="150000"/>
              </a:lnSpc>
              <a:buFont typeface="Arial" pitchFamily="34" charset="0"/>
              <a:buChar char="•"/>
              <a:defRPr/>
            </a:pPr>
            <a:r>
              <a:rPr lang="en-US" dirty="0">
                <a:latin typeface="Arial" pitchFamily="34" charset="0"/>
                <a:cs typeface="Arial" pitchFamily="34" charset="0"/>
              </a:rPr>
              <a:t>The above reference value can be changed using different operating conditions as given by[8]:</a:t>
            </a:r>
          </a:p>
          <a:p>
            <a:pPr>
              <a:defRPr/>
            </a:pPr>
            <a:endParaRPr lang="en-US" dirty="0" smtClean="0">
              <a:latin typeface="Arial" pitchFamily="34" charset="0"/>
              <a:cs typeface="Arial" pitchFamily="34" charset="0"/>
            </a:endParaRPr>
          </a:p>
          <a:p>
            <a:pPr>
              <a:defRPr/>
            </a:pPr>
            <a:r>
              <a:rPr lang="en-US" dirty="0">
                <a:latin typeface="Arial" pitchFamily="34" charset="0"/>
                <a:cs typeface="Arial" pitchFamily="34" charset="0"/>
              </a:rPr>
              <a:t> </a:t>
            </a:r>
            <a:r>
              <a:rPr lang="en-US" dirty="0" smtClean="0">
                <a:latin typeface="Arial" pitchFamily="34" charset="0"/>
                <a:cs typeface="Arial" pitchFamily="34" charset="0"/>
              </a:rPr>
              <a:t>                                                                                                                                                        </a:t>
            </a:r>
            <a:r>
              <a:rPr lang="en-US" dirty="0" smtClean="0"/>
              <a:t> </a:t>
            </a:r>
            <a:r>
              <a:rPr lang="en-US" dirty="0"/>
              <a:t>eqn.(</a:t>
            </a:r>
            <a:r>
              <a:rPr lang="en-US" dirty="0" smtClean="0"/>
              <a:t>2</a:t>
            </a:r>
            <a:r>
              <a:rPr lang="en-US" dirty="0"/>
              <a:t>)</a:t>
            </a:r>
          </a:p>
          <a:p>
            <a:pPr>
              <a:defRPr/>
            </a:pPr>
            <a:endParaRPr lang="en-US" dirty="0"/>
          </a:p>
        </p:txBody>
      </p:sp>
      <p:sp>
        <p:nvSpPr>
          <p:cNvPr id="24579" name="Rectangle 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4580" name="Object 3"/>
          <p:cNvGraphicFramePr>
            <a:graphicFrameLocks noChangeAspect="1"/>
          </p:cNvGraphicFramePr>
          <p:nvPr>
            <p:extLst>
              <p:ext uri="{D42A27DB-BD31-4B8C-83A1-F6EECF244321}">
                <p14:modId xmlns:p14="http://schemas.microsoft.com/office/powerpoint/2010/main" val="2409324707"/>
              </p:ext>
            </p:extLst>
          </p:nvPr>
        </p:nvGraphicFramePr>
        <p:xfrm>
          <a:off x="355601" y="4815840"/>
          <a:ext cx="8663214" cy="1219200"/>
        </p:xfrm>
        <a:graphic>
          <a:graphicData uri="http://schemas.openxmlformats.org/presentationml/2006/ole">
            <mc:AlternateContent xmlns:mc="http://schemas.openxmlformats.org/markup-compatibility/2006">
              <mc:Choice xmlns:v="urn:schemas-microsoft-com:vml" Requires="v">
                <p:oleObj spid="_x0000_s1057" name="Equation" r:id="rId3" imgW="2705100" imgH="508000" progId="Equation.3">
                  <p:embed/>
                </p:oleObj>
              </mc:Choice>
              <mc:Fallback>
                <p:oleObj name="Equation" r:id="rId3" imgW="2705100" imgH="5080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601" y="4815840"/>
                        <a:ext cx="8663214" cy="1219200"/>
                      </a:xfrm>
                      <a:prstGeom prst="rect">
                        <a:avLst/>
                      </a:prstGeom>
                      <a:noFill/>
                      <a:ln>
                        <a:noFill/>
                      </a:ln>
                      <a:extLst/>
                    </p:spPr>
                  </p:pic>
                </p:oleObj>
              </mc:Fallback>
            </mc:AlternateContent>
          </a:graphicData>
        </a:graphic>
      </p:graphicFrame>
      <p:sp>
        <p:nvSpPr>
          <p:cNvPr id="5" name="Rectangle 4"/>
          <p:cNvSpPr/>
          <p:nvPr/>
        </p:nvSpPr>
        <p:spPr>
          <a:xfrm>
            <a:off x="203200" y="0"/>
            <a:ext cx="10566400" cy="553998"/>
          </a:xfrm>
          <a:prstGeom prst="rect">
            <a:avLst/>
          </a:prstGeom>
        </p:spPr>
        <p:txBody>
          <a:bodyPr wrap="square">
            <a:spAutoFit/>
          </a:bodyPr>
          <a:lstStyle/>
          <a:p>
            <a:r>
              <a:rPr lang="en-US" sz="3000" b="1" dirty="0" smtClean="0">
                <a:latin typeface="Arial" pitchFamily="34" charset="0"/>
                <a:cs typeface="Arial" pitchFamily="34" charset="0"/>
              </a:rPr>
              <a:t>PVGM                                                                         Cont.….</a:t>
            </a:r>
            <a:endParaRPr lang="en-US" sz="3000" dirty="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19</a:t>
            </a:fld>
            <a:endParaRPr lang="en-US"/>
          </a:p>
        </p:txBody>
      </p:sp>
    </p:spTree>
    <p:extLst>
      <p:ext uri="{BB962C8B-B14F-4D97-AF65-F5344CB8AC3E}">
        <p14:creationId xmlns:p14="http://schemas.microsoft.com/office/powerpoint/2010/main" val="29480560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457200"/>
            <a:ext cx="12192000" cy="5411788"/>
          </a:xfrm>
        </p:spPr>
        <p:txBody>
          <a:bodyPr>
            <a:normAutofit fontScale="92500" lnSpcReduction="10000"/>
          </a:bodyPr>
          <a:lstStyle/>
          <a:p>
            <a:pPr marL="0" indent="0">
              <a:buNone/>
              <a:defRPr/>
            </a:pPr>
            <a:r>
              <a:rPr lang="en-US" sz="2200" dirty="0" smtClean="0">
                <a:latin typeface="Arial" pitchFamily="34" charset="0"/>
                <a:cs typeface="Arial" pitchFamily="34" charset="0"/>
              </a:rPr>
              <a:t>A. </a:t>
            </a:r>
            <a:r>
              <a:rPr lang="en-US" sz="2200" b="1" dirty="0" smtClean="0">
                <a:latin typeface="Arial" pitchFamily="34" charset="0"/>
                <a:cs typeface="Arial" pitchFamily="34" charset="0"/>
              </a:rPr>
              <a:t>short circuit condition</a:t>
            </a:r>
          </a:p>
          <a:p>
            <a:pPr>
              <a:buFont typeface="Wingdings" pitchFamily="2" charset="2"/>
              <a:buChar char="§"/>
              <a:defRPr/>
            </a:pPr>
            <a:r>
              <a:rPr lang="en-US" sz="2200" dirty="0" smtClean="0">
                <a:latin typeface="Arial" pitchFamily="34" charset="0"/>
                <a:cs typeface="Arial" pitchFamily="34" charset="0"/>
              </a:rPr>
              <a:t>Thus, at short </a:t>
            </a:r>
            <a:r>
              <a:rPr lang="en-US" sz="2200" dirty="0" err="1" smtClean="0">
                <a:latin typeface="Arial" pitchFamily="34" charset="0"/>
                <a:cs typeface="Arial" pitchFamily="34" charset="0"/>
              </a:rPr>
              <a:t>ckt</a:t>
            </a:r>
            <a:r>
              <a:rPr lang="en-US" sz="2200" dirty="0" smtClean="0">
                <a:latin typeface="Arial" pitchFamily="34" charset="0"/>
                <a:cs typeface="Arial" pitchFamily="34" charset="0"/>
              </a:rPr>
              <a:t> condition I=</a:t>
            </a:r>
            <a:r>
              <a:rPr lang="en-US" sz="2200" dirty="0" err="1" smtClean="0">
                <a:latin typeface="Arial" pitchFamily="34" charset="0"/>
                <a:cs typeface="Arial" pitchFamily="34" charset="0"/>
              </a:rPr>
              <a:t>I</a:t>
            </a:r>
            <a:r>
              <a:rPr lang="en-US" sz="2200" baseline="-25000" dirty="0" err="1" smtClean="0">
                <a:latin typeface="Arial" pitchFamily="34" charset="0"/>
                <a:cs typeface="Arial" pitchFamily="34" charset="0"/>
              </a:rPr>
              <a:t>sc</a:t>
            </a:r>
            <a:r>
              <a:rPr lang="en-US" sz="2200" dirty="0" smtClean="0">
                <a:latin typeface="Arial" pitchFamily="34" charset="0"/>
                <a:cs typeface="Arial" pitchFamily="34" charset="0"/>
              </a:rPr>
              <a:t> and V=0, then eqn.2 is rewritten as: </a:t>
            </a:r>
          </a:p>
          <a:p>
            <a:pPr marL="0" indent="0">
              <a:buFont typeface="Calibri" panose="020F0502020204030204" pitchFamily="34" charset="0"/>
              <a:buNone/>
              <a:defRPr/>
            </a:pPr>
            <a:endParaRPr lang="en-US" dirty="0" smtClean="0"/>
          </a:p>
          <a:p>
            <a:pPr marL="0" indent="0">
              <a:buFont typeface="Calibri" panose="020F0502020204030204" pitchFamily="34" charset="0"/>
              <a:buNone/>
              <a:defRPr/>
            </a:pPr>
            <a:r>
              <a:rPr lang="en-US" sz="2200" dirty="0" smtClean="0">
                <a:latin typeface="Arial" pitchFamily="34" charset="0"/>
                <a:cs typeface="Arial" pitchFamily="34" charset="0"/>
              </a:rPr>
              <a:t>                                                                                                                           eqn.(3)</a:t>
            </a:r>
          </a:p>
          <a:p>
            <a:pPr marL="0" indent="0">
              <a:buFont typeface="Calibri" panose="020F0502020204030204" pitchFamily="34" charset="0"/>
              <a:buNone/>
              <a:defRPr/>
            </a:pPr>
            <a:endParaRPr lang="en-US" dirty="0" smtClean="0"/>
          </a:p>
          <a:p>
            <a:pPr marL="0" indent="0">
              <a:buNone/>
              <a:defRPr/>
            </a:pPr>
            <a:r>
              <a:rPr lang="en-US" sz="2200" b="1" dirty="0" smtClean="0">
                <a:latin typeface="Arial" pitchFamily="34" charset="0"/>
                <a:cs typeface="Arial" pitchFamily="34" charset="0"/>
              </a:rPr>
              <a:t>B. open circuit condition </a:t>
            </a:r>
          </a:p>
          <a:p>
            <a:pPr>
              <a:buFont typeface="Wingdings" pitchFamily="2" charset="2"/>
              <a:buChar char="§"/>
              <a:defRPr/>
            </a:pPr>
            <a:r>
              <a:rPr lang="en-US" sz="2200" dirty="0" smtClean="0">
                <a:latin typeface="Arial" pitchFamily="34" charset="0"/>
                <a:cs typeface="Arial" pitchFamily="34" charset="0"/>
              </a:rPr>
              <a:t>I=0, and V= open circuit voltage (V</a:t>
            </a:r>
            <a:r>
              <a:rPr lang="en-US" sz="2200" baseline="-25000" dirty="0" smtClean="0">
                <a:latin typeface="Arial" pitchFamily="34" charset="0"/>
                <a:cs typeface="Arial" pitchFamily="34" charset="0"/>
              </a:rPr>
              <a:t>0C</a:t>
            </a:r>
            <a:r>
              <a:rPr lang="en-US" sz="2200" dirty="0" smtClean="0">
                <a:latin typeface="Arial" pitchFamily="34" charset="0"/>
                <a:cs typeface="Arial" pitchFamily="34" charset="0"/>
              </a:rPr>
              <a:t>), Then:</a:t>
            </a:r>
          </a:p>
          <a:p>
            <a:pPr marL="0" indent="0">
              <a:buNone/>
              <a:defRPr/>
            </a:pPr>
            <a:endParaRPr lang="en-US" sz="2200" dirty="0">
              <a:latin typeface="Arial" pitchFamily="34" charset="0"/>
              <a:cs typeface="Arial" pitchFamily="34" charset="0"/>
            </a:endParaRPr>
          </a:p>
          <a:p>
            <a:pPr marL="0" indent="0">
              <a:buNone/>
              <a:defRPr/>
            </a:pPr>
            <a:r>
              <a:rPr lang="en-US" sz="2200" dirty="0" smtClean="0">
                <a:latin typeface="Arial" pitchFamily="34" charset="0"/>
                <a:cs typeface="Arial" pitchFamily="34" charset="0"/>
              </a:rPr>
              <a:t>                                                                                                                             eqn.(4)</a:t>
            </a:r>
          </a:p>
          <a:p>
            <a:pPr>
              <a:defRPr/>
            </a:pPr>
            <a:endParaRPr lang="en-US" dirty="0">
              <a:latin typeface="Arial" pitchFamily="34" charset="0"/>
              <a:cs typeface="Arial" pitchFamily="34" charset="0"/>
            </a:endParaRPr>
          </a:p>
          <a:p>
            <a:pPr marL="0" indent="0">
              <a:buNone/>
              <a:defRPr/>
            </a:pPr>
            <a:r>
              <a:rPr lang="en-US" sz="2200" b="1" dirty="0" smtClean="0">
                <a:latin typeface="Arial" pitchFamily="34" charset="0"/>
                <a:cs typeface="Arial" pitchFamily="34" charset="0"/>
              </a:rPr>
              <a:t>C. at maximum power point (MPP), V=</a:t>
            </a:r>
            <a:r>
              <a:rPr lang="en-US" sz="2200" b="1" dirty="0" err="1" smtClean="0">
                <a:latin typeface="Arial" pitchFamily="34" charset="0"/>
                <a:cs typeface="Arial" pitchFamily="34" charset="0"/>
              </a:rPr>
              <a:t>V</a:t>
            </a:r>
            <a:r>
              <a:rPr lang="en-US" sz="2200" b="1" baseline="-25000" dirty="0" err="1" smtClean="0">
                <a:latin typeface="Arial" pitchFamily="34" charset="0"/>
                <a:cs typeface="Arial" pitchFamily="34" charset="0"/>
              </a:rPr>
              <a:t>max</a:t>
            </a:r>
            <a:r>
              <a:rPr lang="en-US" sz="2200" b="1" baseline="-25000" dirty="0" smtClean="0">
                <a:latin typeface="Arial" pitchFamily="34" charset="0"/>
                <a:cs typeface="Arial" pitchFamily="34" charset="0"/>
              </a:rPr>
              <a:t> </a:t>
            </a:r>
            <a:r>
              <a:rPr lang="en-US" sz="2200" b="1" dirty="0" smtClean="0">
                <a:latin typeface="Arial" pitchFamily="34" charset="0"/>
                <a:cs typeface="Arial" pitchFamily="34" charset="0"/>
              </a:rPr>
              <a:t>and I=I</a:t>
            </a:r>
            <a:r>
              <a:rPr lang="en-US" sz="2200" b="1" baseline="-25000" dirty="0" smtClean="0">
                <a:latin typeface="Arial" pitchFamily="34" charset="0"/>
                <a:cs typeface="Arial" pitchFamily="34" charset="0"/>
              </a:rPr>
              <a:t>max</a:t>
            </a:r>
            <a:r>
              <a:rPr lang="en-US" sz="2200" b="1" dirty="0" smtClean="0">
                <a:latin typeface="Arial" pitchFamily="34" charset="0"/>
                <a:cs typeface="Arial" pitchFamily="34" charset="0"/>
              </a:rPr>
              <a:t>). Then:</a:t>
            </a:r>
            <a:endParaRPr lang="en-US" dirty="0" smtClean="0"/>
          </a:p>
          <a:p>
            <a:pPr marL="0" indent="0">
              <a:buNone/>
              <a:defRPr/>
            </a:pPr>
            <a:r>
              <a:rPr lang="en-US" dirty="0" smtClean="0"/>
              <a:t>                                                                                                                   </a:t>
            </a:r>
          </a:p>
          <a:p>
            <a:pPr marL="0" indent="0">
              <a:buNone/>
              <a:defRPr/>
            </a:pPr>
            <a:r>
              <a:rPr lang="en-US" sz="2200" dirty="0">
                <a:latin typeface="Arial" pitchFamily="34" charset="0"/>
                <a:cs typeface="Arial" pitchFamily="34" charset="0"/>
              </a:rPr>
              <a:t> </a:t>
            </a:r>
            <a:r>
              <a:rPr lang="en-US" sz="2200" dirty="0" smtClean="0">
                <a:latin typeface="Arial" pitchFamily="34" charset="0"/>
                <a:cs typeface="Arial" pitchFamily="34" charset="0"/>
              </a:rPr>
              <a:t>                                                                                                                           eqn.(5)</a:t>
            </a:r>
            <a:endParaRPr lang="en-US" sz="2200" dirty="0">
              <a:latin typeface="Arial" pitchFamily="34" charset="0"/>
              <a:cs typeface="Arial" pitchFamily="34" charset="0"/>
            </a:endParaRPr>
          </a:p>
        </p:txBody>
      </p:sp>
      <p:sp>
        <p:nvSpPr>
          <p:cNvPr id="25604" name="Rectangle 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5605" name="Object 4"/>
          <p:cNvGraphicFramePr>
            <a:graphicFrameLocks noChangeAspect="1"/>
          </p:cNvGraphicFramePr>
          <p:nvPr>
            <p:extLst>
              <p:ext uri="{D42A27DB-BD31-4B8C-83A1-F6EECF244321}">
                <p14:modId xmlns:p14="http://schemas.microsoft.com/office/powerpoint/2010/main" val="3042776822"/>
              </p:ext>
            </p:extLst>
          </p:nvPr>
        </p:nvGraphicFramePr>
        <p:xfrm>
          <a:off x="304800" y="1330960"/>
          <a:ext cx="7389659" cy="995680"/>
        </p:xfrm>
        <a:graphic>
          <a:graphicData uri="http://schemas.openxmlformats.org/presentationml/2006/ole">
            <mc:AlternateContent xmlns:mc="http://schemas.openxmlformats.org/markup-compatibility/2006">
              <mc:Choice xmlns:v="urn:schemas-microsoft-com:vml" Requires="v">
                <p:oleObj spid="_x0000_s2146" name="Equation" r:id="rId3" imgW="2971800" imgH="533400" progId="Equation.3">
                  <p:embed/>
                </p:oleObj>
              </mc:Choice>
              <mc:Fallback>
                <p:oleObj name="Equation" r:id="rId3" imgW="2971800" imgH="533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1330960"/>
                        <a:ext cx="7389659" cy="995680"/>
                      </a:xfrm>
                      <a:prstGeom prst="rect">
                        <a:avLst/>
                      </a:prstGeom>
                      <a:noFill/>
                      <a:ln>
                        <a:noFill/>
                      </a:ln>
                      <a:extLst/>
                    </p:spPr>
                  </p:pic>
                </p:oleObj>
              </mc:Fallback>
            </mc:AlternateContent>
          </a:graphicData>
        </a:graphic>
      </p:graphicFrame>
      <p:sp>
        <p:nvSpPr>
          <p:cNvPr id="25606" name="Rectangle 5"/>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5607" name="Object 6"/>
          <p:cNvGraphicFramePr>
            <a:graphicFrameLocks noChangeAspect="1"/>
          </p:cNvGraphicFramePr>
          <p:nvPr>
            <p:extLst>
              <p:ext uri="{D42A27DB-BD31-4B8C-83A1-F6EECF244321}">
                <p14:modId xmlns:p14="http://schemas.microsoft.com/office/powerpoint/2010/main" val="2080821384"/>
              </p:ext>
            </p:extLst>
          </p:nvPr>
        </p:nvGraphicFramePr>
        <p:xfrm>
          <a:off x="203200" y="3291840"/>
          <a:ext cx="6686551" cy="901700"/>
        </p:xfrm>
        <a:graphic>
          <a:graphicData uri="http://schemas.openxmlformats.org/presentationml/2006/ole">
            <mc:AlternateContent xmlns:mc="http://schemas.openxmlformats.org/markup-compatibility/2006">
              <mc:Choice xmlns:v="urn:schemas-microsoft-com:vml" Requires="v">
                <p:oleObj spid="_x0000_s2147" name="Equation" r:id="rId5" imgW="2819400" imgH="508000" progId="Equation.3">
                  <p:embed/>
                </p:oleObj>
              </mc:Choice>
              <mc:Fallback>
                <p:oleObj name="Equation" r:id="rId5" imgW="2819400" imgH="5080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3200" y="3291840"/>
                        <a:ext cx="6686551" cy="90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5608" name="Rectangle 7"/>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5609" name="Object 8"/>
          <p:cNvGraphicFramePr>
            <a:graphicFrameLocks noChangeAspect="1"/>
          </p:cNvGraphicFramePr>
          <p:nvPr>
            <p:extLst>
              <p:ext uri="{D42A27DB-BD31-4B8C-83A1-F6EECF244321}">
                <p14:modId xmlns:p14="http://schemas.microsoft.com/office/powerpoint/2010/main" val="1162228824"/>
              </p:ext>
            </p:extLst>
          </p:nvPr>
        </p:nvGraphicFramePr>
        <p:xfrm>
          <a:off x="355599" y="4993640"/>
          <a:ext cx="8087361" cy="1254760"/>
        </p:xfrm>
        <a:graphic>
          <a:graphicData uri="http://schemas.openxmlformats.org/presentationml/2006/ole">
            <mc:AlternateContent xmlns:mc="http://schemas.openxmlformats.org/markup-compatibility/2006">
              <mc:Choice xmlns:v="urn:schemas-microsoft-com:vml" Requires="v">
                <p:oleObj spid="_x0000_s2148" name="Equation" r:id="rId7" imgW="3556000" imgH="520700" progId="Equation.3">
                  <p:embed/>
                </p:oleObj>
              </mc:Choice>
              <mc:Fallback>
                <p:oleObj name="Equation" r:id="rId7" imgW="3556000" imgH="5207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5599" y="4993640"/>
                        <a:ext cx="8087361" cy="1254760"/>
                      </a:xfrm>
                      <a:prstGeom prst="rect">
                        <a:avLst/>
                      </a:prstGeom>
                      <a:noFill/>
                      <a:ln>
                        <a:noFill/>
                      </a:ln>
                      <a:extLst/>
                    </p:spPr>
                  </p:pic>
                </p:oleObj>
              </mc:Fallback>
            </mc:AlternateContent>
          </a:graphicData>
        </a:graphic>
      </p:graphicFrame>
      <p:sp>
        <p:nvSpPr>
          <p:cNvPr id="11" name="Rectangle 10"/>
          <p:cNvSpPr/>
          <p:nvPr/>
        </p:nvSpPr>
        <p:spPr>
          <a:xfrm>
            <a:off x="203200" y="0"/>
            <a:ext cx="10566400" cy="553998"/>
          </a:xfrm>
          <a:prstGeom prst="rect">
            <a:avLst/>
          </a:prstGeom>
        </p:spPr>
        <p:txBody>
          <a:bodyPr wrap="square">
            <a:spAutoFit/>
          </a:bodyPr>
          <a:lstStyle/>
          <a:p>
            <a:r>
              <a:rPr lang="en-US" sz="3000" b="1" dirty="0" smtClean="0">
                <a:latin typeface="Arial" pitchFamily="34" charset="0"/>
                <a:cs typeface="Arial" pitchFamily="34" charset="0"/>
              </a:rPr>
              <a:t>PVGM                                                                         Cont.….</a:t>
            </a:r>
            <a:endParaRPr lang="en-US" sz="3000" dirty="0"/>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20</a:t>
            </a:fld>
            <a:endParaRPr lang="en-US"/>
          </a:p>
        </p:txBody>
      </p:sp>
    </p:spTree>
    <p:extLst>
      <p:ext uri="{BB962C8B-B14F-4D97-AF65-F5344CB8AC3E}">
        <p14:creationId xmlns:p14="http://schemas.microsoft.com/office/powerpoint/2010/main" val="13412620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Content Placeholder 2"/>
          <p:cNvSpPr>
            <a:spLocks noGrp="1"/>
          </p:cNvSpPr>
          <p:nvPr>
            <p:ph idx="1"/>
          </p:nvPr>
        </p:nvSpPr>
        <p:spPr>
          <a:xfrm>
            <a:off x="184730" y="553998"/>
            <a:ext cx="11804069" cy="5314990"/>
          </a:xfrm>
        </p:spPr>
        <p:txBody>
          <a:bodyPr/>
          <a:lstStyle/>
          <a:p>
            <a:pPr algn="just"/>
            <a:r>
              <a:rPr lang="en-US" sz="2000" dirty="0" smtClean="0">
                <a:latin typeface="Arial" pitchFamily="34" charset="0"/>
                <a:cs typeface="Arial" pitchFamily="34" charset="0"/>
              </a:rPr>
              <a:t>Then, the derivation of original eqn., eqn.1 at V=</a:t>
            </a:r>
            <a:r>
              <a:rPr lang="en-US" sz="2000" dirty="0" err="1" smtClean="0">
                <a:latin typeface="Arial" pitchFamily="34" charset="0"/>
                <a:cs typeface="Arial" pitchFamily="34" charset="0"/>
              </a:rPr>
              <a:t>V</a:t>
            </a:r>
            <a:r>
              <a:rPr lang="en-US" sz="2000" baseline="-25000" dirty="0" err="1" smtClean="0">
                <a:latin typeface="Arial" pitchFamily="34" charset="0"/>
                <a:cs typeface="Arial" pitchFamily="34" charset="0"/>
              </a:rPr>
              <a:t>oc</a:t>
            </a:r>
            <a:r>
              <a:rPr lang="en-US" sz="2000" baseline="-25000" dirty="0" smtClean="0">
                <a:latin typeface="Arial" pitchFamily="34" charset="0"/>
                <a:cs typeface="Arial" pitchFamily="34" charset="0"/>
              </a:rPr>
              <a:t>(ref) </a:t>
            </a:r>
            <a:r>
              <a:rPr lang="en-US" sz="2000" dirty="0" smtClean="0">
                <a:latin typeface="Arial" pitchFamily="34" charset="0"/>
                <a:cs typeface="Arial" pitchFamily="34" charset="0"/>
              </a:rPr>
              <a:t>and I=</a:t>
            </a:r>
            <a:r>
              <a:rPr lang="en-US" sz="2000" dirty="0" err="1" smtClean="0">
                <a:latin typeface="Arial" pitchFamily="34" charset="0"/>
                <a:cs typeface="Arial" pitchFamily="34" charset="0"/>
              </a:rPr>
              <a:t>I</a:t>
            </a:r>
            <a:r>
              <a:rPr lang="en-US" sz="2000" baseline="-25000" dirty="0" err="1" smtClean="0">
                <a:latin typeface="Arial" pitchFamily="34" charset="0"/>
                <a:cs typeface="Arial" pitchFamily="34" charset="0"/>
              </a:rPr>
              <a:t>sc</a:t>
            </a:r>
            <a:r>
              <a:rPr lang="en-US" sz="2000" baseline="-25000" dirty="0" smtClean="0">
                <a:latin typeface="Arial" pitchFamily="34" charset="0"/>
                <a:cs typeface="Arial" pitchFamily="34" charset="0"/>
              </a:rPr>
              <a:t>(ref), </a:t>
            </a:r>
            <a:r>
              <a:rPr lang="en-US" sz="2000" dirty="0" smtClean="0">
                <a:latin typeface="Arial" pitchFamily="34" charset="0"/>
                <a:cs typeface="Arial" pitchFamily="34" charset="0"/>
              </a:rPr>
              <a:t>respectively is given as :</a:t>
            </a:r>
            <a:endParaRPr lang="en-US" dirty="0" smtClean="0"/>
          </a:p>
          <a:p>
            <a:pPr marL="0" indent="0" algn="just">
              <a:buNone/>
            </a:pPr>
            <a:r>
              <a:rPr lang="en-US" sz="2000" dirty="0" smtClean="0">
                <a:latin typeface="Arial" pitchFamily="34" charset="0"/>
                <a:cs typeface="Arial" pitchFamily="34" charset="0"/>
              </a:rPr>
              <a:t>                                                                                        eqn.(6)</a:t>
            </a:r>
          </a:p>
          <a:p>
            <a:pPr marL="0" indent="0" algn="just">
              <a:buNone/>
            </a:pPr>
            <a:endParaRPr lang="en-US" dirty="0" smtClean="0">
              <a:latin typeface="Arial" pitchFamily="34" charset="0"/>
              <a:cs typeface="Arial" pitchFamily="34" charset="0"/>
            </a:endParaRPr>
          </a:p>
          <a:p>
            <a:pPr marL="0" indent="0" algn="just">
              <a:buNone/>
            </a:pPr>
            <a:endParaRPr lang="en-US" dirty="0" smtClean="0">
              <a:latin typeface="Arial" pitchFamily="34" charset="0"/>
              <a:cs typeface="Arial" pitchFamily="34" charset="0"/>
            </a:endParaRPr>
          </a:p>
          <a:p>
            <a:pPr marL="0" indent="0" algn="just">
              <a:buNone/>
            </a:pPr>
            <a:r>
              <a:rPr lang="en-US" sz="2000" dirty="0" smtClean="0">
                <a:latin typeface="Arial" pitchFamily="34" charset="0"/>
                <a:cs typeface="Arial" pitchFamily="34" charset="0"/>
              </a:rPr>
              <a:t>                                                                 eqn.(7)</a:t>
            </a:r>
          </a:p>
          <a:p>
            <a:pPr algn="just">
              <a:lnSpc>
                <a:spcPct val="200000"/>
              </a:lnSpc>
            </a:pPr>
            <a:r>
              <a:rPr lang="en-US" sz="2000" dirty="0" smtClean="0">
                <a:latin typeface="Arial" pitchFamily="34" charset="0"/>
                <a:cs typeface="Arial" pitchFamily="34" charset="0"/>
              </a:rPr>
              <a:t>Where, R</a:t>
            </a:r>
            <a:r>
              <a:rPr lang="en-US" sz="2000" baseline="-25000" dirty="0" smtClean="0">
                <a:latin typeface="Arial" pitchFamily="34" charset="0"/>
                <a:cs typeface="Arial" pitchFamily="34" charset="0"/>
              </a:rPr>
              <a:t>s0 </a:t>
            </a:r>
            <a:r>
              <a:rPr lang="en-US" sz="2000" dirty="0" smtClean="0">
                <a:latin typeface="Arial" pitchFamily="34" charset="0"/>
                <a:cs typeface="Arial" pitchFamily="34" charset="0"/>
              </a:rPr>
              <a:t>and R</a:t>
            </a:r>
            <a:r>
              <a:rPr lang="en-US" sz="2000" baseline="-25000" dirty="0" smtClean="0">
                <a:latin typeface="Arial" pitchFamily="34" charset="0"/>
                <a:cs typeface="Arial" pitchFamily="34" charset="0"/>
              </a:rPr>
              <a:t>sh0 </a:t>
            </a:r>
            <a:r>
              <a:rPr lang="en-US" sz="2000" dirty="0" smtClean="0">
                <a:latin typeface="Arial" pitchFamily="34" charset="0"/>
                <a:cs typeface="Arial" pitchFamily="34" charset="0"/>
              </a:rPr>
              <a:t>are the slops of the I-V curve in open circuit and short circuit </a:t>
            </a:r>
            <a:r>
              <a:rPr lang="en-US" sz="2000" dirty="0">
                <a:latin typeface="Arial" pitchFamily="34" charset="0"/>
                <a:cs typeface="Arial" pitchFamily="34" charset="0"/>
              </a:rPr>
              <a:t>points, respectively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Thus, the series and shunt resistances of the semiconductor can be easily determined using the above equations   for initial conditions. </a:t>
            </a:r>
          </a:p>
        </p:txBody>
      </p:sp>
      <p:graphicFrame>
        <p:nvGraphicFramePr>
          <p:cNvPr id="26628" name="Object 3"/>
          <p:cNvGraphicFramePr>
            <a:graphicFrameLocks noChangeAspect="1"/>
          </p:cNvGraphicFramePr>
          <p:nvPr>
            <p:extLst>
              <p:ext uri="{D42A27DB-BD31-4B8C-83A1-F6EECF244321}">
                <p14:modId xmlns:p14="http://schemas.microsoft.com/office/powerpoint/2010/main" val="3221902164"/>
              </p:ext>
            </p:extLst>
          </p:nvPr>
        </p:nvGraphicFramePr>
        <p:xfrm>
          <a:off x="467361" y="898009"/>
          <a:ext cx="3129280" cy="788579"/>
        </p:xfrm>
        <a:graphic>
          <a:graphicData uri="http://schemas.openxmlformats.org/presentationml/2006/ole">
            <mc:AlternateContent xmlns:mc="http://schemas.openxmlformats.org/markup-compatibility/2006">
              <mc:Choice xmlns:v="urn:schemas-microsoft-com:vml" Requires="v">
                <p:oleObj spid="_x0000_s3136" name="Equation" r:id="rId3" imgW="1180588" imgH="393529" progId="Equation.3">
                  <p:embed/>
                </p:oleObj>
              </mc:Choice>
              <mc:Fallback>
                <p:oleObj name="Equation" r:id="rId3" imgW="1180588" imgH="393529"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361" y="898009"/>
                        <a:ext cx="3129280" cy="788579"/>
                      </a:xfrm>
                      <a:prstGeom prst="rect">
                        <a:avLst/>
                      </a:prstGeom>
                      <a:noFill/>
                      <a:ln>
                        <a:noFill/>
                      </a:ln>
                      <a:extLst/>
                    </p:spPr>
                  </p:pic>
                </p:oleObj>
              </mc:Fallback>
            </mc:AlternateContent>
          </a:graphicData>
        </a:graphic>
      </p:graphicFrame>
      <p:graphicFrame>
        <p:nvGraphicFramePr>
          <p:cNvPr id="26629" name="Object 4"/>
          <p:cNvGraphicFramePr>
            <a:graphicFrameLocks noChangeAspect="1"/>
          </p:cNvGraphicFramePr>
          <p:nvPr>
            <p:extLst>
              <p:ext uri="{D42A27DB-BD31-4B8C-83A1-F6EECF244321}">
                <p14:modId xmlns:p14="http://schemas.microsoft.com/office/powerpoint/2010/main" val="2780540225"/>
              </p:ext>
            </p:extLst>
          </p:nvPr>
        </p:nvGraphicFramePr>
        <p:xfrm>
          <a:off x="335281" y="1945640"/>
          <a:ext cx="3779520" cy="952439"/>
        </p:xfrm>
        <a:graphic>
          <a:graphicData uri="http://schemas.openxmlformats.org/presentationml/2006/ole">
            <mc:AlternateContent xmlns:mc="http://schemas.openxmlformats.org/markup-compatibility/2006">
              <mc:Choice xmlns:v="urn:schemas-microsoft-com:vml" Requires="v">
                <p:oleObj spid="_x0000_s3137" name="Equation" r:id="rId5" imgW="1180588" imgH="393529" progId="Equation.3">
                  <p:embed/>
                </p:oleObj>
              </mc:Choice>
              <mc:Fallback>
                <p:oleObj name="Equation" r:id="rId5" imgW="1180588" imgH="393529"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5281" y="1945640"/>
                        <a:ext cx="3779520" cy="952439"/>
                      </a:xfrm>
                      <a:prstGeom prst="rect">
                        <a:avLst/>
                      </a:prstGeom>
                      <a:noFill/>
                      <a:ln>
                        <a:noFill/>
                      </a:ln>
                      <a:extLst/>
                    </p:spPr>
                  </p:pic>
                </p:oleObj>
              </mc:Fallback>
            </mc:AlternateContent>
          </a:graphicData>
        </a:graphic>
      </p:graphicFrame>
      <p:sp>
        <p:nvSpPr>
          <p:cNvPr id="26630" name="Rectangle 6"/>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26631" name="Rectangle 7"/>
          <p:cNvSpPr>
            <a:spLocks noChangeArrowheads="1"/>
          </p:cNvSpPr>
          <p:nvPr/>
        </p:nvSpPr>
        <p:spPr bwMode="auto">
          <a:xfrm>
            <a:off x="0" y="898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8" name="Rectangle 7"/>
          <p:cNvSpPr/>
          <p:nvPr/>
        </p:nvSpPr>
        <p:spPr>
          <a:xfrm>
            <a:off x="203200" y="0"/>
            <a:ext cx="10566400" cy="553998"/>
          </a:xfrm>
          <a:prstGeom prst="rect">
            <a:avLst/>
          </a:prstGeom>
        </p:spPr>
        <p:txBody>
          <a:bodyPr wrap="square">
            <a:spAutoFit/>
          </a:bodyPr>
          <a:lstStyle/>
          <a:p>
            <a:r>
              <a:rPr lang="en-US" sz="3000" b="1" dirty="0" smtClean="0">
                <a:latin typeface="Arial" pitchFamily="34" charset="0"/>
                <a:cs typeface="Arial" pitchFamily="34" charset="0"/>
              </a:rPr>
              <a:t>PVGM                                                                         Cont.….</a:t>
            </a:r>
            <a:endParaRPr lang="en-US" sz="3000" dirty="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21</a:t>
            </a:fld>
            <a:endParaRPr lang="en-US"/>
          </a:p>
        </p:txBody>
      </p:sp>
    </p:spTree>
    <p:extLst>
      <p:ext uri="{BB962C8B-B14F-4D97-AF65-F5344CB8AC3E}">
        <p14:creationId xmlns:p14="http://schemas.microsoft.com/office/powerpoint/2010/main" val="31698864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600" y="413266"/>
            <a:ext cx="11887200" cy="3785652"/>
          </a:xfrm>
          <a:prstGeom prst="rect">
            <a:avLst/>
          </a:prstGeom>
        </p:spPr>
        <p:txBody>
          <a:bodyPr>
            <a:spAutoFit/>
          </a:bodyPr>
          <a:lstStyle/>
          <a:p>
            <a:pPr marL="342900" indent="-342900" algn="just">
              <a:lnSpc>
                <a:spcPct val="150000"/>
              </a:lnSpc>
              <a:buFont typeface="Wingdings" pitchFamily="2" charset="2"/>
              <a:buChar char="§"/>
              <a:defRPr/>
            </a:pPr>
            <a:r>
              <a:rPr lang="en-US" sz="2000" dirty="0" smtClean="0">
                <a:latin typeface="Arial" pitchFamily="34" charset="0"/>
                <a:cs typeface="Arial" pitchFamily="34" charset="0"/>
              </a:rPr>
              <a:t>Normally, </a:t>
            </a:r>
            <a:r>
              <a:rPr lang="en-US" sz="2000" dirty="0">
                <a:latin typeface="Arial" pitchFamily="34" charset="0"/>
                <a:cs typeface="Arial" pitchFamily="34" charset="0"/>
              </a:rPr>
              <a:t>the outdoor measurements of multiple I-V curves for a standard module can be combined to </a:t>
            </a:r>
            <a:r>
              <a:rPr lang="en-US" sz="2000" dirty="0" smtClean="0">
                <a:latin typeface="Arial" pitchFamily="34" charset="0"/>
                <a:cs typeface="Arial" pitchFamily="34" charset="0"/>
              </a:rPr>
              <a:t>determine</a:t>
            </a:r>
            <a:r>
              <a:rPr lang="en-US" sz="2000" dirty="0">
                <a:latin typeface="Arial" pitchFamily="34" charset="0"/>
                <a:cs typeface="Arial" pitchFamily="34" charset="0"/>
              </a:rPr>
              <a:t> </a:t>
            </a:r>
            <a:r>
              <a:rPr lang="en-US" sz="2000" dirty="0" err="1">
                <a:latin typeface="Arial" pitchFamily="34" charset="0"/>
                <a:cs typeface="Arial" pitchFamily="34" charset="0"/>
              </a:rPr>
              <a:t>I</a:t>
            </a:r>
            <a:r>
              <a:rPr lang="en-US" sz="2000" baseline="-25000" dirty="0" err="1">
                <a:latin typeface="Arial" pitchFamily="34" charset="0"/>
                <a:cs typeface="Arial" pitchFamily="34" charset="0"/>
              </a:rPr>
              <a:t>sc</a:t>
            </a:r>
            <a:r>
              <a:rPr lang="en-US" sz="2000" baseline="-25000" dirty="0">
                <a:latin typeface="Arial" pitchFamily="34" charset="0"/>
                <a:cs typeface="Arial" pitchFamily="34" charset="0"/>
              </a:rPr>
              <a:t>(ref), </a:t>
            </a:r>
            <a:r>
              <a:rPr lang="en-US" sz="2000" dirty="0" err="1">
                <a:latin typeface="Arial" pitchFamily="34" charset="0"/>
                <a:cs typeface="Arial" pitchFamily="34" charset="0"/>
              </a:rPr>
              <a:t>V</a:t>
            </a:r>
            <a:r>
              <a:rPr lang="en-US" sz="2000" baseline="-25000" dirty="0" err="1">
                <a:latin typeface="Arial" pitchFamily="34" charset="0"/>
                <a:cs typeface="Arial" pitchFamily="34" charset="0"/>
              </a:rPr>
              <a:t>oc</a:t>
            </a:r>
            <a:r>
              <a:rPr lang="en-US" sz="2000" baseline="-25000" dirty="0">
                <a:latin typeface="Arial" pitchFamily="34" charset="0"/>
                <a:cs typeface="Arial" pitchFamily="34" charset="0"/>
              </a:rPr>
              <a:t>(ref) </a:t>
            </a:r>
            <a:r>
              <a:rPr lang="en-US" sz="2000" dirty="0">
                <a:latin typeface="Arial" pitchFamily="34" charset="0"/>
                <a:cs typeface="Arial" pitchFamily="34" charset="0"/>
              </a:rPr>
              <a:t>, </a:t>
            </a:r>
            <a:r>
              <a:rPr lang="en-US" sz="2000" dirty="0" err="1">
                <a:latin typeface="Arial" pitchFamily="34" charset="0"/>
                <a:cs typeface="Arial" pitchFamily="34" charset="0"/>
              </a:rPr>
              <a:t>I</a:t>
            </a:r>
            <a:r>
              <a:rPr lang="en-US" sz="2000" baseline="-25000" dirty="0" err="1">
                <a:latin typeface="Arial" pitchFamily="34" charset="0"/>
                <a:cs typeface="Arial" pitchFamily="34" charset="0"/>
              </a:rPr>
              <a:t>m</a:t>
            </a:r>
            <a:r>
              <a:rPr lang="en-US" sz="2000" baseline="-25000" dirty="0">
                <a:latin typeface="Arial" pitchFamily="34" charset="0"/>
                <a:cs typeface="Arial" pitchFamily="34" charset="0"/>
              </a:rPr>
              <a:t>(ref)</a:t>
            </a:r>
            <a:r>
              <a:rPr lang="en-US" sz="2000" dirty="0">
                <a:latin typeface="Arial" pitchFamily="34" charset="0"/>
                <a:cs typeface="Arial" pitchFamily="34" charset="0"/>
              </a:rPr>
              <a:t> and </a:t>
            </a:r>
            <a:r>
              <a:rPr lang="en-US" sz="2000" baseline="-25000" dirty="0" err="1">
                <a:latin typeface="Arial" pitchFamily="34" charset="0"/>
                <a:cs typeface="Arial" pitchFamily="34" charset="0"/>
              </a:rPr>
              <a:t>Vm</a:t>
            </a:r>
            <a:r>
              <a:rPr lang="en-US" sz="2000" baseline="-25000" dirty="0">
                <a:latin typeface="Arial" pitchFamily="34" charset="0"/>
                <a:cs typeface="Arial" pitchFamily="34" charset="0"/>
              </a:rPr>
              <a:t>(ref)</a:t>
            </a:r>
            <a:r>
              <a:rPr lang="en-US" sz="2000" dirty="0" smtClean="0">
                <a:latin typeface="Arial" pitchFamily="34" charset="0"/>
                <a:cs typeface="Arial" pitchFamily="34" charset="0"/>
              </a:rPr>
              <a:t>. </a:t>
            </a:r>
            <a:r>
              <a:rPr lang="en-US" sz="2000" dirty="0">
                <a:latin typeface="Arial" pitchFamily="34" charset="0"/>
                <a:cs typeface="Arial" pitchFamily="34" charset="0"/>
              </a:rPr>
              <a:t>This can be expressed mathematically as;;</a:t>
            </a:r>
          </a:p>
          <a:p>
            <a:pPr marL="342900" indent="-342900" algn="just">
              <a:buFont typeface="Wingdings" pitchFamily="2" charset="2"/>
              <a:buChar char="§"/>
              <a:defRPr/>
            </a:pPr>
            <a:endParaRPr lang="en-US" sz="2000" dirty="0">
              <a:latin typeface="Arial" pitchFamily="34" charset="0"/>
              <a:cs typeface="Arial" pitchFamily="34" charset="0"/>
            </a:endParaRPr>
          </a:p>
          <a:p>
            <a:pPr algn="just">
              <a:defRPr/>
            </a:pPr>
            <a:r>
              <a:rPr lang="en-US" sz="2000" dirty="0">
                <a:latin typeface="Arial" pitchFamily="34" charset="0"/>
                <a:cs typeface="Arial" pitchFamily="34" charset="0"/>
              </a:rPr>
              <a:t>                                                                                           eqn.(8)</a:t>
            </a:r>
          </a:p>
          <a:p>
            <a:pPr algn="just">
              <a:defRPr/>
            </a:pPr>
            <a:endParaRPr lang="en-US" sz="2000" dirty="0">
              <a:latin typeface="Arial" pitchFamily="34" charset="0"/>
              <a:cs typeface="Arial" pitchFamily="34" charset="0"/>
            </a:endParaRPr>
          </a:p>
          <a:p>
            <a:pPr algn="just">
              <a:defRPr/>
            </a:pPr>
            <a:r>
              <a:rPr lang="en-US" sz="2000" dirty="0">
                <a:latin typeface="Arial" pitchFamily="34" charset="0"/>
                <a:cs typeface="Arial" pitchFamily="34" charset="0"/>
              </a:rPr>
              <a:t>                                                                                            eqn.(9)</a:t>
            </a:r>
          </a:p>
          <a:p>
            <a:pPr algn="just">
              <a:defRPr/>
            </a:pPr>
            <a:endParaRPr lang="en-US" sz="2000" dirty="0">
              <a:latin typeface="Arial" pitchFamily="34" charset="0"/>
              <a:cs typeface="Arial" pitchFamily="34" charset="0"/>
            </a:endParaRPr>
          </a:p>
          <a:p>
            <a:pPr algn="just">
              <a:defRPr/>
            </a:pPr>
            <a:r>
              <a:rPr lang="en-US" sz="2000" dirty="0">
                <a:latin typeface="Arial" pitchFamily="34" charset="0"/>
                <a:cs typeface="Arial" pitchFamily="34" charset="0"/>
              </a:rPr>
              <a:t>                                                                                             eqn.(10)</a:t>
            </a:r>
          </a:p>
          <a:p>
            <a:pPr algn="just">
              <a:defRPr/>
            </a:pPr>
            <a:endParaRPr lang="en-US" sz="2000" dirty="0">
              <a:latin typeface="Arial" pitchFamily="34" charset="0"/>
              <a:cs typeface="Arial" pitchFamily="34" charset="0"/>
            </a:endParaRPr>
          </a:p>
          <a:p>
            <a:pPr algn="just">
              <a:defRPr/>
            </a:pPr>
            <a:r>
              <a:rPr lang="en-US" sz="2000" dirty="0" smtClean="0">
                <a:latin typeface="Arial" pitchFamily="34" charset="0"/>
                <a:cs typeface="Arial" pitchFamily="34" charset="0"/>
              </a:rPr>
              <a:t>  </a:t>
            </a:r>
            <a:endParaRPr lang="en-US" sz="2000" dirty="0">
              <a:latin typeface="Arial" pitchFamily="34" charset="0"/>
              <a:cs typeface="Arial" pitchFamily="34" charset="0"/>
            </a:endParaRPr>
          </a:p>
          <a:p>
            <a:pPr algn="just">
              <a:defRPr/>
            </a:pPr>
            <a:r>
              <a:rPr lang="en-US" sz="2000" dirty="0">
                <a:latin typeface="Arial" pitchFamily="34" charset="0"/>
                <a:cs typeface="Arial" pitchFamily="34" charset="0"/>
              </a:rPr>
              <a:t>                                                                                              </a:t>
            </a:r>
            <a:r>
              <a:rPr lang="en-US" sz="2000" dirty="0" smtClean="0">
                <a:latin typeface="Arial" pitchFamily="34" charset="0"/>
                <a:cs typeface="Arial" pitchFamily="34" charset="0"/>
              </a:rPr>
              <a:t>                             eqn</a:t>
            </a:r>
            <a:r>
              <a:rPr lang="en-US" sz="2000" dirty="0">
                <a:latin typeface="Arial" pitchFamily="34" charset="0"/>
                <a:cs typeface="Arial" pitchFamily="34" charset="0"/>
              </a:rPr>
              <a:t>.(11)</a:t>
            </a:r>
          </a:p>
        </p:txBody>
      </p:sp>
      <p:graphicFrame>
        <p:nvGraphicFramePr>
          <p:cNvPr id="27651" name="Object 2"/>
          <p:cNvGraphicFramePr>
            <a:graphicFrameLocks noChangeAspect="1"/>
          </p:cNvGraphicFramePr>
          <p:nvPr>
            <p:extLst>
              <p:ext uri="{D42A27DB-BD31-4B8C-83A1-F6EECF244321}">
                <p14:modId xmlns:p14="http://schemas.microsoft.com/office/powerpoint/2010/main" val="3095063877"/>
              </p:ext>
            </p:extLst>
          </p:nvPr>
        </p:nvGraphicFramePr>
        <p:xfrm>
          <a:off x="466997" y="1342906"/>
          <a:ext cx="4683701" cy="747078"/>
        </p:xfrm>
        <a:graphic>
          <a:graphicData uri="http://schemas.openxmlformats.org/presentationml/2006/ole">
            <mc:AlternateContent xmlns:mc="http://schemas.openxmlformats.org/markup-compatibility/2006">
              <mc:Choice xmlns:v="urn:schemas-microsoft-com:vml" Requires="v">
                <p:oleObj spid="_x0000_s4222" name="Equation" r:id="rId3" imgW="2146300" imgH="457200" progId="Equation.3">
                  <p:embed/>
                </p:oleObj>
              </mc:Choice>
              <mc:Fallback>
                <p:oleObj name="Equation" r:id="rId3" imgW="2146300" imgH="4572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6997" y="1342906"/>
                        <a:ext cx="4683701" cy="747078"/>
                      </a:xfrm>
                      <a:prstGeom prst="rect">
                        <a:avLst/>
                      </a:prstGeom>
                      <a:noFill/>
                      <a:ln>
                        <a:noFill/>
                      </a:ln>
                      <a:extLst/>
                    </p:spPr>
                  </p:pic>
                </p:oleObj>
              </mc:Fallback>
            </mc:AlternateContent>
          </a:graphicData>
        </a:graphic>
      </p:graphicFrame>
      <p:graphicFrame>
        <p:nvGraphicFramePr>
          <p:cNvPr id="27652" name="Object 3"/>
          <p:cNvGraphicFramePr>
            <a:graphicFrameLocks noChangeAspect="1"/>
          </p:cNvGraphicFramePr>
          <p:nvPr>
            <p:extLst>
              <p:ext uri="{D42A27DB-BD31-4B8C-83A1-F6EECF244321}">
                <p14:modId xmlns:p14="http://schemas.microsoft.com/office/powerpoint/2010/main" val="1863799766"/>
              </p:ext>
            </p:extLst>
          </p:nvPr>
        </p:nvGraphicFramePr>
        <p:xfrm>
          <a:off x="336205" y="2104906"/>
          <a:ext cx="5476745" cy="690564"/>
        </p:xfrm>
        <a:graphic>
          <a:graphicData uri="http://schemas.openxmlformats.org/presentationml/2006/ole">
            <mc:AlternateContent xmlns:mc="http://schemas.openxmlformats.org/markup-compatibility/2006">
              <mc:Choice xmlns:v="urn:schemas-microsoft-com:vml" Requires="v">
                <p:oleObj spid="_x0000_s4223" name="Equation" r:id="rId5" imgW="2717800" imgH="457200" progId="Equation.3">
                  <p:embed/>
                </p:oleObj>
              </mc:Choice>
              <mc:Fallback>
                <p:oleObj name="Equation" r:id="rId5" imgW="2717800" imgH="457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6205" y="2104906"/>
                        <a:ext cx="5476745" cy="690564"/>
                      </a:xfrm>
                      <a:prstGeom prst="rect">
                        <a:avLst/>
                      </a:prstGeom>
                      <a:noFill/>
                      <a:ln>
                        <a:noFill/>
                      </a:ln>
                      <a:extLst/>
                    </p:spPr>
                  </p:pic>
                </p:oleObj>
              </mc:Fallback>
            </mc:AlternateContent>
          </a:graphicData>
        </a:graphic>
      </p:graphicFrame>
      <p:graphicFrame>
        <p:nvGraphicFramePr>
          <p:cNvPr id="27653" name="Object 4"/>
          <p:cNvGraphicFramePr>
            <a:graphicFrameLocks noChangeAspect="1"/>
          </p:cNvGraphicFramePr>
          <p:nvPr>
            <p:extLst>
              <p:ext uri="{D42A27DB-BD31-4B8C-83A1-F6EECF244321}">
                <p14:modId xmlns:p14="http://schemas.microsoft.com/office/powerpoint/2010/main" val="3786210386"/>
              </p:ext>
            </p:extLst>
          </p:nvPr>
        </p:nvGraphicFramePr>
        <p:xfrm>
          <a:off x="426720" y="2895416"/>
          <a:ext cx="4653280" cy="728849"/>
        </p:xfrm>
        <a:graphic>
          <a:graphicData uri="http://schemas.openxmlformats.org/presentationml/2006/ole">
            <mc:AlternateContent xmlns:mc="http://schemas.openxmlformats.org/markup-compatibility/2006">
              <mc:Choice xmlns:v="urn:schemas-microsoft-com:vml" Requires="v">
                <p:oleObj spid="_x0000_s4224" name="Equation" r:id="rId7" imgW="2184400" imgH="457200" progId="Equation.3">
                  <p:embed/>
                </p:oleObj>
              </mc:Choice>
              <mc:Fallback>
                <p:oleObj name="Equation" r:id="rId7" imgW="2184400" imgH="4572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26720" y="2895416"/>
                        <a:ext cx="4653280" cy="728849"/>
                      </a:xfrm>
                      <a:prstGeom prst="rect">
                        <a:avLst/>
                      </a:prstGeom>
                      <a:noFill/>
                      <a:ln>
                        <a:noFill/>
                      </a:ln>
                      <a:extLst/>
                    </p:spPr>
                  </p:pic>
                </p:oleObj>
              </mc:Fallback>
            </mc:AlternateContent>
          </a:graphicData>
        </a:graphic>
      </p:graphicFrame>
      <p:graphicFrame>
        <p:nvGraphicFramePr>
          <p:cNvPr id="27654" name="Object 5"/>
          <p:cNvGraphicFramePr>
            <a:graphicFrameLocks noChangeAspect="1"/>
          </p:cNvGraphicFramePr>
          <p:nvPr>
            <p:extLst>
              <p:ext uri="{D42A27DB-BD31-4B8C-83A1-F6EECF244321}">
                <p14:modId xmlns:p14="http://schemas.microsoft.com/office/powerpoint/2010/main" val="3972878502"/>
              </p:ext>
            </p:extLst>
          </p:nvPr>
        </p:nvGraphicFramePr>
        <p:xfrm>
          <a:off x="304800" y="3635374"/>
          <a:ext cx="7223760" cy="855345"/>
        </p:xfrm>
        <a:graphic>
          <a:graphicData uri="http://schemas.openxmlformats.org/presentationml/2006/ole">
            <mc:AlternateContent xmlns:mc="http://schemas.openxmlformats.org/markup-compatibility/2006">
              <mc:Choice xmlns:v="urn:schemas-microsoft-com:vml" Requires="v">
                <p:oleObj spid="_x0000_s4225" name="Equation" r:id="rId9" imgW="4076700" imgH="457200" progId="Equation.3">
                  <p:embed/>
                </p:oleObj>
              </mc:Choice>
              <mc:Fallback>
                <p:oleObj name="Equation" r:id="rId9" imgW="4076700" imgH="4572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4800" y="3635374"/>
                        <a:ext cx="7223760" cy="855345"/>
                      </a:xfrm>
                      <a:prstGeom prst="rect">
                        <a:avLst/>
                      </a:prstGeom>
                      <a:noFill/>
                      <a:ln>
                        <a:noFill/>
                      </a:ln>
                      <a:extLst/>
                    </p:spPr>
                  </p:pic>
                </p:oleObj>
              </mc:Fallback>
            </mc:AlternateContent>
          </a:graphicData>
        </a:graphic>
      </p:graphicFrame>
      <p:sp>
        <p:nvSpPr>
          <p:cNvPr id="27655" name="Rectangle 5"/>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27656" name="Rectangle 6"/>
          <p:cNvSpPr>
            <a:spLocks noChangeArrowheads="1"/>
          </p:cNvSpPr>
          <p:nvPr/>
        </p:nvSpPr>
        <p:spPr bwMode="auto">
          <a:xfrm>
            <a:off x="0" y="9583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27657" name="Rectangle 7"/>
          <p:cNvSpPr>
            <a:spLocks noChangeArrowheads="1"/>
          </p:cNvSpPr>
          <p:nvPr/>
        </p:nvSpPr>
        <p:spPr bwMode="auto">
          <a:xfrm>
            <a:off x="0" y="18727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27658" name="Rectangle 8"/>
          <p:cNvSpPr>
            <a:spLocks noChangeArrowheads="1"/>
          </p:cNvSpPr>
          <p:nvPr/>
        </p:nvSpPr>
        <p:spPr bwMode="auto">
          <a:xfrm>
            <a:off x="0" y="25585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27659" name="Rectangle 10"/>
          <p:cNvSpPr>
            <a:spLocks noChangeArrowheads="1"/>
          </p:cNvSpPr>
          <p:nvPr/>
        </p:nvSpPr>
        <p:spPr bwMode="auto">
          <a:xfrm>
            <a:off x="101600" y="4622801"/>
            <a:ext cx="11988800" cy="142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pPr>
            <a:r>
              <a:rPr lang="en-US" sz="2000" dirty="0">
                <a:latin typeface="Arial" pitchFamily="34" charset="0"/>
                <a:cs typeface="Arial" pitchFamily="34" charset="0"/>
              </a:rPr>
              <a:t>Where, </a:t>
            </a:r>
            <a:r>
              <a:rPr lang="en-US" sz="2000" dirty="0" err="1">
                <a:latin typeface="Arial" pitchFamily="34" charset="0"/>
                <a:cs typeface="Arial" pitchFamily="34" charset="0"/>
              </a:rPr>
              <a:t>G</a:t>
            </a:r>
            <a:r>
              <a:rPr lang="en-US" sz="2000" baseline="-25000" dirty="0" err="1">
                <a:latin typeface="Arial" pitchFamily="34" charset="0"/>
                <a:cs typeface="Arial" pitchFamily="34" charset="0"/>
              </a:rPr>
              <a:t>ref</a:t>
            </a:r>
            <a:r>
              <a:rPr lang="en-US" sz="2000" dirty="0">
                <a:latin typeface="Arial" pitchFamily="34" charset="0"/>
                <a:cs typeface="Arial" pitchFamily="34" charset="0"/>
              </a:rPr>
              <a:t> and </a:t>
            </a:r>
            <a:r>
              <a:rPr lang="en-US" sz="2000" dirty="0" err="1">
                <a:latin typeface="Arial" pitchFamily="34" charset="0"/>
                <a:cs typeface="Arial" pitchFamily="34" charset="0"/>
              </a:rPr>
              <a:t>G</a:t>
            </a:r>
            <a:r>
              <a:rPr lang="en-US" sz="2000" baseline="-25000" dirty="0" err="1">
                <a:latin typeface="Arial" pitchFamily="34" charset="0"/>
                <a:cs typeface="Arial" pitchFamily="34" charset="0"/>
              </a:rPr>
              <a:t>mes</a:t>
            </a:r>
            <a:r>
              <a:rPr lang="en-US" sz="2000" dirty="0">
                <a:latin typeface="Arial" pitchFamily="34" charset="0"/>
                <a:cs typeface="Arial" pitchFamily="34" charset="0"/>
              </a:rPr>
              <a:t> are the reference and measured radiances, α is the temperature coefficient of the short circuit current, </a:t>
            </a:r>
            <a:r>
              <a:rPr lang="en-US" sz="2000" dirty="0" err="1">
                <a:latin typeface="Arial" pitchFamily="34" charset="0"/>
                <a:cs typeface="Arial" pitchFamily="34" charset="0"/>
              </a:rPr>
              <a:t>T</a:t>
            </a:r>
            <a:r>
              <a:rPr lang="en-US" sz="2000" baseline="-25000" dirty="0" err="1">
                <a:latin typeface="Arial" pitchFamily="34" charset="0"/>
                <a:cs typeface="Arial" pitchFamily="34" charset="0"/>
              </a:rPr>
              <a:t>ref</a:t>
            </a:r>
            <a:r>
              <a:rPr lang="en-US" sz="2000" dirty="0">
                <a:latin typeface="Arial" pitchFamily="34" charset="0"/>
                <a:cs typeface="Arial" pitchFamily="34" charset="0"/>
              </a:rPr>
              <a:t> and </a:t>
            </a:r>
            <a:r>
              <a:rPr lang="en-US" sz="2000" dirty="0" err="1">
                <a:latin typeface="Arial" pitchFamily="34" charset="0"/>
                <a:cs typeface="Arial" pitchFamily="34" charset="0"/>
              </a:rPr>
              <a:t>T</a:t>
            </a:r>
            <a:r>
              <a:rPr lang="en-US" sz="2000" baseline="-25000" dirty="0" err="1">
                <a:latin typeface="Arial" pitchFamily="34" charset="0"/>
                <a:cs typeface="Arial" pitchFamily="34" charset="0"/>
              </a:rPr>
              <a:t>mes</a:t>
            </a:r>
            <a:r>
              <a:rPr lang="en-US" sz="2000" baseline="-25000" dirty="0">
                <a:latin typeface="Arial" pitchFamily="34" charset="0"/>
                <a:cs typeface="Arial" pitchFamily="34" charset="0"/>
              </a:rPr>
              <a:t> </a:t>
            </a:r>
            <a:r>
              <a:rPr lang="en-US" sz="2000" dirty="0">
                <a:latin typeface="Arial" pitchFamily="34" charset="0"/>
                <a:cs typeface="Arial" pitchFamily="34" charset="0"/>
              </a:rPr>
              <a:t>are the reference and measured Temperature,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β </a:t>
            </a:r>
            <a:r>
              <a:rPr lang="en-US" sz="2000" dirty="0">
                <a:latin typeface="Arial" pitchFamily="34" charset="0"/>
                <a:cs typeface="Arial" pitchFamily="34" charset="0"/>
              </a:rPr>
              <a:t>is the temperature coefficient of the module Voltage </a:t>
            </a:r>
          </a:p>
        </p:txBody>
      </p:sp>
      <p:sp>
        <p:nvSpPr>
          <p:cNvPr id="12" name="Rectangle 11"/>
          <p:cNvSpPr/>
          <p:nvPr/>
        </p:nvSpPr>
        <p:spPr>
          <a:xfrm>
            <a:off x="203200" y="0"/>
            <a:ext cx="10566400" cy="553998"/>
          </a:xfrm>
          <a:prstGeom prst="rect">
            <a:avLst/>
          </a:prstGeom>
        </p:spPr>
        <p:txBody>
          <a:bodyPr wrap="square">
            <a:spAutoFit/>
          </a:bodyPr>
          <a:lstStyle/>
          <a:p>
            <a:r>
              <a:rPr lang="en-US" sz="3000" b="1" dirty="0" smtClean="0">
                <a:latin typeface="Arial" pitchFamily="34" charset="0"/>
                <a:cs typeface="Arial" pitchFamily="34" charset="0"/>
              </a:rPr>
              <a:t>PVGM                                                                         Cont.….</a:t>
            </a:r>
            <a:endParaRPr lang="en-US" sz="3000" dirty="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22</a:t>
            </a:fld>
            <a:endParaRPr lang="en-US"/>
          </a:p>
        </p:txBody>
      </p:sp>
    </p:spTree>
    <p:extLst>
      <p:ext uri="{BB962C8B-B14F-4D97-AF65-F5344CB8AC3E}">
        <p14:creationId xmlns:p14="http://schemas.microsoft.com/office/powerpoint/2010/main" val="25125925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3200" y="533400"/>
            <a:ext cx="11379200" cy="5940088"/>
          </a:xfrm>
          <a:prstGeom prst="rect">
            <a:avLst/>
          </a:prstGeom>
        </p:spPr>
        <p:txBody>
          <a:bodyPr>
            <a:spAutoFit/>
          </a:bodyPr>
          <a:lstStyle/>
          <a:p>
            <a:pPr marL="342900" indent="-342900" algn="just">
              <a:lnSpc>
                <a:spcPct val="150000"/>
              </a:lnSpc>
              <a:buFont typeface="Wingdings" pitchFamily="2" charset="2"/>
              <a:buChar char="§"/>
              <a:defRPr/>
            </a:pPr>
            <a:r>
              <a:rPr lang="en-US" sz="2000" dirty="0">
                <a:latin typeface="Arial" pitchFamily="34" charset="0"/>
                <a:cs typeface="Arial" pitchFamily="34" charset="0"/>
              </a:rPr>
              <a:t>Then, by introducing the parameters from eqn. 8 to eqn.11 into eqn.2 , the five reference parameters are determined as;</a:t>
            </a:r>
          </a:p>
          <a:p>
            <a:pPr marL="342900" indent="-342900" algn="just">
              <a:buFont typeface="Wingdings" pitchFamily="2" charset="2"/>
              <a:buChar char="§"/>
              <a:defRPr/>
            </a:pPr>
            <a:endParaRPr lang="en-US" sz="2000" dirty="0">
              <a:latin typeface="Arial" pitchFamily="34" charset="0"/>
              <a:cs typeface="Arial" pitchFamily="34" charset="0"/>
            </a:endParaRPr>
          </a:p>
          <a:p>
            <a:pPr algn="just">
              <a:defRPr/>
            </a:pPr>
            <a:r>
              <a:rPr lang="en-US" sz="2000" dirty="0">
                <a:latin typeface="Arial" pitchFamily="34" charset="0"/>
                <a:cs typeface="Arial" pitchFamily="34" charset="0"/>
              </a:rPr>
              <a:t>                                                                                                    </a:t>
            </a:r>
            <a:r>
              <a:rPr lang="en-US" sz="2000" dirty="0" smtClean="0">
                <a:latin typeface="Arial" pitchFamily="34" charset="0"/>
                <a:cs typeface="Arial" pitchFamily="34" charset="0"/>
              </a:rPr>
              <a:t>                     eqn</a:t>
            </a:r>
            <a:r>
              <a:rPr lang="en-US" sz="2000" dirty="0">
                <a:latin typeface="Arial" pitchFamily="34" charset="0"/>
                <a:cs typeface="Arial" pitchFamily="34" charset="0"/>
              </a:rPr>
              <a:t>.(12)</a:t>
            </a:r>
          </a:p>
          <a:p>
            <a:pPr algn="just">
              <a:defRPr/>
            </a:pPr>
            <a:endParaRPr lang="en-US" sz="2000" dirty="0">
              <a:latin typeface="Arial" pitchFamily="34" charset="0"/>
              <a:cs typeface="Arial" pitchFamily="34" charset="0"/>
            </a:endParaRPr>
          </a:p>
          <a:p>
            <a:pPr algn="just">
              <a:defRPr/>
            </a:pPr>
            <a:endParaRPr lang="en-US" sz="2000" dirty="0">
              <a:latin typeface="Arial" pitchFamily="34" charset="0"/>
              <a:cs typeface="Arial" pitchFamily="34" charset="0"/>
            </a:endParaRPr>
          </a:p>
          <a:p>
            <a:pPr algn="just">
              <a:defRPr/>
            </a:pPr>
            <a:endParaRPr lang="en-US" sz="2000" dirty="0">
              <a:latin typeface="Arial" pitchFamily="34" charset="0"/>
              <a:cs typeface="Arial" pitchFamily="34" charset="0"/>
            </a:endParaRPr>
          </a:p>
          <a:p>
            <a:pPr algn="just">
              <a:defRPr/>
            </a:pPr>
            <a:endParaRPr lang="en-US" sz="2000" dirty="0">
              <a:latin typeface="Arial" pitchFamily="34" charset="0"/>
              <a:cs typeface="Arial" pitchFamily="34" charset="0"/>
            </a:endParaRPr>
          </a:p>
          <a:p>
            <a:pPr algn="just">
              <a:defRPr/>
            </a:pPr>
            <a:endParaRPr lang="en-US" sz="2000" dirty="0">
              <a:latin typeface="Arial" pitchFamily="34" charset="0"/>
              <a:cs typeface="Arial" pitchFamily="34" charset="0"/>
            </a:endParaRPr>
          </a:p>
          <a:p>
            <a:pPr algn="just">
              <a:defRPr/>
            </a:pPr>
            <a:r>
              <a:rPr lang="en-US" sz="2000" dirty="0">
                <a:latin typeface="Arial" pitchFamily="34" charset="0"/>
                <a:cs typeface="Arial" pitchFamily="34" charset="0"/>
              </a:rPr>
              <a:t>                                                                                                    </a:t>
            </a:r>
            <a:r>
              <a:rPr lang="en-US" sz="2000" dirty="0" smtClean="0">
                <a:latin typeface="Arial" pitchFamily="34" charset="0"/>
                <a:cs typeface="Arial" pitchFamily="34" charset="0"/>
              </a:rPr>
              <a:t>                      eqn</a:t>
            </a:r>
            <a:r>
              <a:rPr lang="en-US" sz="2000" dirty="0">
                <a:latin typeface="Arial" pitchFamily="34" charset="0"/>
                <a:cs typeface="Arial" pitchFamily="34" charset="0"/>
              </a:rPr>
              <a:t>.(13)</a:t>
            </a:r>
          </a:p>
          <a:p>
            <a:pPr algn="just">
              <a:defRPr/>
            </a:pPr>
            <a:endParaRPr lang="en-US" sz="2000" dirty="0">
              <a:latin typeface="Arial" pitchFamily="34" charset="0"/>
              <a:cs typeface="Arial" pitchFamily="34" charset="0"/>
            </a:endParaRPr>
          </a:p>
          <a:p>
            <a:pPr algn="just">
              <a:defRPr/>
            </a:pPr>
            <a:r>
              <a:rPr lang="en-US" sz="2000" dirty="0">
                <a:latin typeface="Arial" pitchFamily="34" charset="0"/>
                <a:cs typeface="Arial" pitchFamily="34" charset="0"/>
              </a:rPr>
              <a:t>                                                                                                  </a:t>
            </a:r>
            <a:r>
              <a:rPr lang="en-US" sz="2000" dirty="0" smtClean="0">
                <a:latin typeface="Arial" pitchFamily="34" charset="0"/>
                <a:cs typeface="Arial" pitchFamily="34" charset="0"/>
              </a:rPr>
              <a:t>                        eqn</a:t>
            </a:r>
            <a:r>
              <a:rPr lang="en-US" sz="2000" dirty="0">
                <a:latin typeface="Arial" pitchFamily="34" charset="0"/>
                <a:cs typeface="Arial" pitchFamily="34" charset="0"/>
              </a:rPr>
              <a:t>.(14)</a:t>
            </a:r>
          </a:p>
          <a:p>
            <a:pPr algn="just">
              <a:defRPr/>
            </a:pPr>
            <a:endParaRPr lang="en-US" sz="2000" dirty="0">
              <a:latin typeface="Arial" pitchFamily="34" charset="0"/>
              <a:cs typeface="Arial" pitchFamily="34" charset="0"/>
            </a:endParaRPr>
          </a:p>
          <a:p>
            <a:pPr algn="just">
              <a:defRPr/>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eqn.(15)</a:t>
            </a:r>
          </a:p>
          <a:p>
            <a:pPr algn="just">
              <a:defRPr/>
            </a:pPr>
            <a:endParaRPr lang="en-US" sz="2000" dirty="0">
              <a:latin typeface="Arial" pitchFamily="34" charset="0"/>
              <a:cs typeface="Arial" pitchFamily="34" charset="0"/>
            </a:endParaRPr>
          </a:p>
          <a:p>
            <a:pPr algn="just">
              <a:defRPr/>
            </a:pPr>
            <a:r>
              <a:rPr lang="en-US" sz="2000" dirty="0">
                <a:latin typeface="Arial" pitchFamily="34" charset="0"/>
                <a:cs typeface="Arial" pitchFamily="34" charset="0"/>
              </a:rPr>
              <a:t>                                                                                                         </a:t>
            </a:r>
            <a:r>
              <a:rPr lang="en-US" sz="2000" dirty="0" smtClean="0">
                <a:latin typeface="Arial" pitchFamily="34" charset="0"/>
                <a:cs typeface="Arial" pitchFamily="34" charset="0"/>
              </a:rPr>
              <a:t>                 eqn</a:t>
            </a:r>
            <a:r>
              <a:rPr lang="en-US" sz="2000" dirty="0">
                <a:latin typeface="Arial" pitchFamily="34" charset="0"/>
                <a:cs typeface="Arial" pitchFamily="34" charset="0"/>
              </a:rPr>
              <a:t>.(16)</a:t>
            </a:r>
          </a:p>
          <a:p>
            <a:pPr algn="just">
              <a:defRPr/>
            </a:pPr>
            <a:r>
              <a:rPr lang="en-US" sz="2000" dirty="0">
                <a:latin typeface="Arial" pitchFamily="34" charset="0"/>
                <a:cs typeface="Arial" pitchFamily="34" charset="0"/>
              </a:rPr>
              <a:t>                                                                                       </a:t>
            </a:r>
          </a:p>
          <a:p>
            <a:pPr algn="just">
              <a:defRPr/>
            </a:pPr>
            <a:r>
              <a:rPr lang="en-US" sz="2000" dirty="0">
                <a:latin typeface="Arial" pitchFamily="34" charset="0"/>
                <a:cs typeface="Arial" pitchFamily="34" charset="0"/>
              </a:rPr>
              <a:t>                                                                                          </a:t>
            </a:r>
          </a:p>
        </p:txBody>
      </p:sp>
      <p:sp>
        <p:nvSpPr>
          <p:cNvPr id="28675" name="Rectangle 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8676" name="Object 3"/>
          <p:cNvGraphicFramePr>
            <a:graphicFrameLocks noChangeAspect="1"/>
          </p:cNvGraphicFramePr>
          <p:nvPr>
            <p:extLst>
              <p:ext uri="{D42A27DB-BD31-4B8C-83A1-F6EECF244321}">
                <p14:modId xmlns:p14="http://schemas.microsoft.com/office/powerpoint/2010/main" val="810058421"/>
              </p:ext>
            </p:extLst>
          </p:nvPr>
        </p:nvGraphicFramePr>
        <p:xfrm>
          <a:off x="589281" y="1465580"/>
          <a:ext cx="7823199" cy="1490980"/>
        </p:xfrm>
        <a:graphic>
          <a:graphicData uri="http://schemas.openxmlformats.org/presentationml/2006/ole">
            <mc:AlternateContent xmlns:mc="http://schemas.openxmlformats.org/markup-compatibility/2006">
              <mc:Choice xmlns:v="urn:schemas-microsoft-com:vml" Requires="v">
                <p:oleObj spid="_x0000_s5282" name="Equation" r:id="rId3" imgW="4572000" imgH="889000" progId="Equation.3">
                  <p:embed/>
                </p:oleObj>
              </mc:Choice>
              <mc:Fallback>
                <p:oleObj name="Equation" r:id="rId3" imgW="4572000" imgH="8890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9281" y="1465580"/>
                        <a:ext cx="7823199" cy="1490980"/>
                      </a:xfrm>
                      <a:prstGeom prst="rect">
                        <a:avLst/>
                      </a:prstGeom>
                      <a:noFill/>
                      <a:ln>
                        <a:noFill/>
                      </a:ln>
                      <a:extLst/>
                    </p:spPr>
                  </p:pic>
                </p:oleObj>
              </mc:Fallback>
            </mc:AlternateContent>
          </a:graphicData>
        </a:graphic>
      </p:graphicFrame>
      <p:sp>
        <p:nvSpPr>
          <p:cNvPr id="28677" name="Rectangle 4"/>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8678" name="Object 5"/>
          <p:cNvGraphicFramePr>
            <a:graphicFrameLocks noChangeAspect="1"/>
          </p:cNvGraphicFramePr>
          <p:nvPr>
            <p:extLst>
              <p:ext uri="{D42A27DB-BD31-4B8C-83A1-F6EECF244321}">
                <p14:modId xmlns:p14="http://schemas.microsoft.com/office/powerpoint/2010/main" val="3975293296"/>
              </p:ext>
            </p:extLst>
          </p:nvPr>
        </p:nvGraphicFramePr>
        <p:xfrm>
          <a:off x="985520" y="3024188"/>
          <a:ext cx="5791200" cy="1135062"/>
        </p:xfrm>
        <a:graphic>
          <a:graphicData uri="http://schemas.openxmlformats.org/presentationml/2006/ole">
            <mc:AlternateContent xmlns:mc="http://schemas.openxmlformats.org/markup-compatibility/2006">
              <mc:Choice xmlns:v="urn:schemas-microsoft-com:vml" Requires="v">
                <p:oleObj spid="_x0000_s5283" name="Equation" r:id="rId5" imgW="2044700" imgH="533400" progId="Equation.3">
                  <p:embed/>
                </p:oleObj>
              </mc:Choice>
              <mc:Fallback>
                <p:oleObj name="Equation" r:id="rId5" imgW="2044700" imgH="5334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5520" y="3024188"/>
                        <a:ext cx="5791200" cy="113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8679" name="Rectangle 6"/>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8680" name="Object 7"/>
          <p:cNvGraphicFramePr>
            <a:graphicFrameLocks noChangeAspect="1"/>
          </p:cNvGraphicFramePr>
          <p:nvPr>
            <p:extLst>
              <p:ext uri="{D42A27DB-BD31-4B8C-83A1-F6EECF244321}">
                <p14:modId xmlns:p14="http://schemas.microsoft.com/office/powerpoint/2010/main" val="3545389336"/>
              </p:ext>
            </p:extLst>
          </p:nvPr>
        </p:nvGraphicFramePr>
        <p:xfrm>
          <a:off x="1193376" y="4084319"/>
          <a:ext cx="2693857" cy="589281"/>
        </p:xfrm>
        <a:graphic>
          <a:graphicData uri="http://schemas.openxmlformats.org/presentationml/2006/ole">
            <mc:AlternateContent xmlns:mc="http://schemas.openxmlformats.org/markup-compatibility/2006">
              <mc:Choice xmlns:v="urn:schemas-microsoft-com:vml" Requires="v">
                <p:oleObj spid="_x0000_s5284" name="Equation" r:id="rId7" imgW="838200" imgH="241300" progId="Equation.3">
                  <p:embed/>
                </p:oleObj>
              </mc:Choice>
              <mc:Fallback>
                <p:oleObj name="Equation" r:id="rId7" imgW="838200" imgH="2413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93376" y="4084319"/>
                        <a:ext cx="2693857" cy="589281"/>
                      </a:xfrm>
                      <a:prstGeom prst="rect">
                        <a:avLst/>
                      </a:prstGeom>
                      <a:noFill/>
                      <a:ln>
                        <a:noFill/>
                      </a:ln>
                      <a:extLst/>
                    </p:spPr>
                  </p:pic>
                </p:oleObj>
              </mc:Fallback>
            </mc:AlternateContent>
          </a:graphicData>
        </a:graphic>
      </p:graphicFrame>
      <p:sp>
        <p:nvSpPr>
          <p:cNvPr id="28681" name="Rectangle 8"/>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8682" name="Object 9"/>
          <p:cNvGraphicFramePr>
            <a:graphicFrameLocks noChangeAspect="1"/>
          </p:cNvGraphicFramePr>
          <p:nvPr>
            <p:extLst>
              <p:ext uri="{D42A27DB-BD31-4B8C-83A1-F6EECF244321}">
                <p14:modId xmlns:p14="http://schemas.microsoft.com/office/powerpoint/2010/main" val="114847754"/>
              </p:ext>
            </p:extLst>
          </p:nvPr>
        </p:nvGraphicFramePr>
        <p:xfrm>
          <a:off x="1280160" y="4978401"/>
          <a:ext cx="1983336" cy="487679"/>
        </p:xfrm>
        <a:graphic>
          <a:graphicData uri="http://schemas.openxmlformats.org/presentationml/2006/ole">
            <mc:AlternateContent xmlns:mc="http://schemas.openxmlformats.org/markup-compatibility/2006">
              <mc:Choice xmlns:v="urn:schemas-microsoft-com:vml" Requires="v">
                <p:oleObj spid="_x0000_s5285" name="Equation" r:id="rId9" imgW="748975" imgH="241195" progId="Equation.3">
                  <p:embed/>
                </p:oleObj>
              </mc:Choice>
              <mc:Fallback>
                <p:oleObj name="Equation" r:id="rId9" imgW="748975" imgH="241195"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80160" y="4978401"/>
                        <a:ext cx="1983336" cy="487679"/>
                      </a:xfrm>
                      <a:prstGeom prst="rect">
                        <a:avLst/>
                      </a:prstGeom>
                      <a:noFill/>
                      <a:ln>
                        <a:noFill/>
                      </a:ln>
                      <a:extLst/>
                    </p:spPr>
                  </p:pic>
                </p:oleObj>
              </mc:Fallback>
            </mc:AlternateContent>
          </a:graphicData>
        </a:graphic>
      </p:graphicFrame>
      <p:sp>
        <p:nvSpPr>
          <p:cNvPr id="28683" name="Rectangle 10"/>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8684" name="Object 11"/>
          <p:cNvGraphicFramePr>
            <a:graphicFrameLocks noChangeAspect="1"/>
          </p:cNvGraphicFramePr>
          <p:nvPr>
            <p:extLst>
              <p:ext uri="{D42A27DB-BD31-4B8C-83A1-F6EECF244321}">
                <p14:modId xmlns:p14="http://schemas.microsoft.com/office/powerpoint/2010/main" val="281454189"/>
              </p:ext>
            </p:extLst>
          </p:nvPr>
        </p:nvGraphicFramePr>
        <p:xfrm>
          <a:off x="203200" y="5519420"/>
          <a:ext cx="7386320" cy="908321"/>
        </p:xfrm>
        <a:graphic>
          <a:graphicData uri="http://schemas.openxmlformats.org/presentationml/2006/ole">
            <mc:AlternateContent xmlns:mc="http://schemas.openxmlformats.org/markup-compatibility/2006">
              <mc:Choice xmlns:v="urn:schemas-microsoft-com:vml" Requires="v">
                <p:oleObj spid="_x0000_s5286" name="Equation" r:id="rId11" imgW="3251200" imgH="533400" progId="Equation.3">
                  <p:embed/>
                </p:oleObj>
              </mc:Choice>
              <mc:Fallback>
                <p:oleObj name="Equation" r:id="rId11" imgW="3251200" imgH="5334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3200" y="5519420"/>
                        <a:ext cx="7386320" cy="908321"/>
                      </a:xfrm>
                      <a:prstGeom prst="rect">
                        <a:avLst/>
                      </a:prstGeom>
                      <a:noFill/>
                      <a:ln>
                        <a:noFill/>
                      </a:ln>
                      <a:extLst/>
                    </p:spPr>
                  </p:pic>
                </p:oleObj>
              </mc:Fallback>
            </mc:AlternateContent>
          </a:graphicData>
        </a:graphic>
      </p:graphicFrame>
      <p:sp>
        <p:nvSpPr>
          <p:cNvPr id="14" name="Rectangle 13"/>
          <p:cNvSpPr/>
          <p:nvPr/>
        </p:nvSpPr>
        <p:spPr>
          <a:xfrm>
            <a:off x="203200" y="0"/>
            <a:ext cx="10566400" cy="553998"/>
          </a:xfrm>
          <a:prstGeom prst="rect">
            <a:avLst/>
          </a:prstGeom>
        </p:spPr>
        <p:txBody>
          <a:bodyPr wrap="square">
            <a:spAutoFit/>
          </a:bodyPr>
          <a:lstStyle/>
          <a:p>
            <a:r>
              <a:rPr lang="en-US" sz="3000" b="1" dirty="0" smtClean="0">
                <a:latin typeface="Arial" pitchFamily="34" charset="0"/>
                <a:cs typeface="Arial" pitchFamily="34" charset="0"/>
              </a:rPr>
              <a:t>PVGM                                                                         Cont.….</a:t>
            </a:r>
            <a:endParaRPr lang="en-US" sz="3000"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23</a:t>
            </a:fld>
            <a:endParaRPr lang="en-US"/>
          </a:p>
        </p:txBody>
      </p:sp>
    </p:spTree>
    <p:extLst>
      <p:ext uri="{BB962C8B-B14F-4D97-AF65-F5344CB8AC3E}">
        <p14:creationId xmlns:p14="http://schemas.microsoft.com/office/powerpoint/2010/main" val="407473641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560" y="365125"/>
            <a:ext cx="10683242" cy="640715"/>
          </a:xfrm>
        </p:spPr>
        <p:txBody>
          <a:bodyPr>
            <a:noAutofit/>
          </a:bodyPr>
          <a:lstStyle/>
          <a:p>
            <a:r>
              <a:rPr lang="en-US" sz="3000" b="1" dirty="0">
                <a:latin typeface="Arial" pitchFamily="34" charset="0"/>
                <a:cs typeface="Arial" pitchFamily="34" charset="0"/>
              </a:rPr>
              <a:t>PVGM                                                                         Cont.….</a:t>
            </a:r>
            <a:br>
              <a:rPr lang="en-US" sz="3000" b="1" dirty="0">
                <a:latin typeface="Arial" pitchFamily="34" charset="0"/>
                <a:cs typeface="Arial" pitchFamily="34" charset="0"/>
              </a:rPr>
            </a:b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223520" y="955040"/>
            <a:ext cx="11968480" cy="5516880"/>
          </a:xfrm>
        </p:spPr>
        <p:txBody>
          <a:bodyPr/>
          <a:lstStyle/>
          <a:p>
            <a:pPr marL="0" indent="0">
              <a:buNone/>
            </a:pPr>
            <a:r>
              <a:rPr lang="en-US" sz="2000" b="1" dirty="0">
                <a:latin typeface="Arial" pitchFamily="34" charset="0"/>
                <a:cs typeface="Arial" pitchFamily="34" charset="0"/>
              </a:rPr>
              <a:t>B. Then, for real conditions, the equations can be rewritten as</a:t>
            </a:r>
            <a:r>
              <a:rPr lang="en-US" sz="2000" b="1" dirty="0" smtClean="0">
                <a:latin typeface="Arial" pitchFamily="34" charset="0"/>
                <a:cs typeface="Arial" pitchFamily="34" charset="0"/>
              </a:rPr>
              <a:t>;</a:t>
            </a:r>
          </a:p>
          <a:p>
            <a:r>
              <a:rPr lang="en-US" sz="2000" dirty="0" smtClean="0">
                <a:latin typeface="Arial" pitchFamily="34" charset="0"/>
                <a:ea typeface="Calibri" pitchFamily="34" charset="0"/>
                <a:cs typeface="Arial" pitchFamily="34" charset="0"/>
              </a:rPr>
              <a:t>Model </a:t>
            </a:r>
            <a:r>
              <a:rPr lang="en-US" sz="2000" dirty="0">
                <a:latin typeface="Arial" pitchFamily="34" charset="0"/>
                <a:ea typeface="Calibri" pitchFamily="34" charset="0"/>
                <a:cs typeface="Arial" pitchFamily="34" charset="0"/>
              </a:rPr>
              <a:t>ideal factor</a:t>
            </a:r>
            <a:r>
              <a:rPr lang="en-US" sz="2000" dirty="0" smtClean="0">
                <a:latin typeface="Arial" pitchFamily="34" charset="0"/>
                <a:ea typeface="Calibri" pitchFamily="34" charset="0"/>
                <a:cs typeface="Arial" pitchFamily="34" charset="0"/>
              </a:rPr>
              <a:t>:</a:t>
            </a:r>
          </a:p>
          <a:p>
            <a:pPr marL="0" indent="0">
              <a:buNone/>
            </a:pPr>
            <a:r>
              <a:rPr lang="en-US" sz="2000" dirty="0" smtClean="0">
                <a:latin typeface="Arial" pitchFamily="34" charset="0"/>
                <a:ea typeface="Calibri" pitchFamily="34" charset="0"/>
                <a:cs typeface="Arial" pitchFamily="34" charset="0"/>
              </a:rPr>
              <a:t>                                                                                              eqn.(17)</a:t>
            </a:r>
          </a:p>
          <a:p>
            <a:pPr marL="0" indent="0">
              <a:buNone/>
            </a:pPr>
            <a:endParaRPr lang="en-US" sz="2000" dirty="0">
              <a:latin typeface="Arial" pitchFamily="34" charset="0"/>
              <a:ea typeface="Calibri" pitchFamily="34" charset="0"/>
              <a:cs typeface="Arial" pitchFamily="34" charset="0"/>
            </a:endParaRPr>
          </a:p>
          <a:p>
            <a:r>
              <a:rPr lang="en-US" sz="2000" dirty="0" smtClean="0">
                <a:latin typeface="Arial" pitchFamily="34" charset="0"/>
                <a:ea typeface="Calibri" pitchFamily="34" charset="0"/>
                <a:cs typeface="Arial" pitchFamily="34" charset="0"/>
              </a:rPr>
              <a:t>Saturation current of the diode: </a:t>
            </a:r>
          </a:p>
          <a:p>
            <a:pPr marL="0" indent="0">
              <a:buNone/>
            </a:pPr>
            <a:r>
              <a:rPr lang="en-US" sz="2000" dirty="0" smtClean="0">
                <a:latin typeface="Arial" pitchFamily="34" charset="0"/>
                <a:ea typeface="Calibri" pitchFamily="34" charset="0"/>
                <a:cs typeface="Arial" pitchFamily="34" charset="0"/>
              </a:rPr>
              <a:t>                                                                                               eqn.(18)</a:t>
            </a:r>
          </a:p>
          <a:p>
            <a:pPr marL="0" indent="0">
              <a:buNone/>
            </a:pPr>
            <a:endParaRPr lang="en-US" sz="2000" dirty="0">
              <a:latin typeface="Arial" pitchFamily="34" charset="0"/>
              <a:ea typeface="Calibri" pitchFamily="34" charset="0"/>
              <a:cs typeface="Arial" pitchFamily="34" charset="0"/>
            </a:endParaRPr>
          </a:p>
          <a:p>
            <a:pPr marL="0" indent="0" algn="just">
              <a:buNone/>
            </a:pPr>
            <a:r>
              <a:rPr lang="en-US" sz="2000" dirty="0">
                <a:latin typeface="Arial" pitchFamily="34" charset="0"/>
                <a:ea typeface="Calibri" pitchFamily="34" charset="0"/>
                <a:cs typeface="Arial" pitchFamily="34" charset="0"/>
              </a:rPr>
              <a:t>where, </a:t>
            </a:r>
            <a:r>
              <a:rPr lang="en-US" sz="2000" dirty="0" err="1">
                <a:latin typeface="Arial" pitchFamily="34" charset="0"/>
                <a:ea typeface="Calibri" pitchFamily="34" charset="0"/>
                <a:cs typeface="Arial" pitchFamily="34" charset="0"/>
              </a:rPr>
              <a:t>Eg</a:t>
            </a:r>
            <a:r>
              <a:rPr lang="en-US" sz="2000" dirty="0">
                <a:latin typeface="Arial" pitchFamily="34" charset="0"/>
                <a:ea typeface="Calibri" pitchFamily="34" charset="0"/>
                <a:cs typeface="Arial" pitchFamily="34" charset="0"/>
              </a:rPr>
              <a:t> is the band-gap energy of semiconductor and Ns is the total number of cell connected </a:t>
            </a:r>
            <a:r>
              <a:rPr lang="en-US" sz="2000" dirty="0" smtClean="0">
                <a:latin typeface="Arial" pitchFamily="34" charset="0"/>
                <a:ea typeface="Calibri" pitchFamily="34" charset="0"/>
                <a:cs typeface="Arial" pitchFamily="34" charset="0"/>
              </a:rPr>
              <a:t>radial </a:t>
            </a:r>
          </a:p>
          <a:p>
            <a:pPr algn="just"/>
            <a:r>
              <a:rPr lang="en-US" sz="2000" dirty="0" smtClean="0">
                <a:latin typeface="Arial" pitchFamily="34" charset="0"/>
                <a:ea typeface="Calibri" pitchFamily="34" charset="0"/>
                <a:cs typeface="Arial" pitchFamily="34" charset="0"/>
              </a:rPr>
              <a:t>Photo current is:</a:t>
            </a:r>
            <a:endParaRPr lang="en-US" sz="2000" dirty="0">
              <a:latin typeface="Arial" pitchFamily="34" charset="0"/>
              <a:ea typeface="Calibri" pitchFamily="34" charset="0"/>
              <a:cs typeface="Arial" pitchFamily="34" charset="0"/>
            </a:endParaRPr>
          </a:p>
          <a:p>
            <a:pPr marL="0" indent="0">
              <a:buNone/>
            </a:pPr>
            <a:r>
              <a:rPr lang="en-US" sz="2000" dirty="0" smtClean="0">
                <a:latin typeface="Arial" pitchFamily="34" charset="0"/>
                <a:ea typeface="Calibri" pitchFamily="34" charset="0"/>
                <a:cs typeface="Arial" pitchFamily="34" charset="0"/>
              </a:rPr>
              <a:t>                                                                                                 eqn.(19)</a:t>
            </a:r>
          </a:p>
          <a:p>
            <a:r>
              <a:rPr lang="en-US" sz="2000" dirty="0" smtClean="0">
                <a:latin typeface="Arial" pitchFamily="34" charset="0"/>
                <a:ea typeface="Calibri" pitchFamily="34" charset="0"/>
                <a:cs typeface="Arial" pitchFamily="34" charset="0"/>
              </a:rPr>
              <a:t>Series resistance is:</a:t>
            </a:r>
            <a:endParaRPr lang="en-US" sz="2000" dirty="0">
              <a:latin typeface="Arial" pitchFamily="34" charset="0"/>
              <a:ea typeface="Calibri" pitchFamily="34" charset="0"/>
              <a:cs typeface="Arial" pitchFamily="34" charset="0"/>
            </a:endParaRPr>
          </a:p>
          <a:p>
            <a:pPr marL="0" indent="0">
              <a:buNone/>
            </a:pPr>
            <a:r>
              <a:rPr lang="en-US" sz="2000" dirty="0" smtClean="0">
                <a:latin typeface="Arial" pitchFamily="34" charset="0"/>
                <a:cs typeface="Arial" pitchFamily="34" charset="0"/>
              </a:rPr>
              <a:t>                                                                                                  eqn.(20)</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24</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766312645"/>
              </p:ext>
            </p:extLst>
          </p:nvPr>
        </p:nvGraphicFramePr>
        <p:xfrm>
          <a:off x="995680" y="1716124"/>
          <a:ext cx="1595120" cy="818161"/>
        </p:xfrm>
        <a:graphic>
          <a:graphicData uri="http://schemas.openxmlformats.org/presentationml/2006/ole">
            <mc:AlternateContent xmlns:mc="http://schemas.openxmlformats.org/markup-compatibility/2006">
              <mc:Choice xmlns:v="urn:schemas-microsoft-com:vml" Requires="v">
                <p:oleObj spid="_x0000_s10288" name="Equation" r:id="rId3" imgW="863225" imgH="444307" progId="Equation.3">
                  <p:embed/>
                </p:oleObj>
              </mc:Choice>
              <mc:Fallback>
                <p:oleObj name="Equation" r:id="rId3" imgW="863225" imgH="444307"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5680" y="1716124"/>
                        <a:ext cx="1595120" cy="818161"/>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3852837881"/>
              </p:ext>
            </p:extLst>
          </p:nvPr>
        </p:nvGraphicFramePr>
        <p:xfrm>
          <a:off x="284480" y="2877286"/>
          <a:ext cx="2885440" cy="613310"/>
        </p:xfrm>
        <a:graphic>
          <a:graphicData uri="http://schemas.openxmlformats.org/presentationml/2006/ole">
            <mc:AlternateContent xmlns:mc="http://schemas.openxmlformats.org/markup-compatibility/2006">
              <mc:Choice xmlns:v="urn:schemas-microsoft-com:vml" Requires="v">
                <p:oleObj spid="_x0000_s10289" name="Equation" r:id="rId5" imgW="2222500" imgH="469900" progId="Equation.3">
                  <p:embed/>
                </p:oleObj>
              </mc:Choice>
              <mc:Fallback>
                <p:oleObj name="Equation" r:id="rId5" imgW="2222500" imgH="4699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4480" y="2877286"/>
                        <a:ext cx="2885440" cy="613310"/>
                      </a:xfrm>
                      <a:prstGeom prst="rect">
                        <a:avLst/>
                      </a:prstGeom>
                      <a:noFill/>
                    </p:spPr>
                  </p:pic>
                </p:oleObj>
              </mc:Fallback>
            </mc:AlternateContent>
          </a:graphicData>
        </a:graphic>
      </p:graphicFrame>
      <p:sp>
        <p:nvSpPr>
          <p:cNvPr id="10"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3776538926"/>
              </p:ext>
            </p:extLst>
          </p:nvPr>
        </p:nvGraphicFramePr>
        <p:xfrm>
          <a:off x="508000" y="4541520"/>
          <a:ext cx="2510324" cy="548640"/>
        </p:xfrm>
        <a:graphic>
          <a:graphicData uri="http://schemas.openxmlformats.org/presentationml/2006/ole">
            <mc:AlternateContent xmlns:mc="http://schemas.openxmlformats.org/markup-compatibility/2006">
              <mc:Choice xmlns:v="urn:schemas-microsoft-com:vml" Requires="v">
                <p:oleObj spid="_x0000_s10290" name="Equation" r:id="rId7" imgW="2019300" imgH="444500" progId="Equation.3">
                  <p:embed/>
                </p:oleObj>
              </mc:Choice>
              <mc:Fallback>
                <p:oleObj name="Equation" r:id="rId7" imgW="2019300" imgH="4445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08000" y="4541520"/>
                        <a:ext cx="2510324" cy="548640"/>
                      </a:xfrm>
                      <a:prstGeom prst="rect">
                        <a:avLst/>
                      </a:prstGeom>
                      <a:noFill/>
                    </p:spPr>
                  </p:pic>
                </p:oleObj>
              </mc:Fallback>
            </mc:AlternateContent>
          </a:graphicData>
        </a:graphic>
      </p:graphicFrame>
      <p:sp>
        <p:nvSpPr>
          <p:cNvPr id="12" name="Rectangle 1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3676457088"/>
              </p:ext>
            </p:extLst>
          </p:nvPr>
        </p:nvGraphicFramePr>
        <p:xfrm>
          <a:off x="518160" y="5455920"/>
          <a:ext cx="2905760" cy="727768"/>
        </p:xfrm>
        <a:graphic>
          <a:graphicData uri="http://schemas.openxmlformats.org/presentationml/2006/ole">
            <mc:AlternateContent xmlns:mc="http://schemas.openxmlformats.org/markup-compatibility/2006">
              <mc:Choice xmlns:v="urn:schemas-microsoft-com:vml" Requires="v">
                <p:oleObj spid="_x0000_s10291" name="Equation" r:id="rId9" imgW="1739900" imgH="431800" progId="Equation.3">
                  <p:embed/>
                </p:oleObj>
              </mc:Choice>
              <mc:Fallback>
                <p:oleObj name="Equation" r:id="rId9" imgW="1739900" imgH="431800" progId="Equation.3">
                  <p:embed/>
                  <p:pic>
                    <p:nvPicPr>
                      <p:cNvPr id="0" name="Object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8160" y="5455920"/>
                        <a:ext cx="2905760" cy="727768"/>
                      </a:xfrm>
                      <a:prstGeom prst="rect">
                        <a:avLst/>
                      </a:prstGeom>
                      <a:noFill/>
                    </p:spPr>
                  </p:pic>
                </p:oleObj>
              </mc:Fallback>
            </mc:AlternateContent>
          </a:graphicData>
        </a:graphic>
      </p:graphicFrame>
    </p:spTree>
    <p:extLst>
      <p:ext uri="{BB962C8B-B14F-4D97-AF65-F5344CB8AC3E}">
        <p14:creationId xmlns:p14="http://schemas.microsoft.com/office/powerpoint/2010/main" val="31913274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560" y="365125"/>
            <a:ext cx="10683242" cy="782955"/>
          </a:xfrm>
        </p:spPr>
        <p:txBody>
          <a:bodyPr>
            <a:noAutofit/>
          </a:bodyPr>
          <a:lstStyle/>
          <a:p>
            <a:r>
              <a:rPr lang="en-US" sz="3000" b="1" dirty="0">
                <a:latin typeface="Arial" pitchFamily="34" charset="0"/>
                <a:cs typeface="Arial" pitchFamily="34" charset="0"/>
              </a:rPr>
              <a:t>PVGM                                                                         Cont.….</a:t>
            </a:r>
            <a:br>
              <a:rPr lang="en-US" sz="3000" b="1" dirty="0">
                <a:latin typeface="Arial" pitchFamily="34" charset="0"/>
                <a:cs typeface="Arial" pitchFamily="34" charset="0"/>
              </a:rPr>
            </a:b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254000" y="1087120"/>
            <a:ext cx="11099802" cy="5089843"/>
          </a:xfrm>
        </p:spPr>
        <p:txBody>
          <a:bodyPr>
            <a:normAutofit/>
          </a:bodyPr>
          <a:lstStyle/>
          <a:p>
            <a:r>
              <a:rPr lang="en-US" sz="2000" dirty="0" smtClean="0">
                <a:latin typeface="Arial" pitchFamily="34" charset="0"/>
                <a:cs typeface="Arial" pitchFamily="34" charset="0"/>
              </a:rPr>
              <a:t>Shunt resistance is:</a:t>
            </a:r>
          </a:p>
          <a:p>
            <a:pPr marL="0" indent="0">
              <a:buNone/>
            </a:pPr>
            <a:r>
              <a:rPr lang="en-US" sz="2000" dirty="0" smtClean="0">
                <a:latin typeface="Arial" pitchFamily="34" charset="0"/>
                <a:cs typeface="Arial" pitchFamily="34" charset="0"/>
              </a:rPr>
              <a:t>                                                                                                          eqn.(21)</a:t>
            </a:r>
            <a:endParaRPr lang="en-US" sz="2000" dirty="0">
              <a:latin typeface="Arial" pitchFamily="34" charset="0"/>
              <a:cs typeface="Arial" pitchFamily="34" charset="0"/>
            </a:endParaRPr>
          </a:p>
          <a:p>
            <a:pPr marL="0" indent="0">
              <a:buNone/>
            </a:pPr>
            <a:endParaRPr lang="en-US" sz="2000" dirty="0" smtClean="0">
              <a:latin typeface="Arial" pitchFamily="34" charset="0"/>
              <a:cs typeface="Arial" pitchFamily="34" charset="0"/>
            </a:endParaRPr>
          </a:p>
          <a:p>
            <a:r>
              <a:rPr lang="en-US" sz="2000" dirty="0" smtClean="0">
                <a:latin typeface="Arial" pitchFamily="34" charset="0"/>
                <a:cs typeface="Arial" pitchFamily="34" charset="0"/>
              </a:rPr>
              <a:t>Short circuit current and open circuit voltage at any operating condition is given by:</a:t>
            </a:r>
          </a:p>
          <a:p>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eqn.(22)</a:t>
            </a:r>
          </a:p>
          <a:p>
            <a:endParaRPr lang="en-US" sz="2000" dirty="0">
              <a:latin typeface="Arial" pitchFamily="34" charset="0"/>
              <a:cs typeface="Arial" pitchFamily="34" charset="0"/>
            </a:endParaRPr>
          </a:p>
          <a:p>
            <a:r>
              <a:rPr lang="en-US" sz="2000" dirty="0" smtClean="0">
                <a:latin typeface="Arial" pitchFamily="34" charset="0"/>
                <a:cs typeface="Arial" pitchFamily="34" charset="0"/>
              </a:rPr>
              <a:t>The current and voltage at maximum power point are given by:</a:t>
            </a:r>
          </a:p>
          <a:p>
            <a:pPr marL="0" indent="0">
              <a:buNone/>
            </a:pPr>
            <a:r>
              <a:rPr lang="en-US" sz="2000" dirty="0" smtClean="0">
                <a:latin typeface="Arial" pitchFamily="34" charset="0"/>
                <a:cs typeface="Arial" pitchFamily="34" charset="0"/>
              </a:rPr>
              <a:t>                                                                                                              eqn.(23)</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25</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313974604"/>
              </p:ext>
            </p:extLst>
          </p:nvPr>
        </p:nvGraphicFramePr>
        <p:xfrm>
          <a:off x="1016000" y="1534160"/>
          <a:ext cx="1864360" cy="670560"/>
        </p:xfrm>
        <a:graphic>
          <a:graphicData uri="http://schemas.openxmlformats.org/presentationml/2006/ole">
            <mc:AlternateContent xmlns:mc="http://schemas.openxmlformats.org/markup-compatibility/2006">
              <mc:Choice xmlns:v="urn:schemas-microsoft-com:vml" Requires="v">
                <p:oleObj spid="_x0000_s11295" name="Equation" r:id="rId3" imgW="1168400" imgH="419100" progId="Equation.3">
                  <p:embed/>
                </p:oleObj>
              </mc:Choice>
              <mc:Fallback>
                <p:oleObj name="Equation" r:id="rId3" imgW="1168400" imgH="419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6000" y="1534160"/>
                        <a:ext cx="1864360" cy="670560"/>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454822732"/>
              </p:ext>
            </p:extLst>
          </p:nvPr>
        </p:nvGraphicFramePr>
        <p:xfrm>
          <a:off x="851853" y="2610484"/>
          <a:ext cx="3798786" cy="1199515"/>
        </p:xfrm>
        <a:graphic>
          <a:graphicData uri="http://schemas.openxmlformats.org/presentationml/2006/ole">
            <mc:AlternateContent xmlns:mc="http://schemas.openxmlformats.org/markup-compatibility/2006">
              <mc:Choice xmlns:v="urn:schemas-microsoft-com:vml" Requires="v">
                <p:oleObj spid="_x0000_s11296" name="Equation" r:id="rId5" imgW="2489040" imgH="787320" progId="Equation.3">
                  <p:embed/>
                </p:oleObj>
              </mc:Choice>
              <mc:Fallback>
                <p:oleObj name="Equation" r:id="rId5" imgW="2489040" imgH="787320" progId="Equation.3">
                  <p:embed/>
                  <p:pic>
                    <p:nvPicPr>
                      <p:cNvPr id="0" name="Object 3"/>
                      <p:cNvPicPr>
                        <a:picLocks noChangeAspect="1" noChangeArrowheads="1"/>
                      </p:cNvPicPr>
                      <p:nvPr/>
                    </p:nvPicPr>
                    <p:blipFill>
                      <a:blip r:embed="rId6"/>
                      <a:srcRect/>
                      <a:stretch>
                        <a:fillRect/>
                      </a:stretch>
                    </p:blipFill>
                    <p:spPr bwMode="auto">
                      <a:xfrm>
                        <a:off x="851853" y="2610484"/>
                        <a:ext cx="3798786" cy="1199515"/>
                      </a:xfrm>
                      <a:prstGeom prst="rect">
                        <a:avLst/>
                      </a:prstGeom>
                      <a:noFill/>
                    </p:spPr>
                  </p:pic>
                </p:oleObj>
              </mc:Fallback>
            </mc:AlternateContent>
          </a:graphicData>
        </a:graphic>
      </p:graphicFrame>
      <p:sp>
        <p:nvSpPr>
          <p:cNvPr id="10"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3832268008"/>
              </p:ext>
            </p:extLst>
          </p:nvPr>
        </p:nvGraphicFramePr>
        <p:xfrm>
          <a:off x="1544320" y="4511040"/>
          <a:ext cx="3196122" cy="1412240"/>
        </p:xfrm>
        <a:graphic>
          <a:graphicData uri="http://schemas.openxmlformats.org/presentationml/2006/ole">
            <mc:AlternateContent xmlns:mc="http://schemas.openxmlformats.org/markup-compatibility/2006">
              <mc:Choice xmlns:v="urn:schemas-microsoft-com:vml" Requires="v">
                <p:oleObj spid="_x0000_s11297" name="Equation" r:id="rId7" imgW="1498600" imgH="660400" progId="Equation.3">
                  <p:embed/>
                </p:oleObj>
              </mc:Choice>
              <mc:Fallback>
                <p:oleObj name="Equation" r:id="rId7" imgW="1498600" imgH="6604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44320" y="4511040"/>
                        <a:ext cx="3196122" cy="1412240"/>
                      </a:xfrm>
                      <a:prstGeom prst="rect">
                        <a:avLst/>
                      </a:prstGeom>
                      <a:noFill/>
                    </p:spPr>
                  </p:pic>
                </p:oleObj>
              </mc:Fallback>
            </mc:AlternateContent>
          </a:graphicData>
        </a:graphic>
      </p:graphicFrame>
    </p:spTree>
    <p:extLst>
      <p:ext uri="{BB962C8B-B14F-4D97-AF65-F5344CB8AC3E}">
        <p14:creationId xmlns:p14="http://schemas.microsoft.com/office/powerpoint/2010/main" val="20898873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1" y="94298"/>
            <a:ext cx="10037233" cy="550862"/>
          </a:xfrm>
        </p:spPr>
        <p:txBody>
          <a:bodyPr>
            <a:normAutofit fontScale="90000"/>
          </a:bodyPr>
          <a:lstStyle/>
          <a:p>
            <a:pPr>
              <a:defRPr/>
            </a:pPr>
            <a:r>
              <a:rPr lang="en-US" sz="3000" b="1" dirty="0" smtClean="0">
                <a:latin typeface="Arial" pitchFamily="34" charset="0"/>
                <a:cs typeface="Arial" pitchFamily="34" charset="0"/>
              </a:rPr>
              <a:t>4. Modeling &amp; Control of grid connected Converters (MCGC)</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01600" y="508000"/>
            <a:ext cx="12090400" cy="5969000"/>
          </a:xfrm>
        </p:spPr>
        <p:txBody>
          <a:bodyPr>
            <a:normAutofit fontScale="25000" lnSpcReduction="20000"/>
          </a:bodyPr>
          <a:lstStyle/>
          <a:p>
            <a:pPr algn="just">
              <a:lnSpc>
                <a:spcPct val="220000"/>
              </a:lnSpc>
              <a:buFont typeface="Wingdings" pitchFamily="2" charset="2"/>
              <a:buChar char="§"/>
              <a:defRPr/>
            </a:pPr>
            <a:r>
              <a:rPr lang="en-US" dirty="0" smtClean="0"/>
              <a:t> </a:t>
            </a:r>
            <a:r>
              <a:rPr lang="en-US" sz="8000" dirty="0" smtClean="0">
                <a:latin typeface="Arial" pitchFamily="34" charset="0"/>
                <a:cs typeface="Arial" pitchFamily="34" charset="0"/>
              </a:rPr>
              <a:t>The significant advancements in the photovoltaic industry have presented novel obstacles for inverters, which are now expected to enhance grid stability through the provision of support functions[9]. </a:t>
            </a:r>
            <a:r>
              <a:rPr lang="en-US" sz="8000" b="1" dirty="0" smtClean="0">
                <a:latin typeface="Arial" pitchFamily="34" charset="0"/>
                <a:cs typeface="Arial" pitchFamily="34" charset="0"/>
              </a:rPr>
              <a:t>The main challenges which inverters faces are:</a:t>
            </a:r>
          </a:p>
          <a:p>
            <a:pPr marL="0" indent="0" algn="just">
              <a:lnSpc>
                <a:spcPct val="220000"/>
              </a:lnSpc>
              <a:buNone/>
              <a:defRPr/>
            </a:pPr>
            <a:r>
              <a:rPr lang="en-US" sz="8000" dirty="0" smtClean="0">
                <a:latin typeface="Arial" pitchFamily="34" charset="0"/>
                <a:cs typeface="Arial" pitchFamily="34" charset="0"/>
              </a:rPr>
              <a:t>Stage 1: Current control, harmonics, synchronizations and voltage unbalance </a:t>
            </a:r>
          </a:p>
          <a:p>
            <a:pPr marL="0" indent="0" algn="just">
              <a:lnSpc>
                <a:spcPct val="220000"/>
              </a:lnSpc>
              <a:buNone/>
              <a:defRPr/>
            </a:pPr>
            <a:r>
              <a:rPr lang="en-US" sz="8000" dirty="0" smtClean="0">
                <a:latin typeface="Arial" pitchFamily="34" charset="0"/>
                <a:cs typeface="Arial" pitchFamily="34" charset="0"/>
              </a:rPr>
              <a:t>Stage 2:Power control(active and reactive power) and power quality </a:t>
            </a:r>
          </a:p>
          <a:p>
            <a:pPr marL="0" indent="0" algn="just">
              <a:lnSpc>
                <a:spcPct val="220000"/>
              </a:lnSpc>
              <a:buNone/>
              <a:defRPr/>
            </a:pPr>
            <a:r>
              <a:rPr lang="en-US" sz="8000" dirty="0" smtClean="0">
                <a:latin typeface="Arial" pitchFamily="34" charset="0"/>
                <a:cs typeface="Arial" pitchFamily="34" charset="0"/>
              </a:rPr>
              <a:t>Stage 3:Grid Interaction with optimal support of power interaction </a:t>
            </a:r>
          </a:p>
          <a:p>
            <a:pPr marL="0" indent="0" algn="just">
              <a:lnSpc>
                <a:spcPct val="220000"/>
              </a:lnSpc>
              <a:buNone/>
              <a:defRPr/>
            </a:pPr>
            <a:r>
              <a:rPr lang="en-US" sz="8000" dirty="0" smtClean="0">
                <a:latin typeface="Arial" pitchFamily="34" charset="0"/>
                <a:cs typeface="Arial" pitchFamily="34" charset="0"/>
              </a:rPr>
              <a:t>As observed in Fig. 3, controlling stage one leads to controlling stage 2 and the grid integration comes after stage  three. </a:t>
            </a:r>
          </a:p>
          <a:p>
            <a:pPr algn="just">
              <a:lnSpc>
                <a:spcPct val="220000"/>
              </a:lnSpc>
              <a:buFont typeface="Wingdings" pitchFamily="2" charset="2"/>
              <a:buChar char="§"/>
              <a:defRPr/>
            </a:pPr>
            <a:endParaRPr lang="en-US" sz="8000" dirty="0">
              <a:latin typeface="Arial" pitchFamily="34" charset="0"/>
              <a:cs typeface="Arial" pitchFamily="34" charset="0"/>
            </a:endParaRPr>
          </a:p>
          <a:p>
            <a:pPr>
              <a:buFont typeface="Wingdings" pitchFamily="2" charset="2"/>
              <a:buChar char="§"/>
              <a:defRPr/>
            </a:pPr>
            <a:endParaRPr lang="en-US" dirty="0" smtClean="0">
              <a:latin typeface="Arial" pitchFamily="34" charset="0"/>
              <a:cs typeface="Arial" pitchFamily="34" charset="0"/>
            </a:endParaRPr>
          </a:p>
          <a:p>
            <a:pPr>
              <a:buFont typeface="Wingdings" pitchFamily="2" charset="2"/>
              <a:buChar char="§"/>
              <a:defRPr/>
            </a:pPr>
            <a:endParaRPr lang="en-US" dirty="0">
              <a:latin typeface="Arial" pitchFamily="34" charset="0"/>
              <a:cs typeface="Arial" pitchFamily="34" charset="0"/>
            </a:endParaRPr>
          </a:p>
          <a:p>
            <a:pPr>
              <a:buFont typeface="Wingdings" pitchFamily="2" charset="2"/>
              <a:buChar char="§"/>
              <a:defRPr/>
            </a:pPr>
            <a:endParaRPr lang="en-US" dirty="0" smtClean="0">
              <a:latin typeface="Arial" pitchFamily="34" charset="0"/>
              <a:cs typeface="Arial" pitchFamily="34" charset="0"/>
            </a:endParaRPr>
          </a:p>
          <a:p>
            <a:pPr>
              <a:buFont typeface="Wingdings" pitchFamily="2" charset="2"/>
              <a:buChar char="§"/>
              <a:defRPr/>
            </a:pPr>
            <a:endParaRPr lang="en-US" dirty="0">
              <a:latin typeface="Arial" pitchFamily="34" charset="0"/>
              <a:cs typeface="Arial" pitchFamily="34" charset="0"/>
            </a:endParaRPr>
          </a:p>
          <a:p>
            <a:pPr>
              <a:buFont typeface="Wingdings" pitchFamily="2" charset="2"/>
              <a:buChar char="§"/>
              <a:defRPr/>
            </a:pPr>
            <a:endParaRPr lang="en-US" dirty="0" smtClean="0">
              <a:latin typeface="Arial" pitchFamily="34" charset="0"/>
              <a:cs typeface="Arial" pitchFamily="34" charset="0"/>
            </a:endParaRPr>
          </a:p>
          <a:p>
            <a:pPr>
              <a:buFont typeface="Wingdings" pitchFamily="2" charset="2"/>
              <a:buChar char="§"/>
              <a:defRPr/>
            </a:pPr>
            <a:endParaRPr lang="en-US" dirty="0">
              <a:latin typeface="Arial" pitchFamily="34" charset="0"/>
              <a:cs typeface="Arial" pitchFamily="34" charset="0"/>
            </a:endParaRPr>
          </a:p>
          <a:p>
            <a:pPr>
              <a:buFont typeface="Wingdings" pitchFamily="2" charset="2"/>
              <a:buChar char="§"/>
              <a:defRPr/>
            </a:pPr>
            <a:endParaRPr lang="en-US" dirty="0" smtClean="0">
              <a:latin typeface="Arial" pitchFamily="34" charset="0"/>
              <a:cs typeface="Arial" pitchFamily="34" charset="0"/>
            </a:endParaRPr>
          </a:p>
          <a:p>
            <a:pPr marL="0" indent="0">
              <a:buFont typeface="Calibri" panose="020F0502020204030204" pitchFamily="34" charset="0"/>
              <a:buNone/>
              <a:defRPr/>
            </a:pPr>
            <a:r>
              <a:rPr lang="en-US" dirty="0" smtClean="0">
                <a:latin typeface="Arial" pitchFamily="34" charset="0"/>
                <a:cs typeface="Arial" pitchFamily="34" charset="0"/>
              </a:rPr>
              <a:t>Figure 4 . The PV system Inverter control parts[1] </a:t>
            </a:r>
            <a:endParaRPr lang="en-US"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26</a:t>
            </a:fld>
            <a:endParaRPr lang="en-US"/>
          </a:p>
        </p:txBody>
      </p:sp>
    </p:spTree>
    <p:extLst>
      <p:ext uri="{BB962C8B-B14F-4D97-AF65-F5344CB8AC3E}">
        <p14:creationId xmlns:p14="http://schemas.microsoft.com/office/powerpoint/2010/main" val="25775247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AutoShape 2" descr="https://www.researchgate.net/publication/318762121/figure/fig2/AS:613946709000202@1523387710458/System-configuration-and-control-scheme-of-a-single-phase-PV-system-with-active-power.png"/>
          <p:cNvSpPr>
            <a:spLocks noChangeAspect="1" noChangeArrowheads="1"/>
          </p:cNvSpPr>
          <p:nvPr/>
        </p:nvSpPr>
        <p:spPr bwMode="auto">
          <a:xfrm>
            <a:off x="192617" y="-144463"/>
            <a:ext cx="4064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327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818" y="407988"/>
            <a:ext cx="9766300" cy="4773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2772" name="Rectangle 2"/>
          <p:cNvSpPr>
            <a:spLocks noChangeArrowheads="1"/>
          </p:cNvSpPr>
          <p:nvPr/>
        </p:nvSpPr>
        <p:spPr bwMode="auto">
          <a:xfrm>
            <a:off x="395818" y="5181600"/>
            <a:ext cx="966258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t>Figure </a:t>
            </a:r>
            <a:r>
              <a:rPr lang="en-US" dirty="0" smtClean="0"/>
              <a:t>3. </a:t>
            </a:r>
            <a:r>
              <a:rPr lang="en-US" dirty="0"/>
              <a:t>Grid connected  configuration and control scheme of PV system with active power control strategies </a:t>
            </a:r>
            <a:r>
              <a:rPr lang="en-US" dirty="0" smtClean="0"/>
              <a:t>[10]. </a:t>
            </a:r>
            <a:r>
              <a:rPr lang="en-US" dirty="0"/>
              <a:t>Url: </a:t>
            </a:r>
            <a:r>
              <a:rPr lang="en-US" dirty="0">
                <a:hlinkClick r:id="rId3"/>
              </a:rPr>
              <a:t>https://www.researchgate.net/publication/318762121</a:t>
            </a:r>
            <a:endParaRPr lang="en-US" dirty="0"/>
          </a:p>
          <a:p>
            <a:endParaRPr lang="en-US" dirty="0"/>
          </a:p>
        </p:txBody>
      </p:sp>
      <p:sp>
        <p:nvSpPr>
          <p:cNvPr id="2" name="Rectangle 1"/>
          <p:cNvSpPr/>
          <p:nvPr/>
        </p:nvSpPr>
        <p:spPr>
          <a:xfrm>
            <a:off x="0" y="1"/>
            <a:ext cx="12059920" cy="553998"/>
          </a:xfrm>
          <a:prstGeom prst="rect">
            <a:avLst/>
          </a:prstGeom>
        </p:spPr>
        <p:txBody>
          <a:bodyPr wrap="square">
            <a:spAutoFit/>
          </a:bodyPr>
          <a:lstStyle/>
          <a:p>
            <a:r>
              <a:rPr lang="en-US" sz="3000" b="1" dirty="0" smtClean="0">
                <a:latin typeface="Arial" pitchFamily="34" charset="0"/>
                <a:cs typeface="Arial" pitchFamily="34" charset="0"/>
              </a:rPr>
              <a:t>MCGC                                                                              cont.…</a:t>
            </a:r>
            <a:endParaRPr lang="en-US" sz="3000" dirty="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27</a:t>
            </a:fld>
            <a:endParaRPr lang="en-US"/>
          </a:p>
        </p:txBody>
      </p:sp>
    </p:spTree>
    <p:extLst>
      <p:ext uri="{BB962C8B-B14F-4D97-AF65-F5344CB8AC3E}">
        <p14:creationId xmlns:p14="http://schemas.microsoft.com/office/powerpoint/2010/main" val="2479216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Content Placeholder 2"/>
          <p:cNvSpPr>
            <a:spLocks noGrp="1"/>
          </p:cNvSpPr>
          <p:nvPr>
            <p:ph idx="1"/>
          </p:nvPr>
        </p:nvSpPr>
        <p:spPr>
          <a:xfrm>
            <a:off x="0" y="640080"/>
            <a:ext cx="11704320" cy="5466080"/>
          </a:xfrm>
        </p:spPr>
        <p:txBody>
          <a:bodyPr>
            <a:normAutofit/>
          </a:bodyPr>
          <a:lstStyle/>
          <a:p>
            <a:pPr algn="just">
              <a:lnSpc>
                <a:spcPct val="150000"/>
              </a:lnSpc>
            </a:pPr>
            <a:r>
              <a:rPr lang="en-US" sz="2000" dirty="0" smtClean="0">
                <a:latin typeface="Arial" pitchFamily="34" charset="0"/>
                <a:cs typeface="Arial" pitchFamily="34" charset="0"/>
              </a:rPr>
              <a:t>For example, as observed in Fig.3, harmonics and  overall power of the system is easily controlled while integrating with grid using chopper based on the three principles:</a:t>
            </a:r>
          </a:p>
          <a:p>
            <a:pPr marL="0" indent="0" algn="just">
              <a:lnSpc>
                <a:spcPct val="150000"/>
              </a:lnSpc>
              <a:buNone/>
            </a:pPr>
            <a:r>
              <a:rPr lang="en-US" sz="2000" dirty="0" smtClean="0">
                <a:latin typeface="Arial" pitchFamily="34" charset="0"/>
                <a:cs typeface="Arial" pitchFamily="34" charset="0"/>
              </a:rPr>
              <a:t>1. Power Limiting Control (PLC) Algorithm</a:t>
            </a:r>
          </a:p>
          <a:p>
            <a:pPr marL="0" indent="0" algn="just">
              <a:lnSpc>
                <a:spcPct val="150000"/>
              </a:lnSpc>
              <a:buNone/>
            </a:pPr>
            <a:r>
              <a:rPr lang="en-US" sz="2000" dirty="0" smtClean="0">
                <a:latin typeface="Arial" pitchFamily="34" charset="0"/>
                <a:cs typeface="Arial" pitchFamily="34" charset="0"/>
              </a:rPr>
              <a:t>2. Power Ramp-Rate Control (PRRC) Algorithm</a:t>
            </a:r>
          </a:p>
          <a:p>
            <a:pPr marL="0" indent="0" algn="just">
              <a:lnSpc>
                <a:spcPct val="150000"/>
              </a:lnSpc>
              <a:buNone/>
            </a:pPr>
            <a:r>
              <a:rPr lang="en-US" sz="2000" dirty="0" smtClean="0">
                <a:latin typeface="Arial" pitchFamily="34" charset="0"/>
                <a:cs typeface="Arial" pitchFamily="34" charset="0"/>
              </a:rPr>
              <a:t>3. Power Reserve Control (PRC) Algorithm</a:t>
            </a:r>
          </a:p>
          <a:p>
            <a:pPr algn="just">
              <a:lnSpc>
                <a:spcPct val="150000"/>
              </a:lnSpc>
            </a:pPr>
            <a:r>
              <a:rPr lang="en-US" sz="2000" dirty="0" smtClean="0">
                <a:latin typeface="Arial" pitchFamily="34" charset="0"/>
                <a:cs typeface="Arial" pitchFamily="34" charset="0"/>
              </a:rPr>
              <a:t>In this control scheme, the PV power extraction is controlled by the boost converter through the regulation of PV voltage </a:t>
            </a:r>
            <a:r>
              <a:rPr lang="en-US" sz="2000" dirty="0" err="1" smtClean="0">
                <a:latin typeface="Arial" pitchFamily="34" charset="0"/>
                <a:cs typeface="Arial" pitchFamily="34" charset="0"/>
              </a:rPr>
              <a:t>V</a:t>
            </a:r>
            <a:r>
              <a:rPr lang="en-US" sz="2000" baseline="-25000" dirty="0" err="1" smtClean="0">
                <a:latin typeface="Arial" pitchFamily="34" charset="0"/>
                <a:cs typeface="Arial" pitchFamily="34" charset="0"/>
              </a:rPr>
              <a:t>pv</a:t>
            </a:r>
            <a:r>
              <a:rPr lang="en-US" sz="2000" dirty="0" smtClean="0">
                <a:latin typeface="Arial" pitchFamily="34" charset="0"/>
                <a:cs typeface="Arial" pitchFamily="34" charset="0"/>
              </a:rPr>
              <a:t> while the </a:t>
            </a:r>
            <a:r>
              <a:rPr lang="en-US" sz="2000" b="1" dirty="0" smtClean="0">
                <a:latin typeface="Arial" pitchFamily="34" charset="0"/>
                <a:cs typeface="Arial" pitchFamily="34" charset="0"/>
              </a:rPr>
              <a:t>full-bridge inverter transfers the extracted </a:t>
            </a:r>
            <a:r>
              <a:rPr lang="en-US" sz="2000" dirty="0" smtClean="0">
                <a:latin typeface="Arial" pitchFamily="34" charset="0"/>
                <a:cs typeface="Arial" pitchFamily="34" charset="0"/>
              </a:rPr>
              <a:t>PV power to the AC grid by regulating the dc-link voltage </a:t>
            </a:r>
            <a:r>
              <a:rPr lang="en-US" sz="2000" dirty="0" err="1" smtClean="0">
                <a:latin typeface="Arial" pitchFamily="34" charset="0"/>
                <a:cs typeface="Arial" pitchFamily="34" charset="0"/>
              </a:rPr>
              <a:t>V</a:t>
            </a:r>
            <a:r>
              <a:rPr lang="en-US" sz="2000" baseline="-25000" dirty="0" err="1" smtClean="0">
                <a:latin typeface="Arial" pitchFamily="34" charset="0"/>
                <a:cs typeface="Arial" pitchFamily="34" charset="0"/>
              </a:rPr>
              <a:t>dc</a:t>
            </a:r>
            <a:r>
              <a:rPr lang="en-US" sz="2000" dirty="0" smtClean="0">
                <a:latin typeface="Arial" pitchFamily="34" charset="0"/>
                <a:cs typeface="Arial" pitchFamily="34" charset="0"/>
              </a:rPr>
              <a:t> to be constant. </a:t>
            </a:r>
          </a:p>
        </p:txBody>
      </p:sp>
      <p:sp>
        <p:nvSpPr>
          <p:cNvPr id="4" name="Rectangle 3"/>
          <p:cNvSpPr/>
          <p:nvPr/>
        </p:nvSpPr>
        <p:spPr>
          <a:xfrm>
            <a:off x="0" y="1"/>
            <a:ext cx="12059920" cy="553998"/>
          </a:xfrm>
          <a:prstGeom prst="rect">
            <a:avLst/>
          </a:prstGeom>
        </p:spPr>
        <p:txBody>
          <a:bodyPr wrap="square">
            <a:spAutoFit/>
          </a:bodyPr>
          <a:lstStyle/>
          <a:p>
            <a:r>
              <a:rPr lang="en-US" sz="3000" b="1" dirty="0" smtClean="0">
                <a:latin typeface="Arial" pitchFamily="34" charset="0"/>
                <a:cs typeface="Arial" pitchFamily="34" charset="0"/>
              </a:rPr>
              <a:t>MCGC                                                                              cont.…</a:t>
            </a:r>
            <a:endParaRPr lang="en-US" sz="3000" dirty="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28</a:t>
            </a:fld>
            <a:endParaRPr lang="en-US"/>
          </a:p>
        </p:txBody>
      </p:sp>
    </p:spTree>
    <p:extLst>
      <p:ext uri="{BB962C8B-B14F-4D97-AF65-F5344CB8AC3E}">
        <p14:creationId xmlns:p14="http://schemas.microsoft.com/office/powerpoint/2010/main" val="19035869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20" y="467361"/>
            <a:ext cx="11826239" cy="6555641"/>
          </a:xfrm>
          <a:prstGeom prst="rect">
            <a:avLst/>
          </a:prstGeom>
        </p:spPr>
        <p:txBody>
          <a:bodyPr wrap="square">
            <a:spAutoFit/>
          </a:bodyPr>
          <a:lstStyle/>
          <a:p>
            <a:pPr marL="342900" indent="-342900" algn="just">
              <a:lnSpc>
                <a:spcPct val="150000"/>
              </a:lnSpc>
              <a:buFont typeface="Wingdings" pitchFamily="2" charset="2"/>
              <a:buChar char="§"/>
              <a:defRPr/>
            </a:pPr>
            <a:r>
              <a:rPr lang="en-US" sz="2000" dirty="0">
                <a:latin typeface="Arial" pitchFamily="34" charset="0"/>
                <a:cs typeface="Arial" pitchFamily="34" charset="0"/>
              </a:rPr>
              <a:t>The active power control strategy is then implemented in the boost stage, which is achieved by determining an appropriate reference PV voltage </a:t>
            </a:r>
            <a:r>
              <a:rPr lang="en-US" sz="2000" dirty="0" err="1">
                <a:latin typeface="Arial" pitchFamily="34" charset="0"/>
                <a:cs typeface="Arial" pitchFamily="34" charset="0"/>
              </a:rPr>
              <a:t>V</a:t>
            </a:r>
            <a:r>
              <a:rPr lang="en-US" sz="2000" baseline="-25000" dirty="0" err="1">
                <a:latin typeface="Arial" pitchFamily="34" charset="0"/>
                <a:cs typeface="Arial" pitchFamily="34" charset="0"/>
              </a:rPr>
              <a:t>pv</a:t>
            </a:r>
            <a:r>
              <a:rPr lang="en-US" sz="2000" dirty="0">
                <a:latin typeface="Arial" pitchFamily="34" charset="0"/>
                <a:cs typeface="Arial" pitchFamily="34" charset="0"/>
              </a:rPr>
              <a:t> for a certain active power control strategy: power limiting control(PLC), power ramp-rate control(PRRC), power reserve control(PRC) as presented </a:t>
            </a:r>
            <a:r>
              <a:rPr lang="en-US" sz="2000" dirty="0" smtClean="0">
                <a:latin typeface="Arial" pitchFamily="34" charset="0"/>
                <a:cs typeface="Arial" pitchFamily="34" charset="0"/>
              </a:rPr>
              <a:t>below[11]:</a:t>
            </a:r>
            <a:endParaRPr lang="en-US" sz="2000" dirty="0">
              <a:latin typeface="Arial" pitchFamily="34" charset="0"/>
              <a:cs typeface="Arial" pitchFamily="34" charset="0"/>
            </a:endParaRPr>
          </a:p>
          <a:p>
            <a:pPr marL="457200" indent="-457200" algn="just">
              <a:lnSpc>
                <a:spcPct val="150000"/>
              </a:lnSpc>
              <a:buFontTx/>
              <a:buAutoNum type="alphaLcPeriod"/>
              <a:defRPr/>
            </a:pPr>
            <a:r>
              <a:rPr lang="en-US" sz="2000" b="1" dirty="0">
                <a:latin typeface="Arial" pitchFamily="34" charset="0"/>
                <a:cs typeface="Arial" pitchFamily="34" charset="0"/>
              </a:rPr>
              <a:t>Power Limiting Control (PLC) Algorithm</a:t>
            </a:r>
            <a:r>
              <a:rPr lang="en-US" sz="2000" dirty="0"/>
              <a:t>. </a:t>
            </a:r>
            <a:endParaRPr lang="en-US" sz="2000" dirty="0" smtClean="0"/>
          </a:p>
          <a:p>
            <a:pPr marL="342900" indent="-342900" algn="just">
              <a:lnSpc>
                <a:spcPct val="150000"/>
              </a:lnSpc>
              <a:buFont typeface="Wingdings" pitchFamily="2" charset="2"/>
              <a:buChar char="§"/>
              <a:defRPr/>
            </a:pPr>
            <a:r>
              <a:rPr lang="en-US" sz="2000" dirty="0" smtClean="0">
                <a:latin typeface="Arial" pitchFamily="34" charset="0"/>
                <a:cs typeface="Arial" pitchFamily="34" charset="0"/>
              </a:rPr>
              <a:t>Regulating </a:t>
            </a:r>
            <a:r>
              <a:rPr lang="en-US" sz="2000" dirty="0">
                <a:latin typeface="Arial" pitchFamily="34" charset="0"/>
                <a:cs typeface="Arial" pitchFamily="34" charset="0"/>
              </a:rPr>
              <a:t>the operating voltage of the PV arrays </a:t>
            </a:r>
            <a:r>
              <a:rPr lang="en-US" sz="2000" dirty="0" err="1">
                <a:latin typeface="Arial" pitchFamily="34" charset="0"/>
                <a:cs typeface="Arial" pitchFamily="34" charset="0"/>
              </a:rPr>
              <a:t>V</a:t>
            </a:r>
            <a:r>
              <a:rPr lang="en-US" sz="2000" baseline="-25000" dirty="0" err="1">
                <a:latin typeface="Arial" pitchFamily="34" charset="0"/>
                <a:cs typeface="Arial" pitchFamily="34" charset="0"/>
              </a:rPr>
              <a:t>pv</a:t>
            </a:r>
            <a:r>
              <a:rPr lang="en-US" sz="2000" dirty="0">
                <a:latin typeface="Arial" pitchFamily="34" charset="0"/>
                <a:cs typeface="Arial" pitchFamily="34" charset="0"/>
              </a:rPr>
              <a:t> along the PV voltage </a:t>
            </a:r>
            <a:r>
              <a:rPr lang="en-US" sz="2000" dirty="0" smtClean="0">
                <a:latin typeface="Arial" pitchFamily="34" charset="0"/>
                <a:cs typeface="Arial" pitchFamily="34" charset="0"/>
              </a:rPr>
              <a:t>(Horizontal </a:t>
            </a:r>
            <a:r>
              <a:rPr lang="en-US" sz="2000" dirty="0">
                <a:latin typeface="Arial" pitchFamily="34" charset="0"/>
                <a:cs typeface="Arial" pitchFamily="34" charset="0"/>
              </a:rPr>
              <a:t>line) is necessary to limit the PV output power to a specific level </a:t>
            </a:r>
            <a:r>
              <a:rPr lang="en-US" sz="2000" dirty="0" err="1">
                <a:latin typeface="Arial" pitchFamily="34" charset="0"/>
                <a:cs typeface="Arial" pitchFamily="34" charset="0"/>
              </a:rPr>
              <a:t>P</a:t>
            </a:r>
            <a:r>
              <a:rPr lang="en-US" sz="2000" baseline="-25000" dirty="0" err="1">
                <a:latin typeface="Arial" pitchFamily="34" charset="0"/>
                <a:cs typeface="Arial" pitchFamily="34" charset="0"/>
              </a:rPr>
              <a:t>limit</a:t>
            </a:r>
            <a:r>
              <a:rPr lang="en-US" sz="2000" dirty="0">
                <a:latin typeface="Arial" pitchFamily="34" charset="0"/>
                <a:cs typeface="Arial" pitchFamily="34" charset="0"/>
              </a:rPr>
              <a:t>. </a:t>
            </a:r>
          </a:p>
          <a:p>
            <a:pPr marL="342900" indent="-342900" algn="just">
              <a:lnSpc>
                <a:spcPct val="150000"/>
              </a:lnSpc>
              <a:buFont typeface="Wingdings" pitchFamily="2" charset="2"/>
              <a:buChar char="§"/>
              <a:defRPr/>
            </a:pPr>
            <a:r>
              <a:rPr lang="en-US" sz="2000" dirty="0">
                <a:latin typeface="Arial" pitchFamily="34" charset="0"/>
                <a:cs typeface="Arial" pitchFamily="34" charset="0"/>
              </a:rPr>
              <a:t>As shown in Fig. </a:t>
            </a:r>
            <a:r>
              <a:rPr lang="en-US" sz="2000" dirty="0" smtClean="0">
                <a:latin typeface="Arial" pitchFamily="34" charset="0"/>
                <a:cs typeface="Arial" pitchFamily="34" charset="0"/>
              </a:rPr>
              <a:t>4, </a:t>
            </a:r>
            <a:r>
              <a:rPr lang="en-US" sz="2000" dirty="0">
                <a:latin typeface="Arial" pitchFamily="34" charset="0"/>
                <a:cs typeface="Arial" pitchFamily="34" charset="0"/>
              </a:rPr>
              <a:t>the reference PV voltage </a:t>
            </a:r>
            <a:r>
              <a:rPr lang="en-US" sz="2000" dirty="0" err="1">
                <a:latin typeface="Arial" pitchFamily="34" charset="0"/>
                <a:cs typeface="Arial" pitchFamily="34" charset="0"/>
              </a:rPr>
              <a:t>V</a:t>
            </a:r>
            <a:r>
              <a:rPr lang="en-US" sz="2000" baseline="-25000" dirty="0" err="1">
                <a:latin typeface="Arial" pitchFamily="34" charset="0"/>
                <a:cs typeface="Arial" pitchFamily="34" charset="0"/>
              </a:rPr>
              <a:t>pv</a:t>
            </a:r>
            <a:r>
              <a:rPr lang="en-US" sz="2000" baseline="-25000" dirty="0">
                <a:latin typeface="Arial" pitchFamily="34" charset="0"/>
                <a:cs typeface="Arial" pitchFamily="34" charset="0"/>
              </a:rPr>
              <a:t> </a:t>
            </a:r>
            <a:r>
              <a:rPr lang="en-US" sz="2000" dirty="0">
                <a:latin typeface="Arial" pitchFamily="34" charset="0"/>
                <a:cs typeface="Arial" pitchFamily="34" charset="0"/>
              </a:rPr>
              <a:t>is constantly </a:t>
            </a:r>
            <a:r>
              <a:rPr lang="en-US" sz="2000" dirty="0" smtClean="0">
                <a:latin typeface="Arial" pitchFamily="34" charset="0"/>
                <a:cs typeface="Arial" pitchFamily="34" charset="0"/>
              </a:rPr>
              <a:t>perturbed towards </a:t>
            </a:r>
            <a:r>
              <a:rPr lang="en-US" sz="2000" dirty="0">
                <a:latin typeface="Arial" pitchFamily="34" charset="0"/>
                <a:cs typeface="Arial" pitchFamily="34" charset="0"/>
              </a:rPr>
              <a:t>the left side of the MPP during the power limiting operation (i.e., </a:t>
            </a:r>
            <a:r>
              <a:rPr lang="en-US" sz="2000" dirty="0" err="1">
                <a:latin typeface="Arial" pitchFamily="34" charset="0"/>
                <a:cs typeface="Arial" pitchFamily="34" charset="0"/>
              </a:rPr>
              <a:t>P</a:t>
            </a:r>
            <a:r>
              <a:rPr lang="en-US" sz="2000" baseline="-25000" dirty="0" err="1">
                <a:latin typeface="Arial" pitchFamily="34" charset="0"/>
                <a:cs typeface="Arial" pitchFamily="34" charset="0"/>
              </a:rPr>
              <a:t>pv</a:t>
            </a:r>
            <a:r>
              <a:rPr lang="en-US" sz="2000" dirty="0">
                <a:latin typeface="Arial" pitchFamily="34" charset="0"/>
                <a:cs typeface="Arial" pitchFamily="34" charset="0"/>
              </a:rPr>
              <a:t> &gt; </a:t>
            </a:r>
            <a:r>
              <a:rPr lang="en-US" sz="2000" dirty="0" err="1">
                <a:latin typeface="Arial" pitchFamily="34" charset="0"/>
                <a:cs typeface="Arial" pitchFamily="34" charset="0"/>
              </a:rPr>
              <a:t>P</a:t>
            </a:r>
            <a:r>
              <a:rPr lang="en-US" sz="2000" baseline="-25000" dirty="0" err="1">
                <a:latin typeface="Arial" pitchFamily="34" charset="0"/>
                <a:cs typeface="Arial" pitchFamily="34" charset="0"/>
              </a:rPr>
              <a:t>limit</a:t>
            </a:r>
            <a:r>
              <a:rPr lang="en-US" sz="2000" dirty="0">
                <a:latin typeface="Arial" pitchFamily="34" charset="0"/>
                <a:cs typeface="Arial" pitchFamily="34" charset="0"/>
              </a:rPr>
              <a:t>) until </a:t>
            </a:r>
            <a:r>
              <a:rPr lang="en-US" sz="2000" dirty="0" err="1">
                <a:latin typeface="Arial" pitchFamily="34" charset="0"/>
                <a:cs typeface="Arial" pitchFamily="34" charset="0"/>
              </a:rPr>
              <a:t>Ppv</a:t>
            </a:r>
            <a:r>
              <a:rPr lang="en-US" sz="2000" dirty="0">
                <a:latin typeface="Arial" pitchFamily="34" charset="0"/>
                <a:cs typeface="Arial" pitchFamily="34" charset="0"/>
              </a:rPr>
              <a:t> = </a:t>
            </a:r>
            <a:r>
              <a:rPr lang="en-US" sz="2000" dirty="0" err="1">
                <a:latin typeface="Arial" pitchFamily="34" charset="0"/>
                <a:cs typeface="Arial" pitchFamily="34" charset="0"/>
              </a:rPr>
              <a:t>P</a:t>
            </a:r>
            <a:r>
              <a:rPr lang="en-US" sz="2000" baseline="-25000" dirty="0" err="1">
                <a:latin typeface="Arial" pitchFamily="34" charset="0"/>
                <a:cs typeface="Arial" pitchFamily="34" charset="0"/>
              </a:rPr>
              <a:t>limit</a:t>
            </a:r>
            <a:r>
              <a:rPr lang="en-US" sz="2000" dirty="0">
                <a:latin typeface="Arial" pitchFamily="34" charset="0"/>
                <a:cs typeface="Arial" pitchFamily="34" charset="0"/>
              </a:rPr>
              <a:t>.</a:t>
            </a:r>
          </a:p>
          <a:p>
            <a:pPr marL="342900" indent="-342900" algn="just">
              <a:lnSpc>
                <a:spcPct val="150000"/>
              </a:lnSpc>
              <a:buFont typeface="Wingdings" pitchFamily="2" charset="2"/>
              <a:buChar char="§"/>
              <a:defRPr/>
            </a:pPr>
            <a:r>
              <a:rPr lang="en-US" sz="2000" dirty="0">
                <a:latin typeface="Arial" pitchFamily="34" charset="0"/>
                <a:cs typeface="Arial" pitchFamily="34" charset="0"/>
              </a:rPr>
              <a:t>The PV system </a:t>
            </a:r>
            <a:r>
              <a:rPr lang="en-US" sz="2000" b="1" dirty="0">
                <a:latin typeface="Arial" pitchFamily="34" charset="0"/>
                <a:cs typeface="Arial" pitchFamily="34" charset="0"/>
              </a:rPr>
              <a:t>injects the maximum </a:t>
            </a:r>
            <a:r>
              <a:rPr lang="en-US" sz="2000" dirty="0">
                <a:latin typeface="Arial" pitchFamily="34" charset="0"/>
                <a:cs typeface="Arial" pitchFamily="34" charset="0"/>
              </a:rPr>
              <a:t>amount of power into the grid if the PV output power falls below the power limit level (</a:t>
            </a:r>
            <a:r>
              <a:rPr lang="en-US" sz="2000" dirty="0" err="1">
                <a:latin typeface="Arial" pitchFamily="34" charset="0"/>
                <a:cs typeface="Arial" pitchFamily="34" charset="0"/>
              </a:rPr>
              <a:t>Ppv</a:t>
            </a:r>
            <a:r>
              <a:rPr lang="en-US" sz="2000" dirty="0">
                <a:latin typeface="Arial" pitchFamily="34" charset="0"/>
                <a:cs typeface="Arial" pitchFamily="34" charset="0"/>
              </a:rPr>
              <a:t> &lt;</a:t>
            </a:r>
            <a:r>
              <a:rPr lang="en-US" sz="2000" dirty="0" err="1">
                <a:latin typeface="Arial" pitchFamily="34" charset="0"/>
                <a:cs typeface="Arial" pitchFamily="34" charset="0"/>
              </a:rPr>
              <a:t>P</a:t>
            </a:r>
            <a:r>
              <a:rPr lang="en-US" sz="2000" baseline="-25000" dirty="0" err="1">
                <a:latin typeface="Arial" pitchFamily="34" charset="0"/>
                <a:cs typeface="Arial" pitchFamily="34" charset="0"/>
              </a:rPr>
              <a:t>limit</a:t>
            </a:r>
            <a:r>
              <a:rPr lang="en-US" sz="2000" dirty="0">
                <a:latin typeface="Arial" pitchFamily="34" charset="0"/>
                <a:cs typeface="Arial" pitchFamily="34" charset="0"/>
              </a:rPr>
              <a:t>). </a:t>
            </a:r>
            <a:endParaRPr lang="en-US" sz="2000" dirty="0" smtClean="0">
              <a:latin typeface="Arial" pitchFamily="34" charset="0"/>
              <a:cs typeface="Arial" pitchFamily="34" charset="0"/>
            </a:endParaRPr>
          </a:p>
          <a:p>
            <a:pPr marL="342900" indent="-342900" algn="just">
              <a:lnSpc>
                <a:spcPct val="150000"/>
              </a:lnSpc>
              <a:buFont typeface="Wingdings" pitchFamily="2" charset="2"/>
              <a:buChar char="§"/>
              <a:defRPr/>
            </a:pPr>
            <a:r>
              <a:rPr lang="en-US" sz="2000" dirty="0" smtClean="0">
                <a:latin typeface="Arial" pitchFamily="34" charset="0"/>
                <a:cs typeface="Arial" pitchFamily="34" charset="0"/>
              </a:rPr>
              <a:t>The </a:t>
            </a:r>
            <a:r>
              <a:rPr lang="en-US" sz="2000" dirty="0">
                <a:latin typeface="Arial" pitchFamily="34" charset="0"/>
                <a:cs typeface="Arial" pitchFamily="34" charset="0"/>
              </a:rPr>
              <a:t>reference PV voltage, </a:t>
            </a:r>
            <a:r>
              <a:rPr lang="en-US" sz="2000" dirty="0" err="1">
                <a:latin typeface="Arial" pitchFamily="34" charset="0"/>
                <a:cs typeface="Arial" pitchFamily="34" charset="0"/>
              </a:rPr>
              <a:t>Vpv</a:t>
            </a:r>
            <a:r>
              <a:rPr lang="en-US" sz="2000" dirty="0">
                <a:latin typeface="Arial" pitchFamily="34" charset="0"/>
                <a:cs typeface="Arial" pitchFamily="34" charset="0"/>
              </a:rPr>
              <a:t>, is determined by the MPPT algorithm, </a:t>
            </a:r>
            <a:endParaRPr lang="en-US" sz="2000" dirty="0" smtClean="0">
              <a:latin typeface="Arial" pitchFamily="34" charset="0"/>
              <a:cs typeface="Arial" pitchFamily="34" charset="0"/>
            </a:endParaRPr>
          </a:p>
          <a:p>
            <a:pPr algn="just">
              <a:lnSpc>
                <a:spcPct val="150000"/>
              </a:lnSpc>
              <a:defRPr/>
            </a:pPr>
            <a:r>
              <a:rPr lang="en-US" sz="2000" dirty="0" smtClean="0">
                <a:latin typeface="Arial" pitchFamily="34" charset="0"/>
                <a:cs typeface="Arial" pitchFamily="34" charset="0"/>
              </a:rPr>
              <a:t>which </a:t>
            </a:r>
            <a:r>
              <a:rPr lang="en-US" sz="2000" dirty="0">
                <a:latin typeface="Arial" pitchFamily="34" charset="0"/>
                <a:cs typeface="Arial" pitchFamily="34" charset="0"/>
              </a:rPr>
              <a:t>is based on P&amp;O.</a:t>
            </a:r>
          </a:p>
          <a:p>
            <a:pPr marL="342900" indent="-342900" algn="just">
              <a:lnSpc>
                <a:spcPct val="150000"/>
              </a:lnSpc>
              <a:buFont typeface="Wingdings" pitchFamily="2" charset="2"/>
              <a:buChar char="§"/>
              <a:defRPr/>
            </a:pPr>
            <a:endParaRPr lang="en-US" sz="2000" dirty="0">
              <a:latin typeface="Arial" pitchFamily="34" charset="0"/>
              <a:cs typeface="Arial" pitchFamily="34" charset="0"/>
            </a:endParaRPr>
          </a:p>
        </p:txBody>
      </p:sp>
      <p:sp>
        <p:nvSpPr>
          <p:cNvPr id="3" name="Rectangle 2"/>
          <p:cNvSpPr/>
          <p:nvPr/>
        </p:nvSpPr>
        <p:spPr>
          <a:xfrm>
            <a:off x="0" y="1"/>
            <a:ext cx="12059920" cy="553998"/>
          </a:xfrm>
          <a:prstGeom prst="rect">
            <a:avLst/>
          </a:prstGeom>
        </p:spPr>
        <p:txBody>
          <a:bodyPr wrap="square">
            <a:spAutoFit/>
          </a:bodyPr>
          <a:lstStyle/>
          <a:p>
            <a:r>
              <a:rPr lang="en-US" sz="3000" b="1" dirty="0" smtClean="0">
                <a:latin typeface="Arial" pitchFamily="34" charset="0"/>
                <a:cs typeface="Arial" pitchFamily="34" charset="0"/>
              </a:rPr>
              <a:t>MCGC                                                                              cont.…</a:t>
            </a:r>
            <a:endParaRPr lang="en-US" sz="3000"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29</a:t>
            </a:fld>
            <a:endParaRPr lang="en-US"/>
          </a:p>
        </p:txBody>
      </p:sp>
    </p:spTree>
    <p:extLst>
      <p:ext uri="{BB962C8B-B14F-4D97-AF65-F5344CB8AC3E}">
        <p14:creationId xmlns:p14="http://schemas.microsoft.com/office/powerpoint/2010/main" val="207989063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427" y="870586"/>
            <a:ext cx="8339146" cy="4311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43" name="Rectangle 2"/>
          <p:cNvSpPr>
            <a:spLocks noChangeArrowheads="1"/>
          </p:cNvSpPr>
          <p:nvPr/>
        </p:nvSpPr>
        <p:spPr bwMode="auto">
          <a:xfrm>
            <a:off x="304800" y="5181600"/>
            <a:ext cx="95504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t>Figure </a:t>
            </a:r>
            <a:r>
              <a:rPr lang="en-US" dirty="0" smtClean="0"/>
              <a:t>4. </a:t>
            </a:r>
            <a:r>
              <a:rPr lang="en-US" dirty="0"/>
              <a:t>Operating  principle of the PLC algorithm. </a:t>
            </a:r>
            <a:r>
              <a:rPr lang="en-US" dirty="0">
                <a:hlinkClick r:id="rId3"/>
              </a:rPr>
              <a:t>https://www.researchgate.net/figure/Operational-principle-of-the-Power-Limiting-Control-PLC-algorithm-where-the_fig4_327509824</a:t>
            </a:r>
            <a:endParaRPr lang="en-US" dirty="0"/>
          </a:p>
          <a:p>
            <a:endParaRPr lang="en-US" dirty="0"/>
          </a:p>
        </p:txBody>
      </p:sp>
      <p:sp>
        <p:nvSpPr>
          <p:cNvPr id="4" name="Rectangle 3"/>
          <p:cNvSpPr/>
          <p:nvPr/>
        </p:nvSpPr>
        <p:spPr>
          <a:xfrm>
            <a:off x="0" y="1"/>
            <a:ext cx="12059920" cy="553998"/>
          </a:xfrm>
          <a:prstGeom prst="rect">
            <a:avLst/>
          </a:prstGeom>
        </p:spPr>
        <p:txBody>
          <a:bodyPr wrap="square">
            <a:spAutoFit/>
          </a:bodyPr>
          <a:lstStyle/>
          <a:p>
            <a:r>
              <a:rPr lang="en-US" sz="3000" b="1" dirty="0" smtClean="0">
                <a:latin typeface="Arial" pitchFamily="34" charset="0"/>
                <a:cs typeface="Arial" pitchFamily="34" charset="0"/>
              </a:rPr>
              <a:t>MCGC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30</a:t>
            </a:fld>
            <a:endParaRPr lang="en-US"/>
          </a:p>
        </p:txBody>
      </p:sp>
    </p:spTree>
    <p:extLst>
      <p:ext uri="{BB962C8B-B14F-4D97-AF65-F5344CB8AC3E}">
        <p14:creationId xmlns:p14="http://schemas.microsoft.com/office/powerpoint/2010/main" val="14513567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1"/>
          <p:cNvSpPr>
            <a:spLocks noChangeArrowheads="1"/>
          </p:cNvSpPr>
          <p:nvPr/>
        </p:nvSpPr>
        <p:spPr bwMode="auto">
          <a:xfrm>
            <a:off x="166043" y="637660"/>
            <a:ext cx="1105956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000" b="1" dirty="0">
                <a:latin typeface="Arial" pitchFamily="34" charset="0"/>
                <a:cs typeface="Arial" pitchFamily="34" charset="0"/>
              </a:rPr>
              <a:t>b</a:t>
            </a:r>
            <a:r>
              <a:rPr lang="en-US" sz="2000" b="1" dirty="0" smtClean="0">
                <a:latin typeface="Arial" pitchFamily="34" charset="0"/>
                <a:cs typeface="Arial" pitchFamily="34" charset="0"/>
              </a:rPr>
              <a:t>. </a:t>
            </a:r>
            <a:r>
              <a:rPr lang="en-US" sz="2000" b="1" dirty="0">
                <a:latin typeface="Arial" pitchFamily="34" charset="0"/>
                <a:cs typeface="Arial" pitchFamily="34" charset="0"/>
              </a:rPr>
              <a:t>Power Ramp-Rate Control (PRRC) </a:t>
            </a:r>
            <a:r>
              <a:rPr lang="en-US" sz="2000" b="1" dirty="0" smtClean="0">
                <a:latin typeface="Arial" pitchFamily="34" charset="0"/>
                <a:cs typeface="Arial" pitchFamily="34" charset="0"/>
              </a:rPr>
              <a:t>Algorithm: The</a:t>
            </a:r>
            <a:r>
              <a:rPr lang="en-US" sz="2000" dirty="0" smtClean="0">
                <a:latin typeface="Arial" pitchFamily="34" charset="0"/>
                <a:cs typeface="Arial" pitchFamily="34" charset="0"/>
              </a:rPr>
              <a:t> </a:t>
            </a:r>
            <a:r>
              <a:rPr lang="en-US" sz="2000" dirty="0">
                <a:latin typeface="Arial" pitchFamily="34" charset="0"/>
                <a:cs typeface="Arial" pitchFamily="34" charset="0"/>
              </a:rPr>
              <a:t>principle of PRRC is similar to the PLC. </a:t>
            </a:r>
          </a:p>
          <a:p>
            <a:endParaRPr lang="en-US" sz="2000" b="1" dirty="0">
              <a:latin typeface="Arial" pitchFamily="34" charset="0"/>
              <a:cs typeface="Arial" pitchFamily="34" charset="0"/>
            </a:endParaRPr>
          </a:p>
        </p:txBody>
      </p:sp>
      <p:sp>
        <p:nvSpPr>
          <p:cNvPr id="36867" name="Rectangle 2"/>
          <p:cNvSpPr>
            <a:spLocks noChangeArrowheads="1"/>
          </p:cNvSpPr>
          <p:nvPr/>
        </p:nvSpPr>
        <p:spPr bwMode="auto">
          <a:xfrm>
            <a:off x="166043" y="1025088"/>
            <a:ext cx="118872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gn="just">
              <a:lnSpc>
                <a:spcPct val="150000"/>
              </a:lnSpc>
              <a:buFont typeface="Wingdings" pitchFamily="2" charset="2"/>
              <a:buChar char="§"/>
            </a:pPr>
            <a:r>
              <a:rPr lang="en-US" sz="2000" dirty="0" smtClean="0">
                <a:latin typeface="Arial" pitchFamily="34" charset="0"/>
                <a:cs typeface="Arial" pitchFamily="34" charset="0"/>
              </a:rPr>
              <a:t>In </a:t>
            </a:r>
            <a:r>
              <a:rPr lang="en-US" sz="2000" dirty="0">
                <a:latin typeface="Arial" pitchFamily="34" charset="0"/>
                <a:cs typeface="Arial" pitchFamily="34" charset="0"/>
              </a:rPr>
              <a:t>this case, the criterion to curtail the PV power is coming from the change rate of the PV power, instead of an absolute PV power.</a:t>
            </a:r>
          </a:p>
          <a:p>
            <a:pPr marL="285750" indent="-285750" algn="just">
              <a:lnSpc>
                <a:spcPct val="150000"/>
              </a:lnSpc>
              <a:buFont typeface="Wingdings" pitchFamily="2" charset="2"/>
              <a:buChar char="§"/>
            </a:pPr>
            <a:r>
              <a:rPr lang="en-US" sz="2000" dirty="0">
                <a:latin typeface="Arial" pitchFamily="34" charset="0"/>
                <a:cs typeface="Arial" pitchFamily="34" charset="0"/>
              </a:rPr>
              <a:t> Specifically, the PV power ramp-rate </a:t>
            </a:r>
            <a:r>
              <a:rPr lang="en-US" sz="2000" dirty="0" err="1">
                <a:latin typeface="Arial" pitchFamily="34" charset="0"/>
                <a:cs typeface="Arial" pitchFamily="34" charset="0"/>
              </a:rPr>
              <a:t>R</a:t>
            </a:r>
            <a:r>
              <a:rPr lang="en-US" sz="2000" baseline="-25000" dirty="0" err="1">
                <a:latin typeface="Arial" pitchFamily="34" charset="0"/>
                <a:cs typeface="Arial" pitchFamily="34" charset="0"/>
              </a:rPr>
              <a:t>r</a:t>
            </a:r>
            <a:r>
              <a:rPr lang="en-US" sz="2000" baseline="-25000" dirty="0">
                <a:latin typeface="Arial" pitchFamily="34" charset="0"/>
                <a:cs typeface="Arial" pitchFamily="34" charset="0"/>
              </a:rPr>
              <a:t>(t</a:t>
            </a:r>
            <a:r>
              <a:rPr lang="en-US" sz="2000" dirty="0">
                <a:latin typeface="Arial" pitchFamily="34" charset="0"/>
                <a:cs typeface="Arial" pitchFamily="34" charset="0"/>
              </a:rPr>
              <a:t>) is first calculated as</a:t>
            </a:r>
            <a:r>
              <a:rPr lang="en-US" sz="2000" dirty="0" smtClean="0">
                <a:latin typeface="Arial" pitchFamily="34" charset="0"/>
                <a:cs typeface="Arial" pitchFamily="34" charset="0"/>
              </a:rPr>
              <a:t>:</a:t>
            </a:r>
          </a:p>
          <a:p>
            <a:pPr algn="just">
              <a:lnSpc>
                <a:spcPct val="150000"/>
              </a:lnSpc>
            </a:pPr>
            <a:r>
              <a:rPr lang="en-US" sz="2000" dirty="0">
                <a:latin typeface="Arial" pitchFamily="34" charset="0"/>
                <a:cs typeface="Arial" pitchFamily="34" charset="0"/>
              </a:rPr>
              <a:t> </a:t>
            </a:r>
            <a:r>
              <a:rPr lang="en-US" sz="2000" dirty="0" smtClean="0">
                <a:latin typeface="Arial" pitchFamily="34" charset="0"/>
                <a:cs typeface="Arial" pitchFamily="34" charset="0"/>
              </a:rPr>
              <a:t>                                                                              eqn.(24)</a:t>
            </a:r>
            <a:endParaRPr lang="en-US" sz="2000" dirty="0">
              <a:latin typeface="Arial" pitchFamily="34" charset="0"/>
              <a:cs typeface="Arial" pitchFamily="34" charset="0"/>
            </a:endParaRPr>
          </a:p>
        </p:txBody>
      </p:sp>
      <p:sp>
        <p:nvSpPr>
          <p:cNvPr id="36869" name="Rectangle 3"/>
          <p:cNvSpPr>
            <a:spLocks noChangeArrowheads="1"/>
          </p:cNvSpPr>
          <p:nvPr/>
        </p:nvSpPr>
        <p:spPr bwMode="auto">
          <a:xfrm>
            <a:off x="0" y="3276601"/>
            <a:ext cx="117856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42900" indent="-342900" algn="just">
              <a:lnSpc>
                <a:spcPct val="150000"/>
              </a:lnSpc>
              <a:buFont typeface="Wingdings" pitchFamily="2" charset="2"/>
              <a:buChar char="§"/>
            </a:pPr>
            <a:r>
              <a:rPr lang="en-US" sz="2000" dirty="0">
                <a:latin typeface="Arial" pitchFamily="34" charset="0"/>
                <a:cs typeface="Arial" pitchFamily="34" charset="0"/>
              </a:rPr>
              <a:t>Then, if the change rate of the PV power </a:t>
            </a:r>
            <a:r>
              <a:rPr lang="en-US" sz="2000" dirty="0" err="1">
                <a:latin typeface="Arial" pitchFamily="34" charset="0"/>
                <a:cs typeface="Arial" pitchFamily="34" charset="0"/>
              </a:rPr>
              <a:t>R</a:t>
            </a:r>
            <a:r>
              <a:rPr lang="en-US" sz="2000" baseline="-25000" dirty="0" err="1">
                <a:latin typeface="Arial" pitchFamily="34" charset="0"/>
                <a:cs typeface="Arial" pitchFamily="34" charset="0"/>
              </a:rPr>
              <a:t>r</a:t>
            </a:r>
            <a:r>
              <a:rPr lang="en-US" sz="2000" baseline="-25000" dirty="0">
                <a:latin typeface="Arial" pitchFamily="34" charset="0"/>
                <a:cs typeface="Arial" pitchFamily="34" charset="0"/>
              </a:rPr>
              <a:t>(t</a:t>
            </a:r>
            <a:r>
              <a:rPr lang="en-US" sz="2000" dirty="0">
                <a:latin typeface="Arial" pitchFamily="34" charset="0"/>
                <a:cs typeface="Arial" pitchFamily="34" charset="0"/>
              </a:rPr>
              <a:t>) is above a certain limit </a:t>
            </a:r>
            <a:r>
              <a:rPr lang="en-US" sz="2000" dirty="0" err="1">
                <a:latin typeface="Arial" pitchFamily="34" charset="0"/>
                <a:cs typeface="Arial" pitchFamily="34" charset="0"/>
              </a:rPr>
              <a:t>R</a:t>
            </a:r>
            <a:r>
              <a:rPr lang="en-US" sz="2000" baseline="-25000" dirty="0" err="1">
                <a:latin typeface="Arial" pitchFamily="34" charset="0"/>
                <a:cs typeface="Arial" pitchFamily="34" charset="0"/>
              </a:rPr>
              <a:t>r</a:t>
            </a:r>
            <a:r>
              <a:rPr lang="en-US" sz="2000" dirty="0">
                <a:latin typeface="Arial" pitchFamily="34" charset="0"/>
                <a:cs typeface="Arial" pitchFamily="34" charset="0"/>
              </a:rPr>
              <a:t>, the PV voltage </a:t>
            </a:r>
            <a:r>
              <a:rPr lang="en-US" sz="2000" dirty="0" err="1">
                <a:latin typeface="Arial" pitchFamily="34" charset="0"/>
                <a:cs typeface="Arial" pitchFamily="34" charset="0"/>
              </a:rPr>
              <a:t>V</a:t>
            </a:r>
            <a:r>
              <a:rPr lang="en-US" sz="2000" baseline="-25000" dirty="0" err="1">
                <a:latin typeface="Arial" pitchFamily="34" charset="0"/>
                <a:cs typeface="Arial" pitchFamily="34" charset="0"/>
              </a:rPr>
              <a:t>pv</a:t>
            </a:r>
            <a:r>
              <a:rPr lang="en-US" sz="2000" dirty="0">
                <a:latin typeface="Arial" pitchFamily="34" charset="0"/>
                <a:cs typeface="Arial" pitchFamily="34" charset="0"/>
              </a:rPr>
              <a:t> is perturbed towards the left side of the MPP, in order to reduce the change rate of the PV power to a certain value ; </a:t>
            </a:r>
            <a:r>
              <a:rPr lang="en-US" sz="2000" dirty="0" err="1">
                <a:latin typeface="Arial" pitchFamily="34" charset="0"/>
                <a:cs typeface="Arial" pitchFamily="34" charset="0"/>
              </a:rPr>
              <a:t>R</a:t>
            </a:r>
            <a:r>
              <a:rPr lang="en-US" sz="2000" baseline="-25000" dirty="0" err="1">
                <a:latin typeface="Arial" pitchFamily="34" charset="0"/>
                <a:cs typeface="Arial" pitchFamily="34" charset="0"/>
              </a:rPr>
              <a:t>r</a:t>
            </a:r>
            <a:r>
              <a:rPr lang="en-US" sz="2000" baseline="-25000" dirty="0">
                <a:latin typeface="Arial" pitchFamily="34" charset="0"/>
                <a:cs typeface="Arial" pitchFamily="34" charset="0"/>
              </a:rPr>
              <a:t>(t</a:t>
            </a:r>
            <a:r>
              <a:rPr lang="en-US" sz="2000" dirty="0">
                <a:latin typeface="Arial" pitchFamily="34" charset="0"/>
                <a:cs typeface="Arial" pitchFamily="34" charset="0"/>
              </a:rPr>
              <a:t>) = </a:t>
            </a:r>
            <a:r>
              <a:rPr lang="en-US" sz="2000" dirty="0" err="1">
                <a:latin typeface="Arial" pitchFamily="34" charset="0"/>
                <a:cs typeface="Arial" pitchFamily="34" charset="0"/>
              </a:rPr>
              <a:t>R</a:t>
            </a:r>
            <a:r>
              <a:rPr lang="en-US" sz="2000" baseline="-25000" dirty="0" err="1">
                <a:latin typeface="Arial" pitchFamily="34" charset="0"/>
                <a:cs typeface="Arial" pitchFamily="34" charset="0"/>
              </a:rPr>
              <a:t>r</a:t>
            </a:r>
            <a:r>
              <a:rPr lang="en-US" sz="2000" dirty="0">
                <a:latin typeface="Arial" pitchFamily="34" charset="0"/>
                <a:cs typeface="Arial" pitchFamily="34" charset="0"/>
              </a:rPr>
              <a:t>). </a:t>
            </a:r>
          </a:p>
          <a:p>
            <a:pPr marL="342900" indent="-342900" algn="just">
              <a:lnSpc>
                <a:spcPct val="150000"/>
              </a:lnSpc>
              <a:buFont typeface="Wingdings" pitchFamily="2" charset="2"/>
              <a:buChar char="§"/>
            </a:pPr>
            <a:r>
              <a:rPr lang="en-US" sz="2000" dirty="0">
                <a:latin typeface="Arial" pitchFamily="34" charset="0"/>
                <a:cs typeface="Arial" pitchFamily="34" charset="0"/>
              </a:rPr>
              <a:t>The operational principle of the PRRC algorithm is given in </a:t>
            </a:r>
            <a:r>
              <a:rPr lang="en-US" sz="2000" dirty="0" smtClean="0">
                <a:latin typeface="Arial" pitchFamily="34" charset="0"/>
                <a:cs typeface="Arial" pitchFamily="34" charset="0"/>
              </a:rPr>
              <a:t>Fig.5</a:t>
            </a:r>
            <a:endParaRPr lang="en-US" sz="2000" dirty="0">
              <a:latin typeface="Arial" pitchFamily="34" charset="0"/>
              <a:cs typeface="Arial" pitchFamily="34" charset="0"/>
            </a:endParaRPr>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3262918243"/>
              </p:ext>
            </p:extLst>
          </p:nvPr>
        </p:nvGraphicFramePr>
        <p:xfrm>
          <a:off x="975360" y="2438400"/>
          <a:ext cx="1422400" cy="725714"/>
        </p:xfrm>
        <a:graphic>
          <a:graphicData uri="http://schemas.openxmlformats.org/presentationml/2006/ole">
            <mc:AlternateContent xmlns:mc="http://schemas.openxmlformats.org/markup-compatibility/2006">
              <mc:Choice xmlns:v="urn:schemas-microsoft-com:vml" Requires="v">
                <p:oleObj spid="_x0000_s12300" name="Equation" r:id="rId3" imgW="774364" imgH="393529" progId="Equation.3">
                  <p:embed/>
                </p:oleObj>
              </mc:Choice>
              <mc:Fallback>
                <p:oleObj name="Equation" r:id="rId3" imgW="774364" imgH="393529"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5360" y="2438400"/>
                        <a:ext cx="1422400" cy="725714"/>
                      </a:xfrm>
                      <a:prstGeom prst="rect">
                        <a:avLst/>
                      </a:prstGeom>
                      <a:noFill/>
                    </p:spPr>
                  </p:pic>
                </p:oleObj>
              </mc:Fallback>
            </mc:AlternateContent>
          </a:graphicData>
        </a:graphic>
      </p:graphicFrame>
      <p:sp>
        <p:nvSpPr>
          <p:cNvPr id="8" name="Rectangle 7"/>
          <p:cNvSpPr/>
          <p:nvPr/>
        </p:nvSpPr>
        <p:spPr>
          <a:xfrm>
            <a:off x="0" y="1"/>
            <a:ext cx="12059920" cy="553998"/>
          </a:xfrm>
          <a:prstGeom prst="rect">
            <a:avLst/>
          </a:prstGeom>
        </p:spPr>
        <p:txBody>
          <a:bodyPr wrap="square">
            <a:spAutoFit/>
          </a:bodyPr>
          <a:lstStyle/>
          <a:p>
            <a:r>
              <a:rPr lang="en-US" sz="3000" b="1" dirty="0" smtClean="0">
                <a:latin typeface="Arial" pitchFamily="34" charset="0"/>
                <a:cs typeface="Arial" pitchFamily="34" charset="0"/>
              </a:rPr>
              <a:t>MCGC                                                                             cont.…</a:t>
            </a:r>
            <a:endParaRPr lang="en-US" sz="3000"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31</a:t>
            </a:fld>
            <a:endParaRPr lang="en-US"/>
          </a:p>
        </p:txBody>
      </p:sp>
    </p:spTree>
    <p:extLst>
      <p:ext uri="{BB962C8B-B14F-4D97-AF65-F5344CB8AC3E}">
        <p14:creationId xmlns:p14="http://schemas.microsoft.com/office/powerpoint/2010/main" val="389851434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600" y="946151"/>
            <a:ext cx="9525265" cy="3829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891" name="Rectangle 7"/>
          <p:cNvSpPr>
            <a:spLocks noChangeArrowheads="1"/>
          </p:cNvSpPr>
          <p:nvPr/>
        </p:nvSpPr>
        <p:spPr bwMode="auto">
          <a:xfrm>
            <a:off x="203200" y="4953000"/>
            <a:ext cx="10058400"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en-US" dirty="0">
                <a:latin typeface="Arial" pitchFamily="34" charset="0"/>
                <a:cs typeface="Arial" pitchFamily="34" charset="0"/>
              </a:rPr>
              <a:t>Figure </a:t>
            </a:r>
            <a:r>
              <a:rPr lang="en-US" dirty="0" smtClean="0">
                <a:latin typeface="Arial" pitchFamily="34" charset="0"/>
                <a:cs typeface="Arial" pitchFamily="34" charset="0"/>
              </a:rPr>
              <a:t>5. </a:t>
            </a:r>
            <a:r>
              <a:rPr lang="en-US" dirty="0">
                <a:latin typeface="Arial" pitchFamily="34" charset="0"/>
                <a:cs typeface="Arial" pitchFamily="34" charset="0"/>
              </a:rPr>
              <a:t>Operational principle of the Power Ramp-Rate Control (PRRC) algorithm: MPPT mode (A to B) and PRRC mode (B to C), where </a:t>
            </a:r>
            <a:r>
              <a:rPr lang="en-US" dirty="0" err="1">
                <a:latin typeface="Arial" pitchFamily="34" charset="0"/>
                <a:cs typeface="Arial" pitchFamily="34" charset="0"/>
              </a:rPr>
              <a:t>Rr</a:t>
            </a:r>
            <a:r>
              <a:rPr lang="en-US" dirty="0">
                <a:latin typeface="Arial" pitchFamily="34" charset="0"/>
                <a:cs typeface="Arial" pitchFamily="34" charset="0"/>
              </a:rPr>
              <a:t>(t) is the PV power ramp-rate and </a:t>
            </a:r>
            <a:r>
              <a:rPr lang="en-US" dirty="0" err="1">
                <a:latin typeface="Arial" pitchFamily="34" charset="0"/>
                <a:cs typeface="Arial" pitchFamily="34" charset="0"/>
              </a:rPr>
              <a:t>Rr</a:t>
            </a:r>
            <a:r>
              <a:rPr lang="en-US" dirty="0">
                <a:latin typeface="Arial" pitchFamily="34" charset="0"/>
                <a:cs typeface="Arial" pitchFamily="34" charset="0"/>
              </a:rPr>
              <a:t> is the ramp-rate limit. </a:t>
            </a:r>
            <a:r>
              <a:rPr lang="en-US" dirty="0">
                <a:latin typeface="Arial" pitchFamily="34" charset="0"/>
                <a:cs typeface="Arial" pitchFamily="34" charset="0"/>
                <a:hlinkClick r:id="rId3"/>
              </a:rPr>
              <a:t>https://www.researchgate.net/figure/Operational-principle-of-the-Power-Ramp-Rate-Control-PRRC-algorithm-the-operating_fig5_327509824</a:t>
            </a:r>
            <a:endParaRPr lang="en-US" dirty="0">
              <a:latin typeface="Arial" pitchFamily="34" charset="0"/>
              <a:cs typeface="Arial" pitchFamily="34" charset="0"/>
            </a:endParaRPr>
          </a:p>
          <a:p>
            <a:pPr algn="just"/>
            <a:endParaRPr lang="en-US" dirty="0">
              <a:latin typeface="Arial" pitchFamily="34" charset="0"/>
              <a:cs typeface="Arial" pitchFamily="34" charset="0"/>
            </a:endParaRPr>
          </a:p>
        </p:txBody>
      </p:sp>
      <p:sp>
        <p:nvSpPr>
          <p:cNvPr id="4" name="Rectangle 3"/>
          <p:cNvSpPr/>
          <p:nvPr/>
        </p:nvSpPr>
        <p:spPr>
          <a:xfrm>
            <a:off x="0" y="1"/>
            <a:ext cx="12059920" cy="553998"/>
          </a:xfrm>
          <a:prstGeom prst="rect">
            <a:avLst/>
          </a:prstGeom>
        </p:spPr>
        <p:txBody>
          <a:bodyPr wrap="square">
            <a:spAutoFit/>
          </a:bodyPr>
          <a:lstStyle/>
          <a:p>
            <a:r>
              <a:rPr lang="en-US" sz="3000" b="1" dirty="0" smtClean="0">
                <a:latin typeface="Arial" pitchFamily="34" charset="0"/>
                <a:cs typeface="Arial" pitchFamily="34" charset="0"/>
              </a:rPr>
              <a:t>MCGC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32</a:t>
            </a:fld>
            <a:endParaRPr lang="en-US"/>
          </a:p>
        </p:txBody>
      </p:sp>
    </p:spTree>
    <p:extLst>
      <p:ext uri="{BB962C8B-B14F-4D97-AF65-F5344CB8AC3E}">
        <p14:creationId xmlns:p14="http://schemas.microsoft.com/office/powerpoint/2010/main" val="281165342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Content Placeholder 2"/>
          <p:cNvSpPr>
            <a:spLocks noGrp="1"/>
          </p:cNvSpPr>
          <p:nvPr>
            <p:ph idx="1"/>
          </p:nvPr>
        </p:nvSpPr>
        <p:spPr>
          <a:xfrm>
            <a:off x="0" y="685800"/>
            <a:ext cx="12090400" cy="5562600"/>
          </a:xfrm>
        </p:spPr>
        <p:txBody>
          <a:bodyPr>
            <a:normAutofit/>
          </a:bodyPr>
          <a:lstStyle/>
          <a:p>
            <a:pPr marL="0" indent="0">
              <a:buNone/>
            </a:pPr>
            <a:r>
              <a:rPr lang="en-US" dirty="0" smtClean="0"/>
              <a:t>c. </a:t>
            </a:r>
            <a:r>
              <a:rPr lang="en-US" sz="2200" b="1" dirty="0" smtClean="0">
                <a:latin typeface="Arial" pitchFamily="34" charset="0"/>
                <a:cs typeface="Arial" pitchFamily="34" charset="0"/>
              </a:rPr>
              <a:t>Power Reserve Control (PRC) Algorithm </a:t>
            </a:r>
          </a:p>
          <a:p>
            <a:pPr algn="just">
              <a:lnSpc>
                <a:spcPct val="150000"/>
              </a:lnSpc>
              <a:buFont typeface="Wingdings" pitchFamily="2" charset="2"/>
              <a:buChar char="§"/>
            </a:pPr>
            <a:r>
              <a:rPr lang="en-US" sz="2200" dirty="0">
                <a:latin typeface="Arial" pitchFamily="34" charset="0"/>
                <a:cs typeface="Arial" pitchFamily="34" charset="0"/>
              </a:rPr>
              <a:t>PV power must be regulated below the MPP with a specific power reserve level P in order to implement power reserve control.</a:t>
            </a:r>
          </a:p>
          <a:p>
            <a:pPr algn="just">
              <a:lnSpc>
                <a:spcPct val="150000"/>
              </a:lnSpc>
              <a:buFont typeface="Wingdings" pitchFamily="2" charset="2"/>
              <a:buChar char="§"/>
            </a:pPr>
            <a:r>
              <a:rPr lang="en-US" sz="2200" dirty="0">
                <a:latin typeface="Arial" pitchFamily="34" charset="0"/>
                <a:cs typeface="Arial" pitchFamily="34" charset="0"/>
              </a:rPr>
              <a:t> This control functionality can actually be thought of as a specific instance of power limiting control, in which a predetermined power reserve level P is attained by dynamically varying the power limit level </a:t>
            </a:r>
            <a:r>
              <a:rPr lang="en-US" sz="2200" dirty="0" err="1">
                <a:latin typeface="Arial" pitchFamily="34" charset="0"/>
                <a:cs typeface="Arial" pitchFamily="34" charset="0"/>
              </a:rPr>
              <a:t>P</a:t>
            </a:r>
            <a:r>
              <a:rPr lang="en-US" sz="2200" baseline="-25000" dirty="0" err="1">
                <a:latin typeface="Arial" pitchFamily="34" charset="0"/>
                <a:cs typeface="Arial" pitchFamily="34" charset="0"/>
              </a:rPr>
              <a:t>limit</a:t>
            </a:r>
            <a:r>
              <a:rPr lang="en-US" sz="2200" baseline="-25000" dirty="0">
                <a:latin typeface="Arial" pitchFamily="34" charset="0"/>
                <a:cs typeface="Arial" pitchFamily="34" charset="0"/>
              </a:rPr>
              <a:t> </a:t>
            </a:r>
            <a:r>
              <a:rPr lang="en-US" sz="2200" dirty="0">
                <a:latin typeface="Arial" pitchFamily="34" charset="0"/>
                <a:cs typeface="Arial" pitchFamily="34" charset="0"/>
              </a:rPr>
              <a:t>during operation. </a:t>
            </a:r>
          </a:p>
          <a:p>
            <a:pPr algn="just">
              <a:lnSpc>
                <a:spcPct val="150000"/>
              </a:lnSpc>
              <a:buFont typeface="Wingdings" pitchFamily="2" charset="2"/>
              <a:buChar char="§"/>
            </a:pPr>
            <a:r>
              <a:rPr lang="en-US" sz="2200" dirty="0">
                <a:latin typeface="Arial" pitchFamily="34" charset="0"/>
                <a:cs typeface="Arial" pitchFamily="34" charset="0"/>
              </a:rPr>
              <a:t>As a result, to determine the power limit level </a:t>
            </a:r>
            <a:r>
              <a:rPr lang="en-US" sz="2200" dirty="0" err="1">
                <a:latin typeface="Arial" pitchFamily="34" charset="0"/>
                <a:cs typeface="Arial" pitchFamily="34" charset="0"/>
              </a:rPr>
              <a:t>P</a:t>
            </a:r>
            <a:r>
              <a:rPr lang="en-US" sz="2200" baseline="-25000" dirty="0" err="1">
                <a:latin typeface="Arial" pitchFamily="34" charset="0"/>
                <a:cs typeface="Arial" pitchFamily="34" charset="0"/>
              </a:rPr>
              <a:t>limit</a:t>
            </a:r>
            <a:r>
              <a:rPr lang="en-US" sz="2200" dirty="0">
                <a:latin typeface="Arial" pitchFamily="34" charset="0"/>
                <a:cs typeface="Arial" pitchFamily="34" charset="0"/>
              </a:rPr>
              <a:t>, deduct the required amount of power reserve from the available PV power </a:t>
            </a:r>
            <a:r>
              <a:rPr lang="en-US" sz="2200" dirty="0" err="1">
                <a:latin typeface="Arial" pitchFamily="34" charset="0"/>
                <a:cs typeface="Arial" pitchFamily="34" charset="0"/>
              </a:rPr>
              <a:t>P</a:t>
            </a:r>
            <a:r>
              <a:rPr lang="en-US" sz="2200" baseline="-25000" dirty="0" err="1">
                <a:latin typeface="Arial" pitchFamily="34" charset="0"/>
                <a:cs typeface="Arial" pitchFamily="34" charset="0"/>
              </a:rPr>
              <a:t>avai</a:t>
            </a:r>
            <a:r>
              <a:rPr lang="en-US" sz="2200" dirty="0">
                <a:latin typeface="Arial" pitchFamily="34" charset="0"/>
                <a:cs typeface="Arial" pitchFamily="34" charset="0"/>
              </a:rPr>
              <a:t>, using the formula </a:t>
            </a:r>
            <a:r>
              <a:rPr lang="en-US" sz="2200" dirty="0" err="1">
                <a:latin typeface="Arial" pitchFamily="34" charset="0"/>
                <a:cs typeface="Arial" pitchFamily="34" charset="0"/>
              </a:rPr>
              <a:t>P</a:t>
            </a:r>
            <a:r>
              <a:rPr lang="en-US" sz="2200" baseline="-25000" dirty="0" err="1">
                <a:latin typeface="Arial" pitchFamily="34" charset="0"/>
                <a:cs typeface="Arial" pitchFamily="34" charset="0"/>
              </a:rPr>
              <a:t>limit</a:t>
            </a:r>
            <a:r>
              <a:rPr lang="en-US" sz="2200" dirty="0">
                <a:latin typeface="Arial" pitchFamily="34" charset="0"/>
                <a:cs typeface="Arial" pitchFamily="34" charset="0"/>
              </a:rPr>
              <a:t> = </a:t>
            </a:r>
            <a:r>
              <a:rPr lang="en-US" sz="2200" dirty="0" err="1">
                <a:latin typeface="Arial" pitchFamily="34" charset="0"/>
                <a:cs typeface="Arial" pitchFamily="34" charset="0"/>
              </a:rPr>
              <a:t>P</a:t>
            </a:r>
            <a:r>
              <a:rPr lang="en-US" sz="2200" baseline="-25000" dirty="0" err="1">
                <a:latin typeface="Arial" pitchFamily="34" charset="0"/>
                <a:cs typeface="Arial" pitchFamily="34" charset="0"/>
              </a:rPr>
              <a:t>avai</a:t>
            </a:r>
            <a:r>
              <a:rPr lang="en-US" sz="2200" baseline="-25000" dirty="0">
                <a:latin typeface="Arial" pitchFamily="34" charset="0"/>
                <a:cs typeface="Arial" pitchFamily="34" charset="0"/>
              </a:rPr>
              <a:t> </a:t>
            </a:r>
            <a:r>
              <a:rPr lang="en-US" sz="2200" baseline="-25000" dirty="0" smtClean="0">
                <a:latin typeface="Arial" pitchFamily="34" charset="0"/>
                <a:cs typeface="Arial" pitchFamily="34" charset="0"/>
              </a:rPr>
              <a:t>*</a:t>
            </a:r>
            <a:r>
              <a:rPr lang="en-US" sz="2200" dirty="0" smtClean="0">
                <a:latin typeface="Arial" pitchFamily="34" charset="0"/>
                <a:cs typeface="Arial" pitchFamily="34" charset="0"/>
              </a:rPr>
              <a:t>P</a:t>
            </a:r>
            <a:r>
              <a:rPr lang="en-US" sz="2200" dirty="0">
                <a:latin typeface="Arial" pitchFamily="34" charset="0"/>
                <a:cs typeface="Arial" pitchFamily="34" charset="0"/>
              </a:rPr>
              <a:t>. </a:t>
            </a:r>
          </a:p>
          <a:p>
            <a:pPr algn="just">
              <a:lnSpc>
                <a:spcPct val="150000"/>
              </a:lnSpc>
              <a:buFont typeface="Wingdings" pitchFamily="2" charset="2"/>
              <a:buChar char="§"/>
            </a:pPr>
            <a:r>
              <a:rPr lang="en-US" sz="2200" dirty="0">
                <a:latin typeface="Arial" pitchFamily="34" charset="0"/>
                <a:cs typeface="Arial" pitchFamily="34" charset="0"/>
              </a:rPr>
              <a:t>Fig. </a:t>
            </a:r>
            <a:r>
              <a:rPr lang="en-US" sz="2200" dirty="0" smtClean="0">
                <a:latin typeface="Arial" pitchFamily="34" charset="0"/>
                <a:cs typeface="Arial" pitchFamily="34" charset="0"/>
              </a:rPr>
              <a:t>6 </a:t>
            </a:r>
            <a:r>
              <a:rPr lang="en-US" sz="2200" dirty="0">
                <a:latin typeface="Arial" pitchFamily="34" charset="0"/>
                <a:cs typeface="Arial" pitchFamily="34" charset="0"/>
              </a:rPr>
              <a:t>illustrates the power reserve control strategy's working theory. </a:t>
            </a:r>
            <a:endParaRPr lang="en-US" sz="2200" dirty="0" smtClean="0">
              <a:latin typeface="Arial" pitchFamily="34" charset="0"/>
              <a:cs typeface="Arial" pitchFamily="34" charset="0"/>
            </a:endParaRPr>
          </a:p>
        </p:txBody>
      </p:sp>
      <p:sp>
        <p:nvSpPr>
          <p:cNvPr id="5" name="Rectangle 4"/>
          <p:cNvSpPr/>
          <p:nvPr/>
        </p:nvSpPr>
        <p:spPr>
          <a:xfrm>
            <a:off x="0" y="1"/>
            <a:ext cx="12059920" cy="553998"/>
          </a:xfrm>
          <a:prstGeom prst="rect">
            <a:avLst/>
          </a:prstGeom>
        </p:spPr>
        <p:txBody>
          <a:bodyPr wrap="square">
            <a:spAutoFit/>
          </a:bodyPr>
          <a:lstStyle/>
          <a:p>
            <a:r>
              <a:rPr lang="en-US" sz="3000" b="1" dirty="0" smtClean="0">
                <a:latin typeface="Arial" pitchFamily="34" charset="0"/>
                <a:cs typeface="Arial" pitchFamily="34" charset="0"/>
              </a:rPr>
              <a:t>MCGC                                                                              </a:t>
            </a:r>
            <a:r>
              <a:rPr lang="en-US" sz="3000" b="1" dirty="0">
                <a:latin typeface="Arial" pitchFamily="34" charset="0"/>
                <a:cs typeface="Arial" pitchFamily="34" charset="0"/>
              </a:rPr>
              <a:t>C</a:t>
            </a:r>
            <a:r>
              <a:rPr lang="en-US" sz="3000" b="1" dirty="0" smtClean="0">
                <a:latin typeface="Arial" pitchFamily="34" charset="0"/>
                <a:cs typeface="Arial" pitchFamily="34" charset="0"/>
              </a:rPr>
              <a:t>ont.…</a:t>
            </a:r>
            <a:endParaRPr lang="en-US" sz="3000"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33</a:t>
            </a:fld>
            <a:endParaRPr lang="en-US"/>
          </a:p>
        </p:txBody>
      </p:sp>
    </p:spTree>
    <p:extLst>
      <p:ext uri="{BB962C8B-B14F-4D97-AF65-F5344CB8AC3E}">
        <p14:creationId xmlns:p14="http://schemas.microsoft.com/office/powerpoint/2010/main" val="38544534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AutoShape 2" descr="https://www.researchgate.net/publication/318762121/figure/fig4/AS:613946713178128@1523387711300/Operational-principle-of-the-Power-Reserve-Control-PRC-algorithm-where-P-avai-is-the.png"/>
          <p:cNvSpPr>
            <a:spLocks noChangeAspect="1" noChangeArrowheads="1"/>
          </p:cNvSpPr>
          <p:nvPr/>
        </p:nvSpPr>
        <p:spPr bwMode="auto">
          <a:xfrm>
            <a:off x="192617" y="-144463"/>
            <a:ext cx="4064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399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817" y="726123"/>
            <a:ext cx="9560560" cy="39816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40" name="Rectangle 2"/>
          <p:cNvSpPr>
            <a:spLocks noChangeArrowheads="1"/>
          </p:cNvSpPr>
          <p:nvPr/>
        </p:nvSpPr>
        <p:spPr bwMode="auto">
          <a:xfrm>
            <a:off x="192618" y="4800600"/>
            <a:ext cx="1088178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t>Figure </a:t>
            </a:r>
            <a:r>
              <a:rPr lang="en-US" dirty="0" smtClean="0"/>
              <a:t>6. </a:t>
            </a:r>
            <a:r>
              <a:rPr lang="en-US" dirty="0"/>
              <a:t>Operational principle of the Power Reserve Control (PRC) algorithm. </a:t>
            </a:r>
            <a:r>
              <a:rPr lang="en-US" dirty="0">
                <a:hlinkClick r:id="rId3"/>
              </a:rPr>
              <a:t>https://www.researchgate.net/figure/Operational-principle-of-the-Power-Reserve-Control-PRC-algorithm-where-P-avai-is-the_fig4_318762121</a:t>
            </a:r>
            <a:endParaRPr lang="en-US" dirty="0"/>
          </a:p>
          <a:p>
            <a:r>
              <a:rPr lang="en-US" dirty="0"/>
              <a:t> </a:t>
            </a:r>
          </a:p>
        </p:txBody>
      </p:sp>
      <p:sp>
        <p:nvSpPr>
          <p:cNvPr id="2" name="Rectangle 1"/>
          <p:cNvSpPr/>
          <p:nvPr/>
        </p:nvSpPr>
        <p:spPr>
          <a:xfrm>
            <a:off x="91440" y="25132"/>
            <a:ext cx="11998960" cy="553998"/>
          </a:xfrm>
          <a:prstGeom prst="rect">
            <a:avLst/>
          </a:prstGeom>
        </p:spPr>
        <p:txBody>
          <a:bodyPr wrap="square">
            <a:spAutoFit/>
          </a:bodyPr>
          <a:lstStyle/>
          <a:p>
            <a:r>
              <a:rPr lang="en-US" sz="3000" b="1" dirty="0" smtClean="0">
                <a:latin typeface="Arial" pitchFamily="34" charset="0"/>
                <a:cs typeface="Arial" pitchFamily="34" charset="0"/>
              </a:rPr>
              <a:t>MCGC                                                                 Cont.….</a:t>
            </a:r>
            <a:endParaRPr lang="en-US" sz="3000" dirty="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34</a:t>
            </a:fld>
            <a:endParaRPr lang="en-US"/>
          </a:p>
        </p:txBody>
      </p:sp>
    </p:spTree>
    <p:extLst>
      <p:ext uri="{BB962C8B-B14F-4D97-AF65-F5344CB8AC3E}">
        <p14:creationId xmlns:p14="http://schemas.microsoft.com/office/powerpoint/2010/main" val="35074153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1760"/>
            <a:ext cx="12192000" cy="568960"/>
          </a:xfrm>
        </p:spPr>
        <p:txBody>
          <a:bodyPr>
            <a:noAutofit/>
          </a:bodyPr>
          <a:lstStyle/>
          <a:p>
            <a:pPr algn="just">
              <a:defRPr/>
            </a:pPr>
            <a:r>
              <a:rPr lang="en-US" sz="3000" b="1" dirty="0">
                <a:latin typeface="Arial" pitchFamily="34" charset="0"/>
                <a:cs typeface="Arial" pitchFamily="34" charset="0"/>
              </a:rPr>
              <a:t>5</a:t>
            </a:r>
            <a:r>
              <a:rPr lang="en-US" sz="3000" b="1" dirty="0" smtClean="0">
                <a:latin typeface="Arial" pitchFamily="34" charset="0"/>
                <a:cs typeface="Arial" pitchFamily="34" charset="0"/>
              </a:rPr>
              <a:t>. Control Strategy of Grid </a:t>
            </a:r>
            <a:r>
              <a:rPr lang="en-US" sz="3000" b="1" dirty="0">
                <a:latin typeface="Arial" pitchFamily="34" charset="0"/>
                <a:cs typeface="Arial" pitchFamily="34" charset="0"/>
              </a:rPr>
              <a:t>C</a:t>
            </a:r>
            <a:r>
              <a:rPr lang="en-US" sz="3000" b="1" dirty="0" smtClean="0">
                <a:latin typeface="Arial" pitchFamily="34" charset="0"/>
                <a:cs typeface="Arial" pitchFamily="34" charset="0"/>
              </a:rPr>
              <a:t>onnected PV Inverter (CSGCPVI)</a:t>
            </a:r>
            <a:endParaRPr lang="en-US" sz="3000" b="1" dirty="0">
              <a:latin typeface="Arial" pitchFamily="34" charset="0"/>
              <a:cs typeface="Arial" pitchFamily="34" charset="0"/>
            </a:endParaRPr>
          </a:p>
        </p:txBody>
      </p:sp>
      <p:sp>
        <p:nvSpPr>
          <p:cNvPr id="40963" name="Content Placeholder 2"/>
          <p:cNvSpPr>
            <a:spLocks noGrp="1"/>
          </p:cNvSpPr>
          <p:nvPr>
            <p:ph idx="1"/>
          </p:nvPr>
        </p:nvSpPr>
        <p:spPr>
          <a:xfrm>
            <a:off x="142240" y="721360"/>
            <a:ext cx="11419840" cy="5455920"/>
          </a:xfrm>
        </p:spPr>
        <p:txBody>
          <a:bodyPr>
            <a:normAutofit fontScale="92500"/>
          </a:bodyPr>
          <a:lstStyle/>
          <a:p>
            <a:pPr algn="just">
              <a:lnSpc>
                <a:spcPct val="150000"/>
              </a:lnSpc>
              <a:buFont typeface="Wingdings" pitchFamily="2" charset="2"/>
              <a:buChar char="§"/>
            </a:pPr>
            <a:r>
              <a:rPr lang="en-US" sz="2200" dirty="0" smtClean="0">
                <a:latin typeface="Arial" pitchFamily="34" charset="0"/>
                <a:cs typeface="Arial" pitchFamily="34" charset="0"/>
              </a:rPr>
              <a:t>The equivalent circuit, output voltage and current relationship of PV module is expressed in previous eqns. </a:t>
            </a:r>
          </a:p>
          <a:p>
            <a:pPr algn="just">
              <a:lnSpc>
                <a:spcPct val="150000"/>
              </a:lnSpc>
              <a:buFont typeface="Wingdings" pitchFamily="2" charset="2"/>
              <a:buChar char="§"/>
            </a:pPr>
            <a:r>
              <a:rPr lang="en-US" sz="2200" dirty="0" smtClean="0">
                <a:latin typeface="Arial" pitchFamily="34" charset="0"/>
                <a:cs typeface="Arial" pitchFamily="34" charset="0"/>
              </a:rPr>
              <a:t>One of the essential device in </a:t>
            </a:r>
            <a:r>
              <a:rPr lang="en-US" sz="2200" dirty="0">
                <a:latin typeface="Arial" pitchFamily="34" charset="0"/>
                <a:cs typeface="Arial" pitchFamily="34" charset="0"/>
              </a:rPr>
              <a:t>CSGCPVI </a:t>
            </a:r>
            <a:r>
              <a:rPr lang="en-US" sz="2200" dirty="0" smtClean="0">
                <a:latin typeface="Arial" pitchFamily="34" charset="0"/>
                <a:cs typeface="Arial" pitchFamily="34" charset="0"/>
              </a:rPr>
              <a:t> control strategy is given in in the Fig.6</a:t>
            </a:r>
          </a:p>
          <a:p>
            <a:pPr algn="just">
              <a:lnSpc>
                <a:spcPct val="150000"/>
              </a:lnSpc>
              <a:buFont typeface="Wingdings" pitchFamily="2" charset="2"/>
              <a:buChar char="§"/>
            </a:pPr>
            <a:r>
              <a:rPr lang="en-US" sz="2200" dirty="0" smtClean="0">
                <a:latin typeface="Arial" pitchFamily="34" charset="0"/>
                <a:cs typeface="Arial" pitchFamily="34" charset="0"/>
              </a:rPr>
              <a:t>The control circuit is divided into two control loops named as an inner current loop for controlling duty ratio and outer voltage loop to track the maximum power point to stabilize DC-link voltage</a:t>
            </a:r>
          </a:p>
          <a:p>
            <a:pPr algn="just">
              <a:lnSpc>
                <a:spcPct val="150000"/>
              </a:lnSpc>
              <a:buFont typeface="Wingdings" pitchFamily="2" charset="2"/>
              <a:buChar char="§"/>
            </a:pPr>
            <a:r>
              <a:rPr lang="en-US" sz="2200" dirty="0" smtClean="0">
                <a:latin typeface="Arial" pitchFamily="34" charset="0"/>
                <a:cs typeface="Arial" pitchFamily="34" charset="0"/>
              </a:rPr>
              <a:t>Two currents are involved in inner loop control: active current (I</a:t>
            </a:r>
            <a:r>
              <a:rPr lang="en-US" sz="2200" baseline="-25000" dirty="0" smtClean="0">
                <a:latin typeface="Arial" pitchFamily="34" charset="0"/>
                <a:cs typeface="Arial" pitchFamily="34" charset="0"/>
              </a:rPr>
              <a:t>d</a:t>
            </a:r>
            <a:r>
              <a:rPr lang="en-US" sz="2200" dirty="0" smtClean="0">
                <a:latin typeface="Arial" pitchFamily="34" charset="0"/>
                <a:cs typeface="Arial" pitchFamily="34" charset="0"/>
              </a:rPr>
              <a:t>) and reactive current (</a:t>
            </a:r>
            <a:r>
              <a:rPr lang="en-US" sz="2200" dirty="0" err="1" smtClean="0">
                <a:latin typeface="Arial" pitchFamily="34" charset="0"/>
                <a:cs typeface="Arial" pitchFamily="34" charset="0"/>
              </a:rPr>
              <a:t>I</a:t>
            </a:r>
            <a:r>
              <a:rPr lang="en-US" sz="2200" baseline="-25000" dirty="0" err="1" smtClean="0">
                <a:latin typeface="Arial" pitchFamily="34" charset="0"/>
                <a:cs typeface="Arial" pitchFamily="34" charset="0"/>
              </a:rPr>
              <a:t>q</a:t>
            </a:r>
            <a:r>
              <a:rPr lang="en-US" sz="2200" dirty="0" smtClean="0">
                <a:latin typeface="Arial" pitchFamily="34" charset="0"/>
                <a:cs typeface="Arial" pitchFamily="34" charset="0"/>
              </a:rPr>
              <a:t>). </a:t>
            </a:r>
          </a:p>
          <a:p>
            <a:pPr algn="just">
              <a:lnSpc>
                <a:spcPct val="150000"/>
              </a:lnSpc>
              <a:buFont typeface="Wingdings" pitchFamily="2" charset="2"/>
              <a:buChar char="§"/>
            </a:pPr>
            <a:r>
              <a:rPr lang="en-US" sz="2200" dirty="0" smtClean="0">
                <a:latin typeface="Arial" pitchFamily="34" charset="0"/>
                <a:cs typeface="Arial" pitchFamily="34" charset="0"/>
              </a:rPr>
              <a:t>In normal operation, the output of the voltage loop (active current, </a:t>
            </a:r>
            <a:r>
              <a:rPr lang="en-US" sz="2200" dirty="0" err="1" smtClean="0">
                <a:latin typeface="Arial" pitchFamily="34" charset="0"/>
                <a:cs typeface="Arial" pitchFamily="34" charset="0"/>
              </a:rPr>
              <a:t>I</a:t>
            </a:r>
            <a:r>
              <a:rPr lang="en-US" sz="2200" baseline="-25000" dirty="0" err="1" smtClean="0">
                <a:latin typeface="Arial" pitchFamily="34" charset="0"/>
                <a:cs typeface="Arial" pitchFamily="34" charset="0"/>
              </a:rPr>
              <a:t>dr</a:t>
            </a:r>
            <a:r>
              <a:rPr lang="en-US" sz="2200" dirty="0" smtClean="0">
                <a:latin typeface="Arial" pitchFamily="34" charset="0"/>
                <a:cs typeface="Arial" pitchFamily="34" charset="0"/>
              </a:rPr>
              <a:t>) used as a reference while reference of reactive current (</a:t>
            </a:r>
            <a:r>
              <a:rPr lang="en-US" sz="2200" dirty="0" err="1" smtClean="0">
                <a:latin typeface="Arial" pitchFamily="34" charset="0"/>
                <a:cs typeface="Arial" pitchFamily="34" charset="0"/>
              </a:rPr>
              <a:t>I</a:t>
            </a:r>
            <a:r>
              <a:rPr lang="en-US" sz="2200" baseline="-25000" dirty="0" err="1" smtClean="0">
                <a:latin typeface="Arial" pitchFamily="34" charset="0"/>
                <a:cs typeface="Arial" pitchFamily="34" charset="0"/>
              </a:rPr>
              <a:t>qr</a:t>
            </a:r>
            <a:r>
              <a:rPr lang="en-US" sz="2200" dirty="0" smtClean="0">
                <a:latin typeface="Arial" pitchFamily="34" charset="0"/>
                <a:cs typeface="Arial" pitchFamily="34" charset="0"/>
              </a:rPr>
              <a:t>=0). </a:t>
            </a:r>
          </a:p>
          <a:p>
            <a:pPr algn="just">
              <a:lnSpc>
                <a:spcPct val="150000"/>
              </a:lnSpc>
              <a:buFont typeface="Wingdings" pitchFamily="2" charset="2"/>
              <a:buChar char="§"/>
            </a:pPr>
            <a:r>
              <a:rPr lang="en-US" sz="2200" dirty="0" smtClean="0">
                <a:latin typeface="Arial" pitchFamily="34" charset="0"/>
                <a:cs typeface="Arial" pitchFamily="34" charset="0"/>
              </a:rPr>
              <a:t>Therefore, CSGCPVI  operates at a nearly </a:t>
            </a:r>
            <a:r>
              <a:rPr lang="en-US" sz="2200" dirty="0" smtClean="0">
                <a:solidFill>
                  <a:srgbClr val="FF0000"/>
                </a:solidFill>
                <a:latin typeface="Arial" pitchFamily="34" charset="0"/>
                <a:cs typeface="Arial" pitchFamily="34" charset="0"/>
              </a:rPr>
              <a:t>unity</a:t>
            </a:r>
            <a:r>
              <a:rPr lang="en-US" sz="2200" dirty="0" smtClean="0">
                <a:latin typeface="Arial" pitchFamily="34" charset="0"/>
                <a:cs typeface="Arial" pitchFamily="34" charset="0"/>
              </a:rPr>
              <a:t> power factor. </a:t>
            </a:r>
          </a:p>
          <a:p>
            <a:pPr algn="just">
              <a:lnSpc>
                <a:spcPct val="150000"/>
              </a:lnSpc>
              <a:buFont typeface="Wingdings" pitchFamily="2" charset="2"/>
              <a:buChar char="§"/>
            </a:pPr>
            <a:r>
              <a:rPr lang="en-US" sz="2200" dirty="0" smtClean="0">
                <a:latin typeface="Arial" pitchFamily="34" charset="0"/>
                <a:cs typeface="Arial" pitchFamily="34" charset="0"/>
              </a:rPr>
              <a:t>To control the grid current and dc-link voltage typical different control approach are utilized. </a:t>
            </a:r>
          </a:p>
          <a:p>
            <a:pPr marL="0" indent="0">
              <a:buNone/>
            </a:pPr>
            <a:endParaRPr lang="en-US" dirty="0" smtClean="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35</a:t>
            </a:fld>
            <a:endParaRPr lang="en-US"/>
          </a:p>
        </p:txBody>
      </p:sp>
    </p:spTree>
    <p:extLst>
      <p:ext uri="{BB962C8B-B14F-4D97-AF65-F5344CB8AC3E}">
        <p14:creationId xmlns:p14="http://schemas.microsoft.com/office/powerpoint/2010/main" val="2315970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Content Placeholder 2"/>
          <p:cNvSpPr>
            <a:spLocks noGrp="1"/>
          </p:cNvSpPr>
          <p:nvPr>
            <p:ph idx="1"/>
          </p:nvPr>
        </p:nvSpPr>
        <p:spPr>
          <a:xfrm>
            <a:off x="0" y="685800"/>
            <a:ext cx="12303760" cy="6243320"/>
          </a:xfrm>
        </p:spPr>
        <p:txBody>
          <a:bodyPr>
            <a:normAutofit/>
          </a:bodyPr>
          <a:lstStyle/>
          <a:p>
            <a:pPr algn="just">
              <a:lnSpc>
                <a:spcPct val="200000"/>
              </a:lnSpc>
              <a:buFont typeface="Wingdings" pitchFamily="2" charset="2"/>
              <a:buChar char="§"/>
            </a:pPr>
            <a:r>
              <a:rPr lang="en-US" sz="2000" dirty="0" smtClean="0">
                <a:latin typeface="Arial" pitchFamily="34" charset="0"/>
                <a:cs typeface="Arial" pitchFamily="34" charset="0"/>
              </a:rPr>
              <a:t>For the generation of inverter switching pulses, it is necessary to produce active reference and the reactive reference voltage from the inner loop, and these are transformed into </a:t>
            </a:r>
            <a:r>
              <a:rPr lang="en-US" sz="2000" dirty="0" err="1" smtClean="0">
                <a:latin typeface="Arial" pitchFamily="34" charset="0"/>
                <a:cs typeface="Arial" pitchFamily="34" charset="0"/>
              </a:rPr>
              <a:t>V</a:t>
            </a:r>
            <a:r>
              <a:rPr lang="en-US" sz="2000" baseline="-25000" dirty="0" err="1" smtClean="0">
                <a:latin typeface="Arial" pitchFamily="34" charset="0"/>
                <a:cs typeface="Arial" pitchFamily="34" charset="0"/>
              </a:rPr>
              <a:t>dq</a:t>
            </a:r>
            <a:r>
              <a:rPr lang="en-US" sz="2000" dirty="0" smtClean="0">
                <a:latin typeface="Arial" pitchFamily="34" charset="0"/>
                <a:cs typeface="Arial" pitchFamily="34" charset="0"/>
              </a:rPr>
              <a:t> ,and then to </a:t>
            </a:r>
            <a:r>
              <a:rPr lang="en-US" sz="2000" dirty="0" err="1" smtClean="0">
                <a:latin typeface="Arial" pitchFamily="34" charset="0"/>
                <a:cs typeface="Arial" pitchFamily="34" charset="0"/>
              </a:rPr>
              <a:t>V</a:t>
            </a:r>
            <a:r>
              <a:rPr lang="en-US" sz="2000" baseline="-25000" dirty="0" err="1" smtClean="0">
                <a:latin typeface="Arial" pitchFamily="34" charset="0"/>
                <a:cs typeface="Arial" pitchFamily="34" charset="0"/>
              </a:rPr>
              <a:t>abc</a:t>
            </a:r>
            <a:r>
              <a:rPr lang="en-US" sz="2000" dirty="0" smtClean="0">
                <a:latin typeface="Arial" pitchFamily="34" charset="0"/>
                <a:cs typeface="Arial" pitchFamily="34" charset="0"/>
              </a:rPr>
              <a:t>. </a:t>
            </a:r>
          </a:p>
          <a:p>
            <a:pPr algn="just">
              <a:lnSpc>
                <a:spcPct val="200000"/>
              </a:lnSpc>
              <a:buFont typeface="Wingdings" pitchFamily="2" charset="2"/>
              <a:buChar char="§"/>
            </a:pPr>
            <a:r>
              <a:rPr lang="en-US" sz="2000" dirty="0" smtClean="0">
                <a:latin typeface="Arial" pitchFamily="34" charset="0"/>
                <a:cs typeface="Arial" pitchFamily="34" charset="0"/>
              </a:rPr>
              <a:t>The obtained </a:t>
            </a:r>
            <a:r>
              <a:rPr lang="en-US" sz="2000" dirty="0" err="1" smtClean="0">
                <a:latin typeface="Arial" pitchFamily="34" charset="0"/>
                <a:cs typeface="Arial" pitchFamily="34" charset="0"/>
              </a:rPr>
              <a:t>V</a:t>
            </a:r>
            <a:r>
              <a:rPr lang="en-US" sz="2000" baseline="-25000" dirty="0" err="1" smtClean="0">
                <a:latin typeface="Arial" pitchFamily="34" charset="0"/>
                <a:cs typeface="Arial" pitchFamily="34" charset="0"/>
              </a:rPr>
              <a:t>abc</a:t>
            </a:r>
            <a:r>
              <a:rPr lang="en-US" sz="2000" dirty="0" smtClean="0">
                <a:latin typeface="Arial" pitchFamily="34" charset="0"/>
                <a:cs typeface="Arial" pitchFamily="34" charset="0"/>
              </a:rPr>
              <a:t> is applied to PWM generator to produce required switching pulses to an inverter</a:t>
            </a:r>
          </a:p>
          <a:p>
            <a:pPr algn="just">
              <a:lnSpc>
                <a:spcPct val="200000"/>
              </a:lnSpc>
              <a:buFont typeface="Wingdings" pitchFamily="2" charset="2"/>
              <a:buChar char="§"/>
            </a:pPr>
            <a:r>
              <a:rPr lang="en-US" sz="2000" dirty="0" smtClean="0">
                <a:latin typeface="Arial" pitchFamily="34" charset="0"/>
                <a:cs typeface="Arial" pitchFamily="34" charset="0"/>
              </a:rPr>
              <a:t>The mathematical modeling of three phase grid connected PV system as follows for conventional inverter model.</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eqn.(25)</a:t>
            </a:r>
          </a:p>
          <a:p>
            <a:pPr marL="0" indent="0" algn="just">
              <a:lnSpc>
                <a:spcPct val="200000"/>
              </a:lnSpc>
              <a:buNone/>
            </a:pPr>
            <a:r>
              <a:rPr lang="en-US" sz="2000" dirty="0" smtClean="0">
                <a:latin typeface="Arial" pitchFamily="34" charset="0"/>
                <a:cs typeface="Arial" pitchFamily="34" charset="0"/>
              </a:rPr>
              <a:t>By rearranging the state space and time variant analysis the real and reactive power can be given by:</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eqn.(26)</a:t>
            </a:r>
          </a:p>
          <a:p>
            <a:endParaRPr lang="en-US" dirty="0" smtClean="0"/>
          </a:p>
        </p:txBody>
      </p:sp>
      <p:sp>
        <p:nvSpPr>
          <p:cNvPr id="43012" name="Rectangle 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43013" name="Object 5"/>
          <p:cNvGraphicFramePr>
            <a:graphicFrameLocks noChangeAspect="1"/>
          </p:cNvGraphicFramePr>
          <p:nvPr>
            <p:extLst>
              <p:ext uri="{D42A27DB-BD31-4B8C-83A1-F6EECF244321}">
                <p14:modId xmlns:p14="http://schemas.microsoft.com/office/powerpoint/2010/main" val="2169814235"/>
              </p:ext>
            </p:extLst>
          </p:nvPr>
        </p:nvGraphicFramePr>
        <p:xfrm>
          <a:off x="2539683" y="3484879"/>
          <a:ext cx="2103437" cy="1426239"/>
        </p:xfrm>
        <a:graphic>
          <a:graphicData uri="http://schemas.openxmlformats.org/presentationml/2006/ole">
            <mc:AlternateContent xmlns:mc="http://schemas.openxmlformats.org/markup-compatibility/2006">
              <mc:Choice xmlns:v="urn:schemas-microsoft-com:vml" Requires="v">
                <p:oleObj spid="_x0000_s6188" name="Equation" r:id="rId3" imgW="1346040" imgH="1218960" progId="Equation.3">
                  <p:embed/>
                </p:oleObj>
              </mc:Choice>
              <mc:Fallback>
                <p:oleObj name="Equation" r:id="rId3" imgW="1346040" imgH="1218960" progId="Equation.3">
                  <p:embed/>
                  <p:pic>
                    <p:nvPicPr>
                      <p:cNvPr id="0" name=""/>
                      <p:cNvPicPr>
                        <a:picLocks noChangeAspect="1" noChangeArrowheads="1"/>
                      </p:cNvPicPr>
                      <p:nvPr/>
                    </p:nvPicPr>
                    <p:blipFill>
                      <a:blip r:embed="rId4"/>
                      <a:srcRect/>
                      <a:stretch>
                        <a:fillRect/>
                      </a:stretch>
                    </p:blipFill>
                    <p:spPr bwMode="auto">
                      <a:xfrm>
                        <a:off x="2539683" y="3484879"/>
                        <a:ext cx="2103437" cy="1426239"/>
                      </a:xfrm>
                      <a:prstGeom prst="rect">
                        <a:avLst/>
                      </a:prstGeom>
                      <a:noFill/>
                      <a:ln>
                        <a:noFill/>
                      </a:ln>
                      <a:extLst/>
                    </p:spPr>
                  </p:pic>
                </p:oleObj>
              </mc:Fallback>
            </mc:AlternateContent>
          </a:graphicData>
        </a:graphic>
      </p:graphicFrame>
      <p:sp>
        <p:nvSpPr>
          <p:cNvPr id="3" name="Rectangle 29"/>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218508478"/>
              </p:ext>
            </p:extLst>
          </p:nvPr>
        </p:nvGraphicFramePr>
        <p:xfrm>
          <a:off x="833120" y="5411983"/>
          <a:ext cx="1256013" cy="1181858"/>
        </p:xfrm>
        <a:graphic>
          <a:graphicData uri="http://schemas.openxmlformats.org/presentationml/2006/ole">
            <mc:AlternateContent xmlns:mc="http://schemas.openxmlformats.org/markup-compatibility/2006">
              <mc:Choice xmlns:v="urn:schemas-microsoft-com:vml" Requires="v">
                <p:oleObj spid="_x0000_s6189" name="Equation" r:id="rId5" imgW="863280" imgH="812520" progId="Equation.3">
                  <p:embed/>
                </p:oleObj>
              </mc:Choice>
              <mc:Fallback>
                <p:oleObj name="Equation" r:id="rId5" imgW="863280" imgH="812520" progId="Equation.3">
                  <p:embed/>
                  <p:pic>
                    <p:nvPicPr>
                      <p:cNvPr id="0" name="Object 28"/>
                      <p:cNvPicPr>
                        <a:picLocks noChangeAspect="1" noChangeArrowheads="1"/>
                      </p:cNvPicPr>
                      <p:nvPr/>
                    </p:nvPicPr>
                    <p:blipFill>
                      <a:blip r:embed="rId6"/>
                      <a:srcRect/>
                      <a:stretch>
                        <a:fillRect/>
                      </a:stretch>
                    </p:blipFill>
                    <p:spPr bwMode="auto">
                      <a:xfrm>
                        <a:off x="833120" y="5411983"/>
                        <a:ext cx="1256013" cy="1181858"/>
                      </a:xfrm>
                      <a:prstGeom prst="rect">
                        <a:avLst/>
                      </a:prstGeom>
                      <a:noFill/>
                    </p:spPr>
                  </p:pic>
                </p:oleObj>
              </mc:Fallback>
            </mc:AlternateContent>
          </a:graphicData>
        </a:graphic>
      </p:graphicFrame>
      <p:sp>
        <p:nvSpPr>
          <p:cNvPr id="6" name="Rectangle 5"/>
          <p:cNvSpPr/>
          <p:nvPr/>
        </p:nvSpPr>
        <p:spPr>
          <a:xfrm>
            <a:off x="2426134" y="171212"/>
            <a:ext cx="7965642" cy="553998"/>
          </a:xfrm>
          <a:prstGeom prst="rect">
            <a:avLst/>
          </a:prstGeom>
        </p:spPr>
        <p:txBody>
          <a:bodyPr wrap="none">
            <a:spAutoFit/>
          </a:bodyPr>
          <a:lstStyle/>
          <a:p>
            <a:r>
              <a:rPr lang="en-US" sz="3000" b="1" dirty="0" smtClean="0">
                <a:latin typeface="Arial" pitchFamily="34" charset="0"/>
                <a:cs typeface="Arial" pitchFamily="34" charset="0"/>
              </a:rPr>
              <a:t>CSGCPVI                                       Cont.…….</a:t>
            </a:r>
            <a:endParaRPr lang="en-US" sz="3000" dirty="0"/>
          </a:p>
        </p:txBody>
      </p:sp>
      <p:sp>
        <p:nvSpPr>
          <p:cNvPr id="7" name="Footer Placeholder 6"/>
          <p:cNvSpPr>
            <a:spLocks noGrp="1"/>
          </p:cNvSpPr>
          <p:nvPr>
            <p:ph type="ftr" sz="quarter" idx="11"/>
          </p:nvPr>
        </p:nvSpPr>
        <p:spPr/>
        <p:txBody>
          <a:bodyPr/>
          <a:lstStyle/>
          <a:p>
            <a:r>
              <a:rPr lang="en-US" smtClean="0"/>
              <a:t>Presenter: Dr.Teshome Goa</a:t>
            </a:r>
            <a:endParaRPr lang="en-US"/>
          </a:p>
        </p:txBody>
      </p:sp>
      <p:sp>
        <p:nvSpPr>
          <p:cNvPr id="8" name="Slide Number Placeholder 7"/>
          <p:cNvSpPr>
            <a:spLocks noGrp="1"/>
          </p:cNvSpPr>
          <p:nvPr>
            <p:ph type="sldNum" sz="quarter" idx="12"/>
          </p:nvPr>
        </p:nvSpPr>
        <p:spPr/>
        <p:txBody>
          <a:bodyPr/>
          <a:lstStyle/>
          <a:p>
            <a:fld id="{A48DA065-FA52-4A6B-AE36-1AE15AD4FD00}" type="slidenum">
              <a:rPr lang="en-US" smtClean="0"/>
              <a:pPr/>
              <a:t>36</a:t>
            </a:fld>
            <a:endParaRPr lang="en-US"/>
          </a:p>
        </p:txBody>
      </p:sp>
    </p:spTree>
    <p:extLst>
      <p:ext uri="{BB962C8B-B14F-4D97-AF65-F5344CB8AC3E}">
        <p14:creationId xmlns:p14="http://schemas.microsoft.com/office/powerpoint/2010/main" val="262225827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152401"/>
            <a:ext cx="10443633" cy="398463"/>
          </a:xfrm>
        </p:spPr>
        <p:txBody>
          <a:bodyPr>
            <a:noAutofit/>
          </a:bodyPr>
          <a:lstStyle/>
          <a:p>
            <a:pPr>
              <a:defRPr/>
            </a:pPr>
            <a:r>
              <a:rPr lang="en-US" sz="3000" b="1" dirty="0">
                <a:latin typeface="Arial" pitchFamily="34" charset="0"/>
                <a:cs typeface="Arial" pitchFamily="34" charset="0"/>
              </a:rPr>
              <a:t>6</a:t>
            </a:r>
            <a:r>
              <a:rPr lang="en-US" sz="3000" b="1" dirty="0" smtClean="0">
                <a:latin typeface="Arial" pitchFamily="34" charset="0"/>
                <a:cs typeface="Arial" pitchFamily="34" charset="0"/>
              </a:rPr>
              <a:t>. Grid </a:t>
            </a:r>
            <a:r>
              <a:rPr lang="en-US" sz="3000" b="1" dirty="0">
                <a:latin typeface="Arial" pitchFamily="34" charset="0"/>
                <a:cs typeface="Arial" pitchFamily="34" charset="0"/>
              </a:rPr>
              <a:t>C</a:t>
            </a:r>
            <a:r>
              <a:rPr lang="en-US" sz="3000" b="1" dirty="0" smtClean="0">
                <a:latin typeface="Arial" pitchFamily="34" charset="0"/>
                <a:cs typeface="Arial" pitchFamily="34" charset="0"/>
              </a:rPr>
              <a:t>odes and Regulations </a:t>
            </a:r>
            <a:endParaRPr lang="en-US" sz="3000" b="1" dirty="0">
              <a:latin typeface="Arial" pitchFamily="34" charset="0"/>
              <a:cs typeface="Arial" pitchFamily="34" charset="0"/>
            </a:endParaRPr>
          </a:p>
        </p:txBody>
      </p:sp>
      <p:sp>
        <p:nvSpPr>
          <p:cNvPr id="45059" name="Content Placeholder 2"/>
          <p:cNvSpPr>
            <a:spLocks noGrp="1"/>
          </p:cNvSpPr>
          <p:nvPr>
            <p:ph idx="1"/>
          </p:nvPr>
        </p:nvSpPr>
        <p:spPr>
          <a:xfrm>
            <a:off x="0" y="457200"/>
            <a:ext cx="12192000" cy="5943600"/>
          </a:xfrm>
        </p:spPr>
        <p:txBody>
          <a:bodyPr>
            <a:normAutofit/>
          </a:bodyPr>
          <a:lstStyle/>
          <a:p>
            <a:pPr algn="just">
              <a:lnSpc>
                <a:spcPct val="150000"/>
              </a:lnSpc>
              <a:buFont typeface="Wingdings" pitchFamily="2" charset="2"/>
              <a:buChar char="§"/>
            </a:pPr>
            <a:r>
              <a:rPr lang="en-US" sz="2000" dirty="0" smtClean="0">
                <a:latin typeface="Arial" pitchFamily="34" charset="0"/>
                <a:cs typeface="Arial" pitchFamily="34" charset="0"/>
              </a:rPr>
              <a:t>The primary goal of connecting large  number of renewable energy devices to the grid in recent years has been to boost the output of renewable energy contribution to the environment, economy and SDGs. </a:t>
            </a:r>
          </a:p>
          <a:p>
            <a:pPr algn="just">
              <a:lnSpc>
                <a:spcPct val="150000"/>
              </a:lnSpc>
              <a:buFont typeface="Wingdings" pitchFamily="2" charset="2"/>
              <a:buChar char="§"/>
            </a:pPr>
            <a:r>
              <a:rPr lang="en-US" sz="2000" dirty="0" smtClean="0">
                <a:latin typeface="Arial" pitchFamily="34" charset="0"/>
                <a:cs typeface="Arial" pitchFamily="34" charset="0"/>
              </a:rPr>
              <a:t>However, due to the imperfections in the utility grid and volatile characteristics of RE , it is possible for the grid's</a:t>
            </a:r>
            <a:r>
              <a:rPr lang="en-US" sz="2000" dirty="0" smtClean="0">
                <a:solidFill>
                  <a:schemeClr val="tx1"/>
                </a:solidFill>
                <a:latin typeface="Arial" pitchFamily="34" charset="0"/>
                <a:cs typeface="Arial" pitchFamily="34" charset="0"/>
              </a:rPr>
              <a:t> voltage and frequency to surpass</a:t>
            </a:r>
            <a:r>
              <a:rPr lang="en-US" sz="2000" dirty="0" smtClean="0">
                <a:latin typeface="Arial" pitchFamily="34" charset="0"/>
                <a:cs typeface="Arial" pitchFamily="34" charset="0"/>
              </a:rPr>
              <a:t> the established boundaries, which is unwanted and intolerable.</a:t>
            </a:r>
          </a:p>
          <a:p>
            <a:pPr algn="just">
              <a:lnSpc>
                <a:spcPct val="150000"/>
              </a:lnSpc>
              <a:buFont typeface="Wingdings" pitchFamily="2" charset="2"/>
              <a:buChar char="§"/>
            </a:pPr>
            <a:r>
              <a:rPr lang="en-US" sz="2000" dirty="0" smtClean="0">
                <a:latin typeface="Arial" pitchFamily="34" charset="0"/>
                <a:cs typeface="Arial" pitchFamily="34" charset="0"/>
              </a:rPr>
              <a:t>Maintaining the voltage and frequency regulation, power quality enhancement, and energy balancing are necessary for the effective and dependable operation of electrical power networks.</a:t>
            </a:r>
          </a:p>
          <a:p>
            <a:pPr algn="just">
              <a:lnSpc>
                <a:spcPct val="150000"/>
              </a:lnSpc>
              <a:buFont typeface="Wingdings" pitchFamily="2" charset="2"/>
              <a:buChar char="§"/>
            </a:pPr>
            <a:r>
              <a:rPr lang="en-US" sz="2000" dirty="0" smtClean="0">
                <a:latin typeface="Arial" pitchFamily="34" charset="0"/>
                <a:cs typeface="Arial" pitchFamily="34" charset="0"/>
              </a:rPr>
              <a:t> The grid operator of a power system is in charge of ensuring proper functioning and has the ability to buy auxiliary services straight from the PV generators. Until recently, inverters had to disconnect and wait for the fault to clear in the event of unexpected grid circumstances or breakdowns. </a:t>
            </a: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37</a:t>
            </a:fld>
            <a:endParaRPr lang="en-US"/>
          </a:p>
        </p:txBody>
      </p:sp>
    </p:spTree>
    <p:extLst>
      <p:ext uri="{BB962C8B-B14F-4D97-AF65-F5344CB8AC3E}">
        <p14:creationId xmlns:p14="http://schemas.microsoft.com/office/powerpoint/2010/main" val="126918875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240" y="365125"/>
            <a:ext cx="10957562" cy="478155"/>
          </a:xfrm>
        </p:spPr>
        <p:txBody>
          <a:bodyPr>
            <a:noAutofit/>
          </a:bodyPr>
          <a:lstStyle/>
          <a:p>
            <a:r>
              <a:rPr lang="en-US" sz="3000" b="1" dirty="0" smtClean="0">
                <a:latin typeface="Arial" pitchFamily="34" charset="0"/>
                <a:cs typeface="Arial" pitchFamily="34" charset="0"/>
              </a:rPr>
              <a:t>Summary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304800" y="1066800"/>
            <a:ext cx="11653520" cy="5334000"/>
          </a:xfrm>
        </p:spPr>
        <p:txBody>
          <a:bodyPr>
            <a:normAutofit/>
          </a:bodyPr>
          <a:lstStyle/>
          <a:p>
            <a:pPr algn="just">
              <a:lnSpc>
                <a:spcPct val="150000"/>
              </a:lnSpc>
            </a:pPr>
            <a:r>
              <a:rPr lang="en-US" sz="2000" dirty="0" smtClean="0">
                <a:latin typeface="Arial" pitchFamily="34" charset="0"/>
                <a:cs typeface="Arial" pitchFamily="34" charset="0"/>
              </a:rPr>
              <a:t>In conclusion, the grid connected configuration PV systems based on their advantage and disadvantage, application and control strategies are well discussed in this lecture</a:t>
            </a:r>
          </a:p>
          <a:p>
            <a:pPr algn="just">
              <a:lnSpc>
                <a:spcPct val="150000"/>
              </a:lnSpc>
            </a:pPr>
            <a:r>
              <a:rPr lang="en-US" sz="2000" dirty="0" smtClean="0">
                <a:latin typeface="Arial" pitchFamily="34" charset="0"/>
                <a:cs typeface="Arial" pitchFamily="34" charset="0"/>
              </a:rPr>
              <a:t>The modeling of grid connected system, specifically the power generation takes paramount for better harvesting of power from PV system. </a:t>
            </a:r>
          </a:p>
          <a:p>
            <a:pPr algn="just">
              <a:lnSpc>
                <a:spcPct val="150000"/>
              </a:lnSpc>
            </a:pPr>
            <a:r>
              <a:rPr lang="en-US" sz="2000" dirty="0" smtClean="0">
                <a:latin typeface="Arial" pitchFamily="34" charset="0"/>
                <a:cs typeface="Arial" pitchFamily="34" charset="0"/>
              </a:rPr>
              <a:t>In line with this, controlling the current and voltage of PV generator is the dominant factor in harvesting maximum power.</a:t>
            </a:r>
          </a:p>
          <a:p>
            <a:pPr algn="just">
              <a:lnSpc>
                <a:spcPct val="150000"/>
              </a:lnSpc>
            </a:pPr>
            <a:r>
              <a:rPr lang="en-US" sz="2000" dirty="0" smtClean="0">
                <a:latin typeface="Arial" pitchFamily="34" charset="0"/>
                <a:cs typeface="Arial" pitchFamily="34" charset="0"/>
              </a:rPr>
              <a:t>Besides, different controlling strategies of boost converter for MPPT is observed in this lecture.</a:t>
            </a:r>
          </a:p>
          <a:p>
            <a:pPr algn="just">
              <a:lnSpc>
                <a:spcPct val="150000"/>
              </a:lnSpc>
            </a:pPr>
            <a:r>
              <a:rPr lang="en-US" sz="2000" dirty="0" smtClean="0">
                <a:latin typeface="Arial" pitchFamily="34" charset="0"/>
                <a:cs typeface="Arial" pitchFamily="34" charset="0"/>
              </a:rPr>
              <a:t>Finally, the grid code for better synchronization </a:t>
            </a:r>
            <a:r>
              <a:rPr lang="en-US" sz="2000" dirty="0" smtClean="0">
                <a:latin typeface="Arial" pitchFamily="34" charset="0"/>
                <a:cs typeface="Arial" pitchFamily="34" charset="0"/>
              </a:rPr>
              <a:t>of power </a:t>
            </a:r>
            <a:r>
              <a:rPr lang="en-US" sz="2000" dirty="0" smtClean="0">
                <a:latin typeface="Arial" pitchFamily="34" charset="0"/>
                <a:cs typeface="Arial" pitchFamily="34" charset="0"/>
              </a:rPr>
              <a:t>between grid and PV is also discussed.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38</a:t>
            </a:fld>
            <a:endParaRPr lang="en-US"/>
          </a:p>
        </p:txBody>
      </p:sp>
    </p:spTree>
    <p:extLst>
      <p:ext uri="{BB962C8B-B14F-4D97-AF65-F5344CB8AC3E}">
        <p14:creationId xmlns:p14="http://schemas.microsoft.com/office/powerpoint/2010/main" val="397049592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10850035" cy="640080"/>
          </a:xfrm>
        </p:spPr>
        <p:txBody>
          <a:bodyPr>
            <a:normAutofit/>
          </a:bodyPr>
          <a:lstStyle/>
          <a:p>
            <a:pPr>
              <a:defRPr/>
            </a:pPr>
            <a:r>
              <a:rPr lang="en-US" sz="3000" b="1" dirty="0" smtClean="0">
                <a:latin typeface="Arial" pitchFamily="34" charset="0"/>
                <a:cs typeface="Arial" pitchFamily="34" charset="0"/>
              </a:rPr>
              <a:t>References </a:t>
            </a:r>
            <a:endParaRPr lang="en-US" sz="3000" b="1" dirty="0">
              <a:latin typeface="Arial" pitchFamily="34" charset="0"/>
              <a:cs typeface="Arial" pitchFamily="34" charset="0"/>
            </a:endParaRPr>
          </a:p>
        </p:txBody>
      </p:sp>
      <p:sp>
        <p:nvSpPr>
          <p:cNvPr id="47107" name="Content Placeholder 2"/>
          <p:cNvSpPr>
            <a:spLocks noGrp="1"/>
          </p:cNvSpPr>
          <p:nvPr>
            <p:ph idx="1"/>
          </p:nvPr>
        </p:nvSpPr>
        <p:spPr>
          <a:xfrm>
            <a:off x="0" y="1066800"/>
            <a:ext cx="12192000" cy="5334000"/>
          </a:xfrm>
        </p:spPr>
        <p:txBody>
          <a:bodyPr>
            <a:normAutofit/>
          </a:bodyPr>
          <a:lstStyle/>
          <a:p>
            <a:pPr marL="0" indent="0" algn="just">
              <a:lnSpc>
                <a:spcPct val="100000"/>
              </a:lnSpc>
              <a:spcBef>
                <a:spcPct val="0"/>
              </a:spcBef>
              <a:spcAft>
                <a:spcPct val="0"/>
              </a:spcAft>
              <a:buNone/>
            </a:pPr>
            <a:r>
              <a:rPr lang="en-US" sz="1400" dirty="0">
                <a:latin typeface="Arial" pitchFamily="34" charset="0"/>
                <a:cs typeface="Arial" pitchFamily="34" charset="0"/>
              </a:rPr>
              <a:t>[1]. K. </a:t>
            </a:r>
            <a:r>
              <a:rPr lang="en-US" sz="1400" dirty="0" smtClean="0">
                <a:latin typeface="Arial" pitchFamily="34" charset="0"/>
                <a:cs typeface="Arial" pitchFamily="34" charset="0"/>
              </a:rPr>
              <a:t>,</a:t>
            </a:r>
            <a:r>
              <a:rPr lang="en-US" sz="1400" dirty="0" err="1" smtClean="0">
                <a:latin typeface="Arial" pitchFamily="34" charset="0"/>
                <a:cs typeface="Arial" pitchFamily="34" charset="0"/>
              </a:rPr>
              <a:t>Kirubasankar</a:t>
            </a:r>
            <a:r>
              <a:rPr lang="en-US" sz="1400" dirty="0" smtClean="0">
                <a:latin typeface="Arial" pitchFamily="34" charset="0"/>
                <a:cs typeface="Arial" pitchFamily="34" charset="0"/>
              </a:rPr>
              <a:t> and . </a:t>
            </a:r>
            <a:r>
              <a:rPr lang="en-US" sz="1400" dirty="0">
                <a:latin typeface="Arial" pitchFamily="34" charset="0"/>
                <a:cs typeface="Arial" pitchFamily="34" charset="0"/>
              </a:rPr>
              <a:t>A. </a:t>
            </a:r>
            <a:r>
              <a:rPr lang="en-US" sz="1400" dirty="0" err="1">
                <a:latin typeface="Arial" pitchFamily="34" charset="0"/>
                <a:cs typeface="Arial" pitchFamily="34" charset="0"/>
              </a:rPr>
              <a:t>Senthil</a:t>
            </a:r>
            <a:r>
              <a:rPr lang="en-US" sz="1400" dirty="0">
                <a:latin typeface="Arial" pitchFamily="34" charset="0"/>
                <a:cs typeface="Arial" pitchFamily="34" charset="0"/>
              </a:rPr>
              <a:t> </a:t>
            </a:r>
            <a:r>
              <a:rPr lang="en-US" sz="1400" dirty="0" smtClean="0">
                <a:latin typeface="Arial" pitchFamily="34" charset="0"/>
                <a:cs typeface="Arial" pitchFamily="34" charset="0"/>
              </a:rPr>
              <a:t>Kumar.  ‘’Inverter </a:t>
            </a:r>
            <a:r>
              <a:rPr lang="en-US" sz="1400" dirty="0">
                <a:latin typeface="Arial" pitchFamily="34" charset="0"/>
                <a:cs typeface="Arial" pitchFamily="34" charset="0"/>
              </a:rPr>
              <a:t>Power Stage Connected with </a:t>
            </a:r>
            <a:r>
              <a:rPr lang="en-US" sz="1400" dirty="0" smtClean="0">
                <a:latin typeface="Arial" pitchFamily="34" charset="0"/>
                <a:cs typeface="Arial" pitchFamily="34" charset="0"/>
              </a:rPr>
              <a:t>PV-Grid“.  </a:t>
            </a:r>
            <a:r>
              <a:rPr lang="en-US" sz="1400" dirty="0">
                <a:latin typeface="Arial" pitchFamily="34" charset="0"/>
                <a:cs typeface="Arial" pitchFamily="34" charset="0"/>
              </a:rPr>
              <a:t>Circuits and </a:t>
            </a:r>
            <a:r>
              <a:rPr lang="en-US" sz="1400" dirty="0" smtClean="0">
                <a:latin typeface="Arial" pitchFamily="34" charset="0"/>
                <a:cs typeface="Arial" pitchFamily="34" charset="0"/>
              </a:rPr>
              <a:t>Systems. Vol.7 (13), 2016.</a:t>
            </a:r>
          </a:p>
          <a:p>
            <a:pPr marL="0" indent="0" algn="just">
              <a:lnSpc>
                <a:spcPct val="100000"/>
              </a:lnSpc>
              <a:spcBef>
                <a:spcPct val="0"/>
              </a:spcBef>
              <a:spcAft>
                <a:spcPct val="0"/>
              </a:spcAft>
              <a:buNone/>
            </a:pPr>
            <a:r>
              <a:rPr lang="en-US" sz="1400" dirty="0">
                <a:latin typeface="Arial" pitchFamily="34" charset="0"/>
                <a:cs typeface="Arial" pitchFamily="34" charset="0"/>
              </a:rPr>
              <a:t>[2]. </a:t>
            </a:r>
            <a:r>
              <a:rPr lang="en-US" sz="1400" dirty="0" smtClean="0">
                <a:latin typeface="Arial" pitchFamily="34" charset="0"/>
                <a:cs typeface="Arial" pitchFamily="34" charset="0"/>
              </a:rPr>
              <a:t>K.,</a:t>
            </a:r>
            <a:r>
              <a:rPr lang="en-US" sz="1400" dirty="0" err="1" smtClean="0">
                <a:latin typeface="Arial" pitchFamily="34" charset="0"/>
                <a:cs typeface="Arial" pitchFamily="34" charset="0"/>
              </a:rPr>
              <a:t>Ainah</a:t>
            </a:r>
            <a:r>
              <a:rPr lang="en-US" sz="1400" dirty="0" smtClean="0">
                <a:latin typeface="Arial" pitchFamily="34" charset="0"/>
                <a:cs typeface="Arial" pitchFamily="34" charset="0"/>
              </a:rPr>
              <a:t> and  F., </a:t>
            </a:r>
            <a:r>
              <a:rPr lang="en-US" sz="1400" dirty="0" err="1" smtClean="0">
                <a:latin typeface="Arial" pitchFamily="34" charset="0"/>
                <a:cs typeface="Arial" pitchFamily="34" charset="0"/>
              </a:rPr>
              <a:t>Komla</a:t>
            </a:r>
            <a:r>
              <a:rPr lang="en-US" sz="1400" dirty="0" smtClean="0">
                <a:latin typeface="Arial" pitchFamily="34" charset="0"/>
                <a:cs typeface="Arial" pitchFamily="34" charset="0"/>
              </a:rPr>
              <a:t>. ‘’Voltage </a:t>
            </a:r>
            <a:r>
              <a:rPr lang="en-US" sz="1400" dirty="0">
                <a:latin typeface="Arial" pitchFamily="34" charset="0"/>
                <a:cs typeface="Arial" pitchFamily="34" charset="0"/>
              </a:rPr>
              <a:t>Rise Issue with High Penetration of Grid Connected PV’’. IFAC Proceedings </a:t>
            </a:r>
            <a:r>
              <a:rPr lang="en-US" sz="1400" dirty="0" smtClean="0">
                <a:latin typeface="Arial" pitchFamily="34" charset="0"/>
                <a:cs typeface="Arial" pitchFamily="34" charset="0"/>
              </a:rPr>
              <a:t>. </a:t>
            </a:r>
            <a:r>
              <a:rPr lang="en-US" sz="1400" dirty="0">
                <a:latin typeface="Arial" pitchFamily="34" charset="0"/>
                <a:cs typeface="Arial" pitchFamily="34" charset="0"/>
              </a:rPr>
              <a:t>V.47(3).2014. </a:t>
            </a:r>
            <a:r>
              <a:rPr lang="en-US" sz="1400" dirty="0">
                <a:latin typeface="Arial" pitchFamily="34" charset="0"/>
                <a:cs typeface="Arial" pitchFamily="34" charset="0"/>
                <a:hlinkClick r:id="rId2"/>
              </a:rPr>
              <a:t>https://</a:t>
            </a:r>
            <a:r>
              <a:rPr lang="en-US" sz="1400" dirty="0" smtClean="0">
                <a:latin typeface="Arial" pitchFamily="34" charset="0"/>
                <a:cs typeface="Arial" pitchFamily="34" charset="0"/>
                <a:hlinkClick r:id="rId2"/>
              </a:rPr>
              <a:t>doi.org/10.3182/20140824-6-ZA-1003.01989</a:t>
            </a:r>
            <a:endParaRPr lang="en-US" sz="1400" dirty="0" smtClean="0">
              <a:latin typeface="Arial" pitchFamily="34" charset="0"/>
              <a:cs typeface="Arial" pitchFamily="34" charset="0"/>
            </a:endParaRPr>
          </a:p>
          <a:p>
            <a:pPr marL="0" indent="0" algn="just">
              <a:lnSpc>
                <a:spcPct val="100000"/>
              </a:lnSpc>
              <a:spcBef>
                <a:spcPct val="0"/>
              </a:spcBef>
              <a:spcAft>
                <a:spcPct val="0"/>
              </a:spcAft>
              <a:buNone/>
            </a:pPr>
            <a:r>
              <a:rPr lang="en-US" sz="1400" dirty="0" smtClean="0">
                <a:latin typeface="Arial" pitchFamily="34" charset="0"/>
                <a:cs typeface="Arial" pitchFamily="34" charset="0"/>
              </a:rPr>
              <a:t>[3]. </a:t>
            </a:r>
            <a:r>
              <a:rPr lang="vi-VN" sz="1400" dirty="0" smtClean="0">
                <a:latin typeface="Arial" pitchFamily="34" charset="0"/>
                <a:cs typeface="Arial" pitchFamily="34" charset="0"/>
              </a:rPr>
              <a:t>"IEEE </a:t>
            </a:r>
            <a:r>
              <a:rPr lang="vi-VN" sz="1400" dirty="0">
                <a:latin typeface="Arial" pitchFamily="34" charset="0"/>
                <a:cs typeface="Arial" pitchFamily="34" charset="0"/>
              </a:rPr>
              <a:t>Recommended Practice for Utility Interface of </a:t>
            </a:r>
            <a:r>
              <a:rPr lang="vi-VN" sz="1400" dirty="0" smtClean="0">
                <a:latin typeface="Arial" pitchFamily="34" charset="0"/>
                <a:cs typeface="Arial" pitchFamily="34" charset="0"/>
              </a:rPr>
              <a:t>Photovoltaic(PV</a:t>
            </a:r>
            <a:r>
              <a:rPr lang="vi-VN" sz="1400" dirty="0">
                <a:latin typeface="Arial" pitchFamily="34" charset="0"/>
                <a:cs typeface="Arial" pitchFamily="34" charset="0"/>
              </a:rPr>
              <a:t>) Systems," IEEE Std 929-2000 , vol., no., pp.i,, 2000</a:t>
            </a:r>
          </a:p>
          <a:p>
            <a:pPr marL="0" indent="0" algn="just">
              <a:lnSpc>
                <a:spcPct val="100000"/>
              </a:lnSpc>
              <a:spcBef>
                <a:spcPct val="0"/>
              </a:spcBef>
              <a:spcAft>
                <a:spcPct val="0"/>
              </a:spcAft>
              <a:buNone/>
            </a:pPr>
            <a:r>
              <a:rPr lang="vi-VN" sz="1400" dirty="0" smtClean="0">
                <a:latin typeface="Arial" pitchFamily="34" charset="0"/>
                <a:cs typeface="Arial" pitchFamily="34" charset="0"/>
              </a:rPr>
              <a:t>[</a:t>
            </a:r>
            <a:r>
              <a:rPr lang="en-US" sz="1400" dirty="0">
                <a:latin typeface="Arial" pitchFamily="34" charset="0"/>
                <a:cs typeface="Arial" pitchFamily="34" charset="0"/>
              </a:rPr>
              <a:t>4</a:t>
            </a:r>
            <a:r>
              <a:rPr lang="vi-VN" sz="1400" dirty="0" smtClean="0">
                <a:latin typeface="Arial" pitchFamily="34" charset="0"/>
                <a:cs typeface="Arial" pitchFamily="34" charset="0"/>
              </a:rPr>
              <a:t>] </a:t>
            </a:r>
            <a:r>
              <a:rPr lang="en-US" sz="1400" dirty="0" smtClean="0">
                <a:latin typeface="Arial" pitchFamily="34" charset="0"/>
                <a:cs typeface="Arial" pitchFamily="34" charset="0"/>
              </a:rPr>
              <a:t>. </a:t>
            </a:r>
            <a:r>
              <a:rPr lang="vi-VN" sz="1400" dirty="0" smtClean="0">
                <a:latin typeface="Arial" pitchFamily="34" charset="0"/>
                <a:cs typeface="Arial" pitchFamily="34" charset="0"/>
              </a:rPr>
              <a:t>International </a:t>
            </a:r>
            <a:r>
              <a:rPr lang="vi-VN" sz="1400" dirty="0">
                <a:latin typeface="Arial" pitchFamily="34" charset="0"/>
                <a:cs typeface="Arial" pitchFamily="34" charset="0"/>
              </a:rPr>
              <a:t>Electrotechnical Commission, "IEC 61727 </a:t>
            </a:r>
            <a:r>
              <a:rPr lang="vi-VN" sz="1400" dirty="0" smtClean="0">
                <a:latin typeface="Arial" pitchFamily="34" charset="0"/>
                <a:cs typeface="Arial" pitchFamily="34" charset="0"/>
              </a:rPr>
              <a:t>-Photovoltaic </a:t>
            </a:r>
            <a:r>
              <a:rPr lang="vi-VN" sz="1400" dirty="0">
                <a:latin typeface="Arial" pitchFamily="34" charset="0"/>
                <a:cs typeface="Arial" pitchFamily="34" charset="0"/>
              </a:rPr>
              <a:t>(PV) systems – Characteristics of the utility interface</a:t>
            </a:r>
            <a:r>
              <a:rPr lang="vi-VN" sz="1400" dirty="0" smtClean="0">
                <a:latin typeface="Arial" pitchFamily="34" charset="0"/>
                <a:cs typeface="Arial" pitchFamily="34" charset="0"/>
              </a:rPr>
              <a:t>",2004</a:t>
            </a:r>
            <a:r>
              <a:rPr lang="vi-VN" sz="1400" dirty="0">
                <a:latin typeface="Arial" pitchFamily="34" charset="0"/>
                <a:cs typeface="Arial" pitchFamily="34" charset="0"/>
              </a:rPr>
              <a:t>.</a:t>
            </a:r>
          </a:p>
          <a:p>
            <a:pPr marL="0" indent="0" algn="just">
              <a:lnSpc>
                <a:spcPct val="100000"/>
              </a:lnSpc>
              <a:spcBef>
                <a:spcPct val="0"/>
              </a:spcBef>
              <a:spcAft>
                <a:spcPct val="0"/>
              </a:spcAft>
              <a:buNone/>
            </a:pPr>
            <a:r>
              <a:rPr lang="vi-VN" sz="1400" dirty="0" smtClean="0">
                <a:latin typeface="Arial" pitchFamily="34" charset="0"/>
                <a:cs typeface="Arial" pitchFamily="34" charset="0"/>
              </a:rPr>
              <a:t>[</a:t>
            </a:r>
            <a:r>
              <a:rPr lang="en-US" sz="1400" dirty="0">
                <a:latin typeface="Arial" pitchFamily="34" charset="0"/>
                <a:cs typeface="Arial" pitchFamily="34" charset="0"/>
              </a:rPr>
              <a:t>5</a:t>
            </a:r>
            <a:r>
              <a:rPr lang="vi-VN" sz="1400" dirty="0" smtClean="0">
                <a:latin typeface="Arial" pitchFamily="34" charset="0"/>
                <a:cs typeface="Arial" pitchFamily="34" charset="0"/>
              </a:rPr>
              <a:t>] </a:t>
            </a:r>
            <a:r>
              <a:rPr lang="vi-VN" sz="1400" dirty="0">
                <a:latin typeface="Arial" pitchFamily="34" charset="0"/>
                <a:cs typeface="Arial" pitchFamily="34" charset="0"/>
              </a:rPr>
              <a:t>B</a:t>
            </a:r>
            <a:r>
              <a:rPr lang="vi-VN" sz="1400" dirty="0" smtClean="0">
                <a:latin typeface="Arial" pitchFamily="34" charset="0"/>
                <a:cs typeface="Arial" pitchFamily="34" charset="0"/>
              </a:rPr>
              <a:t>. Crăciun</a:t>
            </a:r>
            <a:r>
              <a:rPr lang="en-US" sz="1400" dirty="0">
                <a:latin typeface="Arial" pitchFamily="34" charset="0"/>
                <a:cs typeface="Arial" pitchFamily="34" charset="0"/>
              </a:rPr>
              <a:t>.</a:t>
            </a:r>
            <a:r>
              <a:rPr lang="vi-VN" sz="1400" dirty="0" smtClean="0">
                <a:latin typeface="Arial" pitchFamily="34" charset="0"/>
                <a:cs typeface="Arial" pitchFamily="34" charset="0"/>
              </a:rPr>
              <a:t> </a:t>
            </a:r>
            <a:r>
              <a:rPr lang="vi-VN" sz="1400" dirty="0">
                <a:latin typeface="Arial" pitchFamily="34" charset="0"/>
                <a:cs typeface="Arial" pitchFamily="34" charset="0"/>
              </a:rPr>
              <a:t>"Overview of Recent Grid Codes for PV </a:t>
            </a:r>
            <a:r>
              <a:rPr lang="vi-VN" sz="1400" dirty="0" smtClean="0">
                <a:latin typeface="Arial" pitchFamily="34" charset="0"/>
                <a:cs typeface="Arial" pitchFamily="34" charset="0"/>
              </a:rPr>
              <a:t>Power</a:t>
            </a:r>
            <a:r>
              <a:rPr lang="en-US" sz="1400" dirty="0" smtClean="0">
                <a:latin typeface="Arial" pitchFamily="34" charset="0"/>
                <a:cs typeface="Arial" pitchFamily="34" charset="0"/>
              </a:rPr>
              <a:t> </a:t>
            </a:r>
            <a:r>
              <a:rPr lang="vi-VN" sz="1400" dirty="0" smtClean="0">
                <a:latin typeface="Arial" pitchFamily="34" charset="0"/>
                <a:cs typeface="Arial" pitchFamily="34" charset="0"/>
              </a:rPr>
              <a:t>Integration</a:t>
            </a:r>
            <a:r>
              <a:rPr lang="vi-VN" sz="1400" dirty="0">
                <a:latin typeface="Arial" pitchFamily="34" charset="0"/>
                <a:cs typeface="Arial" pitchFamily="34" charset="0"/>
              </a:rPr>
              <a:t>," 13th International Conference on Optimization </a:t>
            </a:r>
            <a:r>
              <a:rPr lang="vi-VN" sz="1400" dirty="0" smtClean="0">
                <a:latin typeface="Arial" pitchFamily="34" charset="0"/>
                <a:cs typeface="Arial" pitchFamily="34" charset="0"/>
              </a:rPr>
              <a:t>of</a:t>
            </a:r>
            <a:r>
              <a:rPr lang="en-US" sz="1400" dirty="0" smtClean="0">
                <a:latin typeface="Arial" pitchFamily="34" charset="0"/>
                <a:cs typeface="Arial" pitchFamily="34" charset="0"/>
              </a:rPr>
              <a:t> </a:t>
            </a:r>
            <a:r>
              <a:rPr lang="vi-VN" sz="1400" dirty="0" smtClean="0">
                <a:latin typeface="Arial" pitchFamily="34" charset="0"/>
                <a:cs typeface="Arial" pitchFamily="34" charset="0"/>
              </a:rPr>
              <a:t>Electrical </a:t>
            </a:r>
            <a:r>
              <a:rPr lang="vi-VN" sz="1400" dirty="0">
                <a:latin typeface="Arial" pitchFamily="34" charset="0"/>
                <a:cs typeface="Arial" pitchFamily="34" charset="0"/>
              </a:rPr>
              <a:t>and Electronic Equipment (OPTIM), pp. 959-965, 2012</a:t>
            </a:r>
            <a:r>
              <a:rPr lang="vi-VN" sz="1400" dirty="0" smtClean="0">
                <a:latin typeface="Arial" pitchFamily="34" charset="0"/>
                <a:cs typeface="Arial" pitchFamily="34" charset="0"/>
              </a:rPr>
              <a:t>.</a:t>
            </a:r>
            <a:endParaRPr lang="en-US" sz="1400" dirty="0" smtClean="0">
              <a:latin typeface="Arial" pitchFamily="34" charset="0"/>
              <a:cs typeface="Arial" pitchFamily="34" charset="0"/>
            </a:endParaRPr>
          </a:p>
          <a:p>
            <a:pPr marL="0" indent="0" algn="just">
              <a:lnSpc>
                <a:spcPct val="100000"/>
              </a:lnSpc>
              <a:spcBef>
                <a:spcPct val="0"/>
              </a:spcBef>
              <a:spcAft>
                <a:spcPct val="0"/>
              </a:spcAft>
              <a:buNone/>
            </a:pPr>
            <a:r>
              <a:rPr lang="en-US" sz="1400" dirty="0" smtClean="0">
                <a:latin typeface="Arial" pitchFamily="34" charset="0"/>
                <a:cs typeface="Arial" pitchFamily="34" charset="0"/>
              </a:rPr>
              <a:t>[6</a:t>
            </a:r>
            <a:r>
              <a:rPr lang="en-US" sz="1400" dirty="0">
                <a:latin typeface="Arial" pitchFamily="34" charset="0"/>
                <a:cs typeface="Arial" pitchFamily="34" charset="0"/>
              </a:rPr>
              <a:t>]. </a:t>
            </a:r>
            <a:r>
              <a:rPr lang="en-US" sz="1400" dirty="0" smtClean="0">
                <a:latin typeface="Arial" pitchFamily="34" charset="0"/>
                <a:cs typeface="Arial" pitchFamily="34" charset="0"/>
              </a:rPr>
              <a:t>H., </a:t>
            </a:r>
            <a:r>
              <a:rPr lang="en-US" sz="1400" dirty="0" err="1" smtClean="0">
                <a:latin typeface="Arial" pitchFamily="34" charset="0"/>
                <a:cs typeface="Arial" pitchFamily="34" charset="0"/>
              </a:rPr>
              <a:t>Khairy</a:t>
            </a:r>
            <a:r>
              <a:rPr lang="en-US" sz="1400" dirty="0" smtClean="0">
                <a:latin typeface="Arial" pitchFamily="34" charset="0"/>
                <a:cs typeface="Arial" pitchFamily="34" charset="0"/>
              </a:rPr>
              <a:t>; M., EL-</a:t>
            </a:r>
            <a:r>
              <a:rPr lang="en-US" sz="1400" dirty="0" err="1" smtClean="0">
                <a:latin typeface="Arial" pitchFamily="34" charset="0"/>
                <a:cs typeface="Arial" pitchFamily="34" charset="0"/>
              </a:rPr>
              <a:t>Shimy</a:t>
            </a:r>
            <a:r>
              <a:rPr lang="en-US" sz="1400" dirty="0">
                <a:latin typeface="Arial" pitchFamily="34" charset="0"/>
                <a:cs typeface="Arial" pitchFamily="34" charset="0"/>
              </a:rPr>
              <a:t> </a:t>
            </a:r>
            <a:r>
              <a:rPr lang="en-US" sz="1400" dirty="0" smtClean="0">
                <a:latin typeface="Arial" pitchFamily="34" charset="0"/>
                <a:cs typeface="Arial" pitchFamily="34" charset="0"/>
              </a:rPr>
              <a:t>and G</a:t>
            </a:r>
            <a:r>
              <a:rPr lang="en-US" sz="1400" dirty="0">
                <a:latin typeface="Arial" pitchFamily="34" charset="0"/>
                <a:cs typeface="Arial" pitchFamily="34" charset="0"/>
              </a:rPr>
              <a:t>. </a:t>
            </a:r>
            <a:r>
              <a:rPr lang="en-US" sz="1400" dirty="0" err="1" smtClean="0">
                <a:latin typeface="Arial" pitchFamily="34" charset="0"/>
                <a:cs typeface="Arial" pitchFamily="34" charset="0"/>
              </a:rPr>
              <a:t>Hashem</a:t>
            </a:r>
            <a:r>
              <a:rPr lang="en-US" sz="1400" dirty="0" smtClean="0">
                <a:latin typeface="Arial" pitchFamily="34" charset="0"/>
                <a:cs typeface="Arial" pitchFamily="34" charset="0"/>
              </a:rPr>
              <a:t>. ‘’Overview </a:t>
            </a:r>
            <a:r>
              <a:rPr lang="en-US" sz="1400" dirty="0">
                <a:latin typeface="Arial" pitchFamily="34" charset="0"/>
                <a:cs typeface="Arial" pitchFamily="34" charset="0"/>
              </a:rPr>
              <a:t>of Grid Code and Operational Requirements </a:t>
            </a:r>
            <a:r>
              <a:rPr lang="en-US" sz="1400" dirty="0" smtClean="0">
                <a:latin typeface="Arial" pitchFamily="34" charset="0"/>
                <a:cs typeface="Arial" pitchFamily="34" charset="0"/>
              </a:rPr>
              <a:t>of Grid-connected </a:t>
            </a:r>
            <a:r>
              <a:rPr lang="en-US" sz="1400" dirty="0">
                <a:latin typeface="Arial" pitchFamily="34" charset="0"/>
                <a:cs typeface="Arial" pitchFamily="34" charset="0"/>
              </a:rPr>
              <a:t>Solar PV Power </a:t>
            </a:r>
            <a:r>
              <a:rPr lang="en-US" sz="1400" dirty="0" smtClean="0">
                <a:latin typeface="Arial" pitchFamily="34" charset="0"/>
                <a:cs typeface="Arial" pitchFamily="34" charset="0"/>
              </a:rPr>
              <a:t>Plants’’. Industry academia collaboration conference(IAC). 2015.  Egypt. </a:t>
            </a:r>
          </a:p>
          <a:p>
            <a:pPr marL="0" indent="0" algn="just">
              <a:lnSpc>
                <a:spcPct val="100000"/>
              </a:lnSpc>
              <a:spcBef>
                <a:spcPct val="0"/>
              </a:spcBef>
              <a:spcAft>
                <a:spcPct val="0"/>
              </a:spcAft>
              <a:buNone/>
            </a:pPr>
            <a:r>
              <a:rPr lang="en-US" sz="1400" dirty="0" smtClean="0">
                <a:latin typeface="Arial" pitchFamily="34" charset="0"/>
                <a:cs typeface="Arial" pitchFamily="34" charset="0"/>
              </a:rPr>
              <a:t>[7</a:t>
            </a:r>
            <a:r>
              <a:rPr lang="en-US" sz="1400" dirty="0">
                <a:latin typeface="Arial" pitchFamily="34" charset="0"/>
                <a:cs typeface="Arial" pitchFamily="34" charset="0"/>
              </a:rPr>
              <a:t>]. </a:t>
            </a:r>
            <a:r>
              <a:rPr lang="en-US" sz="1400" dirty="0" err="1" smtClean="0">
                <a:latin typeface="Arial" pitchFamily="34" charset="0"/>
                <a:cs typeface="Arial" pitchFamily="34" charset="0"/>
              </a:rPr>
              <a:t>B.Jitendra</a:t>
            </a:r>
            <a:r>
              <a:rPr lang="en-US" sz="1400" dirty="0" smtClean="0">
                <a:latin typeface="Arial" pitchFamily="34" charset="0"/>
                <a:cs typeface="Arial" pitchFamily="34" charset="0"/>
              </a:rPr>
              <a:t>; </a:t>
            </a:r>
            <a:r>
              <a:rPr lang="en-US" sz="1400" dirty="0" err="1" smtClean="0">
                <a:latin typeface="Arial" pitchFamily="34" charset="0"/>
                <a:cs typeface="Arial" pitchFamily="34" charset="0"/>
              </a:rPr>
              <a:t>P.,Surya</a:t>
            </a:r>
            <a:r>
              <a:rPr lang="en-US" sz="1400" dirty="0" smtClean="0">
                <a:latin typeface="Arial" pitchFamily="34" charset="0"/>
                <a:cs typeface="Arial" pitchFamily="34" charset="0"/>
              </a:rPr>
              <a:t>  and R., </a:t>
            </a:r>
            <a:r>
              <a:rPr lang="en-US" sz="1400" dirty="0" err="1">
                <a:latin typeface="Arial" pitchFamily="34" charset="0"/>
                <a:cs typeface="Arial" pitchFamily="34" charset="0"/>
              </a:rPr>
              <a:t>Ankita</a:t>
            </a:r>
            <a:r>
              <a:rPr lang="en-US" sz="1400" dirty="0">
                <a:latin typeface="Arial" pitchFamily="34" charset="0"/>
                <a:cs typeface="Arial" pitchFamily="34" charset="0"/>
              </a:rPr>
              <a:t> R. </a:t>
            </a:r>
            <a:r>
              <a:rPr lang="en-US" sz="1400" dirty="0" smtClean="0">
                <a:latin typeface="Arial" pitchFamily="34" charset="0"/>
                <a:cs typeface="Arial" pitchFamily="34" charset="0"/>
              </a:rPr>
              <a:t>Joshi. ‘’Modeling </a:t>
            </a:r>
            <a:r>
              <a:rPr lang="en-US" sz="1400" dirty="0">
                <a:latin typeface="Arial" pitchFamily="34" charset="0"/>
                <a:cs typeface="Arial" pitchFamily="34" charset="0"/>
              </a:rPr>
              <a:t>and Simulation of PV Cell using One-diode model</a:t>
            </a:r>
            <a:r>
              <a:rPr lang="en-US" sz="1400" dirty="0" smtClean="0">
                <a:latin typeface="Arial" pitchFamily="34" charset="0"/>
                <a:cs typeface="Arial" pitchFamily="34" charset="0"/>
              </a:rPr>
              <a:t>’’.  </a:t>
            </a:r>
            <a:r>
              <a:rPr lang="en-US" sz="1400" dirty="0">
                <a:latin typeface="Arial" pitchFamily="34" charset="0"/>
                <a:cs typeface="Arial" pitchFamily="34" charset="0"/>
              </a:rPr>
              <a:t>International Journal of Scientific and </a:t>
            </a:r>
            <a:r>
              <a:rPr lang="en-US" sz="1400" dirty="0" smtClean="0">
                <a:latin typeface="Arial" pitchFamily="34" charset="0"/>
                <a:cs typeface="Arial" pitchFamily="34" charset="0"/>
              </a:rPr>
              <a:t>R search Publications. V. 3(10,), 20123. </a:t>
            </a:r>
            <a:r>
              <a:rPr lang="en-US" sz="1400" dirty="0" smtClean="0">
                <a:latin typeface="Arial" pitchFamily="34" charset="0"/>
                <a:cs typeface="Arial" pitchFamily="34" charset="0"/>
                <a:hlinkClick r:id="rId3"/>
              </a:rPr>
              <a:t>https</a:t>
            </a:r>
            <a:r>
              <a:rPr lang="en-US" sz="1400" dirty="0">
                <a:latin typeface="Arial" pitchFamily="34" charset="0"/>
                <a:cs typeface="Arial" pitchFamily="34" charset="0"/>
                <a:hlinkClick r:id="rId3"/>
              </a:rPr>
              <a:t>://</a:t>
            </a:r>
            <a:r>
              <a:rPr lang="en-US" sz="1400" dirty="0" smtClean="0">
                <a:latin typeface="Arial" pitchFamily="34" charset="0"/>
                <a:cs typeface="Arial" pitchFamily="34" charset="0"/>
                <a:hlinkClick r:id="rId3"/>
              </a:rPr>
              <a:t>api.semanticscholar.org/CorpusID:14288298</a:t>
            </a:r>
            <a:r>
              <a:rPr lang="en-US" sz="1400" dirty="0" smtClean="0">
                <a:latin typeface="Arial" pitchFamily="34" charset="0"/>
                <a:cs typeface="Arial" pitchFamily="34" charset="0"/>
              </a:rPr>
              <a:t>.</a:t>
            </a:r>
            <a:endParaRPr lang="en-US" sz="1400" dirty="0">
              <a:latin typeface="Arial" pitchFamily="34" charset="0"/>
              <a:cs typeface="Arial" pitchFamily="34" charset="0"/>
            </a:endParaRPr>
          </a:p>
          <a:p>
            <a:pPr marL="0" indent="0" algn="just">
              <a:lnSpc>
                <a:spcPct val="100000"/>
              </a:lnSpc>
              <a:spcBef>
                <a:spcPct val="0"/>
              </a:spcBef>
              <a:spcAft>
                <a:spcPct val="0"/>
              </a:spcAft>
              <a:buNone/>
            </a:pPr>
            <a:r>
              <a:rPr lang="en-US" sz="1400" dirty="0" smtClean="0">
                <a:latin typeface="Arial" pitchFamily="34" charset="0"/>
                <a:cs typeface="Arial" pitchFamily="34" charset="0"/>
              </a:rPr>
              <a:t>[8]. Ch., </a:t>
            </a:r>
            <a:r>
              <a:rPr lang="en-US" sz="1400" dirty="0" err="1" smtClean="0">
                <a:latin typeface="Arial" pitchFamily="34" charset="0"/>
                <a:cs typeface="Arial" pitchFamily="34" charset="0"/>
              </a:rPr>
              <a:t>Aissa</a:t>
            </a:r>
            <a:r>
              <a:rPr lang="en-US" sz="1400" dirty="0" smtClean="0">
                <a:latin typeface="Arial" pitchFamily="34" charset="0"/>
                <a:cs typeface="Arial" pitchFamily="34" charset="0"/>
              </a:rPr>
              <a:t>; S., Santiago; S., </a:t>
            </a:r>
            <a:r>
              <a:rPr lang="en-US" sz="1400" dirty="0" err="1" smtClean="0">
                <a:latin typeface="Arial" pitchFamily="34" charset="0"/>
                <a:cs typeface="Arial" pitchFamily="34" charset="0"/>
              </a:rPr>
              <a:t>Nawel</a:t>
            </a:r>
            <a:r>
              <a:rPr lang="en-US" sz="1400" dirty="0" smtClean="0">
                <a:latin typeface="Arial" pitchFamily="34" charset="0"/>
                <a:cs typeface="Arial" pitchFamily="34" charset="0"/>
              </a:rPr>
              <a:t> and </a:t>
            </a:r>
            <a:r>
              <a:rPr lang="en-US" sz="1400" dirty="0" err="1" smtClean="0">
                <a:latin typeface="Arial" pitchFamily="34" charset="0"/>
                <a:cs typeface="Arial" pitchFamily="34" charset="0"/>
              </a:rPr>
              <a:t>etl</a:t>
            </a:r>
            <a:r>
              <a:rPr lang="en-US" sz="1400" dirty="0" smtClean="0">
                <a:latin typeface="Arial" pitchFamily="34" charset="0"/>
                <a:cs typeface="Arial" pitchFamily="34" charset="0"/>
              </a:rPr>
              <a:t>. ‘’Modeling and simulation of a grid connected PV system based on the evaluation of main PV module parameters’’. Simulation </a:t>
            </a:r>
            <a:r>
              <a:rPr lang="en-US" sz="1400" dirty="0" err="1" smtClean="0">
                <a:latin typeface="Arial" pitchFamily="34" charset="0"/>
                <a:cs typeface="Arial" pitchFamily="34" charset="0"/>
              </a:rPr>
              <a:t>Modelling</a:t>
            </a:r>
            <a:r>
              <a:rPr lang="en-US" sz="1400" dirty="0" smtClean="0">
                <a:latin typeface="Arial" pitchFamily="34" charset="0"/>
                <a:cs typeface="Arial" pitchFamily="34" charset="0"/>
              </a:rPr>
              <a:t> Practice and Theory. V.20(2012). </a:t>
            </a:r>
          </a:p>
          <a:p>
            <a:pPr marL="0" indent="0" algn="just">
              <a:lnSpc>
                <a:spcPct val="100000"/>
              </a:lnSpc>
              <a:spcBef>
                <a:spcPct val="0"/>
              </a:spcBef>
              <a:spcAft>
                <a:spcPct val="0"/>
              </a:spcAft>
              <a:buNone/>
            </a:pPr>
            <a:r>
              <a:rPr lang="en-US" sz="1400" dirty="0" smtClean="0">
                <a:latin typeface="Arial" pitchFamily="34" charset="0"/>
                <a:cs typeface="Arial" pitchFamily="34" charset="0"/>
              </a:rPr>
              <a:t>[9]. B.I. </a:t>
            </a:r>
            <a:r>
              <a:rPr lang="en-US" sz="1400" dirty="0" err="1" smtClean="0">
                <a:latin typeface="Arial" pitchFamily="34" charset="0"/>
                <a:cs typeface="Arial" pitchFamily="34" charset="0"/>
              </a:rPr>
              <a:t>Craciun</a:t>
            </a:r>
            <a:r>
              <a:rPr lang="en-US" sz="1400" dirty="0" smtClean="0">
                <a:latin typeface="Arial" pitchFamily="34" charset="0"/>
                <a:cs typeface="Arial" pitchFamily="34" charset="0"/>
              </a:rPr>
              <a:t>, E.A. Man, V.A. </a:t>
            </a:r>
            <a:r>
              <a:rPr lang="en-US" sz="1400" dirty="0" err="1" smtClean="0">
                <a:latin typeface="Arial" pitchFamily="34" charset="0"/>
                <a:cs typeface="Arial" pitchFamily="34" charset="0"/>
              </a:rPr>
              <a:t>Muresan</a:t>
            </a:r>
            <a:r>
              <a:rPr lang="en-US" sz="1400" dirty="0" smtClean="0">
                <a:latin typeface="Arial" pitchFamily="34" charset="0"/>
                <a:cs typeface="Arial" pitchFamily="34" charset="0"/>
              </a:rPr>
              <a:t>, D. Sera, T. </a:t>
            </a:r>
            <a:r>
              <a:rPr lang="en-US" sz="1400" dirty="0" err="1" smtClean="0">
                <a:latin typeface="Arial" pitchFamily="34" charset="0"/>
                <a:cs typeface="Arial" pitchFamily="34" charset="0"/>
              </a:rPr>
              <a:t>Kerekes</a:t>
            </a:r>
            <a:r>
              <a:rPr lang="en-US" sz="1400" dirty="0" smtClean="0">
                <a:latin typeface="Arial" pitchFamily="34" charset="0"/>
                <a:cs typeface="Arial" pitchFamily="34" charset="0"/>
              </a:rPr>
              <a:t>, and R. Teodorescu, Improved Voltage Regulation Strategies by PV Inverters in LV Rural Networks, accepted for publication, The 3rd International Symposium on Power Electronics for </a:t>
            </a:r>
            <a:r>
              <a:rPr lang="en-US" sz="1400" dirty="0" err="1" smtClean="0">
                <a:latin typeface="Arial" pitchFamily="34" charset="0"/>
                <a:cs typeface="Arial" pitchFamily="34" charset="0"/>
              </a:rPr>
              <a:t>DistributedGeneration</a:t>
            </a:r>
            <a:r>
              <a:rPr lang="en-US" sz="1400" dirty="0" smtClean="0">
                <a:latin typeface="Arial" pitchFamily="34" charset="0"/>
                <a:cs typeface="Arial" pitchFamily="34" charset="0"/>
              </a:rPr>
              <a:t> Systems, Aalborg June 2012, Denmark </a:t>
            </a:r>
          </a:p>
          <a:p>
            <a:pPr marL="0" indent="0" algn="just">
              <a:lnSpc>
                <a:spcPct val="100000"/>
              </a:lnSpc>
              <a:spcBef>
                <a:spcPct val="0"/>
              </a:spcBef>
              <a:spcAft>
                <a:spcPct val="0"/>
              </a:spcAft>
              <a:buNone/>
            </a:pPr>
            <a:r>
              <a:rPr lang="en-US" sz="1400" dirty="0" smtClean="0">
                <a:latin typeface="Arial" pitchFamily="34" charset="0"/>
                <a:cs typeface="Arial" pitchFamily="34" charset="0"/>
              </a:rPr>
              <a:t>[10]. </a:t>
            </a:r>
            <a:r>
              <a:rPr lang="en-US" sz="1400" dirty="0" err="1" smtClean="0">
                <a:latin typeface="Arial" pitchFamily="34" charset="0"/>
                <a:cs typeface="Arial" pitchFamily="34" charset="0"/>
              </a:rPr>
              <a:t>Sangwongwanich</a:t>
            </a:r>
            <a:r>
              <a:rPr lang="en-US" sz="1400" dirty="0" smtClean="0">
                <a:latin typeface="Arial" pitchFamily="34" charset="0"/>
                <a:cs typeface="Arial" pitchFamily="34" charset="0"/>
              </a:rPr>
              <a:t>, A., Yang, Y., &amp; </a:t>
            </a:r>
            <a:r>
              <a:rPr lang="en-US" sz="1400" dirty="0" err="1" smtClean="0">
                <a:latin typeface="Arial" pitchFamily="34" charset="0"/>
                <a:cs typeface="Arial" pitchFamily="34" charset="0"/>
              </a:rPr>
              <a:t>Blaabjerg</a:t>
            </a:r>
            <a:r>
              <a:rPr lang="en-US" sz="1400" dirty="0" smtClean="0">
                <a:latin typeface="Arial" pitchFamily="34" charset="0"/>
                <a:cs typeface="Arial" pitchFamily="34" charset="0"/>
              </a:rPr>
              <a:t>, F. (2017). Development of Flexible Active Power Control Strategies for Grid-Connected Photovoltaic Inverters by Modifying MPPT Algorithms. In Proceedings of IFEEC 2017 -ECCE Asia (pp. 87-92). IEEE Press. </a:t>
            </a:r>
            <a:r>
              <a:rPr lang="en-US" sz="1400" dirty="0" smtClean="0">
                <a:latin typeface="Arial" pitchFamily="34" charset="0"/>
                <a:cs typeface="Arial" pitchFamily="34" charset="0"/>
                <a:hlinkClick r:id="rId4"/>
              </a:rPr>
              <a:t>http://dx.doi.org/10.1109/IFEEC.2017.7992423</a:t>
            </a:r>
            <a:endParaRPr lang="en-US" sz="1400" dirty="0">
              <a:latin typeface="Arial" pitchFamily="34" charset="0"/>
              <a:cs typeface="Arial" pitchFamily="34" charset="0"/>
            </a:endParaRPr>
          </a:p>
          <a:p>
            <a:pPr marL="0" indent="0" algn="just">
              <a:lnSpc>
                <a:spcPct val="100000"/>
              </a:lnSpc>
              <a:spcBef>
                <a:spcPct val="0"/>
              </a:spcBef>
              <a:spcAft>
                <a:spcPct val="0"/>
              </a:spcAft>
              <a:buNone/>
            </a:pPr>
            <a:r>
              <a:rPr lang="en-US" sz="1400" dirty="0" smtClean="0">
                <a:latin typeface="Arial" pitchFamily="34" charset="0"/>
                <a:cs typeface="Arial" pitchFamily="34" charset="0"/>
              </a:rPr>
              <a:t>[11]. K. </a:t>
            </a:r>
            <a:r>
              <a:rPr lang="en-US" sz="1400" dirty="0" err="1" smtClean="0">
                <a:latin typeface="Arial" pitchFamily="34" charset="0"/>
                <a:cs typeface="Arial" pitchFamily="34" charset="0"/>
              </a:rPr>
              <a:t>Rajasekhara</a:t>
            </a:r>
            <a:r>
              <a:rPr lang="en-US" sz="1400" dirty="0" smtClean="0">
                <a:latin typeface="Arial" pitchFamily="34" charset="0"/>
                <a:cs typeface="Arial" pitchFamily="34" charset="0"/>
              </a:rPr>
              <a:t> Reddy; </a:t>
            </a:r>
            <a:r>
              <a:rPr lang="en-US" sz="1400" dirty="0" err="1" smtClean="0">
                <a:latin typeface="Arial" pitchFamily="34" charset="0"/>
                <a:cs typeface="Arial" pitchFamily="34" charset="0"/>
              </a:rPr>
              <a:t>V.Nagabhaskar</a:t>
            </a:r>
            <a:r>
              <a:rPr lang="en-US" sz="1400" dirty="0" smtClean="0">
                <a:latin typeface="Arial" pitchFamily="34" charset="0"/>
                <a:cs typeface="Arial" pitchFamily="34" charset="0"/>
              </a:rPr>
              <a:t> Reddy; </a:t>
            </a:r>
            <a:r>
              <a:rPr lang="en-US" sz="1400" dirty="0" err="1" smtClean="0">
                <a:latin typeface="Arial" pitchFamily="34" charset="0"/>
                <a:cs typeface="Arial" pitchFamily="34" charset="0"/>
              </a:rPr>
              <a:t>M.Vijaya</a:t>
            </a:r>
            <a:r>
              <a:rPr lang="en-US" sz="1400" dirty="0" smtClean="0">
                <a:latin typeface="Arial" pitchFamily="34" charset="0"/>
                <a:cs typeface="Arial" pitchFamily="34" charset="0"/>
              </a:rPr>
              <a:t> Kumar and </a:t>
            </a:r>
            <a:r>
              <a:rPr lang="en-US" sz="1400" dirty="0" err="1" smtClean="0">
                <a:latin typeface="Arial" pitchFamily="34" charset="0"/>
                <a:cs typeface="Arial" pitchFamily="34" charset="0"/>
              </a:rPr>
              <a:t>etl</a:t>
            </a:r>
            <a:r>
              <a:rPr lang="en-US" sz="1400" dirty="0" smtClean="0">
                <a:latin typeface="Arial" pitchFamily="34" charset="0"/>
                <a:cs typeface="Arial" pitchFamily="34" charset="0"/>
              </a:rPr>
              <a:t>. ‘’Configurations and Control Strategy of a Single Stage Grid Connected PV System’’. E3S Web of Conferences , ICMED 2020. </a:t>
            </a:r>
            <a:r>
              <a:rPr lang="en-US" sz="1400" dirty="0" smtClean="0">
                <a:latin typeface="Arial" pitchFamily="34" charset="0"/>
                <a:cs typeface="Arial" pitchFamily="34" charset="0"/>
                <a:hlinkClick r:id="rId5"/>
              </a:rPr>
              <a:t>https://doi.org/10.1051/e3sconf/202018401074</a:t>
            </a:r>
            <a:endParaRPr lang="en-US" sz="1400" dirty="0" smtClean="0">
              <a:latin typeface="Arial" pitchFamily="34" charset="0"/>
              <a:cs typeface="Arial" pitchFamily="34" charset="0"/>
            </a:endParaRPr>
          </a:p>
          <a:p>
            <a:pPr algn="just">
              <a:lnSpc>
                <a:spcPct val="100000"/>
              </a:lnSpc>
              <a:spcBef>
                <a:spcPct val="0"/>
              </a:spcBef>
              <a:spcAft>
                <a:spcPct val="0"/>
              </a:spcAft>
            </a:pPr>
            <a:endParaRPr lang="en-US" sz="1400" dirty="0" smtClean="0">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39</a:t>
            </a:fld>
            <a:endParaRPr lang="en-US"/>
          </a:p>
        </p:txBody>
      </p:sp>
    </p:spTree>
    <p:extLst>
      <p:ext uri="{BB962C8B-B14F-4D97-AF65-F5344CB8AC3E}">
        <p14:creationId xmlns:p14="http://schemas.microsoft.com/office/powerpoint/2010/main" val="298068006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40</a:t>
            </a:fld>
            <a:endParaRPr lang="en-US"/>
          </a:p>
        </p:txBody>
      </p:sp>
      <p:sp>
        <p:nvSpPr>
          <p:cNvPr id="4" name="TextBox 3"/>
          <p:cNvSpPr txBox="1"/>
          <p:nvPr/>
        </p:nvSpPr>
        <p:spPr>
          <a:xfrm>
            <a:off x="5080001" y="2743202"/>
            <a:ext cx="2190023" cy="584775"/>
          </a:xfrm>
          <a:prstGeom prst="rect">
            <a:avLst/>
          </a:prstGeom>
          <a:noFill/>
        </p:spPr>
        <p:txBody>
          <a:bodyPr wrap="non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3286</TotalTime>
  <Words>4216</Words>
  <Application>Microsoft Office PowerPoint</Application>
  <PresentationFormat>Custom</PresentationFormat>
  <Paragraphs>391</Paragraphs>
  <Slides>40</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42" baseType="lpstr">
      <vt:lpstr>Office 테마</vt:lpstr>
      <vt:lpstr>Equation</vt:lpstr>
      <vt:lpstr>Renewable Energy and Distributed Generations </vt:lpstr>
      <vt:lpstr>Outlines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Controlling Of Grid Connected PV systems(CGCPVs) </vt:lpstr>
      <vt:lpstr>PowerPoint Presentation</vt:lpstr>
      <vt:lpstr>CGCPVs                                                               Cont.…</vt:lpstr>
      <vt:lpstr>CGCPVs                                                                     Cont.….</vt:lpstr>
      <vt:lpstr>CGCPVs                                                                 Cont.…..</vt:lpstr>
      <vt:lpstr>PowerPoint Presentation</vt:lpstr>
      <vt:lpstr>3. Photovoltaic Generator Model(PVGM)</vt:lpstr>
      <vt:lpstr>PowerPoint Presentation</vt:lpstr>
      <vt:lpstr>PowerPoint Presentation</vt:lpstr>
      <vt:lpstr>PowerPoint Presentation</vt:lpstr>
      <vt:lpstr>PowerPoint Presentation</vt:lpstr>
      <vt:lpstr>PowerPoint Presentation</vt:lpstr>
      <vt:lpstr>PowerPoint Presentation</vt:lpstr>
      <vt:lpstr>PVGM                                                                         Cont.…. </vt:lpstr>
      <vt:lpstr>PVGM                                                                         Cont.…. </vt:lpstr>
      <vt:lpstr>4. Modeling &amp; Control of grid connected Converters (MCGC)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5. Control Strategy of Grid Connected PV Inverter (CSGCPVI)</vt:lpstr>
      <vt:lpstr>PowerPoint Presentation</vt:lpstr>
      <vt:lpstr>6. Grid Codes and Regulations </vt:lpstr>
      <vt:lpstr>Summary </vt:lpstr>
      <vt:lpstr>References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232</cp:revision>
  <dcterms:created xsi:type="dcterms:W3CDTF">2021-04-29T04:21:21Z</dcterms:created>
  <dcterms:modified xsi:type="dcterms:W3CDTF">2024-06-01T13:33:58Z</dcterms:modified>
</cp:coreProperties>
</file>